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3" d="100"/>
          <a:sy n="33" d="100"/>
        </p:scale>
        <p:origin x="11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1143000" y="685800"/>
            <a:ext cx="4572000" cy="3429000"/>
          </a:xfrm>
          <a:prstGeom prst="rect">
            <a:avLst/>
          </a:prstGeom>
        </p:spPr>
        <p:txBody>
          <a:bodyPr/>
          <a:lstStyle/>
          <a:p>
            <a:endParaRPr/>
          </a:p>
        </p:txBody>
      </p:sp>
      <p:sp>
        <p:nvSpPr>
          <p:cNvPr id="144" name="Shape 14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93" name="Body Level One…"/>
          <p:cNvSpPr txBox="1">
            <a:spLocks noGrp="1"/>
          </p:cNvSpPr>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01" name="Close-up of an orange flower surrounded by large tropical leaves"/>
          <p:cNvSpPr>
            <a:spLocks noGrp="1"/>
          </p:cNvSpPr>
          <p:nvPr>
            <p:ph type="pic" sz="quarter" idx="21"/>
          </p:nvPr>
        </p:nvSpPr>
        <p:spPr>
          <a:xfrm>
            <a:off x="15292127" y="6870700"/>
            <a:ext cx="8341246" cy="5549900"/>
          </a:xfrm>
          <a:prstGeom prst="rect">
            <a:avLst/>
          </a:prstGeom>
        </p:spPr>
        <p:txBody>
          <a:bodyPr lIns="91439" tIns="45719" rIns="91439" bIns="45719" anchor="t">
            <a:noAutofit/>
          </a:bodyPr>
          <a:lstStyle/>
          <a:p>
            <a:endParaRPr/>
          </a:p>
        </p:txBody>
      </p:sp>
      <p:sp>
        <p:nvSpPr>
          <p:cNvPr id="102" name="Close-up of a red-eyed tree frog perched on a leaf"/>
          <p:cNvSpPr>
            <a:spLocks noGrp="1"/>
          </p:cNvSpPr>
          <p:nvPr>
            <p:ph type="pic" sz="quarter" idx="22"/>
          </p:nvPr>
        </p:nvSpPr>
        <p:spPr>
          <a:xfrm>
            <a:off x="14859000" y="952500"/>
            <a:ext cx="8324850" cy="5549900"/>
          </a:xfrm>
          <a:prstGeom prst="rect">
            <a:avLst/>
          </a:prstGeom>
        </p:spPr>
        <p:txBody>
          <a:bodyPr lIns="91439" tIns="45719" rIns="91439" bIns="45719" anchor="t">
            <a:noAutofit/>
          </a:bodyPr>
          <a:lstStyle/>
          <a:p>
            <a:endParaRPr/>
          </a:p>
        </p:txBody>
      </p:sp>
      <p:sp>
        <p:nvSpPr>
          <p:cNvPr id="103" name="River flowing through a tropical forest"/>
          <p:cNvSpPr>
            <a:spLocks noGrp="1"/>
          </p:cNvSpPr>
          <p:nvPr>
            <p:ph type="pic" idx="23"/>
          </p:nvPr>
        </p:nvSpPr>
        <p:spPr>
          <a:xfrm>
            <a:off x="651237" y="952500"/>
            <a:ext cx="15283726" cy="11468100"/>
          </a:xfrm>
          <a:prstGeom prst="rect">
            <a:avLst/>
          </a:prstGeom>
        </p:spPr>
        <p:txBody>
          <a:bodyPr lIns="91439" tIns="45719" rIns="91439" bIns="45719" anchor="t">
            <a:noAutofit/>
          </a:bodyPr>
          <a:lstStyle/>
          <a:p>
            <a:endParaRP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1"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ClrTx/>
              <a:buSzTx/>
              <a:buNone/>
              <a:defRPr sz="3200" i="1"/>
            </a:lvl1pPr>
          </a:lstStyle>
          <a:p>
            <a:r>
              <a:t>–Johnny Appleseed</a:t>
            </a:r>
          </a:p>
        </p:txBody>
      </p:sp>
      <p:sp>
        <p:nvSpPr>
          <p:cNvPr id="112"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r>
              <a:t>“Type a quote here.” </a:t>
            </a: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0" name="river flowing through a tropical forest"/>
          <p:cNvSpPr>
            <a:spLocks noGrp="1"/>
          </p:cNvSpPr>
          <p:nvPr>
            <p:ph type="pic" idx="21"/>
          </p:nvPr>
        </p:nvSpPr>
        <p:spPr>
          <a:xfrm>
            <a:off x="0" y="-2290234"/>
            <a:ext cx="24384000" cy="18296468"/>
          </a:xfrm>
          <a:prstGeom prst="rect">
            <a:avLst/>
          </a:prstGeom>
        </p:spPr>
        <p:txBody>
          <a:bodyPr lIns="91439" tIns="45719" rIns="91439" bIns="45719" anchor="t">
            <a:noAutofit/>
          </a:bodyPr>
          <a:lstStyle/>
          <a:p>
            <a:endParaRP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36"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River flowing through a tropical forest"/>
          <p:cNvSpPr>
            <a:spLocks noGrp="1"/>
          </p:cNvSpPr>
          <p:nvPr>
            <p:ph type="pic" idx="21"/>
          </p:nvPr>
        </p:nvSpPr>
        <p:spPr>
          <a:xfrm>
            <a:off x="3125968" y="-1762099"/>
            <a:ext cx="18135601" cy="136079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Close-up of an orange flower surrounded by large tropical leaves"/>
          <p:cNvSpPr>
            <a:spLocks noGrp="1"/>
          </p:cNvSpPr>
          <p:nvPr>
            <p:ph type="pic" idx="21"/>
          </p:nvPr>
        </p:nvSpPr>
        <p:spPr>
          <a:xfrm>
            <a:off x="5803900" y="952500"/>
            <a:ext cx="17236029"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Close-up of a red-eyed tree frog perched on a leaf"/>
          <p:cNvSpPr>
            <a:spLocks noGrp="1"/>
          </p:cNvSpPr>
          <p:nvPr>
            <p:ph type="pic" sz="half" idx="21"/>
          </p:nvPr>
        </p:nvSpPr>
        <p:spPr>
          <a:xfrm>
            <a:off x="87503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5" name="Title Text"/>
          <p:cNvSpPr txBox="1">
            <a:spLocks noGrp="1"/>
          </p:cNvSpPr>
          <p:nvPr>
            <p:ph type="title"/>
          </p:nvPr>
        </p:nvSpPr>
        <p:spPr>
          <a:prstGeom prst="rect">
            <a:avLst/>
          </a:prstGeom>
        </p:spPr>
        <p:txBody>
          <a:bodyPr/>
          <a:lstStyle/>
          <a:p>
            <a:r>
              <a:t>Title Text</a:t>
            </a:r>
          </a:p>
        </p:txBody>
      </p:sp>
      <p:sp>
        <p:nvSpPr>
          <p:cNvPr id="76"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r>
              <a:t>Body Level One</a:t>
            </a:r>
          </a:p>
          <a:p>
            <a:pPr lvl="1"/>
            <a:r>
              <a:t>Body Level Two</a:t>
            </a:r>
          </a:p>
          <a:p>
            <a:pPr lvl="2"/>
            <a:r>
              <a:t>Body Level Three</a:t>
            </a:r>
          </a:p>
          <a:p>
            <a:pPr lvl="3"/>
            <a:r>
              <a:t>Body Level Four</a:t>
            </a:r>
          </a:p>
          <a:p>
            <a:pPr lvl="4"/>
            <a:r>
              <a:t>Body Level Five</a:t>
            </a: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4" name="Title Text"/>
          <p:cNvSpPr txBox="1">
            <a:spLocks noGrp="1"/>
          </p:cNvSpPr>
          <p:nvPr>
            <p:ph type="title"/>
          </p:nvPr>
        </p:nvSpPr>
        <p:spPr>
          <a:prstGeom prst="rect">
            <a:avLst/>
          </a:prstGeom>
        </p:spPr>
        <p:txBody>
          <a:bodyPr/>
          <a:lstStyle/>
          <a:p>
            <a:r>
              <a:t>Title Text</a:t>
            </a:r>
          </a:p>
        </p:txBody>
      </p:sp>
      <p:sp>
        <p:nvSpPr>
          <p:cNvPr id="85"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lgn="ctr">
              <a:spcBef>
                <a:spcPts val="0"/>
              </a:spcBef>
              <a:defRPr sz="24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6" name="TextBox 9"/>
          <p:cNvSpPr txBox="1"/>
          <p:nvPr/>
        </p:nvSpPr>
        <p:spPr>
          <a:xfrm>
            <a:off x="6498409" y="8104840"/>
            <a:ext cx="11387182" cy="2352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914400">
              <a:spcBef>
                <a:spcPts val="0"/>
              </a:spcBef>
              <a:defRPr sz="7400">
                <a:latin typeface="Tahoma"/>
                <a:ea typeface="Tahoma"/>
                <a:cs typeface="Tahoma"/>
                <a:sym typeface="Tahoma"/>
              </a:defRPr>
            </a:lvl1pPr>
          </a:lstStyle>
          <a:p>
            <a:r>
              <a:t>High quality services and delivery</a:t>
            </a:r>
          </a:p>
        </p:txBody>
      </p:sp>
      <p:pic>
        <p:nvPicPr>
          <p:cNvPr id="147" name="HMI Probation_WITHOUT_CAP_WHITE_RGB.png" descr="HMI Probation_WITHOUT_CAP_WHITE_RGB.png"/>
          <p:cNvPicPr>
            <a:picLocks noChangeAspect="1"/>
          </p:cNvPicPr>
          <p:nvPr/>
        </p:nvPicPr>
        <p:blipFill>
          <a:blip r:embed="rId3"/>
          <a:stretch>
            <a:fillRect/>
          </a:stretch>
        </p:blipFill>
        <p:spPr>
          <a:xfrm>
            <a:off x="5637853" y="3035226"/>
            <a:ext cx="13108294" cy="432999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4" name="Cooperation, collaboration and co-production is vital, with all providers working together in partnership through a whole-system approach, supported by strong leadership with a shared and well-communicated vision and values.…"/>
          <p:cNvSpPr txBox="1"/>
          <p:nvPr/>
        </p:nvSpPr>
        <p:spPr>
          <a:xfrm>
            <a:off x="2235180" y="5845878"/>
            <a:ext cx="19913640" cy="6146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defTabSz="457200">
              <a:spcBef>
                <a:spcPts val="2000"/>
              </a:spcBef>
              <a:defRPr sz="4700">
                <a:solidFill>
                  <a:srgbClr val="F6FFFE"/>
                </a:solidFill>
                <a:latin typeface="Tahoma"/>
                <a:ea typeface="Tahoma"/>
                <a:cs typeface="Tahoma"/>
                <a:sym typeface="Tahoma"/>
              </a:defRPr>
            </a:pPr>
            <a:r>
              <a:t>Cooperation, collaboration and co-production is vital, with all providers working together in partnership through a whole-system approach, supported by strong leadership with a shared and well-communicated vision and values.</a:t>
            </a:r>
          </a:p>
          <a:p>
            <a:pPr algn="ctr" defTabSz="457200">
              <a:spcBef>
                <a:spcPts val="2000"/>
              </a:spcBef>
              <a:defRPr sz="4700">
                <a:solidFill>
                  <a:srgbClr val="F6FFFE"/>
                </a:solidFill>
                <a:latin typeface="Tahoma"/>
                <a:ea typeface="Tahoma"/>
                <a:cs typeface="Tahoma"/>
                <a:sym typeface="Tahoma"/>
              </a:defRPr>
            </a:pPr>
            <a:r>
              <a:t>There needs to be a strong mix of targeted, specialist and mainstream services, with attention being given to the continuity of support at the end of the period of supervision, facilitating longer-term community integration and social inclusion.</a:t>
            </a:r>
          </a:p>
        </p:txBody>
      </p:sp>
      <p:pic>
        <p:nvPicPr>
          <p:cNvPr id="196" name="Image" descr="Image"/>
          <p:cNvPicPr>
            <a:picLocks noChangeAspect="1"/>
          </p:cNvPicPr>
          <p:nvPr/>
        </p:nvPicPr>
        <p:blipFill>
          <a:blip r:embed="rId3"/>
          <a:stretch>
            <a:fillRect/>
          </a:stretch>
        </p:blipFill>
        <p:spPr>
          <a:xfrm>
            <a:off x="7072546" y="0"/>
            <a:ext cx="10238908" cy="5051796"/>
          </a:xfrm>
          <a:prstGeom prst="rect">
            <a:avLst/>
          </a:prstGeom>
          <a:ln w="12700">
            <a:miter lim="400000"/>
          </a:ln>
        </p:spPr>
      </p:pic>
    </p:spTree>
  </p:cSld>
  <p:clrMapOvr>
    <a:masterClrMapping/>
  </p:clrMapOvr>
  <p:transition spd="med" advClick="0" advTm="0"/>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8" name="The evidence base should continually evolve and a commitment is required to ongoing evaluation, enabling services and delivery to be improved over time, maximising positive outcomes for individuals and wider society. Supporting, co-producing, or instigat"/>
          <p:cNvSpPr txBox="1"/>
          <p:nvPr/>
        </p:nvSpPr>
        <p:spPr>
          <a:xfrm>
            <a:off x="2235180" y="5714591"/>
            <a:ext cx="19913640" cy="469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457200">
              <a:spcBef>
                <a:spcPts val="2000"/>
              </a:spcBef>
              <a:defRPr sz="4700">
                <a:solidFill>
                  <a:srgbClr val="F6FFFE"/>
                </a:solidFill>
                <a:latin typeface="Tahoma"/>
                <a:ea typeface="Tahoma"/>
                <a:cs typeface="Tahoma"/>
                <a:sym typeface="Tahoma"/>
              </a:defRPr>
            </a:lvl1pPr>
          </a:lstStyle>
          <a:p>
            <a:r>
              <a:t>The evidence base should continually evolve and a commitment is required to ongoing evaluation, enabling services and delivery to be improved over time, maximising positive outcomes for individuals and wider society. Supporting, co-producing, or instigating evaluations and wider research should be seen as a key part of professional practice.</a:t>
            </a:r>
          </a:p>
        </p:txBody>
      </p:sp>
      <p:pic>
        <p:nvPicPr>
          <p:cNvPr id="200" name="Image" descr="Image"/>
          <p:cNvPicPr>
            <a:picLocks noChangeAspect="1"/>
          </p:cNvPicPr>
          <p:nvPr/>
        </p:nvPicPr>
        <p:blipFill>
          <a:blip r:embed="rId3"/>
          <a:stretch>
            <a:fillRect/>
          </a:stretch>
        </p:blipFill>
        <p:spPr>
          <a:xfrm>
            <a:off x="7072546" y="0"/>
            <a:ext cx="10238908" cy="5051797"/>
          </a:xfrm>
          <a:prstGeom prst="rect">
            <a:avLst/>
          </a:prstGeom>
          <a:ln w="12700">
            <a:miter lim="400000"/>
          </a:ln>
        </p:spPr>
      </p:pic>
    </p:spTree>
  </p:cSld>
  <p:clrMapOvr>
    <a:masterClrMapping/>
  </p:clrMapOvr>
  <p:transition spd="med" advClick="0" advTm="0"/>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05" name="Image" descr="Image"/>
          <p:cNvPicPr>
            <a:picLocks noChangeAspect="1"/>
          </p:cNvPicPr>
          <p:nvPr/>
        </p:nvPicPr>
        <p:blipFill>
          <a:blip r:embed="rId3"/>
          <a:stretch>
            <a:fillRect/>
          </a:stretch>
        </p:blipFill>
        <p:spPr>
          <a:xfrm>
            <a:off x="9613471" y="-12392"/>
            <a:ext cx="5910093" cy="5910094"/>
          </a:xfrm>
          <a:prstGeom prst="rect">
            <a:avLst/>
          </a:prstGeom>
          <a:ln w="12700">
            <a:miter lim="400000"/>
          </a:ln>
        </p:spPr>
      </p:pic>
      <p:sp>
        <p:nvSpPr>
          <p:cNvPr id="206" name="Crucially, probation and youth justice practitioners need to be empowered to deliver their best practice and given the time and space to build secure and trusting relationships."/>
          <p:cNvSpPr txBox="1"/>
          <p:nvPr/>
        </p:nvSpPr>
        <p:spPr>
          <a:xfrm>
            <a:off x="3264526" y="5544998"/>
            <a:ext cx="17460502" cy="2273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457200">
              <a:spcBef>
                <a:spcPts val="2000"/>
              </a:spcBef>
              <a:defRPr sz="4700">
                <a:solidFill>
                  <a:srgbClr val="F6FFFE"/>
                </a:solidFill>
                <a:latin typeface="Tahoma"/>
                <a:ea typeface="Tahoma"/>
                <a:cs typeface="Tahoma"/>
                <a:sym typeface="Tahoma"/>
              </a:defRPr>
            </a:lvl1pPr>
          </a:lstStyle>
          <a:p>
            <a:r>
              <a:rPr dirty="0"/>
              <a:t>Crucially, probation and youth justice practitioners need to be empowered to deliver their best practice and given the time and space to build secure and trusting relationships.</a:t>
            </a:r>
          </a:p>
        </p:txBody>
      </p:sp>
      <p:sp>
        <p:nvSpPr>
          <p:cNvPr id="207" name="“Your presence is the most precious gift you can give to another human being.”…"/>
          <p:cNvSpPr txBox="1"/>
          <p:nvPr/>
        </p:nvSpPr>
        <p:spPr>
          <a:xfrm>
            <a:off x="3461749" y="8336855"/>
            <a:ext cx="17460502" cy="317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defTabSz="457200">
              <a:spcBef>
                <a:spcPts val="2000"/>
              </a:spcBef>
              <a:defRPr sz="6100">
                <a:solidFill>
                  <a:srgbClr val="F6FFFE"/>
                </a:solidFill>
                <a:latin typeface="Tahoma"/>
                <a:ea typeface="Tahoma"/>
                <a:cs typeface="Tahoma"/>
                <a:sym typeface="Tahoma"/>
              </a:defRPr>
            </a:pPr>
            <a:r>
              <a:rPr dirty="0"/>
              <a:t>“Your presence is the most precious gift you can give to another human being.”</a:t>
            </a:r>
          </a:p>
          <a:p>
            <a:pPr algn="ctr" defTabSz="457200">
              <a:spcBef>
                <a:spcPts val="2000"/>
              </a:spcBef>
              <a:defRPr sz="6100">
                <a:solidFill>
                  <a:srgbClr val="F6FFFE"/>
                </a:solidFill>
                <a:latin typeface="Tahoma"/>
                <a:ea typeface="Tahoma"/>
                <a:cs typeface="Tahoma"/>
                <a:sym typeface="Tahoma"/>
              </a:defRPr>
            </a:pPr>
            <a:r>
              <a:rPr dirty="0"/>
              <a:t> Marshall B. Rosenburg</a:t>
            </a:r>
          </a:p>
        </p:txBody>
      </p:sp>
    </p:spTree>
  </p:cSld>
  <p:clrMapOvr>
    <a:masterClrMapping/>
  </p:clrMapOvr>
  <p:transition spd="med" advClick="0" advTm="0"/>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09" name="HMI_Probation_WITHOUT_CAP_WHITE_RGB.png" descr="HMI_Probation_WITHOUT_CAP_WHITE_RGB.png"/>
          <p:cNvPicPr>
            <a:picLocks noChangeAspect="1"/>
          </p:cNvPicPr>
          <p:nvPr/>
        </p:nvPicPr>
        <p:blipFill>
          <a:blip r:embed="rId3"/>
          <a:srcRect r="73910"/>
          <a:stretch>
            <a:fillRect/>
          </a:stretch>
        </p:blipFill>
        <p:spPr>
          <a:xfrm>
            <a:off x="6418944" y="4703301"/>
            <a:ext cx="3403634" cy="4309398"/>
          </a:xfrm>
          <a:prstGeom prst="rect">
            <a:avLst/>
          </a:prstGeom>
          <a:ln w="12700">
            <a:miter lim="400000"/>
          </a:ln>
        </p:spPr>
      </p:pic>
      <p:sp>
        <p:nvSpPr>
          <p:cNvPr id="210" name="Line"/>
          <p:cNvSpPr/>
          <p:nvPr/>
        </p:nvSpPr>
        <p:spPr>
          <a:xfrm flipV="1">
            <a:off x="10360590" y="4715919"/>
            <a:ext cx="1" cy="4309562"/>
          </a:xfrm>
          <a:prstGeom prst="line">
            <a:avLst/>
          </a:prstGeom>
          <a:ln w="101600">
            <a:solidFill>
              <a:srgbClr val="FFFFFF"/>
            </a:solidFill>
            <a:miter lim="400000"/>
          </a:ln>
        </p:spPr>
        <p:txBody>
          <a:bodyPr lIns="50800" tIns="50800" rIns="50800" bIns="50800" anchor="ctr"/>
          <a:lstStyle/>
          <a:p>
            <a:endParaRPr/>
          </a:p>
        </p:txBody>
      </p:sp>
      <p:sp>
        <p:nvSpPr>
          <p:cNvPr id="211" name="HM Inspectorate…"/>
          <p:cNvSpPr txBox="1"/>
          <p:nvPr/>
        </p:nvSpPr>
        <p:spPr>
          <a:xfrm>
            <a:off x="10790094" y="5420207"/>
            <a:ext cx="8835238" cy="2900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9200"/>
            </a:pPr>
            <a:r>
              <a:t>HM Inspectorate</a:t>
            </a:r>
          </a:p>
          <a:p>
            <a:pPr>
              <a:spcBef>
                <a:spcPts val="100"/>
              </a:spcBef>
              <a:defRPr sz="9200"/>
            </a:pPr>
            <a:r>
              <a:t>of Probation</a:t>
            </a:r>
          </a:p>
        </p:txBody>
      </p:sp>
    </p:spTree>
  </p:cSld>
  <p:clrMapOvr>
    <a:masterClrMapping/>
  </p:clrMapOvr>
  <p:transition spd="med" advClick="0" advTm="0"/>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9" name="There is a growing consensus on key ingredients for the delivery of high-quality probation and youth justice services. Many research findings are overlapping, increasing their credence, with the PRESENCE components set out in this video consistently high"/>
          <p:cNvSpPr txBox="1"/>
          <p:nvPr/>
        </p:nvSpPr>
        <p:spPr>
          <a:xfrm>
            <a:off x="2235180" y="5562600"/>
            <a:ext cx="19913640" cy="2590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457200">
              <a:spcBef>
                <a:spcPts val="2000"/>
              </a:spcBef>
              <a:defRPr sz="4100">
                <a:solidFill>
                  <a:srgbClr val="FBFDFF"/>
                </a:solidFill>
                <a:latin typeface="Tahoma"/>
                <a:ea typeface="Tahoma"/>
                <a:cs typeface="Tahoma"/>
                <a:sym typeface="Tahoma"/>
              </a:defRPr>
            </a:lvl1pPr>
          </a:lstStyle>
          <a:p>
            <a:r>
              <a:t>There is a growing consensus on key ingredients for the delivery of high-quality probation and youth justice services. Many research findings are overlapping, increasing their credence, with the PRESENCE components set out in this video consistently highlighted as important.</a:t>
            </a:r>
          </a:p>
        </p:txBody>
      </p:sp>
      <p:pic>
        <p:nvPicPr>
          <p:cNvPr id="150" name="Image" descr="Image"/>
          <p:cNvPicPr>
            <a:picLocks noChangeAspect="1"/>
          </p:cNvPicPr>
          <p:nvPr/>
        </p:nvPicPr>
        <p:blipFill>
          <a:blip r:embed="rId3"/>
          <a:stretch>
            <a:fillRect/>
          </a:stretch>
        </p:blipFill>
        <p:spPr>
          <a:xfrm>
            <a:off x="9236954" y="8153401"/>
            <a:ext cx="5910093" cy="5910094"/>
          </a:xfrm>
          <a:prstGeom prst="rect">
            <a:avLst/>
          </a:prstGeom>
          <a:ln w="12700">
            <a:miter lim="400000"/>
          </a:ln>
        </p:spPr>
      </p:pic>
      <p:pic>
        <p:nvPicPr>
          <p:cNvPr id="151" name="HMI Probation_WITHOUT_CAP_WHITE_RGB.png" descr="HMI Probation_WITHOUT_CAP_WHITE_RGB.png"/>
          <p:cNvPicPr>
            <a:picLocks noChangeAspect="1"/>
          </p:cNvPicPr>
          <p:nvPr/>
        </p:nvPicPr>
        <p:blipFill>
          <a:blip r:embed="rId4"/>
          <a:stretch>
            <a:fillRect/>
          </a:stretch>
        </p:blipFill>
        <p:spPr>
          <a:xfrm>
            <a:off x="5637853" y="596826"/>
            <a:ext cx="13108294" cy="4329997"/>
          </a:xfrm>
          <a:prstGeom prst="rect">
            <a:avLst/>
          </a:prstGeom>
          <a:ln w="12700">
            <a:miter lim="400000"/>
          </a:ln>
        </p:spPr>
      </p:pic>
    </p:spTree>
  </p:cSld>
  <p:clrMapOvr>
    <a:masterClrMapping/>
  </p:clrMapOvr>
  <p:transition spd="med" advClick="0" advTm="0"/>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53" name="Image" descr="Image"/>
          <p:cNvPicPr>
            <a:picLocks noChangeAspect="1"/>
          </p:cNvPicPr>
          <p:nvPr/>
        </p:nvPicPr>
        <p:blipFill>
          <a:blip r:embed="rId3"/>
          <a:stretch>
            <a:fillRect/>
          </a:stretch>
        </p:blipFill>
        <p:spPr>
          <a:xfrm>
            <a:off x="7720265" y="3975600"/>
            <a:ext cx="8943471" cy="8943473"/>
          </a:xfrm>
          <a:prstGeom prst="rect">
            <a:avLst/>
          </a:prstGeom>
          <a:ln w="12700">
            <a:miter lim="400000"/>
          </a:ln>
        </p:spPr>
      </p:pic>
      <p:pic>
        <p:nvPicPr>
          <p:cNvPr id="154" name="Image" descr="Image"/>
          <p:cNvPicPr>
            <a:picLocks noChangeAspect="1"/>
          </p:cNvPicPr>
          <p:nvPr/>
        </p:nvPicPr>
        <p:blipFill>
          <a:blip r:embed="rId4"/>
          <a:srcRect/>
          <a:stretch>
            <a:fillRect/>
          </a:stretch>
        </p:blipFill>
        <p:spPr>
          <a:xfrm>
            <a:off x="-511348" y="8964504"/>
            <a:ext cx="7624997" cy="3762114"/>
          </a:xfrm>
          <a:prstGeom prst="rect">
            <a:avLst/>
          </a:prstGeom>
          <a:ln w="12700">
            <a:miter lim="400000"/>
          </a:ln>
        </p:spPr>
      </p:pic>
      <p:pic>
        <p:nvPicPr>
          <p:cNvPr id="155" name="Image" descr="Image"/>
          <p:cNvPicPr>
            <a:picLocks noChangeAspect="1"/>
          </p:cNvPicPr>
          <p:nvPr/>
        </p:nvPicPr>
        <p:blipFill>
          <a:blip r:embed="rId5"/>
          <a:stretch>
            <a:fillRect/>
          </a:stretch>
        </p:blipFill>
        <p:spPr>
          <a:xfrm>
            <a:off x="-258809" y="5398182"/>
            <a:ext cx="7624997" cy="3762113"/>
          </a:xfrm>
          <a:prstGeom prst="rect">
            <a:avLst/>
          </a:prstGeom>
          <a:ln w="12700">
            <a:miter lim="400000"/>
          </a:ln>
        </p:spPr>
      </p:pic>
      <p:pic>
        <p:nvPicPr>
          <p:cNvPr id="156" name="Image" descr="Image"/>
          <p:cNvPicPr>
            <a:picLocks noChangeAspect="1"/>
          </p:cNvPicPr>
          <p:nvPr/>
        </p:nvPicPr>
        <p:blipFill>
          <a:blip r:embed="rId6"/>
          <a:stretch>
            <a:fillRect/>
          </a:stretch>
        </p:blipFill>
        <p:spPr>
          <a:xfrm>
            <a:off x="892552" y="1535388"/>
            <a:ext cx="7624996" cy="3762114"/>
          </a:xfrm>
          <a:prstGeom prst="rect">
            <a:avLst/>
          </a:prstGeom>
          <a:ln w="12700">
            <a:miter lim="400000"/>
          </a:ln>
        </p:spPr>
      </p:pic>
      <p:pic>
        <p:nvPicPr>
          <p:cNvPr id="157" name="Image" descr="Image"/>
          <p:cNvPicPr>
            <a:picLocks noChangeAspect="1"/>
          </p:cNvPicPr>
          <p:nvPr/>
        </p:nvPicPr>
        <p:blipFill>
          <a:blip r:embed="rId7"/>
          <a:stretch>
            <a:fillRect/>
          </a:stretch>
        </p:blipFill>
        <p:spPr>
          <a:xfrm>
            <a:off x="5501374" y="173284"/>
            <a:ext cx="7624997" cy="3762113"/>
          </a:xfrm>
          <a:prstGeom prst="rect">
            <a:avLst/>
          </a:prstGeom>
          <a:ln w="12700">
            <a:miter lim="400000"/>
          </a:ln>
        </p:spPr>
      </p:pic>
      <p:pic>
        <p:nvPicPr>
          <p:cNvPr id="158" name="Image" descr="Image"/>
          <p:cNvPicPr>
            <a:picLocks noChangeAspect="1"/>
          </p:cNvPicPr>
          <p:nvPr/>
        </p:nvPicPr>
        <p:blipFill>
          <a:blip r:embed="rId8"/>
          <a:stretch>
            <a:fillRect/>
          </a:stretch>
        </p:blipFill>
        <p:spPr>
          <a:xfrm>
            <a:off x="10888996" y="133081"/>
            <a:ext cx="7624997" cy="3762113"/>
          </a:xfrm>
          <a:prstGeom prst="rect">
            <a:avLst/>
          </a:prstGeom>
          <a:ln w="12700">
            <a:miter lim="400000"/>
          </a:ln>
        </p:spPr>
      </p:pic>
      <p:pic>
        <p:nvPicPr>
          <p:cNvPr id="159" name="Image" descr="Image"/>
          <p:cNvPicPr>
            <a:picLocks noChangeAspect="1"/>
          </p:cNvPicPr>
          <p:nvPr/>
        </p:nvPicPr>
        <p:blipFill>
          <a:blip r:embed="rId9"/>
          <a:stretch>
            <a:fillRect/>
          </a:stretch>
        </p:blipFill>
        <p:spPr>
          <a:xfrm>
            <a:off x="15392150" y="2460322"/>
            <a:ext cx="7624997" cy="3762113"/>
          </a:xfrm>
          <a:prstGeom prst="rect">
            <a:avLst/>
          </a:prstGeom>
          <a:ln w="12700">
            <a:miter lim="400000"/>
          </a:ln>
        </p:spPr>
      </p:pic>
      <p:pic>
        <p:nvPicPr>
          <p:cNvPr id="160" name="Image" descr="Image"/>
          <p:cNvPicPr>
            <a:picLocks noChangeAspect="1"/>
          </p:cNvPicPr>
          <p:nvPr/>
        </p:nvPicPr>
        <p:blipFill>
          <a:blip r:embed="rId10"/>
          <a:stretch>
            <a:fillRect/>
          </a:stretch>
        </p:blipFill>
        <p:spPr>
          <a:xfrm>
            <a:off x="17017813" y="5575535"/>
            <a:ext cx="7720915" cy="3809438"/>
          </a:xfrm>
          <a:prstGeom prst="rect">
            <a:avLst/>
          </a:prstGeom>
          <a:ln w="12700">
            <a:miter lim="400000"/>
          </a:ln>
        </p:spPr>
      </p:pic>
      <p:pic>
        <p:nvPicPr>
          <p:cNvPr id="161" name="Image" descr="Image"/>
          <p:cNvPicPr>
            <a:picLocks noChangeAspect="1"/>
          </p:cNvPicPr>
          <p:nvPr/>
        </p:nvPicPr>
        <p:blipFill>
          <a:blip r:embed="rId11"/>
          <a:stretch>
            <a:fillRect/>
          </a:stretch>
        </p:blipFill>
        <p:spPr>
          <a:xfrm>
            <a:off x="16517835" y="8964437"/>
            <a:ext cx="7624997" cy="3762113"/>
          </a:xfrm>
          <a:prstGeom prst="rect">
            <a:avLst/>
          </a:prstGeom>
          <a:ln w="12700">
            <a:miter lim="400000"/>
          </a:ln>
        </p:spPr>
      </p:pic>
    </p:spTree>
  </p:cSld>
  <p:clrMapOvr>
    <a:masterClrMapping/>
  </p:clrMapOvr>
  <p:transition spd="med" advClick="0" advTm="0"/>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64" name="Image" descr="Image"/>
          <p:cNvPicPr>
            <a:picLocks noChangeAspect="1"/>
          </p:cNvPicPr>
          <p:nvPr/>
        </p:nvPicPr>
        <p:blipFill>
          <a:blip r:embed="rId3"/>
          <a:srcRect/>
          <a:stretch>
            <a:fillRect/>
          </a:stretch>
        </p:blipFill>
        <p:spPr>
          <a:xfrm>
            <a:off x="8379502" y="0"/>
            <a:ext cx="7624997" cy="3762114"/>
          </a:xfrm>
          <a:prstGeom prst="rect">
            <a:avLst/>
          </a:prstGeom>
          <a:ln w="12700">
            <a:miter lim="400000"/>
          </a:ln>
        </p:spPr>
      </p:pic>
      <p:sp>
        <p:nvSpPr>
          <p:cNvPr id="172" name="A personalised approach is vital, recognising that individuals’ strengths and challenges will be different, shaped by their own personal characteristics, experiences, and circumstances.…"/>
          <p:cNvSpPr txBox="1"/>
          <p:nvPr/>
        </p:nvSpPr>
        <p:spPr>
          <a:xfrm>
            <a:off x="1876592" y="4143775"/>
            <a:ext cx="19913640" cy="6134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defTabSz="457200">
              <a:spcBef>
                <a:spcPts val="2000"/>
              </a:spcBef>
              <a:defRPr sz="5400">
                <a:solidFill>
                  <a:srgbClr val="FAFDFF"/>
                </a:solidFill>
                <a:latin typeface="Tahoma"/>
                <a:ea typeface="Tahoma"/>
                <a:cs typeface="Tahoma"/>
                <a:sym typeface="Tahoma"/>
              </a:defRPr>
            </a:pPr>
            <a:r>
              <a:rPr dirty="0"/>
              <a:t>A </a:t>
            </a:r>
            <a:r>
              <a:rPr dirty="0" err="1"/>
              <a:t>personalised</a:t>
            </a:r>
            <a:r>
              <a:rPr dirty="0"/>
              <a:t> approach is vital, </a:t>
            </a:r>
            <a:r>
              <a:rPr dirty="0" err="1"/>
              <a:t>recognising</a:t>
            </a:r>
            <a:r>
              <a:rPr dirty="0"/>
              <a:t> that individuals’ strengths and challenges will be different, shaped by their own personal characteristics, experiences, and circumstances.</a:t>
            </a:r>
          </a:p>
          <a:p>
            <a:pPr algn="ctr" defTabSz="457200">
              <a:spcBef>
                <a:spcPts val="2000"/>
              </a:spcBef>
              <a:defRPr sz="5400">
                <a:solidFill>
                  <a:srgbClr val="FAFDFF"/>
                </a:solidFill>
                <a:latin typeface="Tahoma"/>
                <a:ea typeface="Tahoma"/>
                <a:cs typeface="Tahoma"/>
                <a:sym typeface="Tahoma"/>
              </a:defRPr>
            </a:pPr>
            <a:r>
              <a:rPr dirty="0"/>
              <a:t>Thinking about the individual, interpersonal, community, and societal levels can be very helpful – building understanding of individuals in the context of their lives and then responding in a holistic, integrated, and person-</a:t>
            </a:r>
            <a:r>
              <a:rPr dirty="0" err="1"/>
              <a:t>centred</a:t>
            </a:r>
            <a:r>
              <a:rPr dirty="0"/>
              <a:t> way.</a:t>
            </a:r>
          </a:p>
        </p:txBody>
      </p:sp>
    </p:spTree>
  </p:cSld>
  <p:clrMapOvr>
    <a:masterClrMapping/>
  </p:clrMapOvr>
  <p:transition spd="med" advClick="0" advTm="0"/>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74" name="Image" descr="Image"/>
          <p:cNvPicPr>
            <a:picLocks noChangeAspect="1"/>
          </p:cNvPicPr>
          <p:nvPr/>
        </p:nvPicPr>
        <p:blipFill>
          <a:blip r:embed="rId3"/>
          <a:stretch>
            <a:fillRect/>
          </a:stretch>
        </p:blipFill>
        <p:spPr>
          <a:xfrm>
            <a:off x="7069704" y="0"/>
            <a:ext cx="10244592" cy="5054601"/>
          </a:xfrm>
          <a:prstGeom prst="rect">
            <a:avLst/>
          </a:prstGeom>
          <a:ln w="12700">
            <a:miter lim="400000"/>
          </a:ln>
        </p:spPr>
      </p:pic>
      <p:sp>
        <p:nvSpPr>
          <p:cNvPr id="176" name="The research literature highlights the importance of positive, supportive, respectful and trusting relationships between practitioners and those that they supervise.…"/>
          <p:cNvSpPr txBox="1"/>
          <p:nvPr/>
        </p:nvSpPr>
        <p:spPr>
          <a:xfrm>
            <a:off x="2235180" y="5160242"/>
            <a:ext cx="19913640" cy="655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defTabSz="457200">
              <a:spcBef>
                <a:spcPts val="2000"/>
              </a:spcBef>
              <a:defRPr sz="4300">
                <a:solidFill>
                  <a:srgbClr val="F6FFFE"/>
                </a:solidFill>
                <a:latin typeface="Tahoma"/>
                <a:ea typeface="Tahoma"/>
                <a:cs typeface="Tahoma"/>
                <a:sym typeface="Tahoma"/>
              </a:defRPr>
            </a:pPr>
            <a:r>
              <a:t>The research literature highlights the importance of positive, supportive, respectful and trusting relationships between practitioners and those that they supervise.</a:t>
            </a:r>
          </a:p>
          <a:p>
            <a:pPr algn="ctr" defTabSz="457200">
              <a:spcBef>
                <a:spcPts val="2000"/>
              </a:spcBef>
              <a:defRPr sz="4300">
                <a:solidFill>
                  <a:srgbClr val="F6FFFE"/>
                </a:solidFill>
                <a:latin typeface="Tahoma"/>
                <a:ea typeface="Tahoma"/>
                <a:cs typeface="Tahoma"/>
                <a:sym typeface="Tahoma"/>
              </a:defRPr>
            </a:pPr>
            <a:r>
              <a:t>Practitioners should work alongside individuals, ensuring that whenever possible work is done ‘with’ and not ‘to’ them, increasing the likelihood that they will share their views and experiences, and more readily utilise available forms of help.</a:t>
            </a:r>
          </a:p>
          <a:p>
            <a:pPr algn="ctr" defTabSz="457200">
              <a:spcBef>
                <a:spcPts val="2000"/>
              </a:spcBef>
              <a:defRPr sz="4300">
                <a:solidFill>
                  <a:srgbClr val="F6FFFE"/>
                </a:solidFill>
                <a:latin typeface="Tahoma"/>
                <a:ea typeface="Tahoma"/>
                <a:cs typeface="Tahoma"/>
                <a:sym typeface="Tahoma"/>
              </a:defRPr>
            </a:pPr>
            <a:r>
              <a:t>A focus is required on building relationships as early as possible, recognising that there is no single blueprint for a good relationship, and allowing them to evolve and be responsive to any changes in individuals’ circumstances.</a:t>
            </a:r>
          </a:p>
        </p:txBody>
      </p:sp>
    </p:spTree>
  </p:cSld>
  <p:clrMapOvr>
    <a:masterClrMapping/>
  </p:clrMapOvr>
  <p:transition spd="med" advClick="0" advTm="0"/>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9" name="Positive outcomes are more likely when practice is aligned to evidence. Approaches should be guided by research evidence (blending key findings and insights from a range of models, disciplines and types of research) alongside practice knowledge and lived"/>
          <p:cNvSpPr txBox="1"/>
          <p:nvPr/>
        </p:nvSpPr>
        <p:spPr>
          <a:xfrm>
            <a:off x="2186945" y="5346699"/>
            <a:ext cx="19913640" cy="5054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457200">
              <a:spcBef>
                <a:spcPts val="2000"/>
              </a:spcBef>
              <a:defRPr sz="5400">
                <a:solidFill>
                  <a:srgbClr val="F6FFFE"/>
                </a:solidFill>
                <a:latin typeface="Tahoma"/>
                <a:ea typeface="Tahoma"/>
                <a:cs typeface="Tahoma"/>
                <a:sym typeface="Tahoma"/>
              </a:defRPr>
            </a:lvl1pPr>
          </a:lstStyle>
          <a:p>
            <a:r>
              <a:t>Positive outcomes are more likely when practice is aligned to evidence. Approaches should be guided by research evidence (blending key findings and insights from a range of models, disciplines and types of research) alongside practice knowledge and lived experiences, and they should be underpinned by clear theories of change, assisting with further evaluation.</a:t>
            </a:r>
          </a:p>
        </p:txBody>
      </p:sp>
      <p:pic>
        <p:nvPicPr>
          <p:cNvPr id="180" name="Image" descr="Image"/>
          <p:cNvPicPr>
            <a:picLocks noChangeAspect="1"/>
          </p:cNvPicPr>
          <p:nvPr/>
        </p:nvPicPr>
        <p:blipFill>
          <a:blip r:embed="rId3"/>
          <a:stretch>
            <a:fillRect/>
          </a:stretch>
        </p:blipFill>
        <p:spPr>
          <a:xfrm>
            <a:off x="7069704" y="0"/>
            <a:ext cx="10244592" cy="5054600"/>
          </a:xfrm>
          <a:prstGeom prst="rect">
            <a:avLst/>
          </a:prstGeom>
          <a:ln w="12700">
            <a:miter lim="400000"/>
          </a:ln>
        </p:spPr>
      </p:pic>
    </p:spTree>
  </p:cSld>
  <p:clrMapOvr>
    <a:masterClrMapping/>
  </p:clrMapOvr>
  <p:transition spd="med" advClick="0" advTm="0"/>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2" name="A fully supportive approach maintains a strong focus on ensuring that individuals receive the right help at the right time, with attention being paid to any practical obstacles and to building self-belief, self-worth, motivation, hope, resilience and a s"/>
          <p:cNvSpPr txBox="1"/>
          <p:nvPr/>
        </p:nvSpPr>
        <p:spPr>
          <a:xfrm>
            <a:off x="2235180" y="5456589"/>
            <a:ext cx="19913640" cy="5880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457200">
              <a:spcBef>
                <a:spcPts val="2000"/>
              </a:spcBef>
              <a:defRPr sz="5400">
                <a:solidFill>
                  <a:srgbClr val="F6FFFE"/>
                </a:solidFill>
                <a:latin typeface="Tahoma"/>
                <a:ea typeface="Tahoma"/>
                <a:cs typeface="Tahoma"/>
                <a:sym typeface="Tahoma"/>
              </a:defRPr>
            </a:lvl1pPr>
          </a:lstStyle>
          <a:p>
            <a:r>
              <a:t>A fully supportive approach maintains a strong focus on ensuring that individuals receive the right help at the right time, with attention being paid to any practical obstacles and to building self-belief, self-worth, motivation, hope, resilience and a sense of purpose and ambition. Practitioners should demonstrate genuine care for, empathy with, and belief in, the individuals they are working with.</a:t>
            </a:r>
          </a:p>
        </p:txBody>
      </p:sp>
      <p:pic>
        <p:nvPicPr>
          <p:cNvPr id="184" name="Image" descr="Image"/>
          <p:cNvPicPr>
            <a:picLocks noChangeAspect="1"/>
          </p:cNvPicPr>
          <p:nvPr/>
        </p:nvPicPr>
        <p:blipFill>
          <a:blip r:embed="rId3"/>
          <a:stretch>
            <a:fillRect/>
          </a:stretch>
        </p:blipFill>
        <p:spPr>
          <a:xfrm>
            <a:off x="7069704" y="0"/>
            <a:ext cx="10244592" cy="5054600"/>
          </a:xfrm>
          <a:prstGeom prst="rect">
            <a:avLst/>
          </a:prstGeom>
          <a:ln w="12700">
            <a:miter lim="400000"/>
          </a:ln>
        </p:spPr>
      </p:pic>
    </p:spTree>
  </p:cSld>
  <p:clrMapOvr>
    <a:masterClrMapping/>
  </p:clrMapOvr>
  <p:transition spd="med" advClick="0" advTm="0"/>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6" name="Methods should be used which engage, interest and motivate individuals and are meaningful to them and enable them to participate fully. Practitioners should establish as early as possible where individuals fall on the engagement continuum, with a focus o"/>
          <p:cNvSpPr txBox="1"/>
          <p:nvPr/>
        </p:nvSpPr>
        <p:spPr>
          <a:xfrm>
            <a:off x="2235180" y="4961289"/>
            <a:ext cx="19913640" cy="687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ctr" defTabSz="457200">
              <a:spcBef>
                <a:spcPts val="2000"/>
              </a:spcBef>
              <a:defRPr sz="4700">
                <a:solidFill>
                  <a:srgbClr val="F6FFFE"/>
                </a:solidFill>
                <a:latin typeface="Tahoma"/>
                <a:ea typeface="Tahoma"/>
                <a:cs typeface="Tahoma"/>
                <a:sym typeface="Tahoma"/>
              </a:defRPr>
            </a:pPr>
            <a:r>
              <a:t>Methods should be used which engage, interest and motivate individuals and are meaningful to them and enable them to participate fully. Practitioners should establish as early as possible where individuals fall on the engagement continuum, with a focus on developing rapport and establishing a sense of trust through ongoing two-way dialogue.</a:t>
            </a:r>
          </a:p>
          <a:p>
            <a:pPr algn="ctr" defTabSz="457200">
              <a:spcBef>
                <a:spcPts val="2000"/>
              </a:spcBef>
              <a:defRPr sz="4700">
                <a:solidFill>
                  <a:srgbClr val="F6FFFE"/>
                </a:solidFill>
                <a:latin typeface="Tahoma"/>
                <a:ea typeface="Tahoma"/>
                <a:cs typeface="Tahoma"/>
                <a:sym typeface="Tahoma"/>
              </a:defRPr>
            </a:pPr>
            <a:r>
              <a:t>Wherever possible, individuals should be empowered to try and find their own solutions and to identify and pursue their own goals and aspirations. Ongoing flexibility is important in terms of maintaining engagement and a fully personalised approach.</a:t>
            </a:r>
          </a:p>
        </p:txBody>
      </p:sp>
      <p:pic>
        <p:nvPicPr>
          <p:cNvPr id="188" name="Image" descr="Image"/>
          <p:cNvPicPr>
            <a:picLocks noChangeAspect="1"/>
          </p:cNvPicPr>
          <p:nvPr/>
        </p:nvPicPr>
        <p:blipFill>
          <a:blip r:embed="rId3"/>
          <a:stretch>
            <a:fillRect/>
          </a:stretch>
        </p:blipFill>
        <p:spPr>
          <a:xfrm>
            <a:off x="7120884" y="0"/>
            <a:ext cx="10142233" cy="5004097"/>
          </a:xfrm>
          <a:prstGeom prst="rect">
            <a:avLst/>
          </a:prstGeom>
          <a:ln w="12700">
            <a:miter lim="400000"/>
          </a:ln>
        </p:spPr>
      </p:pic>
    </p:spTree>
  </p:cSld>
  <p:clrMapOvr>
    <a:masterClrMapping/>
  </p:clrMapOvr>
  <p:transition spd="med" advClick="0" advTm="0"/>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0" name="Care should be taken to avoid labelling and stigmatisation. Language is particularly important in helping to ensure that positive relationships are not hindered and opportunities for positive development, integration and desistance are not lost. Language"/>
          <p:cNvSpPr txBox="1"/>
          <p:nvPr/>
        </p:nvSpPr>
        <p:spPr>
          <a:xfrm>
            <a:off x="2235180" y="6254668"/>
            <a:ext cx="19913640" cy="372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457200">
              <a:spcBef>
                <a:spcPts val="2000"/>
              </a:spcBef>
              <a:defRPr sz="4700">
                <a:solidFill>
                  <a:srgbClr val="F6FFFE"/>
                </a:solidFill>
                <a:latin typeface="Tahoma"/>
                <a:ea typeface="Tahoma"/>
                <a:cs typeface="Tahoma"/>
                <a:sym typeface="Tahoma"/>
              </a:defRPr>
            </a:lvl1pPr>
          </a:lstStyle>
          <a:p>
            <a:r>
              <a:t>Care should be taken to avoid labelling and stigmatisation. Language is particularly important in helping to ensure that positive relationships are not hindered and opportunities for positive development, integration and desistance are not lost. Language should be positive, engaging, considerate, non-stigmatising and empowering.</a:t>
            </a:r>
          </a:p>
        </p:txBody>
      </p:sp>
      <p:pic>
        <p:nvPicPr>
          <p:cNvPr id="192" name="Image" descr="Image"/>
          <p:cNvPicPr>
            <a:picLocks noChangeAspect="1"/>
          </p:cNvPicPr>
          <p:nvPr/>
        </p:nvPicPr>
        <p:blipFill>
          <a:blip r:embed="rId3"/>
          <a:stretch>
            <a:fillRect/>
          </a:stretch>
        </p:blipFill>
        <p:spPr>
          <a:xfrm>
            <a:off x="7120883" y="0"/>
            <a:ext cx="10142234" cy="5004098"/>
          </a:xfrm>
          <a:prstGeom prst="rect">
            <a:avLst/>
          </a:prstGeom>
          <a:ln w="12700">
            <a:miter lim="400000"/>
          </a:ln>
        </p:spPr>
      </p:pic>
    </p:spTree>
  </p:cSld>
  <p:clrMapOvr>
    <a:masterClrMapping/>
  </p:clrMapOvr>
  <p:transition spd="med" advClick="0" advTm="0"/>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5900"/>
          </a:spcBef>
          <a:spcAft>
            <a:spcPts val="0"/>
          </a:spcAft>
          <a:buClrTx/>
          <a:buSzTx/>
          <a:buFontTx/>
          <a:buNone/>
          <a:tabLst/>
          <a:defRPr kumimoji="0" sz="4800" b="0"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77</TotalTime>
  <Words>682</Words>
  <Application>Microsoft Office PowerPoint</Application>
  <PresentationFormat>Custom</PresentationFormat>
  <Paragraphs>20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Helvetica Neue</vt:lpstr>
      <vt:lpstr>Helvetica Neue Light</vt:lpstr>
      <vt:lpstr>Helvetica Neue Medium</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Stewart, Holly (HMI Probation) | She/Hers</cp:lastModifiedBy>
  <cp:revision>2</cp:revision>
  <dcterms:modified xsi:type="dcterms:W3CDTF">2025-06-19T13:41:14Z</dcterms:modified>
</cp:coreProperties>
</file>