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8" r:id="rId5"/>
    <p:sldId id="270" r:id="rId6"/>
    <p:sldId id="259" r:id="rId7"/>
    <p:sldId id="271" r:id="rId8"/>
    <p:sldId id="272" r:id="rId9"/>
    <p:sldId id="275" r:id="rId10"/>
    <p:sldId id="276" r:id="rId11"/>
    <p:sldId id="27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1C9E2E-E5AE-197C-E751-54A500DC51E2}" name="Cox, Helen (HMI Probation)  |  She/Hers" initials="HC" userId="S::Helen.Cox@hmiprobation.gov.uk::774f5839-9562-4f2f-b63b-80bd7eac69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8881" autoAdjust="0"/>
  </p:normalViewPr>
  <p:slideViewPr>
    <p:cSldViewPr snapToGrid="0">
      <p:cViewPr varScale="1">
        <p:scale>
          <a:sx n="48" d="100"/>
          <a:sy n="48" d="100"/>
        </p:scale>
        <p:origin x="193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F08BB9-45AA-4331-BAFF-9874E5C538B1}" type="doc">
      <dgm:prSet loTypeId="urn:microsoft.com/office/officeart/2008/layout/PictureStrips" loCatId="list" qsTypeId="urn:microsoft.com/office/officeart/2005/8/quickstyle/simple1#1" qsCatId="simple" csTypeId="urn:microsoft.com/office/officeart/2005/8/colors/accent1_2#1" csCatId="accent1" phldr="1"/>
      <dgm:spPr/>
      <dgm:t>
        <a:bodyPr/>
        <a:lstStyle/>
        <a:p>
          <a:endParaRPr lang="en-GB"/>
        </a:p>
      </dgm:t>
    </dgm:pt>
    <dgm:pt modelId="{426C62C9-267A-457B-81CE-04B927402153}">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Reflect on whether EM is being used for a clear and individualised purpose</a:t>
          </a:r>
        </a:p>
      </dgm:t>
    </dgm:pt>
    <dgm:pt modelId="{43D128C1-C574-492C-ADF6-18003EAB4A85}" type="parTrans" cxnId="{9070CB27-2237-4BF8-98AC-8CBAC17DF7E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0DAA9CD9-EDB3-4DC3-AB0B-24AD71F5BAED}" type="sibTrans" cxnId="{9070CB27-2237-4BF8-98AC-8CBAC17DF7E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730B538-950B-4A62-987E-E224E174647A}">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Consider how EM is integrated into assessing, planning, and delivery</a:t>
          </a:r>
        </a:p>
      </dgm:t>
    </dgm:pt>
    <dgm:pt modelId="{7944E9B1-AD4D-48D9-970C-57E8ED42FB88}" type="parTrans" cxnId="{A154626E-AE38-4D28-8B7E-D5EDC2DD764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299B8FBB-7F8F-4CC6-830C-EBFBFB675D57}" type="sibTrans" cxnId="{A154626E-AE38-4D28-8B7E-D5EDC2DD764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2CC75DB6-F53C-4F53-8DFD-A2D076C7D5E7}">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Explore confidence in using monitoring information and responding to operational problems</a:t>
          </a:r>
        </a:p>
      </dgm:t>
    </dgm:pt>
    <dgm:pt modelId="{F2ED50CA-98BC-4ABC-BB3B-598F78E27F9C}" type="parTrans" cxnId="{4D773BD9-3B43-4889-A131-0DF40210CD5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D453D648-3F86-49CA-9E1B-6ADD46CDA32B}" type="sibTrans" cxnId="{4D773BD9-3B43-4889-A131-0DF40210CD5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62FABF4C-C4C1-4FD8-ADA8-40ECC72A675D}">
      <dgm:prSet/>
      <dgm:spPr>
        <a:ln>
          <a:solidFill>
            <a:srgbClr val="007770"/>
          </a:solidFill>
        </a:ln>
      </dgm:spPr>
      <dgm:t>
        <a:bodyPr/>
        <a:lstStyle/>
        <a:p>
          <a:r>
            <a:rPr lang="en-GB" dirty="0">
              <a:latin typeface="Tahoma" panose="020B0604030504040204" pitchFamily="34" charset="0"/>
              <a:ea typeface="Tahoma" panose="020B0604030504040204" pitchFamily="34" charset="0"/>
              <a:cs typeface="Tahoma" panose="020B0604030504040204" pitchFamily="34" charset="0"/>
            </a:rPr>
            <a:t>Identify barriers that practitioners can resolve locally and issues requiring escalation</a:t>
          </a:r>
        </a:p>
      </dgm:t>
    </dgm:pt>
    <dgm:pt modelId="{E17ED293-AFE8-41E1-B91F-07D33E2B2CD4}" type="parTrans" cxnId="{9B356EB4-919F-4864-AD3D-780595FC131E}">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CC035ACE-D262-4947-9B5E-87817D28B6FC}" type="sibTrans" cxnId="{9B356EB4-919F-4864-AD3D-780595FC131E}">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E1AAD965-BFE9-4A49-9DCC-A7A86D081ADB}">
      <dgm:prSet/>
      <dgm:spPr>
        <a:ln>
          <a:solidFill>
            <a:srgbClr val="007770"/>
          </a:solidFill>
        </a:ln>
      </dgm:spPr>
      <dgm:t>
        <a:bodyPr/>
        <a:lstStyle/>
        <a:p>
          <a:r>
            <a:rPr lang="en-GB" dirty="0">
              <a:latin typeface="Tahoma" panose="020B0604030504040204" pitchFamily="34" charset="0"/>
              <a:ea typeface="Tahoma" panose="020B0604030504040204" pitchFamily="34" charset="0"/>
              <a:cs typeface="Tahoma" panose="020B0604030504040204" pitchFamily="34" charset="0"/>
            </a:rPr>
            <a:t>Agree small, achievable changes that strengthen electronic monitoring</a:t>
          </a:r>
        </a:p>
      </dgm:t>
    </dgm:pt>
    <dgm:pt modelId="{AC18C442-43F1-447A-9E66-5DDF67FA076F}" type="parTrans" cxnId="{D2FC9507-9EE0-4BBC-AD23-21C0B48F547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6CD76A7-7470-4E1B-8CC3-38AADBD8C63D}" type="sibTrans" cxnId="{D2FC9507-9EE0-4BBC-AD23-21C0B48F547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1FACE88B-00DC-4AE8-AD8D-241452696958}" type="pres">
      <dgm:prSet presAssocID="{1EF08BB9-45AA-4331-BAFF-9874E5C538B1}" presName="Name0" presStyleCnt="0">
        <dgm:presLayoutVars>
          <dgm:dir/>
          <dgm:resizeHandles val="exact"/>
        </dgm:presLayoutVars>
      </dgm:prSet>
      <dgm:spPr/>
    </dgm:pt>
    <dgm:pt modelId="{289E5BD0-E0C1-451E-A4C4-CD85A9F2AC0D}" type="pres">
      <dgm:prSet presAssocID="{426C62C9-267A-457B-81CE-04B927402153}" presName="composite" presStyleCnt="0"/>
      <dgm:spPr/>
    </dgm:pt>
    <dgm:pt modelId="{CF353677-A001-45B6-B68C-4C63F3DD77B2}" type="pres">
      <dgm:prSet presAssocID="{426C62C9-267A-457B-81CE-04B927402153}" presName="rect1" presStyleLbl="trAlignAcc1" presStyleIdx="0" presStyleCnt="5">
        <dgm:presLayoutVars>
          <dgm:bulletEnabled val="1"/>
        </dgm:presLayoutVars>
      </dgm:prSet>
      <dgm:spPr/>
    </dgm:pt>
    <dgm:pt modelId="{DB1273AD-3D96-41E3-AEAF-0DAB92202582}" type="pres">
      <dgm:prSet presAssocID="{426C62C9-267A-457B-81CE-04B927402153}" presName="rect2" presStyleLbl="fgImgPlac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Thought outline"/>
        </a:ext>
      </dgm:extLst>
    </dgm:pt>
    <dgm:pt modelId="{668F7508-644D-4006-ADB1-780D756BDFF4}" type="pres">
      <dgm:prSet presAssocID="{0DAA9CD9-EDB3-4DC3-AB0B-24AD71F5BAED}" presName="sibTrans" presStyleCnt="0"/>
      <dgm:spPr/>
    </dgm:pt>
    <dgm:pt modelId="{2742EE01-516C-4CA6-8678-105FAD9BADDB}" type="pres">
      <dgm:prSet presAssocID="{3730B538-950B-4A62-987E-E224E174647A}" presName="composite" presStyleCnt="0"/>
      <dgm:spPr/>
    </dgm:pt>
    <dgm:pt modelId="{AA4E3C6B-B83A-4DC8-9D28-DD0FDF5FB4C7}" type="pres">
      <dgm:prSet presAssocID="{3730B538-950B-4A62-987E-E224E174647A}" presName="rect1" presStyleLbl="trAlignAcc1" presStyleIdx="1" presStyleCnt="5">
        <dgm:presLayoutVars>
          <dgm:bulletEnabled val="1"/>
        </dgm:presLayoutVars>
      </dgm:prSet>
      <dgm:spPr/>
    </dgm:pt>
    <dgm:pt modelId="{460894E9-7286-4BC2-A3DF-5B6291862570}" type="pres">
      <dgm:prSet presAssocID="{3730B538-950B-4A62-987E-E224E174647A}" presName="rect2" presStyleLbl="fgImgPlac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Head with gears outline"/>
        </a:ext>
      </dgm:extLst>
    </dgm:pt>
    <dgm:pt modelId="{DC1C5F80-43BB-403E-A3E9-C73AD6AEF054}" type="pres">
      <dgm:prSet presAssocID="{299B8FBB-7F8F-4CC6-830C-EBFBFB675D57}" presName="sibTrans" presStyleCnt="0"/>
      <dgm:spPr/>
    </dgm:pt>
    <dgm:pt modelId="{5682E392-7C23-42D0-9DEE-A59BC6D07136}" type="pres">
      <dgm:prSet presAssocID="{2CC75DB6-F53C-4F53-8DFD-A2D076C7D5E7}" presName="composite" presStyleCnt="0"/>
      <dgm:spPr/>
    </dgm:pt>
    <dgm:pt modelId="{05662962-14CE-43B7-9432-0D6253CB9667}" type="pres">
      <dgm:prSet presAssocID="{2CC75DB6-F53C-4F53-8DFD-A2D076C7D5E7}" presName="rect1" presStyleLbl="trAlignAcc1" presStyleIdx="2" presStyleCnt="5">
        <dgm:presLayoutVars>
          <dgm:bulletEnabled val="1"/>
        </dgm:presLayoutVars>
      </dgm:prSet>
      <dgm:spPr/>
    </dgm:pt>
    <dgm:pt modelId="{7E62A37D-15F8-4724-90A5-91B533294D23}" type="pres">
      <dgm:prSet presAssocID="{2CC75DB6-F53C-4F53-8DFD-A2D076C7D5E7}" presName="rect2" presStyleLbl="fgImgPlac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ye outline"/>
        </a:ext>
      </dgm:extLst>
    </dgm:pt>
    <dgm:pt modelId="{3A89C382-0794-41F1-9C9F-8E9EC2E39939}" type="pres">
      <dgm:prSet presAssocID="{D453D648-3F86-49CA-9E1B-6ADD46CDA32B}" presName="sibTrans" presStyleCnt="0"/>
      <dgm:spPr/>
    </dgm:pt>
    <dgm:pt modelId="{448F6D25-4E4F-484A-BA64-320DFF3D6B51}" type="pres">
      <dgm:prSet presAssocID="{62FABF4C-C4C1-4FD8-ADA8-40ECC72A675D}" presName="composite" presStyleCnt="0"/>
      <dgm:spPr/>
    </dgm:pt>
    <dgm:pt modelId="{8086DDAF-5D6A-47DE-BE56-5AF8CEDF084C}" type="pres">
      <dgm:prSet presAssocID="{62FABF4C-C4C1-4FD8-ADA8-40ECC72A675D}" presName="rect1" presStyleLbl="trAlignAcc1" presStyleIdx="3" presStyleCnt="5">
        <dgm:presLayoutVars>
          <dgm:bulletEnabled val="1"/>
        </dgm:presLayoutVars>
      </dgm:prSet>
      <dgm:spPr/>
    </dgm:pt>
    <dgm:pt modelId="{EFE881D4-C6A2-4FDD-A7CE-78F53A9C192E}" type="pres">
      <dgm:prSet presAssocID="{62FABF4C-C4C1-4FD8-ADA8-40ECC72A675D}" presName="rect2" presStyleLbl="fgImgPlac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Brainstorm outline"/>
        </a:ext>
      </dgm:extLst>
    </dgm:pt>
    <dgm:pt modelId="{AB3C5198-74A3-486F-9719-66179AE45DEB}" type="pres">
      <dgm:prSet presAssocID="{CC035ACE-D262-4947-9B5E-87817D28B6FC}" presName="sibTrans" presStyleCnt="0"/>
      <dgm:spPr/>
    </dgm:pt>
    <dgm:pt modelId="{FB7B34F4-0BFE-4F1B-9865-BD8D0B7A26FA}" type="pres">
      <dgm:prSet presAssocID="{E1AAD965-BFE9-4A49-9DCC-A7A86D081ADB}" presName="composite" presStyleCnt="0"/>
      <dgm:spPr/>
    </dgm:pt>
    <dgm:pt modelId="{4628BC93-6D7B-40E4-96EE-4514B19A0CEB}" type="pres">
      <dgm:prSet presAssocID="{E1AAD965-BFE9-4A49-9DCC-A7A86D081ADB}" presName="rect1" presStyleLbl="trAlignAcc1" presStyleIdx="4" presStyleCnt="5">
        <dgm:presLayoutVars>
          <dgm:bulletEnabled val="1"/>
        </dgm:presLayoutVars>
      </dgm:prSet>
      <dgm:spPr/>
    </dgm:pt>
    <dgm:pt modelId="{6DD3121B-372D-4859-9E33-2D32E7FE8493}" type="pres">
      <dgm:prSet presAssocID="{E1AAD965-BFE9-4A49-9DCC-A7A86D081ADB}" presName="rect2" presStyleLbl="fgImgPlac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l="-25000" r="-25000"/>
          </a:stretch>
        </a:blipFill>
      </dgm:spPr>
      <dgm:extLst>
        <a:ext uri="{E40237B7-FDA0-4F09-8148-C483321AD2D9}">
          <dgm14:cNvPr xmlns:dgm14="http://schemas.microsoft.com/office/drawing/2010/diagram" id="0" name="" descr="Badge Tick1 outline"/>
        </a:ext>
      </dgm:extLst>
    </dgm:pt>
  </dgm:ptLst>
  <dgm:cxnLst>
    <dgm:cxn modelId="{51110701-9115-4E8E-91B1-70894617DDB0}" type="presOf" srcId="{E1AAD965-BFE9-4A49-9DCC-A7A86D081ADB}" destId="{4628BC93-6D7B-40E4-96EE-4514B19A0CEB}" srcOrd="0" destOrd="0" presId="urn:microsoft.com/office/officeart/2008/layout/PictureStrips"/>
    <dgm:cxn modelId="{D2FC9507-9EE0-4BBC-AD23-21C0B48F5474}" srcId="{1EF08BB9-45AA-4331-BAFF-9874E5C538B1}" destId="{E1AAD965-BFE9-4A49-9DCC-A7A86D081ADB}" srcOrd="4" destOrd="0" parTransId="{AC18C442-43F1-447A-9E66-5DDF67FA076F}" sibTransId="{36CD76A7-7470-4E1B-8CC3-38AADBD8C63D}"/>
    <dgm:cxn modelId="{A8FFD90B-17D2-4E78-99AB-7D9C0DA1EEC6}" type="presOf" srcId="{2CC75DB6-F53C-4F53-8DFD-A2D076C7D5E7}" destId="{05662962-14CE-43B7-9432-0D6253CB9667}" srcOrd="0" destOrd="0" presId="urn:microsoft.com/office/officeart/2008/layout/PictureStrips"/>
    <dgm:cxn modelId="{9070CB27-2237-4BF8-98AC-8CBAC17DF7E2}" srcId="{1EF08BB9-45AA-4331-BAFF-9874E5C538B1}" destId="{426C62C9-267A-457B-81CE-04B927402153}" srcOrd="0" destOrd="0" parTransId="{43D128C1-C574-492C-ADF6-18003EAB4A85}" sibTransId="{0DAA9CD9-EDB3-4DC3-AB0B-24AD71F5BAED}"/>
    <dgm:cxn modelId="{38F7D127-24A8-4DA1-8861-58D69E4802DE}" type="presOf" srcId="{1EF08BB9-45AA-4331-BAFF-9874E5C538B1}" destId="{1FACE88B-00DC-4AE8-AD8D-241452696958}" srcOrd="0" destOrd="0" presId="urn:microsoft.com/office/officeart/2008/layout/PictureStrips"/>
    <dgm:cxn modelId="{A154626E-AE38-4D28-8B7E-D5EDC2DD7649}" srcId="{1EF08BB9-45AA-4331-BAFF-9874E5C538B1}" destId="{3730B538-950B-4A62-987E-E224E174647A}" srcOrd="1" destOrd="0" parTransId="{7944E9B1-AD4D-48D9-970C-57E8ED42FB88}" sibTransId="{299B8FBB-7F8F-4CC6-830C-EBFBFB675D57}"/>
    <dgm:cxn modelId="{DB8A727E-94AD-4635-BE95-C0AE5AD3F700}" type="presOf" srcId="{3730B538-950B-4A62-987E-E224E174647A}" destId="{AA4E3C6B-B83A-4DC8-9D28-DD0FDF5FB4C7}" srcOrd="0" destOrd="0" presId="urn:microsoft.com/office/officeart/2008/layout/PictureStrips"/>
    <dgm:cxn modelId="{9B356EB4-919F-4864-AD3D-780595FC131E}" srcId="{1EF08BB9-45AA-4331-BAFF-9874E5C538B1}" destId="{62FABF4C-C4C1-4FD8-ADA8-40ECC72A675D}" srcOrd="3" destOrd="0" parTransId="{E17ED293-AFE8-41E1-B91F-07D33E2B2CD4}" sibTransId="{CC035ACE-D262-4947-9B5E-87817D28B6FC}"/>
    <dgm:cxn modelId="{455DD3D3-6EA4-4CEA-8779-15A106B557B3}" type="presOf" srcId="{426C62C9-267A-457B-81CE-04B927402153}" destId="{CF353677-A001-45B6-B68C-4C63F3DD77B2}" srcOrd="0" destOrd="0" presId="urn:microsoft.com/office/officeart/2008/layout/PictureStrips"/>
    <dgm:cxn modelId="{AA8C32D9-E3DF-4ECC-9F76-49805F2C6E91}" type="presOf" srcId="{62FABF4C-C4C1-4FD8-ADA8-40ECC72A675D}" destId="{8086DDAF-5D6A-47DE-BE56-5AF8CEDF084C}" srcOrd="0" destOrd="0" presId="urn:microsoft.com/office/officeart/2008/layout/PictureStrips"/>
    <dgm:cxn modelId="{4D773BD9-3B43-4889-A131-0DF40210CD53}" srcId="{1EF08BB9-45AA-4331-BAFF-9874E5C538B1}" destId="{2CC75DB6-F53C-4F53-8DFD-A2D076C7D5E7}" srcOrd="2" destOrd="0" parTransId="{F2ED50CA-98BC-4ABC-BB3B-598F78E27F9C}" sibTransId="{D453D648-3F86-49CA-9E1B-6ADD46CDA32B}"/>
    <dgm:cxn modelId="{8C929147-B205-4D44-AA45-CCAB25DC7936}" type="presParOf" srcId="{1FACE88B-00DC-4AE8-AD8D-241452696958}" destId="{289E5BD0-E0C1-451E-A4C4-CD85A9F2AC0D}" srcOrd="0" destOrd="0" presId="urn:microsoft.com/office/officeart/2008/layout/PictureStrips"/>
    <dgm:cxn modelId="{3AB03B1A-3B24-43B8-BEED-38FEE08DD30D}" type="presParOf" srcId="{289E5BD0-E0C1-451E-A4C4-CD85A9F2AC0D}" destId="{CF353677-A001-45B6-B68C-4C63F3DD77B2}" srcOrd="0" destOrd="0" presId="urn:microsoft.com/office/officeart/2008/layout/PictureStrips"/>
    <dgm:cxn modelId="{E7802419-D48B-41D1-B779-AECE1C6F241D}" type="presParOf" srcId="{289E5BD0-E0C1-451E-A4C4-CD85A9F2AC0D}" destId="{DB1273AD-3D96-41E3-AEAF-0DAB92202582}" srcOrd="1" destOrd="0" presId="urn:microsoft.com/office/officeart/2008/layout/PictureStrips"/>
    <dgm:cxn modelId="{F4061785-3801-435A-B9EB-4C9073BC4188}" type="presParOf" srcId="{1FACE88B-00DC-4AE8-AD8D-241452696958}" destId="{668F7508-644D-4006-ADB1-780D756BDFF4}" srcOrd="1" destOrd="0" presId="urn:microsoft.com/office/officeart/2008/layout/PictureStrips"/>
    <dgm:cxn modelId="{A01D478D-AFB6-41D5-BB15-7F7C805D8A1E}" type="presParOf" srcId="{1FACE88B-00DC-4AE8-AD8D-241452696958}" destId="{2742EE01-516C-4CA6-8678-105FAD9BADDB}" srcOrd="2" destOrd="0" presId="urn:microsoft.com/office/officeart/2008/layout/PictureStrips"/>
    <dgm:cxn modelId="{68CE6E1D-7434-4CF4-858C-0729E032BD2D}" type="presParOf" srcId="{2742EE01-516C-4CA6-8678-105FAD9BADDB}" destId="{AA4E3C6B-B83A-4DC8-9D28-DD0FDF5FB4C7}" srcOrd="0" destOrd="0" presId="urn:microsoft.com/office/officeart/2008/layout/PictureStrips"/>
    <dgm:cxn modelId="{5EFC0A7F-B4E6-4B18-AC67-841E490E37D7}" type="presParOf" srcId="{2742EE01-516C-4CA6-8678-105FAD9BADDB}" destId="{460894E9-7286-4BC2-A3DF-5B6291862570}" srcOrd="1" destOrd="0" presId="urn:microsoft.com/office/officeart/2008/layout/PictureStrips"/>
    <dgm:cxn modelId="{B8BA0242-74D2-438F-8902-D7D69B655E49}" type="presParOf" srcId="{1FACE88B-00DC-4AE8-AD8D-241452696958}" destId="{DC1C5F80-43BB-403E-A3E9-C73AD6AEF054}" srcOrd="3" destOrd="0" presId="urn:microsoft.com/office/officeart/2008/layout/PictureStrips"/>
    <dgm:cxn modelId="{0FC3104A-2D8D-42EA-AE26-E556FED02AE1}" type="presParOf" srcId="{1FACE88B-00DC-4AE8-AD8D-241452696958}" destId="{5682E392-7C23-42D0-9DEE-A59BC6D07136}" srcOrd="4" destOrd="0" presId="urn:microsoft.com/office/officeart/2008/layout/PictureStrips"/>
    <dgm:cxn modelId="{9BCB3054-16DB-4707-9C62-5CFAF27FB3C5}" type="presParOf" srcId="{5682E392-7C23-42D0-9DEE-A59BC6D07136}" destId="{05662962-14CE-43B7-9432-0D6253CB9667}" srcOrd="0" destOrd="0" presId="urn:microsoft.com/office/officeart/2008/layout/PictureStrips"/>
    <dgm:cxn modelId="{2062DBFB-A4AF-4991-B900-7FD1A73E74AB}" type="presParOf" srcId="{5682E392-7C23-42D0-9DEE-A59BC6D07136}" destId="{7E62A37D-15F8-4724-90A5-91B533294D23}" srcOrd="1" destOrd="0" presId="urn:microsoft.com/office/officeart/2008/layout/PictureStrips"/>
    <dgm:cxn modelId="{FB33A91D-38B5-40D7-B5F2-D56998650073}" type="presParOf" srcId="{1FACE88B-00DC-4AE8-AD8D-241452696958}" destId="{3A89C382-0794-41F1-9C9F-8E9EC2E39939}" srcOrd="5" destOrd="0" presId="urn:microsoft.com/office/officeart/2008/layout/PictureStrips"/>
    <dgm:cxn modelId="{BFFF7AC7-650D-48E6-8410-41AF01DD3178}" type="presParOf" srcId="{1FACE88B-00DC-4AE8-AD8D-241452696958}" destId="{448F6D25-4E4F-484A-BA64-320DFF3D6B51}" srcOrd="6" destOrd="0" presId="urn:microsoft.com/office/officeart/2008/layout/PictureStrips"/>
    <dgm:cxn modelId="{8F4CB7B0-76B8-4CB1-ACD8-7C5E8FB93E1F}" type="presParOf" srcId="{448F6D25-4E4F-484A-BA64-320DFF3D6B51}" destId="{8086DDAF-5D6A-47DE-BE56-5AF8CEDF084C}" srcOrd="0" destOrd="0" presId="urn:microsoft.com/office/officeart/2008/layout/PictureStrips"/>
    <dgm:cxn modelId="{B51D4C78-D812-4969-A26F-62BEE9D4FD8F}" type="presParOf" srcId="{448F6D25-4E4F-484A-BA64-320DFF3D6B51}" destId="{EFE881D4-C6A2-4FDD-A7CE-78F53A9C192E}" srcOrd="1" destOrd="0" presId="urn:microsoft.com/office/officeart/2008/layout/PictureStrips"/>
    <dgm:cxn modelId="{19923487-79F1-49BA-A649-25A3923A12D0}" type="presParOf" srcId="{1FACE88B-00DC-4AE8-AD8D-241452696958}" destId="{AB3C5198-74A3-486F-9719-66179AE45DEB}" srcOrd="7" destOrd="0" presId="urn:microsoft.com/office/officeart/2008/layout/PictureStrips"/>
    <dgm:cxn modelId="{FBA073A5-F1CB-49CA-A2F3-B11D5166EC7E}" type="presParOf" srcId="{1FACE88B-00DC-4AE8-AD8D-241452696958}" destId="{FB7B34F4-0BFE-4F1B-9865-BD8D0B7A26FA}" srcOrd="8" destOrd="0" presId="urn:microsoft.com/office/officeart/2008/layout/PictureStrips"/>
    <dgm:cxn modelId="{2BACD00B-F86F-414B-9722-AF842268EDB5}" type="presParOf" srcId="{FB7B34F4-0BFE-4F1B-9865-BD8D0B7A26FA}" destId="{4628BC93-6D7B-40E4-96EE-4514B19A0CEB}" srcOrd="0" destOrd="0" presId="urn:microsoft.com/office/officeart/2008/layout/PictureStrips"/>
    <dgm:cxn modelId="{9ECBAF46-137C-4349-A909-180F7F954354}" type="presParOf" srcId="{FB7B34F4-0BFE-4F1B-9865-BD8D0B7A26FA}" destId="{6DD3121B-372D-4859-9E33-2D32E7FE8493}"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CBF2DD9-2FE8-4E23-AC57-426B8F070423}" type="doc">
      <dgm:prSet loTypeId="urn:microsoft.com/office/officeart/2005/8/layout/chevron2" loCatId="list" qsTypeId="urn:microsoft.com/office/officeart/2005/8/quickstyle/simple1#2" qsCatId="simple" csTypeId="urn:microsoft.com/office/officeart/2005/8/colors/accent1_2#2" csCatId="accent1" phldr="1"/>
      <dgm:spPr/>
      <dgm:t>
        <a:bodyPr/>
        <a:lstStyle/>
        <a:p>
          <a:endParaRPr lang="en-GB"/>
        </a:p>
      </dgm:t>
    </dgm:pt>
    <dgm:pt modelId="{81A11746-FCE9-4A6A-99DF-7D434AD364F5}">
      <dgm:prSet phldrT="[Text]" phldr="0"/>
      <dgm:spPr>
        <a:solidFill>
          <a:srgbClr val="007770"/>
        </a:solidFill>
      </dgm:spPr>
      <dgm:t>
        <a:bodyPr/>
        <a:lstStyle/>
        <a:p>
          <a:r>
            <a:rPr lang="en-GB" dirty="0"/>
            <a:t>1</a:t>
          </a:r>
        </a:p>
      </dgm:t>
    </dgm:pt>
    <dgm:pt modelId="{9D05B746-FB4F-41A0-803C-DD59D25C9E0D}" type="parTrans" cxnId="{E034D2B6-F230-4E14-97C8-4D047B3B17C0}">
      <dgm:prSet/>
      <dgm:spPr/>
      <dgm:t>
        <a:bodyPr/>
        <a:lstStyle/>
        <a:p>
          <a:endParaRPr lang="en-GB"/>
        </a:p>
      </dgm:t>
    </dgm:pt>
    <dgm:pt modelId="{2F2977EA-A5E3-4AFA-818A-D759CF6A5A29}" type="sibTrans" cxnId="{E034D2B6-F230-4E14-97C8-4D047B3B17C0}">
      <dgm:prSet/>
      <dgm:spPr/>
      <dgm:t>
        <a:bodyPr/>
        <a:lstStyle/>
        <a:p>
          <a:endParaRPr lang="en-GB"/>
        </a:p>
      </dgm:t>
    </dgm:pt>
    <dgm:pt modelId="{AA4D7296-91CF-41A4-96A3-72815B586F86}">
      <dgm:prSet phldrT="[Text]" phldr="0"/>
      <dgm:spPr/>
      <dgm:t>
        <a:bodyPr/>
        <a:lstStyle/>
        <a:p>
          <a:r>
            <a:rPr lang="en-GB" dirty="0"/>
            <a:t>Contribute to public protection and victim safety</a:t>
          </a:r>
        </a:p>
      </dgm:t>
    </dgm:pt>
    <dgm:pt modelId="{DE21C561-ABDF-480E-9459-DE48A0C19557}" type="parTrans" cxnId="{584C2872-817C-4D99-8150-2CF98C291643}">
      <dgm:prSet/>
      <dgm:spPr/>
      <dgm:t>
        <a:bodyPr/>
        <a:lstStyle/>
        <a:p>
          <a:endParaRPr lang="en-GB"/>
        </a:p>
      </dgm:t>
    </dgm:pt>
    <dgm:pt modelId="{CEF96A48-8FD8-45BD-84A1-221A2FCDEA49}" type="sibTrans" cxnId="{584C2872-817C-4D99-8150-2CF98C291643}">
      <dgm:prSet/>
      <dgm:spPr/>
      <dgm:t>
        <a:bodyPr/>
        <a:lstStyle/>
        <a:p>
          <a:endParaRPr lang="en-GB"/>
        </a:p>
      </dgm:t>
    </dgm:pt>
    <dgm:pt modelId="{1BE107F2-F47F-4F2A-8E63-CAAA049F68E3}">
      <dgm:prSet phldrT="[Text]" phldr="0"/>
      <dgm:spPr>
        <a:solidFill>
          <a:srgbClr val="007770"/>
        </a:solidFill>
      </dgm:spPr>
      <dgm:t>
        <a:bodyPr/>
        <a:lstStyle/>
        <a:p>
          <a:r>
            <a:rPr lang="en-GB" dirty="0"/>
            <a:t>2</a:t>
          </a:r>
        </a:p>
      </dgm:t>
    </dgm:pt>
    <dgm:pt modelId="{B7A25321-DDD7-483E-A541-167B8E856975}" type="parTrans" cxnId="{FEA4FA31-E68B-42F4-AF59-28F8F1567D95}">
      <dgm:prSet/>
      <dgm:spPr/>
      <dgm:t>
        <a:bodyPr/>
        <a:lstStyle/>
        <a:p>
          <a:endParaRPr lang="en-GB"/>
        </a:p>
      </dgm:t>
    </dgm:pt>
    <dgm:pt modelId="{5A490C11-1F4C-4685-8206-DB0339D7BF90}" type="sibTrans" cxnId="{FEA4FA31-E68B-42F4-AF59-28F8F1567D95}">
      <dgm:prSet/>
      <dgm:spPr/>
      <dgm:t>
        <a:bodyPr/>
        <a:lstStyle/>
        <a:p>
          <a:endParaRPr lang="en-GB"/>
        </a:p>
      </dgm:t>
    </dgm:pt>
    <dgm:pt modelId="{227D36BF-CF01-4C46-8F2A-F9EDFF0113D9}">
      <dgm:prSet phldrT="[Text]" phldr="0"/>
      <dgm:spPr/>
      <dgm:t>
        <a:bodyPr/>
        <a:lstStyle/>
        <a:p>
          <a:r>
            <a:rPr lang="en-GB" dirty="0"/>
            <a:t>Support risk management</a:t>
          </a:r>
        </a:p>
      </dgm:t>
    </dgm:pt>
    <dgm:pt modelId="{D9EC27B3-40A7-4622-9CB8-058EDD32A5E8}" type="parTrans" cxnId="{70C084FA-335D-4E30-BA90-29B10F93D8EA}">
      <dgm:prSet/>
      <dgm:spPr/>
      <dgm:t>
        <a:bodyPr/>
        <a:lstStyle/>
        <a:p>
          <a:endParaRPr lang="en-GB"/>
        </a:p>
      </dgm:t>
    </dgm:pt>
    <dgm:pt modelId="{969E97EC-0C54-4E0D-BD9A-1E065DA4FB1F}" type="sibTrans" cxnId="{70C084FA-335D-4E30-BA90-29B10F93D8EA}">
      <dgm:prSet/>
      <dgm:spPr/>
      <dgm:t>
        <a:bodyPr/>
        <a:lstStyle/>
        <a:p>
          <a:endParaRPr lang="en-GB"/>
        </a:p>
      </dgm:t>
    </dgm:pt>
    <dgm:pt modelId="{CDB75F91-61F6-4C32-AFB9-6671160F8EDE}">
      <dgm:prSet phldrT="[Text]" phldr="0"/>
      <dgm:spPr>
        <a:solidFill>
          <a:srgbClr val="007770"/>
        </a:solidFill>
      </dgm:spPr>
      <dgm:t>
        <a:bodyPr/>
        <a:lstStyle/>
        <a:p>
          <a:r>
            <a:rPr lang="en-GB" dirty="0"/>
            <a:t>3</a:t>
          </a:r>
        </a:p>
      </dgm:t>
    </dgm:pt>
    <dgm:pt modelId="{94CE964A-FF66-4C82-86F2-66D974FF5B70}" type="parTrans" cxnId="{E4112239-CCAA-40D7-990D-E5F3BD9AE5D0}">
      <dgm:prSet/>
      <dgm:spPr/>
      <dgm:t>
        <a:bodyPr/>
        <a:lstStyle/>
        <a:p>
          <a:endParaRPr lang="en-GB"/>
        </a:p>
      </dgm:t>
    </dgm:pt>
    <dgm:pt modelId="{A7C4C3AF-078D-41F5-AB92-45DEDE733BAB}" type="sibTrans" cxnId="{E4112239-CCAA-40D7-990D-E5F3BD9AE5D0}">
      <dgm:prSet/>
      <dgm:spPr/>
      <dgm:t>
        <a:bodyPr/>
        <a:lstStyle/>
        <a:p>
          <a:endParaRPr lang="en-GB"/>
        </a:p>
      </dgm:t>
    </dgm:pt>
    <dgm:pt modelId="{857B0D4A-7D99-40AE-8EC5-1986DB5AD35B}">
      <dgm:prSet phldrT="[Text]" phldr="0"/>
      <dgm:spPr/>
      <dgm:t>
        <a:bodyPr/>
        <a:lstStyle/>
        <a:p>
          <a:r>
            <a:rPr lang="en-GB" dirty="0"/>
            <a:t>Provide objective information about behaviour</a:t>
          </a:r>
        </a:p>
      </dgm:t>
    </dgm:pt>
    <dgm:pt modelId="{81FBE820-51FD-4BFB-9087-88A1BC0A4DF3}" type="parTrans" cxnId="{DC811304-9191-4628-869F-6F13C0C1339C}">
      <dgm:prSet/>
      <dgm:spPr/>
      <dgm:t>
        <a:bodyPr/>
        <a:lstStyle/>
        <a:p>
          <a:endParaRPr lang="en-GB"/>
        </a:p>
      </dgm:t>
    </dgm:pt>
    <dgm:pt modelId="{4D7D5EFA-8755-4F09-BDF0-9E9669ECD32E}" type="sibTrans" cxnId="{DC811304-9191-4628-869F-6F13C0C1339C}">
      <dgm:prSet/>
      <dgm:spPr/>
      <dgm:t>
        <a:bodyPr/>
        <a:lstStyle/>
        <a:p>
          <a:endParaRPr lang="en-GB"/>
        </a:p>
      </dgm:t>
    </dgm:pt>
    <dgm:pt modelId="{C03C937E-246B-40F0-8A6A-500260040573}">
      <dgm:prSet phldrT="[Text]"/>
      <dgm:spPr>
        <a:solidFill>
          <a:srgbClr val="007770"/>
        </a:solidFill>
      </dgm:spPr>
      <dgm:t>
        <a:bodyPr/>
        <a:lstStyle/>
        <a:p>
          <a:r>
            <a:rPr lang="en-GB" dirty="0"/>
            <a:t>4</a:t>
          </a:r>
        </a:p>
      </dgm:t>
    </dgm:pt>
    <dgm:pt modelId="{8DECFC89-BFC0-4A44-A8E8-4CF68870A6E6}" type="parTrans" cxnId="{023F6A23-00D1-46FF-91D6-E22EBF53D63D}">
      <dgm:prSet/>
      <dgm:spPr/>
      <dgm:t>
        <a:bodyPr/>
        <a:lstStyle/>
        <a:p>
          <a:endParaRPr lang="en-GB"/>
        </a:p>
      </dgm:t>
    </dgm:pt>
    <dgm:pt modelId="{0944FADC-D173-4A98-8FDF-5B20B79A7A92}" type="sibTrans" cxnId="{023F6A23-00D1-46FF-91D6-E22EBF53D63D}">
      <dgm:prSet/>
      <dgm:spPr/>
      <dgm:t>
        <a:bodyPr/>
        <a:lstStyle/>
        <a:p>
          <a:endParaRPr lang="en-GB"/>
        </a:p>
      </dgm:t>
    </dgm:pt>
    <dgm:pt modelId="{45C1FA88-5DDD-4D86-AD53-BF218648E5E1}">
      <dgm:prSet/>
      <dgm:spPr/>
      <dgm:t>
        <a:bodyPr/>
        <a:lstStyle/>
        <a:p>
          <a:r>
            <a:rPr lang="en-GB" dirty="0"/>
            <a:t>Reinforce compliance and positive behaviour change</a:t>
          </a:r>
        </a:p>
      </dgm:t>
    </dgm:pt>
    <dgm:pt modelId="{D201D210-B76D-4009-8448-D6CC9A78B565}" type="parTrans" cxnId="{880B15CB-9AE2-4BC0-85A4-5C55C5656713}">
      <dgm:prSet/>
      <dgm:spPr/>
      <dgm:t>
        <a:bodyPr/>
        <a:lstStyle/>
        <a:p>
          <a:endParaRPr lang="en-GB"/>
        </a:p>
      </dgm:t>
    </dgm:pt>
    <dgm:pt modelId="{5D07FC5A-1EF3-4101-8211-CBFD78268998}" type="sibTrans" cxnId="{880B15CB-9AE2-4BC0-85A4-5C55C5656713}">
      <dgm:prSet/>
      <dgm:spPr/>
      <dgm:t>
        <a:bodyPr/>
        <a:lstStyle/>
        <a:p>
          <a:endParaRPr lang="en-GB"/>
        </a:p>
      </dgm:t>
    </dgm:pt>
    <dgm:pt modelId="{FEB6450B-D49C-442E-81C6-6A9794880D8B}">
      <dgm:prSet phldrT="[Text]"/>
      <dgm:spPr>
        <a:solidFill>
          <a:srgbClr val="007770"/>
        </a:solidFill>
      </dgm:spPr>
      <dgm:t>
        <a:bodyPr/>
        <a:lstStyle/>
        <a:p>
          <a:r>
            <a:rPr lang="en-GB" dirty="0"/>
            <a:t>5</a:t>
          </a:r>
        </a:p>
      </dgm:t>
    </dgm:pt>
    <dgm:pt modelId="{BD61705F-0B39-4D5A-8DF1-F59B3C7297A6}" type="parTrans" cxnId="{D68F022D-073D-4839-9B06-6D6D3CE3BBAC}">
      <dgm:prSet/>
      <dgm:spPr/>
      <dgm:t>
        <a:bodyPr/>
        <a:lstStyle/>
        <a:p>
          <a:endParaRPr lang="en-GB"/>
        </a:p>
      </dgm:t>
    </dgm:pt>
    <dgm:pt modelId="{6A147580-DC75-4D0D-8C0B-37FCDB5F8518}" type="sibTrans" cxnId="{D68F022D-073D-4839-9B06-6D6D3CE3BBAC}">
      <dgm:prSet/>
      <dgm:spPr/>
      <dgm:t>
        <a:bodyPr/>
        <a:lstStyle/>
        <a:p>
          <a:endParaRPr lang="en-GB"/>
        </a:p>
      </dgm:t>
    </dgm:pt>
    <dgm:pt modelId="{70B71E4C-12CD-45B3-9417-522E0D24ECA8}">
      <dgm:prSet/>
      <dgm:spPr/>
      <dgm:t>
        <a:bodyPr/>
        <a:lstStyle/>
        <a:p>
          <a:r>
            <a:rPr lang="en-GB" dirty="0"/>
            <a:t>Support rehabilitation when integrated into supervision</a:t>
          </a:r>
        </a:p>
      </dgm:t>
    </dgm:pt>
    <dgm:pt modelId="{A1371C30-3CB9-40EF-8919-A67EB5BA935B}" type="parTrans" cxnId="{8ECBCD1B-99D0-498A-80E6-A1FCACDF46EF}">
      <dgm:prSet/>
      <dgm:spPr/>
      <dgm:t>
        <a:bodyPr/>
        <a:lstStyle/>
        <a:p>
          <a:endParaRPr lang="en-GB"/>
        </a:p>
      </dgm:t>
    </dgm:pt>
    <dgm:pt modelId="{A2F5B511-3228-4E8D-B723-36D357240679}" type="sibTrans" cxnId="{8ECBCD1B-99D0-498A-80E6-A1FCACDF46EF}">
      <dgm:prSet/>
      <dgm:spPr/>
      <dgm:t>
        <a:bodyPr/>
        <a:lstStyle/>
        <a:p>
          <a:endParaRPr lang="en-GB"/>
        </a:p>
      </dgm:t>
    </dgm:pt>
    <dgm:pt modelId="{9133F673-382C-4687-8285-568EA326B533}" type="pres">
      <dgm:prSet presAssocID="{ECBF2DD9-2FE8-4E23-AC57-426B8F070423}" presName="linearFlow" presStyleCnt="0">
        <dgm:presLayoutVars>
          <dgm:dir/>
          <dgm:animLvl val="lvl"/>
          <dgm:resizeHandles val="exact"/>
        </dgm:presLayoutVars>
      </dgm:prSet>
      <dgm:spPr/>
    </dgm:pt>
    <dgm:pt modelId="{C03B026C-0BBF-4E87-8424-643CDA022458}" type="pres">
      <dgm:prSet presAssocID="{81A11746-FCE9-4A6A-99DF-7D434AD364F5}" presName="composite" presStyleCnt="0"/>
      <dgm:spPr/>
    </dgm:pt>
    <dgm:pt modelId="{A9AA901A-4EA8-4312-9927-6C539263EFD3}" type="pres">
      <dgm:prSet presAssocID="{81A11746-FCE9-4A6A-99DF-7D434AD364F5}" presName="parentText" presStyleLbl="alignNode1" presStyleIdx="0" presStyleCnt="5">
        <dgm:presLayoutVars>
          <dgm:chMax val="1"/>
          <dgm:bulletEnabled val="1"/>
        </dgm:presLayoutVars>
      </dgm:prSet>
      <dgm:spPr/>
    </dgm:pt>
    <dgm:pt modelId="{620A9AF6-1E1F-44CB-BAF1-AD29B5125F1B}" type="pres">
      <dgm:prSet presAssocID="{81A11746-FCE9-4A6A-99DF-7D434AD364F5}" presName="descendantText" presStyleLbl="alignAcc1" presStyleIdx="0" presStyleCnt="5">
        <dgm:presLayoutVars>
          <dgm:bulletEnabled val="1"/>
        </dgm:presLayoutVars>
      </dgm:prSet>
      <dgm:spPr/>
    </dgm:pt>
    <dgm:pt modelId="{734797A6-0EB3-4725-A034-E269350552D7}" type="pres">
      <dgm:prSet presAssocID="{2F2977EA-A5E3-4AFA-818A-D759CF6A5A29}" presName="sp" presStyleCnt="0"/>
      <dgm:spPr/>
    </dgm:pt>
    <dgm:pt modelId="{6E90A7FA-4A36-4591-AC9E-63088909ED81}" type="pres">
      <dgm:prSet presAssocID="{1BE107F2-F47F-4F2A-8E63-CAAA049F68E3}" presName="composite" presStyleCnt="0"/>
      <dgm:spPr/>
    </dgm:pt>
    <dgm:pt modelId="{FD80594D-298E-4423-87B9-DF9AEF199BE0}" type="pres">
      <dgm:prSet presAssocID="{1BE107F2-F47F-4F2A-8E63-CAAA049F68E3}" presName="parentText" presStyleLbl="alignNode1" presStyleIdx="1" presStyleCnt="5">
        <dgm:presLayoutVars>
          <dgm:chMax val="1"/>
          <dgm:bulletEnabled val="1"/>
        </dgm:presLayoutVars>
      </dgm:prSet>
      <dgm:spPr/>
    </dgm:pt>
    <dgm:pt modelId="{2FDAC417-0427-4DE0-ACCE-C34F9EA7DC16}" type="pres">
      <dgm:prSet presAssocID="{1BE107F2-F47F-4F2A-8E63-CAAA049F68E3}" presName="descendantText" presStyleLbl="alignAcc1" presStyleIdx="1" presStyleCnt="5">
        <dgm:presLayoutVars>
          <dgm:bulletEnabled val="1"/>
        </dgm:presLayoutVars>
      </dgm:prSet>
      <dgm:spPr/>
    </dgm:pt>
    <dgm:pt modelId="{F55F76F5-F3AE-4B76-B804-EF6A92A828E3}" type="pres">
      <dgm:prSet presAssocID="{5A490C11-1F4C-4685-8206-DB0339D7BF90}" presName="sp" presStyleCnt="0"/>
      <dgm:spPr/>
    </dgm:pt>
    <dgm:pt modelId="{5F86B14E-8772-417D-B0E5-F53EE43633B6}" type="pres">
      <dgm:prSet presAssocID="{CDB75F91-61F6-4C32-AFB9-6671160F8EDE}" presName="composite" presStyleCnt="0"/>
      <dgm:spPr/>
    </dgm:pt>
    <dgm:pt modelId="{3E15F46E-41BF-4D22-81AF-36FC9C7B8128}" type="pres">
      <dgm:prSet presAssocID="{CDB75F91-61F6-4C32-AFB9-6671160F8EDE}" presName="parentText" presStyleLbl="alignNode1" presStyleIdx="2" presStyleCnt="5">
        <dgm:presLayoutVars>
          <dgm:chMax val="1"/>
          <dgm:bulletEnabled val="1"/>
        </dgm:presLayoutVars>
      </dgm:prSet>
      <dgm:spPr/>
    </dgm:pt>
    <dgm:pt modelId="{6937F6D2-6910-4059-B1C9-37825656205C}" type="pres">
      <dgm:prSet presAssocID="{CDB75F91-61F6-4C32-AFB9-6671160F8EDE}" presName="descendantText" presStyleLbl="alignAcc1" presStyleIdx="2" presStyleCnt="5">
        <dgm:presLayoutVars>
          <dgm:bulletEnabled val="1"/>
        </dgm:presLayoutVars>
      </dgm:prSet>
      <dgm:spPr/>
    </dgm:pt>
    <dgm:pt modelId="{E41AD0B2-E3B9-4CB0-A715-588E0B9129FE}" type="pres">
      <dgm:prSet presAssocID="{A7C4C3AF-078D-41F5-AB92-45DEDE733BAB}" presName="sp" presStyleCnt="0"/>
      <dgm:spPr/>
    </dgm:pt>
    <dgm:pt modelId="{37341995-92F6-4E9B-AE8E-EA2ED978807F}" type="pres">
      <dgm:prSet presAssocID="{C03C937E-246B-40F0-8A6A-500260040573}" presName="composite" presStyleCnt="0"/>
      <dgm:spPr/>
    </dgm:pt>
    <dgm:pt modelId="{848B32F6-016B-4146-8DCE-0C8B1665DD39}" type="pres">
      <dgm:prSet presAssocID="{C03C937E-246B-40F0-8A6A-500260040573}" presName="parentText" presStyleLbl="alignNode1" presStyleIdx="3" presStyleCnt="5">
        <dgm:presLayoutVars>
          <dgm:chMax val="1"/>
          <dgm:bulletEnabled val="1"/>
        </dgm:presLayoutVars>
      </dgm:prSet>
      <dgm:spPr/>
    </dgm:pt>
    <dgm:pt modelId="{414363DA-1B07-4AC6-BBB0-20B2619ACB7B}" type="pres">
      <dgm:prSet presAssocID="{C03C937E-246B-40F0-8A6A-500260040573}" presName="descendantText" presStyleLbl="alignAcc1" presStyleIdx="3" presStyleCnt="5">
        <dgm:presLayoutVars>
          <dgm:bulletEnabled val="1"/>
        </dgm:presLayoutVars>
      </dgm:prSet>
      <dgm:spPr/>
    </dgm:pt>
    <dgm:pt modelId="{665C6127-225B-4665-B155-5C7C47C00143}" type="pres">
      <dgm:prSet presAssocID="{0944FADC-D173-4A98-8FDF-5B20B79A7A92}" presName="sp" presStyleCnt="0"/>
      <dgm:spPr/>
    </dgm:pt>
    <dgm:pt modelId="{08A3809C-EB29-4877-B932-66F0DB37748F}" type="pres">
      <dgm:prSet presAssocID="{FEB6450B-D49C-442E-81C6-6A9794880D8B}" presName="composite" presStyleCnt="0"/>
      <dgm:spPr/>
    </dgm:pt>
    <dgm:pt modelId="{B1509C66-A7F2-4BF6-B20C-3B555D427D33}" type="pres">
      <dgm:prSet presAssocID="{FEB6450B-D49C-442E-81C6-6A9794880D8B}" presName="parentText" presStyleLbl="alignNode1" presStyleIdx="4" presStyleCnt="5">
        <dgm:presLayoutVars>
          <dgm:chMax val="1"/>
          <dgm:bulletEnabled val="1"/>
        </dgm:presLayoutVars>
      </dgm:prSet>
      <dgm:spPr/>
    </dgm:pt>
    <dgm:pt modelId="{2CC11149-1159-48BB-BA58-21519A6C76C8}" type="pres">
      <dgm:prSet presAssocID="{FEB6450B-D49C-442E-81C6-6A9794880D8B}" presName="descendantText" presStyleLbl="alignAcc1" presStyleIdx="4" presStyleCnt="5">
        <dgm:presLayoutVars>
          <dgm:bulletEnabled val="1"/>
        </dgm:presLayoutVars>
      </dgm:prSet>
      <dgm:spPr/>
    </dgm:pt>
  </dgm:ptLst>
  <dgm:cxnLst>
    <dgm:cxn modelId="{3EB99B02-2F75-4383-952E-11F75761CBB5}" type="presOf" srcId="{70B71E4C-12CD-45B3-9417-522E0D24ECA8}" destId="{2CC11149-1159-48BB-BA58-21519A6C76C8}" srcOrd="0" destOrd="0" presId="urn:microsoft.com/office/officeart/2005/8/layout/chevron2"/>
    <dgm:cxn modelId="{DC811304-9191-4628-869F-6F13C0C1339C}" srcId="{CDB75F91-61F6-4C32-AFB9-6671160F8EDE}" destId="{857B0D4A-7D99-40AE-8EC5-1986DB5AD35B}" srcOrd="0" destOrd="0" parTransId="{81FBE820-51FD-4BFB-9087-88A1BC0A4DF3}" sibTransId="{4D7D5EFA-8755-4F09-BDF0-9E9669ECD32E}"/>
    <dgm:cxn modelId="{E6241805-2824-4095-B00F-86B862084A68}" type="presOf" srcId="{857B0D4A-7D99-40AE-8EC5-1986DB5AD35B}" destId="{6937F6D2-6910-4059-B1C9-37825656205C}" srcOrd="0" destOrd="0" presId="urn:microsoft.com/office/officeart/2005/8/layout/chevron2"/>
    <dgm:cxn modelId="{BDDA2F06-0CBE-4BA6-B795-2C394C0F9D1D}" type="presOf" srcId="{C03C937E-246B-40F0-8A6A-500260040573}" destId="{848B32F6-016B-4146-8DCE-0C8B1665DD39}" srcOrd="0" destOrd="0" presId="urn:microsoft.com/office/officeart/2005/8/layout/chevron2"/>
    <dgm:cxn modelId="{8ECBCD1B-99D0-498A-80E6-A1FCACDF46EF}" srcId="{FEB6450B-D49C-442E-81C6-6A9794880D8B}" destId="{70B71E4C-12CD-45B3-9417-522E0D24ECA8}" srcOrd="0" destOrd="0" parTransId="{A1371C30-3CB9-40EF-8919-A67EB5BA935B}" sibTransId="{A2F5B511-3228-4E8D-B723-36D357240679}"/>
    <dgm:cxn modelId="{023F6A23-00D1-46FF-91D6-E22EBF53D63D}" srcId="{ECBF2DD9-2FE8-4E23-AC57-426B8F070423}" destId="{C03C937E-246B-40F0-8A6A-500260040573}" srcOrd="3" destOrd="0" parTransId="{8DECFC89-BFC0-4A44-A8E8-4CF68870A6E6}" sibTransId="{0944FADC-D173-4A98-8FDF-5B20B79A7A92}"/>
    <dgm:cxn modelId="{589F4C23-D70B-4F62-A8A6-102A9F61ABFA}" type="presOf" srcId="{CDB75F91-61F6-4C32-AFB9-6671160F8EDE}" destId="{3E15F46E-41BF-4D22-81AF-36FC9C7B8128}" srcOrd="0" destOrd="0" presId="urn:microsoft.com/office/officeart/2005/8/layout/chevron2"/>
    <dgm:cxn modelId="{384D1E25-7FFC-4F32-B97C-B54CF9893365}" type="presOf" srcId="{AA4D7296-91CF-41A4-96A3-72815B586F86}" destId="{620A9AF6-1E1F-44CB-BAF1-AD29B5125F1B}" srcOrd="0" destOrd="0" presId="urn:microsoft.com/office/officeart/2005/8/layout/chevron2"/>
    <dgm:cxn modelId="{D68F022D-073D-4839-9B06-6D6D3CE3BBAC}" srcId="{ECBF2DD9-2FE8-4E23-AC57-426B8F070423}" destId="{FEB6450B-D49C-442E-81C6-6A9794880D8B}" srcOrd="4" destOrd="0" parTransId="{BD61705F-0B39-4D5A-8DF1-F59B3C7297A6}" sibTransId="{6A147580-DC75-4D0D-8C0B-37FCDB5F8518}"/>
    <dgm:cxn modelId="{FEA4FA31-E68B-42F4-AF59-28F8F1567D95}" srcId="{ECBF2DD9-2FE8-4E23-AC57-426B8F070423}" destId="{1BE107F2-F47F-4F2A-8E63-CAAA049F68E3}" srcOrd="1" destOrd="0" parTransId="{B7A25321-DDD7-483E-A541-167B8E856975}" sibTransId="{5A490C11-1F4C-4685-8206-DB0339D7BF90}"/>
    <dgm:cxn modelId="{E4112239-CCAA-40D7-990D-E5F3BD9AE5D0}" srcId="{ECBF2DD9-2FE8-4E23-AC57-426B8F070423}" destId="{CDB75F91-61F6-4C32-AFB9-6671160F8EDE}" srcOrd="2" destOrd="0" parTransId="{94CE964A-FF66-4C82-86F2-66D974FF5B70}" sibTransId="{A7C4C3AF-078D-41F5-AB92-45DEDE733BAB}"/>
    <dgm:cxn modelId="{204D153D-E94E-477A-83EC-36F33E26D62E}" type="presOf" srcId="{FEB6450B-D49C-442E-81C6-6A9794880D8B}" destId="{B1509C66-A7F2-4BF6-B20C-3B555D427D33}" srcOrd="0" destOrd="0" presId="urn:microsoft.com/office/officeart/2005/8/layout/chevron2"/>
    <dgm:cxn modelId="{584C2872-817C-4D99-8150-2CF98C291643}" srcId="{81A11746-FCE9-4A6A-99DF-7D434AD364F5}" destId="{AA4D7296-91CF-41A4-96A3-72815B586F86}" srcOrd="0" destOrd="0" parTransId="{DE21C561-ABDF-480E-9459-DE48A0C19557}" sibTransId="{CEF96A48-8FD8-45BD-84A1-221A2FCDEA49}"/>
    <dgm:cxn modelId="{2AA7E193-17B4-434E-AEEC-300862014746}" type="presOf" srcId="{ECBF2DD9-2FE8-4E23-AC57-426B8F070423}" destId="{9133F673-382C-4687-8285-568EA326B533}" srcOrd="0" destOrd="0" presId="urn:microsoft.com/office/officeart/2005/8/layout/chevron2"/>
    <dgm:cxn modelId="{91D5FEA8-27F0-479F-A7F4-AAD64F326494}" type="presOf" srcId="{1BE107F2-F47F-4F2A-8E63-CAAA049F68E3}" destId="{FD80594D-298E-4423-87B9-DF9AEF199BE0}" srcOrd="0" destOrd="0" presId="urn:microsoft.com/office/officeart/2005/8/layout/chevron2"/>
    <dgm:cxn modelId="{E034D2B6-F230-4E14-97C8-4D047B3B17C0}" srcId="{ECBF2DD9-2FE8-4E23-AC57-426B8F070423}" destId="{81A11746-FCE9-4A6A-99DF-7D434AD364F5}" srcOrd="0" destOrd="0" parTransId="{9D05B746-FB4F-41A0-803C-DD59D25C9E0D}" sibTransId="{2F2977EA-A5E3-4AFA-818A-D759CF6A5A29}"/>
    <dgm:cxn modelId="{880B15CB-9AE2-4BC0-85A4-5C55C5656713}" srcId="{C03C937E-246B-40F0-8A6A-500260040573}" destId="{45C1FA88-5DDD-4D86-AD53-BF218648E5E1}" srcOrd="0" destOrd="0" parTransId="{D201D210-B76D-4009-8448-D6CC9A78B565}" sibTransId="{5D07FC5A-1EF3-4101-8211-CBFD78268998}"/>
    <dgm:cxn modelId="{E206D0CB-65AC-4519-9F61-4919FBFCEC59}" type="presOf" srcId="{45C1FA88-5DDD-4D86-AD53-BF218648E5E1}" destId="{414363DA-1B07-4AC6-BBB0-20B2619ACB7B}" srcOrd="0" destOrd="0" presId="urn:microsoft.com/office/officeart/2005/8/layout/chevron2"/>
    <dgm:cxn modelId="{206F37D4-7317-4D1A-80A9-A273D1D910B8}" type="presOf" srcId="{81A11746-FCE9-4A6A-99DF-7D434AD364F5}" destId="{A9AA901A-4EA8-4312-9927-6C539263EFD3}" srcOrd="0" destOrd="0" presId="urn:microsoft.com/office/officeart/2005/8/layout/chevron2"/>
    <dgm:cxn modelId="{D9EB75E5-51E4-4481-9F61-5E2F4EA64EE3}" type="presOf" srcId="{227D36BF-CF01-4C46-8F2A-F9EDFF0113D9}" destId="{2FDAC417-0427-4DE0-ACCE-C34F9EA7DC16}" srcOrd="0" destOrd="0" presId="urn:microsoft.com/office/officeart/2005/8/layout/chevron2"/>
    <dgm:cxn modelId="{70C084FA-335D-4E30-BA90-29B10F93D8EA}" srcId="{1BE107F2-F47F-4F2A-8E63-CAAA049F68E3}" destId="{227D36BF-CF01-4C46-8F2A-F9EDFF0113D9}" srcOrd="0" destOrd="0" parTransId="{D9EC27B3-40A7-4622-9CB8-058EDD32A5E8}" sibTransId="{969E97EC-0C54-4E0D-BD9A-1E065DA4FB1F}"/>
    <dgm:cxn modelId="{96E95674-B326-4885-9867-F846380E40B9}" type="presParOf" srcId="{9133F673-382C-4687-8285-568EA326B533}" destId="{C03B026C-0BBF-4E87-8424-643CDA022458}" srcOrd="0" destOrd="0" presId="urn:microsoft.com/office/officeart/2005/8/layout/chevron2"/>
    <dgm:cxn modelId="{2BD6F3AF-534C-48E0-9C10-6F20F08C9C6E}" type="presParOf" srcId="{C03B026C-0BBF-4E87-8424-643CDA022458}" destId="{A9AA901A-4EA8-4312-9927-6C539263EFD3}" srcOrd="0" destOrd="0" presId="urn:microsoft.com/office/officeart/2005/8/layout/chevron2"/>
    <dgm:cxn modelId="{E0269EE9-B8E5-4E68-8413-7953824E3492}" type="presParOf" srcId="{C03B026C-0BBF-4E87-8424-643CDA022458}" destId="{620A9AF6-1E1F-44CB-BAF1-AD29B5125F1B}" srcOrd="1" destOrd="0" presId="urn:microsoft.com/office/officeart/2005/8/layout/chevron2"/>
    <dgm:cxn modelId="{E2BF9311-0F1D-49F4-9BCF-B70318D975AA}" type="presParOf" srcId="{9133F673-382C-4687-8285-568EA326B533}" destId="{734797A6-0EB3-4725-A034-E269350552D7}" srcOrd="1" destOrd="0" presId="urn:microsoft.com/office/officeart/2005/8/layout/chevron2"/>
    <dgm:cxn modelId="{54AEDB40-1E1D-49B1-A7A6-385B3B0CB88D}" type="presParOf" srcId="{9133F673-382C-4687-8285-568EA326B533}" destId="{6E90A7FA-4A36-4591-AC9E-63088909ED81}" srcOrd="2" destOrd="0" presId="urn:microsoft.com/office/officeart/2005/8/layout/chevron2"/>
    <dgm:cxn modelId="{2997334C-C5F3-405C-986A-1CA27F832C1F}" type="presParOf" srcId="{6E90A7FA-4A36-4591-AC9E-63088909ED81}" destId="{FD80594D-298E-4423-87B9-DF9AEF199BE0}" srcOrd="0" destOrd="0" presId="urn:microsoft.com/office/officeart/2005/8/layout/chevron2"/>
    <dgm:cxn modelId="{161B0448-6081-4506-BACE-4418898071D1}" type="presParOf" srcId="{6E90A7FA-4A36-4591-AC9E-63088909ED81}" destId="{2FDAC417-0427-4DE0-ACCE-C34F9EA7DC16}" srcOrd="1" destOrd="0" presId="urn:microsoft.com/office/officeart/2005/8/layout/chevron2"/>
    <dgm:cxn modelId="{03D04B89-155C-4C2E-8B3D-B50636EC3AC1}" type="presParOf" srcId="{9133F673-382C-4687-8285-568EA326B533}" destId="{F55F76F5-F3AE-4B76-B804-EF6A92A828E3}" srcOrd="3" destOrd="0" presId="urn:microsoft.com/office/officeart/2005/8/layout/chevron2"/>
    <dgm:cxn modelId="{AC5BF960-307B-4906-BE8B-C76E3FECD1CA}" type="presParOf" srcId="{9133F673-382C-4687-8285-568EA326B533}" destId="{5F86B14E-8772-417D-B0E5-F53EE43633B6}" srcOrd="4" destOrd="0" presId="urn:microsoft.com/office/officeart/2005/8/layout/chevron2"/>
    <dgm:cxn modelId="{321B39CF-8A1D-4964-89F8-4B6D0A12E340}" type="presParOf" srcId="{5F86B14E-8772-417D-B0E5-F53EE43633B6}" destId="{3E15F46E-41BF-4D22-81AF-36FC9C7B8128}" srcOrd="0" destOrd="0" presId="urn:microsoft.com/office/officeart/2005/8/layout/chevron2"/>
    <dgm:cxn modelId="{7221B584-A5F3-488E-910B-6FA2DE3494C1}" type="presParOf" srcId="{5F86B14E-8772-417D-B0E5-F53EE43633B6}" destId="{6937F6D2-6910-4059-B1C9-37825656205C}" srcOrd="1" destOrd="0" presId="urn:microsoft.com/office/officeart/2005/8/layout/chevron2"/>
    <dgm:cxn modelId="{41F2FFD3-6287-43FE-9C65-5A891950CC6B}" type="presParOf" srcId="{9133F673-382C-4687-8285-568EA326B533}" destId="{E41AD0B2-E3B9-4CB0-A715-588E0B9129FE}" srcOrd="5" destOrd="0" presId="urn:microsoft.com/office/officeart/2005/8/layout/chevron2"/>
    <dgm:cxn modelId="{0DDAB554-5D5B-4601-9CEA-9575A733914E}" type="presParOf" srcId="{9133F673-382C-4687-8285-568EA326B533}" destId="{37341995-92F6-4E9B-AE8E-EA2ED978807F}" srcOrd="6" destOrd="0" presId="urn:microsoft.com/office/officeart/2005/8/layout/chevron2"/>
    <dgm:cxn modelId="{2E7D9792-BBCD-4B43-BCC3-FCC18F28DCDF}" type="presParOf" srcId="{37341995-92F6-4E9B-AE8E-EA2ED978807F}" destId="{848B32F6-016B-4146-8DCE-0C8B1665DD39}" srcOrd="0" destOrd="0" presId="urn:microsoft.com/office/officeart/2005/8/layout/chevron2"/>
    <dgm:cxn modelId="{D73B003B-AE1D-4ADB-A8D4-259B2C14DA11}" type="presParOf" srcId="{37341995-92F6-4E9B-AE8E-EA2ED978807F}" destId="{414363DA-1B07-4AC6-BBB0-20B2619ACB7B}" srcOrd="1" destOrd="0" presId="urn:microsoft.com/office/officeart/2005/8/layout/chevron2"/>
    <dgm:cxn modelId="{ABF6984F-EAD2-427D-947E-F76E860E82B9}" type="presParOf" srcId="{9133F673-382C-4687-8285-568EA326B533}" destId="{665C6127-225B-4665-B155-5C7C47C00143}" srcOrd="7" destOrd="0" presId="urn:microsoft.com/office/officeart/2005/8/layout/chevron2"/>
    <dgm:cxn modelId="{A5F338E7-77E5-4B85-971D-C5A9CF8DFA83}" type="presParOf" srcId="{9133F673-382C-4687-8285-568EA326B533}" destId="{08A3809C-EB29-4877-B932-66F0DB37748F}" srcOrd="8" destOrd="0" presId="urn:microsoft.com/office/officeart/2005/8/layout/chevron2"/>
    <dgm:cxn modelId="{3DA30CB6-38B8-41F7-8F0E-BC7394E01231}" type="presParOf" srcId="{08A3809C-EB29-4877-B932-66F0DB37748F}" destId="{B1509C66-A7F2-4BF6-B20C-3B555D427D33}" srcOrd="0" destOrd="0" presId="urn:microsoft.com/office/officeart/2005/8/layout/chevron2"/>
    <dgm:cxn modelId="{B4D8682D-3083-46E8-A487-876530996D36}" type="presParOf" srcId="{08A3809C-EB29-4877-B932-66F0DB37748F}" destId="{2CC11149-1159-48BB-BA58-21519A6C76C8}"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53677-A001-45B6-B68C-4C63F3DD77B2}">
      <dsp:nvSpPr>
        <dsp:cNvPr id="0" name=""/>
        <dsp:cNvSpPr/>
      </dsp:nvSpPr>
      <dsp:spPr>
        <a:xfrm>
          <a:off x="161131" y="721227"/>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ahoma" panose="020B0604030504040204" pitchFamily="34" charset="0"/>
              <a:ea typeface="Tahoma" panose="020B0604030504040204" pitchFamily="34" charset="0"/>
              <a:cs typeface="Tahoma" panose="020B0604030504040204" pitchFamily="34" charset="0"/>
            </a:rPr>
            <a:t>Reflect on whether EM is being used for a clear and individualised purpose</a:t>
          </a:r>
        </a:p>
      </dsp:txBody>
      <dsp:txXfrm>
        <a:off x="161131" y="721227"/>
        <a:ext cx="3771900" cy="1178718"/>
      </dsp:txXfrm>
    </dsp:sp>
    <dsp:sp modelId="{DB1273AD-3D96-41E3-AEAF-0DAB92202582}">
      <dsp:nvSpPr>
        <dsp:cNvPr id="0" name=""/>
        <dsp:cNvSpPr/>
      </dsp:nvSpPr>
      <dsp:spPr>
        <a:xfrm>
          <a:off x="3968" y="550968"/>
          <a:ext cx="825103" cy="123765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4E3C6B-B83A-4DC8-9D28-DD0FDF5FB4C7}">
      <dsp:nvSpPr>
        <dsp:cNvPr id="0" name=""/>
        <dsp:cNvSpPr/>
      </dsp:nvSpPr>
      <dsp:spPr>
        <a:xfrm>
          <a:off x="4352131" y="721227"/>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ahoma" panose="020B0604030504040204" pitchFamily="34" charset="0"/>
              <a:ea typeface="Tahoma" panose="020B0604030504040204" pitchFamily="34" charset="0"/>
              <a:cs typeface="Tahoma" panose="020B0604030504040204" pitchFamily="34" charset="0"/>
            </a:rPr>
            <a:t>Consider how EM is integrated into assessing, planning, and delivery</a:t>
          </a:r>
        </a:p>
      </dsp:txBody>
      <dsp:txXfrm>
        <a:off x="4352131" y="721227"/>
        <a:ext cx="3771900" cy="1178718"/>
      </dsp:txXfrm>
    </dsp:sp>
    <dsp:sp modelId="{460894E9-7286-4BC2-A3DF-5B6291862570}">
      <dsp:nvSpPr>
        <dsp:cNvPr id="0" name=""/>
        <dsp:cNvSpPr/>
      </dsp:nvSpPr>
      <dsp:spPr>
        <a:xfrm>
          <a:off x="4194968" y="550968"/>
          <a:ext cx="825103" cy="123765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662962-14CE-43B7-9432-0D6253CB9667}">
      <dsp:nvSpPr>
        <dsp:cNvPr id="0" name=""/>
        <dsp:cNvSpPr/>
      </dsp:nvSpPr>
      <dsp:spPr>
        <a:xfrm>
          <a:off x="161131" y="2205103"/>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ahoma" panose="020B0604030504040204" pitchFamily="34" charset="0"/>
              <a:ea typeface="Tahoma" panose="020B0604030504040204" pitchFamily="34" charset="0"/>
              <a:cs typeface="Tahoma" panose="020B0604030504040204" pitchFamily="34" charset="0"/>
            </a:rPr>
            <a:t>Explore confidence in using monitoring information and responding to operational problems</a:t>
          </a:r>
        </a:p>
      </dsp:txBody>
      <dsp:txXfrm>
        <a:off x="161131" y="2205103"/>
        <a:ext cx="3771900" cy="1178718"/>
      </dsp:txXfrm>
    </dsp:sp>
    <dsp:sp modelId="{7E62A37D-15F8-4724-90A5-91B533294D23}">
      <dsp:nvSpPr>
        <dsp:cNvPr id="0" name=""/>
        <dsp:cNvSpPr/>
      </dsp:nvSpPr>
      <dsp:spPr>
        <a:xfrm>
          <a:off x="3968" y="2034844"/>
          <a:ext cx="825103" cy="123765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86DDAF-5D6A-47DE-BE56-5AF8CEDF084C}">
      <dsp:nvSpPr>
        <dsp:cNvPr id="0" name=""/>
        <dsp:cNvSpPr/>
      </dsp:nvSpPr>
      <dsp:spPr>
        <a:xfrm>
          <a:off x="4352131" y="2205103"/>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ahoma" panose="020B0604030504040204" pitchFamily="34" charset="0"/>
              <a:ea typeface="Tahoma" panose="020B0604030504040204" pitchFamily="34" charset="0"/>
              <a:cs typeface="Tahoma" panose="020B0604030504040204" pitchFamily="34" charset="0"/>
            </a:rPr>
            <a:t>Identify barriers that practitioners can resolve locally and issues requiring escalation</a:t>
          </a:r>
        </a:p>
      </dsp:txBody>
      <dsp:txXfrm>
        <a:off x="4352131" y="2205103"/>
        <a:ext cx="3771900" cy="1178718"/>
      </dsp:txXfrm>
    </dsp:sp>
    <dsp:sp modelId="{EFE881D4-C6A2-4FDD-A7CE-78F53A9C192E}">
      <dsp:nvSpPr>
        <dsp:cNvPr id="0" name=""/>
        <dsp:cNvSpPr/>
      </dsp:nvSpPr>
      <dsp:spPr>
        <a:xfrm>
          <a:off x="4194968" y="2034844"/>
          <a:ext cx="825103" cy="123765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28BC93-6D7B-40E4-96EE-4514B19A0CEB}">
      <dsp:nvSpPr>
        <dsp:cNvPr id="0" name=""/>
        <dsp:cNvSpPr/>
      </dsp:nvSpPr>
      <dsp:spPr>
        <a:xfrm>
          <a:off x="2256631" y="3688979"/>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ahoma" panose="020B0604030504040204" pitchFamily="34" charset="0"/>
              <a:ea typeface="Tahoma" panose="020B0604030504040204" pitchFamily="34" charset="0"/>
              <a:cs typeface="Tahoma" panose="020B0604030504040204" pitchFamily="34" charset="0"/>
            </a:rPr>
            <a:t>Agree small, achievable changes that strengthen electronic monitoring</a:t>
          </a:r>
        </a:p>
      </dsp:txBody>
      <dsp:txXfrm>
        <a:off x="2256631" y="3688979"/>
        <a:ext cx="3771900" cy="1178718"/>
      </dsp:txXfrm>
    </dsp:sp>
    <dsp:sp modelId="{6DD3121B-372D-4859-9E33-2D32E7FE8493}">
      <dsp:nvSpPr>
        <dsp:cNvPr id="0" name=""/>
        <dsp:cNvSpPr/>
      </dsp:nvSpPr>
      <dsp:spPr>
        <a:xfrm>
          <a:off x="2099468" y="3518720"/>
          <a:ext cx="825103" cy="1237654"/>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A901A-4EA8-4312-9927-6C539263EFD3}">
      <dsp:nvSpPr>
        <dsp:cNvPr id="0" name=""/>
        <dsp:cNvSpPr/>
      </dsp:nvSpPr>
      <dsp:spPr>
        <a:xfrm rot="5400000">
          <a:off x="-159692" y="161023"/>
          <a:ext cx="1064615" cy="745230"/>
        </a:xfrm>
        <a:prstGeom prst="chevron">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1</a:t>
          </a:r>
        </a:p>
      </dsp:txBody>
      <dsp:txXfrm rot="-5400000">
        <a:off x="1" y="373945"/>
        <a:ext cx="745230" cy="319385"/>
      </dsp:txXfrm>
    </dsp:sp>
    <dsp:sp modelId="{620A9AF6-1E1F-44CB-BAF1-AD29B5125F1B}">
      <dsp:nvSpPr>
        <dsp:cNvPr id="0" name=""/>
        <dsp:cNvSpPr/>
      </dsp:nvSpPr>
      <dsp:spPr>
        <a:xfrm rot="5400000">
          <a:off x="3074615" y="-2328053"/>
          <a:ext cx="691999" cy="535076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Contribute to public protection and victim safety</a:t>
          </a:r>
        </a:p>
      </dsp:txBody>
      <dsp:txXfrm rot="-5400000">
        <a:off x="745231" y="35112"/>
        <a:ext cx="5316988" cy="624437"/>
      </dsp:txXfrm>
    </dsp:sp>
    <dsp:sp modelId="{FD80594D-298E-4423-87B9-DF9AEF199BE0}">
      <dsp:nvSpPr>
        <dsp:cNvPr id="0" name=""/>
        <dsp:cNvSpPr/>
      </dsp:nvSpPr>
      <dsp:spPr>
        <a:xfrm rot="5400000">
          <a:off x="-159692" y="1108197"/>
          <a:ext cx="1064615" cy="745230"/>
        </a:xfrm>
        <a:prstGeom prst="chevron">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2</a:t>
          </a:r>
        </a:p>
      </dsp:txBody>
      <dsp:txXfrm rot="-5400000">
        <a:off x="1" y="1321119"/>
        <a:ext cx="745230" cy="319385"/>
      </dsp:txXfrm>
    </dsp:sp>
    <dsp:sp modelId="{2FDAC417-0427-4DE0-ACCE-C34F9EA7DC16}">
      <dsp:nvSpPr>
        <dsp:cNvPr id="0" name=""/>
        <dsp:cNvSpPr/>
      </dsp:nvSpPr>
      <dsp:spPr>
        <a:xfrm rot="5400000">
          <a:off x="3074615" y="-1380879"/>
          <a:ext cx="691999" cy="535076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Support risk management</a:t>
          </a:r>
        </a:p>
      </dsp:txBody>
      <dsp:txXfrm rot="-5400000">
        <a:off x="745231" y="982286"/>
        <a:ext cx="5316988" cy="624437"/>
      </dsp:txXfrm>
    </dsp:sp>
    <dsp:sp modelId="{3E15F46E-41BF-4D22-81AF-36FC9C7B8128}">
      <dsp:nvSpPr>
        <dsp:cNvPr id="0" name=""/>
        <dsp:cNvSpPr/>
      </dsp:nvSpPr>
      <dsp:spPr>
        <a:xfrm rot="5400000">
          <a:off x="-159692" y="2055371"/>
          <a:ext cx="1064615" cy="745230"/>
        </a:xfrm>
        <a:prstGeom prst="chevron">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3</a:t>
          </a:r>
        </a:p>
      </dsp:txBody>
      <dsp:txXfrm rot="-5400000">
        <a:off x="1" y="2268293"/>
        <a:ext cx="745230" cy="319385"/>
      </dsp:txXfrm>
    </dsp:sp>
    <dsp:sp modelId="{6937F6D2-6910-4059-B1C9-37825656205C}">
      <dsp:nvSpPr>
        <dsp:cNvPr id="0" name=""/>
        <dsp:cNvSpPr/>
      </dsp:nvSpPr>
      <dsp:spPr>
        <a:xfrm rot="5400000">
          <a:off x="3074615" y="-433705"/>
          <a:ext cx="691999" cy="535076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Provide objective information about behaviour</a:t>
          </a:r>
        </a:p>
      </dsp:txBody>
      <dsp:txXfrm rot="-5400000">
        <a:off x="745231" y="1929460"/>
        <a:ext cx="5316988" cy="624437"/>
      </dsp:txXfrm>
    </dsp:sp>
    <dsp:sp modelId="{848B32F6-016B-4146-8DCE-0C8B1665DD39}">
      <dsp:nvSpPr>
        <dsp:cNvPr id="0" name=""/>
        <dsp:cNvSpPr/>
      </dsp:nvSpPr>
      <dsp:spPr>
        <a:xfrm rot="5400000">
          <a:off x="-159692" y="3002544"/>
          <a:ext cx="1064615" cy="745230"/>
        </a:xfrm>
        <a:prstGeom prst="chevron">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4</a:t>
          </a:r>
        </a:p>
      </dsp:txBody>
      <dsp:txXfrm rot="-5400000">
        <a:off x="1" y="3215466"/>
        <a:ext cx="745230" cy="319385"/>
      </dsp:txXfrm>
    </dsp:sp>
    <dsp:sp modelId="{414363DA-1B07-4AC6-BBB0-20B2619ACB7B}">
      <dsp:nvSpPr>
        <dsp:cNvPr id="0" name=""/>
        <dsp:cNvSpPr/>
      </dsp:nvSpPr>
      <dsp:spPr>
        <a:xfrm rot="5400000">
          <a:off x="3074615" y="513467"/>
          <a:ext cx="691999" cy="535076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Reinforce compliance and positive behaviour change</a:t>
          </a:r>
        </a:p>
      </dsp:txBody>
      <dsp:txXfrm rot="-5400000">
        <a:off x="745231" y="2876633"/>
        <a:ext cx="5316988" cy="624437"/>
      </dsp:txXfrm>
    </dsp:sp>
    <dsp:sp modelId="{B1509C66-A7F2-4BF6-B20C-3B555D427D33}">
      <dsp:nvSpPr>
        <dsp:cNvPr id="0" name=""/>
        <dsp:cNvSpPr/>
      </dsp:nvSpPr>
      <dsp:spPr>
        <a:xfrm rot="5400000">
          <a:off x="-159692" y="3949718"/>
          <a:ext cx="1064615" cy="745230"/>
        </a:xfrm>
        <a:prstGeom prst="chevron">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GB" sz="2000" kern="1200" dirty="0"/>
            <a:t>5</a:t>
          </a:r>
        </a:p>
      </dsp:txBody>
      <dsp:txXfrm rot="-5400000">
        <a:off x="1" y="4162640"/>
        <a:ext cx="745230" cy="319385"/>
      </dsp:txXfrm>
    </dsp:sp>
    <dsp:sp modelId="{2CC11149-1159-48BB-BA58-21519A6C76C8}">
      <dsp:nvSpPr>
        <dsp:cNvPr id="0" name=""/>
        <dsp:cNvSpPr/>
      </dsp:nvSpPr>
      <dsp:spPr>
        <a:xfrm rot="5400000">
          <a:off x="3074615" y="1460641"/>
          <a:ext cx="691999" cy="5350769"/>
        </a:xfrm>
        <a:prstGeom prst="round2SameRect">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n-GB" sz="2100" kern="1200" dirty="0"/>
            <a:t>Support rehabilitation when integrated into supervision</a:t>
          </a:r>
        </a:p>
      </dsp:txBody>
      <dsp:txXfrm rot="-5400000">
        <a:off x="745231" y="3823807"/>
        <a:ext cx="5316988" cy="624437"/>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1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Welcome participants and introduce the session.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 session is an opportunity to reflect on how the team uses electronic monitoring, identify any common barriers or frustrations experienced in this work</a:t>
            </a:r>
            <a:r>
              <a:rPr lang="en-GB" sz="1200" b="0" i="0" kern="1200" dirty="0">
                <a:solidFill>
                  <a:srgbClr val="FF0000"/>
                </a:solidFill>
                <a:effectLst/>
                <a:latin typeface="+mn-lt"/>
                <a:ea typeface="+mn-ea"/>
                <a:cs typeface="+mn-cs"/>
              </a:rPr>
              <a:t>,</a:t>
            </a:r>
            <a:r>
              <a:rPr lang="en-GB" sz="1200" b="0" i="0" kern="1200" dirty="0">
                <a:solidFill>
                  <a:schemeClr val="tx1"/>
                </a:solidFill>
                <a:effectLst/>
                <a:highlight>
                  <a:srgbClr val="FFFF00"/>
                </a:highlight>
                <a:latin typeface="+mn-lt"/>
                <a:ea typeface="+mn-ea"/>
                <a:cs typeface="+mn-cs"/>
              </a:rPr>
              <a:t> </a:t>
            </a:r>
            <a:r>
              <a:rPr lang="en-GB" sz="1200" b="0" i="0" kern="1200" dirty="0">
                <a:solidFill>
                  <a:schemeClr val="tx1"/>
                </a:solidFill>
                <a:effectLst/>
                <a:latin typeface="+mn-lt"/>
                <a:ea typeface="+mn-ea"/>
                <a:cs typeface="+mn-cs"/>
              </a:rPr>
              <a:t>and come together as a group to </a:t>
            </a:r>
            <a:r>
              <a:rPr lang="en-GB" sz="1200" b="0" i="0" kern="1200" dirty="0">
                <a:solidFill>
                  <a:schemeClr val="tx1"/>
                </a:solidFill>
                <a:effectLst/>
                <a:highlight>
                  <a:srgbClr val="FFFF00"/>
                </a:highlight>
                <a:latin typeface="+mn-lt"/>
                <a:ea typeface="+mn-ea"/>
                <a:cs typeface="+mn-cs"/>
              </a:rPr>
              <a:t>problem-solve</a:t>
            </a:r>
            <a:r>
              <a:rPr lang="en-GB" sz="1200" b="0" i="0" kern="1200" dirty="0">
                <a:solidFill>
                  <a:schemeClr val="tx1"/>
                </a:solidFill>
                <a:effectLst/>
                <a:latin typeface="+mn-lt"/>
                <a:ea typeface="+mn-ea"/>
                <a:cs typeface="+mn-cs"/>
              </a:rPr>
              <a:t> where possible.</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Prompt: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As we begin, what does effective electronic monitoring practice look like to you?</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Close the introduction: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By the end of the session, I’d like everyone to identify one practical change they can make in their role or team.</a:t>
            </a:r>
          </a:p>
          <a:p>
            <a:endParaRPr lang="en-GB" dirty="0"/>
          </a:p>
        </p:txBody>
      </p:sp>
      <p:sp>
        <p:nvSpPr>
          <p:cNvPr id="4" name="Slide Number Placeholder 3"/>
          <p:cNvSpPr>
            <a:spLocks noGrp="1"/>
          </p:cNvSpPr>
          <p:nvPr>
            <p:ph type="sldNum" sz="quarter" idx="5"/>
          </p:nvPr>
        </p:nvSpPr>
        <p:spPr/>
        <p:txBody>
          <a:bodyPr/>
          <a:lstStyle/>
          <a:p>
            <a:fld id="{A40444CC-5BCD-43E5-95F6-49A1F1803385}" type="slidenum">
              <a:rPr lang="en-GB" smtClean="0"/>
              <a:t>1</a:t>
            </a:fld>
            <a:endParaRPr lang="en-GB"/>
          </a:p>
        </p:txBody>
      </p:sp>
    </p:spTree>
    <p:extLst>
      <p:ext uri="{BB962C8B-B14F-4D97-AF65-F5344CB8AC3E}">
        <p14:creationId xmlns:p14="http://schemas.microsoft.com/office/powerpoint/2010/main" val="258459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Suggested timing: 2 minutes</a:t>
            </a:r>
            <a:endParaRPr lang="en-GB" sz="1200" b="0" i="0" kern="1200" dirty="0">
              <a:solidFill>
                <a:schemeClr val="tx1"/>
              </a:solidFill>
              <a:effectLst/>
              <a:latin typeface="+mn-lt"/>
              <a:ea typeface="+mn-ea"/>
              <a:cs typeface="+mn-cs"/>
            </a:endParaRP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Introduce the purpose: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This session is designed to help us reflect on how electronic monitoring contributes to effective supervision, not simply whether the tag is fitted or its conditions are followed.</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Explain that participants will:</a:t>
            </a: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examine how monitoring supports risk management, rehabilitation</a:t>
            </a:r>
            <a:r>
              <a:rPr lang="en-GB" sz="1200" b="0" i="0" kern="1200" dirty="0">
                <a:solidFill>
                  <a:schemeClr val="tx1"/>
                </a:solidFill>
                <a:effectLst/>
                <a:highlight>
                  <a:srgbClr val="FFFF00"/>
                </a:highlight>
                <a:latin typeface="+mn-lt"/>
                <a:ea typeface="+mn-ea"/>
                <a:cs typeface="+mn-cs"/>
              </a:rPr>
              <a:t>,</a:t>
            </a:r>
            <a:r>
              <a:rPr lang="en-GB" sz="1200" b="0" i="0" kern="1200" dirty="0">
                <a:solidFill>
                  <a:schemeClr val="tx1"/>
                </a:solidFill>
                <a:effectLst/>
                <a:latin typeface="+mn-lt"/>
                <a:ea typeface="+mn-ea"/>
                <a:cs typeface="+mn-cs"/>
              </a:rPr>
              <a:t> and public protection;</a:t>
            </a:r>
          </a:p>
          <a:p>
            <a:pPr lvl="0"/>
            <a:r>
              <a:rPr lang="en-GB" sz="1200" b="0" i="0" kern="1200" dirty="0">
                <a:solidFill>
                  <a:schemeClr val="tx1"/>
                </a:solidFill>
                <a:effectLst/>
                <a:latin typeface="+mn-lt"/>
                <a:ea typeface="+mn-ea"/>
                <a:cs typeface="+mn-cs"/>
              </a:rPr>
              <a:t>reflect on current practice and identify barriers;</a:t>
            </a:r>
          </a:p>
          <a:p>
            <a:pPr lvl="0"/>
            <a:r>
              <a:rPr lang="en-GB" sz="1200" b="0" i="0" kern="1200" dirty="0">
                <a:solidFill>
                  <a:schemeClr val="tx1"/>
                </a:solidFill>
                <a:effectLst/>
                <a:latin typeface="+mn-lt"/>
                <a:ea typeface="+mn-ea"/>
                <a:cs typeface="+mn-cs"/>
              </a:rPr>
              <a:t>work through common operational challenges; and</a:t>
            </a:r>
          </a:p>
          <a:p>
            <a:pPr lvl="0"/>
            <a:r>
              <a:rPr lang="en-GB" sz="1200" b="0" i="0" kern="1200" dirty="0">
                <a:solidFill>
                  <a:schemeClr val="tx1"/>
                </a:solidFill>
                <a:effectLst/>
                <a:latin typeface="+mn-lt"/>
                <a:ea typeface="+mn-ea"/>
                <a:cs typeface="+mn-cs"/>
              </a:rPr>
              <a:t>agree practical improvements within individual, team or management control.</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Set the tone: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Please approach the discussion openly and constructively. We are here to learn from experience and t</a:t>
            </a:r>
            <a:r>
              <a:rPr lang="en-GB" sz="1200" b="0" i="0" kern="1200" dirty="0">
                <a:solidFill>
                  <a:schemeClr val="tx1"/>
                </a:solidFill>
                <a:effectLst/>
                <a:highlight>
                  <a:srgbClr val="FFFF00"/>
                </a:highlight>
                <a:latin typeface="+mn-lt"/>
                <a:ea typeface="+mn-ea"/>
                <a:cs typeface="+mn-cs"/>
              </a:rPr>
              <a:t>roubleshoot</a:t>
            </a:r>
            <a:r>
              <a:rPr lang="en-GB" sz="1200" b="0" i="0" kern="1200" dirty="0">
                <a:solidFill>
                  <a:schemeClr val="tx1"/>
                </a:solidFill>
                <a:effectLst/>
                <a:latin typeface="+mn-lt"/>
                <a:ea typeface="+mn-ea"/>
                <a:cs typeface="+mn-cs"/>
              </a:rPr>
              <a:t> together.</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Transition: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Let’s begin by considering the role electronic monitoring currently plays in our own cases.</a:t>
            </a:r>
          </a:p>
          <a:p>
            <a:endParaRPr lang="en-GB" dirty="0"/>
          </a:p>
        </p:txBody>
      </p:sp>
      <p:sp>
        <p:nvSpPr>
          <p:cNvPr id="4" name="Slide Number Placeholder 3"/>
          <p:cNvSpPr>
            <a:spLocks noGrp="1"/>
          </p:cNvSpPr>
          <p:nvPr>
            <p:ph type="sldNum" sz="quarter" idx="5"/>
          </p:nvPr>
        </p:nvSpPr>
        <p:spPr/>
        <p:txBody>
          <a:bodyPr/>
          <a:lstStyle/>
          <a:p>
            <a:fld id="{A40444CC-5BCD-43E5-95F6-49A1F1803385}" type="slidenum">
              <a:rPr lang="en-GB" smtClean="0"/>
              <a:t>2</a:t>
            </a:fld>
            <a:endParaRPr lang="en-GB"/>
          </a:p>
        </p:txBody>
      </p:sp>
    </p:spTree>
    <p:extLst>
      <p:ext uri="{BB962C8B-B14F-4D97-AF65-F5344CB8AC3E}">
        <p14:creationId xmlns:p14="http://schemas.microsoft.com/office/powerpoint/2010/main" val="3884936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Facilitator notes:</a:t>
            </a:r>
          </a:p>
          <a:p>
            <a:pPr fontAlgn="t"/>
            <a:endParaRPr lang="en-GB" sz="1200" b="1"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Suggested timing 3 mins</a:t>
            </a:r>
          </a:p>
          <a:p>
            <a:pPr fontAlgn="t"/>
            <a:endParaRPr lang="en-GB" sz="1200" b="1"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Learning from inspection: </a:t>
            </a:r>
            <a:r>
              <a:rPr lang="en-GB" sz="1200" b="0" i="0" kern="1200" dirty="0">
                <a:solidFill>
                  <a:schemeClr val="tx1"/>
                </a:solidFill>
                <a:effectLst/>
                <a:latin typeface="+mn-lt"/>
                <a:ea typeface="+mn-ea"/>
                <a:cs typeface="+mn-cs"/>
              </a:rPr>
              <a:t>The thematic inspection found that electronic monitoring is most effective when it has a clear purpose and is embedded within assessing, planning, and delivery. Inspectors found that it was too often treated as a stand-alone requirement, with attention focused on fitting and compliance rather than its contribution to rehabilitation, risk management or public protection. </a:t>
            </a:r>
          </a:p>
          <a:p>
            <a:pPr fontAlgn="t"/>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Set expectations </a:t>
            </a:r>
            <a:r>
              <a:rPr lang="en-GB" sz="1200" b="0" i="0" kern="1200" dirty="0">
                <a:solidFill>
                  <a:schemeClr val="tx1"/>
                </a:solidFill>
                <a:effectLst/>
                <a:latin typeface="+mn-lt"/>
                <a:ea typeface="+mn-ea"/>
                <a:cs typeface="+mn-cs"/>
              </a:rPr>
              <a:t>(facilitator should encourage the conditions for open and reflective discussion, where people feel safe to share practice improvement needs):</a:t>
            </a:r>
          </a:p>
          <a:p>
            <a:pPr marL="171450" lvl="0" indent="-171450" fontAlgn="t">
              <a:buFont typeface="Arial" panose="020B0604020202020204" pitchFamily="34" charset="0"/>
              <a:buChar char="•"/>
            </a:pPr>
            <a:r>
              <a:rPr lang="en-GB" sz="1200" b="0" i="0" kern="1200" dirty="0">
                <a:solidFill>
                  <a:schemeClr val="tx1"/>
                </a:solidFill>
                <a:effectLst/>
                <a:latin typeface="+mn-lt"/>
                <a:ea typeface="+mn-ea"/>
                <a:cs typeface="+mn-cs"/>
              </a:rPr>
              <a:t>discuss practice, based on personal case experience;</a:t>
            </a:r>
          </a:p>
          <a:p>
            <a:pPr marL="171450" lvl="0" indent="-171450" fontAlgn="t">
              <a:buFont typeface="Arial" panose="020B0604020202020204" pitchFamily="34" charset="0"/>
              <a:buChar char="•"/>
            </a:pPr>
            <a:r>
              <a:rPr lang="en-GB" sz="1200" b="0" i="0" kern="1200" dirty="0">
                <a:solidFill>
                  <a:schemeClr val="tx1"/>
                </a:solidFill>
                <a:effectLst/>
                <a:latin typeface="+mn-lt"/>
                <a:ea typeface="+mn-ea"/>
                <a:cs typeface="+mn-cs"/>
              </a:rPr>
              <a:t>be open but constructive;</a:t>
            </a:r>
          </a:p>
          <a:p>
            <a:pPr marL="171450" lvl="0" indent="-171450" fontAlgn="t">
              <a:buFont typeface="Arial" panose="020B0604020202020204" pitchFamily="34" charset="0"/>
              <a:buChar char="•"/>
            </a:pPr>
            <a:r>
              <a:rPr lang="en-GB" sz="1200" b="0" i="0" kern="1200" dirty="0">
                <a:solidFill>
                  <a:schemeClr val="tx1"/>
                </a:solidFill>
                <a:effectLst/>
                <a:latin typeface="+mn-lt"/>
                <a:ea typeface="+mn-ea"/>
                <a:cs typeface="+mn-cs"/>
              </a:rPr>
              <a:t>distinguish individual practice issues from process or system issues;</a:t>
            </a:r>
          </a:p>
          <a:p>
            <a:pPr marL="171450" lvl="0" indent="-171450" fontAlgn="t">
              <a:buFont typeface="Arial" panose="020B0604020202020204" pitchFamily="34" charset="0"/>
              <a:buChar char="•"/>
            </a:pPr>
            <a:r>
              <a:rPr lang="en-GB" sz="1200" b="0" i="0" kern="1200" dirty="0">
                <a:solidFill>
                  <a:schemeClr val="tx1"/>
                </a:solidFill>
                <a:effectLst/>
                <a:latin typeface="+mn-lt"/>
                <a:ea typeface="+mn-ea"/>
                <a:cs typeface="+mn-cs"/>
              </a:rPr>
              <a:t>practitioners and managers should contribute equally.</a:t>
            </a:r>
          </a:p>
          <a:p>
            <a:pPr lvl="0" fontAlgn="t"/>
            <a:endParaRPr lang="en-GB" sz="1200" b="0" i="0" kern="1200" dirty="0">
              <a:solidFill>
                <a:schemeClr val="tx1"/>
              </a:solidFill>
              <a:effectLst/>
              <a:latin typeface="+mn-lt"/>
              <a:ea typeface="+mn-ea"/>
              <a:cs typeface="+mn-cs"/>
            </a:endParaRPr>
          </a:p>
          <a:p>
            <a:pPr lvl="0" fontAlgn="t"/>
            <a:r>
              <a:rPr lang="en-GB" sz="1200" b="0" i="0" kern="1200" dirty="0">
                <a:solidFill>
                  <a:schemeClr val="tx1"/>
                </a:solidFill>
                <a:effectLst/>
                <a:latin typeface="+mn-lt"/>
                <a:ea typeface="+mn-ea"/>
                <a:cs typeface="+mn-cs"/>
              </a:rPr>
              <a:t>Encourage individuals to answer the reflective questions and, importantly, give reasons for their answers – these might include reference to workload, levels of experience, confidence, process complexity. Explore those responses from practitioners who do feel confident and competent in this area of work – what can be learned from them and their approaches?</a:t>
            </a:r>
          </a:p>
        </p:txBody>
      </p:sp>
      <p:sp>
        <p:nvSpPr>
          <p:cNvPr id="4" name="Slide Number Placeholder 3"/>
          <p:cNvSpPr>
            <a:spLocks noGrp="1"/>
          </p:cNvSpPr>
          <p:nvPr>
            <p:ph type="sldNum" sz="quarter" idx="5"/>
          </p:nvPr>
        </p:nvSpPr>
        <p:spPr/>
        <p:txBody>
          <a:bodyPr/>
          <a:lstStyle/>
          <a:p>
            <a:fld id="{A40444CC-5BCD-43E5-95F6-49A1F1803385}" type="slidenum">
              <a:rPr lang="en-GB" smtClean="0"/>
              <a:t>3</a:t>
            </a:fld>
            <a:endParaRPr lang="en-GB"/>
          </a:p>
        </p:txBody>
      </p:sp>
    </p:spTree>
    <p:extLst>
      <p:ext uri="{BB962C8B-B14F-4D97-AF65-F5344CB8AC3E}">
        <p14:creationId xmlns:p14="http://schemas.microsoft.com/office/powerpoint/2010/main" val="792969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Suggested timing as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Inspection evidence found that assessments frequently identified individual needs and circumstances but did not analyse their implications for engagement or compliance. It also found limited involvement of people on probation in assessment and planning for electronic monitoring. </a:t>
            </a:r>
            <a:endParaRPr lang="en-GB"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Ask participants to think privately about a recent case involving electronic monitoring.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Use the questions on the slide to review the case honestly. Consider what was clear, what may have been assumed, and what you might approach differently now.</a:t>
            </a:r>
          </a:p>
          <a:p>
            <a:r>
              <a:rPr lang="en-GB" sz="1200" b="0" i="0" kern="1200" dirty="0">
                <a:solidFill>
                  <a:schemeClr val="tx1"/>
                </a:solidFill>
                <a:effectLst/>
                <a:latin typeface="+mn-lt"/>
                <a:ea typeface="+mn-ea"/>
                <a:cs typeface="+mn-cs"/>
              </a:rPr>
              <a:t>Allow 3–4 minutes for quiet reflection across the three areas: </a:t>
            </a:r>
            <a:r>
              <a:rPr lang="en-GB" sz="1200" b="1" i="0" kern="1200" dirty="0">
                <a:solidFill>
                  <a:schemeClr val="tx1"/>
                </a:solidFill>
                <a:effectLst/>
                <a:latin typeface="+mn-lt"/>
                <a:ea typeface="+mn-ea"/>
                <a:cs typeface="+mn-cs"/>
              </a:rPr>
              <a:t>purpose, personalisation, and active use</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Then invite general observations from the whole group. </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Prompts:</a:t>
            </a: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Which area is strongest in current practice?</a:t>
            </a:r>
          </a:p>
          <a:p>
            <a:pPr lvl="0"/>
            <a:r>
              <a:rPr lang="en-GB" sz="1200" b="0" i="0" kern="1200" dirty="0">
                <a:solidFill>
                  <a:schemeClr val="tx1"/>
                </a:solidFill>
                <a:effectLst/>
                <a:latin typeface="+mn-lt"/>
                <a:ea typeface="+mn-ea"/>
                <a:cs typeface="+mn-cs"/>
              </a:rPr>
              <a:t>Where is there the greatest opportunity to improve?</a:t>
            </a:r>
          </a:p>
          <a:p>
            <a:pPr lvl="0"/>
            <a:r>
              <a:rPr lang="en-GB" sz="1200" b="0" i="0" kern="1200" dirty="0">
                <a:solidFill>
                  <a:schemeClr val="tx1"/>
                </a:solidFill>
                <a:effectLst/>
                <a:latin typeface="+mn-lt"/>
                <a:ea typeface="+mn-ea"/>
                <a:cs typeface="+mn-cs"/>
              </a:rPr>
              <a:t>What knowledge, support or process change would help?</a:t>
            </a:r>
          </a:p>
          <a:p>
            <a:pPr lvl="0"/>
            <a:r>
              <a:rPr lang="en-GB" sz="1200" b="0" i="0" kern="1200" dirty="0">
                <a:solidFill>
                  <a:schemeClr val="tx1"/>
                </a:solidFill>
                <a:effectLst/>
                <a:latin typeface="+mn-lt"/>
                <a:ea typeface="+mn-ea"/>
                <a:cs typeface="+mn-cs"/>
              </a:rPr>
              <a:t>How could the person on probation be more involved?</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Key message: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Effective electronic monitoring requires a clear purpose, consideration of individual circumstances, and active use of information throughout supervision.</a:t>
            </a:r>
          </a:p>
          <a:p>
            <a:endParaRPr lang="en-GB" dirty="0"/>
          </a:p>
        </p:txBody>
      </p:sp>
    </p:spTree>
    <p:extLst>
      <p:ext uri="{BB962C8B-B14F-4D97-AF65-F5344CB8AC3E}">
        <p14:creationId xmlns:p14="http://schemas.microsoft.com/office/powerpoint/2010/main" val="1179716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b="1" dirty="0"/>
          </a:p>
          <a:p>
            <a:r>
              <a:rPr lang="en-GB" b="1" dirty="0"/>
              <a:t>Purpose</a:t>
            </a:r>
          </a:p>
          <a:p>
            <a:r>
              <a:rPr lang="en-GB" dirty="0"/>
              <a:t>Help participants problem-solve common scenarios seen by inspectors during the thematic inspection of EM. Share learning between groups.</a:t>
            </a:r>
          </a:p>
          <a:p>
            <a:endParaRPr lang="en-GB" dirty="0"/>
          </a:p>
          <a:p>
            <a:r>
              <a:rPr lang="en-GB" b="1" dirty="0"/>
              <a:t>Suggested timing</a:t>
            </a:r>
          </a:p>
          <a:p>
            <a:r>
              <a:rPr lang="en-GB" dirty="0"/>
              <a:t>15 minutes total across slides 5–6: 2 minutes to brief, 8 minutes for group discussion, and 5 minutes to debrief.</a:t>
            </a:r>
          </a:p>
          <a:p>
            <a:endParaRPr lang="en-GB" dirty="0"/>
          </a:p>
          <a:p>
            <a:r>
              <a:rPr lang="en-GB" b="1" dirty="0"/>
              <a:t>Set-up</a:t>
            </a:r>
          </a:p>
          <a:p>
            <a:r>
              <a:rPr lang="en-GB" dirty="0"/>
              <a:t>• Divide participants into four groups and allocate one scenario (A–D) to each group.</a:t>
            </a:r>
          </a:p>
          <a:p>
            <a:r>
              <a:rPr lang="en-GB" dirty="0"/>
              <a:t>• Ask each group to choose a spokesperson and a note-taker.</a:t>
            </a:r>
          </a:p>
          <a:p>
            <a:r>
              <a:rPr lang="en-GB" dirty="0"/>
              <a:t>• Explain that the aim is not to find a perfect answer, but to agree a safe, proportionate, and clearly owned response.</a:t>
            </a:r>
          </a:p>
          <a:p>
            <a:endParaRPr lang="en-GB" dirty="0"/>
          </a:p>
          <a:p>
            <a:r>
              <a:rPr lang="en-GB" b="1" dirty="0"/>
              <a:t>Group task</a:t>
            </a:r>
          </a:p>
          <a:p>
            <a:r>
              <a:rPr lang="en-GB" dirty="0"/>
              <a:t>Use the reflective questions on the slides to prompt discussion.</a:t>
            </a:r>
          </a:p>
          <a:p>
            <a:endParaRPr lang="en-GB" dirty="0"/>
          </a:p>
          <a:p>
            <a:r>
              <a:rPr lang="en-GB" b="1" dirty="0"/>
              <a:t>Facilitator prompts</a:t>
            </a:r>
          </a:p>
          <a:p>
            <a:r>
              <a:rPr lang="en-GB" dirty="0"/>
              <a:t>If a group gets stuck, ask: “What is the first decision that cannot wait?”, “What evidence would give you confidence that the issue is under control?”, and “What is the risk of doing nothing?”. Encourage participants to distinguish a one-off operational problem from a recurring issue that needs management attention.</a:t>
            </a:r>
          </a:p>
          <a:p>
            <a:endParaRPr lang="en-GB" dirty="0"/>
          </a:p>
          <a:p>
            <a:r>
              <a:rPr lang="en-GB" b="1" dirty="0"/>
              <a:t>Transition</a:t>
            </a:r>
          </a:p>
          <a:p>
            <a:r>
              <a:rPr lang="en-GB" dirty="0"/>
              <a:t>After 8 minutes invite each group to give concise feedback.</a:t>
            </a:r>
          </a:p>
        </p:txBody>
      </p:sp>
    </p:spTree>
    <p:extLst>
      <p:ext uri="{BB962C8B-B14F-4D97-AF65-F5344CB8AC3E}">
        <p14:creationId xmlns:p14="http://schemas.microsoft.com/office/powerpoint/2010/main" val="2101376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5F43B-28E6-485D-4652-D495F4872B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03B9CF-0C8E-828D-E81D-9741BEF2974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93B95E9-7AED-FF7C-D393-EC9D4451FE4F}"/>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b="1" dirty="0"/>
          </a:p>
          <a:p>
            <a:r>
              <a:rPr lang="en-GB" b="1" dirty="0"/>
              <a:t>Purpose</a:t>
            </a:r>
          </a:p>
          <a:p>
            <a:r>
              <a:rPr lang="en-GB" dirty="0"/>
              <a:t>Help participants problem-solve common scenarios seen by inspectors during the thematic inspection of EM. Share learning between groups.</a:t>
            </a:r>
          </a:p>
          <a:p>
            <a:endParaRPr lang="en-GB" dirty="0"/>
          </a:p>
          <a:p>
            <a:r>
              <a:rPr lang="en-GB" b="1" dirty="0"/>
              <a:t>Suggested timing</a:t>
            </a:r>
          </a:p>
          <a:p>
            <a:r>
              <a:rPr lang="en-GB" dirty="0"/>
              <a:t>15 minutes total across slides 5–6: 2 minutes to brief, 8 minutes for group discussion and 5 minutes to debrief.</a:t>
            </a:r>
          </a:p>
          <a:p>
            <a:endParaRPr lang="en-GB" dirty="0"/>
          </a:p>
          <a:p>
            <a:r>
              <a:rPr lang="en-GB" b="1" dirty="0"/>
              <a:t>Set-up</a:t>
            </a:r>
          </a:p>
          <a:p>
            <a:r>
              <a:rPr lang="en-GB" dirty="0"/>
              <a:t>• Divide participants into four groups and allocate one scenario (A–D) to each group.</a:t>
            </a:r>
          </a:p>
          <a:p>
            <a:r>
              <a:rPr lang="en-GB" dirty="0"/>
              <a:t>• Ask each group to choose a spokesperson and a note-taker.</a:t>
            </a:r>
          </a:p>
          <a:p>
            <a:r>
              <a:rPr lang="en-GB" dirty="0"/>
              <a:t>• Explain that the aim is not to find a perfect answer, but to agree a safe, proportionate, and clearly owned response.</a:t>
            </a:r>
          </a:p>
          <a:p>
            <a:endParaRPr lang="en-GB" dirty="0"/>
          </a:p>
          <a:p>
            <a:r>
              <a:rPr lang="en-GB" b="1" dirty="0"/>
              <a:t>Group task</a:t>
            </a:r>
          </a:p>
          <a:p>
            <a:r>
              <a:rPr lang="en-GB" dirty="0"/>
              <a:t>Use the reflective questions on the slides to prompt discussion.</a:t>
            </a:r>
          </a:p>
          <a:p>
            <a:endParaRPr lang="en-GB" dirty="0"/>
          </a:p>
          <a:p>
            <a:r>
              <a:rPr lang="en-GB" b="1" dirty="0"/>
              <a:t>Facilitator prompts</a:t>
            </a:r>
          </a:p>
          <a:p>
            <a:r>
              <a:rPr lang="en-GB" dirty="0"/>
              <a:t>If a group gets stuck, ask: “What is the first decision that cannot wait?”, “What evidence would give you confidence that the issue is under control?”, and “What is the risk of doing nothing?”. Encourage participants to distinguish a one-off operational problem from a recurring issue that needs management attention.</a:t>
            </a:r>
          </a:p>
          <a:p>
            <a:endParaRPr lang="en-GB" dirty="0"/>
          </a:p>
          <a:p>
            <a:r>
              <a:rPr lang="en-GB" b="1" dirty="0"/>
              <a:t>Transition</a:t>
            </a:r>
          </a:p>
          <a:p>
            <a:r>
              <a:rPr lang="en-GB" dirty="0"/>
              <a:t>After 8 minutes invite each group to give concise feedback.</a:t>
            </a:r>
          </a:p>
          <a:p>
            <a:endParaRPr lang="en-GB" b="1" dirty="0"/>
          </a:p>
          <a:p>
            <a:endParaRPr lang="en-GB" dirty="0"/>
          </a:p>
          <a:p>
            <a:r>
              <a:rPr lang="en-GB" b="1" dirty="0"/>
              <a:t>Key messages to reinforce</a:t>
            </a:r>
          </a:p>
          <a:p>
            <a:r>
              <a:rPr lang="en-GB" dirty="0"/>
              <a:t>• Monitoring should have a clear purpose linked to risk management and supervision.</a:t>
            </a:r>
          </a:p>
          <a:p>
            <a:r>
              <a:rPr lang="en-GB" dirty="0"/>
              <a:t>• Contingencies should be usable when equipment or information is unavailable.</a:t>
            </a:r>
          </a:p>
          <a:p>
            <a:r>
              <a:rPr lang="en-GB" dirty="0"/>
              <a:t>• Decisions, rationale, ownership, and timescales should be recorded clearly.</a:t>
            </a:r>
          </a:p>
          <a:p>
            <a:r>
              <a:rPr lang="en-GB" dirty="0"/>
              <a:t>• Challenge should be timely and escalated appropriately.</a:t>
            </a:r>
          </a:p>
          <a:p>
            <a:r>
              <a:rPr lang="en-GB" dirty="0"/>
              <a:t>• Repeated structural issues should be identified and raised, not managed indefinitely as isolated cases.</a:t>
            </a:r>
          </a:p>
          <a:p>
            <a:endParaRPr lang="en-GB" dirty="0"/>
          </a:p>
        </p:txBody>
      </p:sp>
    </p:spTree>
    <p:extLst>
      <p:ext uri="{BB962C8B-B14F-4D97-AF65-F5344CB8AC3E}">
        <p14:creationId xmlns:p14="http://schemas.microsoft.com/office/powerpoint/2010/main" val="3526444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D0E5D-118C-B5A1-93DD-BE3E662B0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03BFE-B094-0615-3FC8-4EC19CD9E6B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5EA83D9-0A0A-21BF-CEE7-0738B39A4916}"/>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Purpose</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Help participants turn common barriers to managing electronic monitoring into practical, achievable actions.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Suggested timing</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10 minutes: 3 minutes to identify barriers, 5 minutes to develop solutions, and 2 minutes to prioritise actions.</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Set-up</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Invite participants to share barriers highlighted by the previous exercise or experienced in practice. Capture recurring themes under three headings:</a:t>
            </a:r>
          </a:p>
          <a:p>
            <a:pPr lvl="0"/>
            <a:endParaRPr lang="en-GB" sz="1200" b="1" i="0" kern="1200" dirty="0">
              <a:solidFill>
                <a:schemeClr val="tx1"/>
              </a:solidFill>
              <a:effectLst/>
              <a:latin typeface="+mn-lt"/>
              <a:ea typeface="+mn-ea"/>
              <a:cs typeface="+mn-cs"/>
            </a:endParaRPr>
          </a:p>
          <a:p>
            <a:pPr lvl="0"/>
            <a:r>
              <a:rPr lang="en-GB" sz="1200" b="1" i="0" kern="1200" dirty="0">
                <a:solidFill>
                  <a:schemeClr val="tx1"/>
                </a:solidFill>
                <a:effectLst/>
                <a:latin typeface="+mn-lt"/>
                <a:ea typeface="+mn-ea"/>
                <a:cs typeface="+mn-cs"/>
              </a:rPr>
              <a:t>Practical</a:t>
            </a:r>
            <a:r>
              <a:rPr lang="en-GB" sz="1200" b="0" i="0" kern="1200" dirty="0">
                <a:solidFill>
                  <a:schemeClr val="tx1"/>
                </a:solidFill>
                <a:effectLst/>
                <a:latin typeface="+mn-lt"/>
                <a:ea typeface="+mn-ea"/>
                <a:cs typeface="+mn-cs"/>
              </a:rPr>
              <a:t> — e.g. unclear processes, delayed responses or uncertain responsibilities.</a:t>
            </a:r>
          </a:p>
          <a:p>
            <a:pPr lvl="0"/>
            <a:r>
              <a:rPr lang="en-GB" sz="1200" b="1" i="0" kern="1200" dirty="0">
                <a:solidFill>
                  <a:schemeClr val="tx1"/>
                </a:solidFill>
                <a:effectLst/>
                <a:latin typeface="+mn-lt"/>
                <a:ea typeface="+mn-ea"/>
                <a:cs typeface="+mn-cs"/>
              </a:rPr>
              <a:t>Confidence</a:t>
            </a:r>
            <a:r>
              <a:rPr lang="en-GB" sz="1200" b="0" i="0" kern="1200" dirty="0">
                <a:solidFill>
                  <a:schemeClr val="tx1"/>
                </a:solidFill>
                <a:effectLst/>
                <a:latin typeface="+mn-lt"/>
                <a:ea typeface="+mn-ea"/>
                <a:cs typeface="+mn-cs"/>
              </a:rPr>
              <a:t> — e.g. gaps in knowledge, difficult conversations or unclear escalation routes.</a:t>
            </a:r>
          </a:p>
          <a:p>
            <a:pPr lvl="0"/>
            <a:r>
              <a:rPr lang="en-GB" sz="1200" b="1" i="0" kern="1200" dirty="0">
                <a:solidFill>
                  <a:schemeClr val="tx1"/>
                </a:solidFill>
                <a:effectLst/>
                <a:latin typeface="+mn-lt"/>
                <a:ea typeface="+mn-ea"/>
                <a:cs typeface="+mn-cs"/>
              </a:rPr>
              <a:t>System</a:t>
            </a:r>
            <a:r>
              <a:rPr lang="en-GB" sz="1200" b="0" i="0" kern="1200" dirty="0">
                <a:solidFill>
                  <a:schemeClr val="tx1"/>
                </a:solidFill>
                <a:effectLst/>
                <a:latin typeface="+mn-lt"/>
                <a:ea typeface="+mn-ea"/>
                <a:cs typeface="+mn-cs"/>
              </a:rPr>
              <a:t> — e.g. complex information sharing, inaccessible data or inconsistent inter-agency practice.</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Activity</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For each recurring barrier, ask the group to identify:</a:t>
            </a:r>
          </a:p>
          <a:p>
            <a:pPr lvl="0"/>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 what practitioners or teams can influence directly;</a:t>
            </a:r>
          </a:p>
          <a:p>
            <a:pPr lvl="0"/>
            <a:r>
              <a:rPr lang="en-GB" sz="1200" b="0" i="0" kern="1200" dirty="0">
                <a:solidFill>
                  <a:schemeClr val="tx1"/>
                </a:solidFill>
                <a:effectLst/>
                <a:latin typeface="+mn-lt"/>
                <a:ea typeface="+mn-ea"/>
                <a:cs typeface="+mn-cs"/>
              </a:rPr>
              <a:t>- what requires management action or wider escalation;</a:t>
            </a:r>
          </a:p>
          <a:p>
            <a:pPr lvl="0"/>
            <a:r>
              <a:rPr lang="en-GB" sz="1200" b="0" i="0" kern="1200" dirty="0">
                <a:solidFill>
                  <a:schemeClr val="tx1"/>
                </a:solidFill>
                <a:effectLst/>
                <a:latin typeface="+mn-lt"/>
                <a:ea typeface="+mn-ea"/>
                <a:cs typeface="+mn-cs"/>
              </a:rPr>
              <a:t>- who should take responsibility; and</a:t>
            </a:r>
          </a:p>
          <a:p>
            <a:pPr lvl="0"/>
            <a:r>
              <a:rPr lang="en-GB" sz="1200" b="0" i="0" kern="1200" dirty="0">
                <a:solidFill>
                  <a:schemeClr val="tx1"/>
                </a:solidFill>
                <a:effectLst/>
                <a:latin typeface="+mn-lt"/>
                <a:ea typeface="+mn-ea"/>
                <a:cs typeface="+mn-cs"/>
              </a:rPr>
              <a:t>- how progress will be followed up.</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Facilitator prompts</a:t>
            </a: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What could we change within our current practice?</a:t>
            </a:r>
          </a:p>
          <a:p>
            <a:pPr lvl="0"/>
            <a:r>
              <a:rPr lang="en-GB" sz="1200" b="0" i="0" kern="1200" dirty="0">
                <a:solidFill>
                  <a:schemeClr val="tx1"/>
                </a:solidFill>
                <a:effectLst/>
                <a:latin typeface="+mn-lt"/>
                <a:ea typeface="+mn-ea"/>
                <a:cs typeface="+mn-cs"/>
              </a:rPr>
              <a:t>What support or clarification would make the greatest difference?</a:t>
            </a:r>
          </a:p>
          <a:p>
            <a:pPr lvl="0"/>
            <a:r>
              <a:rPr lang="en-GB" sz="1200" b="0" i="0" kern="1200" dirty="0">
                <a:solidFill>
                  <a:schemeClr val="tx1"/>
                </a:solidFill>
                <a:effectLst/>
                <a:latin typeface="+mn-lt"/>
                <a:ea typeface="+mn-ea"/>
                <a:cs typeface="+mn-cs"/>
              </a:rPr>
              <a:t>Which issues need to be escalated rather than repeatedly worked around?</a:t>
            </a:r>
          </a:p>
          <a:p>
            <a:pPr lvl="0"/>
            <a:r>
              <a:rPr lang="en-GB" sz="1200" b="0" i="0" kern="1200" dirty="0">
                <a:solidFill>
                  <a:schemeClr val="tx1"/>
                </a:solidFill>
                <a:effectLst/>
                <a:latin typeface="+mn-lt"/>
                <a:ea typeface="+mn-ea"/>
                <a:cs typeface="+mn-cs"/>
              </a:rPr>
              <a:t>What is one realistic action we could take soon?</a:t>
            </a:r>
          </a:p>
          <a:p>
            <a:r>
              <a:rPr lang="en-GB" sz="1200" b="0" i="0" kern="1200" dirty="0">
                <a:solidFill>
                  <a:schemeClr val="tx1"/>
                </a:solidFill>
                <a:effectLst/>
                <a:latin typeface="+mn-lt"/>
                <a:ea typeface="+mn-ea"/>
                <a:cs typeface="+mn-cs"/>
              </a:rPr>
              <a:t>Encourage specific actions rather than broad solutions such as “improve communication” or “provide more training” – what exactly needs to happen?</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Key messages to reinforce</a:t>
            </a:r>
            <a:endParaRPr lang="en-GB" sz="1200" b="0" i="0" kern="1200" dirty="0">
              <a:solidFill>
                <a:schemeClr val="tx1"/>
              </a:solidFill>
              <a:effectLst/>
              <a:latin typeface="+mn-lt"/>
              <a:ea typeface="+mn-ea"/>
              <a:cs typeface="+mn-cs"/>
            </a:endParaRPr>
          </a:p>
          <a:p>
            <a:pPr lvl="0"/>
            <a:r>
              <a:rPr lang="en-GB" sz="1200" b="0" i="0" kern="1200" dirty="0">
                <a:solidFill>
                  <a:schemeClr val="tx1"/>
                </a:solidFill>
                <a:effectLst/>
                <a:latin typeface="+mn-lt"/>
                <a:ea typeface="+mn-ea"/>
                <a:cs typeface="+mn-cs"/>
              </a:rPr>
              <a:t>Barriers should be acknowledged, but they should not prevent purposeful risk management and supervision.</a:t>
            </a:r>
          </a:p>
          <a:p>
            <a:pPr lvl="0"/>
            <a:r>
              <a:rPr lang="en-GB" sz="1200" b="0" i="0" kern="1200" dirty="0">
                <a:solidFill>
                  <a:schemeClr val="tx1"/>
                </a:solidFill>
                <a:effectLst/>
                <a:latin typeface="+mn-lt"/>
                <a:ea typeface="+mn-ea"/>
                <a:cs typeface="+mn-cs"/>
              </a:rPr>
              <a:t>Practitioners, teams, and managers have different, but connected responsibilities.</a:t>
            </a:r>
          </a:p>
          <a:p>
            <a:pPr lvl="0"/>
            <a:r>
              <a:rPr lang="en-GB" sz="1200" b="0" i="0" kern="1200" dirty="0">
                <a:solidFill>
                  <a:schemeClr val="tx1"/>
                </a:solidFill>
                <a:effectLst/>
                <a:latin typeface="+mn-lt"/>
                <a:ea typeface="+mn-ea"/>
                <a:cs typeface="+mn-cs"/>
              </a:rPr>
              <a:t>Repeated problems may indicate a structural issue requiring escalation.</a:t>
            </a:r>
          </a:p>
          <a:p>
            <a:pPr lvl="0"/>
            <a:r>
              <a:rPr lang="en-GB" sz="1200" b="0" i="0" kern="1200" dirty="0">
                <a:solidFill>
                  <a:schemeClr val="tx1"/>
                </a:solidFill>
                <a:effectLst/>
                <a:latin typeface="+mn-lt"/>
                <a:ea typeface="+mn-ea"/>
                <a:cs typeface="+mn-cs"/>
              </a:rPr>
              <a:t>Actions are most useful when they have clear ownership, timescales, and follow-up.</a:t>
            </a:r>
          </a:p>
          <a:p>
            <a:endParaRPr lang="en-GB" sz="1200" b="1"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Transition</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Let’s finish by identifying the actions we want to take forward and who needs to be involved.</a:t>
            </a:r>
          </a:p>
          <a:p>
            <a:endParaRPr lang="en-GB" dirty="0"/>
          </a:p>
        </p:txBody>
      </p:sp>
    </p:spTree>
    <p:extLst>
      <p:ext uri="{BB962C8B-B14F-4D97-AF65-F5344CB8AC3E}">
        <p14:creationId xmlns:p14="http://schemas.microsoft.com/office/powerpoint/2010/main" val="3613948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Facilitator notes:</a:t>
            </a:r>
          </a:p>
          <a:p>
            <a:endParaRPr lang="en-GB" b="1" dirty="0"/>
          </a:p>
          <a:p>
            <a:r>
              <a:rPr b="1" dirty="0"/>
              <a:t>Suggested timing: </a:t>
            </a:r>
            <a:r>
              <a:rPr dirty="0"/>
              <a:t>5 minutes</a:t>
            </a:r>
          </a:p>
          <a:p>
            <a:endParaRPr dirty="0"/>
          </a:p>
          <a:p>
            <a:r>
              <a:rPr dirty="0"/>
              <a:t>Give everyone one quiet minute to answer the question on the slide. Ask for </a:t>
            </a:r>
            <a:r>
              <a:rPr b="1" dirty="0"/>
              <a:t>one</a:t>
            </a:r>
            <a:r>
              <a:rPr dirty="0"/>
              <a:t> specific, achievable change rather than a broad intention.</a:t>
            </a:r>
          </a:p>
          <a:p>
            <a:endParaRPr dirty="0"/>
          </a:p>
          <a:p>
            <a:r>
              <a:rPr dirty="0"/>
              <a:t>Invite people to share their commitment. Ask each person to add two details:</a:t>
            </a:r>
            <a:endParaRPr lang="en-GB" dirty="0"/>
          </a:p>
          <a:p>
            <a:endParaRPr dirty="0"/>
          </a:p>
          <a:p>
            <a:r>
              <a:rPr dirty="0"/>
              <a:t>• What will I do first?</a:t>
            </a:r>
          </a:p>
          <a:p>
            <a:r>
              <a:rPr dirty="0"/>
              <a:t>• When and how will I know it has happened?</a:t>
            </a:r>
          </a:p>
          <a:p>
            <a:endParaRPr lang="en-GB" dirty="0"/>
          </a:p>
          <a:p>
            <a:r>
              <a:rPr dirty="0"/>
              <a:t>Close by reinforcing </a:t>
            </a:r>
            <a:r>
              <a:rPr lang="en-GB" dirty="0"/>
              <a:t>the key role that EM can play in public protection and rehabilitation. </a:t>
            </a:r>
          </a:p>
          <a:p>
            <a:endParaRPr dirty="0"/>
          </a:p>
          <a:p>
            <a:r>
              <a:rPr dirty="0"/>
              <a:t>Thank everyone for their honesty and contribution.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E8F9-73EC-3BB7-B6FB-5D5CB2F1F3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0C0FFE-A073-8683-9F45-8AB8D62B58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860366-684B-F1C7-F8CA-49357AAEB913}"/>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D2A90B58-18B0-35D2-ACE9-7698F8ADAE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DCD1D2-A6ED-3135-7E73-02153A7B2DD5}"/>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798281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FFF6-878E-6805-0BC0-1EA85ADE30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EEB632-7ED8-152A-234A-1707B83F41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9637C4-5EB0-DB35-8E03-AEDBE3FC54EE}"/>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994A155F-C394-A72C-2E5B-45F360A30D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3286FB-A7B0-85F5-CCF6-D10F18C4756E}"/>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171671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7FD4-2003-C9F0-CC01-FF1AADB54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8F946F-D8A3-4F69-565D-2CF015CE45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DC4E5C-75A1-EBB8-D677-F22A79EE41A8}"/>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2B45D5C4-80CF-E29D-6AC0-52B7270546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A41024-46F8-F61F-7C08-947B97C0993D}"/>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029144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D0D1-7B78-D313-5558-CA3399462E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8C147C-864C-37E8-26FC-BD702B6AAC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77B37C-C639-AB89-140E-D9BC8BC290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5E42469-20E0-774A-FF97-CEB9304F67F9}"/>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6" name="Footer Placeholder 5">
            <a:extLst>
              <a:ext uri="{FF2B5EF4-FFF2-40B4-BE49-F238E27FC236}">
                <a16:creationId xmlns:a16="http://schemas.microsoft.com/office/drawing/2014/main" id="{32735380-3920-7295-DA95-93FD60E399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063F0C-F9EC-328C-C416-28C8B4762E4F}"/>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50916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579F-5661-4878-D819-0F141F016B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EFDC14-BBDF-2D78-1273-9BAD72F43F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A94ADF-1AD3-A26C-7A2A-196CAD7E5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252C0C-EE97-81A3-1E9F-75456CCFB0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F6ED2A-2696-4513-F08E-6FCEF3629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EE46CB0-20CD-34C4-8DE3-F4B235896B18}"/>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8" name="Footer Placeholder 7">
            <a:extLst>
              <a:ext uri="{FF2B5EF4-FFF2-40B4-BE49-F238E27FC236}">
                <a16:creationId xmlns:a16="http://schemas.microsoft.com/office/drawing/2014/main" id="{1848576B-C021-58A4-A5B7-79478E5B18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D1B6E9-E2F6-9D21-D611-583502CEDE49}"/>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2599107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6F03-49BC-AED3-BA98-1D0440B4E2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3DE0EF3-F20C-B1EE-2FE6-1377E3FDA77E}"/>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4" name="Footer Placeholder 3">
            <a:extLst>
              <a:ext uri="{FF2B5EF4-FFF2-40B4-BE49-F238E27FC236}">
                <a16:creationId xmlns:a16="http://schemas.microsoft.com/office/drawing/2014/main" id="{D7D6DF9C-CBB8-5576-5CCA-6EBF53B1BD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F56E82-739A-35BA-1699-9BAFF4437717}"/>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286787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2E8585-0012-AAB2-DB62-FD26781B9BA9}"/>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3" name="Footer Placeholder 2">
            <a:extLst>
              <a:ext uri="{FF2B5EF4-FFF2-40B4-BE49-F238E27FC236}">
                <a16:creationId xmlns:a16="http://schemas.microsoft.com/office/drawing/2014/main" id="{68AA316D-B583-3111-0781-024C6B760B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141385-5335-D0C3-73C0-0C05A11543C5}"/>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32381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0026E-AB33-9B33-A0C0-E841716F7C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AD7E0E-EFD0-A8C0-662B-265F57F1C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D8367F-C8C2-5C0C-BDF9-C2A71A199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7ACC0B-040D-F870-79D2-E6CDF9B523C2}"/>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6" name="Footer Placeholder 5">
            <a:extLst>
              <a:ext uri="{FF2B5EF4-FFF2-40B4-BE49-F238E27FC236}">
                <a16:creationId xmlns:a16="http://schemas.microsoft.com/office/drawing/2014/main" id="{6B5F9A05-C1CD-3FA9-5CF5-762F7B9EB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9668BE-292D-AFAF-DFB8-5466426A72BB}"/>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14347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CEDE-6A6E-6EA8-A7AA-BEB1510129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B71E92-AFAB-AE9A-F072-22DD183B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26D6F43-0EC0-6E56-F0A5-24C78D0AB7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0E7CF-AE48-84A6-7D84-5B24CF9A1C4E}"/>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6" name="Footer Placeholder 5">
            <a:extLst>
              <a:ext uri="{FF2B5EF4-FFF2-40B4-BE49-F238E27FC236}">
                <a16:creationId xmlns:a16="http://schemas.microsoft.com/office/drawing/2014/main" id="{54307B5B-D659-1CE0-F410-6A71691C87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5A07A0-ED88-2528-D35B-92097B6AA7BA}"/>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677626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9FDF-6024-E94C-5342-078524429A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E88774-EDC2-367E-C455-55BBAC1AA2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01B03-D7CC-55F1-AE06-F1AD0546F03B}"/>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38C3930A-3586-6FE2-6CC3-913E70F99F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0C1B3C-4373-3182-B000-74B38552DA8B}"/>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225879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BD682-CD04-0D01-DB67-45618A03C4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D659DD-BD1B-C410-B266-EAA5261114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783F82-69BB-7A35-AC41-70FB372D95DB}"/>
              </a:ext>
            </a:extLst>
          </p:cNvPr>
          <p:cNvSpPr>
            <a:spLocks noGrp="1"/>
          </p:cNvSpPr>
          <p:nvPr>
            <p:ph type="dt" sz="half" idx="10"/>
          </p:nvPr>
        </p:nvSpPr>
        <p:spPr/>
        <p:txBody>
          <a:body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32022E26-B313-4950-0C5F-266F3A4270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35B10B-D953-716A-9295-772C84A42730}"/>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004001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76512F7-DF3D-4CEF-C21B-B254277D75CB}"/>
              </a:ext>
            </a:extLst>
          </p:cNvPr>
          <p:cNvSpPr>
            <a:spLocks noGrp="1"/>
          </p:cNvSpPr>
          <p:nvPr>
            <p:ph type="dt" sz="half" idx="2"/>
          </p:nvPr>
        </p:nvSpPr>
        <p:spPr>
          <a:xfrm>
            <a:off x="838200" y="6356350"/>
            <a:ext cx="2743200" cy="365125"/>
          </a:xfrm>
          <a:prstGeom prst="rect">
            <a:avLst/>
          </a:prstGeom>
        </p:spPr>
        <p:txBody>
          <a:bodyPr/>
          <a:lstStyle/>
          <a:p>
            <a:fld id="{A6D9C37E-0963-4631-8FA5-DDB6F906BA3C}" type="datetimeFigureOut">
              <a:rPr lang="en-GB" smtClean="0"/>
              <a:t>19/10/2026</a:t>
            </a:fld>
            <a:endParaRPr lang="en-GB" dirty="0"/>
          </a:p>
        </p:txBody>
      </p:sp>
      <p:sp>
        <p:nvSpPr>
          <p:cNvPr id="5" name="Footer Placeholder 4">
            <a:extLst>
              <a:ext uri="{FF2B5EF4-FFF2-40B4-BE49-F238E27FC236}">
                <a16:creationId xmlns:a16="http://schemas.microsoft.com/office/drawing/2014/main" id="{13DA94DD-F026-8EC1-F0B4-C2DEEB043A1E}"/>
              </a:ext>
            </a:extLst>
          </p:cNvPr>
          <p:cNvSpPr>
            <a:spLocks noGrp="1"/>
          </p:cNvSpPr>
          <p:nvPr>
            <p:ph type="ftr" sz="quarter" idx="3"/>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C1B076DE-C09D-A785-D016-717624F2C6DC}"/>
              </a:ext>
            </a:extLst>
          </p:cNvPr>
          <p:cNvSpPr>
            <a:spLocks noGrp="1"/>
          </p:cNvSpPr>
          <p:nvPr>
            <p:ph type="sldNum" sz="quarter" idx="4"/>
          </p:nvPr>
        </p:nvSpPr>
        <p:spPr>
          <a:xfrm>
            <a:off x="8610600" y="6356350"/>
            <a:ext cx="2743200" cy="365125"/>
          </a:xfrm>
          <a:prstGeom prst="rect">
            <a:avLst/>
          </a:prstGeom>
        </p:spPr>
        <p:txBody>
          <a:bodyPr/>
          <a:lstStyle/>
          <a:p>
            <a:fld id="{82ED9250-7F74-4D2A-A619-FD68C4B1FC35}" type="slidenum">
              <a:rPr lang="en-GB" smtClean="0"/>
              <a:t>‹#›</a:t>
            </a:fld>
            <a:endParaRPr lang="en-GB" dirty="0"/>
          </a:p>
        </p:txBody>
      </p:sp>
      <p:pic>
        <p:nvPicPr>
          <p:cNvPr id="7" name="Picture 6">
            <a:extLst>
              <a:ext uri="{FF2B5EF4-FFF2-40B4-BE49-F238E27FC236}">
                <a16:creationId xmlns:a16="http://schemas.microsoft.com/office/drawing/2014/main" id="{C9B4A68E-5538-0ED5-D373-93EDBE914A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87019" y="446868"/>
            <a:ext cx="2817962" cy="932742"/>
          </a:xfrm>
          <a:prstGeom prst="rect">
            <a:avLst/>
          </a:prstGeom>
          <a:noFill/>
          <a:ln>
            <a:noFill/>
          </a:ln>
        </p:spPr>
      </p:pic>
      <p:sp>
        <p:nvSpPr>
          <p:cNvPr id="8" name="Title 1">
            <a:extLst>
              <a:ext uri="{FF2B5EF4-FFF2-40B4-BE49-F238E27FC236}">
                <a16:creationId xmlns:a16="http://schemas.microsoft.com/office/drawing/2014/main" id="{0EFD6940-DC58-92E0-8F73-F1ED81E3E123}"/>
              </a:ext>
            </a:extLst>
          </p:cNvPr>
          <p:cNvSpPr>
            <a:spLocks noGrp="1"/>
          </p:cNvSpPr>
          <p:nvPr>
            <p:ph type="title"/>
          </p:nvPr>
        </p:nvSpPr>
        <p:spPr>
          <a:xfrm>
            <a:off x="1512498" y="2147977"/>
            <a:ext cx="9167004" cy="2285999"/>
          </a:xfrm>
          <a:prstGeom prst="rect">
            <a:avLst/>
          </a:prstGeom>
        </p:spPr>
        <p:txBody>
          <a:bodyPr anchor="ctr">
            <a:noAutofit/>
          </a:bodyPr>
          <a:lstStyle>
            <a:lvl1pPr>
              <a:defRPr lang="en-GB" sz="5400">
                <a:latin typeface="+mj-lt"/>
                <a:ea typeface="+mj-ea"/>
                <a:cs typeface="+mj-cs"/>
              </a:defRPr>
            </a:lvl1pPr>
          </a:lstStyle>
          <a:p>
            <a:pPr marL="0" lvl="0" algn="ctr"/>
            <a:r>
              <a:rPr lang="en-GB"/>
              <a:t>Click to edit Master title style</a:t>
            </a:r>
          </a:p>
        </p:txBody>
      </p:sp>
    </p:spTree>
    <p:extLst>
      <p:ext uri="{BB962C8B-B14F-4D97-AF65-F5344CB8AC3E}">
        <p14:creationId xmlns:p14="http://schemas.microsoft.com/office/powerpoint/2010/main" val="364917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351A5-DB51-1E0A-757E-2AF465855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482E47-5EB7-251A-7CA6-276B3E73D1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61108F-31D7-7179-753A-440009DCC0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687246-F1FA-47D9-91F4-D8A0F8D64FA0}" type="datetimeFigureOut">
              <a:rPr lang="en-GB" smtClean="0"/>
              <a:t>19/10/2026</a:t>
            </a:fld>
            <a:endParaRPr lang="en-GB"/>
          </a:p>
        </p:txBody>
      </p:sp>
      <p:sp>
        <p:nvSpPr>
          <p:cNvPr id="5" name="Footer Placeholder 4">
            <a:extLst>
              <a:ext uri="{FF2B5EF4-FFF2-40B4-BE49-F238E27FC236}">
                <a16:creationId xmlns:a16="http://schemas.microsoft.com/office/drawing/2014/main" id="{2B6739E1-D268-41B1-32B5-09E831F3D9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4D240F8-5184-8BC2-2264-EBD9C6C6C1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F29E2D-36B5-488A-8841-29D5F88AAE6B}" type="slidenum">
              <a:rPr lang="en-GB" smtClean="0"/>
              <a:t>‹#›</a:t>
            </a:fld>
            <a:endParaRPr lang="en-GB"/>
          </a:p>
        </p:txBody>
      </p:sp>
      <p:sp>
        <p:nvSpPr>
          <p:cNvPr id="9" name="TextBox 8">
            <a:extLst>
              <a:ext uri="{FF2B5EF4-FFF2-40B4-BE49-F238E27FC236}">
                <a16:creationId xmlns:a16="http://schemas.microsoft.com/office/drawing/2014/main" id="{B029F4E0-A0BD-6F14-5595-71F17CAA0A79}"/>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63288BBB-BD48-CE07-21B6-F7D1C6C4FD99}"/>
              </a:ext>
            </a:extLst>
          </p:cNvPr>
          <p:cNvSpPr txBox="1"/>
          <p:nvPr userDrawn="1">
            <p:extLst>
              <p:ext uri="{1162E1C5-73C7-4A58-AE30-91384D911F3F}">
                <p184:classification xmlns:p184="http://schemas.microsoft.com/office/powerpoint/2018/4/main" val="ftr"/>
              </p:ext>
            </p:extLst>
          </p:nvPr>
        </p:nvSpPr>
        <p:spPr>
          <a:xfrm>
            <a:off x="5785612" y="661162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5740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F17AB-AB3D-F002-E5B4-8FB3318698E9}"/>
              </a:ext>
            </a:extLst>
          </p:cNvPr>
          <p:cNvSpPr>
            <a:spLocks noGrp="1"/>
          </p:cNvSpPr>
          <p:nvPr>
            <p:ph type="title"/>
          </p:nvPr>
        </p:nvSpPr>
        <p:spPr>
          <a:prstGeom prst="rect">
            <a:avLst/>
          </a:prstGeom>
        </p:spPr>
        <p:txBody>
          <a:bodyPr>
            <a:noAutofit/>
          </a:bodyPr>
          <a:lstStyle/>
          <a:p>
            <a:pPr algn="ctr"/>
            <a:r>
              <a:rPr lang="en-GB" b="1" noProof="0" dirty="0">
                <a:solidFill>
                  <a:srgbClr val="007770"/>
                </a:solidFill>
                <a:latin typeface="Tahoma" panose="020B0604030504040204" pitchFamily="34" charset="0"/>
                <a:ea typeface="Tahoma" panose="020B0604030504040204" pitchFamily="34" charset="0"/>
                <a:cs typeface="Tahoma" panose="020B0604030504040204" pitchFamily="34" charset="0"/>
              </a:rPr>
              <a:t>Electronic Monitoring:</a:t>
            </a:r>
            <a:br>
              <a:rPr lang="en-GB" b="1" noProof="0" dirty="0">
                <a:solidFill>
                  <a:srgbClr val="007770"/>
                </a:solidFill>
                <a:latin typeface="Tahoma" panose="020B0604030504040204" pitchFamily="34" charset="0"/>
                <a:ea typeface="Tahoma" panose="020B0604030504040204" pitchFamily="34" charset="0"/>
                <a:cs typeface="Tahoma" panose="020B0604030504040204" pitchFamily="34" charset="0"/>
              </a:rPr>
            </a:br>
            <a:r>
              <a:rPr lang="en-GB" b="1" noProof="0" dirty="0">
                <a:solidFill>
                  <a:srgbClr val="007770"/>
                </a:solidFill>
                <a:latin typeface="Tahoma" panose="020B0604030504040204" pitchFamily="34" charset="0"/>
                <a:ea typeface="Tahoma" panose="020B0604030504040204" pitchFamily="34" charset="0"/>
                <a:cs typeface="Tahoma" panose="020B0604030504040204" pitchFamily="34" charset="0"/>
              </a:rPr>
              <a:t>A reflective session</a:t>
            </a:r>
            <a:endParaRPr lang="en-GB" sz="2800" b="1" i="1" noProof="0" dirty="0">
              <a:solidFill>
                <a:srgbClr val="00777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7482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ED288-4B9F-8098-FC58-B36DC53542C0}"/>
              </a:ext>
            </a:extLst>
          </p:cNvPr>
          <p:cNvSpPr>
            <a:spLocks noGrp="1"/>
          </p:cNvSpPr>
          <p:nvPr>
            <p:ph type="title"/>
          </p:nvPr>
        </p:nvSpPr>
        <p:spPr>
          <a:xfrm>
            <a:off x="838199" y="84711"/>
            <a:ext cx="7102643" cy="1325563"/>
          </a:xfrm>
        </p:spPr>
        <p:txBody>
          <a:bodyPr>
            <a:normAutofi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Purpose of the session</a:t>
            </a:r>
          </a:p>
        </p:txBody>
      </p:sp>
      <p:pic>
        <p:nvPicPr>
          <p:cNvPr id="7" name="Picture 6" descr="HMIP effective practice logo showing the letters e and p, the crown and the words effective practice ">
            <a:extLst>
              <a:ext uri="{FF2B5EF4-FFF2-40B4-BE49-F238E27FC236}">
                <a16:creationId xmlns:a16="http://schemas.microsoft.com/office/drawing/2014/main" id="{E6180255-8445-7A15-4C32-E8ED3CE367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4" name="Diagram 3" descr="icons for each learning aim. A thought bubble for reflection. A head with cogs for consider. An eye for explore. A head with a lightbulb for identify. A circle with a tick for agree. ">
            <a:extLst>
              <a:ext uri="{FF2B5EF4-FFF2-40B4-BE49-F238E27FC236}">
                <a16:creationId xmlns:a16="http://schemas.microsoft.com/office/drawing/2014/main" id="{9793E20C-F61E-02D5-E158-7F11A6A0EC41}"/>
              </a:ext>
            </a:extLst>
          </p:cNvPr>
          <p:cNvGraphicFramePr/>
          <p:nvPr>
            <p:extLst>
              <p:ext uri="{D42A27DB-BD31-4B8C-83A1-F6EECF244321}">
                <p14:modId xmlns:p14="http://schemas.microsoft.com/office/powerpoint/2010/main" val="1738085861"/>
              </p:ext>
            </p:extLst>
          </p:nvPr>
        </p:nvGraphicFramePr>
        <p:xfrm>
          <a:off x="2032000" y="1215218"/>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44201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CFEF-9057-5F9B-C1E1-8DF25590301A}"/>
              </a:ext>
            </a:extLst>
          </p:cNvPr>
          <p:cNvSpPr>
            <a:spLocks noGrp="1"/>
          </p:cNvSpPr>
          <p:nvPr>
            <p:ph type="title"/>
          </p:nvPr>
        </p:nvSpPr>
        <p:spPr>
          <a:xfrm>
            <a:off x="312821" y="0"/>
            <a:ext cx="6096000" cy="1130968"/>
          </a:xfrm>
        </p:spPr>
        <p:txBody>
          <a:bodyPr>
            <a:normAutofit/>
          </a:bodyPr>
          <a:lstStyle/>
          <a:p>
            <a:r>
              <a:rPr lang="en-GB" sz="4000" b="1" dirty="0">
                <a:solidFill>
                  <a:srgbClr val="007770"/>
                </a:solidFill>
                <a:latin typeface="Tahoma" panose="020B0604030504040204" pitchFamily="34" charset="0"/>
                <a:ea typeface="Tahoma" panose="020B0604030504040204" pitchFamily="34" charset="0"/>
                <a:cs typeface="Tahoma" panose="020B0604030504040204" pitchFamily="34" charset="0"/>
              </a:rPr>
              <a:t>Group reflection</a:t>
            </a:r>
          </a:p>
        </p:txBody>
      </p:sp>
      <p:pic>
        <p:nvPicPr>
          <p:cNvPr id="9" name="Picture 8" descr="HMIP effective practice logo showing the letters e and p, the crown and the words effective practice &#10;">
            <a:extLst>
              <a:ext uri="{FF2B5EF4-FFF2-40B4-BE49-F238E27FC236}">
                <a16:creationId xmlns:a16="http://schemas.microsoft.com/office/drawing/2014/main" id="{F6D17A51-FBC1-2C31-5ECB-D5AA94C88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4" name="Diagram 3" descr="graphic showing numbered points relating to effective electronic monitoring&#10;1. Contribute to public protection and victim safety&#10;2. Support risk management&#10;3. Provide objective information about behaviour&#10;4. Reinforce compliance and positive behaviour change&#10;5. Support rehabilitation when integrated into supervision&#10;&#10;">
            <a:extLst>
              <a:ext uri="{FF2B5EF4-FFF2-40B4-BE49-F238E27FC236}">
                <a16:creationId xmlns:a16="http://schemas.microsoft.com/office/drawing/2014/main" id="{DCDE9E2A-A1B0-87E3-6986-3D2584FE62C7}"/>
              </a:ext>
            </a:extLst>
          </p:cNvPr>
          <p:cNvGraphicFramePr/>
          <p:nvPr>
            <p:extLst>
              <p:ext uri="{D42A27DB-BD31-4B8C-83A1-F6EECF244321}">
                <p14:modId xmlns:p14="http://schemas.microsoft.com/office/powerpoint/2010/main" val="1670087579"/>
              </p:ext>
            </p:extLst>
          </p:nvPr>
        </p:nvGraphicFramePr>
        <p:xfrm>
          <a:off x="570831" y="1636902"/>
          <a:ext cx="6096000" cy="4855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BE76A4C2-AD4F-0DB8-57AD-B96263B3D498}"/>
              </a:ext>
            </a:extLst>
          </p:cNvPr>
          <p:cNvSpPr txBox="1"/>
          <p:nvPr/>
        </p:nvSpPr>
        <p:spPr>
          <a:xfrm>
            <a:off x="570831" y="1130968"/>
            <a:ext cx="6096000" cy="369332"/>
          </a:xfrm>
          <a:prstGeom prst="rect">
            <a:avLst/>
          </a:prstGeom>
          <a:noFill/>
        </p:spPr>
        <p:txBody>
          <a:bodyPr wrap="square" rtlCol="0">
            <a:spAutoFit/>
          </a:bodyPr>
          <a:lstStyle/>
          <a:p>
            <a:r>
              <a:rPr lang="en-GB" dirty="0"/>
              <a:t>Effective electronic monitoring can:</a:t>
            </a:r>
          </a:p>
        </p:txBody>
      </p:sp>
      <p:sp>
        <p:nvSpPr>
          <p:cNvPr id="7" name="Rectangle: Rounded Corners 6" descr="within the rectangle is the following text: Pause and reflect:&#10;&#10;On a scale of 1–5, how confident are you in managing electronic monitoring effectively?&#10;&#10;What most strengthens or limits your confidence?">
            <a:extLst>
              <a:ext uri="{FF2B5EF4-FFF2-40B4-BE49-F238E27FC236}">
                <a16:creationId xmlns:a16="http://schemas.microsoft.com/office/drawing/2014/main" id="{81F335FA-0B82-5FDE-05DC-755C56F57880}"/>
              </a:ext>
            </a:extLst>
          </p:cNvPr>
          <p:cNvSpPr/>
          <p:nvPr/>
        </p:nvSpPr>
        <p:spPr>
          <a:xfrm>
            <a:off x="7495674" y="2225843"/>
            <a:ext cx="4125495" cy="3308684"/>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Tahoma" panose="020B0604030504040204" pitchFamily="34" charset="0"/>
                <a:ea typeface="Tahoma" panose="020B0604030504040204" pitchFamily="34" charset="0"/>
                <a:cs typeface="Tahoma" panose="020B0604030504040204" pitchFamily="34" charset="0"/>
              </a:rPr>
              <a:t>Pause and reflect:</a:t>
            </a:r>
          </a:p>
          <a:p>
            <a:pPr algn="ctr"/>
            <a:endParaRPr lang="en-GB" b="1" dirty="0">
              <a:latin typeface="Tahoma" panose="020B0604030504040204" pitchFamily="34" charset="0"/>
              <a:ea typeface="Tahoma" panose="020B0604030504040204" pitchFamily="34" charset="0"/>
              <a:cs typeface="Tahoma" panose="020B0604030504040204" pitchFamily="34" charset="0"/>
            </a:endParaRPr>
          </a:p>
          <a:p>
            <a:pPr algn="ctr"/>
            <a:r>
              <a:rPr lang="en-GB" dirty="0">
                <a:latin typeface="Tahoma" panose="020B0604030504040204" pitchFamily="34" charset="0"/>
                <a:ea typeface="Tahoma" panose="020B0604030504040204" pitchFamily="34" charset="0"/>
                <a:cs typeface="Tahoma" panose="020B0604030504040204" pitchFamily="34" charset="0"/>
              </a:rPr>
              <a:t>On a scale of 1–5, how confident are you in managing electronic monitoring effectively?</a:t>
            </a:r>
          </a:p>
          <a:p>
            <a:pPr algn="ctr"/>
            <a:endParaRPr lang="en-GB" dirty="0">
              <a:latin typeface="Tahoma" panose="020B0604030504040204" pitchFamily="34" charset="0"/>
              <a:ea typeface="Tahoma" panose="020B0604030504040204" pitchFamily="34" charset="0"/>
              <a:cs typeface="Tahoma" panose="020B0604030504040204" pitchFamily="34" charset="0"/>
            </a:endParaRPr>
          </a:p>
          <a:p>
            <a:pPr algn="ctr"/>
            <a:r>
              <a:rPr lang="en-GB" dirty="0">
                <a:latin typeface="Tahoma" panose="020B0604030504040204" pitchFamily="34" charset="0"/>
                <a:ea typeface="Tahoma" panose="020B0604030504040204" pitchFamily="34" charset="0"/>
                <a:cs typeface="Tahoma" panose="020B0604030504040204" pitchFamily="34" charset="0"/>
              </a:rPr>
              <a:t>What factors most strengthen or limit your confidence?</a:t>
            </a:r>
          </a:p>
        </p:txBody>
      </p:sp>
    </p:spTree>
    <p:extLst>
      <p:ext uri="{BB962C8B-B14F-4D97-AF65-F5344CB8AC3E}">
        <p14:creationId xmlns:p14="http://schemas.microsoft.com/office/powerpoint/2010/main" val="2059084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7A04-3C17-84CF-518F-BE1998D19146}"/>
              </a:ext>
            </a:extLst>
          </p:cNvPr>
          <p:cNvSpPr>
            <a:spLocks noGrp="1"/>
          </p:cNvSpPr>
          <p:nvPr>
            <p:ph type="title"/>
          </p:nvPr>
        </p:nvSpPr>
        <p:spPr>
          <a:xfrm>
            <a:off x="489283" y="0"/>
            <a:ext cx="4973053" cy="1325563"/>
          </a:xfrm>
        </p:spPr>
        <p:txBody>
          <a:bodyPr>
            <a:noAutofit/>
          </a:bodyPr>
          <a:lstStyle/>
          <a:p>
            <a:r>
              <a:rPr lang="en-GB" sz="3600" b="1" dirty="0">
                <a:solidFill>
                  <a:srgbClr val="007770"/>
                </a:solidFill>
                <a:latin typeface="Tahoma" panose="020B0604030504040204" pitchFamily="34" charset="0"/>
                <a:ea typeface="Tahoma" panose="020B0604030504040204" pitchFamily="34" charset="0"/>
                <a:cs typeface="Tahoma" panose="020B0604030504040204" pitchFamily="34" charset="0"/>
              </a:rPr>
              <a:t>Individual reflection</a:t>
            </a:r>
          </a:p>
        </p:txBody>
      </p:sp>
      <p:pic>
        <p:nvPicPr>
          <p:cNvPr id="6" name="Picture 5" descr="HMIP effective practice logo showing the letters e and p, the crown and the words effective practice ">
            <a:extLst>
              <a:ext uri="{FF2B5EF4-FFF2-40B4-BE49-F238E27FC236}">
                <a16:creationId xmlns:a16="http://schemas.microsoft.com/office/drawing/2014/main" id="{5645ED4C-EBF5-F4D1-28E9-A6C7516977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sp>
        <p:nvSpPr>
          <p:cNvPr id="8" name="Rectangle: Rounded Corners 7" descr="Purpose&#10;&#10;green box with the following text: &#10;&#10;Purpose&#10;&#10;What was EM intended to achieve?&#10;Was this purpose clear in the assessment or plan?&#10;Was it primarily restrictive, constructive or both? &#10;How did it relate to risk, offending behaviour, victim safety or rehabilitation?&#10;">
            <a:extLst>
              <a:ext uri="{FF2B5EF4-FFF2-40B4-BE49-F238E27FC236}">
                <a16:creationId xmlns:a16="http://schemas.microsoft.com/office/drawing/2014/main" id="{F5010E2F-8987-5F15-3E4C-B197943531D2}"/>
              </a:ext>
            </a:extLst>
          </p:cNvPr>
          <p:cNvSpPr/>
          <p:nvPr/>
        </p:nvSpPr>
        <p:spPr>
          <a:xfrm>
            <a:off x="489283" y="1636903"/>
            <a:ext cx="3517233" cy="4918826"/>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None/>
            </a:pPr>
            <a:r>
              <a:rPr lang="en-GB" sz="2000" b="1" dirty="0"/>
              <a:t>Purpose</a:t>
            </a:r>
          </a:p>
          <a:p>
            <a:pPr lvl="0">
              <a:buNone/>
            </a:pPr>
            <a:endParaRPr lang="en-GB" sz="1600" dirty="0"/>
          </a:p>
          <a:p>
            <a:pPr marL="285750" lvl="0" indent="-285750">
              <a:buFont typeface="Arial" panose="020B0604020202020204" pitchFamily="34" charset="0"/>
              <a:buChar char="•"/>
            </a:pPr>
            <a:r>
              <a:rPr lang="en-GB" sz="1600" dirty="0"/>
              <a:t>What was EM intended to achieve?</a:t>
            </a:r>
          </a:p>
          <a:p>
            <a:pPr marL="285750" lvl="0" indent="-285750">
              <a:buFont typeface="Arial" panose="020B0604020202020204" pitchFamily="34" charset="0"/>
              <a:buChar char="•"/>
            </a:pPr>
            <a:r>
              <a:rPr lang="en-GB" sz="1600" dirty="0"/>
              <a:t>Was this purpose clear in the assessment or plan?</a:t>
            </a:r>
          </a:p>
          <a:p>
            <a:pPr marL="285750" lvl="0" indent="-285750">
              <a:buFont typeface="Arial" panose="020B0604020202020204" pitchFamily="34" charset="0"/>
              <a:buChar char="•"/>
            </a:pPr>
            <a:r>
              <a:rPr lang="en-GB" sz="1600" dirty="0"/>
              <a:t>Was it primarily restrictive, constructive or both? </a:t>
            </a:r>
          </a:p>
          <a:p>
            <a:pPr marL="285750" lvl="0" indent="-285750">
              <a:buFont typeface="Arial" panose="020B0604020202020204" pitchFamily="34" charset="0"/>
              <a:buChar char="•"/>
            </a:pPr>
            <a:r>
              <a:rPr lang="en-GB" sz="1600" dirty="0"/>
              <a:t>How did it relate to risk, offending behaviour, victim safety or rehabilitation?</a:t>
            </a:r>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endParaRPr lang="en-GB" sz="1600" dirty="0"/>
          </a:p>
          <a:p>
            <a:pPr marL="285750" lvl="0" indent="-285750">
              <a:buFont typeface="Arial" panose="020B0604020202020204" pitchFamily="34" charset="0"/>
              <a:buChar char="•"/>
            </a:pPr>
            <a:endParaRPr lang="en-GB" sz="1600" dirty="0"/>
          </a:p>
          <a:p>
            <a:pPr lvl="0"/>
            <a:endParaRPr lang="en-GB" sz="1600" dirty="0"/>
          </a:p>
          <a:p>
            <a:pPr lvl="0"/>
            <a:endParaRPr lang="en-GB" sz="1600" dirty="0"/>
          </a:p>
          <a:p>
            <a:pPr lvl="0"/>
            <a:endParaRPr lang="en-GB" sz="1600" dirty="0"/>
          </a:p>
        </p:txBody>
      </p:sp>
      <p:sp>
        <p:nvSpPr>
          <p:cNvPr id="10" name="Rectangle: Rounded Corners 9" descr="green box with the following text: &#10;Personalisation&#10;&#10;What individual circumstances could affect the person’s ability to comply?&#10;Were health, neurodivergence, employment, accommodation, caring responsibilities or other relevant needs properly considered?&#10;Did the person understand how EM would affect their daily life?&#10;Where any proportionate reasonable adjustments required?&#10;">
            <a:extLst>
              <a:ext uri="{FF2B5EF4-FFF2-40B4-BE49-F238E27FC236}">
                <a16:creationId xmlns:a16="http://schemas.microsoft.com/office/drawing/2014/main" id="{A771396C-151B-E4D0-9B0F-3640604F50CF}"/>
              </a:ext>
            </a:extLst>
          </p:cNvPr>
          <p:cNvSpPr/>
          <p:nvPr/>
        </p:nvSpPr>
        <p:spPr>
          <a:xfrm>
            <a:off x="4436978" y="1636903"/>
            <a:ext cx="3517233" cy="4918826"/>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None/>
            </a:pPr>
            <a:r>
              <a:rPr lang="en-GB" sz="2000" b="1" dirty="0"/>
              <a:t>Personalisation</a:t>
            </a:r>
          </a:p>
          <a:p>
            <a:pPr lvl="0">
              <a:buNone/>
            </a:pPr>
            <a:endParaRPr lang="en-GB" sz="1600" dirty="0"/>
          </a:p>
          <a:p>
            <a:pPr marL="285750" lvl="0" indent="-285750">
              <a:buFont typeface="Arial" panose="020B0604020202020204" pitchFamily="34" charset="0"/>
              <a:buChar char="•"/>
            </a:pPr>
            <a:r>
              <a:rPr lang="en-GB" sz="1600" dirty="0"/>
              <a:t>What individual circumstances could affect the person’s ability to comply?</a:t>
            </a:r>
          </a:p>
          <a:p>
            <a:pPr marL="285750" lvl="0" indent="-285750">
              <a:buFont typeface="Arial" panose="020B0604020202020204" pitchFamily="34" charset="0"/>
              <a:buChar char="•"/>
            </a:pPr>
            <a:r>
              <a:rPr lang="en-GB" sz="1600" dirty="0"/>
              <a:t>Were health, neurodivergence, employment, accommodation, caring responsibilities or other relevant needs properly considered?</a:t>
            </a:r>
          </a:p>
          <a:p>
            <a:pPr marL="285750" lvl="0" indent="-285750">
              <a:buFont typeface="Arial" panose="020B0604020202020204" pitchFamily="34" charset="0"/>
              <a:buChar char="•"/>
            </a:pPr>
            <a:r>
              <a:rPr lang="en-GB" sz="1600" dirty="0"/>
              <a:t>Did the person understand how EM would affect their daily life?</a:t>
            </a:r>
          </a:p>
          <a:p>
            <a:pPr marL="285750" lvl="0" indent="-285750">
              <a:buFont typeface="Arial" panose="020B0604020202020204" pitchFamily="34" charset="0"/>
              <a:buChar char="•"/>
            </a:pPr>
            <a:r>
              <a:rPr lang="en-GB" sz="1600" dirty="0"/>
              <a:t>Were any proportionate reasonable adjustments required?</a:t>
            </a:r>
          </a:p>
        </p:txBody>
      </p:sp>
      <p:sp>
        <p:nvSpPr>
          <p:cNvPr id="12" name="Rectangle: Rounded Corners 11" descr="green box with the following text: Active use&#10;&#10;How have I used monitoring information during supervision? &#10;Has it helped me verify information, recognise progress or explore emerging concerns?&#10;What information am I not currently accessing or using and why?&#10;Is the person on probation involved in reviewing EM information with me?&#10;">
            <a:extLst>
              <a:ext uri="{FF2B5EF4-FFF2-40B4-BE49-F238E27FC236}">
                <a16:creationId xmlns:a16="http://schemas.microsoft.com/office/drawing/2014/main" id="{CC0929E1-5B8B-EB78-2F0E-9191CE07DBF4}"/>
              </a:ext>
            </a:extLst>
          </p:cNvPr>
          <p:cNvSpPr/>
          <p:nvPr/>
        </p:nvSpPr>
        <p:spPr>
          <a:xfrm>
            <a:off x="8384673" y="1636903"/>
            <a:ext cx="3517233" cy="4918826"/>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dirty="0"/>
              <a:t>Active use</a:t>
            </a:r>
          </a:p>
          <a:p>
            <a:pPr algn="ctr"/>
            <a:endParaRPr lang="en-GB" sz="1600" dirty="0"/>
          </a:p>
          <a:p>
            <a:pPr marL="285750" indent="-285750">
              <a:buFont typeface="Arial" panose="020B0604020202020204" pitchFamily="34" charset="0"/>
              <a:buChar char="•"/>
            </a:pPr>
            <a:r>
              <a:rPr lang="en-GB" sz="1600" dirty="0"/>
              <a:t>How have I used monitoring information during supervision? </a:t>
            </a:r>
          </a:p>
          <a:p>
            <a:pPr marL="285750" indent="-285750">
              <a:buFont typeface="Arial" panose="020B0604020202020204" pitchFamily="34" charset="0"/>
              <a:buChar char="•"/>
            </a:pPr>
            <a:r>
              <a:rPr lang="en-GB" sz="1600" dirty="0"/>
              <a:t>Has it helped me verify information, recognise progress or explore emerging concerns?</a:t>
            </a:r>
          </a:p>
          <a:p>
            <a:pPr marL="285750" indent="-285750">
              <a:buFont typeface="Arial" panose="020B0604020202020204" pitchFamily="34" charset="0"/>
              <a:buChar char="•"/>
            </a:pPr>
            <a:r>
              <a:rPr lang="en-GB" sz="1600" dirty="0"/>
              <a:t>What information am I not currently accessing or using and why?</a:t>
            </a:r>
          </a:p>
          <a:p>
            <a:pPr marL="285750" indent="-285750">
              <a:buFont typeface="Arial" panose="020B0604020202020204" pitchFamily="34" charset="0"/>
              <a:buChar char="•"/>
            </a:pPr>
            <a:r>
              <a:rPr lang="en-GB" sz="1600" dirty="0"/>
              <a:t>Is the person on probation involved in reviewing EM information with me?</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endParaRPr lang="en-GB" sz="1600" dirty="0"/>
          </a:p>
        </p:txBody>
      </p:sp>
    </p:spTree>
    <p:extLst>
      <p:ext uri="{BB962C8B-B14F-4D97-AF65-F5344CB8AC3E}">
        <p14:creationId xmlns:p14="http://schemas.microsoft.com/office/powerpoint/2010/main" val="177488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0DC06-E4FA-044D-A808-451EA189EC49}"/>
              </a:ext>
            </a:extLst>
          </p:cNvPr>
          <p:cNvSpPr>
            <a:spLocks noGrp="1"/>
          </p:cNvSpPr>
          <p:nvPr>
            <p:ph type="title"/>
          </p:nvPr>
        </p:nvSpPr>
        <p:spPr>
          <a:xfrm>
            <a:off x="344905" y="0"/>
            <a:ext cx="6910137" cy="1325563"/>
          </a:xfrm>
        </p:spPr>
        <p:txBody>
          <a:bodyPr>
            <a:normAutofit/>
          </a:bodyPr>
          <a:lstStyle/>
          <a:p>
            <a:r>
              <a:rPr lang="en-GB" sz="4000" b="1" dirty="0">
                <a:solidFill>
                  <a:srgbClr val="007770"/>
                </a:solidFill>
                <a:latin typeface="Tahoma" panose="020B0604030504040204" pitchFamily="34" charset="0"/>
                <a:ea typeface="Tahoma" panose="020B0604030504040204" pitchFamily="34" charset="0"/>
                <a:cs typeface="Tahoma" panose="020B0604030504040204" pitchFamily="34" charset="0"/>
              </a:rPr>
              <a:t>Problem-solving exercise</a:t>
            </a:r>
          </a:p>
        </p:txBody>
      </p:sp>
      <p:pic>
        <p:nvPicPr>
          <p:cNvPr id="5" name="Picture 4" descr="HMIP effective practice logo showing the letters e and p, the crown and the words effective practice ">
            <a:extLst>
              <a:ext uri="{FF2B5EF4-FFF2-40B4-BE49-F238E27FC236}">
                <a16:creationId xmlns:a16="http://schemas.microsoft.com/office/drawing/2014/main" id="{FC4BC262-2519-BE7E-C61A-9E6C5BC22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sp>
        <p:nvSpPr>
          <p:cNvPr id="29" name="Rectangle: Rounded Corners 28" descr="green box with the following text: Scenario A: The tag has not been fitted&#10;&#10;The records indicate that monitoring should have started, but it is unclear whether the correct equipment has been fitted.&#10;&#10;What needs to be verified?&#10;What are the immediate risk-management implications?&#10;What contingency activity is needed?&#10;Who owns each action?&#10;When and how should the problem be escalated?&#10;">
            <a:extLst>
              <a:ext uri="{FF2B5EF4-FFF2-40B4-BE49-F238E27FC236}">
                <a16:creationId xmlns:a16="http://schemas.microsoft.com/office/drawing/2014/main" id="{9607799A-03FC-94FE-59DE-051229B75EA0}"/>
              </a:ext>
            </a:extLst>
          </p:cNvPr>
          <p:cNvSpPr/>
          <p:nvPr/>
        </p:nvSpPr>
        <p:spPr>
          <a:xfrm>
            <a:off x="344905" y="1722892"/>
            <a:ext cx="5515519" cy="3587332"/>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600" b="1" dirty="0">
                <a:latin typeface="Tahoma" panose="020B0604030504040204" pitchFamily="34" charset="0"/>
                <a:ea typeface="Tahoma" panose="020B0604030504040204" pitchFamily="34" charset="0"/>
                <a:cs typeface="Tahoma" panose="020B0604030504040204" pitchFamily="34" charset="0"/>
              </a:rPr>
              <a:t>Scenario A: The tag has not been fitted</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r>
              <a:rPr lang="en-GB" sz="1600" dirty="0">
                <a:latin typeface="Tahoma" panose="020B0604030504040204" pitchFamily="34" charset="0"/>
                <a:ea typeface="Tahoma" panose="020B0604030504040204" pitchFamily="34" charset="0"/>
                <a:cs typeface="Tahoma" panose="020B0604030504040204" pitchFamily="34" charset="0"/>
              </a:rPr>
              <a:t>The records indicate that monitoring should have started, but it is unclear whether the correct equipment has been fitted.</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needs to be verified?</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are the immediate risk-management implications?</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contingency activity is needed?</a:t>
            </a:r>
          </a:p>
          <a:p>
            <a:pPr marL="28575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Who owns each action?</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When and how should the problem be escalated?</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p:txBody>
      </p:sp>
      <p:sp>
        <p:nvSpPr>
          <p:cNvPr id="25" name="Rectangle: Rounded Corners 24" descr="green box with the following text: Scenario B: Lots of information, not enough clarity&#10;&#10;The practitioner has received multiple emails or notifications about an installation or violation, some of which appear contradictory.&#10;&#10;What are the key decisions that need to be made?&#10;Which information is reliable?&#10;What should be recorded?&#10;Who can help resolve uncertainty?&#10;Is there a recurring issue that managers should &#10;escalate?&#10;">
            <a:extLst>
              <a:ext uri="{FF2B5EF4-FFF2-40B4-BE49-F238E27FC236}">
                <a16:creationId xmlns:a16="http://schemas.microsoft.com/office/drawing/2014/main" id="{676AA755-B5AA-B60D-875E-8E14F36BC088}"/>
              </a:ext>
            </a:extLst>
          </p:cNvPr>
          <p:cNvSpPr/>
          <p:nvPr/>
        </p:nvSpPr>
        <p:spPr>
          <a:xfrm>
            <a:off x="6331577" y="1722892"/>
            <a:ext cx="5515518" cy="3587332"/>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lgn="ctr"/>
            <a:r>
              <a:rPr lang="en-GB" sz="1600" b="1" dirty="0">
                <a:latin typeface="Tahoma" panose="020B0604030504040204" pitchFamily="34" charset="0"/>
                <a:ea typeface="Tahoma" panose="020B0604030504040204" pitchFamily="34" charset="0"/>
                <a:cs typeface="Tahoma" panose="020B0604030504040204" pitchFamily="34" charset="0"/>
              </a:rPr>
              <a:t>Scenario B: Lots of information, not enough clarity</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r>
              <a:rPr lang="en-GB" sz="1600" dirty="0">
                <a:latin typeface="Tahoma" panose="020B0604030504040204" pitchFamily="34" charset="0"/>
                <a:ea typeface="Tahoma" panose="020B0604030504040204" pitchFamily="34" charset="0"/>
                <a:cs typeface="Tahoma" panose="020B0604030504040204" pitchFamily="34" charset="0"/>
              </a:rPr>
              <a:t>The practitioner has received multiple emails or notifications about an installation or violation, some of which appear contradictory.</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are the key decisions that need to be made?</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Which information is reliable?</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should be recorded?</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Who can help resolve uncertainty?</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Is there a recurring issue that managers should </a:t>
            </a:r>
          </a:p>
          <a:p>
            <a:pPr lvl="0"/>
            <a:r>
              <a:rPr lang="en-GB" sz="1600" dirty="0">
                <a:latin typeface="Tahoma" panose="020B0604030504040204" pitchFamily="34" charset="0"/>
                <a:ea typeface="Tahoma" panose="020B0604030504040204" pitchFamily="34" charset="0"/>
                <a:cs typeface="Tahoma" panose="020B0604030504040204" pitchFamily="34" charset="0"/>
              </a:rPr>
              <a:t>escalate?</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6457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D30D2-DD07-5431-4357-A64454B49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2DB7E-C96B-AFA4-739D-506F73A87068}"/>
              </a:ext>
            </a:extLst>
          </p:cNvPr>
          <p:cNvSpPr>
            <a:spLocks noGrp="1"/>
          </p:cNvSpPr>
          <p:nvPr>
            <p:ph type="title"/>
          </p:nvPr>
        </p:nvSpPr>
        <p:spPr>
          <a:xfrm>
            <a:off x="344905" y="0"/>
            <a:ext cx="6910137" cy="1325563"/>
          </a:xfrm>
        </p:spPr>
        <p:txBody>
          <a:bodyPr>
            <a:normAutofit/>
          </a:bodyPr>
          <a:lstStyle/>
          <a:p>
            <a:r>
              <a:rPr lang="en-GB" sz="4000" b="1" dirty="0">
                <a:solidFill>
                  <a:srgbClr val="007770"/>
                </a:solidFill>
                <a:latin typeface="Tahoma" panose="020B0604030504040204" pitchFamily="34" charset="0"/>
                <a:ea typeface="Tahoma" panose="020B0604030504040204" pitchFamily="34" charset="0"/>
                <a:cs typeface="Tahoma" panose="020B0604030504040204" pitchFamily="34" charset="0"/>
              </a:rPr>
              <a:t>Problem-solving exercise</a:t>
            </a:r>
          </a:p>
        </p:txBody>
      </p:sp>
      <p:pic>
        <p:nvPicPr>
          <p:cNvPr id="5" name="Picture 4" descr="HMIP effective practice logo showing the letters e and p, the crown and the words effective practice ">
            <a:extLst>
              <a:ext uri="{FF2B5EF4-FFF2-40B4-BE49-F238E27FC236}">
                <a16:creationId xmlns:a16="http://schemas.microsoft.com/office/drawing/2014/main" id="{C266838C-6EEB-0846-4F8C-EF29CC3CA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sp>
        <p:nvSpPr>
          <p:cNvPr id="29" name="Rectangle: Rounded Corners 28" descr="green box with the following text: Scenario C: GPS information is available but not being used&#10;&#10;A person is subject to trail monitoring, but data has not been requested or reviewed, and the sentence plan does not explain how it will inform supervision.&#10;&#10;What is the purpose of the location monitoring?&#10;What question do we want the data to help answer?&#10;How frequently should it be reviewed?&#10;Who can support its interpretation?&#10;How could it be used constructively in supervision?&#10;">
            <a:extLst>
              <a:ext uri="{FF2B5EF4-FFF2-40B4-BE49-F238E27FC236}">
                <a16:creationId xmlns:a16="http://schemas.microsoft.com/office/drawing/2014/main" id="{44BA1EF7-7C59-353F-9DB5-6ED14B41CF95}"/>
              </a:ext>
            </a:extLst>
          </p:cNvPr>
          <p:cNvSpPr/>
          <p:nvPr/>
        </p:nvSpPr>
        <p:spPr>
          <a:xfrm>
            <a:off x="344905" y="1796371"/>
            <a:ext cx="5515519" cy="3587332"/>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GB" sz="1600" b="1" dirty="0">
                <a:latin typeface="Tahoma" panose="020B0604030504040204" pitchFamily="34" charset="0"/>
                <a:ea typeface="Tahoma" panose="020B0604030504040204" pitchFamily="34" charset="0"/>
                <a:cs typeface="Tahoma" panose="020B0604030504040204" pitchFamily="34" charset="0"/>
              </a:rPr>
              <a:t>Scenario C: GPS information is available but not being used</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r>
              <a:rPr lang="en-GB" sz="1600" dirty="0">
                <a:latin typeface="Tahoma" panose="020B0604030504040204" pitchFamily="34" charset="0"/>
                <a:ea typeface="Tahoma" panose="020B0604030504040204" pitchFamily="34" charset="0"/>
                <a:cs typeface="Tahoma" panose="020B0604030504040204" pitchFamily="34" charset="0"/>
              </a:rPr>
              <a:t>A person is subject to trail monitoring, but data has not been requested or reviewed, and the sentence plan does not explain how it will inform supervision.</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is the purpose of the location monitoring?</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question do we want the data to help answer?</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How frequently should it be reviewed?</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Who can support its interpretation?</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How could it be used constructively in supervision?</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p:txBody>
      </p:sp>
      <p:sp>
        <p:nvSpPr>
          <p:cNvPr id="25" name="Rectangle: Rounded Corners 24" descr="green box with the following text: Scenario D: Monitoring is interrupted&#10;&#10;Equipment has stopped working, cannot be charged or must be removed for health reasons.&#10;&#10;Which risks were being managed through monitoring?&#10;What interim controls or support are needed?&#10;Who needs to be informed?&#10;What would constitute a proportionate response?&#10;Does the plan contain a usable contingency?&#10;&#10;">
            <a:extLst>
              <a:ext uri="{FF2B5EF4-FFF2-40B4-BE49-F238E27FC236}">
                <a16:creationId xmlns:a16="http://schemas.microsoft.com/office/drawing/2014/main" id="{DDFF7F7A-5C5F-69BE-5773-0B31F87C8419}"/>
              </a:ext>
            </a:extLst>
          </p:cNvPr>
          <p:cNvSpPr/>
          <p:nvPr/>
        </p:nvSpPr>
        <p:spPr>
          <a:xfrm>
            <a:off x="6325588" y="1796371"/>
            <a:ext cx="5515518" cy="3587332"/>
          </a:xfrm>
          <a:prstGeom prst="roundRect">
            <a:avLst/>
          </a:prstGeom>
          <a:solidFill>
            <a:srgbClr val="0077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lvl="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lgn="ctr"/>
            <a:endParaRPr lang="en-GB" sz="1600" b="1" dirty="0">
              <a:latin typeface="Tahoma" panose="020B0604030504040204" pitchFamily="34" charset="0"/>
              <a:ea typeface="Tahoma" panose="020B0604030504040204" pitchFamily="34" charset="0"/>
              <a:cs typeface="Tahoma" panose="020B0604030504040204" pitchFamily="34" charset="0"/>
            </a:endParaRPr>
          </a:p>
          <a:p>
            <a:pPr lvl="0" algn="ctr"/>
            <a:r>
              <a:rPr lang="en-GB" sz="1600" b="1" dirty="0">
                <a:latin typeface="Tahoma" panose="020B0604030504040204" pitchFamily="34" charset="0"/>
                <a:ea typeface="Tahoma" panose="020B0604030504040204" pitchFamily="34" charset="0"/>
                <a:cs typeface="Tahoma" panose="020B0604030504040204" pitchFamily="34" charset="0"/>
              </a:rPr>
              <a:t>Scenario D: Monitoring is interrupted</a:t>
            </a:r>
          </a:p>
          <a:p>
            <a:pPr lvl="0" algn="ctr"/>
            <a:endParaRPr lang="en-GB" sz="1600" b="1" dirty="0">
              <a:latin typeface="Tahoma" panose="020B0604030504040204" pitchFamily="34" charset="0"/>
              <a:ea typeface="Tahoma" panose="020B0604030504040204" pitchFamily="34" charset="0"/>
              <a:cs typeface="Tahoma" panose="020B0604030504040204" pitchFamily="34" charset="0"/>
            </a:endParaRPr>
          </a:p>
          <a:p>
            <a:pPr lvl="0"/>
            <a:r>
              <a:rPr lang="en-GB" sz="1600" dirty="0">
                <a:latin typeface="Tahoma" panose="020B0604030504040204" pitchFamily="34" charset="0"/>
                <a:ea typeface="Tahoma" panose="020B0604030504040204" pitchFamily="34" charset="0"/>
                <a:cs typeface="Tahoma" panose="020B0604030504040204" pitchFamily="34" charset="0"/>
              </a:rPr>
              <a:t>Equipment has stopped working, cannot be charged or must be removed for health reasons.</a:t>
            </a: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Which risks were being managed through monitoring?</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interim controls or support are needed?</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Who needs to be informed?</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What would constitute a proportionate response?</a:t>
            </a:r>
          </a:p>
          <a:p>
            <a:pPr marL="285750" lvl="0" indent="-285750">
              <a:buFont typeface="Arial" panose="020B0604020202020204" pitchFamily="34" charset="0"/>
              <a:buChar char="•"/>
            </a:pPr>
            <a:r>
              <a:rPr lang="en-GB" sz="1600" dirty="0">
                <a:latin typeface="Tahoma" panose="020B0604030504040204" pitchFamily="34" charset="0"/>
                <a:ea typeface="Tahoma" panose="020B0604030504040204" pitchFamily="34" charset="0"/>
                <a:cs typeface="Tahoma" panose="020B0604030504040204" pitchFamily="34" charset="0"/>
              </a:rPr>
              <a:t>Does the plan contain a usable contingency?</a:t>
            </a:r>
          </a:p>
          <a:p>
            <a:pPr marL="285750" lvl="0" indent="-285750">
              <a:buFont typeface="Arial" panose="020B0604020202020204" pitchFamily="34" charset="0"/>
              <a:buChar char="•"/>
            </a:pPr>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a:p>
            <a:pPr lvl="0"/>
            <a:endParaRPr lang="en-GB"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29623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67A49-EFBD-C331-29DD-29B75E93F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B952F-C8FE-AED0-A261-3E2567E768CF}"/>
              </a:ext>
            </a:extLst>
          </p:cNvPr>
          <p:cNvSpPr>
            <a:spLocks noGrp="1"/>
          </p:cNvSpPr>
          <p:nvPr>
            <p:ph type="title"/>
          </p:nvPr>
        </p:nvSpPr>
        <p:spPr>
          <a:xfrm>
            <a:off x="344905" y="224567"/>
            <a:ext cx="6910137" cy="1325563"/>
          </a:xfrm>
        </p:spPr>
        <p:txBody>
          <a:bodyPr>
            <a:normAutofit/>
          </a:bodyPr>
          <a:lstStyle/>
          <a:p>
            <a:r>
              <a:rPr lang="en-GB" sz="4000" b="1" dirty="0">
                <a:solidFill>
                  <a:srgbClr val="007770"/>
                </a:solidFill>
                <a:latin typeface="Tahoma" panose="020B0604030504040204" pitchFamily="34" charset="0"/>
                <a:ea typeface="Tahoma" panose="020B0604030504040204" pitchFamily="34" charset="0"/>
                <a:cs typeface="Tahoma" panose="020B0604030504040204" pitchFamily="34" charset="0"/>
              </a:rPr>
              <a:t>Turning barriers into solutions</a:t>
            </a:r>
          </a:p>
        </p:txBody>
      </p:sp>
      <p:pic>
        <p:nvPicPr>
          <p:cNvPr id="5" name="Picture 4" descr="HMIP effective practice logo showing the letters e and p, the crown and the words effective practice ">
            <a:extLst>
              <a:ext uri="{FF2B5EF4-FFF2-40B4-BE49-F238E27FC236}">
                <a16:creationId xmlns:a16="http://schemas.microsoft.com/office/drawing/2014/main" id="{6A3C0ADF-5545-5CB1-8E6C-291B5218A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4" name="Table 3" descr="table with the following text &#10;&#10;top row&#10;Barriers to effective EM&#10;bottom row&#10;describe the problem clearly&#10;&#10;top row&#10;immediate risk or impact&#10;bottom row&#10;who or what may be affected&#10;&#10;top row&#10;what can we do locally&#10;bottom row&#10;practitioner or team action&#10;&#10;top row&#10;what needs escalation&#10;bottom row&#10;manager, regional team, provider or system action">
            <a:extLst>
              <a:ext uri="{FF2B5EF4-FFF2-40B4-BE49-F238E27FC236}">
                <a16:creationId xmlns:a16="http://schemas.microsoft.com/office/drawing/2014/main" id="{52818344-C400-B991-AEED-98D3A6BDBA5E}"/>
              </a:ext>
            </a:extLst>
          </p:cNvPr>
          <p:cNvGraphicFramePr>
            <a:graphicFrameLocks noGrp="1"/>
          </p:cNvGraphicFramePr>
          <p:nvPr>
            <p:extLst>
              <p:ext uri="{D42A27DB-BD31-4B8C-83A1-F6EECF244321}">
                <p14:modId xmlns:p14="http://schemas.microsoft.com/office/powerpoint/2010/main" val="581148328"/>
              </p:ext>
            </p:extLst>
          </p:nvPr>
        </p:nvGraphicFramePr>
        <p:xfrm>
          <a:off x="695324" y="2788920"/>
          <a:ext cx="10801352" cy="1280160"/>
        </p:xfrm>
        <a:graphic>
          <a:graphicData uri="http://schemas.openxmlformats.org/drawingml/2006/table">
            <a:tbl>
              <a:tblPr firstRow="1" bandRow="1">
                <a:tableStyleId>{5C22544A-7EE6-4342-B048-85BDC9FD1C3A}</a:tableStyleId>
              </a:tblPr>
              <a:tblGrid>
                <a:gridCol w="2700338">
                  <a:extLst>
                    <a:ext uri="{9D8B030D-6E8A-4147-A177-3AD203B41FA5}">
                      <a16:colId xmlns:a16="http://schemas.microsoft.com/office/drawing/2014/main" val="3203550693"/>
                    </a:ext>
                  </a:extLst>
                </a:gridCol>
                <a:gridCol w="2700338">
                  <a:extLst>
                    <a:ext uri="{9D8B030D-6E8A-4147-A177-3AD203B41FA5}">
                      <a16:colId xmlns:a16="http://schemas.microsoft.com/office/drawing/2014/main" val="3882498885"/>
                    </a:ext>
                  </a:extLst>
                </a:gridCol>
                <a:gridCol w="2700338">
                  <a:extLst>
                    <a:ext uri="{9D8B030D-6E8A-4147-A177-3AD203B41FA5}">
                      <a16:colId xmlns:a16="http://schemas.microsoft.com/office/drawing/2014/main" val="85277338"/>
                    </a:ext>
                  </a:extLst>
                </a:gridCol>
                <a:gridCol w="2700338">
                  <a:extLst>
                    <a:ext uri="{9D8B030D-6E8A-4147-A177-3AD203B41FA5}">
                      <a16:colId xmlns:a16="http://schemas.microsoft.com/office/drawing/2014/main" val="2671019180"/>
                    </a:ext>
                  </a:extLst>
                </a:gridCol>
              </a:tblGrid>
              <a:tr h="371784">
                <a:tc>
                  <a:txBody>
                    <a:bodyPr/>
                    <a:lstStyle/>
                    <a:p>
                      <a:r>
                        <a:rPr lang="en-GB" dirty="0"/>
                        <a:t>Barriers to effective EM</a:t>
                      </a:r>
                    </a:p>
                  </a:txBody>
                  <a:tcPr>
                    <a:solidFill>
                      <a:srgbClr val="007770"/>
                    </a:solidFill>
                  </a:tcPr>
                </a:tc>
                <a:tc>
                  <a:txBody>
                    <a:bodyPr/>
                    <a:lstStyle/>
                    <a:p>
                      <a:r>
                        <a:rPr lang="en-GB" dirty="0"/>
                        <a:t>Immediate risk or impact</a:t>
                      </a:r>
                    </a:p>
                  </a:txBody>
                  <a:tcPr>
                    <a:solidFill>
                      <a:srgbClr val="007770"/>
                    </a:solidFill>
                  </a:tcPr>
                </a:tc>
                <a:tc>
                  <a:txBody>
                    <a:bodyPr/>
                    <a:lstStyle/>
                    <a:p>
                      <a:r>
                        <a:rPr lang="en-GB" dirty="0"/>
                        <a:t>What can we do locally?</a:t>
                      </a:r>
                    </a:p>
                  </a:txBody>
                  <a:tcPr>
                    <a:solidFill>
                      <a:srgbClr val="007770"/>
                    </a:solidFill>
                  </a:tcPr>
                </a:tc>
                <a:tc>
                  <a:txBody>
                    <a:bodyPr/>
                    <a:lstStyle/>
                    <a:p>
                      <a:r>
                        <a:rPr lang="en-GB" dirty="0"/>
                        <a:t>What needs escalation?</a:t>
                      </a:r>
                    </a:p>
                  </a:txBody>
                  <a:tcPr>
                    <a:solidFill>
                      <a:srgbClr val="007770"/>
                    </a:solidFill>
                  </a:tcPr>
                </a:tc>
                <a:extLst>
                  <a:ext uri="{0D108BD9-81ED-4DB2-BD59-A6C34878D82A}">
                    <a16:rowId xmlns:a16="http://schemas.microsoft.com/office/drawing/2014/main" val="2232793731"/>
                  </a:ext>
                </a:extLst>
              </a:tr>
              <a:tr h="370840">
                <a:tc>
                  <a:txBody>
                    <a:bodyPr/>
                    <a:lstStyle/>
                    <a:p>
                      <a:r>
                        <a:rPr lang="en-GB" dirty="0"/>
                        <a:t>Describe the problem clearly</a:t>
                      </a:r>
                    </a:p>
                  </a:txBody>
                  <a:tcPr/>
                </a:tc>
                <a:tc>
                  <a:txBody>
                    <a:bodyPr/>
                    <a:lstStyle/>
                    <a:p>
                      <a:r>
                        <a:rPr lang="en-GB" dirty="0"/>
                        <a:t>Who or what may be affected</a:t>
                      </a:r>
                    </a:p>
                  </a:txBody>
                  <a:tcPr/>
                </a:tc>
                <a:tc>
                  <a:txBody>
                    <a:bodyPr/>
                    <a:lstStyle/>
                    <a:p>
                      <a:r>
                        <a:rPr lang="en-GB" dirty="0"/>
                        <a:t>Practitioner or team action</a:t>
                      </a:r>
                    </a:p>
                  </a:txBody>
                  <a:tcPr/>
                </a:tc>
                <a:tc>
                  <a:txBody>
                    <a:bodyPr/>
                    <a:lstStyle/>
                    <a:p>
                      <a:r>
                        <a:rPr lang="en-GB" dirty="0"/>
                        <a:t>Manager, regional team, provider or system action</a:t>
                      </a:r>
                    </a:p>
                  </a:txBody>
                  <a:tcPr/>
                </a:tc>
                <a:extLst>
                  <a:ext uri="{0D108BD9-81ED-4DB2-BD59-A6C34878D82A}">
                    <a16:rowId xmlns:a16="http://schemas.microsoft.com/office/drawing/2014/main" val="3576377045"/>
                  </a:ext>
                </a:extLst>
              </a:tr>
            </a:tbl>
          </a:graphicData>
        </a:graphic>
      </p:graphicFrame>
    </p:spTree>
    <p:extLst>
      <p:ext uri="{BB962C8B-B14F-4D97-AF65-F5344CB8AC3E}">
        <p14:creationId xmlns:p14="http://schemas.microsoft.com/office/powerpoint/2010/main" val="408467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D057-0BBE-5E4C-CCA4-8390C4AD3015}"/>
              </a:ext>
            </a:extLst>
          </p:cNvPr>
          <p:cNvSpPr>
            <a:spLocks noGrp="1"/>
          </p:cNvSpPr>
          <p:nvPr>
            <p:ph type="title"/>
          </p:nvPr>
        </p:nvSpPr>
        <p:spPr>
          <a:xfrm>
            <a:off x="398589" y="84711"/>
            <a:ext cx="5328443" cy="1325563"/>
          </a:xfrm>
        </p:spPr>
        <p:txBody>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Closing reflection</a:t>
            </a:r>
          </a:p>
        </p:txBody>
      </p:sp>
      <p:pic>
        <p:nvPicPr>
          <p:cNvPr id="5" name="Picture 4" descr="HMIP effective practice logo showing the letters e and p, the crown and the words effective practice ">
            <a:extLst>
              <a:ext uri="{FF2B5EF4-FFF2-40B4-BE49-F238E27FC236}">
                <a16:creationId xmlns:a16="http://schemas.microsoft.com/office/drawing/2014/main" id="{BED6FF14-A5B0-67ED-47AE-F7A0CE9E9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pic>
        <p:nvPicPr>
          <p:cNvPr id="9" name="Graphic 8" descr="Thought bubble outline">
            <a:extLst>
              <a:ext uri="{FF2B5EF4-FFF2-40B4-BE49-F238E27FC236}">
                <a16:creationId xmlns:a16="http://schemas.microsoft.com/office/drawing/2014/main" id="{95F5E042-4151-C187-A29B-459DC836AD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51896" y="493295"/>
            <a:ext cx="7088206" cy="7088206"/>
          </a:xfrm>
          <a:prstGeom prst="rect">
            <a:avLst/>
          </a:prstGeom>
        </p:spPr>
      </p:pic>
      <p:sp>
        <p:nvSpPr>
          <p:cNvPr id="3" name="Content Placeholder 2" descr="text inside speech bubble What is one change that I will make to strengthen electronic monitoring in my role or team?&#10;">
            <a:extLst>
              <a:ext uri="{FF2B5EF4-FFF2-40B4-BE49-F238E27FC236}">
                <a16:creationId xmlns:a16="http://schemas.microsoft.com/office/drawing/2014/main" id="{520C06C7-1032-69C1-EC25-32FECEB9F854}"/>
              </a:ext>
            </a:extLst>
          </p:cNvPr>
          <p:cNvSpPr>
            <a:spLocks noGrp="1"/>
          </p:cNvSpPr>
          <p:nvPr>
            <p:ph idx="1"/>
          </p:nvPr>
        </p:nvSpPr>
        <p:spPr>
          <a:xfrm>
            <a:off x="3752901" y="2646947"/>
            <a:ext cx="4277121" cy="1564105"/>
          </a:xfrm>
        </p:spPr>
        <p:txBody>
          <a:bodyPr>
            <a:normAutofit fontScale="92500" lnSpcReduction="20000"/>
          </a:bodyPr>
          <a:lstStyle/>
          <a:p>
            <a:pPr marL="0" indent="0" algn="ctr">
              <a:buNone/>
            </a:pPr>
            <a:r>
              <a:rPr lang="en-GB" b="1" dirty="0">
                <a:solidFill>
                  <a:srgbClr val="007770"/>
                </a:solidFill>
              </a:rPr>
              <a:t>What is the </a:t>
            </a:r>
            <a:r>
              <a:rPr lang="en-GB" b="1" dirty="0">
                <a:solidFill>
                  <a:srgbClr val="FF0000"/>
                </a:solidFill>
              </a:rPr>
              <a:t>one</a:t>
            </a:r>
            <a:r>
              <a:rPr lang="en-GB" b="1" dirty="0">
                <a:solidFill>
                  <a:srgbClr val="007770"/>
                </a:solidFill>
              </a:rPr>
              <a:t> change that I will make to strengthen electronic monitoring in my role or team?</a:t>
            </a:r>
            <a:endParaRPr lang="en-GB" dirty="0">
              <a:solidFill>
                <a:srgbClr val="007770"/>
              </a:solidFill>
            </a:endParaRPr>
          </a:p>
          <a:p>
            <a:endParaRPr lang="en-GB" dirty="0"/>
          </a:p>
        </p:txBody>
      </p:sp>
    </p:spTree>
    <p:extLst>
      <p:ext uri="{BB962C8B-B14F-4D97-AF65-F5344CB8AC3E}">
        <p14:creationId xmlns:p14="http://schemas.microsoft.com/office/powerpoint/2010/main" val="785175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9183A606957D46888CE9077DB1BD70" ma:contentTypeVersion="7" ma:contentTypeDescription="Create a new document." ma:contentTypeScope="" ma:versionID="d283fa49e5dff2f6510029377287d9e7">
  <xsd:schema xmlns:xsd="http://www.w3.org/2001/XMLSchema" xmlns:xs="http://www.w3.org/2001/XMLSchema" xmlns:p="http://schemas.microsoft.com/office/2006/metadata/properties" xmlns:ns2="0c79f09a-010e-4556-b173-3c19042eaead" targetNamespace="http://schemas.microsoft.com/office/2006/metadata/properties" ma:root="true" ma:fieldsID="1a04bf37f83354d88c0d9c79030e40a1" ns2:_="">
    <xsd:import namespace="0c79f09a-010e-4556-b173-3c19042eaea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79f09a-010e-4556-b173-3c19042eae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FADA9C0-0E01-4E54-B0D1-7B5C8AE2FF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79f09a-010e-4556-b173-3c19042eae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E97BEF4-9966-4DCD-9D58-0CAC43083D77}">
  <ds:schemaRefs>
    <ds:schemaRef ds:uri="http://schemas.microsoft.com/sharepoint/v3/contenttype/forms"/>
  </ds:schemaRefs>
</ds:datastoreItem>
</file>

<file path=customXml/itemProps3.xml><?xml version="1.0" encoding="utf-8"?>
<ds:datastoreItem xmlns:ds="http://schemas.openxmlformats.org/officeDocument/2006/customXml" ds:itemID="{F10FEEFB-2B0C-477E-BABB-7722DC9E852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577</TotalTime>
  <Words>2073</Words>
  <Application>Microsoft Office PowerPoint</Application>
  <PresentationFormat>Widescreen</PresentationFormat>
  <Paragraphs>268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Tahoma</vt:lpstr>
      <vt:lpstr>Office Theme</vt:lpstr>
      <vt:lpstr>Electronic Monitoring: A reflective session</vt:lpstr>
      <vt:lpstr>Purpose of the session</vt:lpstr>
      <vt:lpstr>Group reflection</vt:lpstr>
      <vt:lpstr>Individual reflection</vt:lpstr>
      <vt:lpstr>Problem-solving exercise</vt:lpstr>
      <vt:lpstr>Problem-solving exercise</vt:lpstr>
      <vt:lpstr>Turning barriers into solutions</vt:lpstr>
      <vt:lpstr>Closing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Cox, Helen (HMI Probation)  |  She/Hers</dc:creator>
  <cp:lastModifiedBy>Pendray, Katie (HMI Probation) | She/Hers</cp:lastModifiedBy>
  <cp:revision>6</cp:revision>
  <dcterms:created xsi:type="dcterms:W3CDTF">2026-08-11T11:28:47Z</dcterms:created>
  <dcterms:modified xsi:type="dcterms:W3CDTF">2026-10-19T14:09:54Z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ed1d2f5-2977-4ce1-839d-57a403841e1f_Enabled">
    <vt:lpwstr>true</vt:lpwstr>
  </property>
  <property fmtid="{D5CDD505-2E9C-101B-9397-08002B2CF9AE}" pid="3" name="MSIP_Label_eed1d2f5-2977-4ce1-839d-57a403841e1f_SetDate">
    <vt:lpwstr>2026-08-11T14:32:33Z</vt:lpwstr>
  </property>
  <property fmtid="{D5CDD505-2E9C-101B-9397-08002B2CF9AE}" pid="4" name="MSIP_Label_eed1d2f5-2977-4ce1-839d-57a403841e1f_Method">
    <vt:lpwstr>Privileged</vt:lpwstr>
  </property>
  <property fmtid="{D5CDD505-2E9C-101B-9397-08002B2CF9AE}" pid="5" name="MSIP_Label_eed1d2f5-2977-4ce1-839d-57a403841e1f_Name">
    <vt:lpwstr>OFFICIAL</vt:lpwstr>
  </property>
  <property fmtid="{D5CDD505-2E9C-101B-9397-08002B2CF9AE}" pid="6" name="MSIP_Label_eed1d2f5-2977-4ce1-839d-57a403841e1f_SiteId">
    <vt:lpwstr>c6874728-71e6-41fe-a9e1-2e8c36776ad8</vt:lpwstr>
  </property>
  <property fmtid="{D5CDD505-2E9C-101B-9397-08002B2CF9AE}" pid="7" name="MSIP_Label_eed1d2f5-2977-4ce1-839d-57a403841e1f_ActionId">
    <vt:lpwstr>b27e5487-9175-4340-91f8-db786628a8b7</vt:lpwstr>
  </property>
  <property fmtid="{D5CDD505-2E9C-101B-9397-08002B2CF9AE}" pid="8" name="MSIP_Label_eed1d2f5-2977-4ce1-839d-57a403841e1f_ContentBits">
    <vt:lpwstr>3</vt:lpwstr>
  </property>
  <property fmtid="{D5CDD505-2E9C-101B-9397-08002B2CF9AE}" pid="9" name="MSIP_Label_eed1d2f5-2977-4ce1-839d-57a403841e1f_Tag">
    <vt:lpwstr>10, 0, 1, 1</vt:lpwstr>
  </property>
  <property fmtid="{D5CDD505-2E9C-101B-9397-08002B2CF9AE}" pid="10" name="ClassificationContentMarkingFooterLocations">
    <vt:lpwstr>Office Theme:10</vt:lpwstr>
  </property>
  <property fmtid="{D5CDD505-2E9C-101B-9397-08002B2CF9AE}" pid="11" name="ClassificationContentMarkingFooterText">
    <vt:lpwstr>OFFICIAL</vt:lpwstr>
  </property>
  <property fmtid="{D5CDD505-2E9C-101B-9397-08002B2CF9AE}" pid="12" name="ClassificationContentMarkingHeaderLocations">
    <vt:lpwstr>Office Theme:9</vt:lpwstr>
  </property>
  <property fmtid="{D5CDD505-2E9C-101B-9397-08002B2CF9AE}" pid="13" name="ClassificationContentMarkingHeaderText">
    <vt:lpwstr>OFFICIAL</vt:lpwstr>
  </property>
  <property fmtid="{D5CDD505-2E9C-101B-9397-08002B2CF9AE}" pid="14" name="ContentTypeId">
    <vt:lpwstr>0x0101007C9183A606957D46888CE9077DB1BD70</vt:lpwstr>
  </property>
</Properties>
</file>