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8_C6EBD2CE.xml" ContentType="application/vnd.ms-powerpoint.comment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94" r:id="rId5"/>
    <p:sldId id="281" r:id="rId6"/>
    <p:sldId id="260" r:id="rId7"/>
    <p:sldId id="261" r:id="rId8"/>
    <p:sldId id="262" r:id="rId9"/>
    <p:sldId id="263" r:id="rId10"/>
    <p:sldId id="280" r:id="rId11"/>
    <p:sldId id="264" r:id="rId12"/>
    <p:sldId id="265" r:id="rId13"/>
    <p:sldId id="282" r:id="rId14"/>
    <p:sldId id="269" r:id="rId15"/>
    <p:sldId id="266" r:id="rId16"/>
    <p:sldId id="283" r:id="rId17"/>
    <p:sldId id="267" r:id="rId18"/>
    <p:sldId id="284" r:id="rId19"/>
    <p:sldId id="268" r:id="rId20"/>
    <p:sldId id="270" r:id="rId21"/>
    <p:sldId id="259" r:id="rId22"/>
    <p:sldId id="290" r:id="rId23"/>
    <p:sldId id="286" r:id="rId24"/>
    <p:sldId id="291" r:id="rId25"/>
    <p:sldId id="292" r:id="rId26"/>
    <p:sldId id="287" r:id="rId27"/>
    <p:sldId id="271" r:id="rId28"/>
    <p:sldId id="272" r:id="rId29"/>
    <p:sldId id="288" r:id="rId30"/>
    <p:sldId id="273" r:id="rId31"/>
    <p:sldId id="293" r:id="rId32"/>
    <p:sldId id="277" r:id="rId33"/>
    <p:sldId id="289" r:id="rId34"/>
    <p:sldId id="278" r:id="rId35"/>
    <p:sldId id="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1C9E2E-E5AE-197C-E751-54A500DC51E2}" name="Cox, Helen (HMI Probation)  |  She/Hers" initials="HC" userId="S::Helen.Cox@hmiprobation.gov.uk::774f5839-9562-4f2f-b63b-80bd7eac6963" providerId="AD"/>
  <p188:author id="{1C400E63-83F3-71BE-5D05-3482BA0DA6FC}" name="Kirsch, Brenda" initials="BK" userId="S::Brenda.Kirsch1@hmiprisons.gov.uk::c6317b66-acbb-4960-8170-825ef56af5ec" providerId="AD"/>
  <p188:author id="{D2565292-8E98-2D5F-4933-080C58D64F18}" name="Wallace, Noreen (HMI Probation) | She/Hers" initials="NW" userId="S::Noreen.Wallace@hmiprobation.gov.uk::2bd4a27f-2f81-48a5-a1ad-fe500825a46f" providerId="AD"/>
  <p188:author id="{8141A4F1-905F-5C66-EDCA-C5FE16F32A03}" name="Wallace, Noreen (HMI Probation)  |  She/Hers" initials="WS" userId="S::noreen.wallace@hmiprobation.gov.uk::2bd4a27f-2f81-48a5-a1ad-fe500825a4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70"/>
    <a:srgbClr val="0085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4B96FA-77E7-447A-BBDE-2F27EA45A753}" v="1" dt="2026-10-26T11:45:32.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3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ndray, Katie (HMI Probation) | She/Hers" userId="226d9aca-d34b-4c6b-904d-f572a70ffcd2" providerId="ADAL" clId="{6B7281E0-DE13-49E8-B294-6B71AB0C9927}"/>
    <pc:docChg chg="undo custSel modSld">
      <pc:chgData name="Pendray, Katie (HMI Probation) | She/Hers" userId="226d9aca-d34b-4c6b-904d-f572a70ffcd2" providerId="ADAL" clId="{6B7281E0-DE13-49E8-B294-6B71AB0C9927}" dt="2026-10-26T11:45:41.421" v="121" actId="1076"/>
      <pc:docMkLst>
        <pc:docMk/>
      </pc:docMkLst>
      <pc:sldChg chg="addSp delSp modSp mod delAnim modAnim">
        <pc:chgData name="Pendray, Katie (HMI Probation) | She/Hers" userId="226d9aca-d34b-4c6b-904d-f572a70ffcd2" providerId="ADAL" clId="{6B7281E0-DE13-49E8-B294-6B71AB0C9927}" dt="2026-10-26T11:45:41.421" v="121" actId="1076"/>
        <pc:sldMkLst>
          <pc:docMk/>
          <pc:sldMk cId="2537482513" sldId="290"/>
        </pc:sldMkLst>
        <pc:spChg chg="add del">
          <ac:chgData name="Pendray, Katie (HMI Probation) | She/Hers" userId="226d9aca-d34b-4c6b-904d-f572a70ffcd2" providerId="ADAL" clId="{6B7281E0-DE13-49E8-B294-6B71AB0C9927}" dt="2026-10-26T11:45:39.632" v="120" actId="478"/>
          <ac:spMkLst>
            <pc:docMk/>
            <pc:sldMk cId="2537482513" sldId="290"/>
            <ac:spMk id="3" creationId="{A9DD6C1E-7367-1F40-AD0D-ABB48898AE82}"/>
          </ac:spMkLst>
        </pc:spChg>
        <pc:spChg chg="add mod">
          <ac:chgData name="Pendray, Katie (HMI Probation) | She/Hers" userId="226d9aca-d34b-4c6b-904d-f572a70ffcd2" providerId="ADAL" clId="{6B7281E0-DE13-49E8-B294-6B71AB0C9927}" dt="2026-10-19T14:57:02.896" v="112" actId="27636"/>
          <ac:spMkLst>
            <pc:docMk/>
            <pc:sldMk cId="2537482513" sldId="290"/>
            <ac:spMk id="9" creationId="{4E48A2E7-382A-39F6-D910-A16843EFDA76}"/>
          </ac:spMkLst>
        </pc:spChg>
        <pc:picChg chg="add del mod">
          <ac:chgData name="Pendray, Katie (HMI Probation) | She/Hers" userId="226d9aca-d34b-4c6b-904d-f572a70ffcd2" providerId="ADAL" clId="{6B7281E0-DE13-49E8-B294-6B71AB0C9927}" dt="2026-10-26T11:45:16.703" v="114" actId="478"/>
          <ac:picMkLst>
            <pc:docMk/>
            <pc:sldMk cId="2537482513" sldId="290"/>
            <ac:picMk id="4" creationId="{E12F91AB-D5F8-D05C-72D0-1408A01F0662}"/>
          </ac:picMkLst>
        </pc:picChg>
        <pc:picChg chg="add mod">
          <ac:chgData name="Pendray, Katie (HMI Probation) | She/Hers" userId="226d9aca-d34b-4c6b-904d-f572a70ffcd2" providerId="ADAL" clId="{6B7281E0-DE13-49E8-B294-6B71AB0C9927}" dt="2026-10-26T11:45:41.421" v="121" actId="1076"/>
          <ac:picMkLst>
            <pc:docMk/>
            <pc:sldMk cId="2537482513" sldId="290"/>
            <ac:picMk id="5" creationId="{1F505FEA-B6C1-0D7A-69A1-2E86C95497DD}"/>
          </ac:picMkLst>
        </pc:picChg>
      </pc:sldChg>
    </pc:docChg>
  </pc:docChgLst>
</pc:chgInfo>
</file>

<file path=ppt/comments/modernComment_108_C6EBD2CE.xml><?xml version="1.0" encoding="utf-8"?>
<p188:cmLst xmlns:a="http://schemas.openxmlformats.org/drawingml/2006/main" xmlns:r="http://schemas.openxmlformats.org/officeDocument/2006/relationships" xmlns:p188="http://schemas.microsoft.com/office/powerpoint/2018/8/main">
  <p188:cm id="{D30A46CD-4B43-4E59-9783-8833AB113C8F}" authorId="{1C400E63-83F3-71BE-5D05-3482BA0DA6FC}" created="2026-10-05T12:33:18.168">
    <ac:deMkLst xmlns:ac="http://schemas.microsoft.com/office/drawing/2013/main/command">
      <pc:docMk xmlns:pc="http://schemas.microsoft.com/office/powerpoint/2013/main/command"/>
      <pc:sldMk xmlns:pc="http://schemas.microsoft.com/office/powerpoint/2013/main/command" cId="3337343694" sldId="264"/>
      <ac:spMk id="22" creationId="{70856B89-D850-3A51-5D19-DDF11767896F}"/>
    </ac:deMkLst>
    <p188:txBody>
      <a:bodyPr/>
      <a:lstStyle/>
      <a:p>
        <a:r>
          <a:rPr lang="en-GB"/>
          <a:t>Mention firearms  in the case outline?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A955F3-643F-4DB6-8F4D-6ED2EBC6DFCF}" type="datetimeFigureOut">
              <a:rPr lang="en-GB" smtClean="0"/>
              <a:t>26/10/2026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9A6EB9-8F49-445D-89D6-A53205C7A87A}" type="slidenum">
              <a:rPr lang="en-GB" smtClean="0"/>
              <a:t>‹#›</a:t>
            </a:fld>
            <a:endParaRPr lang="en-GB"/>
          </a:p>
        </p:txBody>
      </p:sp>
    </p:spTree>
    <p:extLst>
      <p:ext uri="{BB962C8B-B14F-4D97-AF65-F5344CB8AC3E}">
        <p14:creationId xmlns:p14="http://schemas.microsoft.com/office/powerpoint/2010/main" val="3210865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9A6EB9-8F49-445D-89D6-A53205C7A87A}" type="slidenum">
              <a:rPr lang="en-GB" smtClean="0"/>
              <a:t>2</a:t>
            </a:fld>
            <a:endParaRPr lang="en-GB"/>
          </a:p>
        </p:txBody>
      </p:sp>
    </p:spTree>
    <p:extLst>
      <p:ext uri="{BB962C8B-B14F-4D97-AF65-F5344CB8AC3E}">
        <p14:creationId xmlns:p14="http://schemas.microsoft.com/office/powerpoint/2010/main" val="525639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99A6EB9-8F49-445D-89D6-A53205C7A87A}" type="slidenum">
              <a:rPr lang="en-GB" smtClean="0"/>
              <a:t>3</a:t>
            </a:fld>
            <a:endParaRPr lang="en-GB"/>
          </a:p>
        </p:txBody>
      </p:sp>
    </p:spTree>
    <p:extLst>
      <p:ext uri="{BB962C8B-B14F-4D97-AF65-F5344CB8AC3E}">
        <p14:creationId xmlns:p14="http://schemas.microsoft.com/office/powerpoint/2010/main" val="3321522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99A6EB9-8F49-445D-89D6-A53205C7A87A}" type="slidenum">
              <a:rPr lang="en-GB" smtClean="0"/>
              <a:t>24</a:t>
            </a:fld>
            <a:endParaRPr lang="en-GB"/>
          </a:p>
        </p:txBody>
      </p:sp>
    </p:spTree>
    <p:extLst>
      <p:ext uri="{BB962C8B-B14F-4D97-AF65-F5344CB8AC3E}">
        <p14:creationId xmlns:p14="http://schemas.microsoft.com/office/powerpoint/2010/main" val="30069109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87AE7-19CB-0EB0-6E65-E0FE13C990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C2BD859-C27F-A07F-6295-7303C8EB6B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F51696-64EC-9CFA-A04A-39F3A74F0FC2}"/>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5" name="Footer Placeholder 4">
            <a:extLst>
              <a:ext uri="{FF2B5EF4-FFF2-40B4-BE49-F238E27FC236}">
                <a16:creationId xmlns:a16="http://schemas.microsoft.com/office/drawing/2014/main" id="{D4820C78-ACAA-31DA-B77B-13E3161FAD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1EFDA5-169A-156D-540F-EF35E1B27D52}"/>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1464911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A58B8-2F11-7C6F-8CE1-5D63C95B60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2C0D56-78EF-0DFC-93A8-71CC46EFDC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E396C8-CA90-1855-7D19-D024F0D891E1}"/>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5" name="Footer Placeholder 4">
            <a:extLst>
              <a:ext uri="{FF2B5EF4-FFF2-40B4-BE49-F238E27FC236}">
                <a16:creationId xmlns:a16="http://schemas.microsoft.com/office/drawing/2014/main" id="{C08DA86C-C6D4-4F09-A33A-DC4A07B476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62B821-F74F-9CF8-8314-D8B43A894147}"/>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652158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366A1-76D9-4068-6227-6627192D04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4AB9E83-EBF3-F89E-C75C-8CE9D119A4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B346AD-4B37-39AD-8D52-2701024127E3}"/>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5" name="Footer Placeholder 4">
            <a:extLst>
              <a:ext uri="{FF2B5EF4-FFF2-40B4-BE49-F238E27FC236}">
                <a16:creationId xmlns:a16="http://schemas.microsoft.com/office/drawing/2014/main" id="{C6B645B1-A534-D6F1-B1E8-0317EDCD0F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65CFD9-AEFE-CA3B-EA60-6A3C9B5ED199}"/>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3842012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408A-BB42-061B-A025-2CDA192BDF5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08ABA1-3627-76EA-FCE7-5AD6248F77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6D17E42-3B29-452B-10C3-16A004A42C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C5191CA-8B09-5DF2-DB94-F1498FE20F86}"/>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6" name="Footer Placeholder 5">
            <a:extLst>
              <a:ext uri="{FF2B5EF4-FFF2-40B4-BE49-F238E27FC236}">
                <a16:creationId xmlns:a16="http://schemas.microsoft.com/office/drawing/2014/main" id="{B4F3A9BC-2E48-1872-FDD5-D6C6A9E70C7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2BA4D5E-B00B-D562-7BC3-3C07859FC293}"/>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2704855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5724-9289-04E7-2540-E65BEF88919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90AF06-A5CB-7328-6F62-D123317E67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70EC90-6E51-2592-55A6-0D53F38B6B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CAB627F-FD93-0771-2E5A-AA703FB87CF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093230-784F-EA58-912F-7B9A9F1CF9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E796087-AC12-C5B8-72B8-CA93EC9D85FB}"/>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8" name="Footer Placeholder 7">
            <a:extLst>
              <a:ext uri="{FF2B5EF4-FFF2-40B4-BE49-F238E27FC236}">
                <a16:creationId xmlns:a16="http://schemas.microsoft.com/office/drawing/2014/main" id="{9384652D-E3C3-3158-F66E-5206D64DAEC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C30AA5-477A-F653-696F-4B0DEAE26169}"/>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641304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8121-D326-1615-760B-B1F9C02AF6C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A52BDB4-A3A2-4C75-D09B-B7AACC5B8EB7}"/>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4" name="Footer Placeholder 3">
            <a:extLst>
              <a:ext uri="{FF2B5EF4-FFF2-40B4-BE49-F238E27FC236}">
                <a16:creationId xmlns:a16="http://schemas.microsoft.com/office/drawing/2014/main" id="{83A79C74-2036-A695-F401-BB8555FE8BE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0926887-EEEF-05C4-23D4-73B7120F666D}"/>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211835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938CBC-CDCF-A8A9-70E6-CD40B03C5B22}"/>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3" name="Footer Placeholder 2">
            <a:extLst>
              <a:ext uri="{FF2B5EF4-FFF2-40B4-BE49-F238E27FC236}">
                <a16:creationId xmlns:a16="http://schemas.microsoft.com/office/drawing/2014/main" id="{23C18B40-F9EA-26CF-7905-70FFCD13D3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D87EFE-F831-1440-0365-93039704F4D1}"/>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798499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8F802-3B97-A6E9-A299-BEA6578B3B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E85DF8-F551-BC9A-726A-8F1A543C9B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CF70F62-E2D9-E836-EF15-5A3029EA3C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A0E195-9B76-974B-2906-ED1D6BAD7B46}"/>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6" name="Footer Placeholder 5">
            <a:extLst>
              <a:ext uri="{FF2B5EF4-FFF2-40B4-BE49-F238E27FC236}">
                <a16:creationId xmlns:a16="http://schemas.microsoft.com/office/drawing/2014/main" id="{E23EDE89-4420-185D-4FC0-453606E733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DBF7DD-F3A8-F6FA-DD85-E401A40F10F2}"/>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300959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083C-B3E6-4C4E-C47F-FBC5D90CB2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ECD958E-8B72-3E6C-7586-63517785C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727351E-8206-9A10-90EB-75396237A2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5CCF20-57C3-761D-2637-C6F445E912E8}"/>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6" name="Footer Placeholder 5">
            <a:extLst>
              <a:ext uri="{FF2B5EF4-FFF2-40B4-BE49-F238E27FC236}">
                <a16:creationId xmlns:a16="http://schemas.microsoft.com/office/drawing/2014/main" id="{2E692FD6-5988-2D68-9B33-B13DCAF2A5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376004-7766-FC20-571B-A8A26B4AD9B9}"/>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49887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BAF0-0D26-B947-7D92-3F740B7D06E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9325B2-2A33-0953-2EBD-F96D2A61C8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F04FC4-E6C9-43EA-F0FA-FFF0BA65F6A6}"/>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5" name="Footer Placeholder 4">
            <a:extLst>
              <a:ext uri="{FF2B5EF4-FFF2-40B4-BE49-F238E27FC236}">
                <a16:creationId xmlns:a16="http://schemas.microsoft.com/office/drawing/2014/main" id="{352C5E71-5BB8-560D-2213-0986A8F4C0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FA617F-6D74-8D71-B97F-B28A084DE87F}"/>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1966226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334F42-7D8F-955C-AD46-EB76EC989EF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FA43A5-69BE-BC6A-699B-026195FBFF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5621B1-5196-0BE0-C37A-70BC071F609C}"/>
              </a:ext>
            </a:extLst>
          </p:cNvPr>
          <p:cNvSpPr>
            <a:spLocks noGrp="1"/>
          </p:cNvSpPr>
          <p:nvPr>
            <p:ph type="dt" sz="half" idx="10"/>
          </p:nvPr>
        </p:nvSpPr>
        <p:spPr/>
        <p:txBody>
          <a:bodyPr/>
          <a:lstStyle/>
          <a:p>
            <a:fld id="{DB06B70F-F39F-44AC-B957-625A3D5218DB}" type="datetimeFigureOut">
              <a:rPr lang="en-GB" smtClean="0"/>
              <a:t>26/10/2026</a:t>
            </a:fld>
            <a:endParaRPr lang="en-GB"/>
          </a:p>
        </p:txBody>
      </p:sp>
      <p:sp>
        <p:nvSpPr>
          <p:cNvPr id="5" name="Footer Placeholder 4">
            <a:extLst>
              <a:ext uri="{FF2B5EF4-FFF2-40B4-BE49-F238E27FC236}">
                <a16:creationId xmlns:a16="http://schemas.microsoft.com/office/drawing/2014/main" id="{98E57957-7EE1-678A-A069-3BB90237E2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7EBE49-2F40-D8B2-9FB3-C84BF7F3B6D4}"/>
              </a:ext>
            </a:extLst>
          </p:cNvPr>
          <p:cNvSpPr>
            <a:spLocks noGrp="1"/>
          </p:cNvSpPr>
          <p:nvPr>
            <p:ph type="sldNum" sz="quarter" idx="12"/>
          </p:nvPr>
        </p:nvSpPr>
        <p:spPr/>
        <p:txBody>
          <a:bodyPr/>
          <a:lstStyle/>
          <a:p>
            <a:fld id="{280F2054-97A7-43A8-BB2D-8EC8516F26BE}" type="slidenum">
              <a:rPr lang="en-GB" smtClean="0"/>
              <a:t>‹#›</a:t>
            </a:fld>
            <a:endParaRPr lang="en-GB"/>
          </a:p>
        </p:txBody>
      </p:sp>
    </p:spTree>
    <p:extLst>
      <p:ext uri="{BB962C8B-B14F-4D97-AF65-F5344CB8AC3E}">
        <p14:creationId xmlns:p14="http://schemas.microsoft.com/office/powerpoint/2010/main" val="504676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87A906-5110-D7AA-A929-E95E5FA66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40EEA9-BA24-837E-CADC-F40D0E9A22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4575D4-1CB5-AFDB-8D9A-25F2131DBF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06B70F-F39F-44AC-B957-625A3D5218DB}" type="datetimeFigureOut">
              <a:rPr lang="en-GB" smtClean="0"/>
              <a:t>26/10/2026</a:t>
            </a:fld>
            <a:endParaRPr lang="en-GB"/>
          </a:p>
        </p:txBody>
      </p:sp>
      <p:sp>
        <p:nvSpPr>
          <p:cNvPr id="5" name="Footer Placeholder 4">
            <a:extLst>
              <a:ext uri="{FF2B5EF4-FFF2-40B4-BE49-F238E27FC236}">
                <a16:creationId xmlns:a16="http://schemas.microsoft.com/office/drawing/2014/main" id="{0E33D393-9AA9-822C-E73E-A84A1673F3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45CA890-3B5D-967F-4C1F-B3359C6194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0F2054-97A7-43A8-BB2D-8EC8516F26BE}" type="slidenum">
              <a:rPr lang="en-GB" smtClean="0"/>
              <a:t>‹#›</a:t>
            </a:fld>
            <a:endParaRPr lang="en-GB"/>
          </a:p>
        </p:txBody>
      </p:sp>
    </p:spTree>
    <p:extLst>
      <p:ext uri="{BB962C8B-B14F-4D97-AF65-F5344CB8AC3E}">
        <p14:creationId xmlns:p14="http://schemas.microsoft.com/office/powerpoint/2010/main" val="34202201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08_C6EBD2CE.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O3kKkJS0O5U?feature=oembe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C0FB1D-CF97-F19E-4B2F-CF4E9FC2E2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
        <p:nvSpPr>
          <p:cNvPr id="4" name="TextBox 3">
            <a:extLst>
              <a:ext uri="{FF2B5EF4-FFF2-40B4-BE49-F238E27FC236}">
                <a16:creationId xmlns:a16="http://schemas.microsoft.com/office/drawing/2014/main" id="{3E103A70-F48E-DCFD-7BCD-CB69B1119E92}"/>
              </a:ext>
            </a:extLst>
          </p:cNvPr>
          <p:cNvSpPr txBox="1"/>
          <p:nvPr/>
        </p:nvSpPr>
        <p:spPr>
          <a:xfrm>
            <a:off x="6096000" y="2551836"/>
            <a:ext cx="5862230" cy="1754326"/>
          </a:xfrm>
          <a:prstGeom prst="rect">
            <a:avLst/>
          </a:prstGeom>
          <a:noFill/>
        </p:spPr>
        <p:txBody>
          <a:bodyPr wrap="square" rtlCol="0">
            <a:spAutoFit/>
          </a:bodyPr>
          <a:lstStyle/>
          <a:p>
            <a:pPr algn="ctr"/>
            <a:r>
              <a:rPr lang="en-GB" sz="3600" b="1" dirty="0">
                <a:solidFill>
                  <a:srgbClr val="007770"/>
                </a:solidFill>
                <a:latin typeface="Tahoma" panose="020B0604030504040204" pitchFamily="34" charset="0"/>
                <a:ea typeface="Tahoma" panose="020B0604030504040204" pitchFamily="34" charset="0"/>
                <a:cs typeface="Tahoma" panose="020B0604030504040204" pitchFamily="34" charset="0"/>
              </a:rPr>
              <a:t>Electronic monitoring:</a:t>
            </a:r>
          </a:p>
          <a:p>
            <a:pPr algn="ctr"/>
            <a:r>
              <a:rPr lang="en-GB" sz="3600" b="1" dirty="0">
                <a:solidFill>
                  <a:srgbClr val="007770"/>
                </a:solidFill>
                <a:latin typeface="Tahoma" panose="020B0604030504040204" pitchFamily="34" charset="0"/>
                <a:ea typeface="Tahoma" panose="020B0604030504040204" pitchFamily="34" charset="0"/>
                <a:cs typeface="Tahoma" panose="020B0604030504040204" pitchFamily="34" charset="0"/>
              </a:rPr>
              <a:t>Effective practice across the sentence</a:t>
            </a:r>
          </a:p>
        </p:txBody>
      </p:sp>
      <p:pic>
        <p:nvPicPr>
          <p:cNvPr id="6" name="Picture 5">
            <a:extLst>
              <a:ext uri="{FF2B5EF4-FFF2-40B4-BE49-F238E27FC236}">
                <a16:creationId xmlns:a16="http://schemas.microsoft.com/office/drawing/2014/main" id="{5FAD25E6-6A8D-847A-F134-30AA9E01EA9B}"/>
              </a:ext>
            </a:extLst>
          </p:cNvPr>
          <p:cNvPicPr>
            <a:picLocks noChangeAspect="1"/>
          </p:cNvPicPr>
          <p:nvPr/>
        </p:nvPicPr>
        <p:blipFill>
          <a:blip r:embed="rId3">
            <a:extLst>
              <a:ext uri="{28A0092B-C50C-407E-A947-70E740481C1C}">
                <a14:useLocalDpi xmlns:a14="http://schemas.microsoft.com/office/drawing/2010/main" val="0"/>
              </a:ext>
            </a:extLst>
          </a:blip>
          <a:srcRect l="24351" t="430" r="24351" b="-430"/>
          <a:stretch>
            <a:fillRect/>
          </a:stretch>
        </p:blipFill>
        <p:spPr>
          <a:xfrm>
            <a:off x="-147485" y="-2"/>
            <a:ext cx="5862229" cy="6990525"/>
          </a:xfrm>
          <a:prstGeom prst="rect">
            <a:avLst/>
          </a:prstGeom>
        </p:spPr>
      </p:pic>
    </p:spTree>
    <p:extLst>
      <p:ext uri="{BB962C8B-B14F-4D97-AF65-F5344CB8AC3E}">
        <p14:creationId xmlns:p14="http://schemas.microsoft.com/office/powerpoint/2010/main" val="981695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749CC-FF8F-B233-2184-8780A4EC408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DE70EC2-4CB2-2C9F-4314-FA9CC63182CE}"/>
              </a:ext>
            </a:extLst>
          </p:cNvPr>
          <p:cNvSpPr/>
          <p:nvPr/>
        </p:nvSpPr>
        <p:spPr>
          <a:xfrm>
            <a:off x="320040" y="3401905"/>
            <a:ext cx="11366760" cy="55027"/>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B63F0A74-EA74-B7C9-504C-24217946C11D}"/>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59ADB540-012F-8E37-6958-884318A169DF}"/>
              </a:ext>
            </a:extLst>
          </p:cNvPr>
          <p:cNvSpPr/>
          <p:nvPr/>
        </p:nvSpPr>
        <p:spPr>
          <a:xfrm>
            <a:off x="1008640"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Use your assessment to consider the purpose of electronic monitoring (EM). Start with a clear rationale; what risk, behaviour, victim need or rehabilitative objective is EM intended to address?</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BB5FD029-AA63-63F8-C0B0-4341A8621DB2}"/>
              </a:ext>
            </a:extLst>
          </p:cNvPr>
          <p:cNvSpPr/>
          <p:nvPr/>
        </p:nvSpPr>
        <p:spPr>
          <a:xfrm>
            <a:off x="1008640"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1: Assessing the need for EM</a:t>
            </a:r>
          </a:p>
        </p:txBody>
      </p:sp>
      <p:sp>
        <p:nvSpPr>
          <p:cNvPr id="8" name="Rectangle 7">
            <a:extLst>
              <a:ext uri="{FF2B5EF4-FFF2-40B4-BE49-F238E27FC236}">
                <a16:creationId xmlns:a16="http://schemas.microsoft.com/office/drawing/2014/main" id="{79E2A7A0-85BB-B9CA-9049-61DBEDBF9AC1}"/>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2" name="Oval 11">
            <a:extLst>
              <a:ext uri="{FF2B5EF4-FFF2-40B4-BE49-F238E27FC236}">
                <a16:creationId xmlns:a16="http://schemas.microsoft.com/office/drawing/2014/main" id="{5B2C90A4-086D-A077-E839-40C62765A5E0}"/>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1</a:t>
            </a:r>
          </a:p>
        </p:txBody>
      </p:sp>
      <p:sp>
        <p:nvSpPr>
          <p:cNvPr id="4" name="Oval 3">
            <a:extLst>
              <a:ext uri="{FF2B5EF4-FFF2-40B4-BE49-F238E27FC236}">
                <a16:creationId xmlns:a16="http://schemas.microsoft.com/office/drawing/2014/main" id="{A018BCD0-BF46-C1F3-06D6-D5BE4F53491D}"/>
              </a:ext>
            </a:extLst>
          </p:cNvPr>
          <p:cNvSpPr/>
          <p:nvPr/>
        </p:nvSpPr>
        <p:spPr>
          <a:xfrm>
            <a:off x="2495496"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2</a:t>
            </a:r>
          </a:p>
        </p:txBody>
      </p:sp>
      <p:sp>
        <p:nvSpPr>
          <p:cNvPr id="26" name="Oval 25">
            <a:extLst>
              <a:ext uri="{FF2B5EF4-FFF2-40B4-BE49-F238E27FC236}">
                <a16:creationId xmlns:a16="http://schemas.microsoft.com/office/drawing/2014/main" id="{99F132E2-71EE-8800-146E-D72615CBC215}"/>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3</a:t>
            </a:r>
          </a:p>
        </p:txBody>
      </p:sp>
      <p:sp>
        <p:nvSpPr>
          <p:cNvPr id="27" name="Oval 26">
            <a:extLst>
              <a:ext uri="{FF2B5EF4-FFF2-40B4-BE49-F238E27FC236}">
                <a16:creationId xmlns:a16="http://schemas.microsoft.com/office/drawing/2014/main" id="{8CDF2060-F763-1B58-DF36-D24BF9B0A1E6}"/>
              </a:ext>
            </a:extLst>
          </p:cNvPr>
          <p:cNvSpPr/>
          <p:nvPr/>
        </p:nvSpPr>
        <p:spPr>
          <a:xfrm>
            <a:off x="6237314"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4</a:t>
            </a:r>
          </a:p>
        </p:txBody>
      </p:sp>
      <p:sp>
        <p:nvSpPr>
          <p:cNvPr id="28" name="Oval 27">
            <a:extLst>
              <a:ext uri="{FF2B5EF4-FFF2-40B4-BE49-F238E27FC236}">
                <a16:creationId xmlns:a16="http://schemas.microsoft.com/office/drawing/2014/main" id="{47E20CDC-BA29-086F-4659-2DDD24E9CF51}"/>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5</a:t>
            </a:r>
          </a:p>
        </p:txBody>
      </p:sp>
      <p:pic>
        <p:nvPicPr>
          <p:cNvPr id="13" name="Picture 12">
            <a:extLst>
              <a:ext uri="{FF2B5EF4-FFF2-40B4-BE49-F238E27FC236}">
                <a16:creationId xmlns:a16="http://schemas.microsoft.com/office/drawing/2014/main" id="{5D13D967-C646-E088-ABB7-7395991C23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74441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
                                        <p:tgtEl>
                                          <p:spTgt spid="8"/>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9A3EB-75EC-3081-AB13-46CDD81D4F45}"/>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noProof="0" dirty="0">
                <a:solidFill>
                  <a:srgbClr val="20262A"/>
                </a:solidFill>
                <a:latin typeface="Tahoma"/>
              </a:rPr>
              <a:t>Assessing the need for EM: Alcohol-related risk</a:t>
            </a:r>
          </a:p>
        </p:txBody>
      </p:sp>
      <p:grpSp>
        <p:nvGrpSpPr>
          <p:cNvPr id="38" name="Group 37">
            <a:extLst>
              <a:ext uri="{FF2B5EF4-FFF2-40B4-BE49-F238E27FC236}">
                <a16:creationId xmlns:a16="http://schemas.microsoft.com/office/drawing/2014/main" id="{9015ECFB-D67F-DCB4-ECEC-547A4978917E}"/>
              </a:ext>
            </a:extLst>
          </p:cNvPr>
          <p:cNvGrpSpPr/>
          <p:nvPr/>
        </p:nvGrpSpPr>
        <p:grpSpPr>
          <a:xfrm>
            <a:off x="635508" y="968608"/>
            <a:ext cx="10908792" cy="1188720"/>
            <a:chOff x="640080" y="1097280"/>
            <a:chExt cx="10908792" cy="1188720"/>
          </a:xfrm>
        </p:grpSpPr>
        <p:sp>
          <p:nvSpPr>
            <p:cNvPr id="5" name="Case outline panel"/>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Rectangle 5"/>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lang="en-GB" sz="1600" b="1" noProof="0" dirty="0">
                  <a:solidFill>
                    <a:srgbClr val="007770"/>
                  </a:solidFill>
                  <a:latin typeface="Tahoma"/>
                </a:rPr>
                <a:t>CASE OUTLINE</a:t>
              </a:r>
            </a:p>
          </p:txBody>
        </p:sp>
        <p:sp>
          <p:nvSpPr>
            <p:cNvPr id="8" name="TextBox 7"/>
            <p:cNvSpPr txBox="1"/>
            <p:nvPr/>
          </p:nvSpPr>
          <p:spPr>
            <a:xfrm>
              <a:off x="2148840" y="1107311"/>
              <a:ext cx="9107424" cy="1077218"/>
            </a:xfrm>
            <a:prstGeom prst="rect">
              <a:avLst/>
            </a:prstGeom>
            <a:noFill/>
          </p:spPr>
          <p:txBody>
            <a:bodyPr wrap="square" lIns="0" tIns="0" rIns="0" bIns="0" anchor="ctr">
              <a:spAutoFit/>
            </a:bodyPr>
            <a:lstStyle/>
            <a:p>
              <a:r>
                <a:rPr lang="en-GB" sz="1400" b="0" noProof="0" dirty="0">
                  <a:solidFill>
                    <a:srgbClr val="20262A"/>
                  </a:solidFill>
                  <a:latin typeface="Tahoma"/>
                </a:rPr>
                <a:t>James was released on licence after a 30-month custodial sentence. A pre-release assessment identified alcohol use linked to previous offending that he had not disclosed. </a:t>
              </a:r>
              <a:r>
                <a:rPr lang="en-GB" sz="1400" noProof="0" dirty="0">
                  <a:solidFill>
                    <a:srgbClr val="20262A"/>
                  </a:solidFill>
                  <a:latin typeface="Tahoma"/>
                </a:rPr>
                <a:t>Although James did not see his alcohol use as problematic, t</a:t>
              </a:r>
              <a:r>
                <a:rPr lang="en-GB" sz="1400" b="0" noProof="0" dirty="0">
                  <a:solidFill>
                    <a:srgbClr val="20262A"/>
                  </a:solidFill>
                  <a:latin typeface="Tahoma"/>
                </a:rPr>
                <a:t>he practitioner (PP) assessed suitability and proportionality, consulted their manager, and secured an alcohol monitoring condition on the licence. </a:t>
              </a:r>
              <a:r>
                <a:rPr lang="en-GB" sz="1400" noProof="0" dirty="0">
                  <a:solidFill>
                    <a:srgbClr val="20262A"/>
                  </a:solidFill>
                  <a:latin typeface="Tahoma"/>
                </a:rPr>
                <a:t>This</a:t>
              </a:r>
              <a:r>
                <a:rPr lang="en-GB" sz="1400" b="0" noProof="0" dirty="0">
                  <a:solidFill>
                    <a:srgbClr val="20262A"/>
                  </a:solidFill>
                  <a:latin typeface="Tahoma"/>
                </a:rPr>
                <a:t> requirement was integrated into sentence planning and actively monitored </a:t>
              </a:r>
              <a:r>
                <a:rPr lang="en-GB" sz="1400" noProof="0" dirty="0">
                  <a:solidFill>
                    <a:srgbClr val="20262A"/>
                  </a:solidFill>
                  <a:latin typeface="Tahoma"/>
                </a:rPr>
                <a:t>to support verification of James’ alcohol use.</a:t>
              </a:r>
              <a:endParaRPr lang="en-GB" sz="1400" b="0" noProof="0" dirty="0">
                <a:solidFill>
                  <a:srgbClr val="20262A"/>
                </a:solidFill>
                <a:latin typeface="Tahoma"/>
              </a:endParaRPr>
            </a:p>
          </p:txBody>
        </p:sp>
      </p:grpSp>
      <p:sp>
        <p:nvSpPr>
          <p:cNvPr id="9" name="TextBox 8"/>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lang="en-GB" sz="1800" b="1" noProof="0" dirty="0">
                <a:solidFill>
                  <a:srgbClr val="007770"/>
                </a:solidFill>
                <a:latin typeface="Tahoma"/>
              </a:rPr>
              <a:t>WHAT WAS EFFECTIVE?</a:t>
            </a:r>
          </a:p>
        </p:txBody>
      </p:sp>
      <p:sp>
        <p:nvSpPr>
          <p:cNvPr id="10" name="TextBox 9"/>
          <p:cNvSpPr txBox="1"/>
          <p:nvPr/>
        </p:nvSpPr>
        <p:spPr>
          <a:xfrm>
            <a:off x="8363910" y="274645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lang="en-GB" sz="1800" b="1" noProof="0" dirty="0">
                <a:solidFill>
                  <a:srgbClr val="007770"/>
                </a:solidFill>
                <a:latin typeface="Tahoma"/>
              </a:rPr>
              <a:t>WHY THIS MATTERS</a:t>
            </a:r>
          </a:p>
        </p:txBody>
      </p:sp>
      <p:grpSp>
        <p:nvGrpSpPr>
          <p:cNvPr id="39" name="Group 38">
            <a:extLst>
              <a:ext uri="{FF2B5EF4-FFF2-40B4-BE49-F238E27FC236}">
                <a16:creationId xmlns:a16="http://schemas.microsoft.com/office/drawing/2014/main" id="{9093A1D4-110F-6DD1-9BAB-E5F8E5DB79C1}"/>
              </a:ext>
            </a:extLst>
          </p:cNvPr>
          <p:cNvGrpSpPr/>
          <p:nvPr/>
        </p:nvGrpSpPr>
        <p:grpSpPr>
          <a:xfrm>
            <a:off x="658368" y="2696318"/>
            <a:ext cx="3401568" cy="1344168"/>
            <a:chOff x="640080" y="2834640"/>
            <a:chExt cx="3401568" cy="1344168"/>
          </a:xfrm>
        </p:grpSpPr>
        <p:sp>
          <p:nvSpPr>
            <p:cNvPr id="11" name="Rounded Rectangle 10"/>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Oval 11"/>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noProof="0" dirty="0">
                  <a:solidFill>
                    <a:srgbClr val="FFFFFF"/>
                  </a:solidFill>
                  <a:latin typeface="Tahoma"/>
                </a:rPr>
                <a:t>1</a:t>
              </a:r>
            </a:p>
          </p:txBody>
        </p:sp>
        <p:sp>
          <p:nvSpPr>
            <p:cNvPr id="13" name="TextBox 12"/>
            <p:cNvSpPr txBox="1"/>
            <p:nvPr/>
          </p:nvSpPr>
          <p:spPr>
            <a:xfrm>
              <a:off x="1234440" y="2935224"/>
              <a:ext cx="2670048" cy="3931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noProof="0" dirty="0">
                  <a:solidFill>
                    <a:srgbClr val="007770"/>
                  </a:solidFill>
                  <a:latin typeface="Tahoma"/>
                </a:rPr>
                <a:t>Identified an underlying risk</a:t>
              </a:r>
            </a:p>
          </p:txBody>
        </p:sp>
        <p:sp>
          <p:nvSpPr>
            <p:cNvPr id="14" name="TextBox 13"/>
            <p:cNvSpPr txBox="1"/>
            <p:nvPr/>
          </p:nvSpPr>
          <p:spPr>
            <a:xfrm>
              <a:off x="1234440" y="3215562"/>
              <a:ext cx="270662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noProof="0" dirty="0">
                  <a:solidFill>
                    <a:srgbClr val="20262A"/>
                  </a:solidFill>
                  <a:latin typeface="Tahoma"/>
                </a:rPr>
                <a:t>The PP</a:t>
              </a:r>
              <a:r>
                <a:rPr lang="en-GB" sz="1400" b="0" noProof="0" dirty="0">
                  <a:solidFill>
                    <a:srgbClr val="20262A"/>
                  </a:solidFill>
                  <a:latin typeface="Tahoma"/>
                </a:rPr>
                <a:t> linked alcohol use with previous offending, enhancing the assessment to target a significant risk factor.</a:t>
              </a:r>
            </a:p>
          </p:txBody>
        </p:sp>
      </p:grpSp>
      <p:grpSp>
        <p:nvGrpSpPr>
          <p:cNvPr id="40" name="Group 39">
            <a:extLst>
              <a:ext uri="{FF2B5EF4-FFF2-40B4-BE49-F238E27FC236}">
                <a16:creationId xmlns:a16="http://schemas.microsoft.com/office/drawing/2014/main" id="{A7CE7BFA-6F04-7277-B059-EDC50629EE57}"/>
              </a:ext>
            </a:extLst>
          </p:cNvPr>
          <p:cNvGrpSpPr/>
          <p:nvPr/>
        </p:nvGrpSpPr>
        <p:grpSpPr>
          <a:xfrm>
            <a:off x="4242816" y="2704743"/>
            <a:ext cx="3401568" cy="1344167"/>
            <a:chOff x="4178808" y="2834639"/>
            <a:chExt cx="3401568" cy="1344167"/>
          </a:xfrm>
        </p:grpSpPr>
        <p:sp>
          <p:nvSpPr>
            <p:cNvPr id="15" name="Rounded Rectangle 14"/>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Oval 15"/>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noProof="0" dirty="0">
                  <a:solidFill>
                    <a:srgbClr val="FFFFFF"/>
                  </a:solidFill>
                  <a:latin typeface="Tahoma"/>
                </a:rPr>
                <a:t>2</a:t>
              </a:r>
            </a:p>
          </p:txBody>
        </p:sp>
        <p:sp>
          <p:nvSpPr>
            <p:cNvPr id="17" name="TextBox 16"/>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noProof="0" dirty="0">
                  <a:solidFill>
                    <a:srgbClr val="007770"/>
                  </a:solidFill>
                  <a:latin typeface="Tahoma"/>
                </a:rPr>
                <a:t>Linked monitoring to risk</a:t>
              </a:r>
            </a:p>
          </p:txBody>
        </p:sp>
        <p:sp>
          <p:nvSpPr>
            <p:cNvPr id="18" name="TextBox 17"/>
            <p:cNvSpPr txBox="1"/>
            <p:nvPr/>
          </p:nvSpPr>
          <p:spPr>
            <a:xfrm>
              <a:off x="4759452" y="3215562"/>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noProof="0" dirty="0">
                  <a:solidFill>
                    <a:srgbClr val="20262A"/>
                  </a:solidFill>
                  <a:latin typeface="Tahoma"/>
                </a:rPr>
                <a:t>Structured risk planning linked alcohol use to clear responses, including increased contact and timely referrals for support.</a:t>
              </a:r>
            </a:p>
          </p:txBody>
        </p:sp>
      </p:grpSp>
      <p:grpSp>
        <p:nvGrpSpPr>
          <p:cNvPr id="41" name="Group 40">
            <a:extLst>
              <a:ext uri="{FF2B5EF4-FFF2-40B4-BE49-F238E27FC236}">
                <a16:creationId xmlns:a16="http://schemas.microsoft.com/office/drawing/2014/main" id="{8B6FEFB8-A1E8-9AA5-8AC1-A37DA1D2666F}"/>
              </a:ext>
            </a:extLst>
          </p:cNvPr>
          <p:cNvGrpSpPr/>
          <p:nvPr/>
        </p:nvGrpSpPr>
        <p:grpSpPr>
          <a:xfrm>
            <a:off x="676656" y="4134792"/>
            <a:ext cx="3401568" cy="1432198"/>
            <a:chOff x="658368" y="4218666"/>
            <a:chExt cx="3401568" cy="1432198"/>
          </a:xfrm>
        </p:grpSpPr>
        <p:sp>
          <p:nvSpPr>
            <p:cNvPr id="19" name="Rounded Rectangle 18"/>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0" name="Oval 19"/>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noProof="0" dirty="0">
                  <a:solidFill>
                    <a:srgbClr val="FFFFFF"/>
                  </a:solidFill>
                  <a:latin typeface="Tahoma"/>
                </a:rPr>
                <a:t>3</a:t>
              </a:r>
            </a:p>
          </p:txBody>
        </p:sp>
        <p:sp>
          <p:nvSpPr>
            <p:cNvPr id="21" name="TextBox 20"/>
            <p:cNvSpPr txBox="1"/>
            <p:nvPr/>
          </p:nvSpPr>
          <p:spPr>
            <a:xfrm>
              <a:off x="1252728" y="4398264"/>
              <a:ext cx="2670048" cy="3931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noProof="0" dirty="0">
                  <a:solidFill>
                    <a:srgbClr val="007770"/>
                  </a:solidFill>
                  <a:latin typeface="Tahoma"/>
                </a:rPr>
                <a:t>Applied professional curiosity</a:t>
              </a:r>
            </a:p>
          </p:txBody>
        </p:sp>
        <p:sp>
          <p:nvSpPr>
            <p:cNvPr id="22" name="TextBox 21"/>
            <p:cNvSpPr txBox="1"/>
            <p:nvPr/>
          </p:nvSpPr>
          <p:spPr>
            <a:xfrm>
              <a:off x="1243584" y="4654296"/>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noProof="0" dirty="0">
                  <a:solidFill>
                    <a:srgbClr val="20262A"/>
                  </a:solidFill>
                  <a:latin typeface="Tahoma"/>
                </a:rPr>
                <a:t>The PP used professional curiosity to explore whether reported tag discomfort coincided with increased risk of drinking.</a:t>
              </a:r>
            </a:p>
          </p:txBody>
        </p:sp>
      </p:grpSp>
      <p:grpSp>
        <p:nvGrpSpPr>
          <p:cNvPr id="43" name="Group 42">
            <a:extLst>
              <a:ext uri="{FF2B5EF4-FFF2-40B4-BE49-F238E27FC236}">
                <a16:creationId xmlns:a16="http://schemas.microsoft.com/office/drawing/2014/main" id="{4C8B9FC5-A5F4-DA3A-F079-F8694B1EB939}"/>
              </a:ext>
            </a:extLst>
          </p:cNvPr>
          <p:cNvGrpSpPr/>
          <p:nvPr/>
        </p:nvGrpSpPr>
        <p:grpSpPr>
          <a:xfrm>
            <a:off x="4247388" y="4131916"/>
            <a:ext cx="3465576" cy="1432198"/>
            <a:chOff x="4178808" y="4210769"/>
            <a:chExt cx="3465576" cy="1432198"/>
          </a:xfrm>
        </p:grpSpPr>
        <p:sp>
          <p:nvSpPr>
            <p:cNvPr id="23" name="Rounded Rectangle 22"/>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4" name="Oval 23"/>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noProof="0" dirty="0">
                  <a:solidFill>
                    <a:srgbClr val="FFFFFF"/>
                  </a:solidFill>
                  <a:latin typeface="Tahoma"/>
                </a:rPr>
                <a:t>4</a:t>
              </a:r>
            </a:p>
          </p:txBody>
        </p:sp>
        <p:sp>
          <p:nvSpPr>
            <p:cNvPr id="25" name="TextBox 24"/>
            <p:cNvSpPr txBox="1"/>
            <p:nvPr/>
          </p:nvSpPr>
          <p:spPr>
            <a:xfrm>
              <a:off x="4773168" y="4297680"/>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noProof="0" dirty="0">
                  <a:solidFill>
                    <a:srgbClr val="007770"/>
                  </a:solidFill>
                  <a:latin typeface="Tahoma"/>
                </a:rPr>
                <a:t>Made monitoring constructive</a:t>
              </a:r>
            </a:p>
          </p:txBody>
        </p:sp>
        <p:sp>
          <p:nvSpPr>
            <p:cNvPr id="26" name="TextBox 25"/>
            <p:cNvSpPr txBox="1"/>
            <p:nvPr/>
          </p:nvSpPr>
          <p:spPr>
            <a:xfrm>
              <a:off x="4320540" y="4752118"/>
              <a:ext cx="332384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noProof="0" dirty="0">
                  <a:solidFill>
                    <a:srgbClr val="20262A"/>
                  </a:solidFill>
                  <a:latin typeface="Tahoma"/>
                </a:rPr>
                <a:t>The PP used alcohol monitoring data to evidence abstinence, reinforce positive behaviour, and strengthen protective factors.</a:t>
              </a:r>
            </a:p>
          </p:txBody>
        </p:sp>
      </p:grpSp>
      <p:grpSp>
        <p:nvGrpSpPr>
          <p:cNvPr id="44" name="Group 43">
            <a:extLst>
              <a:ext uri="{FF2B5EF4-FFF2-40B4-BE49-F238E27FC236}">
                <a16:creationId xmlns:a16="http://schemas.microsoft.com/office/drawing/2014/main" id="{17962726-C605-9659-3856-CBD0A874F76F}"/>
              </a:ext>
            </a:extLst>
          </p:cNvPr>
          <p:cNvGrpSpPr/>
          <p:nvPr/>
        </p:nvGrpSpPr>
        <p:grpSpPr>
          <a:xfrm>
            <a:off x="8165592" y="3160781"/>
            <a:ext cx="3043428" cy="2374258"/>
            <a:chOff x="7900416" y="2834640"/>
            <a:chExt cx="3648456" cy="3017791"/>
          </a:xfrm>
        </p:grpSpPr>
        <p:sp>
          <p:nvSpPr>
            <p:cNvPr id="27" name="Why this matters panel"/>
            <p:cNvSpPr/>
            <p:nvPr/>
          </p:nvSpPr>
          <p:spPr>
            <a:xfrm>
              <a:off x="7900416" y="2834640"/>
              <a:ext cx="3648456" cy="3017791"/>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TextBox 27"/>
            <p:cNvSpPr txBox="1"/>
            <p:nvPr/>
          </p:nvSpPr>
          <p:spPr>
            <a:xfrm>
              <a:off x="8138159" y="2945198"/>
              <a:ext cx="3172968" cy="27383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noProof="0" dirty="0">
                  <a:solidFill>
                    <a:srgbClr val="20262A"/>
                  </a:solidFill>
                  <a:latin typeface="Tahoma"/>
                </a:rPr>
                <a:t>Alcohol use was identified as a key risk factor, enabling targeted monitoring. The alcohol monitoring data provided accountability while supporting engagement, recognising progress, building motivation, and encouraging longer-term behavioural change despite initial resistance. </a:t>
              </a:r>
            </a:p>
          </p:txBody>
        </p:sp>
      </p:grpSp>
      <p:sp>
        <p:nvSpPr>
          <p:cNvPr id="31" name="Practice takeaway challenge"/>
          <p:cNvSpPr/>
          <p:nvPr/>
        </p:nvSpPr>
        <p:spPr>
          <a:xfrm>
            <a:off x="681228" y="5692139"/>
            <a:ext cx="10908792" cy="1032927"/>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 name="TextBox 31"/>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noProof="0" dirty="0">
                <a:solidFill>
                  <a:srgbClr val="FFFFFF"/>
                </a:solidFill>
                <a:latin typeface="Tahoma"/>
              </a:rPr>
              <a:t>PRACTICE TAKEAWAY</a:t>
            </a:r>
          </a:p>
        </p:txBody>
      </p:sp>
      <p:sp>
        <p:nvSpPr>
          <p:cNvPr id="33" name="TextBox 32"/>
          <p:cNvSpPr txBox="1"/>
          <p:nvPr/>
        </p:nvSpPr>
        <p:spPr>
          <a:xfrm>
            <a:off x="2581656" y="5720731"/>
            <a:ext cx="8714232" cy="984885"/>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noProof="0" dirty="0">
                <a:solidFill>
                  <a:srgbClr val="FFFFFF"/>
                </a:solidFill>
                <a:latin typeface="Tahoma"/>
              </a:rPr>
              <a:t>Effective use of EM depends on it being linked to relevant risks, needs, and sentence objectives. When assessment informs planning, and is clearly explained to the person on probation, EM data can reinforce progress, overcome resistance, and support change, as well as monitor compliance.</a:t>
            </a:r>
          </a:p>
        </p:txBody>
      </p:sp>
    </p:spTree>
    <p:extLst>
      <p:ext uri="{BB962C8B-B14F-4D97-AF65-F5344CB8AC3E}">
        <p14:creationId xmlns:p14="http://schemas.microsoft.com/office/powerpoint/2010/main" val="126937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E3879-A18B-178F-C050-654ECA8ED814}"/>
            </a:ext>
          </a:extLst>
        </p:cNvPr>
        <p:cNvGrpSpPr/>
        <p:nvPr/>
      </p:nvGrpSpPr>
      <p:grpSpPr>
        <a:xfrm>
          <a:off x="0" y="0"/>
          <a:ext cx="0" cy="0"/>
          <a:chOff x="0" y="0"/>
          <a:chExt cx="0" cy="0"/>
        </a:xfrm>
      </p:grpSpPr>
      <p:sp>
        <p:nvSpPr>
          <p:cNvPr id="37" name="Why this matters panel">
            <a:extLst>
              <a:ext uri="{FF2B5EF4-FFF2-40B4-BE49-F238E27FC236}">
                <a16:creationId xmlns:a16="http://schemas.microsoft.com/office/drawing/2014/main" id="{B92E1E2C-466B-B552-D20A-EC027AB7E853}"/>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6466C0E-4CEE-E83A-3229-D4ABE04AE9B5}"/>
              </a:ext>
            </a:extLst>
          </p:cNvPr>
          <p:cNvSpPr>
            <a:spLocks noGrp="1"/>
          </p:cNvSpPr>
          <p:nvPr>
            <p:ph type="title"/>
          </p:nvPr>
        </p:nvSpPr>
        <p:spPr>
          <a:xfrm>
            <a:off x="640080" y="438912"/>
            <a:ext cx="8732520" cy="530352"/>
          </a:xfrm>
        </p:spPr>
        <p:txBody>
          <a:bodyPr wrap="square" lIns="0" tIns="0" rIns="0" bIns="0">
            <a:normAutofit/>
          </a:bodyPr>
          <a:lstStyle/>
          <a:p>
            <a:r>
              <a:rPr lang="en-GB" sz="2500" b="1">
                <a:solidFill>
                  <a:srgbClr val="20262A"/>
                </a:solidFill>
                <a:latin typeface="Tahoma"/>
              </a:rPr>
              <a:t>Assessing the need for EM: Domestic abuse</a:t>
            </a:r>
          </a:p>
        </p:txBody>
      </p:sp>
      <p:grpSp>
        <p:nvGrpSpPr>
          <p:cNvPr id="38" name="Group 37">
            <a:extLst>
              <a:ext uri="{FF2B5EF4-FFF2-40B4-BE49-F238E27FC236}">
                <a16:creationId xmlns:a16="http://schemas.microsoft.com/office/drawing/2014/main" id="{D0E3DC06-2A21-DECD-4AFA-AE2B07AEB9FE}"/>
              </a:ext>
            </a:extLst>
          </p:cNvPr>
          <p:cNvGrpSpPr/>
          <p:nvPr/>
        </p:nvGrpSpPr>
        <p:grpSpPr>
          <a:xfrm>
            <a:off x="635508" y="949551"/>
            <a:ext cx="10995660" cy="1246495"/>
            <a:chOff x="640080" y="1078223"/>
            <a:chExt cx="10995660" cy="1246495"/>
          </a:xfrm>
        </p:grpSpPr>
        <p:sp>
          <p:nvSpPr>
            <p:cNvPr id="5" name="Case outline panel">
              <a:extLst>
                <a:ext uri="{FF2B5EF4-FFF2-40B4-BE49-F238E27FC236}">
                  <a16:creationId xmlns:a16="http://schemas.microsoft.com/office/drawing/2014/main" id="{C1347705-BF33-87D4-0D09-DD042EAEDB33}"/>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A1959927-4DA7-F603-E893-349E4FAEA7FE}"/>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DA57236F-C6D7-E124-648E-4B557B07C175}"/>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F98F64E7-DA10-82D9-BAAF-655BCD170CF7}"/>
                </a:ext>
              </a:extLst>
            </p:cNvPr>
            <p:cNvSpPr txBox="1"/>
            <p:nvPr/>
          </p:nvSpPr>
          <p:spPr>
            <a:xfrm>
              <a:off x="1856059" y="1078223"/>
              <a:ext cx="9779681" cy="1246495"/>
            </a:xfrm>
            <a:prstGeom prst="rect">
              <a:avLst/>
            </a:prstGeom>
            <a:noFill/>
          </p:spPr>
          <p:txBody>
            <a:bodyPr wrap="square" lIns="0" tIns="0" rIns="0" bIns="0" anchor="ctr">
              <a:spAutoFit/>
            </a:bodyPr>
            <a:lstStyle/>
            <a:p>
              <a:pPr algn="l">
                <a:lnSpc>
                  <a:spcPct val="100000"/>
                </a:lnSpc>
                <a:spcBef>
                  <a:spcPts val="0"/>
                </a:spcBef>
                <a:spcAft>
                  <a:spcPts val="0"/>
                </a:spcAft>
              </a:pPr>
              <a:r>
                <a:rPr lang="en-GB" sz="1350" b="0" dirty="0">
                  <a:solidFill>
                    <a:srgbClr val="20262A"/>
                  </a:solidFill>
                  <a:latin typeface="Tahoma"/>
                </a:rPr>
                <a:t>Sunil was released after a 39-month sentence for possession of a Class A drug with intent to supply. Although the offence did not suggest an obvious need for electronic monitoring, the practitioner drew on custody, police, children’s social care, and probation records to inform their pre-release assessment. This identified domestic abuse, child safeguarding concerns, and links between alcohol use and risk. The PP delayed Sunil’s release on home detention curfew (HDC) while developing a more robust release plan in line with the assessment that Sunil posed a high risk of serious harm. This</a:t>
              </a:r>
              <a:r>
                <a:rPr lang="en-GB" sz="1350" dirty="0">
                  <a:solidFill>
                    <a:srgbClr val="20262A"/>
                  </a:solidFill>
                  <a:latin typeface="Tahoma"/>
                </a:rPr>
                <a:t> included a curfew, alcohol monitoring, and a domestic abuse perpetrator on licence (DAPOL) tag.</a:t>
              </a:r>
              <a:endParaRPr sz="1350" b="0" dirty="0">
                <a:solidFill>
                  <a:srgbClr val="20262A"/>
                </a:solidFill>
                <a:latin typeface="Tahoma"/>
              </a:endParaRPr>
            </a:p>
          </p:txBody>
        </p:sp>
      </p:grpSp>
      <p:sp>
        <p:nvSpPr>
          <p:cNvPr id="9" name="TextBox 8">
            <a:extLst>
              <a:ext uri="{FF2B5EF4-FFF2-40B4-BE49-F238E27FC236}">
                <a16:creationId xmlns:a16="http://schemas.microsoft.com/office/drawing/2014/main" id="{B2178969-B6C1-FCE2-43B6-F3E8A4649A53}"/>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FC479D84-0D7D-C4B7-A2AD-E56CE55856F0}"/>
              </a:ext>
            </a:extLst>
          </p:cNvPr>
          <p:cNvSpPr txBox="1"/>
          <p:nvPr/>
        </p:nvSpPr>
        <p:spPr>
          <a:xfrm>
            <a:off x="8330536" y="2731237"/>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0B932AC6-6B67-2B9E-D8CE-75AC9D70AD3F}"/>
              </a:ext>
            </a:extLst>
          </p:cNvPr>
          <p:cNvGrpSpPr/>
          <p:nvPr/>
        </p:nvGrpSpPr>
        <p:grpSpPr>
          <a:xfrm>
            <a:off x="717804" y="2707912"/>
            <a:ext cx="3401568" cy="1467104"/>
            <a:chOff x="640080" y="2834640"/>
            <a:chExt cx="3401568" cy="1344168"/>
          </a:xfrm>
        </p:grpSpPr>
        <p:sp>
          <p:nvSpPr>
            <p:cNvPr id="11" name="Rounded Rectangle 10">
              <a:extLst>
                <a:ext uri="{FF2B5EF4-FFF2-40B4-BE49-F238E27FC236}">
                  <a16:creationId xmlns:a16="http://schemas.microsoft.com/office/drawing/2014/main" id="{EE7B6E5A-0583-FDFB-24B1-A4681CA88A86}"/>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28212786-AE2D-9A92-6461-80E6905DE66D}"/>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68FF0332-DEBB-5B85-B321-590EB4CF14B6}"/>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Wider assessment</a:t>
              </a:r>
              <a:endParaRPr sz="1400" b="1">
                <a:solidFill>
                  <a:srgbClr val="007770"/>
                </a:solidFill>
                <a:latin typeface="Tahoma"/>
              </a:endParaRPr>
            </a:p>
          </p:txBody>
        </p:sp>
        <p:sp>
          <p:nvSpPr>
            <p:cNvPr id="14" name="TextBox 13">
              <a:extLst>
                <a:ext uri="{FF2B5EF4-FFF2-40B4-BE49-F238E27FC236}">
                  <a16:creationId xmlns:a16="http://schemas.microsoft.com/office/drawing/2014/main" id="{0C2E32C7-EFD0-46FB-C465-B5A66F26E945}"/>
                </a:ext>
              </a:extLst>
            </p:cNvPr>
            <p:cNvSpPr txBox="1"/>
            <p:nvPr/>
          </p:nvSpPr>
          <p:spPr>
            <a:xfrm>
              <a:off x="1234440" y="3215562"/>
              <a:ext cx="270662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Effective analysis of information beyond the index offence led to consideration of additional risks that needed to be addressed.</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D910DE61-7316-9C0C-076F-214AAD82748C}"/>
              </a:ext>
            </a:extLst>
          </p:cNvPr>
          <p:cNvGrpSpPr/>
          <p:nvPr/>
        </p:nvGrpSpPr>
        <p:grpSpPr>
          <a:xfrm>
            <a:off x="4375404" y="4266208"/>
            <a:ext cx="3401568" cy="1344167"/>
            <a:chOff x="4178808" y="2834639"/>
            <a:chExt cx="3401568" cy="1344167"/>
          </a:xfrm>
        </p:grpSpPr>
        <p:sp>
          <p:nvSpPr>
            <p:cNvPr id="15" name="Rounded Rectangle 14">
              <a:extLst>
                <a:ext uri="{FF2B5EF4-FFF2-40B4-BE49-F238E27FC236}">
                  <a16:creationId xmlns:a16="http://schemas.microsoft.com/office/drawing/2014/main" id="{C423C5DE-9EA4-BEB1-48F3-2CD271796196}"/>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ECF5B9D5-FD5C-CDBF-1663-C49934156253}"/>
                </a:ext>
              </a:extLst>
            </p:cNvPr>
            <p:cNvSpPr/>
            <p:nvPr/>
          </p:nvSpPr>
          <p:spPr>
            <a:xfrm>
              <a:off x="4327574" y="2929116"/>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a:solidFill>
                    <a:srgbClr val="FFFFFF"/>
                  </a:solidFill>
                  <a:latin typeface="Tahoma"/>
                </a:rPr>
                <a:t>4</a:t>
              </a:r>
              <a:endParaRPr sz="1400" b="1">
                <a:solidFill>
                  <a:srgbClr val="FFFFFF"/>
                </a:solidFill>
                <a:latin typeface="Tahoma"/>
              </a:endParaRPr>
            </a:p>
          </p:txBody>
        </p:sp>
        <p:sp>
          <p:nvSpPr>
            <p:cNvPr id="17" name="TextBox 16">
              <a:extLst>
                <a:ext uri="{FF2B5EF4-FFF2-40B4-BE49-F238E27FC236}">
                  <a16:creationId xmlns:a16="http://schemas.microsoft.com/office/drawing/2014/main" id="{E8D03A60-B9D8-AF3E-3A3B-2CDCE025C0C9}"/>
                </a:ext>
              </a:extLst>
            </p:cNvPr>
            <p:cNvSpPr txBox="1"/>
            <p:nvPr/>
          </p:nvSpPr>
          <p:spPr>
            <a:xfrm>
              <a:off x="4759452" y="2969129"/>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Robust decision-making</a:t>
              </a:r>
              <a:endParaRPr sz="1400" b="1" dirty="0">
                <a:solidFill>
                  <a:srgbClr val="007770"/>
                </a:solidFill>
                <a:latin typeface="Tahoma"/>
              </a:endParaRPr>
            </a:p>
          </p:txBody>
        </p:sp>
        <p:sp>
          <p:nvSpPr>
            <p:cNvPr id="18" name="TextBox 17">
              <a:extLst>
                <a:ext uri="{FF2B5EF4-FFF2-40B4-BE49-F238E27FC236}">
                  <a16:creationId xmlns:a16="http://schemas.microsoft.com/office/drawing/2014/main" id="{525697CF-1D9E-4532-D5A8-794B1A3D3435}"/>
                </a:ext>
              </a:extLst>
            </p:cNvPr>
            <p:cNvSpPr txBox="1"/>
            <p:nvPr/>
          </p:nvSpPr>
          <p:spPr>
            <a:xfrm>
              <a:off x="4759452" y="3264267"/>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The PP made proportionate decisions to delay Sunil’s release while relevant information was gathered to support a saf</a:t>
              </a:r>
              <a:r>
                <a:rPr lang="en-GB" sz="1400" dirty="0">
                  <a:solidFill>
                    <a:srgbClr val="20262A"/>
                  </a:solidFill>
                  <a:latin typeface="Tahoma"/>
                </a:rPr>
                <a:t>e plan.</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BE48E840-66FF-6511-3067-2DDF68A9811A}"/>
              </a:ext>
            </a:extLst>
          </p:cNvPr>
          <p:cNvGrpSpPr/>
          <p:nvPr/>
        </p:nvGrpSpPr>
        <p:grpSpPr>
          <a:xfrm>
            <a:off x="4357116" y="2707911"/>
            <a:ext cx="3401568" cy="1535154"/>
            <a:chOff x="658368" y="4218666"/>
            <a:chExt cx="3401568" cy="1460378"/>
          </a:xfrm>
        </p:grpSpPr>
        <p:sp>
          <p:nvSpPr>
            <p:cNvPr id="19" name="Rounded Rectangle 18">
              <a:extLst>
                <a:ext uri="{FF2B5EF4-FFF2-40B4-BE49-F238E27FC236}">
                  <a16:creationId xmlns:a16="http://schemas.microsoft.com/office/drawing/2014/main" id="{8F2B658E-D0C2-954F-9282-81BF23D665D6}"/>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DF2AD2A8-5DBD-1EB7-D277-A4817AB11AD0}"/>
                </a:ext>
              </a:extLst>
            </p:cNvPr>
            <p:cNvSpPr/>
            <p:nvPr/>
          </p:nvSpPr>
          <p:spPr>
            <a:xfrm>
              <a:off x="825422" y="4330784"/>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a:solidFill>
                    <a:srgbClr val="FFFFFF"/>
                  </a:solidFill>
                  <a:latin typeface="Tahoma"/>
                </a:rPr>
                <a:t>2</a:t>
              </a:r>
              <a:endParaRPr sz="1400" b="1">
                <a:solidFill>
                  <a:srgbClr val="FFFFFF"/>
                </a:solidFill>
                <a:latin typeface="Tahoma"/>
              </a:endParaRPr>
            </a:p>
          </p:txBody>
        </p:sp>
        <p:sp>
          <p:nvSpPr>
            <p:cNvPr id="21" name="TextBox 20">
              <a:extLst>
                <a:ext uri="{FF2B5EF4-FFF2-40B4-BE49-F238E27FC236}">
                  <a16:creationId xmlns:a16="http://schemas.microsoft.com/office/drawing/2014/main" id="{36A98DBF-CE5A-BAFD-A2B9-0F7E52338D0C}"/>
                </a:ext>
              </a:extLst>
            </p:cNvPr>
            <p:cNvSpPr txBox="1"/>
            <p:nvPr/>
          </p:nvSpPr>
          <p:spPr>
            <a:xfrm>
              <a:off x="1243584" y="4331935"/>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rationale</a:t>
              </a:r>
              <a:endParaRPr sz="1400" b="1">
                <a:solidFill>
                  <a:srgbClr val="007770"/>
                </a:solidFill>
                <a:latin typeface="Tahoma"/>
              </a:endParaRPr>
            </a:p>
          </p:txBody>
        </p:sp>
        <p:sp>
          <p:nvSpPr>
            <p:cNvPr id="22" name="TextBox 21">
              <a:extLst>
                <a:ext uri="{FF2B5EF4-FFF2-40B4-BE49-F238E27FC236}">
                  <a16:creationId xmlns:a16="http://schemas.microsoft.com/office/drawing/2014/main" id="{D66426A0-6CCA-38AC-B739-1AAE70C7F8B4}"/>
                </a:ext>
              </a:extLst>
            </p:cNvPr>
            <p:cNvSpPr txBox="1"/>
            <p:nvPr/>
          </p:nvSpPr>
          <p:spPr>
            <a:xfrm>
              <a:off x="1243584" y="4654296"/>
              <a:ext cx="2670048" cy="1024748"/>
            </a:xfrm>
            <a:prstGeom prst="rect">
              <a:avLst/>
            </a:prstGeom>
            <a:noFill/>
          </p:spPr>
          <p:txBody>
            <a:bodyPr wrap="square" lIns="0" tIns="0" rIns="0" bIns="0" anchor="t">
              <a:spAutoFit/>
            </a:bodyPr>
            <a:lstStyle/>
            <a:p>
              <a:r>
                <a:rPr lang="en-GB" sz="1400" b="0">
                  <a:solidFill>
                    <a:srgbClr val="20262A"/>
                  </a:solidFill>
                  <a:latin typeface="Tahoma"/>
                </a:rPr>
                <a:t>This supported a clear decision to use electronic monitoring via a DAPOL tag to support public </a:t>
              </a:r>
              <a:r>
                <a:rPr lang="en-GB" sz="1400">
                  <a:solidFill>
                    <a:srgbClr val="20262A"/>
                  </a:solidFill>
                  <a:latin typeface="Tahoma"/>
                </a:rPr>
                <a:t>protection through monitoring Sunil's developing relationships.</a:t>
              </a:r>
              <a:endParaRPr lang="en-GB" sz="1400" b="0">
                <a:solidFill>
                  <a:srgbClr val="20262A"/>
                </a:solidFill>
                <a:latin typeface="Tahoma"/>
                <a:ea typeface="Tahoma"/>
                <a:cs typeface="Tahoma"/>
              </a:endParaRPr>
            </a:p>
          </p:txBody>
        </p:sp>
      </p:grpSp>
      <p:grpSp>
        <p:nvGrpSpPr>
          <p:cNvPr id="43" name="Group 42">
            <a:extLst>
              <a:ext uri="{FF2B5EF4-FFF2-40B4-BE49-F238E27FC236}">
                <a16:creationId xmlns:a16="http://schemas.microsoft.com/office/drawing/2014/main" id="{EE1A35FF-B3CB-1086-52C2-9B386E2D27F4}"/>
              </a:ext>
            </a:extLst>
          </p:cNvPr>
          <p:cNvGrpSpPr/>
          <p:nvPr/>
        </p:nvGrpSpPr>
        <p:grpSpPr>
          <a:xfrm>
            <a:off x="717804" y="4257230"/>
            <a:ext cx="3447288" cy="1344167"/>
            <a:chOff x="4178808" y="4210769"/>
            <a:chExt cx="3447288" cy="1432198"/>
          </a:xfrm>
        </p:grpSpPr>
        <p:sp>
          <p:nvSpPr>
            <p:cNvPr id="23" name="Rounded Rectangle 22">
              <a:extLst>
                <a:ext uri="{FF2B5EF4-FFF2-40B4-BE49-F238E27FC236}">
                  <a16:creationId xmlns:a16="http://schemas.microsoft.com/office/drawing/2014/main" id="{A3677236-E47B-AA39-98B5-27BC912F80C0}"/>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CFEDA82B-FC96-3CD6-7B93-BF24D623AD12}"/>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lang="en-GB" sz="1400" b="1">
                  <a:solidFill>
                    <a:srgbClr val="FFFFFF"/>
                  </a:solidFill>
                  <a:latin typeface="Tahoma"/>
                </a:rPr>
                <a:t>3</a:t>
              </a:r>
              <a:endParaRPr sz="1400" b="1">
                <a:solidFill>
                  <a:srgbClr val="FFFFFF"/>
                </a:solidFill>
                <a:latin typeface="Tahoma"/>
              </a:endParaRPr>
            </a:p>
          </p:txBody>
        </p:sp>
        <p:sp>
          <p:nvSpPr>
            <p:cNvPr id="25" name="TextBox 24">
              <a:extLst>
                <a:ext uri="{FF2B5EF4-FFF2-40B4-BE49-F238E27FC236}">
                  <a16:creationId xmlns:a16="http://schemas.microsoft.com/office/drawing/2014/main" id="{D76EACE8-4FCE-0926-720D-74C395617D20}"/>
                </a:ext>
              </a:extLst>
            </p:cNvPr>
            <p:cNvSpPr txBox="1"/>
            <p:nvPr/>
          </p:nvSpPr>
          <p:spPr>
            <a:xfrm>
              <a:off x="4741164" y="4340385"/>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Added safeguards</a:t>
              </a:r>
              <a:endParaRPr sz="1400" b="1">
                <a:solidFill>
                  <a:srgbClr val="007770"/>
                </a:solidFill>
                <a:latin typeface="Tahoma"/>
              </a:endParaRPr>
            </a:p>
          </p:txBody>
        </p:sp>
        <p:sp>
          <p:nvSpPr>
            <p:cNvPr id="26" name="TextBox 25">
              <a:extLst>
                <a:ext uri="{FF2B5EF4-FFF2-40B4-BE49-F238E27FC236}">
                  <a16:creationId xmlns:a16="http://schemas.microsoft.com/office/drawing/2014/main" id="{225848B1-4D51-0539-01C0-00342F2B31B6}"/>
                </a:ext>
              </a:extLst>
            </p:cNvPr>
            <p:cNvSpPr txBox="1"/>
            <p:nvPr/>
          </p:nvSpPr>
          <p:spPr>
            <a:xfrm>
              <a:off x="4681728" y="4668060"/>
              <a:ext cx="2944368" cy="918213"/>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Electronic monitoring strengthened oversight of movements and added safeguards for alcohol-related risk linked to domestic abuse.</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7003C8E5-9ADB-8096-1E28-09BED7E37950}"/>
              </a:ext>
            </a:extLst>
          </p:cNvPr>
          <p:cNvSpPr txBox="1"/>
          <p:nvPr/>
        </p:nvSpPr>
        <p:spPr>
          <a:xfrm>
            <a:off x="8301228" y="3266913"/>
            <a:ext cx="2800526" cy="1723549"/>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This case shows the value of using pre-release planning and multi-agency information to consider tagging suitability, strengthen risk management, prevent unsuitable release arrangements, and use electronic monitoring for a clear purpose.</a:t>
            </a:r>
            <a:endParaRPr sz="1400" b="0">
              <a:solidFill>
                <a:srgbClr val="20262A"/>
              </a:solidFill>
              <a:latin typeface="Tahoma"/>
            </a:endParaRPr>
          </a:p>
        </p:txBody>
      </p:sp>
      <p:sp>
        <p:nvSpPr>
          <p:cNvPr id="31" name="Practice takeaway challenge">
            <a:extLst>
              <a:ext uri="{FF2B5EF4-FFF2-40B4-BE49-F238E27FC236}">
                <a16:creationId xmlns:a16="http://schemas.microsoft.com/office/drawing/2014/main" id="{35714EB2-4B53-423F-DEAD-47FA051DB3D7}"/>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B2E12EA1-5BC3-B086-566E-F7CD1C44247C}"/>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C20339BD-2AC7-7EAC-ABE3-B2B6AD7379BB}"/>
              </a:ext>
            </a:extLst>
          </p:cNvPr>
          <p:cNvSpPr txBox="1"/>
          <p:nvPr/>
        </p:nvSpPr>
        <p:spPr>
          <a:xfrm>
            <a:off x="2569464" y="5760721"/>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When considering electronic monitoring, be clear about why it is suitable, which risks it will manage, and how it will be reviewed using multi-agency information, engagement with the person on probation, and professional judgement.</a:t>
            </a:r>
            <a:endParaRPr sz="1600" dirty="0">
              <a:solidFill>
                <a:srgbClr val="FFFFFF"/>
              </a:solidFill>
              <a:latin typeface="Tahoma"/>
            </a:endParaRPr>
          </a:p>
        </p:txBody>
      </p:sp>
    </p:spTree>
    <p:extLst>
      <p:ext uri="{BB962C8B-B14F-4D97-AF65-F5344CB8AC3E}">
        <p14:creationId xmlns:p14="http://schemas.microsoft.com/office/powerpoint/2010/main" val="2243163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F1EB0-1789-C3F2-F954-F8339802A2F0}"/>
            </a:ext>
          </a:extLst>
        </p:cNvPr>
        <p:cNvGrpSpPr/>
        <p:nvPr/>
      </p:nvGrpSpPr>
      <p:grpSpPr>
        <a:xfrm>
          <a:off x="0" y="0"/>
          <a:ext cx="0" cy="0"/>
          <a:chOff x="0" y="0"/>
          <a:chExt cx="0" cy="0"/>
        </a:xfrm>
      </p:grpSpPr>
      <p:sp>
        <p:nvSpPr>
          <p:cNvPr id="45" name="Why this matters panel">
            <a:extLst>
              <a:ext uri="{FF2B5EF4-FFF2-40B4-BE49-F238E27FC236}">
                <a16:creationId xmlns:a16="http://schemas.microsoft.com/office/drawing/2014/main" id="{D4FD390A-6F1B-9D5A-5DB4-7DB0C8BB4CE9}"/>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8E9437C-191D-EFFF-DE94-5660614FB0C1}"/>
              </a:ext>
            </a:extLst>
          </p:cNvPr>
          <p:cNvSpPr>
            <a:spLocks noGrp="1"/>
          </p:cNvSpPr>
          <p:nvPr>
            <p:ph type="title"/>
          </p:nvPr>
        </p:nvSpPr>
        <p:spPr>
          <a:xfrm>
            <a:off x="640080" y="438912"/>
            <a:ext cx="9136966" cy="530352"/>
          </a:xfrm>
        </p:spPr>
        <p:txBody>
          <a:bodyPr wrap="square" lIns="0" tIns="0" rIns="0" bIns="0">
            <a:normAutofit/>
          </a:bodyPr>
          <a:lstStyle/>
          <a:p>
            <a:pPr algn="l"/>
            <a:r>
              <a:rPr lang="en-GB" sz="2500" b="1">
                <a:solidFill>
                  <a:srgbClr val="20262A"/>
                </a:solidFill>
                <a:latin typeface="Tahoma"/>
              </a:rPr>
              <a:t>Assessing the need for EM: The role of the court officer</a:t>
            </a:r>
          </a:p>
        </p:txBody>
      </p:sp>
      <p:grpSp>
        <p:nvGrpSpPr>
          <p:cNvPr id="38" name="Group 37">
            <a:extLst>
              <a:ext uri="{FF2B5EF4-FFF2-40B4-BE49-F238E27FC236}">
                <a16:creationId xmlns:a16="http://schemas.microsoft.com/office/drawing/2014/main" id="{07778960-413C-B608-3E70-4A7BBF5DE8D0}"/>
              </a:ext>
            </a:extLst>
          </p:cNvPr>
          <p:cNvGrpSpPr/>
          <p:nvPr/>
        </p:nvGrpSpPr>
        <p:grpSpPr>
          <a:xfrm>
            <a:off x="635508" y="968608"/>
            <a:ext cx="10908792" cy="1254450"/>
            <a:chOff x="640080" y="1097280"/>
            <a:chExt cx="10908792" cy="1254450"/>
          </a:xfrm>
        </p:grpSpPr>
        <p:sp>
          <p:nvSpPr>
            <p:cNvPr id="5" name="Case outline panel">
              <a:extLst>
                <a:ext uri="{FF2B5EF4-FFF2-40B4-BE49-F238E27FC236}">
                  <a16:creationId xmlns:a16="http://schemas.microsoft.com/office/drawing/2014/main" id="{035BB4BB-F97A-E691-EAEF-D0822639CC96}"/>
                </a:ext>
              </a:extLst>
            </p:cNvPr>
            <p:cNvSpPr/>
            <p:nvPr/>
          </p:nvSpPr>
          <p:spPr>
            <a:xfrm>
              <a:off x="640080" y="1097280"/>
              <a:ext cx="10908792" cy="125445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15FCC5B7-310C-A6FD-D626-0AA01584F5C1}"/>
                </a:ext>
              </a:extLst>
            </p:cNvPr>
            <p:cNvSpPr/>
            <p:nvPr/>
          </p:nvSpPr>
          <p:spPr>
            <a:xfrm>
              <a:off x="640080" y="1097280"/>
              <a:ext cx="45720" cy="125445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FEFBDB19-DEC2-4B95-7F7C-46EB4FE44F22}"/>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5AFD1AE5-39E8-5620-364D-FDFAA519FF3C}"/>
                </a:ext>
              </a:extLst>
            </p:cNvPr>
            <p:cNvSpPr txBox="1"/>
            <p:nvPr/>
          </p:nvSpPr>
          <p:spPr>
            <a:xfrm>
              <a:off x="2130552" y="1166790"/>
              <a:ext cx="9418320" cy="1077218"/>
            </a:xfrm>
            <a:prstGeom prst="rect">
              <a:avLst/>
            </a:prstGeom>
            <a:noFill/>
          </p:spPr>
          <p:txBody>
            <a:bodyPr wrap="square" lIns="0" tIns="0" rIns="0" bIns="0" anchor="ctr">
              <a:spAutoFit/>
            </a:bodyPr>
            <a:lstStyle/>
            <a:p>
              <a:r>
                <a:rPr lang="en-GB" sz="1400" b="0" dirty="0">
                  <a:solidFill>
                    <a:srgbClr val="20262A"/>
                  </a:solidFill>
                  <a:latin typeface="Tahoma"/>
                </a:rPr>
                <a:t>During an inspection observation in Cornwall, a court officer reviewed a pre-sentence report (PSR) where a curfew had been deemed unsuitable without sufficient explanation. </a:t>
              </a:r>
              <a:r>
                <a:rPr lang="en-GB" sz="1400" dirty="0">
                  <a:solidFill>
                    <a:srgbClr val="20262A"/>
                  </a:solidFill>
                  <a:latin typeface="Tahoma"/>
                </a:rPr>
                <a:t>The officer </a:t>
              </a:r>
              <a:r>
                <a:rPr lang="en-GB" sz="1400" b="0" dirty="0">
                  <a:solidFill>
                    <a:srgbClr val="20262A"/>
                  </a:solidFill>
                  <a:latin typeface="Tahoma"/>
                </a:rPr>
                <a:t>explored the rationale, spoke with the person on probation and their partner, and sought police and social services information. This led to a curfew with electronic monitoring recommended to the court, showing professional curiosity, sound judgement, and confidence in using EM</a:t>
              </a:r>
              <a:r>
                <a:rPr lang="en-GB" sz="1400" dirty="0">
                  <a:solidFill>
                    <a:srgbClr val="20262A"/>
                  </a:solidFill>
                  <a:latin typeface="Tahoma"/>
                </a:rPr>
                <a:t>, all of which supported sentencer decision-making. </a:t>
              </a:r>
              <a:endParaRPr lang="en-US" sz="1400" b="0" dirty="0">
                <a:solidFill>
                  <a:srgbClr val="20262A"/>
                </a:solidFill>
                <a:latin typeface="Tahoma"/>
                <a:ea typeface="Tahoma"/>
                <a:cs typeface="Tahoma"/>
              </a:endParaRPr>
            </a:p>
          </p:txBody>
        </p:sp>
      </p:grpSp>
      <p:sp>
        <p:nvSpPr>
          <p:cNvPr id="9" name="TextBox 8">
            <a:extLst>
              <a:ext uri="{FF2B5EF4-FFF2-40B4-BE49-F238E27FC236}">
                <a16:creationId xmlns:a16="http://schemas.microsoft.com/office/drawing/2014/main" id="{08BA13CD-C82E-D2CF-7186-41CA2AFE723E}"/>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11BCC447-3FE3-019C-53AA-775EB0961C2B}"/>
              </a:ext>
            </a:extLst>
          </p:cNvPr>
          <p:cNvSpPr txBox="1"/>
          <p:nvPr/>
        </p:nvSpPr>
        <p:spPr>
          <a:xfrm>
            <a:off x="8441670" y="2752754"/>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D2B55FCD-000E-8B6B-3505-6C3F5B8763A7}"/>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112FC3EB-A5E0-40D5-90F6-248F8C0DE195}"/>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3A6479F5-09B1-6EBA-E646-211E5AEEAF6A}"/>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BB51F5C7-CC37-1C00-D089-2DC24BC90ED4}"/>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Professional curiosity</a:t>
              </a:r>
              <a:endParaRPr sz="1400" b="1">
                <a:solidFill>
                  <a:srgbClr val="007770"/>
                </a:solidFill>
                <a:latin typeface="Tahoma"/>
              </a:endParaRPr>
            </a:p>
          </p:txBody>
        </p:sp>
        <p:sp>
          <p:nvSpPr>
            <p:cNvPr id="14" name="TextBox 13">
              <a:extLst>
                <a:ext uri="{FF2B5EF4-FFF2-40B4-BE49-F238E27FC236}">
                  <a16:creationId xmlns:a16="http://schemas.microsoft.com/office/drawing/2014/main" id="{1E36EBC8-7151-6D04-9B84-7AE39D965CE7}"/>
                </a:ext>
              </a:extLst>
            </p:cNvPr>
            <p:cNvSpPr txBox="1"/>
            <p:nvPr/>
          </p:nvSpPr>
          <p:spPr>
            <a:xfrm>
              <a:off x="1234440" y="3215562"/>
              <a:ext cx="270662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court officer critically reviewed the PSR and explored whether EM could strengthen the proposed sentence.</a:t>
              </a:r>
              <a:endParaRPr lang="en-GB" sz="1400" b="0">
                <a:solidFill>
                  <a:srgbClr val="20262A"/>
                </a:solidFill>
                <a:latin typeface="Tahoma"/>
              </a:endParaRPr>
            </a:p>
          </p:txBody>
        </p:sp>
      </p:grpSp>
      <p:grpSp>
        <p:nvGrpSpPr>
          <p:cNvPr id="40" name="Group 39">
            <a:extLst>
              <a:ext uri="{FF2B5EF4-FFF2-40B4-BE49-F238E27FC236}">
                <a16:creationId xmlns:a16="http://schemas.microsoft.com/office/drawing/2014/main" id="{BF48EE72-72C6-24AB-03C9-BB20762E318E}"/>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888DC14C-7F0E-870F-003C-CF363ED7EF50}"/>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CB586E72-3844-EEC2-D5F2-8B33C4A70BB5}"/>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23740D11-CCC2-9EB4-EEB1-E3CDE2C2DACE}"/>
                </a:ext>
              </a:extLst>
            </p:cNvPr>
            <p:cNvSpPr txBox="1"/>
            <p:nvPr/>
          </p:nvSpPr>
          <p:spPr>
            <a:xfrm>
              <a:off x="4773168" y="2935224"/>
              <a:ext cx="280720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Seeking additional information</a:t>
              </a:r>
              <a:endParaRPr sz="1400" b="1">
                <a:solidFill>
                  <a:srgbClr val="007770"/>
                </a:solidFill>
                <a:latin typeface="Tahoma"/>
              </a:endParaRPr>
            </a:p>
          </p:txBody>
        </p:sp>
        <p:sp>
          <p:nvSpPr>
            <p:cNvPr id="18" name="TextBox 17">
              <a:extLst>
                <a:ext uri="{FF2B5EF4-FFF2-40B4-BE49-F238E27FC236}">
                  <a16:creationId xmlns:a16="http://schemas.microsoft.com/office/drawing/2014/main" id="{0D42280F-1198-A6A2-F8F9-7FCE957604EA}"/>
                </a:ext>
              </a:extLst>
            </p:cNvPr>
            <p:cNvSpPr txBox="1"/>
            <p:nvPr/>
          </p:nvSpPr>
          <p:spPr>
            <a:xfrm>
              <a:off x="4759452" y="3215562"/>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Gathering further information allowed the officer to test the suitability, safety, and added value of EM. </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F1E7A0C1-A07E-2067-0EBA-412259830CC5}"/>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3D403744-A9DE-01E1-A11A-D090DA0BC89C}"/>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1C81D228-157E-30FE-593C-F264138FAE19}"/>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6BFA9BE3-EAF1-F24E-F4EF-67A8AA273E69}"/>
                </a:ext>
              </a:extLst>
            </p:cNvPr>
            <p:cNvSpPr txBox="1"/>
            <p:nvPr/>
          </p:nvSpPr>
          <p:spPr>
            <a:xfrm>
              <a:off x="1252728" y="439826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Person-centred decision-making</a:t>
              </a:r>
              <a:endParaRPr sz="1400" b="1">
                <a:solidFill>
                  <a:srgbClr val="007770"/>
                </a:solidFill>
                <a:latin typeface="Tahoma"/>
              </a:endParaRPr>
            </a:p>
          </p:txBody>
        </p:sp>
        <p:sp>
          <p:nvSpPr>
            <p:cNvPr id="22" name="TextBox 21">
              <a:extLst>
                <a:ext uri="{FF2B5EF4-FFF2-40B4-BE49-F238E27FC236}">
                  <a16:creationId xmlns:a16="http://schemas.microsoft.com/office/drawing/2014/main" id="{E6E11D32-4ADA-59D4-76A8-63252363943C}"/>
                </a:ext>
              </a:extLst>
            </p:cNvPr>
            <p:cNvSpPr txBox="1"/>
            <p:nvPr/>
          </p:nvSpPr>
          <p:spPr>
            <a:xfrm>
              <a:off x="1243584" y="4786214"/>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officer based their recommendation on direct engagement and consideration of the individual's circumstances.</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0E503CB0-9DC2-4919-B7B8-B114D66CEAA7}"/>
              </a:ext>
            </a:extLst>
          </p:cNvPr>
          <p:cNvGrpSpPr/>
          <p:nvPr/>
        </p:nvGrpSpPr>
        <p:grpSpPr>
          <a:xfrm>
            <a:off x="4247388" y="4131916"/>
            <a:ext cx="3438144" cy="1432198"/>
            <a:chOff x="4178808" y="4210769"/>
            <a:chExt cx="3438144" cy="1432198"/>
          </a:xfrm>
        </p:grpSpPr>
        <p:sp>
          <p:nvSpPr>
            <p:cNvPr id="23" name="Rounded Rectangle 22">
              <a:extLst>
                <a:ext uri="{FF2B5EF4-FFF2-40B4-BE49-F238E27FC236}">
                  <a16:creationId xmlns:a16="http://schemas.microsoft.com/office/drawing/2014/main" id="{4458E3C9-D36E-1679-E8B0-6C6ADECD2942}"/>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2132F49F-0EC5-9C1C-EBE5-85DB4476336E}"/>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3FB9825B-99A1-4492-E57F-704754A1CF48}"/>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Confidence in EM</a:t>
              </a:r>
              <a:endParaRPr sz="1400" b="1">
                <a:solidFill>
                  <a:srgbClr val="007770"/>
                </a:solidFill>
                <a:latin typeface="Tahoma"/>
              </a:endParaRPr>
            </a:p>
          </p:txBody>
        </p:sp>
        <p:sp>
          <p:nvSpPr>
            <p:cNvPr id="26" name="TextBox 25">
              <a:extLst>
                <a:ext uri="{FF2B5EF4-FFF2-40B4-BE49-F238E27FC236}">
                  <a16:creationId xmlns:a16="http://schemas.microsoft.com/office/drawing/2014/main" id="{7EEBDF33-878A-D32C-78FA-A38FFE529E34}"/>
                </a:ext>
              </a:extLst>
            </p:cNvPr>
            <p:cNvSpPr txBox="1"/>
            <p:nvPr/>
          </p:nvSpPr>
          <p:spPr>
            <a:xfrm>
              <a:off x="4672584" y="4634952"/>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officer r</a:t>
              </a:r>
              <a:r>
                <a:rPr lang="en-GB" sz="1400" b="0">
                  <a:solidFill>
                    <a:srgbClr val="20262A"/>
                  </a:solidFill>
                  <a:latin typeface="Tahoma"/>
                </a:rPr>
                <a:t>ecognised how EM could broaden sentencing options and support a more proportionate intervention.</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7FB5E40A-42F7-1399-9E5B-86EEDB16BE79}"/>
              </a:ext>
            </a:extLst>
          </p:cNvPr>
          <p:cNvSpPr txBox="1"/>
          <p:nvPr/>
        </p:nvSpPr>
        <p:spPr>
          <a:xfrm>
            <a:off x="8441670" y="3328276"/>
            <a:ext cx="2670751" cy="1723549"/>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The quality of advice to the court is strengthened when practitioners actively consider whether EM could add value to a proposed sentence. This helps courts make informed decisions and supports more individualised and purposeful use of EM.</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E46365D6-18A8-FE5F-B1DC-8ADD826AA0E7}"/>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B48CCD79-888A-10E0-B1E4-2569C053FA22}"/>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18F84049-521E-6497-ED09-404C7679105D}"/>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Advice to the court should view EM as part of a wider sentencing package that can support compliance, structure, and rehabilitation when properly informed and used appropriately.</a:t>
            </a:r>
            <a:endParaRPr sz="1600" dirty="0">
              <a:solidFill>
                <a:srgbClr val="FFFFFF"/>
              </a:solidFill>
              <a:latin typeface="Tahoma"/>
            </a:endParaRPr>
          </a:p>
        </p:txBody>
      </p:sp>
    </p:spTree>
    <p:extLst>
      <p:ext uri="{BB962C8B-B14F-4D97-AF65-F5344CB8AC3E}">
        <p14:creationId xmlns:p14="http://schemas.microsoft.com/office/powerpoint/2010/main" val="40170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2CFA4-EA1F-C86F-EF43-3F8905274ADB}"/>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D50F7A9B-AEE6-75D8-9E22-B8CB979FADD6}"/>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D1CE372-2538-36EB-E125-6C1B7544D2D0}"/>
              </a:ext>
            </a:extLst>
          </p:cNvPr>
          <p:cNvSpPr>
            <a:spLocks noGrp="1"/>
          </p:cNvSpPr>
          <p:nvPr>
            <p:ph type="title"/>
          </p:nvPr>
        </p:nvSpPr>
        <p:spPr>
          <a:xfrm>
            <a:off x="640080" y="438912"/>
            <a:ext cx="9020556" cy="530352"/>
          </a:xfrm>
        </p:spPr>
        <p:txBody>
          <a:bodyPr wrap="square" lIns="0" tIns="0" rIns="0" bIns="0">
            <a:normAutofit/>
          </a:bodyPr>
          <a:lstStyle/>
          <a:p>
            <a:pPr algn="l"/>
            <a:r>
              <a:rPr lang="en-GB" sz="2500" b="1">
                <a:solidFill>
                  <a:srgbClr val="20262A"/>
                </a:solidFill>
                <a:latin typeface="Tahoma"/>
              </a:rPr>
              <a:t>Assessing the need for EM: Intensive Supervision Court</a:t>
            </a:r>
          </a:p>
        </p:txBody>
      </p:sp>
      <p:grpSp>
        <p:nvGrpSpPr>
          <p:cNvPr id="38" name="Group 37">
            <a:extLst>
              <a:ext uri="{FF2B5EF4-FFF2-40B4-BE49-F238E27FC236}">
                <a16:creationId xmlns:a16="http://schemas.microsoft.com/office/drawing/2014/main" id="{8737B695-BCD8-9F43-959C-586FEC15C765}"/>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8C8EE5E6-2519-C776-0847-EFA44D837F30}"/>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653C874C-7287-1819-E521-5D8FDEC01110}"/>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CDB0E7A2-0578-C87C-584E-EEE9E392DE37}"/>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1FC22101-1044-2C99-BA16-C750DD1ADAEF}"/>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The Intensive Supervision Court (ISC) at Teesside Crown Court provided an alternative to custody for people with entrenched substance misuse needs. Individuals received a tailored package of requirements, including electronic monitoring, treatment, unpaid work, and intensive supervision. Progress was reviewed regularly by the same judges, creating continuity, accountability, and consistent oversight. This integrated approach combined monitoring and support to encourage engagement, compliance, and sustainable behaviour change. </a:t>
              </a:r>
            </a:p>
          </p:txBody>
        </p:sp>
      </p:grpSp>
      <p:sp>
        <p:nvSpPr>
          <p:cNvPr id="9" name="TextBox 8">
            <a:extLst>
              <a:ext uri="{FF2B5EF4-FFF2-40B4-BE49-F238E27FC236}">
                <a16:creationId xmlns:a16="http://schemas.microsoft.com/office/drawing/2014/main" id="{2A7E98D0-AF7A-9DAE-918F-43D093DDFD94}"/>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CA60C361-AE3F-84BB-FC9B-F43C4402752D}"/>
              </a:ext>
            </a:extLst>
          </p:cNvPr>
          <p:cNvSpPr txBox="1"/>
          <p:nvPr/>
        </p:nvSpPr>
        <p:spPr>
          <a:xfrm>
            <a:off x="8366760" y="2755016"/>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EEFBE1F5-CAED-B12C-25CA-537CDB3DA1D5}"/>
              </a:ext>
            </a:extLst>
          </p:cNvPr>
          <p:cNvGrpSpPr/>
          <p:nvPr/>
        </p:nvGrpSpPr>
        <p:grpSpPr>
          <a:xfrm>
            <a:off x="658368" y="2696318"/>
            <a:ext cx="3401568" cy="1374462"/>
            <a:chOff x="640080" y="2834640"/>
            <a:chExt cx="3401568" cy="1374462"/>
          </a:xfrm>
        </p:grpSpPr>
        <p:sp>
          <p:nvSpPr>
            <p:cNvPr id="11" name="Rounded Rectangle 10">
              <a:extLst>
                <a:ext uri="{FF2B5EF4-FFF2-40B4-BE49-F238E27FC236}">
                  <a16:creationId xmlns:a16="http://schemas.microsoft.com/office/drawing/2014/main" id="{39DEAB56-D4A0-28E5-4124-BE76FAAE56C3}"/>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CAD5C347-0ABB-1585-76CC-42580FD360AC}"/>
                </a:ext>
              </a:extLst>
            </p:cNvPr>
            <p:cNvSpPr/>
            <p:nvPr/>
          </p:nvSpPr>
          <p:spPr>
            <a:xfrm>
              <a:off x="763524" y="2973606"/>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744651C4-276E-274B-7341-5A4D8D22EB0E}"/>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Multi-agency coordination</a:t>
              </a:r>
              <a:endParaRPr sz="1400" b="1">
                <a:solidFill>
                  <a:srgbClr val="007770"/>
                </a:solidFill>
                <a:latin typeface="Tahoma"/>
              </a:endParaRPr>
            </a:p>
          </p:txBody>
        </p:sp>
        <p:sp>
          <p:nvSpPr>
            <p:cNvPr id="14" name="TextBox 13">
              <a:extLst>
                <a:ext uri="{FF2B5EF4-FFF2-40B4-BE49-F238E27FC236}">
                  <a16:creationId xmlns:a16="http://schemas.microsoft.com/office/drawing/2014/main" id="{C89868E7-2CF7-C039-E917-F885A76ABBE4}"/>
                </a:ext>
              </a:extLst>
            </p:cNvPr>
            <p:cNvSpPr txBox="1"/>
            <p:nvPr/>
          </p:nvSpPr>
          <p:spPr>
            <a:xfrm>
              <a:off x="1234440" y="3131884"/>
              <a:ext cx="2706624" cy="1077218"/>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Electronic monitoring was delivered as part of a coordinated approach that brought together probation, judicial, and treatment partners. </a:t>
              </a:r>
              <a:endParaRPr sz="1400" b="0" dirty="0">
                <a:solidFill>
                  <a:srgbClr val="20262A"/>
                </a:solidFill>
                <a:latin typeface="Tahoma"/>
              </a:endParaRPr>
            </a:p>
          </p:txBody>
        </p:sp>
      </p:grpSp>
      <p:grpSp>
        <p:nvGrpSpPr>
          <p:cNvPr id="40" name="Group 39">
            <a:extLst>
              <a:ext uri="{FF2B5EF4-FFF2-40B4-BE49-F238E27FC236}">
                <a16:creationId xmlns:a16="http://schemas.microsoft.com/office/drawing/2014/main" id="{1C8658EE-2522-E9DB-652A-FD9300453D3C}"/>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E67E410A-729C-8E41-8949-E8AC2CFB28CC}"/>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BA69C3A1-B11D-0AEA-8FBE-DF06D3F94553}"/>
                </a:ext>
              </a:extLst>
            </p:cNvPr>
            <p:cNvSpPr/>
            <p:nvPr/>
          </p:nvSpPr>
          <p:spPr>
            <a:xfrm>
              <a:off x="4338828" y="2952055"/>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8F694900-3BE0-1A28-3BA2-4E603CFD7826}"/>
                </a:ext>
              </a:extLst>
            </p:cNvPr>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Better-informed decisions</a:t>
              </a:r>
              <a:endParaRPr sz="1400" b="1">
                <a:solidFill>
                  <a:srgbClr val="007770"/>
                </a:solidFill>
                <a:latin typeface="Tahoma"/>
              </a:endParaRPr>
            </a:p>
          </p:txBody>
        </p:sp>
        <p:sp>
          <p:nvSpPr>
            <p:cNvPr id="18" name="TextBox 17">
              <a:extLst>
                <a:ext uri="{FF2B5EF4-FFF2-40B4-BE49-F238E27FC236}">
                  <a16:creationId xmlns:a16="http://schemas.microsoft.com/office/drawing/2014/main" id="{71B8F902-2AB9-51E7-00FE-6447AD0E740F}"/>
                </a:ext>
              </a:extLst>
            </p:cNvPr>
            <p:cNvSpPr txBox="1"/>
            <p:nvPr/>
          </p:nvSpPr>
          <p:spPr>
            <a:xfrm>
              <a:off x="4382262" y="3278522"/>
              <a:ext cx="30586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EM information was combined with PP knowledge, police intelligence, and partner agency information to inform ongoing assessment and reviewing.</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A327D51E-6568-DF1B-CB14-DA017ACF4389}"/>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22B5CBAD-62F0-B1D5-0EF9-157AFC176F40}"/>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5F0A272D-4D91-AFFA-01F2-CED2A24AF7C4}"/>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A2AB383E-A256-15DC-19A8-953DFB05664A}"/>
                </a:ext>
              </a:extLst>
            </p:cNvPr>
            <p:cNvSpPr txBox="1"/>
            <p:nvPr/>
          </p:nvSpPr>
          <p:spPr>
            <a:xfrm>
              <a:off x="1252728" y="439826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Early identification of concerns</a:t>
              </a:r>
              <a:endParaRPr sz="1400" b="1">
                <a:solidFill>
                  <a:srgbClr val="007770"/>
                </a:solidFill>
                <a:latin typeface="Tahoma"/>
              </a:endParaRPr>
            </a:p>
          </p:txBody>
        </p:sp>
        <p:sp>
          <p:nvSpPr>
            <p:cNvPr id="22" name="TextBox 21">
              <a:extLst>
                <a:ext uri="{FF2B5EF4-FFF2-40B4-BE49-F238E27FC236}">
                  <a16:creationId xmlns:a16="http://schemas.microsoft.com/office/drawing/2014/main" id="{2ABB45B7-3EE8-B438-43D0-6095FFC69728}"/>
                </a:ext>
              </a:extLst>
            </p:cNvPr>
            <p:cNvSpPr txBox="1"/>
            <p:nvPr/>
          </p:nvSpPr>
          <p:spPr>
            <a:xfrm>
              <a:off x="1243584" y="4786214"/>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Practitioners used this fuller picture to respond promptly while balancing rehabilitation and public protection. </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81E92FF7-8714-24AD-C42A-AE2A4DA09799}"/>
              </a:ext>
            </a:extLst>
          </p:cNvPr>
          <p:cNvGrpSpPr/>
          <p:nvPr/>
        </p:nvGrpSpPr>
        <p:grpSpPr>
          <a:xfrm>
            <a:off x="4247388" y="4131916"/>
            <a:ext cx="3419856" cy="1432198"/>
            <a:chOff x="4178808" y="4210769"/>
            <a:chExt cx="3419856" cy="1432198"/>
          </a:xfrm>
        </p:grpSpPr>
        <p:sp>
          <p:nvSpPr>
            <p:cNvPr id="23" name="Rounded Rectangle 22">
              <a:extLst>
                <a:ext uri="{FF2B5EF4-FFF2-40B4-BE49-F238E27FC236}">
                  <a16:creationId xmlns:a16="http://schemas.microsoft.com/office/drawing/2014/main" id="{A23763B5-5521-0819-A814-1F6AAEE2D0AC}"/>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7B88EC33-3545-C844-F5F9-6AFE60E82FD8}"/>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292BAB91-BBE5-341D-DBB4-8F9554888A37}"/>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Supporting positive change</a:t>
              </a:r>
              <a:endParaRPr sz="1400" b="1">
                <a:solidFill>
                  <a:srgbClr val="007770"/>
                </a:solidFill>
                <a:latin typeface="Tahoma"/>
              </a:endParaRPr>
            </a:p>
          </p:txBody>
        </p:sp>
        <p:sp>
          <p:nvSpPr>
            <p:cNvPr id="26" name="TextBox 25">
              <a:extLst>
                <a:ext uri="{FF2B5EF4-FFF2-40B4-BE49-F238E27FC236}">
                  <a16:creationId xmlns:a16="http://schemas.microsoft.com/office/drawing/2014/main" id="{3D3E1E91-F51F-6D69-EA6C-B86528E37944}"/>
                </a:ext>
              </a:extLst>
            </p:cNvPr>
            <p:cNvSpPr txBox="1"/>
            <p:nvPr/>
          </p:nvSpPr>
          <p:spPr>
            <a:xfrm>
              <a:off x="4654296" y="4612184"/>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Judges tracked progress, recognised achievements, and reinforced accountability alongside treatment and employment outcomes.</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D1DC91E5-A634-E84F-D23F-41943CEB5600}"/>
              </a:ext>
            </a:extLst>
          </p:cNvPr>
          <p:cNvSpPr txBox="1"/>
          <p:nvPr/>
        </p:nvSpPr>
        <p:spPr>
          <a:xfrm>
            <a:off x="8355857" y="3270606"/>
            <a:ext cx="2856445" cy="19389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Electronic monitoring could be highly effective where it formed part of a wider rehabilitative approach. Combined with treatment, regular judicial review, and tailored supervision, it supported monitoring, informed decision-making, and encouraged rehabilitative outcomes.</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52BD5BDF-53F1-11FA-49BF-940BD3E0EF03}"/>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78B37364-DD8F-BF9E-4B02-8AE9590AB395}"/>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1D121FD4-E2D5-D920-B3B2-BE5278F10E0C}"/>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A partnership approach can maximise the rehabilitative and public protection benefits of electronic monitoring. For people with complex needs, it can support targeted interventions that combine accountability, tailored support, and opportunities for sustained behaviour change.</a:t>
            </a:r>
            <a:endParaRPr sz="1600" dirty="0">
              <a:solidFill>
                <a:srgbClr val="FFFFFF"/>
              </a:solidFill>
              <a:latin typeface="Tahoma"/>
            </a:endParaRPr>
          </a:p>
        </p:txBody>
      </p:sp>
    </p:spTree>
    <p:extLst>
      <p:ext uri="{BB962C8B-B14F-4D97-AF65-F5344CB8AC3E}">
        <p14:creationId xmlns:p14="http://schemas.microsoft.com/office/powerpoint/2010/main" val="424394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F3C4B-FD0C-098B-A134-F6A98172ACC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67E9D5-CBCB-F8AD-814B-320CA54A2336}"/>
              </a:ext>
            </a:extLst>
          </p:cNvPr>
          <p:cNvSpPr/>
          <p:nvPr/>
        </p:nvSpPr>
        <p:spPr>
          <a:xfrm>
            <a:off x="320040" y="3401905"/>
            <a:ext cx="11366760" cy="55027"/>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E264FD54-4EDF-685A-A532-41CE1F63CF35}"/>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3842896F-C0EA-8A8E-BCEE-AF285A3BAE40}"/>
              </a:ext>
            </a:extLst>
          </p:cNvPr>
          <p:cNvSpPr/>
          <p:nvPr/>
        </p:nvSpPr>
        <p:spPr>
          <a:xfrm>
            <a:off x="1008640"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Use your assessment to consider the purpose of EM. Start with a clear rationale; what risk, behaviour, victim need or rehabilitative objective is EM intended to address?</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5163F4EA-A173-FE69-120F-31C08CFE9380}"/>
              </a:ext>
            </a:extLst>
          </p:cNvPr>
          <p:cNvSpPr/>
          <p:nvPr/>
        </p:nvSpPr>
        <p:spPr>
          <a:xfrm>
            <a:off x="1008640"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1: Assessing the need for EM</a:t>
            </a:r>
          </a:p>
        </p:txBody>
      </p:sp>
      <p:sp>
        <p:nvSpPr>
          <p:cNvPr id="8" name="Rectangle 7">
            <a:extLst>
              <a:ext uri="{FF2B5EF4-FFF2-40B4-BE49-F238E27FC236}">
                <a16:creationId xmlns:a16="http://schemas.microsoft.com/office/drawing/2014/main" id="{DFFE77DE-6113-1902-62C9-0F02AF6B6A37}"/>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7BCE7D5D-1BDB-BA7D-AB12-AA5D8E7200D6}"/>
              </a:ext>
            </a:extLst>
          </p:cNvPr>
          <p:cNvSpPr/>
          <p:nvPr/>
        </p:nvSpPr>
        <p:spPr>
          <a:xfrm>
            <a:off x="2879807"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Tahoma" panose="020B0604030504040204" pitchFamily="34" charset="0"/>
                <a:ea typeface="Tahoma" panose="020B0604030504040204" pitchFamily="34" charset="0"/>
                <a:cs typeface="Tahoma" panose="020B0604030504040204" pitchFamily="34" charset="0"/>
              </a:rPr>
              <a:t>Consider the individual. Think about personal circumstances, protected characteristics, accommodation. What impact will these factors have on their ability to comply?</a:t>
            </a:r>
          </a:p>
        </p:txBody>
      </p:sp>
      <p:sp>
        <p:nvSpPr>
          <p:cNvPr id="10" name="Freeform: Shape 9">
            <a:extLst>
              <a:ext uri="{FF2B5EF4-FFF2-40B4-BE49-F238E27FC236}">
                <a16:creationId xmlns:a16="http://schemas.microsoft.com/office/drawing/2014/main" id="{0CB3F6AF-FD97-2116-FC9B-CE0623A188A9}"/>
              </a:ext>
            </a:extLst>
          </p:cNvPr>
          <p:cNvSpPr/>
          <p:nvPr/>
        </p:nvSpPr>
        <p:spPr>
          <a:xfrm>
            <a:off x="2879807"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2: EM suitability considerations</a:t>
            </a:r>
          </a:p>
        </p:txBody>
      </p:sp>
      <p:sp>
        <p:nvSpPr>
          <p:cNvPr id="11" name="Rectangle 10">
            <a:extLst>
              <a:ext uri="{FF2B5EF4-FFF2-40B4-BE49-F238E27FC236}">
                <a16:creationId xmlns:a16="http://schemas.microsoft.com/office/drawing/2014/main" id="{35A363F0-7EBF-ACDE-BC57-F598C8C81E27}"/>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2" name="Oval 11">
            <a:extLst>
              <a:ext uri="{FF2B5EF4-FFF2-40B4-BE49-F238E27FC236}">
                <a16:creationId xmlns:a16="http://schemas.microsoft.com/office/drawing/2014/main" id="{16B78738-7DF6-4502-C5F0-007D142A0896}"/>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1</a:t>
            </a:r>
          </a:p>
        </p:txBody>
      </p:sp>
      <p:sp>
        <p:nvSpPr>
          <p:cNvPr id="4" name="Oval 3">
            <a:extLst>
              <a:ext uri="{FF2B5EF4-FFF2-40B4-BE49-F238E27FC236}">
                <a16:creationId xmlns:a16="http://schemas.microsoft.com/office/drawing/2014/main" id="{333E2EEF-F887-6901-EF12-E7B1098B10FE}"/>
              </a:ext>
            </a:extLst>
          </p:cNvPr>
          <p:cNvSpPr/>
          <p:nvPr/>
        </p:nvSpPr>
        <p:spPr>
          <a:xfrm>
            <a:off x="2495496"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2</a:t>
            </a:r>
          </a:p>
        </p:txBody>
      </p:sp>
      <p:sp>
        <p:nvSpPr>
          <p:cNvPr id="26" name="Oval 25">
            <a:extLst>
              <a:ext uri="{FF2B5EF4-FFF2-40B4-BE49-F238E27FC236}">
                <a16:creationId xmlns:a16="http://schemas.microsoft.com/office/drawing/2014/main" id="{57D22913-553B-644C-B28D-2B333EC22157}"/>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3</a:t>
            </a:r>
          </a:p>
        </p:txBody>
      </p:sp>
      <p:sp>
        <p:nvSpPr>
          <p:cNvPr id="27" name="Oval 26">
            <a:extLst>
              <a:ext uri="{FF2B5EF4-FFF2-40B4-BE49-F238E27FC236}">
                <a16:creationId xmlns:a16="http://schemas.microsoft.com/office/drawing/2014/main" id="{11D2FF5A-354A-BEBA-169A-D69A14CB300F}"/>
              </a:ext>
            </a:extLst>
          </p:cNvPr>
          <p:cNvSpPr/>
          <p:nvPr/>
        </p:nvSpPr>
        <p:spPr>
          <a:xfrm>
            <a:off x="6237314"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4</a:t>
            </a:r>
          </a:p>
        </p:txBody>
      </p:sp>
      <p:sp>
        <p:nvSpPr>
          <p:cNvPr id="28" name="Oval 27">
            <a:extLst>
              <a:ext uri="{FF2B5EF4-FFF2-40B4-BE49-F238E27FC236}">
                <a16:creationId xmlns:a16="http://schemas.microsoft.com/office/drawing/2014/main" id="{358E37B1-C29D-EF48-C4FD-A38D40CB819B}"/>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5</a:t>
            </a:r>
          </a:p>
        </p:txBody>
      </p:sp>
      <p:pic>
        <p:nvPicPr>
          <p:cNvPr id="13" name="Picture 12">
            <a:extLst>
              <a:ext uri="{FF2B5EF4-FFF2-40B4-BE49-F238E27FC236}">
                <a16:creationId xmlns:a16="http://schemas.microsoft.com/office/drawing/2014/main" id="{B3E7BBF3-9602-611F-9E96-2585898D04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345700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50"/>
                                        <p:tgtEl>
                                          <p:spTgt spid="11"/>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0D670-C94B-0793-0676-92869DA77350}"/>
            </a:ext>
          </a:extLst>
        </p:cNvPr>
        <p:cNvGrpSpPr/>
        <p:nvPr/>
      </p:nvGrpSpPr>
      <p:grpSpPr>
        <a:xfrm>
          <a:off x="0" y="0"/>
          <a:ext cx="0" cy="0"/>
          <a:chOff x="0" y="0"/>
          <a:chExt cx="0" cy="0"/>
        </a:xfrm>
      </p:grpSpPr>
      <p:sp>
        <p:nvSpPr>
          <p:cNvPr id="36" name="Why this matters panel">
            <a:extLst>
              <a:ext uri="{FF2B5EF4-FFF2-40B4-BE49-F238E27FC236}">
                <a16:creationId xmlns:a16="http://schemas.microsoft.com/office/drawing/2014/main" id="{C0A4D3AF-2989-B65D-50B7-1370861DAEED}"/>
              </a:ext>
            </a:extLst>
          </p:cNvPr>
          <p:cNvSpPr/>
          <p:nvPr/>
        </p:nvSpPr>
        <p:spPr>
          <a:xfrm>
            <a:off x="8165592" y="3012346"/>
            <a:ext cx="3043428" cy="2280573"/>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BD5C7D47-BA29-B7C8-CD39-746A5E53211C}"/>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a:solidFill>
                  <a:srgbClr val="20262A"/>
                </a:solidFill>
                <a:latin typeface="Tahoma"/>
              </a:rPr>
              <a:t>EM suitability considerations: Home circumstances</a:t>
            </a:r>
          </a:p>
        </p:txBody>
      </p:sp>
      <p:grpSp>
        <p:nvGrpSpPr>
          <p:cNvPr id="38" name="Group 37">
            <a:extLst>
              <a:ext uri="{FF2B5EF4-FFF2-40B4-BE49-F238E27FC236}">
                <a16:creationId xmlns:a16="http://schemas.microsoft.com/office/drawing/2014/main" id="{FBC7E17C-8789-00DB-0C4B-28D2105FE04A}"/>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0E71E09F-B54B-A8DD-DF1B-8E2922E3A26F}"/>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CD20E131-3196-0710-A569-70795CA35AAA}"/>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6CFD6901-8203-3C54-CEBB-061CA0D35DC1}"/>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D3863D1D-3005-53F0-A2F5-07F8CED4C77B}"/>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Ben was serving a custodial sentence for affray. To assess his suitability for home detention curfew, the practitioner gathered information from police, children’s social </a:t>
              </a:r>
              <a:r>
                <a:rPr lang="en-GB" sz="1400" dirty="0">
                  <a:solidFill>
                    <a:srgbClr val="20262A"/>
                  </a:solidFill>
                  <a:latin typeface="Tahoma"/>
                </a:rPr>
                <a:t>c</a:t>
              </a:r>
              <a:r>
                <a:rPr lang="en-GB" sz="1400" b="0" dirty="0">
                  <a:solidFill>
                    <a:srgbClr val="20262A"/>
                  </a:solidFill>
                  <a:latin typeface="Tahoma"/>
                </a:rPr>
                <a:t>are, and prison staff, and completed a home visit to his mother’s address. Conversations with family members highlighted concerns about Ben’s temper, aggression, and the impact of his behaviour on his partner, children, and others in the household, including pressure on his mother to provide accommodation.</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11E1ACC6-ED66-29E3-201E-7D5D2134173E}"/>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FDC432E7-6B40-21B2-AB1F-C1FACB234158}"/>
              </a:ext>
            </a:extLst>
          </p:cNvPr>
          <p:cNvSpPr txBox="1"/>
          <p:nvPr/>
        </p:nvSpPr>
        <p:spPr>
          <a:xfrm>
            <a:off x="8364884" y="2707438"/>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E459485A-2160-1FCF-48CC-4B8A63A83D2C}"/>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E8695A39-574C-A1DB-2F96-6F4B588E74BD}"/>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81519270-1E91-4FC1-F7C6-8B81A17E9FFB}"/>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0457CB6D-8557-3464-2EBA-EE71486F058B}"/>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Professional curiosity</a:t>
              </a:r>
              <a:endParaRPr sz="1400" b="1">
                <a:solidFill>
                  <a:srgbClr val="007770"/>
                </a:solidFill>
                <a:latin typeface="Tahoma"/>
              </a:endParaRPr>
            </a:p>
          </p:txBody>
        </p:sp>
        <p:sp>
          <p:nvSpPr>
            <p:cNvPr id="14" name="TextBox 13">
              <a:extLst>
                <a:ext uri="{FF2B5EF4-FFF2-40B4-BE49-F238E27FC236}">
                  <a16:creationId xmlns:a16="http://schemas.microsoft.com/office/drawing/2014/main" id="{0B333987-21D9-80C6-48C8-9CD7C12D5106}"/>
                </a:ext>
              </a:extLst>
            </p:cNvPr>
            <p:cNvSpPr txBox="1"/>
            <p:nvPr/>
          </p:nvSpPr>
          <p:spPr>
            <a:xfrm>
              <a:off x="1234440" y="3215562"/>
              <a:ext cx="270662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PP did not just accept that an address was available, they explored suitability and safety through completing a home visit.</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779EF81E-F00D-DD5A-F656-BEA8B28BE459}"/>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B92AFCFC-CD8A-8F9A-65BD-07B4978F3D88}"/>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E5E02F95-836A-B9F7-6199-0C1BF8B812D6}"/>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924076E3-6CFB-5173-C2FC-725BFDA4F129}"/>
                </a:ext>
              </a:extLst>
            </p:cNvPr>
            <p:cNvSpPr txBox="1"/>
            <p:nvPr/>
          </p:nvSpPr>
          <p:spPr>
            <a:xfrm>
              <a:off x="4773168"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Using various sources of information</a:t>
              </a:r>
              <a:endParaRPr sz="1400" b="1">
                <a:solidFill>
                  <a:srgbClr val="007770"/>
                </a:solidFill>
                <a:latin typeface="Tahoma"/>
              </a:endParaRPr>
            </a:p>
          </p:txBody>
        </p:sp>
        <p:sp>
          <p:nvSpPr>
            <p:cNvPr id="18" name="TextBox 17">
              <a:extLst>
                <a:ext uri="{FF2B5EF4-FFF2-40B4-BE49-F238E27FC236}">
                  <a16:creationId xmlns:a16="http://schemas.microsoft.com/office/drawing/2014/main" id="{EA0D9155-4877-856D-FA77-CAB7852C94FB}"/>
                </a:ext>
              </a:extLst>
            </p:cNvPr>
            <p:cNvSpPr txBox="1"/>
            <p:nvPr/>
          </p:nvSpPr>
          <p:spPr>
            <a:xfrm>
              <a:off x="4535424" y="3435836"/>
              <a:ext cx="2939796"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Information from police, children’s </a:t>
              </a:r>
              <a:r>
                <a:rPr lang="en-GB" sz="1400" dirty="0">
                  <a:solidFill>
                    <a:srgbClr val="20262A"/>
                  </a:solidFill>
                  <a:latin typeface="Tahoma"/>
                </a:rPr>
                <a:t>s</a:t>
              </a:r>
              <a:r>
                <a:rPr lang="en-GB" sz="1400" b="0" dirty="0">
                  <a:solidFill>
                    <a:srgbClr val="20262A"/>
                  </a:solidFill>
                  <a:latin typeface="Tahoma"/>
                </a:rPr>
                <a:t>ocial </a:t>
              </a:r>
              <a:r>
                <a:rPr lang="en-GB" sz="1400" dirty="0">
                  <a:solidFill>
                    <a:srgbClr val="20262A"/>
                  </a:solidFill>
                  <a:latin typeface="Tahoma"/>
                </a:rPr>
                <a:t>c</a:t>
              </a:r>
              <a:r>
                <a:rPr lang="en-GB" sz="1400" b="0" dirty="0">
                  <a:solidFill>
                    <a:srgbClr val="20262A"/>
                  </a:solidFill>
                  <a:latin typeface="Tahoma"/>
                </a:rPr>
                <a:t>are, prison staff, and family members informed the assessment.</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87D3D849-5308-9C51-92A4-D54862C442D4}"/>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91BFCCE1-0ED7-83AD-717A-87C28A6980B6}"/>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E8FD2439-52DD-228A-E02A-3CE4964DAC45}"/>
                </a:ext>
              </a:extLst>
            </p:cNvPr>
            <p:cNvSpPr/>
            <p:nvPr/>
          </p:nvSpPr>
          <p:spPr>
            <a:xfrm>
              <a:off x="811589" y="4311256"/>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E840E6DF-032D-38B8-99CD-76FD3736148D}"/>
                </a:ext>
              </a:extLst>
            </p:cNvPr>
            <p:cNvSpPr txBox="1"/>
            <p:nvPr/>
          </p:nvSpPr>
          <p:spPr>
            <a:xfrm>
              <a:off x="1223069" y="4315503"/>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Recognising risk indicators</a:t>
              </a:r>
              <a:endParaRPr sz="1400" b="1">
                <a:solidFill>
                  <a:srgbClr val="007770"/>
                </a:solidFill>
                <a:latin typeface="Tahoma"/>
              </a:endParaRPr>
            </a:p>
          </p:txBody>
        </p:sp>
        <p:sp>
          <p:nvSpPr>
            <p:cNvPr id="22" name="TextBox 21">
              <a:extLst>
                <a:ext uri="{FF2B5EF4-FFF2-40B4-BE49-F238E27FC236}">
                  <a16:creationId xmlns:a16="http://schemas.microsoft.com/office/drawing/2014/main" id="{70856B89-D850-3A51-5D19-DDF11767896F}"/>
                </a:ext>
              </a:extLst>
            </p:cNvPr>
            <p:cNvSpPr txBox="1"/>
            <p:nvPr/>
          </p:nvSpPr>
          <p:spPr>
            <a:xfrm>
              <a:off x="1177349" y="4643075"/>
              <a:ext cx="276148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Concerns about aggression, intimidation, serious violence, and firearms led to an assessment that Ben posed a high-risk of harm.</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1D0EFCF7-5806-8289-5A43-0C5ADA9C43FF}"/>
              </a:ext>
            </a:extLst>
          </p:cNvPr>
          <p:cNvGrpSpPr/>
          <p:nvPr/>
        </p:nvGrpSpPr>
        <p:grpSpPr>
          <a:xfrm>
            <a:off x="4247388" y="4131916"/>
            <a:ext cx="3410712" cy="1432198"/>
            <a:chOff x="4178808" y="4210769"/>
            <a:chExt cx="3410712" cy="1432198"/>
          </a:xfrm>
        </p:grpSpPr>
        <p:sp>
          <p:nvSpPr>
            <p:cNvPr id="23" name="Rounded Rectangle 22">
              <a:extLst>
                <a:ext uri="{FF2B5EF4-FFF2-40B4-BE49-F238E27FC236}">
                  <a16:creationId xmlns:a16="http://schemas.microsoft.com/office/drawing/2014/main" id="{FB65F924-9439-0336-D35D-1FE3FA664730}"/>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19D44C71-D530-160D-7615-B2043EFD2F4D}"/>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F06548FC-2E9A-FFE7-C077-87CB1B6EFE25}"/>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communication</a:t>
              </a:r>
              <a:endParaRPr sz="1400" b="1">
                <a:solidFill>
                  <a:srgbClr val="007770"/>
                </a:solidFill>
                <a:latin typeface="Tahoma"/>
              </a:endParaRPr>
            </a:p>
          </p:txBody>
        </p:sp>
        <p:sp>
          <p:nvSpPr>
            <p:cNvPr id="26" name="TextBox 25">
              <a:extLst>
                <a:ext uri="{FF2B5EF4-FFF2-40B4-BE49-F238E27FC236}">
                  <a16:creationId xmlns:a16="http://schemas.microsoft.com/office/drawing/2014/main" id="{8E58CD49-C250-01D5-6274-4DCCC5962446}"/>
                </a:ext>
              </a:extLst>
            </p:cNvPr>
            <p:cNvSpPr txBox="1"/>
            <p:nvPr/>
          </p:nvSpPr>
          <p:spPr>
            <a:xfrm>
              <a:off x="4645152" y="4627739"/>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PP maintained contact with Ben, explained HDC requirements and managed expectations about unsuitable addresses.</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9C50835D-E7E8-4EA7-AE27-D497C1803473}"/>
              </a:ext>
            </a:extLst>
          </p:cNvPr>
          <p:cNvSpPr txBox="1"/>
          <p:nvPr/>
        </p:nvSpPr>
        <p:spPr>
          <a:xfrm>
            <a:off x="8364884" y="3075414"/>
            <a:ext cx="2838391" cy="2154436"/>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A proposed address may appear suitable while masking issues that could undermine compliance, increase risk or negatively affect others living there. PPs must understand who lives at the address, how they may be affected, and whether the placement remains suitable and safe for everyone involved.</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6C44EECC-14B4-3773-58BD-F3B1D8A42DC3}"/>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0C75DF17-2F2E-B73A-E5E1-2B9A065604AC}"/>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4F42FD48-E73E-E59B-A60A-DB9EFCBB693A}"/>
              </a:ext>
            </a:extLst>
          </p:cNvPr>
          <p:cNvSpPr txBox="1"/>
          <p:nvPr/>
        </p:nvSpPr>
        <p:spPr>
          <a:xfrm>
            <a:off x="2569464" y="5883831"/>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Effective EM suitability assessments use multiple sources of information to understand family circumstances, safeguarding risks, and the impact on everyone involved.</a:t>
            </a:r>
            <a:endParaRPr sz="1600" dirty="0">
              <a:solidFill>
                <a:srgbClr val="FFFFFF"/>
              </a:solidFill>
              <a:latin typeface="Tahoma"/>
            </a:endParaRPr>
          </a:p>
        </p:txBody>
      </p:sp>
    </p:spTree>
    <p:extLst>
      <p:ext uri="{BB962C8B-B14F-4D97-AF65-F5344CB8AC3E}">
        <p14:creationId xmlns:p14="http://schemas.microsoft.com/office/powerpoint/2010/main" val="3337343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CD91D-48D1-E631-0B67-33756026F8C5}"/>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B1ED13F8-0DA4-0707-E8E0-55FE895C4230}"/>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AA6489D4-5051-0F9C-E896-B9D14E8753B6}"/>
              </a:ext>
            </a:extLst>
          </p:cNvPr>
          <p:cNvSpPr>
            <a:spLocks noGrp="1"/>
          </p:cNvSpPr>
          <p:nvPr>
            <p:ph type="title"/>
          </p:nvPr>
        </p:nvSpPr>
        <p:spPr>
          <a:xfrm>
            <a:off x="640080" y="438912"/>
            <a:ext cx="10098258" cy="530352"/>
          </a:xfrm>
        </p:spPr>
        <p:txBody>
          <a:bodyPr wrap="square" lIns="0" tIns="0" rIns="0" bIns="0">
            <a:normAutofit/>
          </a:bodyPr>
          <a:lstStyle/>
          <a:p>
            <a:r>
              <a:rPr lang="en-GB" sz="2500" b="1" dirty="0">
                <a:solidFill>
                  <a:srgbClr val="20262A"/>
                </a:solidFill>
                <a:latin typeface="Tahoma"/>
              </a:rPr>
              <a:t>EM suitability considerations: Equity, diversity, and inclusion</a:t>
            </a:r>
          </a:p>
        </p:txBody>
      </p:sp>
      <p:grpSp>
        <p:nvGrpSpPr>
          <p:cNvPr id="38" name="Group 37">
            <a:extLst>
              <a:ext uri="{FF2B5EF4-FFF2-40B4-BE49-F238E27FC236}">
                <a16:creationId xmlns:a16="http://schemas.microsoft.com/office/drawing/2014/main" id="{8494AB19-AA47-B074-FE9E-6C942ACD1905}"/>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1AD89FA6-B7F5-BEC8-9FE9-3E42A4B80DAE}"/>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029EAE8E-8014-ECE0-5E2B-663F21CAD445}"/>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D1D9741D-29C2-1912-6D93-E5D13758FB71}"/>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8F71DDF0-C533-B4C6-9122-0E913F2C48EF}"/>
                </a:ext>
              </a:extLst>
            </p:cNvPr>
            <p:cNvSpPr txBox="1"/>
            <p:nvPr/>
          </p:nvSpPr>
          <p:spPr>
            <a:xfrm>
              <a:off x="2148840" y="1215033"/>
              <a:ext cx="9107424" cy="861774"/>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Bilal was released from custody on licence. Concerns about domestic abuse and child safeguarding led to DAPOL and alcohol monitoring requirements, alongside residence in approved premises. The case involved close collaboration between probation, police, prison staff, children's services, and approved </a:t>
              </a:r>
              <a:r>
                <a:rPr lang="en-GB" sz="1400" dirty="0">
                  <a:solidFill>
                    <a:srgbClr val="20262A"/>
                  </a:solidFill>
                  <a:latin typeface="Tahoma"/>
                </a:rPr>
                <a:t>p</a:t>
              </a:r>
              <a:r>
                <a:rPr lang="en-GB" sz="1400" b="0" dirty="0">
                  <a:solidFill>
                    <a:srgbClr val="20262A"/>
                  </a:solidFill>
                  <a:latin typeface="Tahoma"/>
                </a:rPr>
                <a:t>remises staff. Electronic monitoring arrangements were adjusted to support Bilal’s religious observance. </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345CE5D1-B128-1CDD-B4F4-E5B80A28C6AD}"/>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5D4991C8-5706-420E-F525-963978B6A737}"/>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565B6691-6398-5803-A3A1-BCD5E2CE7EA2}"/>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49D81FB1-9009-A017-1314-D23DFC1304F9}"/>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AD63E8D3-DD5F-8C13-A014-13785F7ABF9F}"/>
                </a:ext>
              </a:extLst>
            </p:cNvPr>
            <p:cNvSpPr/>
            <p:nvPr/>
          </p:nvSpPr>
          <p:spPr>
            <a:xfrm>
              <a:off x="786384" y="294381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8BD59242-A839-FD59-0528-956C5E05C3C5}"/>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Recognition of faith needs</a:t>
              </a:r>
              <a:endParaRPr sz="1400" b="1">
                <a:solidFill>
                  <a:srgbClr val="007770"/>
                </a:solidFill>
                <a:latin typeface="Tahoma"/>
              </a:endParaRPr>
            </a:p>
          </p:txBody>
        </p:sp>
        <p:sp>
          <p:nvSpPr>
            <p:cNvPr id="14" name="TextBox 13">
              <a:extLst>
                <a:ext uri="{FF2B5EF4-FFF2-40B4-BE49-F238E27FC236}">
                  <a16:creationId xmlns:a16="http://schemas.microsoft.com/office/drawing/2014/main" id="{F1595507-636D-041B-2E4A-54450BC9D90C}"/>
                </a:ext>
              </a:extLst>
            </p:cNvPr>
            <p:cNvSpPr txBox="1"/>
            <p:nvPr/>
          </p:nvSpPr>
          <p:spPr>
            <a:xfrm>
              <a:off x="786384" y="3311724"/>
              <a:ext cx="3217545"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The practitioner approved proportionate amendments to support attendance at Friday prayers, a Ramadan event, and a family funeral.</a:t>
              </a:r>
              <a:endParaRPr sz="1400" b="0" dirty="0">
                <a:solidFill>
                  <a:srgbClr val="20262A"/>
                </a:solidFill>
                <a:latin typeface="Tahoma"/>
              </a:endParaRPr>
            </a:p>
          </p:txBody>
        </p:sp>
      </p:grpSp>
      <p:grpSp>
        <p:nvGrpSpPr>
          <p:cNvPr id="40" name="Group 39">
            <a:extLst>
              <a:ext uri="{FF2B5EF4-FFF2-40B4-BE49-F238E27FC236}">
                <a16:creationId xmlns:a16="http://schemas.microsoft.com/office/drawing/2014/main" id="{E43F8E3E-0E53-5F6E-8BC0-BCC0305D204D}"/>
              </a:ext>
            </a:extLst>
          </p:cNvPr>
          <p:cNvGrpSpPr/>
          <p:nvPr/>
        </p:nvGrpSpPr>
        <p:grpSpPr>
          <a:xfrm>
            <a:off x="4215384" y="2693441"/>
            <a:ext cx="3410224" cy="1344167"/>
            <a:chOff x="4178808" y="2834639"/>
            <a:chExt cx="3410224" cy="1344167"/>
          </a:xfrm>
        </p:grpSpPr>
        <p:sp>
          <p:nvSpPr>
            <p:cNvPr id="15" name="Rounded Rectangle 14">
              <a:extLst>
                <a:ext uri="{FF2B5EF4-FFF2-40B4-BE49-F238E27FC236}">
                  <a16:creationId xmlns:a16="http://schemas.microsoft.com/office/drawing/2014/main" id="{4DA5194A-96B2-AD5D-2883-7631B78D4A55}"/>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31C96D93-6A8A-91A8-3BE8-182AE758DE64}"/>
                </a:ext>
              </a:extLst>
            </p:cNvPr>
            <p:cNvSpPr/>
            <p:nvPr/>
          </p:nvSpPr>
          <p:spPr>
            <a:xfrm>
              <a:off x="4331970" y="29422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F0223697-CC23-5E3F-124D-074C35703231}"/>
                </a:ext>
              </a:extLst>
            </p:cNvPr>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Flexibility</a:t>
              </a:r>
              <a:endParaRPr sz="1400" b="1">
                <a:solidFill>
                  <a:srgbClr val="007770"/>
                </a:solidFill>
                <a:latin typeface="Tahoma"/>
              </a:endParaRPr>
            </a:p>
          </p:txBody>
        </p:sp>
        <p:sp>
          <p:nvSpPr>
            <p:cNvPr id="18" name="TextBox 17">
              <a:extLst>
                <a:ext uri="{FF2B5EF4-FFF2-40B4-BE49-F238E27FC236}">
                  <a16:creationId xmlns:a16="http://schemas.microsoft.com/office/drawing/2014/main" id="{1827359B-D9F7-1A86-2C39-23863F15F61D}"/>
                </a:ext>
              </a:extLst>
            </p:cNvPr>
            <p:cNvSpPr txBox="1"/>
            <p:nvPr/>
          </p:nvSpPr>
          <p:spPr>
            <a:xfrm>
              <a:off x="4514362" y="3285190"/>
              <a:ext cx="3074670"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EM was used flexibly while maintaining a clear focus on public protection. </a:t>
              </a:r>
              <a:r>
                <a:rPr lang="en-GB" sz="1400">
                  <a:solidFill>
                    <a:srgbClr val="20262A"/>
                  </a:solidFill>
                  <a:latin typeface="Tahoma"/>
                </a:rPr>
                <a:t>Adjustments followed a period of compliance.</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1995C389-0B51-1494-77AE-CE9F43D7EA37}"/>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525DC18F-2037-2F2E-1772-AFB4601373C4}"/>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2023F831-1641-C439-57BF-9C1382D50888}"/>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32610B09-6A0D-37E2-5EA7-1019BF7A9123}"/>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Use of GPS for assurance</a:t>
              </a:r>
              <a:endParaRPr sz="1400" b="1">
                <a:solidFill>
                  <a:srgbClr val="007770"/>
                </a:solidFill>
                <a:latin typeface="Tahoma"/>
              </a:endParaRPr>
            </a:p>
          </p:txBody>
        </p:sp>
        <p:sp>
          <p:nvSpPr>
            <p:cNvPr id="22" name="TextBox 21">
              <a:extLst>
                <a:ext uri="{FF2B5EF4-FFF2-40B4-BE49-F238E27FC236}">
                  <a16:creationId xmlns:a16="http://schemas.microsoft.com/office/drawing/2014/main" id="{7DC991DA-3F51-24E8-10CD-2FCD9DE1C44E}"/>
                </a:ext>
              </a:extLst>
            </p:cNvPr>
            <p:cNvSpPr txBox="1"/>
            <p:nvPr/>
          </p:nvSpPr>
          <p:spPr>
            <a:xfrm>
              <a:off x="1243584" y="4654296"/>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GPS monitoring enabled adjustments to be made safely while maintaining oversight and accountability.</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BDF1BCC5-299F-80E2-C8D8-2D907A33A998}"/>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63BE0575-EA6A-C8D5-B53F-9826F9D3911A}"/>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F0BC0DFF-B6B3-FBC0-D3BB-D172176F3A10}"/>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6A8480C0-1F6C-CCFE-0B33-E16AF94FB37E}"/>
                </a:ext>
              </a:extLst>
            </p:cNvPr>
            <p:cNvSpPr txBox="1"/>
            <p:nvPr/>
          </p:nvSpPr>
          <p:spPr>
            <a:xfrm>
              <a:off x="4773168" y="4297680"/>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Balancing inclusion and risk management</a:t>
              </a:r>
              <a:endParaRPr sz="1400" b="1">
                <a:solidFill>
                  <a:srgbClr val="007770"/>
                </a:solidFill>
                <a:latin typeface="Tahoma"/>
              </a:endParaRPr>
            </a:p>
          </p:txBody>
        </p:sp>
        <p:sp>
          <p:nvSpPr>
            <p:cNvPr id="26" name="TextBox 25">
              <a:extLst>
                <a:ext uri="{FF2B5EF4-FFF2-40B4-BE49-F238E27FC236}">
                  <a16:creationId xmlns:a16="http://schemas.microsoft.com/office/drawing/2014/main" id="{457EAE33-F6BF-766A-347F-984E340CE2AD}"/>
                </a:ext>
              </a:extLst>
            </p:cNvPr>
            <p:cNvSpPr txBox="1"/>
            <p:nvPr/>
          </p:nvSpPr>
          <p:spPr>
            <a:xfrm>
              <a:off x="4487125" y="4753399"/>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Monitoring arrangements respected religious needs while maintaining appropriate safeguards and public protection.</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5C75763C-EFC7-FDDF-B7D8-0FB1DE2017A1}"/>
              </a:ext>
            </a:extLst>
          </p:cNvPr>
          <p:cNvSpPr txBox="1"/>
          <p:nvPr/>
        </p:nvSpPr>
        <p:spPr>
          <a:xfrm>
            <a:off x="8367112" y="3249331"/>
            <a:ext cx="2859219" cy="19389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Recognising protected characteristics can improve engagement, legitimacy, and compliance while managing risk. Authorised adjustments should support inclusion and be clearly communicated to partner agencies to maintain shared understanding and public protection.</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8CBEA00C-32DC-E97E-2023-580B897D4480}"/>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CAEAF1D0-AB82-4298-2269-D9E027CDB65A}"/>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F2C754BC-40BE-056B-CB7B-38565BBC4E60}"/>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A personalised approach that balances risk management, rehabilitation, and equality considerations can strengthen engagement, support compliance, and ensure electronic monitoring is delivered fairly and proportionately.</a:t>
            </a:r>
            <a:endParaRPr sz="1600" dirty="0">
              <a:solidFill>
                <a:srgbClr val="FFFFFF"/>
              </a:solidFill>
              <a:latin typeface="Tahoma"/>
            </a:endParaRPr>
          </a:p>
        </p:txBody>
      </p:sp>
    </p:spTree>
    <p:extLst>
      <p:ext uri="{BB962C8B-B14F-4D97-AF65-F5344CB8AC3E}">
        <p14:creationId xmlns:p14="http://schemas.microsoft.com/office/powerpoint/2010/main" val="413235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5A58A-6030-DCB5-C95A-C03913D0C0C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A725179-8BE6-03CF-7726-A28AF0241DDB}"/>
              </a:ext>
            </a:extLst>
          </p:cNvPr>
          <p:cNvSpPr/>
          <p:nvPr/>
        </p:nvSpPr>
        <p:spPr>
          <a:xfrm>
            <a:off x="320040" y="3401905"/>
            <a:ext cx="11366760" cy="55027"/>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D4910098-9E2C-8979-2630-E0DB96A6E819}"/>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EBF9468D-6068-C673-47AF-AABEFEB9E0A5}"/>
              </a:ext>
            </a:extLst>
          </p:cNvPr>
          <p:cNvSpPr/>
          <p:nvPr/>
        </p:nvSpPr>
        <p:spPr>
          <a:xfrm>
            <a:off x="1008640"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Use your assessment to consider the purpose of EM. Start with a clear rationale; what risk, behaviour, victim need or rehabilitative objective is EM intended to address?</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133D3AF4-C161-4CCC-8F13-E9189D7B1F4C}"/>
              </a:ext>
            </a:extLst>
          </p:cNvPr>
          <p:cNvSpPr/>
          <p:nvPr/>
        </p:nvSpPr>
        <p:spPr>
          <a:xfrm>
            <a:off x="1008640"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1: Assessing the need for EM</a:t>
            </a:r>
          </a:p>
        </p:txBody>
      </p:sp>
      <p:sp>
        <p:nvSpPr>
          <p:cNvPr id="8" name="Rectangle 7">
            <a:extLst>
              <a:ext uri="{FF2B5EF4-FFF2-40B4-BE49-F238E27FC236}">
                <a16:creationId xmlns:a16="http://schemas.microsoft.com/office/drawing/2014/main" id="{4C393184-AC40-9FA1-F41F-F8B6CCE6579B}"/>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A9FCCE0E-6D43-7594-129B-9467FBD5E668}"/>
              </a:ext>
            </a:extLst>
          </p:cNvPr>
          <p:cNvSpPr/>
          <p:nvPr/>
        </p:nvSpPr>
        <p:spPr>
          <a:xfrm>
            <a:off x="2879807"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Tahoma" panose="020B0604030504040204" pitchFamily="34" charset="0"/>
                <a:ea typeface="Tahoma" panose="020B0604030504040204" pitchFamily="34" charset="0"/>
                <a:cs typeface="Tahoma" panose="020B0604030504040204" pitchFamily="34" charset="0"/>
              </a:rPr>
              <a:t>Consider the individual. Think about personal circumstances, protected characteristics, accommodation. What impact will these factors have on their ability to comply?</a:t>
            </a:r>
          </a:p>
        </p:txBody>
      </p:sp>
      <p:sp>
        <p:nvSpPr>
          <p:cNvPr id="10" name="Freeform: Shape 9">
            <a:extLst>
              <a:ext uri="{FF2B5EF4-FFF2-40B4-BE49-F238E27FC236}">
                <a16:creationId xmlns:a16="http://schemas.microsoft.com/office/drawing/2014/main" id="{CD60BE40-7819-CC30-9442-1945A34A2BF9}"/>
              </a:ext>
            </a:extLst>
          </p:cNvPr>
          <p:cNvSpPr/>
          <p:nvPr/>
        </p:nvSpPr>
        <p:spPr>
          <a:xfrm>
            <a:off x="2879807"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2: EM suitability considerations</a:t>
            </a:r>
          </a:p>
        </p:txBody>
      </p:sp>
      <p:sp>
        <p:nvSpPr>
          <p:cNvPr id="11" name="Rectangle 10">
            <a:extLst>
              <a:ext uri="{FF2B5EF4-FFF2-40B4-BE49-F238E27FC236}">
                <a16:creationId xmlns:a16="http://schemas.microsoft.com/office/drawing/2014/main" id="{CCCD4280-F9A3-BF0D-2D94-29B2FB6D3AC7}"/>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2" name="Oval 11">
            <a:extLst>
              <a:ext uri="{FF2B5EF4-FFF2-40B4-BE49-F238E27FC236}">
                <a16:creationId xmlns:a16="http://schemas.microsoft.com/office/drawing/2014/main" id="{56E6C105-FB14-B48F-3159-E40672C6178D}"/>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1</a:t>
            </a:r>
          </a:p>
        </p:txBody>
      </p:sp>
      <p:sp>
        <p:nvSpPr>
          <p:cNvPr id="14" name="Freeform: Shape 13">
            <a:extLst>
              <a:ext uri="{FF2B5EF4-FFF2-40B4-BE49-F238E27FC236}">
                <a16:creationId xmlns:a16="http://schemas.microsoft.com/office/drawing/2014/main" id="{97E91AB4-5CD8-7DC8-0DE7-E2DB4BB2095D}"/>
              </a:ext>
            </a:extLst>
          </p:cNvPr>
          <p:cNvSpPr/>
          <p:nvPr/>
        </p:nvSpPr>
        <p:spPr>
          <a:xfrm>
            <a:off x="4750974"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Start planning before the tag is fitted. Bring the right people together, gather the right information, and make sure the person on probation understands what EM involves and what it is intended to achieve.</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Shape 14">
            <a:extLst>
              <a:ext uri="{FF2B5EF4-FFF2-40B4-BE49-F238E27FC236}">
                <a16:creationId xmlns:a16="http://schemas.microsoft.com/office/drawing/2014/main" id="{59D8381F-4757-A16C-5521-EBD2443918A2}"/>
              </a:ext>
            </a:extLst>
          </p:cNvPr>
          <p:cNvSpPr/>
          <p:nvPr/>
        </p:nvSpPr>
        <p:spPr>
          <a:xfrm>
            <a:off x="4750974"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3: Planning for EM</a:t>
            </a:r>
          </a:p>
        </p:txBody>
      </p:sp>
      <p:sp>
        <p:nvSpPr>
          <p:cNvPr id="16" name="Rectangle 15">
            <a:extLst>
              <a:ext uri="{FF2B5EF4-FFF2-40B4-BE49-F238E27FC236}">
                <a16:creationId xmlns:a16="http://schemas.microsoft.com/office/drawing/2014/main" id="{25AA621D-4846-2295-7636-22A917B7E8EE}"/>
              </a:ext>
            </a:extLst>
          </p:cNvPr>
          <p:cNvSpPr/>
          <p:nvPr/>
        </p:nvSpPr>
        <p:spPr>
          <a:xfrm>
            <a:off x="4561806"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4" name="Oval 3">
            <a:extLst>
              <a:ext uri="{FF2B5EF4-FFF2-40B4-BE49-F238E27FC236}">
                <a16:creationId xmlns:a16="http://schemas.microsoft.com/office/drawing/2014/main" id="{A7559D06-C1C2-D3A0-F520-BE403FFC55A1}"/>
              </a:ext>
            </a:extLst>
          </p:cNvPr>
          <p:cNvSpPr/>
          <p:nvPr/>
        </p:nvSpPr>
        <p:spPr>
          <a:xfrm>
            <a:off x="2495496"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2</a:t>
            </a:r>
          </a:p>
        </p:txBody>
      </p:sp>
      <p:sp>
        <p:nvSpPr>
          <p:cNvPr id="26" name="Oval 25">
            <a:extLst>
              <a:ext uri="{FF2B5EF4-FFF2-40B4-BE49-F238E27FC236}">
                <a16:creationId xmlns:a16="http://schemas.microsoft.com/office/drawing/2014/main" id="{225C7D17-F793-134E-071B-DE203155243C}"/>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3</a:t>
            </a:r>
          </a:p>
        </p:txBody>
      </p:sp>
      <p:sp>
        <p:nvSpPr>
          <p:cNvPr id="27" name="Oval 26">
            <a:extLst>
              <a:ext uri="{FF2B5EF4-FFF2-40B4-BE49-F238E27FC236}">
                <a16:creationId xmlns:a16="http://schemas.microsoft.com/office/drawing/2014/main" id="{7F5002FA-DF62-1A97-B3AF-60814D9FA4FA}"/>
              </a:ext>
            </a:extLst>
          </p:cNvPr>
          <p:cNvSpPr/>
          <p:nvPr/>
        </p:nvSpPr>
        <p:spPr>
          <a:xfrm>
            <a:off x="6237314"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4</a:t>
            </a:r>
          </a:p>
        </p:txBody>
      </p:sp>
      <p:sp>
        <p:nvSpPr>
          <p:cNvPr id="28" name="Oval 27">
            <a:extLst>
              <a:ext uri="{FF2B5EF4-FFF2-40B4-BE49-F238E27FC236}">
                <a16:creationId xmlns:a16="http://schemas.microsoft.com/office/drawing/2014/main" id="{60D15169-08CC-A60A-A471-F1F1E93F0138}"/>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5</a:t>
            </a:r>
          </a:p>
        </p:txBody>
      </p:sp>
      <p:pic>
        <p:nvPicPr>
          <p:cNvPr id="13" name="Picture 12">
            <a:extLst>
              <a:ext uri="{FF2B5EF4-FFF2-40B4-BE49-F238E27FC236}">
                <a16:creationId xmlns:a16="http://schemas.microsoft.com/office/drawing/2014/main" id="{1175B272-AA8C-A4D3-6DE2-FB2D9392F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216988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50"/>
                                        <p:tgtEl>
                                          <p:spTgt spid="16"/>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60E2C-B710-34E3-A56E-9524B685C8A8}"/>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3C078E6C-6501-1DA1-6DA0-6EA565E9735D}"/>
              </a:ext>
            </a:extLst>
          </p:cNvPr>
          <p:cNvSpPr/>
          <p:nvPr/>
        </p:nvSpPr>
        <p:spPr>
          <a:xfrm>
            <a:off x="8132066" y="3074114"/>
            <a:ext cx="3043428" cy="2279585"/>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03E6AD1A-5B2B-BDC3-D260-B02016CFFB6F}"/>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dirty="0">
                <a:solidFill>
                  <a:srgbClr val="20262A"/>
                </a:solidFill>
                <a:latin typeface="Tahoma"/>
              </a:rPr>
              <a:t>Planning for EM: Clarity and coordination</a:t>
            </a:r>
          </a:p>
        </p:txBody>
      </p:sp>
      <p:grpSp>
        <p:nvGrpSpPr>
          <p:cNvPr id="38" name="Group 37">
            <a:extLst>
              <a:ext uri="{FF2B5EF4-FFF2-40B4-BE49-F238E27FC236}">
                <a16:creationId xmlns:a16="http://schemas.microsoft.com/office/drawing/2014/main" id="{7EC5FE09-AE2A-A100-473D-0ABD2553E18B}"/>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8BB25D25-E705-F28C-AB8A-1C3C8D3AF95D}"/>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25FC4E40-20C4-D0F6-2A4B-C2E46E6F6C09}"/>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6811DDDF-5E3E-FD0A-235B-072E2C52A987}"/>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B6E91FB6-7E19-FCC8-345F-DBAE98978928}"/>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Sophie received a custodial sentence after wounding her partner. Her offending was linked to significant alcohol dependence, occasional drug use, and a history of domestic abuse. Following a previous release, she was recalled when her behaviour and compliance deteriorated due to alcohol use. Before her subsequent release, prison and community probation practitioners, approved premises staff, and partner agencies undertook extensive planning to support an alcohol monitoring requirement.</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0774F09A-609C-B1E3-2AF3-0FA55FADF5EF}"/>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7E373B92-C49F-347D-69F2-E6BD0045147C}"/>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0004057C-9205-34F1-659E-129CE5948A08}"/>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E468EC07-40B3-E2E3-D2EB-233A2B28F618}"/>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18D21040-946A-8226-179D-F56F70766650}"/>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FE63975B-6797-8A97-AB5A-50DEC95AD677}"/>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communication</a:t>
              </a:r>
              <a:endParaRPr sz="1400" b="1">
                <a:solidFill>
                  <a:srgbClr val="007770"/>
                </a:solidFill>
                <a:latin typeface="Tahoma"/>
              </a:endParaRPr>
            </a:p>
          </p:txBody>
        </p:sp>
        <p:sp>
          <p:nvSpPr>
            <p:cNvPr id="14" name="TextBox 13">
              <a:extLst>
                <a:ext uri="{FF2B5EF4-FFF2-40B4-BE49-F238E27FC236}">
                  <a16:creationId xmlns:a16="http://schemas.microsoft.com/office/drawing/2014/main" id="{15F3AA75-AAA6-9BFF-25C1-F1BAED5356FB}"/>
                </a:ext>
              </a:extLst>
            </p:cNvPr>
            <p:cNvSpPr txBox="1"/>
            <p:nvPr/>
          </p:nvSpPr>
          <p:spPr>
            <a:xfrm>
              <a:off x="1234440" y="3215562"/>
              <a:ext cx="270662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requirement was explained to Sophie before release and reinforced through supervision to encourage engagement.</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B93469D9-7243-2836-1BBC-02448B92DB41}"/>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3C257533-2638-B2A5-CB51-4A4F1A02CD4F}"/>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6F60F91B-7773-7B37-8A05-F1E3F420763A}"/>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694AA5A4-B4E1-C623-41B4-0FB89886C36A}"/>
                </a:ext>
              </a:extLst>
            </p:cNvPr>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Realistic expectations</a:t>
              </a:r>
              <a:endParaRPr sz="1400" b="1">
                <a:solidFill>
                  <a:srgbClr val="007770"/>
                </a:solidFill>
                <a:latin typeface="Tahoma"/>
              </a:endParaRPr>
            </a:p>
          </p:txBody>
        </p:sp>
        <p:sp>
          <p:nvSpPr>
            <p:cNvPr id="18" name="TextBox 17">
              <a:extLst>
                <a:ext uri="{FF2B5EF4-FFF2-40B4-BE49-F238E27FC236}">
                  <a16:creationId xmlns:a16="http://schemas.microsoft.com/office/drawing/2014/main" id="{2E049E5D-E875-FB6C-E36A-6EE197B2F3B2}"/>
                </a:ext>
              </a:extLst>
            </p:cNvPr>
            <p:cNvSpPr txBox="1"/>
            <p:nvPr/>
          </p:nvSpPr>
          <p:spPr>
            <a:xfrm>
              <a:off x="4759452" y="3215562"/>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Monitoring objectives supported gradual change rather than unrealistic expectations of complete alcohol abstinence.</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8486C2F4-D254-238C-7D72-35327CB6DB47}"/>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786278EB-BCB8-489F-5603-B2200EF4EA13}"/>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638E6AD8-45F5-F118-93A1-4D98801FF10A}"/>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3EA4A301-64FD-461D-316D-8749DDFA8FBE}"/>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Multi-agency coordination</a:t>
              </a:r>
              <a:endParaRPr sz="1400" b="1">
                <a:solidFill>
                  <a:srgbClr val="007770"/>
                </a:solidFill>
                <a:latin typeface="Tahoma"/>
              </a:endParaRPr>
            </a:p>
          </p:txBody>
        </p:sp>
        <p:sp>
          <p:nvSpPr>
            <p:cNvPr id="22" name="TextBox 21">
              <a:extLst>
                <a:ext uri="{FF2B5EF4-FFF2-40B4-BE49-F238E27FC236}">
                  <a16:creationId xmlns:a16="http://schemas.microsoft.com/office/drawing/2014/main" id="{89BB4B67-F860-59A3-2349-562EA38209EB}"/>
                </a:ext>
              </a:extLst>
            </p:cNvPr>
            <p:cNvSpPr txBox="1"/>
            <p:nvPr/>
          </p:nvSpPr>
          <p:spPr>
            <a:xfrm>
              <a:off x="1243584" y="4654296"/>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Approved premises, alcohol services, and the women's centre built monitoring information into recovery plans.</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EAA79545-E023-8DB3-9AC3-FCA7775B3EEA}"/>
              </a:ext>
            </a:extLst>
          </p:cNvPr>
          <p:cNvGrpSpPr/>
          <p:nvPr/>
        </p:nvGrpSpPr>
        <p:grpSpPr>
          <a:xfrm>
            <a:off x="4247388" y="4131916"/>
            <a:ext cx="3506724" cy="1432198"/>
            <a:chOff x="4178808" y="4210769"/>
            <a:chExt cx="3506724" cy="1432198"/>
          </a:xfrm>
        </p:grpSpPr>
        <p:sp>
          <p:nvSpPr>
            <p:cNvPr id="23" name="Rounded Rectangle 22">
              <a:extLst>
                <a:ext uri="{FF2B5EF4-FFF2-40B4-BE49-F238E27FC236}">
                  <a16:creationId xmlns:a16="http://schemas.microsoft.com/office/drawing/2014/main" id="{51D579F2-A608-BFF0-8E1E-DEDBAFE77730}"/>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0E2906B7-04A7-32F5-24B6-86AF106BC34A}"/>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D8EA98F9-C1DD-B74A-9AF4-3FAB4A14222C}"/>
                </a:ext>
              </a:extLst>
            </p:cNvPr>
            <p:cNvSpPr txBox="1"/>
            <p:nvPr/>
          </p:nvSpPr>
          <p:spPr>
            <a:xfrm>
              <a:off x="4741164" y="4402937"/>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Positive outcomes</a:t>
              </a:r>
              <a:endParaRPr sz="1400" b="1">
                <a:solidFill>
                  <a:srgbClr val="007770"/>
                </a:solidFill>
                <a:latin typeface="Tahoma"/>
              </a:endParaRPr>
            </a:p>
          </p:txBody>
        </p:sp>
        <p:sp>
          <p:nvSpPr>
            <p:cNvPr id="26" name="TextBox 25">
              <a:extLst>
                <a:ext uri="{FF2B5EF4-FFF2-40B4-BE49-F238E27FC236}">
                  <a16:creationId xmlns:a16="http://schemas.microsoft.com/office/drawing/2014/main" id="{66CE39F7-F0AD-D31F-5135-FA9D1D1853DE}"/>
                </a:ext>
              </a:extLst>
            </p:cNvPr>
            <p:cNvSpPr txBox="1"/>
            <p:nvPr/>
          </p:nvSpPr>
          <p:spPr>
            <a:xfrm>
              <a:off x="4741164" y="4668060"/>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Sophie engaged well, reduced alcohol use, and successfully progressed into supported accommodation.</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695CE800-A6D1-108C-1105-A9652EA55904}"/>
              </a:ext>
            </a:extLst>
          </p:cNvPr>
          <p:cNvSpPr txBox="1"/>
          <p:nvPr/>
        </p:nvSpPr>
        <p:spPr>
          <a:xfrm>
            <a:off x="8392473" y="3160781"/>
            <a:ext cx="2697558" cy="2154436"/>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This example shows how effective pre-release planning supports successful electronic monitoring. By coordinating agencies, addressing practical barriers, and maintaining clear communication, practitioners ensured monitoring was targeted, understood, and effective from the point of release.</a:t>
            </a:r>
          </a:p>
        </p:txBody>
      </p:sp>
      <p:sp>
        <p:nvSpPr>
          <p:cNvPr id="31" name="Practice takeaway challenge">
            <a:extLst>
              <a:ext uri="{FF2B5EF4-FFF2-40B4-BE49-F238E27FC236}">
                <a16:creationId xmlns:a16="http://schemas.microsoft.com/office/drawing/2014/main" id="{AE7FC965-E10A-1609-3769-9AD6248D4E84}"/>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D0ED4101-1965-45B5-F2F9-6185608A4330}"/>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D8290E73-48F1-AE64-7082-378BAB862BA4}"/>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a:solidFill>
                  <a:srgbClr val="FFFFFF"/>
                </a:solidFill>
                <a:latin typeface="Tahoma"/>
              </a:rPr>
              <a:t>The pre-release period provides a critical opportunity to prepare for effective electronic monitoring. When practitioners anticipate practical issues and coordinate support in advance of release, monitoring is more likely to deliver its intended purpose.</a:t>
            </a:r>
            <a:endParaRPr sz="1600">
              <a:solidFill>
                <a:srgbClr val="FFFFFF"/>
              </a:solidFill>
              <a:latin typeface="Tahoma"/>
            </a:endParaRPr>
          </a:p>
        </p:txBody>
      </p:sp>
    </p:spTree>
    <p:extLst>
      <p:ext uri="{BB962C8B-B14F-4D97-AF65-F5344CB8AC3E}">
        <p14:creationId xmlns:p14="http://schemas.microsoft.com/office/powerpoint/2010/main" val="81307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9CE60-94D3-0E6D-7BD5-E930252B7AC1}"/>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045E27FE-8839-789A-7D83-29FEAFD875E7}"/>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4352ADA7-0A60-8570-EB9E-F8E494D4A162}"/>
              </a:ext>
            </a:extLst>
          </p:cNvPr>
          <p:cNvSpPr>
            <a:spLocks noGrp="1"/>
          </p:cNvSpPr>
          <p:nvPr>
            <p:ph type="title"/>
          </p:nvPr>
        </p:nvSpPr>
        <p:spPr>
          <a:xfrm>
            <a:off x="640080" y="438912"/>
            <a:ext cx="8732520" cy="530352"/>
          </a:xfrm>
        </p:spPr>
        <p:txBody>
          <a:bodyPr wrap="square" lIns="0" tIns="0" rIns="0" bIns="0">
            <a:normAutofit/>
          </a:bodyPr>
          <a:lstStyle/>
          <a:p>
            <a:r>
              <a:rPr lang="en-GB" sz="2500" b="1">
                <a:solidFill>
                  <a:srgbClr val="20262A"/>
                </a:solidFill>
                <a:latin typeface="Tahoma"/>
              </a:rPr>
              <a:t>Planning for EM: Building compliance from the start</a:t>
            </a:r>
          </a:p>
        </p:txBody>
      </p:sp>
      <p:grpSp>
        <p:nvGrpSpPr>
          <p:cNvPr id="38" name="Group 37">
            <a:extLst>
              <a:ext uri="{FF2B5EF4-FFF2-40B4-BE49-F238E27FC236}">
                <a16:creationId xmlns:a16="http://schemas.microsoft.com/office/drawing/2014/main" id="{35F21F3F-75DD-8A50-CA0A-911362AC0BB5}"/>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46F5C550-598C-FC28-01DE-73B33E320DC8}"/>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9D096ED4-65DA-9D03-DB74-4BF7E31680AC}"/>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BD08BDE4-A79F-98E7-B936-367B8648DCFC}"/>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A759FC8B-65A2-E6FE-6AD9-A9798EE99C5C}"/>
                </a:ext>
              </a:extLst>
            </p:cNvPr>
            <p:cNvSpPr txBox="1"/>
            <p:nvPr/>
          </p:nvSpPr>
          <p:spPr>
            <a:xfrm>
              <a:off x="2148840" y="1215034"/>
              <a:ext cx="9107424" cy="861774"/>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David received a 12-month community order for driving while disqualified and driving while unfit through drugs. The order included a rehabilitation activity requirement (RAR) and a 60-day EM curfew from 9pm to 6am. David’s tag was fitted in the caravan where he lived</a:t>
              </a:r>
              <a:r>
                <a:rPr lang="en-GB" sz="1400" dirty="0">
                  <a:solidFill>
                    <a:srgbClr val="20262A"/>
                  </a:solidFill>
                  <a:latin typeface="Tahoma"/>
                </a:rPr>
                <a:t>. The practitioner ensured that the </a:t>
              </a:r>
              <a:r>
                <a:rPr lang="en-GB" sz="1400" b="0" dirty="0">
                  <a:solidFill>
                    <a:srgbClr val="20262A"/>
                  </a:solidFill>
                  <a:latin typeface="Tahoma"/>
                </a:rPr>
                <a:t>caravan was static not mobile and had permanent electricity before approving the address.</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560C192F-FF9C-DC3E-AD45-AB334E6EDD0D}"/>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15BAF339-F52A-D890-41E8-E569596ED29D}"/>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622B7166-E871-154A-7DC6-77DFF38FEE05}"/>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4747D2E0-D005-1148-EAE9-979D67917629}"/>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87A5682E-071A-25DF-283E-3360BB6DD31D}"/>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66D9BFAC-3EA6-7820-F94C-51F847CC1F87}"/>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sentence planning</a:t>
              </a:r>
              <a:endParaRPr sz="1400" b="1">
                <a:solidFill>
                  <a:srgbClr val="007770"/>
                </a:solidFill>
                <a:latin typeface="Tahoma"/>
              </a:endParaRPr>
            </a:p>
          </p:txBody>
        </p:sp>
        <p:sp>
          <p:nvSpPr>
            <p:cNvPr id="14" name="TextBox 13">
              <a:extLst>
                <a:ext uri="{FF2B5EF4-FFF2-40B4-BE49-F238E27FC236}">
                  <a16:creationId xmlns:a16="http://schemas.microsoft.com/office/drawing/2014/main" id="{B339193E-89A5-2436-8D6D-48E117654584}"/>
                </a:ext>
              </a:extLst>
            </p:cNvPr>
            <p:cNvSpPr txBox="1"/>
            <p:nvPr/>
          </p:nvSpPr>
          <p:spPr>
            <a:xfrm>
              <a:off x="1234440" y="3215562"/>
              <a:ext cx="2706624"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sentence plan made the purpose of the EM curfew clear from the outset.</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2B82A455-3A38-DDB3-7D69-A7C32DC63EF8}"/>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3603698C-5EAB-B782-157A-09E4920B89AC}"/>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50F86B8A-BD52-59E0-3BC6-E316B09BD983}"/>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226BB51B-E8E9-4F9D-B774-AD446F7624A2}"/>
                </a:ext>
              </a:extLst>
            </p:cNvPr>
            <p:cNvSpPr txBox="1"/>
            <p:nvPr/>
          </p:nvSpPr>
          <p:spPr>
            <a:xfrm>
              <a:off x="4773168" y="2935224"/>
              <a:ext cx="280720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Defined roles and responsibilities</a:t>
              </a:r>
              <a:endParaRPr sz="1400" b="1">
                <a:solidFill>
                  <a:srgbClr val="007770"/>
                </a:solidFill>
                <a:latin typeface="Tahoma"/>
              </a:endParaRPr>
            </a:p>
          </p:txBody>
        </p:sp>
        <p:sp>
          <p:nvSpPr>
            <p:cNvPr id="18" name="TextBox 17">
              <a:extLst>
                <a:ext uri="{FF2B5EF4-FFF2-40B4-BE49-F238E27FC236}">
                  <a16:creationId xmlns:a16="http://schemas.microsoft.com/office/drawing/2014/main" id="{F8CC4610-8DDE-8EE0-2EA6-C5BAE96EDB49}"/>
                </a:ext>
              </a:extLst>
            </p:cNvPr>
            <p:cNvSpPr txBox="1"/>
            <p:nvPr/>
          </p:nvSpPr>
          <p:spPr>
            <a:xfrm>
              <a:off x="4773168" y="3368408"/>
              <a:ext cx="2670048"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Responsibilities were clearly assigned to David, the practitioner, and the EM provider. </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A2093CFF-E89C-3243-725D-2BE1019EE4D4}"/>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887BDBBB-CF1C-8A2F-25F1-1EA73D8EF7E6}"/>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666AF27B-C17E-8BAF-DE76-0C5F6948CF52}"/>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E67C77D5-1E88-ABB8-EA45-B0ECC5D68897}"/>
                </a:ext>
              </a:extLst>
            </p:cNvPr>
            <p:cNvSpPr txBox="1"/>
            <p:nvPr/>
          </p:nvSpPr>
          <p:spPr>
            <a:xfrm>
              <a:off x="1252728" y="439826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Responsive contingency planning</a:t>
              </a:r>
              <a:endParaRPr sz="1400" b="1">
                <a:solidFill>
                  <a:srgbClr val="007770"/>
                </a:solidFill>
                <a:latin typeface="Tahoma"/>
              </a:endParaRPr>
            </a:p>
          </p:txBody>
        </p:sp>
        <p:sp>
          <p:nvSpPr>
            <p:cNvPr id="22" name="TextBox 21">
              <a:extLst>
                <a:ext uri="{FF2B5EF4-FFF2-40B4-BE49-F238E27FC236}">
                  <a16:creationId xmlns:a16="http://schemas.microsoft.com/office/drawing/2014/main" id="{99E69B1D-1A7F-83A9-D128-8DEF11DE6B22}"/>
                </a:ext>
              </a:extLst>
            </p:cNvPr>
            <p:cNvSpPr txBox="1"/>
            <p:nvPr/>
          </p:nvSpPr>
          <p:spPr>
            <a:xfrm>
              <a:off x="982980" y="4913047"/>
              <a:ext cx="2939796"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Contingency arrangements supported swift responses to tamper alerts and electricity supply issues.</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FE4A72C5-0BDD-A42F-29DB-5F4DE0C00CA9}"/>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A083B291-7170-27EC-46D9-9128655A17AB}"/>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F2C8D176-A510-FDDB-B1DB-3E3935839C5A}"/>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9D0C0ACF-338C-68BC-5F04-79B07FFD243B}"/>
                </a:ext>
              </a:extLst>
            </p:cNvPr>
            <p:cNvSpPr txBox="1"/>
            <p:nvPr/>
          </p:nvSpPr>
          <p:spPr>
            <a:xfrm>
              <a:off x="4741164" y="4392877"/>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Proportionate enforcement</a:t>
              </a:r>
              <a:endParaRPr sz="1400" b="1">
                <a:solidFill>
                  <a:srgbClr val="007770"/>
                </a:solidFill>
                <a:latin typeface="Tahoma"/>
              </a:endParaRPr>
            </a:p>
          </p:txBody>
        </p:sp>
        <p:sp>
          <p:nvSpPr>
            <p:cNvPr id="26" name="TextBox 25">
              <a:extLst>
                <a:ext uri="{FF2B5EF4-FFF2-40B4-BE49-F238E27FC236}">
                  <a16:creationId xmlns:a16="http://schemas.microsoft.com/office/drawing/2014/main" id="{4B19E9A8-890F-15E0-328E-36B4D373ABEB}"/>
                </a:ext>
              </a:extLst>
            </p:cNvPr>
            <p:cNvSpPr txBox="1"/>
            <p:nvPr/>
          </p:nvSpPr>
          <p:spPr>
            <a:xfrm>
              <a:off x="4628857" y="4692583"/>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Compliance concerns were addressed early and proportionately, helping David complete the curfew successfully.</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21BB7EB2-19DD-4C1C-4C55-38E4163EE15F}"/>
              </a:ext>
            </a:extLst>
          </p:cNvPr>
          <p:cNvSpPr txBox="1"/>
          <p:nvPr/>
        </p:nvSpPr>
        <p:spPr>
          <a:xfrm>
            <a:off x="8392473" y="3472797"/>
            <a:ext cx="2638942" cy="1508105"/>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Clear planning for EM from the outset provided a framework for responding to issues, enabling the practitioner to maintain compliance and support the intended purpose of the curfew throughout the order.</a:t>
            </a:r>
            <a:endParaRPr sz="1400" b="0">
              <a:solidFill>
                <a:srgbClr val="20262A"/>
              </a:solidFill>
              <a:latin typeface="Tahoma"/>
            </a:endParaRPr>
          </a:p>
        </p:txBody>
      </p:sp>
      <p:sp>
        <p:nvSpPr>
          <p:cNvPr id="31" name="Practice takeaway challenge">
            <a:extLst>
              <a:ext uri="{FF2B5EF4-FFF2-40B4-BE49-F238E27FC236}">
                <a16:creationId xmlns:a16="http://schemas.microsoft.com/office/drawing/2014/main" id="{A3797732-A0E9-DDC8-F6B2-B790B8AAFF6A}"/>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931FDD9B-9395-8191-41AF-0BCFE1BE6787}"/>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16C246FA-ABC3-EDA0-E60D-12EF7C51A6EE}"/>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a:solidFill>
                  <a:srgbClr val="FFFFFF"/>
                </a:solidFill>
                <a:latin typeface="Tahoma"/>
              </a:rPr>
              <a:t>Embedding the tag within sentence planning from the outset creates clearer accountability for delivery and can contribute to successful completion. </a:t>
            </a:r>
            <a:endParaRPr sz="1600">
              <a:solidFill>
                <a:srgbClr val="FFFFFF"/>
              </a:solidFill>
              <a:latin typeface="Tahoma"/>
            </a:endParaRPr>
          </a:p>
        </p:txBody>
      </p:sp>
    </p:spTree>
    <p:extLst>
      <p:ext uri="{BB962C8B-B14F-4D97-AF65-F5344CB8AC3E}">
        <p14:creationId xmlns:p14="http://schemas.microsoft.com/office/powerpoint/2010/main" val="16861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A9081-49DF-4A19-30EC-BE81D6E8EC4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F704820-4670-BD5B-9F7A-12A93FB84541}"/>
              </a:ext>
            </a:extLst>
          </p:cNvPr>
          <p:cNvSpPr/>
          <p:nvPr/>
        </p:nvSpPr>
        <p:spPr>
          <a:xfrm>
            <a:off x="320040" y="3401905"/>
            <a:ext cx="11366760" cy="55027"/>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6A3A0098-370D-CD88-F3E1-4E8627681136}"/>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3BC1ABCD-2363-C189-BADD-51C72EA97E3E}"/>
              </a:ext>
            </a:extLst>
          </p:cNvPr>
          <p:cNvSpPr/>
          <p:nvPr/>
        </p:nvSpPr>
        <p:spPr>
          <a:xfrm>
            <a:off x="1008640"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Use your assessment to consider the purpose of EM. Start with a clear rationale; what risk, behaviour, victim need or rehabilitative objective is EM intended to address?</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1874DB0F-2743-BE24-A2B1-8770502D375C}"/>
              </a:ext>
            </a:extLst>
          </p:cNvPr>
          <p:cNvSpPr/>
          <p:nvPr/>
        </p:nvSpPr>
        <p:spPr>
          <a:xfrm>
            <a:off x="1008640"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1: Assessing the need for EM</a:t>
            </a:r>
          </a:p>
        </p:txBody>
      </p:sp>
      <p:sp>
        <p:nvSpPr>
          <p:cNvPr id="8" name="Rectangle 7">
            <a:extLst>
              <a:ext uri="{FF2B5EF4-FFF2-40B4-BE49-F238E27FC236}">
                <a16:creationId xmlns:a16="http://schemas.microsoft.com/office/drawing/2014/main" id="{7E93A9C9-1D3C-F09F-AA98-0E13116B7B6E}"/>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1E69B063-27B4-80A3-0758-7F3359183585}"/>
              </a:ext>
            </a:extLst>
          </p:cNvPr>
          <p:cNvSpPr/>
          <p:nvPr/>
        </p:nvSpPr>
        <p:spPr>
          <a:xfrm>
            <a:off x="2879807"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Tahoma" panose="020B0604030504040204" pitchFamily="34" charset="0"/>
                <a:ea typeface="Tahoma" panose="020B0604030504040204" pitchFamily="34" charset="0"/>
                <a:cs typeface="Tahoma" panose="020B0604030504040204" pitchFamily="34" charset="0"/>
              </a:rPr>
              <a:t>Consider the individual. Think about personal circumstances, protected characteristics, accommodation. What impact will these factors have on their ability to comply?</a:t>
            </a:r>
          </a:p>
        </p:txBody>
      </p:sp>
      <p:sp>
        <p:nvSpPr>
          <p:cNvPr id="10" name="Freeform: Shape 9">
            <a:extLst>
              <a:ext uri="{FF2B5EF4-FFF2-40B4-BE49-F238E27FC236}">
                <a16:creationId xmlns:a16="http://schemas.microsoft.com/office/drawing/2014/main" id="{6BF83991-8941-4E5A-70C8-B1D6086BEE88}"/>
              </a:ext>
            </a:extLst>
          </p:cNvPr>
          <p:cNvSpPr/>
          <p:nvPr/>
        </p:nvSpPr>
        <p:spPr>
          <a:xfrm>
            <a:off x="2879807"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2: EM suitability considerations</a:t>
            </a:r>
          </a:p>
        </p:txBody>
      </p:sp>
      <p:sp>
        <p:nvSpPr>
          <p:cNvPr id="11" name="Rectangle 10">
            <a:extLst>
              <a:ext uri="{FF2B5EF4-FFF2-40B4-BE49-F238E27FC236}">
                <a16:creationId xmlns:a16="http://schemas.microsoft.com/office/drawing/2014/main" id="{EC8C6929-2CC1-37D3-5EA1-42DA0F10AC4F}"/>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2" name="Oval 11">
            <a:extLst>
              <a:ext uri="{FF2B5EF4-FFF2-40B4-BE49-F238E27FC236}">
                <a16:creationId xmlns:a16="http://schemas.microsoft.com/office/drawing/2014/main" id="{011FAB64-A4D8-F6FA-DFFC-0B2BB67EF0E8}"/>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1</a:t>
            </a:r>
          </a:p>
        </p:txBody>
      </p:sp>
      <p:sp>
        <p:nvSpPr>
          <p:cNvPr id="14" name="Freeform: Shape 13">
            <a:extLst>
              <a:ext uri="{FF2B5EF4-FFF2-40B4-BE49-F238E27FC236}">
                <a16:creationId xmlns:a16="http://schemas.microsoft.com/office/drawing/2014/main" id="{3BAFBF1F-9182-8198-372A-9704BF2521A9}"/>
              </a:ext>
            </a:extLst>
          </p:cNvPr>
          <p:cNvSpPr/>
          <p:nvPr/>
        </p:nvSpPr>
        <p:spPr>
          <a:xfrm>
            <a:off x="4750974"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Start planning before the tag is fitted. Bring the right people together, gather the right information, and make sure the person on probation understands what EM involves and what it is intended to achieve.</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15" name="Freeform: Shape 14">
            <a:extLst>
              <a:ext uri="{FF2B5EF4-FFF2-40B4-BE49-F238E27FC236}">
                <a16:creationId xmlns:a16="http://schemas.microsoft.com/office/drawing/2014/main" id="{2B01A9CC-D15F-F6B4-8AA2-E9C86DD4368B}"/>
              </a:ext>
            </a:extLst>
          </p:cNvPr>
          <p:cNvSpPr/>
          <p:nvPr/>
        </p:nvSpPr>
        <p:spPr>
          <a:xfrm>
            <a:off x="4750974"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3: Planning for EM</a:t>
            </a:r>
          </a:p>
        </p:txBody>
      </p:sp>
      <p:sp>
        <p:nvSpPr>
          <p:cNvPr id="16" name="Rectangle 15">
            <a:extLst>
              <a:ext uri="{FF2B5EF4-FFF2-40B4-BE49-F238E27FC236}">
                <a16:creationId xmlns:a16="http://schemas.microsoft.com/office/drawing/2014/main" id="{36B424F2-918D-0B82-6B9E-20651019D5B8}"/>
              </a:ext>
            </a:extLst>
          </p:cNvPr>
          <p:cNvSpPr/>
          <p:nvPr/>
        </p:nvSpPr>
        <p:spPr>
          <a:xfrm>
            <a:off x="4561806"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7" name="Freeform: Shape 16">
            <a:extLst>
              <a:ext uri="{FF2B5EF4-FFF2-40B4-BE49-F238E27FC236}">
                <a16:creationId xmlns:a16="http://schemas.microsoft.com/office/drawing/2014/main" id="{4EC8D970-3A4E-01F0-4E92-92AD1DD6F584}"/>
              </a:ext>
            </a:extLst>
          </p:cNvPr>
          <p:cNvSpPr/>
          <p:nvPr/>
        </p:nvSpPr>
        <p:spPr>
          <a:xfrm>
            <a:off x="6622141"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Build contingency arrangements into planning. Consider what additional measures may be needed if EM cannot be delivered as intended. What would need to happen if equipment failed, circumstances changed or new risks emerged?</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18" name="Freeform: Shape 17">
            <a:extLst>
              <a:ext uri="{FF2B5EF4-FFF2-40B4-BE49-F238E27FC236}">
                <a16:creationId xmlns:a16="http://schemas.microsoft.com/office/drawing/2014/main" id="{348F4614-E6E9-C2C1-6378-A2CAD8191B3D}"/>
              </a:ext>
            </a:extLst>
          </p:cNvPr>
          <p:cNvSpPr/>
          <p:nvPr/>
        </p:nvSpPr>
        <p:spPr>
          <a:xfrm>
            <a:off x="6622141"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4: Contingency planning</a:t>
            </a:r>
          </a:p>
        </p:txBody>
      </p:sp>
      <p:sp>
        <p:nvSpPr>
          <p:cNvPr id="19" name="Rectangle 18">
            <a:extLst>
              <a:ext uri="{FF2B5EF4-FFF2-40B4-BE49-F238E27FC236}">
                <a16:creationId xmlns:a16="http://schemas.microsoft.com/office/drawing/2014/main" id="{9EE81920-9C03-D6BB-869C-903E0D2B0366}"/>
              </a:ext>
            </a:extLst>
          </p:cNvPr>
          <p:cNvSpPr/>
          <p:nvPr/>
        </p:nvSpPr>
        <p:spPr>
          <a:xfrm>
            <a:off x="6432973"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4" name="Oval 3">
            <a:extLst>
              <a:ext uri="{FF2B5EF4-FFF2-40B4-BE49-F238E27FC236}">
                <a16:creationId xmlns:a16="http://schemas.microsoft.com/office/drawing/2014/main" id="{EE85C006-0F59-E390-DD86-E48774621EF4}"/>
              </a:ext>
            </a:extLst>
          </p:cNvPr>
          <p:cNvSpPr/>
          <p:nvPr/>
        </p:nvSpPr>
        <p:spPr>
          <a:xfrm>
            <a:off x="2495496"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2</a:t>
            </a:r>
          </a:p>
        </p:txBody>
      </p:sp>
      <p:sp>
        <p:nvSpPr>
          <p:cNvPr id="26" name="Oval 25">
            <a:extLst>
              <a:ext uri="{FF2B5EF4-FFF2-40B4-BE49-F238E27FC236}">
                <a16:creationId xmlns:a16="http://schemas.microsoft.com/office/drawing/2014/main" id="{685C66E8-8578-1014-BFAE-C3D7C135B14C}"/>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3</a:t>
            </a:r>
          </a:p>
        </p:txBody>
      </p:sp>
      <p:sp>
        <p:nvSpPr>
          <p:cNvPr id="27" name="Oval 26">
            <a:extLst>
              <a:ext uri="{FF2B5EF4-FFF2-40B4-BE49-F238E27FC236}">
                <a16:creationId xmlns:a16="http://schemas.microsoft.com/office/drawing/2014/main" id="{23F649C0-5140-9C04-D706-128BE39B44E3}"/>
              </a:ext>
            </a:extLst>
          </p:cNvPr>
          <p:cNvSpPr/>
          <p:nvPr/>
        </p:nvSpPr>
        <p:spPr>
          <a:xfrm>
            <a:off x="6237314"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4</a:t>
            </a:r>
          </a:p>
        </p:txBody>
      </p:sp>
      <p:sp>
        <p:nvSpPr>
          <p:cNvPr id="28" name="Oval 27">
            <a:extLst>
              <a:ext uri="{FF2B5EF4-FFF2-40B4-BE49-F238E27FC236}">
                <a16:creationId xmlns:a16="http://schemas.microsoft.com/office/drawing/2014/main" id="{89DC1C2F-DFA5-471A-161B-EC6F0B0C7A3F}"/>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5</a:t>
            </a:r>
          </a:p>
        </p:txBody>
      </p:sp>
      <p:pic>
        <p:nvPicPr>
          <p:cNvPr id="21" name="Picture 20">
            <a:extLst>
              <a:ext uri="{FF2B5EF4-FFF2-40B4-BE49-F238E27FC236}">
                <a16:creationId xmlns:a16="http://schemas.microsoft.com/office/drawing/2014/main" id="{1286BBE4-21E2-6A24-B6F0-BE0BE7A50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2654569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50"/>
                                        <p:tgtEl>
                                          <p:spTgt spid="19"/>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DC98B-4D82-3E6E-5CB1-DDA56FC00E0C}"/>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327FC1D7-1A15-41C4-CC3F-5EF94627D67A}"/>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F2921183-001E-F1E4-6936-86E30A5B9A63}"/>
              </a:ext>
            </a:extLst>
          </p:cNvPr>
          <p:cNvSpPr>
            <a:spLocks noGrp="1"/>
          </p:cNvSpPr>
          <p:nvPr>
            <p:ph type="title"/>
          </p:nvPr>
        </p:nvSpPr>
        <p:spPr>
          <a:xfrm>
            <a:off x="640079" y="438912"/>
            <a:ext cx="9389137" cy="530352"/>
          </a:xfrm>
        </p:spPr>
        <p:txBody>
          <a:bodyPr wrap="square" lIns="0" tIns="0" rIns="0" bIns="0">
            <a:normAutofit/>
          </a:bodyPr>
          <a:lstStyle/>
          <a:p>
            <a:pPr algn="l"/>
            <a:r>
              <a:rPr lang="en-GB" sz="2500" b="1" dirty="0">
                <a:solidFill>
                  <a:srgbClr val="20262A"/>
                </a:solidFill>
                <a:latin typeface="Tahoma"/>
              </a:rPr>
              <a:t>Contingency planning: Preparing for monitoring disruption </a:t>
            </a:r>
          </a:p>
        </p:txBody>
      </p:sp>
      <p:grpSp>
        <p:nvGrpSpPr>
          <p:cNvPr id="38" name="Group 37">
            <a:extLst>
              <a:ext uri="{FF2B5EF4-FFF2-40B4-BE49-F238E27FC236}">
                <a16:creationId xmlns:a16="http://schemas.microsoft.com/office/drawing/2014/main" id="{EF104C1D-1924-DAD1-D55C-BD5D547D3E39}"/>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7DF62D4B-4B56-B64B-5A0D-CF4781F11813}"/>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8041A354-BDD0-B0EF-424E-203819E27C72}"/>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A64F2488-93DA-D1AF-D956-6AF6EBB66AE3}"/>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60A0270E-BC92-CAFD-6361-5277D4EB6587}"/>
                </a:ext>
              </a:extLst>
            </p:cNvPr>
            <p:cNvSpPr txBox="1"/>
            <p:nvPr/>
          </p:nvSpPr>
          <p:spPr>
            <a:xfrm>
              <a:off x="2148840" y="1215033"/>
              <a:ext cx="9107424" cy="861774"/>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Marcus was released on licence after receiving an indeterminate imprisonment for public protection sentence. He had previously been recalled on two occasions and was released to approved premises with several licence conditions, including a curfew and GPS trail monitoring for six months. The electronic monitoring requirements were linked to risk management, including concerns about domestic abuse and child safeguarding. </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90F66CF6-435F-D74A-C6B5-7BBB3239B24A}"/>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B505C43F-19C9-F961-4EED-228A5AD3903A}"/>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5E54501D-0BD3-328F-A535-9880D30C7768}"/>
              </a:ext>
            </a:extLst>
          </p:cNvPr>
          <p:cNvGrpSpPr/>
          <p:nvPr/>
        </p:nvGrpSpPr>
        <p:grpSpPr>
          <a:xfrm>
            <a:off x="658368" y="2696318"/>
            <a:ext cx="3513582" cy="1344168"/>
            <a:chOff x="640080" y="2834640"/>
            <a:chExt cx="3513582" cy="1344168"/>
          </a:xfrm>
        </p:grpSpPr>
        <p:sp>
          <p:nvSpPr>
            <p:cNvPr id="11" name="Rounded Rectangle 10">
              <a:extLst>
                <a:ext uri="{FF2B5EF4-FFF2-40B4-BE49-F238E27FC236}">
                  <a16:creationId xmlns:a16="http://schemas.microsoft.com/office/drawing/2014/main" id="{6F207BA8-233C-1938-6740-98414828779D}"/>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E1E73A23-AEF0-AF98-33C1-2E94F082FA81}"/>
                </a:ext>
              </a:extLst>
            </p:cNvPr>
            <p:cNvSpPr/>
            <p:nvPr/>
          </p:nvSpPr>
          <p:spPr>
            <a:xfrm>
              <a:off x="763524" y="2884177"/>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E6364D01-C5A4-9170-5382-88A24B28B921}"/>
                </a:ext>
              </a:extLst>
            </p:cNvPr>
            <p:cNvSpPr txBox="1"/>
            <p:nvPr/>
          </p:nvSpPr>
          <p:spPr>
            <a:xfrm>
              <a:off x="1234440" y="2878477"/>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purpose for monitoring</a:t>
              </a:r>
              <a:endParaRPr sz="1400" b="1">
                <a:solidFill>
                  <a:srgbClr val="007770"/>
                </a:solidFill>
                <a:latin typeface="Tahoma"/>
              </a:endParaRPr>
            </a:p>
          </p:txBody>
        </p:sp>
        <p:sp>
          <p:nvSpPr>
            <p:cNvPr id="14" name="TextBox 13">
              <a:extLst>
                <a:ext uri="{FF2B5EF4-FFF2-40B4-BE49-F238E27FC236}">
                  <a16:creationId xmlns:a16="http://schemas.microsoft.com/office/drawing/2014/main" id="{06870770-051C-C942-7C60-0E1B013E6645}"/>
                </a:ext>
              </a:extLst>
            </p:cNvPr>
            <p:cNvSpPr txBox="1"/>
            <p:nvPr/>
          </p:nvSpPr>
          <p:spPr>
            <a:xfrm>
              <a:off x="752094" y="3231868"/>
              <a:ext cx="34015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Trail monitoring tracked Marcus's whereabouts, while the curfew limited his movements, helping manage domestic abuse and safeguarding risks.</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B65340EB-82DE-612D-2ED1-11D12DBE90E2}"/>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711F5E74-8F2B-9F25-29B9-D2DC6BF56B34}"/>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A30FE2EB-9C79-0C7A-9AB0-8DDC3F7BC574}"/>
                </a:ext>
              </a:extLst>
            </p:cNvPr>
            <p:cNvSpPr/>
            <p:nvPr/>
          </p:nvSpPr>
          <p:spPr>
            <a:xfrm>
              <a:off x="4314249" y="291463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8EEA8B60-5B7B-D711-8CEE-8134D64FA2A2}"/>
                </a:ext>
              </a:extLst>
            </p:cNvPr>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Planning for charging failures</a:t>
              </a:r>
              <a:endParaRPr sz="1400" b="1">
                <a:solidFill>
                  <a:srgbClr val="007770"/>
                </a:solidFill>
                <a:latin typeface="Tahoma"/>
              </a:endParaRPr>
            </a:p>
          </p:txBody>
        </p:sp>
        <p:sp>
          <p:nvSpPr>
            <p:cNvPr id="18" name="TextBox 17">
              <a:extLst>
                <a:ext uri="{FF2B5EF4-FFF2-40B4-BE49-F238E27FC236}">
                  <a16:creationId xmlns:a16="http://schemas.microsoft.com/office/drawing/2014/main" id="{389CC074-1A19-435D-4C0B-6A48201FBDA7}"/>
                </a:ext>
              </a:extLst>
            </p:cNvPr>
            <p:cNvSpPr txBox="1"/>
            <p:nvPr/>
          </p:nvSpPr>
          <p:spPr>
            <a:xfrm>
              <a:off x="4407408" y="3292766"/>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The risk management plan set out clear actions to be taken if the tag was not charged, malfunctioned or became unusable.</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BB04A21A-3AB2-8AD1-5837-145677A55895}"/>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35C01C6B-F5A8-15DB-E544-3C04EB152922}"/>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7A661C57-7BFD-6D74-1040-888A8880BBB9}"/>
                </a:ext>
              </a:extLst>
            </p:cNvPr>
            <p:cNvSpPr/>
            <p:nvPr/>
          </p:nvSpPr>
          <p:spPr>
            <a:xfrm>
              <a:off x="809244" y="4319112"/>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4E4E9CB6-A860-B3D1-AC10-B11E53D163E7}"/>
                </a:ext>
              </a:extLst>
            </p:cNvPr>
            <p:cNvSpPr txBox="1"/>
            <p:nvPr/>
          </p:nvSpPr>
          <p:spPr>
            <a:xfrm>
              <a:off x="1252728" y="43107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Planning for tampering or removal</a:t>
              </a:r>
              <a:endParaRPr sz="1400" b="1">
                <a:solidFill>
                  <a:srgbClr val="007770"/>
                </a:solidFill>
                <a:latin typeface="Tahoma"/>
              </a:endParaRPr>
            </a:p>
          </p:txBody>
        </p:sp>
        <p:sp>
          <p:nvSpPr>
            <p:cNvPr id="22" name="TextBox 21">
              <a:extLst>
                <a:ext uri="{FF2B5EF4-FFF2-40B4-BE49-F238E27FC236}">
                  <a16:creationId xmlns:a16="http://schemas.microsoft.com/office/drawing/2014/main" id="{F2FA4424-FE15-E3A9-8A3D-E5C9DC7F9DAF}"/>
                </a:ext>
              </a:extLst>
            </p:cNvPr>
            <p:cNvSpPr txBox="1"/>
            <p:nvPr/>
          </p:nvSpPr>
          <p:spPr>
            <a:xfrm>
              <a:off x="804672" y="4862732"/>
              <a:ext cx="3184398"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The plan included contingency actions to mitigate risk if the tag were tampered with or removed. </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AE569646-53EC-1252-65A3-8A136016B7CB}"/>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785FB031-86F9-8C4F-9801-402A4E44A068}"/>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2BCD1E20-69EF-5999-3271-3EEBDC3A32C7}"/>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1BB0A6B0-8D70-7610-9DEE-BA51EA5C44E2}"/>
                </a:ext>
              </a:extLst>
            </p:cNvPr>
            <p:cNvSpPr txBox="1"/>
            <p:nvPr/>
          </p:nvSpPr>
          <p:spPr>
            <a:xfrm>
              <a:off x="4773168" y="4297680"/>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response to equipment faults</a:t>
              </a:r>
              <a:endParaRPr sz="1400" b="1">
                <a:solidFill>
                  <a:srgbClr val="007770"/>
                </a:solidFill>
                <a:latin typeface="Tahoma"/>
              </a:endParaRPr>
            </a:p>
          </p:txBody>
        </p:sp>
        <p:sp>
          <p:nvSpPr>
            <p:cNvPr id="26" name="TextBox 25">
              <a:extLst>
                <a:ext uri="{FF2B5EF4-FFF2-40B4-BE49-F238E27FC236}">
                  <a16:creationId xmlns:a16="http://schemas.microsoft.com/office/drawing/2014/main" id="{0BB75369-358C-7598-3D06-CABCE2323D87}"/>
                </a:ext>
              </a:extLst>
            </p:cNvPr>
            <p:cNvSpPr txBox="1"/>
            <p:nvPr/>
          </p:nvSpPr>
          <p:spPr>
            <a:xfrm>
              <a:off x="4549140" y="4750532"/>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Responses included provider contact, police enquiries, increased contact, and consideration of enforcement or recall.</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50150478-414E-1A3B-5D09-C0C88713CA21}"/>
              </a:ext>
            </a:extLst>
          </p:cNvPr>
          <p:cNvSpPr txBox="1"/>
          <p:nvPr/>
        </p:nvSpPr>
        <p:spPr>
          <a:xfrm>
            <a:off x="8392473" y="3357052"/>
            <a:ext cx="2581089" cy="1723549"/>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The plan added value through clear contingencies for tag removal, tampering, charging failures, and equipment faults, ensuring appropriate safeguards and responses were in place if monitoring became unavailable and risks increased.</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A1660232-09A5-F184-70C1-15B35BA5A8D7}"/>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5A81E219-E9EA-6030-5D3A-AA202CE9B9CA}"/>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F13E4BE3-C336-0736-19F5-5A8E8EC5EF0F}"/>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Where electronic monitoring is central to risk management, contingency plans should clearly set out the response to tag removal, tampering, charging failures, and equipment faults. This enables a prompt and proportionate response if monitoring is disrupted.</a:t>
            </a:r>
            <a:endParaRPr sz="1600" dirty="0">
              <a:solidFill>
                <a:srgbClr val="FFFFFF"/>
              </a:solidFill>
              <a:latin typeface="Tahoma"/>
            </a:endParaRPr>
          </a:p>
        </p:txBody>
      </p:sp>
    </p:spTree>
    <p:extLst>
      <p:ext uri="{BB962C8B-B14F-4D97-AF65-F5344CB8AC3E}">
        <p14:creationId xmlns:p14="http://schemas.microsoft.com/office/powerpoint/2010/main" val="114049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0C15E-0AE6-FA5B-12D0-E91E126F6D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F5D2F3-34BE-63DA-EA0D-F80C94A7213D}"/>
              </a:ext>
            </a:extLst>
          </p:cNvPr>
          <p:cNvSpPr/>
          <p:nvPr/>
        </p:nvSpPr>
        <p:spPr>
          <a:xfrm>
            <a:off x="320040" y="3401905"/>
            <a:ext cx="11366760" cy="55027"/>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DB465E21-8D67-F58F-E724-007364E1B023}"/>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7D33C18A-5344-D203-B123-63DADC5EAF91}"/>
              </a:ext>
            </a:extLst>
          </p:cNvPr>
          <p:cNvSpPr/>
          <p:nvPr/>
        </p:nvSpPr>
        <p:spPr>
          <a:xfrm>
            <a:off x="1008640"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Use your assessment to consider the purpose of EM. Start with a clear rationale; what risk, behaviour, victim need or rehabilitative objective is EM intended to address?</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25F29844-EDF5-46BF-BAE0-4CDF10A6837E}"/>
              </a:ext>
            </a:extLst>
          </p:cNvPr>
          <p:cNvSpPr/>
          <p:nvPr/>
        </p:nvSpPr>
        <p:spPr>
          <a:xfrm>
            <a:off x="1008640"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1: Assessing the need for EM</a:t>
            </a:r>
          </a:p>
        </p:txBody>
      </p:sp>
      <p:sp>
        <p:nvSpPr>
          <p:cNvPr id="8" name="Rectangle 7">
            <a:extLst>
              <a:ext uri="{FF2B5EF4-FFF2-40B4-BE49-F238E27FC236}">
                <a16:creationId xmlns:a16="http://schemas.microsoft.com/office/drawing/2014/main" id="{20ED9E83-377B-EE4B-5039-4F0D8C33EACA}"/>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86127323-C4D4-F2E4-9924-8F9B35D920C0}"/>
              </a:ext>
            </a:extLst>
          </p:cNvPr>
          <p:cNvSpPr/>
          <p:nvPr/>
        </p:nvSpPr>
        <p:spPr>
          <a:xfrm>
            <a:off x="2879807"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latin typeface="Tahoma" panose="020B0604030504040204" pitchFamily="34" charset="0"/>
                <a:ea typeface="Tahoma" panose="020B0604030504040204" pitchFamily="34" charset="0"/>
                <a:cs typeface="Tahoma" panose="020B0604030504040204" pitchFamily="34" charset="0"/>
              </a:rPr>
              <a:t>Consider the individual. Think about personal circumstances, protected characteristics, accommodation. What impact will these factors have on their ability to comply?</a:t>
            </a:r>
          </a:p>
        </p:txBody>
      </p:sp>
      <p:sp>
        <p:nvSpPr>
          <p:cNvPr id="10" name="Freeform: Shape 9">
            <a:extLst>
              <a:ext uri="{FF2B5EF4-FFF2-40B4-BE49-F238E27FC236}">
                <a16:creationId xmlns:a16="http://schemas.microsoft.com/office/drawing/2014/main" id="{B197C46C-BDCD-3921-C157-0831183084EB}"/>
              </a:ext>
            </a:extLst>
          </p:cNvPr>
          <p:cNvSpPr/>
          <p:nvPr/>
        </p:nvSpPr>
        <p:spPr>
          <a:xfrm>
            <a:off x="2879807"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2: EM suitability considerations</a:t>
            </a:r>
          </a:p>
        </p:txBody>
      </p:sp>
      <p:sp>
        <p:nvSpPr>
          <p:cNvPr id="11" name="Rectangle 10">
            <a:extLst>
              <a:ext uri="{FF2B5EF4-FFF2-40B4-BE49-F238E27FC236}">
                <a16:creationId xmlns:a16="http://schemas.microsoft.com/office/drawing/2014/main" id="{1EBC2B63-45C1-A671-620C-A358D4EDD763}"/>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2" name="Oval 11">
            <a:extLst>
              <a:ext uri="{FF2B5EF4-FFF2-40B4-BE49-F238E27FC236}">
                <a16:creationId xmlns:a16="http://schemas.microsoft.com/office/drawing/2014/main" id="{BEC310EB-FB85-3DB4-DF52-49FC15C1569B}"/>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1</a:t>
            </a:r>
          </a:p>
        </p:txBody>
      </p:sp>
      <p:sp>
        <p:nvSpPr>
          <p:cNvPr id="14" name="Freeform: Shape 13">
            <a:extLst>
              <a:ext uri="{FF2B5EF4-FFF2-40B4-BE49-F238E27FC236}">
                <a16:creationId xmlns:a16="http://schemas.microsoft.com/office/drawing/2014/main" id="{4C779E7B-B1AC-3D53-0100-764A3D8DC6F3}"/>
              </a:ext>
            </a:extLst>
          </p:cNvPr>
          <p:cNvSpPr/>
          <p:nvPr/>
        </p:nvSpPr>
        <p:spPr>
          <a:xfrm>
            <a:off x="4750974"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Start planning before the tag is fitted. Bring the right people together, gather the right information, and make sure the person on probation understands what EM involves and what it is intended to achieve.</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15" name="Freeform: Shape 14">
            <a:extLst>
              <a:ext uri="{FF2B5EF4-FFF2-40B4-BE49-F238E27FC236}">
                <a16:creationId xmlns:a16="http://schemas.microsoft.com/office/drawing/2014/main" id="{4B779D8C-5F3A-7C72-4E5D-C3291E90E966}"/>
              </a:ext>
            </a:extLst>
          </p:cNvPr>
          <p:cNvSpPr/>
          <p:nvPr/>
        </p:nvSpPr>
        <p:spPr>
          <a:xfrm>
            <a:off x="4750974"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3: Planning for EM</a:t>
            </a:r>
          </a:p>
        </p:txBody>
      </p:sp>
      <p:sp>
        <p:nvSpPr>
          <p:cNvPr id="16" name="Rectangle 15">
            <a:extLst>
              <a:ext uri="{FF2B5EF4-FFF2-40B4-BE49-F238E27FC236}">
                <a16:creationId xmlns:a16="http://schemas.microsoft.com/office/drawing/2014/main" id="{3648B7EC-21FA-0D60-0FE3-C42EC3ACB5AF}"/>
              </a:ext>
            </a:extLst>
          </p:cNvPr>
          <p:cNvSpPr/>
          <p:nvPr/>
        </p:nvSpPr>
        <p:spPr>
          <a:xfrm>
            <a:off x="4561806"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7" name="Freeform: Shape 16">
            <a:extLst>
              <a:ext uri="{FF2B5EF4-FFF2-40B4-BE49-F238E27FC236}">
                <a16:creationId xmlns:a16="http://schemas.microsoft.com/office/drawing/2014/main" id="{33C45746-B3B7-A179-9736-C57B19B51621}"/>
              </a:ext>
            </a:extLst>
          </p:cNvPr>
          <p:cNvSpPr/>
          <p:nvPr/>
        </p:nvSpPr>
        <p:spPr>
          <a:xfrm>
            <a:off x="6622141"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Build contingency arrangements into planning. Consider what additional measures may be needed if EM cannot be delivered as intended. What would need to happen if equipment failed, circumstances changed or new risks emerged?</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a:p>
            <a:pPr marL="0" lvl="0" indent="0" algn="l" defTabSz="466725">
              <a:lnSpc>
                <a:spcPct val="90000"/>
              </a:lnSpc>
              <a:spcBef>
                <a:spcPct val="0"/>
              </a:spcBef>
              <a:spcAft>
                <a:spcPct val="35000"/>
              </a:spcAft>
              <a:buNone/>
            </a:pPr>
            <a:endParaRPr lang="en-GB" sz="1050" kern="1200">
              <a:latin typeface="Tahoma" panose="020B0604030504040204" pitchFamily="34" charset="0"/>
              <a:ea typeface="Tahoma" panose="020B0604030504040204" pitchFamily="34" charset="0"/>
              <a:cs typeface="Tahoma" panose="020B0604030504040204" pitchFamily="34" charset="0"/>
            </a:endParaRPr>
          </a:p>
        </p:txBody>
      </p:sp>
      <p:sp>
        <p:nvSpPr>
          <p:cNvPr id="18" name="Freeform: Shape 17">
            <a:extLst>
              <a:ext uri="{FF2B5EF4-FFF2-40B4-BE49-F238E27FC236}">
                <a16:creationId xmlns:a16="http://schemas.microsoft.com/office/drawing/2014/main" id="{6AE5A42D-3AF6-1480-3733-39425C774828}"/>
              </a:ext>
            </a:extLst>
          </p:cNvPr>
          <p:cNvSpPr/>
          <p:nvPr/>
        </p:nvSpPr>
        <p:spPr>
          <a:xfrm>
            <a:off x="6622141"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4: Contingency planning</a:t>
            </a:r>
          </a:p>
        </p:txBody>
      </p:sp>
      <p:sp>
        <p:nvSpPr>
          <p:cNvPr id="19" name="Rectangle 18">
            <a:extLst>
              <a:ext uri="{FF2B5EF4-FFF2-40B4-BE49-F238E27FC236}">
                <a16:creationId xmlns:a16="http://schemas.microsoft.com/office/drawing/2014/main" id="{681C50E3-54C6-9573-F016-C9A78B1BCB00}"/>
              </a:ext>
            </a:extLst>
          </p:cNvPr>
          <p:cNvSpPr/>
          <p:nvPr/>
        </p:nvSpPr>
        <p:spPr>
          <a:xfrm>
            <a:off x="6432973"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2" name="Freeform: Shape 21">
            <a:extLst>
              <a:ext uri="{FF2B5EF4-FFF2-40B4-BE49-F238E27FC236}">
                <a16:creationId xmlns:a16="http://schemas.microsoft.com/office/drawing/2014/main" id="{6C2D1FB5-BE5C-04F3-F244-21385D04DB87}"/>
              </a:ext>
            </a:extLst>
          </p:cNvPr>
          <p:cNvSpPr/>
          <p:nvPr/>
        </p:nvSpPr>
        <p:spPr>
          <a:xfrm>
            <a:off x="8493308"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Confirm that monitoring has been implemented as intended. Check that the correct equipment has been fitted and that all monitoring requirements are active. Address any issues promptly and escalate any that are out of your control.</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1600200">
              <a:lnSpc>
                <a:spcPct val="90000"/>
              </a:lnSpc>
              <a:spcBef>
                <a:spcPct val="0"/>
              </a:spcBef>
              <a:spcAft>
                <a:spcPct val="35000"/>
              </a:spcAft>
              <a:buNone/>
            </a:pPr>
            <a:endParaRPr lang="en-GB" sz="3600" kern="1200">
              <a:latin typeface="Tahoma" panose="020B0604030504040204" pitchFamily="34" charset="0"/>
              <a:ea typeface="Tahoma" panose="020B0604030504040204" pitchFamily="34" charset="0"/>
              <a:cs typeface="Tahoma" panose="020B0604030504040204" pitchFamily="34" charset="0"/>
            </a:endParaRPr>
          </a:p>
          <a:p>
            <a:pPr marL="0" lvl="0" indent="0" algn="l" defTabSz="1600200">
              <a:lnSpc>
                <a:spcPct val="90000"/>
              </a:lnSpc>
              <a:spcBef>
                <a:spcPct val="0"/>
              </a:spcBef>
              <a:spcAft>
                <a:spcPct val="35000"/>
              </a:spcAft>
              <a:buNone/>
            </a:pPr>
            <a:endParaRPr lang="en-GB" sz="3600" kern="1200">
              <a:latin typeface="Tahoma" panose="020B0604030504040204" pitchFamily="34" charset="0"/>
              <a:ea typeface="Tahoma" panose="020B0604030504040204" pitchFamily="34" charset="0"/>
              <a:cs typeface="Tahoma" panose="020B0604030504040204" pitchFamily="34" charset="0"/>
            </a:endParaRPr>
          </a:p>
        </p:txBody>
      </p:sp>
      <p:sp>
        <p:nvSpPr>
          <p:cNvPr id="23" name="Freeform: Shape 22">
            <a:extLst>
              <a:ext uri="{FF2B5EF4-FFF2-40B4-BE49-F238E27FC236}">
                <a16:creationId xmlns:a16="http://schemas.microsoft.com/office/drawing/2014/main" id="{A6DB2FC7-F4EB-577A-C2FB-B55944CBAD7A}"/>
              </a:ext>
            </a:extLst>
          </p:cNvPr>
          <p:cNvSpPr/>
          <p:nvPr/>
        </p:nvSpPr>
        <p:spPr>
          <a:xfrm>
            <a:off x="8493308"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5: Installation</a:t>
            </a:r>
          </a:p>
        </p:txBody>
      </p:sp>
      <p:sp>
        <p:nvSpPr>
          <p:cNvPr id="24" name="Rectangle 23">
            <a:extLst>
              <a:ext uri="{FF2B5EF4-FFF2-40B4-BE49-F238E27FC236}">
                <a16:creationId xmlns:a16="http://schemas.microsoft.com/office/drawing/2014/main" id="{A36ACE91-5ED0-BCD7-78C0-BD739F52A5B2}"/>
              </a:ext>
            </a:extLst>
          </p:cNvPr>
          <p:cNvSpPr/>
          <p:nvPr/>
        </p:nvSpPr>
        <p:spPr>
          <a:xfrm>
            <a:off x="8304140"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4" name="Oval 3">
            <a:extLst>
              <a:ext uri="{FF2B5EF4-FFF2-40B4-BE49-F238E27FC236}">
                <a16:creationId xmlns:a16="http://schemas.microsoft.com/office/drawing/2014/main" id="{BFFB6E51-4C43-A890-9889-629297E0F5EF}"/>
              </a:ext>
            </a:extLst>
          </p:cNvPr>
          <p:cNvSpPr/>
          <p:nvPr/>
        </p:nvSpPr>
        <p:spPr>
          <a:xfrm>
            <a:off x="2495496"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2</a:t>
            </a:r>
          </a:p>
        </p:txBody>
      </p:sp>
      <p:sp>
        <p:nvSpPr>
          <p:cNvPr id="26" name="Oval 25">
            <a:extLst>
              <a:ext uri="{FF2B5EF4-FFF2-40B4-BE49-F238E27FC236}">
                <a16:creationId xmlns:a16="http://schemas.microsoft.com/office/drawing/2014/main" id="{10D9CB11-DB61-6AB5-9681-E2D979562210}"/>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3</a:t>
            </a:r>
          </a:p>
        </p:txBody>
      </p:sp>
      <p:sp>
        <p:nvSpPr>
          <p:cNvPr id="27" name="Oval 26">
            <a:extLst>
              <a:ext uri="{FF2B5EF4-FFF2-40B4-BE49-F238E27FC236}">
                <a16:creationId xmlns:a16="http://schemas.microsoft.com/office/drawing/2014/main" id="{4DE752BE-44F9-731C-D3B6-49DF3ECFC122}"/>
              </a:ext>
            </a:extLst>
          </p:cNvPr>
          <p:cNvSpPr/>
          <p:nvPr/>
        </p:nvSpPr>
        <p:spPr>
          <a:xfrm>
            <a:off x="6237314"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4</a:t>
            </a:r>
          </a:p>
        </p:txBody>
      </p:sp>
      <p:sp>
        <p:nvSpPr>
          <p:cNvPr id="28" name="Oval 27">
            <a:extLst>
              <a:ext uri="{FF2B5EF4-FFF2-40B4-BE49-F238E27FC236}">
                <a16:creationId xmlns:a16="http://schemas.microsoft.com/office/drawing/2014/main" id="{BA8D8E85-6A39-BB5C-A7C5-E65FB3EC9FD9}"/>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r>
              <a:rPr lang="en-GB"/>
              <a:t>5</a:t>
            </a:r>
          </a:p>
        </p:txBody>
      </p:sp>
      <p:pic>
        <p:nvPicPr>
          <p:cNvPr id="13" name="Picture 12">
            <a:extLst>
              <a:ext uri="{FF2B5EF4-FFF2-40B4-BE49-F238E27FC236}">
                <a16:creationId xmlns:a16="http://schemas.microsoft.com/office/drawing/2014/main" id="{FA8A8085-1199-D283-841E-6E95BB378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101474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250"/>
                                        <p:tgtEl>
                                          <p:spTgt spid="24"/>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09CBC-1A27-125F-8D2B-CFA55FE3921F}"/>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BD245EC4-D964-3574-EC0A-A3E4BC063A09}"/>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BCAB23C-3439-1F4F-A4A7-23B8F9D6FC49}"/>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a:solidFill>
                  <a:srgbClr val="20262A"/>
                </a:solidFill>
                <a:latin typeface="Tahoma"/>
              </a:rPr>
              <a:t>Installation: Engaging the person in EM</a:t>
            </a:r>
          </a:p>
        </p:txBody>
      </p:sp>
      <p:grpSp>
        <p:nvGrpSpPr>
          <p:cNvPr id="38" name="Group 37">
            <a:extLst>
              <a:ext uri="{FF2B5EF4-FFF2-40B4-BE49-F238E27FC236}">
                <a16:creationId xmlns:a16="http://schemas.microsoft.com/office/drawing/2014/main" id="{9AE5E17D-DB8B-CDF9-3109-EB62AFD8391C}"/>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801F911D-CBEA-5E61-C3AC-EE6A1AF172A4}"/>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F00DCAE1-1133-106B-AFB0-AF8B35EE8324}"/>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EF17E826-8C5B-79F5-B9A7-F60A1FE3FA84}"/>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1162B18E-A00D-BE76-35B6-1B3D10B4FBCA}"/>
                </a:ext>
              </a:extLst>
            </p:cNvPr>
            <p:cNvSpPr txBox="1"/>
            <p:nvPr/>
          </p:nvSpPr>
          <p:spPr>
            <a:xfrm>
              <a:off x="2148840" y="1215034"/>
              <a:ext cx="9107424" cy="861774"/>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Charles was serving a six-month community order for criminal damage. The order included rehabilitation activity requirement days, and a four-week electronically monitored curfew between 8pm and 6am. Kent, Surrey, and Sussex regional EM team took a localised approach, providing Charles with an introductory leaflet about the tagging equipment, and an outline of what would happen if he breached the curfew.   </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BC53710B-0280-9ADC-6559-C25A6BFEA439}"/>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FCB09620-9275-B0A1-D085-0439BA4624CD}"/>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A9474B62-9989-FF63-9224-419B86BEF833}"/>
              </a:ext>
            </a:extLst>
          </p:cNvPr>
          <p:cNvGrpSpPr/>
          <p:nvPr/>
        </p:nvGrpSpPr>
        <p:grpSpPr>
          <a:xfrm>
            <a:off x="658368" y="2696318"/>
            <a:ext cx="3401568" cy="1346354"/>
            <a:chOff x="640080" y="2834640"/>
            <a:chExt cx="3401568" cy="1346354"/>
          </a:xfrm>
        </p:grpSpPr>
        <p:sp>
          <p:nvSpPr>
            <p:cNvPr id="11" name="Rounded Rectangle 10">
              <a:extLst>
                <a:ext uri="{FF2B5EF4-FFF2-40B4-BE49-F238E27FC236}">
                  <a16:creationId xmlns:a16="http://schemas.microsoft.com/office/drawing/2014/main" id="{B4B24E72-7A12-69C4-1007-D2410404BCB8}"/>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9D31590E-03D0-DD11-535D-DFFF73F1E472}"/>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DA60BCF7-1D63-2A73-519D-A89F17A7A3A5}"/>
                </a:ext>
              </a:extLst>
            </p:cNvPr>
            <p:cNvSpPr txBox="1"/>
            <p:nvPr/>
          </p:nvSpPr>
          <p:spPr>
            <a:xfrm>
              <a:off x="1234440"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information from the outset</a:t>
              </a:r>
              <a:endParaRPr sz="1400" b="1">
                <a:solidFill>
                  <a:srgbClr val="007770"/>
                </a:solidFill>
                <a:latin typeface="Tahoma"/>
              </a:endParaRPr>
            </a:p>
          </p:txBody>
        </p:sp>
        <p:sp>
          <p:nvSpPr>
            <p:cNvPr id="14" name="TextBox 13">
              <a:extLst>
                <a:ext uri="{FF2B5EF4-FFF2-40B4-BE49-F238E27FC236}">
                  <a16:creationId xmlns:a16="http://schemas.microsoft.com/office/drawing/2014/main" id="{EFCC98C1-DB4A-FE7A-2452-4A0B5A60D699}"/>
                </a:ext>
              </a:extLst>
            </p:cNvPr>
            <p:cNvSpPr txBox="1"/>
            <p:nvPr/>
          </p:nvSpPr>
          <p:spPr>
            <a:xfrm>
              <a:off x="873252" y="3319220"/>
              <a:ext cx="308152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Charles received a letter explaining the equipment, curfew arrangements, compliance expectations, and consequences of breach.</a:t>
              </a:r>
              <a:endParaRPr sz="1400" b="0" dirty="0">
                <a:solidFill>
                  <a:srgbClr val="20262A"/>
                </a:solidFill>
                <a:latin typeface="Tahoma"/>
              </a:endParaRPr>
            </a:p>
          </p:txBody>
        </p:sp>
      </p:grpSp>
      <p:grpSp>
        <p:nvGrpSpPr>
          <p:cNvPr id="40" name="Group 39">
            <a:extLst>
              <a:ext uri="{FF2B5EF4-FFF2-40B4-BE49-F238E27FC236}">
                <a16:creationId xmlns:a16="http://schemas.microsoft.com/office/drawing/2014/main" id="{BAE1FB83-8711-4D75-DA83-C26671D7FF83}"/>
              </a:ext>
            </a:extLst>
          </p:cNvPr>
          <p:cNvGrpSpPr/>
          <p:nvPr/>
        </p:nvGrpSpPr>
        <p:grpSpPr>
          <a:xfrm>
            <a:off x="4215384" y="2693441"/>
            <a:ext cx="3401568" cy="1357801"/>
            <a:chOff x="4178808" y="2834639"/>
            <a:chExt cx="3401568" cy="1357801"/>
          </a:xfrm>
        </p:grpSpPr>
        <p:sp>
          <p:nvSpPr>
            <p:cNvPr id="15" name="Rounded Rectangle 14">
              <a:extLst>
                <a:ext uri="{FF2B5EF4-FFF2-40B4-BE49-F238E27FC236}">
                  <a16:creationId xmlns:a16="http://schemas.microsoft.com/office/drawing/2014/main" id="{563B335D-8641-E91F-B16D-62D8730F2B6A}"/>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4254BF38-1382-2145-6AF4-321CE7224319}"/>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EEDB9724-AC2E-36AE-6C68-A5F60ED35EB2}"/>
                </a:ext>
              </a:extLst>
            </p:cNvPr>
            <p:cNvSpPr txBox="1"/>
            <p:nvPr/>
          </p:nvSpPr>
          <p:spPr>
            <a:xfrm>
              <a:off x="4773168"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Straightforward communication routes</a:t>
              </a:r>
              <a:endParaRPr sz="1400" b="1">
                <a:solidFill>
                  <a:srgbClr val="007770"/>
                </a:solidFill>
                <a:latin typeface="Tahoma"/>
              </a:endParaRPr>
            </a:p>
          </p:txBody>
        </p:sp>
        <p:sp>
          <p:nvSpPr>
            <p:cNvPr id="18" name="TextBox 17">
              <a:extLst>
                <a:ext uri="{FF2B5EF4-FFF2-40B4-BE49-F238E27FC236}">
                  <a16:creationId xmlns:a16="http://schemas.microsoft.com/office/drawing/2014/main" id="{6F272A54-E01F-BB80-4E27-D2EC8DE93D6E}"/>
                </a:ext>
              </a:extLst>
            </p:cNvPr>
            <p:cNvSpPr txBox="1"/>
            <p:nvPr/>
          </p:nvSpPr>
          <p:spPr>
            <a:xfrm>
              <a:off x="4402836" y="3330666"/>
              <a:ext cx="303123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letter gave Charles contact details and a dedicated email address to raise concerns or provide evidence if required.</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B491F314-42F8-431A-4FF5-6AD313EEC5AB}"/>
              </a:ext>
            </a:extLst>
          </p:cNvPr>
          <p:cNvGrpSpPr/>
          <p:nvPr/>
        </p:nvGrpSpPr>
        <p:grpSpPr>
          <a:xfrm>
            <a:off x="658368" y="4134792"/>
            <a:ext cx="3412998" cy="1432198"/>
            <a:chOff x="658368" y="4218666"/>
            <a:chExt cx="3412998" cy="1432198"/>
          </a:xfrm>
        </p:grpSpPr>
        <p:sp>
          <p:nvSpPr>
            <p:cNvPr id="19" name="Rounded Rectangle 18">
              <a:extLst>
                <a:ext uri="{FF2B5EF4-FFF2-40B4-BE49-F238E27FC236}">
                  <a16:creationId xmlns:a16="http://schemas.microsoft.com/office/drawing/2014/main" id="{E4782E66-5424-5179-2601-579508E926E5}"/>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DFEE2DD1-A95F-CDC1-4135-E395948F9859}"/>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A549F412-060F-E308-6633-4AE62EA3B4AD}"/>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Supporting engagement</a:t>
              </a:r>
              <a:endParaRPr sz="1400" b="1">
                <a:solidFill>
                  <a:srgbClr val="007770"/>
                </a:solidFill>
                <a:latin typeface="Tahoma"/>
              </a:endParaRPr>
            </a:p>
          </p:txBody>
        </p:sp>
        <p:sp>
          <p:nvSpPr>
            <p:cNvPr id="22" name="TextBox 21">
              <a:extLst>
                <a:ext uri="{FF2B5EF4-FFF2-40B4-BE49-F238E27FC236}">
                  <a16:creationId xmlns:a16="http://schemas.microsoft.com/office/drawing/2014/main" id="{F1B01206-22FD-71D0-ECB8-3FF30AB82A5F}"/>
                </a:ext>
              </a:extLst>
            </p:cNvPr>
            <p:cNvSpPr txBox="1"/>
            <p:nvPr/>
          </p:nvSpPr>
          <p:spPr>
            <a:xfrm>
              <a:off x="1140714" y="4698376"/>
              <a:ext cx="2930652"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approach treated Charles as an active participant, not just someone required to comply with electronic monitoring conditions.</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E13A840A-76A0-F427-C629-83AB1D35ACE3}"/>
              </a:ext>
            </a:extLst>
          </p:cNvPr>
          <p:cNvGrpSpPr/>
          <p:nvPr/>
        </p:nvGrpSpPr>
        <p:grpSpPr>
          <a:xfrm>
            <a:off x="4247388" y="4131916"/>
            <a:ext cx="3435858" cy="1432198"/>
            <a:chOff x="4178808" y="4210769"/>
            <a:chExt cx="3435858" cy="1432198"/>
          </a:xfrm>
        </p:grpSpPr>
        <p:sp>
          <p:nvSpPr>
            <p:cNvPr id="23" name="Rounded Rectangle 22">
              <a:extLst>
                <a:ext uri="{FF2B5EF4-FFF2-40B4-BE49-F238E27FC236}">
                  <a16:creationId xmlns:a16="http://schemas.microsoft.com/office/drawing/2014/main" id="{A997D83A-311F-C64E-C16E-1CA0606B06D1}"/>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A18507AB-8CC7-2D88-1229-98526FE742A3}"/>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8913185C-01BC-B1A4-DC27-DA000DC5A67A}"/>
                </a:ext>
              </a:extLst>
            </p:cNvPr>
            <p:cNvSpPr txBox="1"/>
            <p:nvPr/>
          </p:nvSpPr>
          <p:spPr>
            <a:xfrm>
              <a:off x="4741164" y="4392877"/>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Building fairness and trust</a:t>
              </a:r>
              <a:endParaRPr sz="1400" b="1">
                <a:solidFill>
                  <a:srgbClr val="007770"/>
                </a:solidFill>
                <a:latin typeface="Tahoma"/>
              </a:endParaRPr>
            </a:p>
          </p:txBody>
        </p:sp>
        <p:sp>
          <p:nvSpPr>
            <p:cNvPr id="26" name="TextBox 25">
              <a:extLst>
                <a:ext uri="{FF2B5EF4-FFF2-40B4-BE49-F238E27FC236}">
                  <a16:creationId xmlns:a16="http://schemas.microsoft.com/office/drawing/2014/main" id="{BDBFC818-1A2A-3B00-5F67-B237BC173A9E}"/>
                </a:ext>
              </a:extLst>
            </p:cNvPr>
            <p:cNvSpPr txBox="1"/>
            <p:nvPr/>
          </p:nvSpPr>
          <p:spPr>
            <a:xfrm>
              <a:off x="4393692" y="4693355"/>
              <a:ext cx="322097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Clear expectations and accessible contact routes helped reduce uncertainty and supported a more transparent, fair, and understandable process.</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43B369B9-622E-8310-1171-6EB5E67F6987}"/>
              </a:ext>
            </a:extLst>
          </p:cNvPr>
          <p:cNvSpPr txBox="1"/>
          <p:nvPr/>
        </p:nvSpPr>
        <p:spPr>
          <a:xfrm>
            <a:off x="8392473" y="3472797"/>
            <a:ext cx="2658813" cy="1508105"/>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Research on procedural justice shows that people are more likely to comply when they understand expectations, see processes as legitimate, and feel able to ask questions, explain circumstances or challenge decisions.</a:t>
            </a:r>
            <a:endParaRPr sz="1400" b="0">
              <a:solidFill>
                <a:srgbClr val="20262A"/>
              </a:solidFill>
              <a:latin typeface="Tahoma"/>
            </a:endParaRPr>
          </a:p>
        </p:txBody>
      </p:sp>
      <p:sp>
        <p:nvSpPr>
          <p:cNvPr id="31" name="Practice takeaway challenge">
            <a:extLst>
              <a:ext uri="{FF2B5EF4-FFF2-40B4-BE49-F238E27FC236}">
                <a16:creationId xmlns:a16="http://schemas.microsoft.com/office/drawing/2014/main" id="{5541605F-D9D0-F599-8D5D-85D36B6BBCD2}"/>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E01919F2-4F55-029A-CC9E-299947568839}"/>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AE129651-C986-586B-E85B-35680D4AA0C1}"/>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When introducing an electronic monitoring requirement, ensure the person understands not just the rules, but also how they can raise concerns, challenge information, and have their voice heard throughout the process.</a:t>
            </a:r>
            <a:endParaRPr sz="1600" dirty="0">
              <a:solidFill>
                <a:srgbClr val="FFFFFF"/>
              </a:solidFill>
              <a:latin typeface="Tahoma"/>
            </a:endParaRPr>
          </a:p>
        </p:txBody>
      </p:sp>
    </p:spTree>
    <p:extLst>
      <p:ext uri="{BB962C8B-B14F-4D97-AF65-F5344CB8AC3E}">
        <p14:creationId xmlns:p14="http://schemas.microsoft.com/office/powerpoint/2010/main" val="4243651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34005-04BD-7AA5-36A7-66089BE3E1F5}"/>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45534BD5-E92F-5EDE-444A-2F4D93E6B68E}"/>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4B854AEE-6B27-CB1C-3AC9-718687096C7D}"/>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a:solidFill>
                  <a:srgbClr val="20262A"/>
                </a:solidFill>
                <a:latin typeface="Tahoma"/>
              </a:rPr>
              <a:t>Installation: Tagging at source</a:t>
            </a:r>
          </a:p>
        </p:txBody>
      </p:sp>
      <p:grpSp>
        <p:nvGrpSpPr>
          <p:cNvPr id="38" name="Group 37">
            <a:extLst>
              <a:ext uri="{FF2B5EF4-FFF2-40B4-BE49-F238E27FC236}">
                <a16:creationId xmlns:a16="http://schemas.microsoft.com/office/drawing/2014/main" id="{1DCBC283-6CDB-84EF-67DF-015BFC4B78AA}"/>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49E81DEB-6578-AEC5-BD94-5A17007F4355}"/>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2568026B-6430-9F1E-9A7A-771604001ABE}"/>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6893DECA-F85D-0810-7344-C3BBC4E32640}"/>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DC59BC77-EEAD-B145-31F5-12255ED7D310}"/>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At the time of fieldwork, the ‘tagging at source’ pilot was operating in six prisons across England and Wales. The approach enabled electronic monitoring equipment to be fitted before release, allowing monitoring to start immediately when an individual left custody. Staff at HMP Fosse Way told inspectors that this was a significant improvement on previous arrangements, reducing delays in activation and helping to ensure licence conditions were in place from the point of release.</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2A386239-03A5-5BCB-BEC1-028BB7203A6F}"/>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3DDE458E-0AC2-91D8-AD8D-76AD3172FE4A}"/>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49546421-D144-66E0-0F11-7BDFEE191ADE}"/>
              </a:ext>
            </a:extLst>
          </p:cNvPr>
          <p:cNvGrpSpPr/>
          <p:nvPr/>
        </p:nvGrpSpPr>
        <p:grpSpPr>
          <a:xfrm>
            <a:off x="658368" y="2696318"/>
            <a:ext cx="3429000" cy="1344168"/>
            <a:chOff x="640080" y="2834640"/>
            <a:chExt cx="3429000" cy="1344168"/>
          </a:xfrm>
        </p:grpSpPr>
        <p:sp>
          <p:nvSpPr>
            <p:cNvPr id="11" name="Rounded Rectangle 10">
              <a:extLst>
                <a:ext uri="{FF2B5EF4-FFF2-40B4-BE49-F238E27FC236}">
                  <a16:creationId xmlns:a16="http://schemas.microsoft.com/office/drawing/2014/main" id="{D8DE4D48-3681-AD09-751D-71B435F7A733}"/>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6C5609F6-2C3D-0F8D-12B4-051FD2BE558B}"/>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BBC26A9E-0985-24FA-A7BD-88C39470905B}"/>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Reduced tagging delays</a:t>
              </a:r>
              <a:endParaRPr sz="1400" b="1">
                <a:solidFill>
                  <a:srgbClr val="007770"/>
                </a:solidFill>
                <a:latin typeface="Tahoma"/>
              </a:endParaRPr>
            </a:p>
          </p:txBody>
        </p:sp>
        <p:sp>
          <p:nvSpPr>
            <p:cNvPr id="14" name="TextBox 13">
              <a:extLst>
                <a:ext uri="{FF2B5EF4-FFF2-40B4-BE49-F238E27FC236}">
                  <a16:creationId xmlns:a16="http://schemas.microsoft.com/office/drawing/2014/main" id="{A977857B-8425-FFB4-A0A3-886F1ED8C9E9}"/>
                </a:ext>
              </a:extLst>
            </p:cNvPr>
            <p:cNvSpPr txBox="1"/>
            <p:nvPr/>
          </p:nvSpPr>
          <p:spPr>
            <a:xfrm>
              <a:off x="1092708" y="3240701"/>
              <a:ext cx="2976372"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Fitting tags before release reduced delays in starting monitoring, ensuring licence conditions were active from the point of release.</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B2E09FDC-A247-800C-C482-AA2457EC5466}"/>
              </a:ext>
            </a:extLst>
          </p:cNvPr>
          <p:cNvGrpSpPr/>
          <p:nvPr/>
        </p:nvGrpSpPr>
        <p:grpSpPr>
          <a:xfrm>
            <a:off x="4215384" y="2693441"/>
            <a:ext cx="3401568" cy="1349537"/>
            <a:chOff x="4178808" y="2834639"/>
            <a:chExt cx="3401568" cy="1349537"/>
          </a:xfrm>
        </p:grpSpPr>
        <p:sp>
          <p:nvSpPr>
            <p:cNvPr id="15" name="Rounded Rectangle 14">
              <a:extLst>
                <a:ext uri="{FF2B5EF4-FFF2-40B4-BE49-F238E27FC236}">
                  <a16:creationId xmlns:a16="http://schemas.microsoft.com/office/drawing/2014/main" id="{CDA17C88-E1C3-63A5-8701-B101353A05FD}"/>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E3BB327F-53D6-8528-B0A1-F3857CE37773}"/>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745E8D0F-23DA-416F-D38B-4A75DA0C1CB0}"/>
                </a:ext>
              </a:extLst>
            </p:cNvPr>
            <p:cNvSpPr txBox="1"/>
            <p:nvPr/>
          </p:nvSpPr>
          <p:spPr>
            <a:xfrm>
              <a:off x="4773168"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communication before release</a:t>
              </a:r>
              <a:endParaRPr sz="1400" b="1">
                <a:solidFill>
                  <a:srgbClr val="007770"/>
                </a:solidFill>
                <a:latin typeface="Tahoma"/>
              </a:endParaRPr>
            </a:p>
          </p:txBody>
        </p:sp>
        <p:sp>
          <p:nvSpPr>
            <p:cNvPr id="18" name="TextBox 17">
              <a:extLst>
                <a:ext uri="{FF2B5EF4-FFF2-40B4-BE49-F238E27FC236}">
                  <a16:creationId xmlns:a16="http://schemas.microsoft.com/office/drawing/2014/main" id="{4C88D3EB-A629-DC3D-4CF1-216D11B00C65}"/>
                </a:ext>
              </a:extLst>
            </p:cNvPr>
            <p:cNvSpPr txBox="1"/>
            <p:nvPr/>
          </p:nvSpPr>
          <p:spPr>
            <a:xfrm>
              <a:off x="4325112" y="3322402"/>
              <a:ext cx="3091493"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Individuals due for release were aware of tagging requirements in advance, with staff reporting very few issues relating to resistance.</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E4164DF4-A990-6021-B312-9C16655888FF}"/>
              </a:ext>
            </a:extLst>
          </p:cNvPr>
          <p:cNvGrpSpPr/>
          <p:nvPr/>
        </p:nvGrpSpPr>
        <p:grpSpPr>
          <a:xfrm>
            <a:off x="658368" y="4134792"/>
            <a:ext cx="3502152" cy="1432198"/>
            <a:chOff x="658368" y="4218666"/>
            <a:chExt cx="3502152" cy="1432198"/>
          </a:xfrm>
        </p:grpSpPr>
        <p:sp>
          <p:nvSpPr>
            <p:cNvPr id="19" name="Rounded Rectangle 18">
              <a:extLst>
                <a:ext uri="{FF2B5EF4-FFF2-40B4-BE49-F238E27FC236}">
                  <a16:creationId xmlns:a16="http://schemas.microsoft.com/office/drawing/2014/main" id="{E44C4577-242A-0E14-0472-71A96017BD4C}"/>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9234BBC9-7EEF-0F2A-1483-018411B77A86}"/>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07972B57-5288-5144-2799-D5A839CDEFB2}"/>
                </a:ext>
              </a:extLst>
            </p:cNvPr>
            <p:cNvSpPr txBox="1"/>
            <p:nvPr/>
          </p:nvSpPr>
          <p:spPr>
            <a:xfrm>
              <a:off x="1234440" y="4443099"/>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Strong partnership working</a:t>
              </a:r>
              <a:endParaRPr sz="1400" b="1">
                <a:solidFill>
                  <a:srgbClr val="007770"/>
                </a:solidFill>
                <a:latin typeface="Tahoma"/>
              </a:endParaRPr>
            </a:p>
          </p:txBody>
        </p:sp>
        <p:sp>
          <p:nvSpPr>
            <p:cNvPr id="22" name="TextBox 21">
              <a:extLst>
                <a:ext uri="{FF2B5EF4-FFF2-40B4-BE49-F238E27FC236}">
                  <a16:creationId xmlns:a16="http://schemas.microsoft.com/office/drawing/2014/main" id="{DA41FEF1-E463-87A1-723B-354DB5CF8852}"/>
                </a:ext>
              </a:extLst>
            </p:cNvPr>
            <p:cNvSpPr txBox="1"/>
            <p:nvPr/>
          </p:nvSpPr>
          <p:spPr>
            <a:xfrm>
              <a:off x="1051560" y="4757139"/>
              <a:ext cx="3108960"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Positive relationships between custody reception, the offender management unit, and EMS staff supported coordinated and efficient delivery.</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3050EA92-E791-3A83-AA1A-B555AD7F8666}"/>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F45C6FE9-DA4A-0332-B1B3-AE5021808B01}"/>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D7994DE1-1504-EBA9-48D9-BBE6EA76A7FE}"/>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5224E134-FB57-1C41-74E8-8D2A3776D6A6}"/>
                </a:ext>
              </a:extLst>
            </p:cNvPr>
            <p:cNvSpPr txBox="1"/>
            <p:nvPr/>
          </p:nvSpPr>
          <p:spPr>
            <a:xfrm>
              <a:off x="4741164" y="436748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Capacity to meet demand</a:t>
              </a:r>
              <a:endParaRPr sz="1400" b="1">
                <a:solidFill>
                  <a:srgbClr val="007770"/>
                </a:solidFill>
                <a:latin typeface="Tahoma"/>
              </a:endParaRPr>
            </a:p>
          </p:txBody>
        </p:sp>
        <p:sp>
          <p:nvSpPr>
            <p:cNvPr id="26" name="TextBox 25">
              <a:extLst>
                <a:ext uri="{FF2B5EF4-FFF2-40B4-BE49-F238E27FC236}">
                  <a16:creationId xmlns:a16="http://schemas.microsoft.com/office/drawing/2014/main" id="{CFC0251F-4A35-2027-6B24-19F0A18AA69A}"/>
                </a:ext>
              </a:extLst>
            </p:cNvPr>
            <p:cNvSpPr txBox="1"/>
            <p:nvPr/>
          </p:nvSpPr>
          <p:spPr>
            <a:xfrm>
              <a:off x="4338828" y="4717184"/>
              <a:ext cx="307238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Despite high release volumes and around 300 tags fitted each month, staff reported that the process operated smoothly.</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4C1D3E26-D141-E6D0-1C68-883357BF1210}"/>
              </a:ext>
            </a:extLst>
          </p:cNvPr>
          <p:cNvSpPr txBox="1"/>
          <p:nvPr/>
        </p:nvSpPr>
        <p:spPr>
          <a:xfrm>
            <a:off x="8392473" y="3257354"/>
            <a:ext cx="2565087" cy="19389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Electronic monitoring can only contribute to public protection and risk management when it is in place at the required time. By fitting equipment before release, tagging at source helped to create continuity between custody and community supervision. </a:t>
            </a:r>
            <a:endParaRPr sz="1400" b="0">
              <a:solidFill>
                <a:srgbClr val="20262A"/>
              </a:solidFill>
              <a:latin typeface="Tahoma"/>
            </a:endParaRPr>
          </a:p>
        </p:txBody>
      </p:sp>
      <p:sp>
        <p:nvSpPr>
          <p:cNvPr id="31" name="Practice takeaway challenge">
            <a:extLst>
              <a:ext uri="{FF2B5EF4-FFF2-40B4-BE49-F238E27FC236}">
                <a16:creationId xmlns:a16="http://schemas.microsoft.com/office/drawing/2014/main" id="{CEA5AAFF-C39D-0176-FB25-DFB5D4F378A6}"/>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F749F0FE-9100-7D0C-C782-B1EB82A68247}"/>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6455602C-1CB5-EA99-5832-A9616E563B7E}"/>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Prioritise effective coordination between prisons, the Probation Service, and monitoring providers to ensure timely and accurate tag fitting.</a:t>
            </a:r>
            <a:endParaRPr sz="1600" dirty="0">
              <a:solidFill>
                <a:srgbClr val="FFFFFF"/>
              </a:solidFill>
              <a:latin typeface="Tahoma"/>
            </a:endParaRPr>
          </a:p>
        </p:txBody>
      </p:sp>
    </p:spTree>
    <p:extLst>
      <p:ext uri="{BB962C8B-B14F-4D97-AF65-F5344CB8AC3E}">
        <p14:creationId xmlns:p14="http://schemas.microsoft.com/office/powerpoint/2010/main" val="388111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756C9-2E9E-9715-E3D4-1EB1654F805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D59EA54-199A-E422-3A6D-C176BA704DDB}"/>
              </a:ext>
            </a:extLst>
          </p:cNvPr>
          <p:cNvSpPr/>
          <p:nvPr/>
        </p:nvSpPr>
        <p:spPr>
          <a:xfrm>
            <a:off x="301658" y="3401905"/>
            <a:ext cx="11385142" cy="55116"/>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C2B44B3D-2081-DDFB-5FDA-27730318CBC2}"/>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5924ECF7-73CC-3E15-A68B-02569D51A6E4}"/>
              </a:ext>
            </a:extLst>
          </p:cNvPr>
          <p:cNvSpPr/>
          <p:nvPr/>
        </p:nvSpPr>
        <p:spPr>
          <a:xfrm>
            <a:off x="1012693"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Take time to explain the purpose of EM. People are more likely to engage when they understand how monitoring supports their sentence, risk management, and rehabilitation.</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E147EA1A-889C-0123-B020-8E8CDB408617}"/>
              </a:ext>
            </a:extLst>
          </p:cNvPr>
          <p:cNvSpPr/>
          <p:nvPr/>
        </p:nvSpPr>
        <p:spPr>
          <a:xfrm>
            <a:off x="1012693"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6: Preparing the person on probation for EM</a:t>
            </a:r>
          </a:p>
        </p:txBody>
      </p:sp>
      <p:sp>
        <p:nvSpPr>
          <p:cNvPr id="8" name="Rectangle 7">
            <a:extLst>
              <a:ext uri="{FF2B5EF4-FFF2-40B4-BE49-F238E27FC236}">
                <a16:creationId xmlns:a16="http://schemas.microsoft.com/office/drawing/2014/main" id="{C42F0E2D-F83F-BE51-3996-D3B7504430C9}"/>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6" name="Oval 25">
            <a:extLst>
              <a:ext uri="{FF2B5EF4-FFF2-40B4-BE49-F238E27FC236}">
                <a16:creationId xmlns:a16="http://schemas.microsoft.com/office/drawing/2014/main" id="{CF44C158-2ED7-5F9E-39D4-7D6BD981E888}"/>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6</a:t>
            </a:r>
          </a:p>
        </p:txBody>
      </p:sp>
      <p:sp>
        <p:nvSpPr>
          <p:cNvPr id="27" name="Oval 26">
            <a:extLst>
              <a:ext uri="{FF2B5EF4-FFF2-40B4-BE49-F238E27FC236}">
                <a16:creationId xmlns:a16="http://schemas.microsoft.com/office/drawing/2014/main" id="{8D1BFD85-DCB5-4DE2-506D-6682E1AD8552}"/>
              </a:ext>
            </a:extLst>
          </p:cNvPr>
          <p:cNvSpPr/>
          <p:nvPr/>
        </p:nvSpPr>
        <p:spPr>
          <a:xfrm>
            <a:off x="2495238"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7</a:t>
            </a:r>
          </a:p>
        </p:txBody>
      </p:sp>
      <p:sp>
        <p:nvSpPr>
          <p:cNvPr id="28" name="Oval 27">
            <a:extLst>
              <a:ext uri="{FF2B5EF4-FFF2-40B4-BE49-F238E27FC236}">
                <a16:creationId xmlns:a16="http://schemas.microsoft.com/office/drawing/2014/main" id="{265E792C-225E-49C5-388D-7A366C6D5E7F}"/>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8</a:t>
            </a:r>
          </a:p>
        </p:txBody>
      </p:sp>
      <p:sp>
        <p:nvSpPr>
          <p:cNvPr id="29" name="Oval 28">
            <a:extLst>
              <a:ext uri="{FF2B5EF4-FFF2-40B4-BE49-F238E27FC236}">
                <a16:creationId xmlns:a16="http://schemas.microsoft.com/office/drawing/2014/main" id="{BB526EFE-2BEF-625C-22C4-15DA07208996}"/>
              </a:ext>
            </a:extLst>
          </p:cNvPr>
          <p:cNvSpPr/>
          <p:nvPr/>
        </p:nvSpPr>
        <p:spPr>
          <a:xfrm>
            <a:off x="6237572"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9</a:t>
            </a:r>
          </a:p>
        </p:txBody>
      </p:sp>
      <p:sp>
        <p:nvSpPr>
          <p:cNvPr id="30" name="Oval 29">
            <a:extLst>
              <a:ext uri="{FF2B5EF4-FFF2-40B4-BE49-F238E27FC236}">
                <a16:creationId xmlns:a16="http://schemas.microsoft.com/office/drawing/2014/main" id="{B895620E-609B-A719-0F8B-F19C756AA618}"/>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rIns="0" anchor="ctr"/>
          <a:lstStyle/>
          <a:p>
            <a:pPr algn="ctr"/>
            <a:r>
              <a:rPr lang="en-GB"/>
              <a:t>10</a:t>
            </a:r>
          </a:p>
        </p:txBody>
      </p:sp>
      <p:pic>
        <p:nvPicPr>
          <p:cNvPr id="32" name="Picture 31">
            <a:extLst>
              <a:ext uri="{FF2B5EF4-FFF2-40B4-BE49-F238E27FC236}">
                <a16:creationId xmlns:a16="http://schemas.microsoft.com/office/drawing/2014/main" id="{759D0883-CAE3-F549-EA49-327F79DAC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366075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
                                        <p:tgtEl>
                                          <p:spTgt spid="8"/>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E48A2E7-382A-39F6-D910-A16843EFDA76}"/>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dirty="0">
                <a:solidFill>
                  <a:srgbClr val="20262A"/>
                </a:solidFill>
                <a:latin typeface="Tahoma"/>
              </a:rPr>
              <a:t>Living with a tag – voice from experience </a:t>
            </a:r>
          </a:p>
        </p:txBody>
      </p:sp>
      <p:pic>
        <p:nvPicPr>
          <p:cNvPr id="5" name="Online Media 4" title="Living with a tag - voices from experience">
            <a:hlinkClick r:id="" action="ppaction://media"/>
            <a:extLst>
              <a:ext uri="{FF2B5EF4-FFF2-40B4-BE49-F238E27FC236}">
                <a16:creationId xmlns:a16="http://schemas.microsoft.com/office/drawing/2014/main" id="{1F505FEA-B6C1-0D7A-69A1-2E86C95497DD}"/>
              </a:ext>
            </a:extLst>
          </p:cNvPr>
          <p:cNvPicPr>
            <a:picLocks noRot="1" noChangeAspect="1"/>
          </p:cNvPicPr>
          <p:nvPr>
            <a:videoFile r:link="rId1"/>
          </p:nvPr>
        </p:nvPicPr>
        <p:blipFill>
          <a:blip r:embed="rId3"/>
          <a:stretch>
            <a:fillRect/>
          </a:stretch>
        </p:blipFill>
        <p:spPr>
          <a:xfrm>
            <a:off x="1638436" y="1360968"/>
            <a:ext cx="8477539" cy="4786065"/>
          </a:xfrm>
          <a:prstGeom prst="rect">
            <a:avLst/>
          </a:prstGeom>
        </p:spPr>
      </p:pic>
    </p:spTree>
    <p:extLst>
      <p:ext uri="{BB962C8B-B14F-4D97-AF65-F5344CB8AC3E}">
        <p14:creationId xmlns:p14="http://schemas.microsoft.com/office/powerpoint/2010/main" val="253748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3BE6-B9DB-C082-F789-04B43AA782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C69E2B7-2341-534C-2DAA-13E61AFCECAD}"/>
              </a:ext>
            </a:extLst>
          </p:cNvPr>
          <p:cNvSpPr/>
          <p:nvPr/>
        </p:nvSpPr>
        <p:spPr>
          <a:xfrm>
            <a:off x="301658" y="3401905"/>
            <a:ext cx="11385142" cy="55116"/>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30F00336-EA6A-8FAD-FE17-6D8E9D60893C}"/>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78FE5C22-F6AA-79D5-3627-6A75CB2A036A}"/>
              </a:ext>
            </a:extLst>
          </p:cNvPr>
          <p:cNvSpPr/>
          <p:nvPr/>
        </p:nvSpPr>
        <p:spPr>
          <a:xfrm>
            <a:off x="1012693"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Take time to explain the purpose of EM. People are more likely to engage when they understand how monitoring supports their sentence, risk management, and rehabilitation.</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6F7F9809-114D-78E6-6BE3-2DD4DF8CC01E}"/>
              </a:ext>
            </a:extLst>
          </p:cNvPr>
          <p:cNvSpPr/>
          <p:nvPr/>
        </p:nvSpPr>
        <p:spPr>
          <a:xfrm>
            <a:off x="1012693"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6: Preparing the person on probation for EM</a:t>
            </a:r>
          </a:p>
        </p:txBody>
      </p:sp>
      <p:sp>
        <p:nvSpPr>
          <p:cNvPr id="8" name="Rectangle 7">
            <a:extLst>
              <a:ext uri="{FF2B5EF4-FFF2-40B4-BE49-F238E27FC236}">
                <a16:creationId xmlns:a16="http://schemas.microsoft.com/office/drawing/2014/main" id="{567C1F49-FD87-7CFA-F1A3-0DC45429E087}"/>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6AEB6780-D949-20A3-3F63-8D4AEB38AA90}"/>
              </a:ext>
            </a:extLst>
          </p:cNvPr>
          <p:cNvSpPr/>
          <p:nvPr/>
        </p:nvSpPr>
        <p:spPr>
          <a:xfrm>
            <a:off x="2883860"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Consider how EM information can help you understand behaviour and develop positive change. EM is most effective when it informs professional judgement and supports the objectives of the sentence.</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a:latin typeface="Tahoma" panose="020B0604030504040204" pitchFamily="34" charset="0"/>
              <a:ea typeface="Tahoma" panose="020B0604030504040204" pitchFamily="34" charset="0"/>
              <a:cs typeface="Tahoma" panose="020B0604030504040204" pitchFamily="34" charset="0"/>
            </a:endParaRPr>
          </a:p>
        </p:txBody>
      </p:sp>
      <p:sp>
        <p:nvSpPr>
          <p:cNvPr id="10" name="Freeform: Shape 9">
            <a:extLst>
              <a:ext uri="{FF2B5EF4-FFF2-40B4-BE49-F238E27FC236}">
                <a16:creationId xmlns:a16="http://schemas.microsoft.com/office/drawing/2014/main" id="{0566F9D7-4D0B-9446-D5F2-42043646F935}"/>
              </a:ext>
            </a:extLst>
          </p:cNvPr>
          <p:cNvSpPr/>
          <p:nvPr/>
        </p:nvSpPr>
        <p:spPr>
          <a:xfrm>
            <a:off x="2883860"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7: EM in sentence delivery</a:t>
            </a:r>
          </a:p>
        </p:txBody>
      </p:sp>
      <p:sp>
        <p:nvSpPr>
          <p:cNvPr id="11" name="Rectangle 10">
            <a:extLst>
              <a:ext uri="{FF2B5EF4-FFF2-40B4-BE49-F238E27FC236}">
                <a16:creationId xmlns:a16="http://schemas.microsoft.com/office/drawing/2014/main" id="{F1A79BEA-0AEB-0916-87E5-621F135FBF87}"/>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6" name="Oval 25">
            <a:extLst>
              <a:ext uri="{FF2B5EF4-FFF2-40B4-BE49-F238E27FC236}">
                <a16:creationId xmlns:a16="http://schemas.microsoft.com/office/drawing/2014/main" id="{6054B018-63A7-1638-8C9A-3CB0D8F781A5}"/>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6</a:t>
            </a:r>
          </a:p>
        </p:txBody>
      </p:sp>
      <p:sp>
        <p:nvSpPr>
          <p:cNvPr id="27" name="Oval 26">
            <a:extLst>
              <a:ext uri="{FF2B5EF4-FFF2-40B4-BE49-F238E27FC236}">
                <a16:creationId xmlns:a16="http://schemas.microsoft.com/office/drawing/2014/main" id="{2B7356FC-D5F0-ECBE-CA4D-2F6B8659DF8C}"/>
              </a:ext>
            </a:extLst>
          </p:cNvPr>
          <p:cNvSpPr/>
          <p:nvPr/>
        </p:nvSpPr>
        <p:spPr>
          <a:xfrm>
            <a:off x="2495238"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7</a:t>
            </a:r>
          </a:p>
        </p:txBody>
      </p:sp>
      <p:sp>
        <p:nvSpPr>
          <p:cNvPr id="28" name="Oval 27">
            <a:extLst>
              <a:ext uri="{FF2B5EF4-FFF2-40B4-BE49-F238E27FC236}">
                <a16:creationId xmlns:a16="http://schemas.microsoft.com/office/drawing/2014/main" id="{572923AD-82FD-A793-7269-8AE6BF5B6D89}"/>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8</a:t>
            </a:r>
          </a:p>
        </p:txBody>
      </p:sp>
      <p:sp>
        <p:nvSpPr>
          <p:cNvPr id="29" name="Oval 28">
            <a:extLst>
              <a:ext uri="{FF2B5EF4-FFF2-40B4-BE49-F238E27FC236}">
                <a16:creationId xmlns:a16="http://schemas.microsoft.com/office/drawing/2014/main" id="{ABC9FF61-29CA-65E4-3DCD-12EFD8C1D8ED}"/>
              </a:ext>
            </a:extLst>
          </p:cNvPr>
          <p:cNvSpPr/>
          <p:nvPr/>
        </p:nvSpPr>
        <p:spPr>
          <a:xfrm>
            <a:off x="6237572"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9</a:t>
            </a:r>
          </a:p>
        </p:txBody>
      </p:sp>
      <p:sp>
        <p:nvSpPr>
          <p:cNvPr id="30" name="Oval 29">
            <a:extLst>
              <a:ext uri="{FF2B5EF4-FFF2-40B4-BE49-F238E27FC236}">
                <a16:creationId xmlns:a16="http://schemas.microsoft.com/office/drawing/2014/main" id="{3E56190C-128C-7625-B867-DB5369E8AEC3}"/>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rIns="0" anchor="ctr"/>
          <a:lstStyle/>
          <a:p>
            <a:pPr algn="ctr"/>
            <a:r>
              <a:rPr lang="en-GB"/>
              <a:t>10</a:t>
            </a:r>
          </a:p>
        </p:txBody>
      </p:sp>
      <p:pic>
        <p:nvPicPr>
          <p:cNvPr id="4" name="Picture 3">
            <a:extLst>
              <a:ext uri="{FF2B5EF4-FFF2-40B4-BE49-F238E27FC236}">
                <a16:creationId xmlns:a16="http://schemas.microsoft.com/office/drawing/2014/main" id="{111D4123-A93A-D617-0529-0F0E161555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124031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250"/>
                                        <p:tgtEl>
                                          <p:spTgt spid="11"/>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8739E-596A-3380-F346-EF4D8FFCF786}"/>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497F16B8-39C7-05CE-C4B1-9D2292540B9A}"/>
              </a:ext>
            </a:extLst>
          </p:cNvPr>
          <p:cNvSpPr/>
          <p:nvPr/>
        </p:nvSpPr>
        <p:spPr>
          <a:xfrm>
            <a:off x="8165592" y="3160780"/>
            <a:ext cx="3043428" cy="2292387"/>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4CEF422-05AA-1EAD-67C8-0B3F07C62CCA}"/>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dirty="0">
                <a:solidFill>
                  <a:srgbClr val="20262A"/>
                </a:solidFill>
                <a:latin typeface="Tahoma"/>
              </a:rPr>
              <a:t>EM in sentence delivery: Building desistance</a:t>
            </a:r>
          </a:p>
        </p:txBody>
      </p:sp>
      <p:grpSp>
        <p:nvGrpSpPr>
          <p:cNvPr id="38" name="Group 37">
            <a:extLst>
              <a:ext uri="{FF2B5EF4-FFF2-40B4-BE49-F238E27FC236}">
                <a16:creationId xmlns:a16="http://schemas.microsoft.com/office/drawing/2014/main" id="{472DA454-0EFF-2F61-3162-4501A999C2FF}"/>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ED56D0DD-772D-9AE1-F0DC-46B0E949E142}"/>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6693B0F0-FC93-6765-C990-AE05A76CB4EB}"/>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60E34BCF-4C2F-5831-AEA5-ED8D02E36A48}"/>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E7E5B767-8567-AB51-A58B-309E4054FEC9}"/>
                </a:ext>
              </a:extLst>
            </p:cNvPr>
            <p:cNvSpPr txBox="1"/>
            <p:nvPr/>
          </p:nvSpPr>
          <p:spPr>
            <a:xfrm>
              <a:off x="2106168" y="115303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Sam was convicted of a violent offence and fitted with an alcohol abstinence monitoring requirement (AAMR) as part of a community order. The practitioner integrated the requirement into a wider recovery-focused supervision plan, using monitoring information to support discussions about alcohol use, strengths, and protective factors. Sam completed the requirement without breach and continued engaging with recovery support after the tag was removed, demonstrating sustained positive change.</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7D4BC778-4F0A-5CF1-79F4-A85B7CCC3DCF}"/>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7DA63F7E-3FDE-C491-7800-9C02833C2AB5}"/>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C192E814-9F77-3FA8-89D3-F4042A9B02CA}"/>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860E8761-DEC9-0712-B8E6-46595D478D02}"/>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7FFBF399-0321-1F98-D8D4-9F2A6E2680EE}"/>
                </a:ext>
              </a:extLst>
            </p:cNvPr>
            <p:cNvSpPr/>
            <p:nvPr/>
          </p:nvSpPr>
          <p:spPr>
            <a:xfrm>
              <a:off x="809244" y="2904981"/>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03FB32B2-888A-8761-DD3B-91E9B8AA605C}"/>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Integrated into supervision</a:t>
              </a:r>
              <a:endParaRPr sz="1400" b="1" dirty="0">
                <a:solidFill>
                  <a:srgbClr val="007770"/>
                </a:solidFill>
                <a:latin typeface="Tahoma"/>
              </a:endParaRPr>
            </a:p>
          </p:txBody>
        </p:sp>
        <p:sp>
          <p:nvSpPr>
            <p:cNvPr id="14" name="TextBox 13">
              <a:extLst>
                <a:ext uri="{FF2B5EF4-FFF2-40B4-BE49-F238E27FC236}">
                  <a16:creationId xmlns:a16="http://schemas.microsoft.com/office/drawing/2014/main" id="{6F4FC4E6-49E4-2779-CB0A-FE2793BE3BD7}"/>
                </a:ext>
              </a:extLst>
            </p:cNvPr>
            <p:cNvSpPr txBox="1"/>
            <p:nvPr/>
          </p:nvSpPr>
          <p:spPr>
            <a:xfrm>
              <a:off x="861822" y="3286191"/>
              <a:ext cx="3154680"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The practitioner integrated the AAMR into recovery-focused supervision, addressing alcohol use, strengths, and protective factors.</a:t>
              </a:r>
              <a:endParaRPr sz="1400" b="0" dirty="0">
                <a:solidFill>
                  <a:srgbClr val="20262A"/>
                </a:solidFill>
                <a:latin typeface="Tahoma"/>
              </a:endParaRPr>
            </a:p>
          </p:txBody>
        </p:sp>
      </p:grpSp>
      <p:grpSp>
        <p:nvGrpSpPr>
          <p:cNvPr id="40" name="Group 39">
            <a:extLst>
              <a:ext uri="{FF2B5EF4-FFF2-40B4-BE49-F238E27FC236}">
                <a16:creationId xmlns:a16="http://schemas.microsoft.com/office/drawing/2014/main" id="{86D97F2C-EF70-E66F-A516-AF800A81CDE4}"/>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77B217B0-4B27-9BC7-4F86-7B677EB70978}"/>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E9C1F20D-12B4-6A55-A7F8-11DA7B3EE18D}"/>
                </a:ext>
              </a:extLst>
            </p:cNvPr>
            <p:cNvSpPr/>
            <p:nvPr/>
          </p:nvSpPr>
          <p:spPr>
            <a:xfrm>
              <a:off x="4314249" y="291365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44E5BC94-5AB7-66B0-8328-3F60D1B09614}"/>
                </a:ext>
              </a:extLst>
            </p:cNvPr>
            <p:cNvSpPr txBox="1"/>
            <p:nvPr/>
          </p:nvSpPr>
          <p:spPr>
            <a:xfrm>
              <a:off x="4773168" y="2935224"/>
              <a:ext cx="2670048" cy="215444"/>
            </a:xfrm>
            <a:prstGeom prst="rect">
              <a:avLst/>
            </a:prstGeom>
            <a:noFill/>
          </p:spPr>
          <p:txBody>
            <a:bodyPr wrap="square" lIns="0" tIns="0" rIns="0" bIns="0" anchor="t">
              <a:spAutoFit/>
            </a:bodyPr>
            <a:lstStyle/>
            <a:p>
              <a:r>
                <a:rPr lang="en-GB" sz="1400" b="1" dirty="0">
                  <a:solidFill>
                    <a:srgbClr val="007770"/>
                  </a:solidFill>
                  <a:latin typeface="Tahoma"/>
                </a:rPr>
                <a:t>Using evidence of progress</a:t>
              </a:r>
            </a:p>
          </p:txBody>
        </p:sp>
        <p:sp>
          <p:nvSpPr>
            <p:cNvPr id="18" name="TextBox 17">
              <a:extLst>
                <a:ext uri="{FF2B5EF4-FFF2-40B4-BE49-F238E27FC236}">
                  <a16:creationId xmlns:a16="http://schemas.microsoft.com/office/drawing/2014/main" id="{163A8A9E-B636-CCDF-A785-13E5143E7AF2}"/>
                </a:ext>
              </a:extLst>
            </p:cNvPr>
            <p:cNvSpPr txBox="1"/>
            <p:nvPr/>
          </p:nvSpPr>
          <p:spPr>
            <a:xfrm>
              <a:off x="4539996" y="3261130"/>
              <a:ext cx="2990088" cy="646331"/>
            </a:xfrm>
            <a:prstGeom prst="rect">
              <a:avLst/>
            </a:prstGeom>
            <a:noFill/>
          </p:spPr>
          <p:txBody>
            <a:bodyPr wrap="square" lIns="0" tIns="0" rIns="0" bIns="0" anchor="t">
              <a:spAutoFit/>
            </a:bodyPr>
            <a:lstStyle/>
            <a:p>
              <a:r>
                <a:rPr lang="en-GB" sz="1400">
                  <a:solidFill>
                    <a:srgbClr val="20262A"/>
                  </a:solidFill>
                  <a:latin typeface="Tahoma"/>
                </a:rPr>
                <a:t>The practitioner used monitoring data as objective evidence of progress throughout the requirement.</a:t>
              </a:r>
            </a:p>
          </p:txBody>
        </p:sp>
      </p:grpSp>
      <p:grpSp>
        <p:nvGrpSpPr>
          <p:cNvPr id="41" name="Group 40">
            <a:extLst>
              <a:ext uri="{FF2B5EF4-FFF2-40B4-BE49-F238E27FC236}">
                <a16:creationId xmlns:a16="http://schemas.microsoft.com/office/drawing/2014/main" id="{3E2974F2-70B1-B57B-292C-33C8EEB5F68D}"/>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2E1B0F14-3972-E195-E8DF-428D2A05F1E1}"/>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73AB9A6B-248A-D77F-C07A-0CF5275776B6}"/>
                </a:ext>
              </a:extLst>
            </p:cNvPr>
            <p:cNvSpPr/>
            <p:nvPr/>
          </p:nvSpPr>
          <p:spPr>
            <a:xfrm>
              <a:off x="829818" y="4321926"/>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C51B3F43-B4F6-3397-175D-B0FE08E4A8A1}"/>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Reinforcing positive change</a:t>
              </a:r>
              <a:endParaRPr sz="1400" b="1" dirty="0">
                <a:solidFill>
                  <a:srgbClr val="007770"/>
                </a:solidFill>
                <a:latin typeface="Tahoma"/>
              </a:endParaRPr>
            </a:p>
          </p:txBody>
        </p:sp>
        <p:sp>
          <p:nvSpPr>
            <p:cNvPr id="22" name="TextBox 21">
              <a:extLst>
                <a:ext uri="{FF2B5EF4-FFF2-40B4-BE49-F238E27FC236}">
                  <a16:creationId xmlns:a16="http://schemas.microsoft.com/office/drawing/2014/main" id="{CA98FA09-A6CB-7C29-FDED-6E969586FC3F}"/>
                </a:ext>
              </a:extLst>
            </p:cNvPr>
            <p:cNvSpPr txBox="1"/>
            <p:nvPr/>
          </p:nvSpPr>
          <p:spPr>
            <a:xfrm>
              <a:off x="843534" y="4727809"/>
              <a:ext cx="319125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practitioner reinforced positive change, helping Sam recognise achievements and build confidence. He could identify personal goals to aim for.</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1C61EA2D-23DD-5681-3C77-2DEAA2C3FBC3}"/>
              </a:ext>
            </a:extLst>
          </p:cNvPr>
          <p:cNvGrpSpPr/>
          <p:nvPr/>
        </p:nvGrpSpPr>
        <p:grpSpPr>
          <a:xfrm>
            <a:off x="4247388" y="4131916"/>
            <a:ext cx="3438144" cy="1432198"/>
            <a:chOff x="4178808" y="4210769"/>
            <a:chExt cx="3438144" cy="1432198"/>
          </a:xfrm>
        </p:grpSpPr>
        <p:sp>
          <p:nvSpPr>
            <p:cNvPr id="23" name="Rounded Rectangle 22">
              <a:extLst>
                <a:ext uri="{FF2B5EF4-FFF2-40B4-BE49-F238E27FC236}">
                  <a16:creationId xmlns:a16="http://schemas.microsoft.com/office/drawing/2014/main" id="{51B15564-D54B-FC97-9A66-D44B47709AA3}"/>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0B2A8AD5-7656-B9D7-9212-7FD197957857}"/>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E84272B1-82FF-C9A1-9094-DE5DFA8D56DF}"/>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Supporting lasting change</a:t>
              </a:r>
              <a:endParaRPr sz="1400" b="1" dirty="0">
                <a:solidFill>
                  <a:srgbClr val="007770"/>
                </a:solidFill>
                <a:latin typeface="Tahoma"/>
              </a:endParaRPr>
            </a:p>
          </p:txBody>
        </p:sp>
        <p:sp>
          <p:nvSpPr>
            <p:cNvPr id="26" name="TextBox 25">
              <a:extLst>
                <a:ext uri="{FF2B5EF4-FFF2-40B4-BE49-F238E27FC236}">
                  <a16:creationId xmlns:a16="http://schemas.microsoft.com/office/drawing/2014/main" id="{6C2A5ABC-7770-A2E5-A1E9-EA2AD4168C55}"/>
                </a:ext>
              </a:extLst>
            </p:cNvPr>
            <p:cNvSpPr txBox="1"/>
            <p:nvPr/>
          </p:nvSpPr>
          <p:spPr>
            <a:xfrm>
              <a:off x="4325112" y="4670247"/>
              <a:ext cx="3291840"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approach supported sustained behavioural change through continued engagement with recovery support after completion of the AAMR.</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735DDE5E-01C2-BD6D-39DF-316302DFD98F}"/>
              </a:ext>
            </a:extLst>
          </p:cNvPr>
          <p:cNvSpPr txBox="1"/>
          <p:nvPr/>
        </p:nvSpPr>
        <p:spPr>
          <a:xfrm>
            <a:off x="8392473" y="3189537"/>
            <a:ext cx="2644335" cy="2154436"/>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Reflecting on the value of th</a:t>
            </a:r>
            <a:r>
              <a:rPr lang="en-GB" sz="1400" dirty="0">
                <a:solidFill>
                  <a:srgbClr val="20262A"/>
                </a:solidFill>
                <a:latin typeface="Tahoma"/>
              </a:rPr>
              <a:t>e requirement the practitioner said: </a:t>
            </a:r>
            <a:r>
              <a:rPr lang="en-GB" sz="1400" i="1" dirty="0">
                <a:solidFill>
                  <a:srgbClr val="20262A"/>
                </a:solidFill>
                <a:latin typeface="Tahoma"/>
              </a:rPr>
              <a:t>“it is a good tool to have. It can help people see how they are adapting their behaviour and developing internal controls.”</a:t>
            </a:r>
            <a:r>
              <a:rPr lang="en-GB" sz="1400" dirty="0">
                <a:solidFill>
                  <a:srgbClr val="20262A"/>
                </a:solidFill>
                <a:latin typeface="Tahoma"/>
              </a:rPr>
              <a:t> For Sam, the AAMR provided not just accountability but strong evidence of progress and recovery.</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6D92DD2F-6157-8B64-2489-CC0C8A59CA2F}"/>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585F0630-138A-DD47-F8B4-1856C22AC435}"/>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6320E2C5-8260-8443-2142-669B8A38EF07}"/>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Use electronic monitoring as a rehabilitative tool, not just a compliance measure. Use monitoring data to evidence progress, reinforce strengths, and support people to develop the skills needed for long-term desistance.</a:t>
            </a:r>
            <a:endParaRPr sz="1600" dirty="0">
              <a:solidFill>
                <a:srgbClr val="FFFFFF"/>
              </a:solidFill>
              <a:latin typeface="Tahoma"/>
            </a:endParaRPr>
          </a:p>
        </p:txBody>
      </p:sp>
    </p:spTree>
    <p:extLst>
      <p:ext uri="{BB962C8B-B14F-4D97-AF65-F5344CB8AC3E}">
        <p14:creationId xmlns:p14="http://schemas.microsoft.com/office/powerpoint/2010/main" val="400052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01DE1-39D6-4D90-018F-03359FCBE373}"/>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FCCCD65D-844B-E67F-E617-30D6A8262BF0}"/>
              </a:ext>
            </a:extLst>
          </p:cNvPr>
          <p:cNvSpPr/>
          <p:nvPr/>
        </p:nvSpPr>
        <p:spPr>
          <a:xfrm>
            <a:off x="8165592" y="3093854"/>
            <a:ext cx="3043428" cy="2212537"/>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D6A8586D-225F-20B6-C5E3-41D5DE048D71}"/>
              </a:ext>
            </a:extLst>
          </p:cNvPr>
          <p:cNvSpPr>
            <a:spLocks noGrp="1"/>
          </p:cNvSpPr>
          <p:nvPr>
            <p:ph type="title"/>
          </p:nvPr>
        </p:nvSpPr>
        <p:spPr>
          <a:xfrm>
            <a:off x="640080" y="438912"/>
            <a:ext cx="8732520" cy="530352"/>
          </a:xfrm>
        </p:spPr>
        <p:txBody>
          <a:bodyPr wrap="square" lIns="0" tIns="0" rIns="0" bIns="0">
            <a:normAutofit/>
          </a:bodyPr>
          <a:lstStyle/>
          <a:p>
            <a:r>
              <a:rPr lang="en-GB" sz="2500" b="1">
                <a:solidFill>
                  <a:srgbClr val="20262A"/>
                </a:solidFill>
                <a:latin typeface="Tahoma"/>
              </a:rPr>
              <a:t>EM in sentence delivery</a:t>
            </a:r>
          </a:p>
        </p:txBody>
      </p:sp>
      <p:grpSp>
        <p:nvGrpSpPr>
          <p:cNvPr id="38" name="Group 37">
            <a:extLst>
              <a:ext uri="{FF2B5EF4-FFF2-40B4-BE49-F238E27FC236}">
                <a16:creationId xmlns:a16="http://schemas.microsoft.com/office/drawing/2014/main" id="{5430AAE4-E997-043C-EEFF-25FB2A1C994F}"/>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0B54ADE7-A03B-B2B1-53A6-8D8ED4D0659D}"/>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0F69928D-7A02-37BE-BEEB-4CD1E9F1335E}"/>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7BDA3E3A-2D45-DB32-3C34-1FBFBC2E86DB}"/>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131B8C68-D235-1D21-0EB5-157A782F7493}"/>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An inspector observed a supervision session with Jimmy, who was subject to an electronic monitoring for acquisitive crime (EMAC) tag following a custodial sentence for vehicle theft. Jimmy had a history of acquisitive and drug-related offending and was initially frustrated by the size and nature of the GPS tag. During the observed session, the practitioner explored the individual's experiences of the tag, discussed substance misuse, and used the EMAC data portal to support the conversation. </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59CFF57A-5EED-08FD-B710-E0C4856EA9A4}"/>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51E5EED8-A697-D376-7C6E-47B813EBD56E}"/>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EB5A6CA4-3B30-D8BE-952F-19F100872ED7}"/>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89728C88-1EDD-AB58-35E3-7E6743CAE46F}"/>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CD21EDCF-422A-4DBD-2422-DCB9F563BC21}"/>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D17DFA25-8D13-103E-BED8-D129433197EA}"/>
                </a:ext>
              </a:extLst>
            </p:cNvPr>
            <p:cNvSpPr txBox="1"/>
            <p:nvPr/>
          </p:nvSpPr>
          <p:spPr>
            <a:xfrm>
              <a:off x="1234440" y="2935224"/>
              <a:ext cx="27843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Using data to prompt reflection</a:t>
              </a:r>
              <a:endParaRPr sz="1400" b="1">
                <a:solidFill>
                  <a:srgbClr val="007770"/>
                </a:solidFill>
                <a:latin typeface="Tahoma"/>
              </a:endParaRPr>
            </a:p>
          </p:txBody>
        </p:sp>
        <p:sp>
          <p:nvSpPr>
            <p:cNvPr id="14" name="TextBox 13">
              <a:extLst>
                <a:ext uri="{FF2B5EF4-FFF2-40B4-BE49-F238E27FC236}">
                  <a16:creationId xmlns:a16="http://schemas.microsoft.com/office/drawing/2014/main" id="{1C666B59-B36C-7981-53AD-22498FE7961D}"/>
                </a:ext>
              </a:extLst>
            </p:cNvPr>
            <p:cNvSpPr txBox="1"/>
            <p:nvPr/>
          </p:nvSpPr>
          <p:spPr>
            <a:xfrm>
              <a:off x="1092708" y="3425092"/>
              <a:ext cx="2706624"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Portal data helped Jimmy reflect on his behaviour, substance misuse, lifestyle, and future plans.</a:t>
              </a:r>
              <a:endParaRPr sz="1400" b="0" dirty="0">
                <a:solidFill>
                  <a:srgbClr val="20262A"/>
                </a:solidFill>
                <a:latin typeface="Tahoma"/>
              </a:endParaRPr>
            </a:p>
          </p:txBody>
        </p:sp>
      </p:grpSp>
      <p:grpSp>
        <p:nvGrpSpPr>
          <p:cNvPr id="40" name="Group 39">
            <a:extLst>
              <a:ext uri="{FF2B5EF4-FFF2-40B4-BE49-F238E27FC236}">
                <a16:creationId xmlns:a16="http://schemas.microsoft.com/office/drawing/2014/main" id="{89AFBDD8-5023-DDAD-0E15-A76479FCA88E}"/>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95085ABF-71D4-3D21-0CB8-8E1ADB8F9BB1}"/>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A9AD5FE3-4BF7-5E5C-6FD8-5BAF5DDFC3BA}"/>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AC44E09E-BF2E-8FD7-1D2D-F5A85DA9F57C}"/>
                </a:ext>
              </a:extLst>
            </p:cNvPr>
            <p:cNvSpPr txBox="1"/>
            <p:nvPr/>
          </p:nvSpPr>
          <p:spPr>
            <a:xfrm>
              <a:off x="4773168"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Supporting honest conversations</a:t>
              </a:r>
              <a:endParaRPr sz="1400" b="1">
                <a:solidFill>
                  <a:srgbClr val="007770"/>
                </a:solidFill>
                <a:latin typeface="Tahoma"/>
              </a:endParaRPr>
            </a:p>
          </p:txBody>
        </p:sp>
        <p:sp>
          <p:nvSpPr>
            <p:cNvPr id="18" name="TextBox 17">
              <a:extLst>
                <a:ext uri="{FF2B5EF4-FFF2-40B4-BE49-F238E27FC236}">
                  <a16:creationId xmlns:a16="http://schemas.microsoft.com/office/drawing/2014/main" id="{A60B1676-5A83-1AFC-5359-B54AFFD99485}"/>
                </a:ext>
              </a:extLst>
            </p:cNvPr>
            <p:cNvSpPr txBox="1"/>
            <p:nvPr/>
          </p:nvSpPr>
          <p:spPr>
            <a:xfrm>
              <a:off x="4475988" y="3437886"/>
              <a:ext cx="2953512"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GPS information was used to verify Jimmy’s account and reinforce openness during supervision.</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AD052D76-904A-1E4B-961D-DB62B27F9843}"/>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BB097A2E-579A-370B-7B9A-3715D73C1BDF}"/>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7F9F2B1E-2204-556B-7380-3AF4BAFF3E9E}"/>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EF66BF37-55BA-51C2-7D4F-257A036B7AEF}"/>
                </a:ext>
              </a:extLst>
            </p:cNvPr>
            <p:cNvSpPr txBox="1"/>
            <p:nvPr/>
          </p:nvSpPr>
          <p:spPr>
            <a:xfrm>
              <a:off x="1252728" y="439826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Connecting monitoring to change</a:t>
              </a:r>
              <a:endParaRPr sz="1400" b="1">
                <a:solidFill>
                  <a:srgbClr val="007770"/>
                </a:solidFill>
                <a:latin typeface="Tahoma"/>
              </a:endParaRPr>
            </a:p>
          </p:txBody>
        </p:sp>
        <p:sp>
          <p:nvSpPr>
            <p:cNvPr id="22" name="TextBox 21">
              <a:extLst>
                <a:ext uri="{FF2B5EF4-FFF2-40B4-BE49-F238E27FC236}">
                  <a16:creationId xmlns:a16="http://schemas.microsoft.com/office/drawing/2014/main" id="{516F5C93-2CC3-0096-D556-E829DC54E881}"/>
                </a:ext>
              </a:extLst>
            </p:cNvPr>
            <p:cNvSpPr txBox="1"/>
            <p:nvPr/>
          </p:nvSpPr>
          <p:spPr>
            <a:xfrm>
              <a:off x="1019556" y="4902472"/>
              <a:ext cx="2889504"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practitioner used EMAC data to explore patterns linked to offending and support rehabilitation.</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E706AB8C-029B-BE31-6EF1-D3E4B396C831}"/>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E9A903B0-E0B9-4249-217A-6F403C93453F}"/>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3291582C-B45E-292A-E3FC-13371642EAE8}"/>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5891E998-257B-ADD6-D432-0669D7773DCB}"/>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Removing practical barriers</a:t>
              </a:r>
              <a:endParaRPr sz="1400" b="1">
                <a:solidFill>
                  <a:srgbClr val="007770"/>
                </a:solidFill>
                <a:latin typeface="Tahoma"/>
              </a:endParaRPr>
            </a:p>
          </p:txBody>
        </p:sp>
        <p:sp>
          <p:nvSpPr>
            <p:cNvPr id="26" name="TextBox 25">
              <a:extLst>
                <a:ext uri="{FF2B5EF4-FFF2-40B4-BE49-F238E27FC236}">
                  <a16:creationId xmlns:a16="http://schemas.microsoft.com/office/drawing/2014/main" id="{713F21C0-3910-DD63-C6D6-D29C956CCB7C}"/>
                </a:ext>
              </a:extLst>
            </p:cNvPr>
            <p:cNvSpPr txBox="1"/>
            <p:nvPr/>
          </p:nvSpPr>
          <p:spPr>
            <a:xfrm>
              <a:off x="4443984" y="4738914"/>
              <a:ext cx="3113532"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Data informed problem-solving on curfew and employment, helping to support stability and compliance.</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7B109BBB-B614-1683-4170-DA95BA6C0222}"/>
              </a:ext>
            </a:extLst>
          </p:cNvPr>
          <p:cNvSpPr txBox="1"/>
          <p:nvPr/>
        </p:nvSpPr>
        <p:spPr>
          <a:xfrm>
            <a:off x="8243316" y="3249331"/>
            <a:ext cx="2929128" cy="19389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Using monitoring data from the tag gave the supervision session a clear focus. It helped the practitioner explore risk factors, encourage honesty, respond to barriers, and keep the conversation linked to rehabilitation. The practitioner was able to overcome Jimmy’s resistance to tagging through this approach.</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2EC5D44B-9AA4-5058-8C7D-502766F24D82}"/>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B11E9FD1-8A1B-68EC-1438-8CCE3B66CD2C}"/>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5A407A70-3CF1-D4F6-D66E-B18E8B37AE1B}"/>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a:solidFill>
                  <a:srgbClr val="FFFFFF"/>
                </a:solidFill>
                <a:latin typeface="Tahoma"/>
              </a:rPr>
              <a:t>Challenge yourself to use electronic monitoring information in every relevant supervision session to strengthen discussions about risk, behaviour change, and progress towards rehabilitation.</a:t>
            </a:r>
            <a:endParaRPr sz="1600">
              <a:solidFill>
                <a:srgbClr val="FFFFFF"/>
              </a:solidFill>
              <a:latin typeface="Tahoma"/>
            </a:endParaRPr>
          </a:p>
        </p:txBody>
      </p:sp>
    </p:spTree>
    <p:extLst>
      <p:ext uri="{BB962C8B-B14F-4D97-AF65-F5344CB8AC3E}">
        <p14:creationId xmlns:p14="http://schemas.microsoft.com/office/powerpoint/2010/main" val="355423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0110E-9491-4288-3F63-50B36E4B596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58B5161-56DD-CA17-DBDD-B0ACC0B9EAA2}"/>
              </a:ext>
            </a:extLst>
          </p:cNvPr>
          <p:cNvSpPr/>
          <p:nvPr/>
        </p:nvSpPr>
        <p:spPr>
          <a:xfrm>
            <a:off x="301658" y="3401905"/>
            <a:ext cx="11385142" cy="55116"/>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C048F754-4A58-2278-4F5B-D7F7F4ACA117}"/>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C09E8365-BAA9-CBCC-5C25-D4304451CD66}"/>
              </a:ext>
            </a:extLst>
          </p:cNvPr>
          <p:cNvSpPr/>
          <p:nvPr/>
        </p:nvSpPr>
        <p:spPr>
          <a:xfrm>
            <a:off x="1012693"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Take time to explain the purpose of EM. People are more likely to engage when they understand how monitoring supports their sentence, risk management, and rehabilitation.</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FC507EB2-A86E-04CF-8CF1-183742F8C85F}"/>
              </a:ext>
            </a:extLst>
          </p:cNvPr>
          <p:cNvSpPr/>
          <p:nvPr/>
        </p:nvSpPr>
        <p:spPr>
          <a:xfrm>
            <a:off x="1012693"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6: Preparing the person on probation for EM</a:t>
            </a:r>
          </a:p>
        </p:txBody>
      </p:sp>
      <p:sp>
        <p:nvSpPr>
          <p:cNvPr id="8" name="Rectangle 7">
            <a:extLst>
              <a:ext uri="{FF2B5EF4-FFF2-40B4-BE49-F238E27FC236}">
                <a16:creationId xmlns:a16="http://schemas.microsoft.com/office/drawing/2014/main" id="{031D2297-DF0E-628E-D686-F25058494FE3}"/>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3B7F2FA5-77C3-69D3-F600-FA387BDBF100}"/>
              </a:ext>
            </a:extLst>
          </p:cNvPr>
          <p:cNvSpPr/>
          <p:nvPr/>
        </p:nvSpPr>
        <p:spPr>
          <a:xfrm>
            <a:off x="2883860"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Consider how EM information can help you understand behaviour and develop positive change. EM is most effective when it informs professional judgement and supports the objectives of the sentence.</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a:latin typeface="Tahoma" panose="020B0604030504040204" pitchFamily="34" charset="0"/>
              <a:ea typeface="Tahoma" panose="020B0604030504040204" pitchFamily="34" charset="0"/>
              <a:cs typeface="Tahoma" panose="020B0604030504040204" pitchFamily="34" charset="0"/>
            </a:endParaRPr>
          </a:p>
        </p:txBody>
      </p:sp>
      <p:sp>
        <p:nvSpPr>
          <p:cNvPr id="10" name="Freeform: Shape 9">
            <a:extLst>
              <a:ext uri="{FF2B5EF4-FFF2-40B4-BE49-F238E27FC236}">
                <a16:creationId xmlns:a16="http://schemas.microsoft.com/office/drawing/2014/main" id="{D0A73531-8BFC-779E-CA92-00F246E9D417}"/>
              </a:ext>
            </a:extLst>
          </p:cNvPr>
          <p:cNvSpPr/>
          <p:nvPr/>
        </p:nvSpPr>
        <p:spPr>
          <a:xfrm>
            <a:off x="2883860"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7: Using EM in sentence delivery</a:t>
            </a:r>
          </a:p>
        </p:txBody>
      </p:sp>
      <p:sp>
        <p:nvSpPr>
          <p:cNvPr id="11" name="Rectangle 10">
            <a:extLst>
              <a:ext uri="{FF2B5EF4-FFF2-40B4-BE49-F238E27FC236}">
                <a16:creationId xmlns:a16="http://schemas.microsoft.com/office/drawing/2014/main" id="{AD365A51-E9DD-6407-FCBB-A4B205F4651B}"/>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4" name="Freeform: Shape 13">
            <a:extLst>
              <a:ext uri="{FF2B5EF4-FFF2-40B4-BE49-F238E27FC236}">
                <a16:creationId xmlns:a16="http://schemas.microsoft.com/office/drawing/2014/main" id="{EF3A30A0-D9C7-33DC-6FAD-4E98B20F222A}"/>
              </a:ext>
            </a:extLst>
          </p:cNvPr>
          <p:cNvSpPr/>
          <p:nvPr/>
        </p:nvSpPr>
        <p:spPr>
          <a:xfrm>
            <a:off x="4755027"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Use available monitoring tools, including exclusion zones and location data, to support public protection objectives. Consider how monitoring can contribute to victim safety and the management of identified risks.</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Shape 14">
            <a:extLst>
              <a:ext uri="{FF2B5EF4-FFF2-40B4-BE49-F238E27FC236}">
                <a16:creationId xmlns:a16="http://schemas.microsoft.com/office/drawing/2014/main" id="{88C0489D-740F-4F37-7AB5-67EBC60328EA}"/>
              </a:ext>
            </a:extLst>
          </p:cNvPr>
          <p:cNvSpPr/>
          <p:nvPr/>
        </p:nvSpPr>
        <p:spPr>
          <a:xfrm>
            <a:off x="4755027"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8: The role of EM in protecting victims and managing risk</a:t>
            </a:r>
          </a:p>
        </p:txBody>
      </p:sp>
      <p:sp>
        <p:nvSpPr>
          <p:cNvPr id="16" name="Rectangle 15">
            <a:extLst>
              <a:ext uri="{FF2B5EF4-FFF2-40B4-BE49-F238E27FC236}">
                <a16:creationId xmlns:a16="http://schemas.microsoft.com/office/drawing/2014/main" id="{58ACB12B-9104-3F05-721B-43C2C93B862E}"/>
              </a:ext>
            </a:extLst>
          </p:cNvPr>
          <p:cNvSpPr/>
          <p:nvPr/>
        </p:nvSpPr>
        <p:spPr>
          <a:xfrm>
            <a:off x="4561806"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6" name="Oval 25">
            <a:extLst>
              <a:ext uri="{FF2B5EF4-FFF2-40B4-BE49-F238E27FC236}">
                <a16:creationId xmlns:a16="http://schemas.microsoft.com/office/drawing/2014/main" id="{FAF45D41-C929-CF75-D5A6-0D0515993612}"/>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6</a:t>
            </a:r>
          </a:p>
        </p:txBody>
      </p:sp>
      <p:sp>
        <p:nvSpPr>
          <p:cNvPr id="27" name="Oval 26">
            <a:extLst>
              <a:ext uri="{FF2B5EF4-FFF2-40B4-BE49-F238E27FC236}">
                <a16:creationId xmlns:a16="http://schemas.microsoft.com/office/drawing/2014/main" id="{80F17621-FB8A-0B05-4BC4-62FA37232A22}"/>
              </a:ext>
            </a:extLst>
          </p:cNvPr>
          <p:cNvSpPr/>
          <p:nvPr/>
        </p:nvSpPr>
        <p:spPr>
          <a:xfrm>
            <a:off x="2495238"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7</a:t>
            </a:r>
          </a:p>
        </p:txBody>
      </p:sp>
      <p:sp>
        <p:nvSpPr>
          <p:cNvPr id="28" name="Oval 27">
            <a:extLst>
              <a:ext uri="{FF2B5EF4-FFF2-40B4-BE49-F238E27FC236}">
                <a16:creationId xmlns:a16="http://schemas.microsoft.com/office/drawing/2014/main" id="{863C1D08-D128-047C-56E6-491209998BC1}"/>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8</a:t>
            </a:r>
          </a:p>
        </p:txBody>
      </p:sp>
      <p:sp>
        <p:nvSpPr>
          <p:cNvPr id="29" name="Oval 28">
            <a:extLst>
              <a:ext uri="{FF2B5EF4-FFF2-40B4-BE49-F238E27FC236}">
                <a16:creationId xmlns:a16="http://schemas.microsoft.com/office/drawing/2014/main" id="{DB94C770-EDFB-7646-31F1-B9345924352E}"/>
              </a:ext>
            </a:extLst>
          </p:cNvPr>
          <p:cNvSpPr/>
          <p:nvPr/>
        </p:nvSpPr>
        <p:spPr>
          <a:xfrm>
            <a:off x="6237572"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9</a:t>
            </a:r>
          </a:p>
        </p:txBody>
      </p:sp>
      <p:sp>
        <p:nvSpPr>
          <p:cNvPr id="30" name="Oval 29">
            <a:extLst>
              <a:ext uri="{FF2B5EF4-FFF2-40B4-BE49-F238E27FC236}">
                <a16:creationId xmlns:a16="http://schemas.microsoft.com/office/drawing/2014/main" id="{527AB776-88EC-FA5A-2434-E0B779A8BF47}"/>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rIns="0" anchor="ctr"/>
          <a:lstStyle/>
          <a:p>
            <a:pPr algn="ctr"/>
            <a:r>
              <a:rPr lang="en-GB"/>
              <a:t>10</a:t>
            </a:r>
          </a:p>
        </p:txBody>
      </p:sp>
      <p:pic>
        <p:nvPicPr>
          <p:cNvPr id="4" name="Picture 3">
            <a:extLst>
              <a:ext uri="{FF2B5EF4-FFF2-40B4-BE49-F238E27FC236}">
                <a16:creationId xmlns:a16="http://schemas.microsoft.com/office/drawing/2014/main" id="{2FE0E1EC-C144-7BC7-9D55-8B74B155A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162037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50"/>
                                        <p:tgtEl>
                                          <p:spTgt spid="16"/>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E3E5F-6FAD-40A5-7F60-8EF1D68FDBF2}"/>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4AA65134-3CB6-F83A-AD73-44FC7CFE01A3}"/>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F79C9C5A-8EF5-1A35-8440-98C1011B4FC4}"/>
              </a:ext>
            </a:extLst>
          </p:cNvPr>
          <p:cNvSpPr>
            <a:spLocks noGrp="1"/>
          </p:cNvSpPr>
          <p:nvPr>
            <p:ph type="title"/>
          </p:nvPr>
        </p:nvSpPr>
        <p:spPr>
          <a:xfrm>
            <a:off x="640079" y="438912"/>
            <a:ext cx="10916413" cy="530352"/>
          </a:xfrm>
        </p:spPr>
        <p:txBody>
          <a:bodyPr wrap="square" lIns="0" tIns="0" rIns="0" bIns="0">
            <a:normAutofit/>
          </a:bodyPr>
          <a:lstStyle/>
          <a:p>
            <a:pPr algn="l"/>
            <a:r>
              <a:rPr lang="en-GB" sz="2500" b="1">
                <a:solidFill>
                  <a:srgbClr val="20262A"/>
                </a:solidFill>
                <a:latin typeface="Tahoma"/>
              </a:rPr>
              <a:t>Protecting victims and managing risk: Using EM to explore concerns</a:t>
            </a:r>
          </a:p>
        </p:txBody>
      </p:sp>
      <p:grpSp>
        <p:nvGrpSpPr>
          <p:cNvPr id="38" name="Group 37">
            <a:extLst>
              <a:ext uri="{FF2B5EF4-FFF2-40B4-BE49-F238E27FC236}">
                <a16:creationId xmlns:a16="http://schemas.microsoft.com/office/drawing/2014/main" id="{78FF586D-EED5-D706-786B-74F0001910B7}"/>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EDAB1A67-9893-55F3-2B82-345794000887}"/>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56D1732A-D90B-0043-540C-83147E151968}"/>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97A2051B-3A0A-0918-89A1-1295BCA278F4}"/>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E36400A8-8188-970E-D231-CD861D4DD05B}"/>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Jeff was convicted of common assault and stalking of his ex-partner following the breakdown of an eight-year relationship. A restraining order was in place, and concerns emerged that he may have breached an exclusion zone by being near the victim. The case involved several agencies, including multiple children’s social care teams, requiring coordinated information sharing to ensure safeguarding information remained current, accessible</a:t>
              </a:r>
              <a:r>
                <a:rPr lang="en-GB" sz="1400" dirty="0">
                  <a:solidFill>
                    <a:srgbClr val="20262A"/>
                  </a:solidFill>
                  <a:latin typeface="Tahoma"/>
                </a:rPr>
                <a:t>,</a:t>
              </a:r>
              <a:r>
                <a:rPr lang="en-GB" sz="1400" b="0" dirty="0">
                  <a:solidFill>
                    <a:srgbClr val="20262A"/>
                  </a:solidFill>
                  <a:latin typeface="Tahoma"/>
                </a:rPr>
                <a:t> and acted upon by all relevant professionals. This was especially important when Jeff started a new relationship. </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9F1450D6-40CD-570A-84CF-BACF09569EEA}"/>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D44D03D3-D02C-C6E2-A146-BB6461F29E4E}"/>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87999567-2B6D-5DED-512C-414426689A15}"/>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FBE78906-A900-AEAC-4887-2BEE38F0DA7F}"/>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B42D7B9C-EB2A-3BB0-004B-B394FC4EBBE4}"/>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1964451B-E489-6BFB-07AD-4F05AA64067B}"/>
                </a:ext>
              </a:extLst>
            </p:cNvPr>
            <p:cNvSpPr txBox="1"/>
            <p:nvPr/>
          </p:nvSpPr>
          <p:spPr>
            <a:xfrm>
              <a:off x="1234440"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Use of EM data to verify concerns</a:t>
              </a:r>
              <a:endParaRPr sz="1400" b="1">
                <a:solidFill>
                  <a:srgbClr val="007770"/>
                </a:solidFill>
                <a:latin typeface="Tahoma"/>
              </a:endParaRPr>
            </a:p>
          </p:txBody>
        </p:sp>
        <p:sp>
          <p:nvSpPr>
            <p:cNvPr id="14" name="TextBox 13">
              <a:extLst>
                <a:ext uri="{FF2B5EF4-FFF2-40B4-BE49-F238E27FC236}">
                  <a16:creationId xmlns:a16="http://schemas.microsoft.com/office/drawing/2014/main" id="{B27FFF60-96C7-B971-FCED-5518AEFB09D7}"/>
                </a:ext>
              </a:extLst>
            </p:cNvPr>
            <p:cNvSpPr txBox="1"/>
            <p:nvPr/>
          </p:nvSpPr>
          <p:spPr>
            <a:xfrm>
              <a:off x="685800" y="3315495"/>
              <a:ext cx="3322321"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practitioner requested EM data promptly, using evidence to assess concerns and support informed safeguarding decisions.</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557A7F90-5623-C36C-9D6E-49EF86919AF5}"/>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3077CDEB-CEBD-1532-48FE-034ABBC6ECC5}"/>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6CE8CF0E-600E-7429-22DA-55C2FF65DDEF}"/>
                </a:ext>
              </a:extLst>
            </p:cNvPr>
            <p:cNvSpPr/>
            <p:nvPr/>
          </p:nvSpPr>
          <p:spPr>
            <a:xfrm>
              <a:off x="4325112" y="291633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BE3342CF-C137-9543-4C90-B926BE77F85B}"/>
                </a:ext>
              </a:extLst>
            </p:cNvPr>
            <p:cNvSpPr txBox="1"/>
            <p:nvPr/>
          </p:nvSpPr>
          <p:spPr>
            <a:xfrm>
              <a:off x="4773167" y="2935163"/>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Victim focus</a:t>
              </a:r>
              <a:endParaRPr sz="1400" b="1">
                <a:solidFill>
                  <a:srgbClr val="007770"/>
                </a:solidFill>
                <a:latin typeface="Tahoma"/>
              </a:endParaRPr>
            </a:p>
          </p:txBody>
        </p:sp>
        <p:sp>
          <p:nvSpPr>
            <p:cNvPr id="18" name="TextBox 17">
              <a:extLst>
                <a:ext uri="{FF2B5EF4-FFF2-40B4-BE49-F238E27FC236}">
                  <a16:creationId xmlns:a16="http://schemas.microsoft.com/office/drawing/2014/main" id="{49344B0B-D5CE-7EBB-B4E1-10342B6CB0E4}"/>
                </a:ext>
              </a:extLst>
            </p:cNvPr>
            <p:cNvSpPr txBox="1"/>
            <p:nvPr/>
          </p:nvSpPr>
          <p:spPr>
            <a:xfrm>
              <a:off x="4498848" y="3295246"/>
              <a:ext cx="2944367"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Potential victim safety concerns were addressed quickly, ensuring assessed risks informed decision-making and protective actions.</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21093C68-FB52-57EC-49D6-09994E4DA73A}"/>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669B7A46-1AA8-175B-5A91-A079A664D726}"/>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90C075C9-C80C-74CC-E292-4D7C7D90C46E}"/>
                </a:ext>
              </a:extLst>
            </p:cNvPr>
            <p:cNvSpPr/>
            <p:nvPr/>
          </p:nvSpPr>
          <p:spPr>
            <a:xfrm>
              <a:off x="804672" y="4349844"/>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94CED81C-3378-2988-7BC7-F3A5970802D6}"/>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Effective communication</a:t>
              </a:r>
              <a:endParaRPr sz="1400" b="1">
                <a:solidFill>
                  <a:srgbClr val="007770"/>
                </a:solidFill>
                <a:latin typeface="Tahoma"/>
              </a:endParaRPr>
            </a:p>
          </p:txBody>
        </p:sp>
        <p:sp>
          <p:nvSpPr>
            <p:cNvPr id="22" name="TextBox 21">
              <a:extLst>
                <a:ext uri="{FF2B5EF4-FFF2-40B4-BE49-F238E27FC236}">
                  <a16:creationId xmlns:a16="http://schemas.microsoft.com/office/drawing/2014/main" id="{D802A513-DC39-2EBB-831C-1B71B24BF579}"/>
                </a:ext>
              </a:extLst>
            </p:cNvPr>
            <p:cNvSpPr txBox="1"/>
            <p:nvPr/>
          </p:nvSpPr>
          <p:spPr>
            <a:xfrm>
              <a:off x="871729" y="4738857"/>
              <a:ext cx="316839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Regular communication ensured EM information and safeguarding updates were shared appropriately across agencies involved in the case.</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31DBC13C-D830-C7FE-FFA6-A8D37BB92FC7}"/>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ADB9D5F3-4DB3-62FC-83E7-4C70A60E1682}"/>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6D5DCE5A-36D5-4721-4CF4-0C51C058E34C}"/>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DDB6940B-1D00-677E-F745-389BC4084E22}"/>
                </a:ext>
              </a:extLst>
            </p:cNvPr>
            <p:cNvSpPr txBox="1"/>
            <p:nvPr/>
          </p:nvSpPr>
          <p:spPr>
            <a:xfrm>
              <a:off x="4712210" y="4391987"/>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Victim’s voice</a:t>
              </a:r>
              <a:endParaRPr sz="1400" b="1">
                <a:solidFill>
                  <a:srgbClr val="007770"/>
                </a:solidFill>
                <a:latin typeface="Tahoma"/>
              </a:endParaRPr>
            </a:p>
          </p:txBody>
        </p:sp>
        <p:sp>
          <p:nvSpPr>
            <p:cNvPr id="26" name="TextBox 25">
              <a:extLst>
                <a:ext uri="{FF2B5EF4-FFF2-40B4-BE49-F238E27FC236}">
                  <a16:creationId xmlns:a16="http://schemas.microsoft.com/office/drawing/2014/main" id="{D828BA72-A6DA-0ED4-6FBF-CBF9BD482CC1}"/>
                </a:ext>
              </a:extLst>
            </p:cNvPr>
            <p:cNvSpPr txBox="1"/>
            <p:nvPr/>
          </p:nvSpPr>
          <p:spPr>
            <a:xfrm>
              <a:off x="4466844" y="4717184"/>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Information from the new partner informed risk assessment, safeguarding planning, and consideration of children's welfare.</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4D263BAA-85F5-3700-9C4F-9AFF3DBA721E}"/>
              </a:ext>
            </a:extLst>
          </p:cNvPr>
          <p:cNvSpPr txBox="1"/>
          <p:nvPr/>
        </p:nvSpPr>
        <p:spPr>
          <a:xfrm>
            <a:off x="8392473" y="3311874"/>
            <a:ext cx="2546799" cy="1723549"/>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EM data is objective information that can strengthen risk assessment, support coordinated safeguarding, and help practitioners make informed decisions that prioritise the safety of victims and others at risk.</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62E77D4C-91D2-F44A-CA88-B898C378B7C6}"/>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33F62ECD-4347-7647-AF35-7ABAA0BDD451}"/>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E7161D47-BB7F-08D7-B8F6-2C4B3A0820F6}"/>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Use electronic monitoring data to corroborate information, challenge assumptions, and strengthen public protection.</a:t>
            </a:r>
            <a:endParaRPr sz="1600" dirty="0">
              <a:solidFill>
                <a:srgbClr val="FFFFFF"/>
              </a:solidFill>
              <a:latin typeface="Tahoma"/>
            </a:endParaRPr>
          </a:p>
        </p:txBody>
      </p:sp>
    </p:spTree>
    <p:extLst>
      <p:ext uri="{BB962C8B-B14F-4D97-AF65-F5344CB8AC3E}">
        <p14:creationId xmlns:p14="http://schemas.microsoft.com/office/powerpoint/2010/main" val="2492511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7D2D2-0D63-B262-CAC7-6C7981930D4F}"/>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2D2CB09B-0C03-7404-4C45-8624B0B241FD}"/>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12532339-81DB-D6CB-02AC-AEE95788C8E6}"/>
              </a:ext>
            </a:extLst>
          </p:cNvPr>
          <p:cNvSpPr>
            <a:spLocks noGrp="1"/>
          </p:cNvSpPr>
          <p:nvPr>
            <p:ph type="title"/>
          </p:nvPr>
        </p:nvSpPr>
        <p:spPr>
          <a:xfrm>
            <a:off x="640080" y="438912"/>
            <a:ext cx="10403058" cy="530352"/>
          </a:xfrm>
        </p:spPr>
        <p:txBody>
          <a:bodyPr wrap="square" lIns="0" tIns="0" rIns="0" bIns="0">
            <a:normAutofit/>
          </a:bodyPr>
          <a:lstStyle/>
          <a:p>
            <a:r>
              <a:rPr lang="en-GB" sz="2500" b="1" dirty="0">
                <a:solidFill>
                  <a:srgbClr val="20262A"/>
                </a:solidFill>
                <a:latin typeface="Tahoma"/>
              </a:rPr>
              <a:t>Protecting victims and managing risk: Uncovering hidden risk</a:t>
            </a:r>
          </a:p>
        </p:txBody>
      </p:sp>
      <p:grpSp>
        <p:nvGrpSpPr>
          <p:cNvPr id="38" name="Group 37">
            <a:extLst>
              <a:ext uri="{FF2B5EF4-FFF2-40B4-BE49-F238E27FC236}">
                <a16:creationId xmlns:a16="http://schemas.microsoft.com/office/drawing/2014/main" id="{9593AE02-4118-1673-70F5-12C61FEB2925}"/>
              </a:ext>
            </a:extLst>
          </p:cNvPr>
          <p:cNvGrpSpPr/>
          <p:nvPr/>
        </p:nvGrpSpPr>
        <p:grpSpPr>
          <a:xfrm>
            <a:off x="583789" y="869954"/>
            <a:ext cx="10908792" cy="1434108"/>
            <a:chOff x="588361" y="1070797"/>
            <a:chExt cx="10908792" cy="1215203"/>
          </a:xfrm>
        </p:grpSpPr>
        <p:sp>
          <p:nvSpPr>
            <p:cNvPr id="5" name="Case outline panel">
              <a:extLst>
                <a:ext uri="{FF2B5EF4-FFF2-40B4-BE49-F238E27FC236}">
                  <a16:creationId xmlns:a16="http://schemas.microsoft.com/office/drawing/2014/main" id="{74297092-3A7D-CD13-DA81-D88204AB0149}"/>
                </a:ext>
              </a:extLst>
            </p:cNvPr>
            <p:cNvSpPr/>
            <p:nvPr/>
          </p:nvSpPr>
          <p:spPr>
            <a:xfrm>
              <a:off x="588361" y="1070797"/>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358810A8-85B8-C8A5-2089-9B274AD33E1C}"/>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BBA22F4A-81C8-A82B-956E-2417062E366C}"/>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CEF546ED-B203-E465-8E83-90DE4A309FB1}"/>
                </a:ext>
              </a:extLst>
            </p:cNvPr>
            <p:cNvSpPr txBox="1">
              <a:spLocks noGrp="1" noRot="1" noMove="1" noResize="1" noEditPoints="1" noAdjustHandles="1" noChangeArrowheads="1" noChangeShapeType="1"/>
            </p:cNvSpPr>
            <p:nvPr/>
          </p:nvSpPr>
          <p:spPr>
            <a:xfrm>
              <a:off x="2148840" y="1117806"/>
              <a:ext cx="9107424" cy="1056228"/>
            </a:xfrm>
            <a:prstGeom prst="rect">
              <a:avLst/>
            </a:prstGeom>
            <a:noFill/>
          </p:spPr>
          <p:txBody>
            <a:bodyPr wrap="square" lIns="0" tIns="0" rIns="0" bIns="0" anchor="ctr">
              <a:spAutoFit/>
            </a:bodyPr>
            <a:lstStyle/>
            <a:p>
              <a:pPr algn="l">
                <a:lnSpc>
                  <a:spcPct val="100000"/>
                </a:lnSpc>
                <a:spcBef>
                  <a:spcPts val="0"/>
                </a:spcBef>
                <a:spcAft>
                  <a:spcPts val="0"/>
                </a:spcAft>
              </a:pPr>
              <a:r>
                <a:rPr lang="en-GB" sz="1350" b="0" dirty="0">
                  <a:solidFill>
                    <a:srgbClr val="20262A"/>
                  </a:solidFill>
                  <a:latin typeface="Tahoma"/>
                </a:rPr>
                <a:t>Martin was serving a 24-month community order and was assessed as presenting a very high risk of serious harm. Managed at MAPPA (multi-agency public protection arrangements) Level 2, the case involved multiple risks, including violence, domestic abuse, substance misuse,</a:t>
              </a:r>
              <a:r>
                <a:rPr lang="en-GB" sz="1350" dirty="0">
                  <a:solidFill>
                    <a:srgbClr val="20262A"/>
                  </a:solidFill>
                  <a:latin typeface="Tahoma"/>
                </a:rPr>
                <a:t> </a:t>
              </a:r>
              <a:r>
                <a:rPr lang="en-GB" sz="1350" b="0" dirty="0">
                  <a:solidFill>
                    <a:srgbClr val="20262A"/>
                  </a:solidFill>
                  <a:latin typeface="Tahoma"/>
                </a:rPr>
                <a:t>and safeguarding issues. In addition, Martin had poor mental health which had previously been linked to increased risk. His order included GPS trail monitoring and an exclusion zone requirement. Electronic monitoring formed part of a wider risk management plan, supported by a regional electronic monitoring team. </a:t>
              </a:r>
              <a:r>
                <a:rPr lang="en-GB" sz="1350" dirty="0">
                  <a:solidFill>
                    <a:srgbClr val="20262A"/>
                  </a:solidFill>
                  <a:latin typeface="Tahoma"/>
                </a:rPr>
                <a:t>This team offered support to practitioners in analysing GPS information </a:t>
              </a:r>
              <a:r>
                <a:rPr lang="en-GB" sz="1350" b="0" dirty="0">
                  <a:solidFill>
                    <a:srgbClr val="20262A"/>
                  </a:solidFill>
                  <a:latin typeface="Tahoma"/>
                </a:rPr>
                <a:t>for all MAPPA Level 2 cases.</a:t>
              </a:r>
              <a:endParaRPr sz="1350" b="0" dirty="0">
                <a:solidFill>
                  <a:srgbClr val="20262A"/>
                </a:solidFill>
                <a:latin typeface="Tahoma"/>
              </a:endParaRPr>
            </a:p>
          </p:txBody>
        </p:sp>
      </p:grpSp>
      <p:sp>
        <p:nvSpPr>
          <p:cNvPr id="9" name="TextBox 8">
            <a:extLst>
              <a:ext uri="{FF2B5EF4-FFF2-40B4-BE49-F238E27FC236}">
                <a16:creationId xmlns:a16="http://schemas.microsoft.com/office/drawing/2014/main" id="{8699B6E1-00C3-D6BA-DA3B-3199063EAF94}"/>
              </a:ext>
            </a:extLst>
          </p:cNvPr>
          <p:cNvSpPr txBox="1"/>
          <p:nvPr/>
        </p:nvSpPr>
        <p:spPr>
          <a:xfrm>
            <a:off x="658368" y="2358593"/>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457C34A1-CD19-E08A-D9D7-D7096330FDBC}"/>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85403A57-DADA-C27D-598A-BBCFE0D52672}"/>
              </a:ext>
            </a:extLst>
          </p:cNvPr>
          <p:cNvGrpSpPr/>
          <p:nvPr/>
        </p:nvGrpSpPr>
        <p:grpSpPr>
          <a:xfrm>
            <a:off x="658368" y="2696318"/>
            <a:ext cx="3473000" cy="1344168"/>
            <a:chOff x="640080" y="2834640"/>
            <a:chExt cx="3473000" cy="1344168"/>
          </a:xfrm>
        </p:grpSpPr>
        <p:sp>
          <p:nvSpPr>
            <p:cNvPr id="11" name="Rounded Rectangle 10">
              <a:extLst>
                <a:ext uri="{FF2B5EF4-FFF2-40B4-BE49-F238E27FC236}">
                  <a16:creationId xmlns:a16="http://schemas.microsoft.com/office/drawing/2014/main" id="{42FCBB2E-C3DF-9879-D471-F4F72AEF4AA5}"/>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C3F87467-4E53-F75F-F62B-A513BB7A8473}"/>
                </a:ext>
              </a:extLst>
            </p:cNvPr>
            <p:cNvSpPr/>
            <p:nvPr/>
          </p:nvSpPr>
          <p:spPr>
            <a:xfrm>
              <a:off x="797814" y="2929140"/>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74658C16-E11C-2AE8-7E9F-BBA3E3179197}"/>
                </a:ext>
              </a:extLst>
            </p:cNvPr>
            <p:cNvSpPr txBox="1"/>
            <p:nvPr/>
          </p:nvSpPr>
          <p:spPr>
            <a:xfrm>
              <a:off x="1216152" y="2969966"/>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Proactive use of EM data</a:t>
              </a:r>
            </a:p>
          </p:txBody>
        </p:sp>
        <p:sp>
          <p:nvSpPr>
            <p:cNvPr id="14" name="TextBox 13">
              <a:extLst>
                <a:ext uri="{FF2B5EF4-FFF2-40B4-BE49-F238E27FC236}">
                  <a16:creationId xmlns:a16="http://schemas.microsoft.com/office/drawing/2014/main" id="{E640C958-D241-55AA-6BCA-57EB239E3486}"/>
                </a:ext>
              </a:extLst>
            </p:cNvPr>
            <p:cNvSpPr txBox="1"/>
            <p:nvPr/>
          </p:nvSpPr>
          <p:spPr>
            <a:xfrm>
              <a:off x="786383" y="3300729"/>
              <a:ext cx="3326697"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GPS data identified frequent overnight stays at an address containing children, highlighting concerns that conflicted with safeguarding arrangements.</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CC475088-DEFD-6D5D-C2DE-C5CA27C3B6BD}"/>
              </a:ext>
            </a:extLst>
          </p:cNvPr>
          <p:cNvGrpSpPr/>
          <p:nvPr/>
        </p:nvGrpSpPr>
        <p:grpSpPr>
          <a:xfrm>
            <a:off x="4215384" y="2693441"/>
            <a:ext cx="3433571" cy="1344167"/>
            <a:chOff x="4178808" y="2834639"/>
            <a:chExt cx="3433571" cy="1344167"/>
          </a:xfrm>
        </p:grpSpPr>
        <p:sp>
          <p:nvSpPr>
            <p:cNvPr id="15" name="Rounded Rectangle 14">
              <a:extLst>
                <a:ext uri="{FF2B5EF4-FFF2-40B4-BE49-F238E27FC236}">
                  <a16:creationId xmlns:a16="http://schemas.microsoft.com/office/drawing/2014/main" id="{252455AF-B083-6B90-1A3F-E06FCACECBFF}"/>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22E4528E-D42F-784B-EAFB-65FD0B0379E6}"/>
                </a:ext>
              </a:extLst>
            </p:cNvPr>
            <p:cNvSpPr/>
            <p:nvPr/>
          </p:nvSpPr>
          <p:spPr>
            <a:xfrm>
              <a:off x="4320540" y="29068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C3CB0E9D-2623-9405-E29B-EC4A857DD309}"/>
                </a:ext>
              </a:extLst>
            </p:cNvPr>
            <p:cNvSpPr txBox="1"/>
            <p:nvPr/>
          </p:nvSpPr>
          <p:spPr>
            <a:xfrm>
              <a:off x="4773168" y="2972842"/>
              <a:ext cx="280720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Multi-agency action</a:t>
              </a:r>
              <a:endParaRPr sz="1400" b="1">
                <a:solidFill>
                  <a:srgbClr val="007770"/>
                </a:solidFill>
                <a:latin typeface="Tahoma"/>
              </a:endParaRPr>
            </a:p>
          </p:txBody>
        </p:sp>
        <p:sp>
          <p:nvSpPr>
            <p:cNvPr id="18" name="TextBox 17">
              <a:extLst>
                <a:ext uri="{FF2B5EF4-FFF2-40B4-BE49-F238E27FC236}">
                  <a16:creationId xmlns:a16="http://schemas.microsoft.com/office/drawing/2014/main" id="{8678B657-2C6C-B06A-471B-0A11D6D194E7}"/>
                </a:ext>
              </a:extLst>
            </p:cNvPr>
            <p:cNvSpPr txBox="1"/>
            <p:nvPr/>
          </p:nvSpPr>
          <p:spPr>
            <a:xfrm>
              <a:off x="4250240" y="3241690"/>
              <a:ext cx="3362139"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EM information was shared with children's social care, contributing to strategy discussions about Martin’s siblings which escalated to child protection procedures.</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392276E4-FB96-8BCE-89FD-F4EE43ADC280}"/>
              </a:ext>
            </a:extLst>
          </p:cNvPr>
          <p:cNvGrpSpPr/>
          <p:nvPr/>
        </p:nvGrpSpPr>
        <p:grpSpPr>
          <a:xfrm>
            <a:off x="658368" y="4134792"/>
            <a:ext cx="3410712" cy="1453363"/>
            <a:chOff x="658368" y="4218666"/>
            <a:chExt cx="3410712" cy="1453363"/>
          </a:xfrm>
        </p:grpSpPr>
        <p:sp>
          <p:nvSpPr>
            <p:cNvPr id="19" name="Rounded Rectangle 18">
              <a:extLst>
                <a:ext uri="{FF2B5EF4-FFF2-40B4-BE49-F238E27FC236}">
                  <a16:creationId xmlns:a16="http://schemas.microsoft.com/office/drawing/2014/main" id="{CB130D59-6408-A318-6402-2D5B87CE3B49}"/>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42CCB024-6D1A-B8D7-4867-00E53F320098}"/>
                </a:ext>
              </a:extLst>
            </p:cNvPr>
            <p:cNvSpPr/>
            <p:nvPr/>
          </p:nvSpPr>
          <p:spPr>
            <a:xfrm>
              <a:off x="804672" y="4226174"/>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9DD2A5AA-BF89-C05D-E36C-AE9B678E0F39}"/>
                </a:ext>
              </a:extLst>
            </p:cNvPr>
            <p:cNvSpPr txBox="1"/>
            <p:nvPr/>
          </p:nvSpPr>
          <p:spPr>
            <a:xfrm>
              <a:off x="1234440" y="430613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Quality supervision</a:t>
              </a:r>
              <a:endParaRPr sz="1400" b="1">
                <a:solidFill>
                  <a:srgbClr val="007770"/>
                </a:solidFill>
                <a:latin typeface="Tahoma"/>
              </a:endParaRPr>
            </a:p>
          </p:txBody>
        </p:sp>
        <p:sp>
          <p:nvSpPr>
            <p:cNvPr id="22" name="TextBox 21">
              <a:extLst>
                <a:ext uri="{FF2B5EF4-FFF2-40B4-BE49-F238E27FC236}">
                  <a16:creationId xmlns:a16="http://schemas.microsoft.com/office/drawing/2014/main" id="{B81A146C-9323-AA40-3F30-7DBCF5FF5721}"/>
                </a:ext>
              </a:extLst>
            </p:cNvPr>
            <p:cNvSpPr txBox="1"/>
            <p:nvPr/>
          </p:nvSpPr>
          <p:spPr>
            <a:xfrm>
              <a:off x="891540" y="4594811"/>
              <a:ext cx="3177540" cy="1077218"/>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EM data informed meaningful supervision discussions, helping the practitioner explore risk, challenge inconsistencies, and encourage disclosure.</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2AF796BA-7A2E-3C3E-C221-F9F828C60F18}"/>
              </a:ext>
            </a:extLst>
          </p:cNvPr>
          <p:cNvGrpSpPr/>
          <p:nvPr/>
        </p:nvGrpSpPr>
        <p:grpSpPr>
          <a:xfrm>
            <a:off x="4247388" y="4131916"/>
            <a:ext cx="3471867" cy="1432198"/>
            <a:chOff x="4178808" y="4210769"/>
            <a:chExt cx="3471867" cy="1432198"/>
          </a:xfrm>
        </p:grpSpPr>
        <p:sp>
          <p:nvSpPr>
            <p:cNvPr id="23" name="Rounded Rectangle 22">
              <a:extLst>
                <a:ext uri="{FF2B5EF4-FFF2-40B4-BE49-F238E27FC236}">
                  <a16:creationId xmlns:a16="http://schemas.microsoft.com/office/drawing/2014/main" id="{51687689-97CE-9F40-4321-F732E2529355}"/>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D55B6B08-83EB-C4C7-060D-12918008B3FF}"/>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46A7A8FB-9CAB-1564-7C17-653169B92204}"/>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Oversight and support</a:t>
              </a:r>
              <a:endParaRPr sz="1400" b="1">
                <a:solidFill>
                  <a:srgbClr val="007770"/>
                </a:solidFill>
                <a:latin typeface="Tahoma"/>
              </a:endParaRPr>
            </a:p>
          </p:txBody>
        </p:sp>
        <p:sp>
          <p:nvSpPr>
            <p:cNvPr id="26" name="TextBox 25">
              <a:extLst>
                <a:ext uri="{FF2B5EF4-FFF2-40B4-BE49-F238E27FC236}">
                  <a16:creationId xmlns:a16="http://schemas.microsoft.com/office/drawing/2014/main" id="{BD516435-308D-2DB8-7D95-C1A70943106F}"/>
                </a:ext>
              </a:extLst>
            </p:cNvPr>
            <p:cNvSpPr txBox="1"/>
            <p:nvPr/>
          </p:nvSpPr>
          <p:spPr>
            <a:xfrm>
              <a:off x="4288536" y="4669642"/>
              <a:ext cx="3362139"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Regional EM analysis and management oversight supported proportionate decision-making and ensured continued focus on significant risks.</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0D15FB6B-8D3F-C229-F4B5-BC8B52C24213}"/>
              </a:ext>
            </a:extLst>
          </p:cNvPr>
          <p:cNvSpPr txBox="1"/>
          <p:nvPr/>
        </p:nvSpPr>
        <p:spPr>
          <a:xfrm>
            <a:off x="8392473" y="3311874"/>
            <a:ext cx="2650665" cy="1723549"/>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Electronic monitoring can provide intelligence that may not otherwise be available, helping practitioners identify emerging risks, strengthen safeguarding activity, and make informed decisions to protect children, victims, and the public.</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3F90E3DE-D9EC-69CC-7DA0-DF81242C947B}"/>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E088EE49-4523-9471-E6FD-2BCCBCA50108}"/>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76ECC4DF-0426-5EE8-B620-05DAB36D95F4}"/>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Treat electronic monitoring as a source of intelligence, using the information it provides to verify what you are told, inform safeguarding activity, and underpin risk management decisions.</a:t>
            </a:r>
            <a:endParaRPr sz="1600" dirty="0">
              <a:solidFill>
                <a:srgbClr val="FFFFFF"/>
              </a:solidFill>
              <a:latin typeface="Tahoma"/>
            </a:endParaRPr>
          </a:p>
        </p:txBody>
      </p:sp>
    </p:spTree>
    <p:extLst>
      <p:ext uri="{BB962C8B-B14F-4D97-AF65-F5344CB8AC3E}">
        <p14:creationId xmlns:p14="http://schemas.microsoft.com/office/powerpoint/2010/main" val="92245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FA1C9-5551-150C-624B-4F570EFE28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6CC9BFE-A054-E38C-D820-A90C1AF453C2}"/>
              </a:ext>
            </a:extLst>
          </p:cNvPr>
          <p:cNvSpPr/>
          <p:nvPr/>
        </p:nvSpPr>
        <p:spPr>
          <a:xfrm>
            <a:off x="301658" y="3401905"/>
            <a:ext cx="11385142" cy="55116"/>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579B4663-E3B0-6AE5-6B0D-3C06D8AEED02}"/>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C7EEA4AB-2D92-AECC-E005-9C12A9A12097}"/>
              </a:ext>
            </a:extLst>
          </p:cNvPr>
          <p:cNvSpPr/>
          <p:nvPr/>
        </p:nvSpPr>
        <p:spPr>
          <a:xfrm>
            <a:off x="1012693"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Take time to explain the purpose of EM. People are more likely to engage when they understand how monitoring supports their sentence, risk management, and rehabilitation.</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ED017588-A819-2098-0171-02A89CD403CF}"/>
              </a:ext>
            </a:extLst>
          </p:cNvPr>
          <p:cNvSpPr/>
          <p:nvPr/>
        </p:nvSpPr>
        <p:spPr>
          <a:xfrm>
            <a:off x="1012693"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6: Preparing the person on probation for EM</a:t>
            </a:r>
          </a:p>
        </p:txBody>
      </p:sp>
      <p:sp>
        <p:nvSpPr>
          <p:cNvPr id="8" name="Rectangle 7">
            <a:extLst>
              <a:ext uri="{FF2B5EF4-FFF2-40B4-BE49-F238E27FC236}">
                <a16:creationId xmlns:a16="http://schemas.microsoft.com/office/drawing/2014/main" id="{DD8C9FB3-C0D2-4FF3-6033-9734A66528FB}"/>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436FE1D2-D7D4-A67B-8016-D96F15CFCB40}"/>
              </a:ext>
            </a:extLst>
          </p:cNvPr>
          <p:cNvSpPr/>
          <p:nvPr/>
        </p:nvSpPr>
        <p:spPr>
          <a:xfrm>
            <a:off x="2883860"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a:latin typeface="Tahoma" panose="020B0604030504040204" pitchFamily="34" charset="0"/>
                <a:ea typeface="Tahoma" panose="020B0604030504040204" pitchFamily="34" charset="0"/>
                <a:cs typeface="Tahoma" panose="020B0604030504040204" pitchFamily="34" charset="0"/>
              </a:rPr>
              <a:t>Consider how EM information can help you understand behaviour and develop positive change. EM is most effective when it informs professional judgement and supports the objectives of the sentence.</a:t>
            </a:r>
            <a:endParaRPr lang="en-GB" sz="1200" kern="120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a:latin typeface="Tahoma" panose="020B0604030504040204" pitchFamily="34" charset="0"/>
              <a:ea typeface="Tahoma" panose="020B0604030504040204" pitchFamily="34" charset="0"/>
              <a:cs typeface="Tahoma" panose="020B0604030504040204" pitchFamily="34" charset="0"/>
            </a:endParaRPr>
          </a:p>
        </p:txBody>
      </p:sp>
      <p:sp>
        <p:nvSpPr>
          <p:cNvPr id="10" name="Freeform: Shape 9">
            <a:extLst>
              <a:ext uri="{FF2B5EF4-FFF2-40B4-BE49-F238E27FC236}">
                <a16:creationId xmlns:a16="http://schemas.microsoft.com/office/drawing/2014/main" id="{915747B5-E6C3-F40F-105F-D12E593D734C}"/>
              </a:ext>
            </a:extLst>
          </p:cNvPr>
          <p:cNvSpPr/>
          <p:nvPr/>
        </p:nvSpPr>
        <p:spPr>
          <a:xfrm>
            <a:off x="2883860"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7: EM in sentence delivery</a:t>
            </a:r>
          </a:p>
        </p:txBody>
      </p:sp>
      <p:sp>
        <p:nvSpPr>
          <p:cNvPr id="11" name="Rectangle 10">
            <a:extLst>
              <a:ext uri="{FF2B5EF4-FFF2-40B4-BE49-F238E27FC236}">
                <a16:creationId xmlns:a16="http://schemas.microsoft.com/office/drawing/2014/main" id="{4A080F1A-083C-2E7E-F715-24FB4584B5C1}"/>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4" name="Freeform: Shape 13">
            <a:extLst>
              <a:ext uri="{FF2B5EF4-FFF2-40B4-BE49-F238E27FC236}">
                <a16:creationId xmlns:a16="http://schemas.microsoft.com/office/drawing/2014/main" id="{0DA48619-43E2-F1E3-E39C-8968420F990A}"/>
              </a:ext>
            </a:extLst>
          </p:cNvPr>
          <p:cNvSpPr/>
          <p:nvPr/>
        </p:nvSpPr>
        <p:spPr>
          <a:xfrm>
            <a:off x="4755027"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Use available monitoring tools, including exclusion zones and location data, to support public protection objectives. Consider how monitoring can contribute to victim safety and the management of identified risks.</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Shape 14">
            <a:extLst>
              <a:ext uri="{FF2B5EF4-FFF2-40B4-BE49-F238E27FC236}">
                <a16:creationId xmlns:a16="http://schemas.microsoft.com/office/drawing/2014/main" id="{2D7E3EB7-DAEA-E8B5-846E-849583F14601}"/>
              </a:ext>
            </a:extLst>
          </p:cNvPr>
          <p:cNvSpPr/>
          <p:nvPr/>
        </p:nvSpPr>
        <p:spPr>
          <a:xfrm>
            <a:off x="4755027"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8: The role of EM in protecting victims and managing risk</a:t>
            </a:r>
          </a:p>
        </p:txBody>
      </p:sp>
      <p:sp>
        <p:nvSpPr>
          <p:cNvPr id="16" name="Rectangle 15">
            <a:extLst>
              <a:ext uri="{FF2B5EF4-FFF2-40B4-BE49-F238E27FC236}">
                <a16:creationId xmlns:a16="http://schemas.microsoft.com/office/drawing/2014/main" id="{87A4FD88-A89A-8BFB-3989-ED357C83B32C}"/>
              </a:ext>
            </a:extLst>
          </p:cNvPr>
          <p:cNvSpPr/>
          <p:nvPr/>
        </p:nvSpPr>
        <p:spPr>
          <a:xfrm>
            <a:off x="4561806"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7" name="Freeform: Shape 16">
            <a:extLst>
              <a:ext uri="{FF2B5EF4-FFF2-40B4-BE49-F238E27FC236}">
                <a16:creationId xmlns:a16="http://schemas.microsoft.com/office/drawing/2014/main" id="{2C128100-5058-42DF-3C16-97D7141DC416}"/>
              </a:ext>
            </a:extLst>
          </p:cNvPr>
          <p:cNvSpPr/>
          <p:nvPr/>
        </p:nvSpPr>
        <p:spPr>
          <a:xfrm>
            <a:off x="6626194"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Review monitoring information regularly and use it to respond promptly to change. Use alerts, violations, and monitoring data alongside professional judgement and information from partner agencies. Review whether monitoring remains effective, proportionate, and aligned to current risks, needs, and circumstances.</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p:txBody>
      </p:sp>
      <p:sp>
        <p:nvSpPr>
          <p:cNvPr id="18" name="Freeform: Shape 17">
            <a:extLst>
              <a:ext uri="{FF2B5EF4-FFF2-40B4-BE49-F238E27FC236}">
                <a16:creationId xmlns:a16="http://schemas.microsoft.com/office/drawing/2014/main" id="{CEC3B4E2-E213-6CF5-D500-F6B5F1A0DFE1}"/>
              </a:ext>
            </a:extLst>
          </p:cNvPr>
          <p:cNvSpPr/>
          <p:nvPr/>
        </p:nvSpPr>
        <p:spPr>
          <a:xfrm>
            <a:off x="6626194"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9: Responding to change and emerging risk</a:t>
            </a:r>
          </a:p>
        </p:txBody>
      </p:sp>
      <p:sp>
        <p:nvSpPr>
          <p:cNvPr id="19" name="Rectangle 18">
            <a:extLst>
              <a:ext uri="{FF2B5EF4-FFF2-40B4-BE49-F238E27FC236}">
                <a16:creationId xmlns:a16="http://schemas.microsoft.com/office/drawing/2014/main" id="{5BC54C64-05EF-B6C2-8B17-3CA7BC7DCD31}"/>
              </a:ext>
            </a:extLst>
          </p:cNvPr>
          <p:cNvSpPr/>
          <p:nvPr/>
        </p:nvSpPr>
        <p:spPr>
          <a:xfrm>
            <a:off x="6432973"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6" name="Oval 25">
            <a:extLst>
              <a:ext uri="{FF2B5EF4-FFF2-40B4-BE49-F238E27FC236}">
                <a16:creationId xmlns:a16="http://schemas.microsoft.com/office/drawing/2014/main" id="{4D3876B0-136A-87C3-9D7A-4BF6DC0856D2}"/>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6</a:t>
            </a:r>
          </a:p>
        </p:txBody>
      </p:sp>
      <p:sp>
        <p:nvSpPr>
          <p:cNvPr id="27" name="Oval 26">
            <a:extLst>
              <a:ext uri="{FF2B5EF4-FFF2-40B4-BE49-F238E27FC236}">
                <a16:creationId xmlns:a16="http://schemas.microsoft.com/office/drawing/2014/main" id="{C17297E5-3E64-BFE0-9A91-02D90A8968A2}"/>
              </a:ext>
            </a:extLst>
          </p:cNvPr>
          <p:cNvSpPr/>
          <p:nvPr/>
        </p:nvSpPr>
        <p:spPr>
          <a:xfrm>
            <a:off x="2495238"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7</a:t>
            </a:r>
          </a:p>
        </p:txBody>
      </p:sp>
      <p:sp>
        <p:nvSpPr>
          <p:cNvPr id="28" name="Oval 27">
            <a:extLst>
              <a:ext uri="{FF2B5EF4-FFF2-40B4-BE49-F238E27FC236}">
                <a16:creationId xmlns:a16="http://schemas.microsoft.com/office/drawing/2014/main" id="{7C1D784B-3ACB-262D-E146-FCCAF5A566DA}"/>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8</a:t>
            </a:r>
          </a:p>
        </p:txBody>
      </p:sp>
      <p:sp>
        <p:nvSpPr>
          <p:cNvPr id="29" name="Oval 28">
            <a:extLst>
              <a:ext uri="{FF2B5EF4-FFF2-40B4-BE49-F238E27FC236}">
                <a16:creationId xmlns:a16="http://schemas.microsoft.com/office/drawing/2014/main" id="{FC81A7DF-1580-6414-C29F-AF6B8EB88BEE}"/>
              </a:ext>
            </a:extLst>
          </p:cNvPr>
          <p:cNvSpPr/>
          <p:nvPr/>
        </p:nvSpPr>
        <p:spPr>
          <a:xfrm>
            <a:off x="6237572"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9</a:t>
            </a:r>
          </a:p>
        </p:txBody>
      </p:sp>
      <p:sp>
        <p:nvSpPr>
          <p:cNvPr id="30" name="Oval 29">
            <a:extLst>
              <a:ext uri="{FF2B5EF4-FFF2-40B4-BE49-F238E27FC236}">
                <a16:creationId xmlns:a16="http://schemas.microsoft.com/office/drawing/2014/main" id="{28DA49A3-6F22-1E63-99DC-7ABFF989C297}"/>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rIns="0" anchor="ctr"/>
          <a:lstStyle/>
          <a:p>
            <a:pPr algn="ctr"/>
            <a:r>
              <a:rPr lang="en-GB"/>
              <a:t>10</a:t>
            </a:r>
          </a:p>
        </p:txBody>
      </p:sp>
      <p:pic>
        <p:nvPicPr>
          <p:cNvPr id="4" name="Picture 3">
            <a:extLst>
              <a:ext uri="{FF2B5EF4-FFF2-40B4-BE49-F238E27FC236}">
                <a16:creationId xmlns:a16="http://schemas.microsoft.com/office/drawing/2014/main" id="{531A7459-34A0-7B71-4261-49AFF5E89F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345787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250"/>
                                        <p:tgtEl>
                                          <p:spTgt spid="19"/>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7A1C1-585E-F5A1-6ECC-F6E8CF86D8A5}"/>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A655265F-F2C0-7944-9652-CFAE7569BE24}"/>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0864092F-C333-6AF0-9ACB-FD333AB4807F}"/>
              </a:ext>
            </a:extLst>
          </p:cNvPr>
          <p:cNvSpPr>
            <a:spLocks noGrp="1"/>
          </p:cNvSpPr>
          <p:nvPr>
            <p:ph type="title"/>
          </p:nvPr>
        </p:nvSpPr>
        <p:spPr>
          <a:xfrm>
            <a:off x="640080" y="438912"/>
            <a:ext cx="10817352" cy="530352"/>
          </a:xfrm>
        </p:spPr>
        <p:txBody>
          <a:bodyPr wrap="square" lIns="0" tIns="0" rIns="0" bIns="0">
            <a:normAutofit fontScale="90000"/>
          </a:bodyPr>
          <a:lstStyle/>
          <a:p>
            <a:pPr algn="l"/>
            <a:r>
              <a:rPr lang="en-GB" sz="2500" b="1">
                <a:solidFill>
                  <a:srgbClr val="20262A"/>
                </a:solidFill>
                <a:latin typeface="Tahoma"/>
              </a:rPr>
              <a:t>Responding to change and emerging risk: Strengthening licence conditions</a:t>
            </a:r>
          </a:p>
        </p:txBody>
      </p:sp>
      <p:grpSp>
        <p:nvGrpSpPr>
          <p:cNvPr id="38" name="Group 37">
            <a:extLst>
              <a:ext uri="{FF2B5EF4-FFF2-40B4-BE49-F238E27FC236}">
                <a16:creationId xmlns:a16="http://schemas.microsoft.com/office/drawing/2014/main" id="{735F2633-1408-2C8B-D5E6-67B1B9750025}"/>
              </a:ext>
            </a:extLst>
          </p:cNvPr>
          <p:cNvGrpSpPr/>
          <p:nvPr/>
        </p:nvGrpSpPr>
        <p:grpSpPr>
          <a:xfrm>
            <a:off x="635508" y="870917"/>
            <a:ext cx="10908792" cy="1292662"/>
            <a:chOff x="640080" y="999589"/>
            <a:chExt cx="10908792" cy="1292662"/>
          </a:xfrm>
        </p:grpSpPr>
        <p:sp>
          <p:nvSpPr>
            <p:cNvPr id="5" name="Case outline panel">
              <a:extLst>
                <a:ext uri="{FF2B5EF4-FFF2-40B4-BE49-F238E27FC236}">
                  <a16:creationId xmlns:a16="http://schemas.microsoft.com/office/drawing/2014/main" id="{454F6BBC-89E8-2B5E-0983-9833C246BC29}"/>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8C83322E-0396-D657-596A-8A49B7CFF3C6}"/>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C94F5BD4-89CE-5304-283F-B573CC1C6D26}"/>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DE66FCC6-8DBC-E218-C92D-7125B3BEED33}"/>
                </a:ext>
              </a:extLst>
            </p:cNvPr>
            <p:cNvSpPr txBox="1"/>
            <p:nvPr/>
          </p:nvSpPr>
          <p:spPr>
            <a:xfrm>
              <a:off x="2148840" y="999589"/>
              <a:ext cx="9107424" cy="1292662"/>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Alfie was released from custody to an approved premises following a breach of a restraining order. Assessed as posing a high risk of serious harm, he was subject to GPS monitoring. Recognising alcohol use and potential contact with the victim as risk factors, the probation practitioner used monitoring data and breathalyser results to inform risk management decisions. When Alfie later recorded a high alcohol reading, the emerging risk was identified quickly, enabling the implementation of an alcohol abstinence licence condition as a prompt and proportionate contingency action.</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A5247569-3276-62C8-5C74-8634F9DA2C78}"/>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FBE8EE05-098D-4D6F-9FFE-DA56847CC9AB}"/>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DA5B651D-DFA3-DDB4-B9C3-C768BF53C3CF}"/>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C4B6CC86-9CA7-8FF7-0F05-2DB0534A5B45}"/>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85C96B6D-4D0C-0011-BB8C-BC4671380338}"/>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4C605B34-F3F0-46A7-34DD-A6CFE87DC7DA}"/>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Recognising emerging risk</a:t>
              </a:r>
              <a:endParaRPr sz="1400" b="1">
                <a:solidFill>
                  <a:srgbClr val="007770"/>
                </a:solidFill>
                <a:latin typeface="Tahoma"/>
              </a:endParaRPr>
            </a:p>
          </p:txBody>
        </p:sp>
        <p:sp>
          <p:nvSpPr>
            <p:cNvPr id="14" name="TextBox 13">
              <a:extLst>
                <a:ext uri="{FF2B5EF4-FFF2-40B4-BE49-F238E27FC236}">
                  <a16:creationId xmlns:a16="http://schemas.microsoft.com/office/drawing/2014/main" id="{E0ACC209-721D-E709-9B4C-87B9E6F6454F}"/>
                </a:ext>
              </a:extLst>
            </p:cNvPr>
            <p:cNvSpPr txBox="1"/>
            <p:nvPr/>
          </p:nvSpPr>
          <p:spPr>
            <a:xfrm>
              <a:off x="1108710" y="3327874"/>
              <a:ext cx="2830068"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A high alcohol reading was identified promptly and treated as a significant change in risk.</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C68A9119-1C1F-A25B-6C16-B8534F9DF24F}"/>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5B6F36E3-E2F7-2A80-AF1C-E0A54C82FBC0}"/>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95AC1016-89A1-3D5E-9ED7-7E6E82C7B721}"/>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4E4AC418-3B7C-3AF5-55B4-46BF7438691A}"/>
                </a:ext>
              </a:extLst>
            </p:cNvPr>
            <p:cNvSpPr txBox="1"/>
            <p:nvPr/>
          </p:nvSpPr>
          <p:spPr>
            <a:xfrm>
              <a:off x="4773168" y="293522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Implementing planned controls</a:t>
              </a:r>
              <a:endParaRPr sz="1400" b="1">
                <a:solidFill>
                  <a:srgbClr val="007770"/>
                </a:solidFill>
                <a:latin typeface="Tahoma"/>
              </a:endParaRPr>
            </a:p>
          </p:txBody>
        </p:sp>
        <p:sp>
          <p:nvSpPr>
            <p:cNvPr id="18" name="TextBox 17">
              <a:extLst>
                <a:ext uri="{FF2B5EF4-FFF2-40B4-BE49-F238E27FC236}">
                  <a16:creationId xmlns:a16="http://schemas.microsoft.com/office/drawing/2014/main" id="{79F02A89-59D5-B958-3491-D7E2811DD6A6}"/>
                </a:ext>
              </a:extLst>
            </p:cNvPr>
            <p:cNvSpPr txBox="1"/>
            <p:nvPr/>
          </p:nvSpPr>
          <p:spPr>
            <a:xfrm>
              <a:off x="4553712" y="3378256"/>
              <a:ext cx="2889504"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A clear contingency plan enabled swift action rather than making decisions under pressure.</a:t>
              </a:r>
              <a:endParaRPr sz="1400" b="0">
                <a:solidFill>
                  <a:srgbClr val="20262A"/>
                </a:solidFill>
                <a:latin typeface="Tahoma"/>
              </a:endParaRPr>
            </a:p>
          </p:txBody>
        </p:sp>
      </p:grpSp>
      <p:grpSp>
        <p:nvGrpSpPr>
          <p:cNvPr id="41" name="Group 40">
            <a:extLst>
              <a:ext uri="{FF2B5EF4-FFF2-40B4-BE49-F238E27FC236}">
                <a16:creationId xmlns:a16="http://schemas.microsoft.com/office/drawing/2014/main" id="{8F6A7081-742F-E127-B6EB-2E42979427A4}"/>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FB39023A-43A9-A41E-207A-78BD23E9C090}"/>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68F59351-ABB8-9329-7AF8-2766AE88289A}"/>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D011AAFC-DEF5-8EDD-99DE-29498193D94F}"/>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Supporting behaviour change</a:t>
              </a:r>
              <a:endParaRPr sz="1400" b="1">
                <a:solidFill>
                  <a:srgbClr val="007770"/>
                </a:solidFill>
                <a:latin typeface="Tahoma"/>
              </a:endParaRPr>
            </a:p>
          </p:txBody>
        </p:sp>
        <p:sp>
          <p:nvSpPr>
            <p:cNvPr id="22" name="TextBox 21">
              <a:extLst>
                <a:ext uri="{FF2B5EF4-FFF2-40B4-BE49-F238E27FC236}">
                  <a16:creationId xmlns:a16="http://schemas.microsoft.com/office/drawing/2014/main" id="{D1515191-43F4-23B7-94EA-9BDEB2366F03}"/>
                </a:ext>
              </a:extLst>
            </p:cNvPr>
            <p:cNvSpPr txBox="1"/>
            <p:nvPr/>
          </p:nvSpPr>
          <p:spPr>
            <a:xfrm>
              <a:off x="1252728" y="4700101"/>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Additional monitoring was combined with alcohol support services to address underlying needs. </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BAFD51C7-C30F-8887-FC0D-4AACB68981BB}"/>
              </a:ext>
            </a:extLst>
          </p:cNvPr>
          <p:cNvGrpSpPr/>
          <p:nvPr/>
        </p:nvGrpSpPr>
        <p:grpSpPr>
          <a:xfrm>
            <a:off x="4247388" y="4131916"/>
            <a:ext cx="3515868" cy="1432198"/>
            <a:chOff x="4178808" y="4210769"/>
            <a:chExt cx="3515868" cy="1432198"/>
          </a:xfrm>
        </p:grpSpPr>
        <p:sp>
          <p:nvSpPr>
            <p:cNvPr id="23" name="Rounded Rectangle 22">
              <a:extLst>
                <a:ext uri="{FF2B5EF4-FFF2-40B4-BE49-F238E27FC236}">
                  <a16:creationId xmlns:a16="http://schemas.microsoft.com/office/drawing/2014/main" id="{4ABA2478-AAD4-17F4-01C2-1E9EF2D70DB3}"/>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9E814941-FC66-434F-7A12-913D5B12D5C4}"/>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AF61FDAE-734B-F860-1E5D-F2268A93CF4B}"/>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Using monitoring information</a:t>
              </a:r>
              <a:endParaRPr sz="1400" b="1">
                <a:solidFill>
                  <a:srgbClr val="007770"/>
                </a:solidFill>
                <a:latin typeface="Tahoma"/>
              </a:endParaRPr>
            </a:p>
          </p:txBody>
        </p:sp>
        <p:sp>
          <p:nvSpPr>
            <p:cNvPr id="26" name="TextBox 25">
              <a:extLst>
                <a:ext uri="{FF2B5EF4-FFF2-40B4-BE49-F238E27FC236}">
                  <a16:creationId xmlns:a16="http://schemas.microsoft.com/office/drawing/2014/main" id="{F3A63622-80A5-0BE4-8B27-EA7B824D3D59}"/>
                </a:ext>
              </a:extLst>
            </p:cNvPr>
            <p:cNvSpPr txBox="1"/>
            <p:nvPr/>
          </p:nvSpPr>
          <p:spPr>
            <a:xfrm>
              <a:off x="4370832" y="4717184"/>
              <a:ext cx="332384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Using GPS data </a:t>
              </a:r>
              <a:r>
                <a:rPr lang="en-GB" sz="1400">
                  <a:solidFill>
                    <a:srgbClr val="20262A"/>
                  </a:solidFill>
                  <a:latin typeface="Tahoma"/>
                </a:rPr>
                <a:t>combined with b</a:t>
              </a:r>
              <a:r>
                <a:rPr lang="en-GB" sz="1400" b="0">
                  <a:solidFill>
                    <a:srgbClr val="20262A"/>
                  </a:solidFill>
                  <a:latin typeface="Tahoma"/>
                </a:rPr>
                <a:t>reathalyser results informed appropriate decisions about strengthening licence conditions rather than recalling Alfie.</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BA503A14-C42D-5A7B-21BB-6F878987BECB}"/>
              </a:ext>
            </a:extLst>
          </p:cNvPr>
          <p:cNvSpPr txBox="1"/>
          <p:nvPr/>
        </p:nvSpPr>
        <p:spPr>
          <a:xfrm>
            <a:off x="8311896" y="3257354"/>
            <a:ext cx="2816547" cy="19389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This case demonstrates the benefit of using monitoring information to identify a significant change in circumstances. The practitioner was able to act quickly and proportionately, strengthening risk management arrangements and protecting the victim while Alfie remained in the community.</a:t>
            </a:r>
          </a:p>
        </p:txBody>
      </p:sp>
      <p:sp>
        <p:nvSpPr>
          <p:cNvPr id="31" name="Practice takeaway challenge">
            <a:extLst>
              <a:ext uri="{FF2B5EF4-FFF2-40B4-BE49-F238E27FC236}">
                <a16:creationId xmlns:a16="http://schemas.microsoft.com/office/drawing/2014/main" id="{C2F78E2C-1C94-2075-82B5-787B6D64C6B2}"/>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DAD1DD7D-FEA5-43AD-EAC6-3915A3FD406B}"/>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50F9E450-D764-12D9-F756-1D31DF75F7CA}"/>
              </a:ext>
            </a:extLst>
          </p:cNvPr>
          <p:cNvSpPr txBox="1"/>
          <p:nvPr/>
        </p:nvSpPr>
        <p:spPr>
          <a:xfrm>
            <a:off x="2569464" y="5883830"/>
            <a:ext cx="8714232" cy="492443"/>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a:solidFill>
                  <a:srgbClr val="FFFFFF"/>
                </a:solidFill>
                <a:latin typeface="Tahoma"/>
              </a:rPr>
              <a:t>When circumstances change, use monitoring information to identify emerging risks and act promptly and proportionately.</a:t>
            </a:r>
            <a:endParaRPr sz="1600">
              <a:solidFill>
                <a:srgbClr val="FFFFFF"/>
              </a:solidFill>
              <a:latin typeface="Tahoma"/>
            </a:endParaRPr>
          </a:p>
        </p:txBody>
      </p:sp>
    </p:spTree>
    <p:extLst>
      <p:ext uri="{BB962C8B-B14F-4D97-AF65-F5344CB8AC3E}">
        <p14:creationId xmlns:p14="http://schemas.microsoft.com/office/powerpoint/2010/main" val="203438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36E25-4DF9-F791-920E-97440A3A9707}"/>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F70ABEB8-CA07-A931-79BB-46C0C4D17E18}"/>
              </a:ext>
            </a:extLst>
          </p:cNvPr>
          <p:cNvSpPr/>
          <p:nvPr/>
        </p:nvSpPr>
        <p:spPr>
          <a:xfrm>
            <a:off x="8165592" y="3050158"/>
            <a:ext cx="3043428" cy="2513956"/>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DA89A59-FEEE-B669-4BE5-3FF5908284B7}"/>
              </a:ext>
            </a:extLst>
          </p:cNvPr>
          <p:cNvSpPr>
            <a:spLocks noGrp="1"/>
          </p:cNvSpPr>
          <p:nvPr>
            <p:ph type="title"/>
          </p:nvPr>
        </p:nvSpPr>
        <p:spPr>
          <a:xfrm>
            <a:off x="640080" y="438912"/>
            <a:ext cx="8732520" cy="530352"/>
          </a:xfrm>
        </p:spPr>
        <p:txBody>
          <a:bodyPr wrap="square" lIns="0" tIns="0" rIns="0" bIns="0">
            <a:normAutofit/>
          </a:bodyPr>
          <a:lstStyle/>
          <a:p>
            <a:r>
              <a:rPr lang="en-GB" sz="2500" b="1">
                <a:solidFill>
                  <a:srgbClr val="20262A"/>
                </a:solidFill>
                <a:latin typeface="Tahoma"/>
              </a:rPr>
              <a:t>Responding to change and emerging risk: Recall</a:t>
            </a:r>
          </a:p>
        </p:txBody>
      </p:sp>
      <p:grpSp>
        <p:nvGrpSpPr>
          <p:cNvPr id="38" name="Group 37">
            <a:extLst>
              <a:ext uri="{FF2B5EF4-FFF2-40B4-BE49-F238E27FC236}">
                <a16:creationId xmlns:a16="http://schemas.microsoft.com/office/drawing/2014/main" id="{6C971EA3-F165-E5A1-8F7F-4281FAFAF8BD}"/>
              </a:ext>
            </a:extLst>
          </p:cNvPr>
          <p:cNvGrpSpPr/>
          <p:nvPr/>
        </p:nvGrpSpPr>
        <p:grpSpPr>
          <a:xfrm>
            <a:off x="635508" y="968608"/>
            <a:ext cx="10920984" cy="1188720"/>
            <a:chOff x="640080" y="1097280"/>
            <a:chExt cx="10920984" cy="1188720"/>
          </a:xfrm>
        </p:grpSpPr>
        <p:sp>
          <p:nvSpPr>
            <p:cNvPr id="5" name="Case outline panel">
              <a:extLst>
                <a:ext uri="{FF2B5EF4-FFF2-40B4-BE49-F238E27FC236}">
                  <a16:creationId xmlns:a16="http://schemas.microsoft.com/office/drawing/2014/main" id="{883CBD90-3BC6-9202-7D22-3141571AE88E}"/>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09DBC73C-C0E6-2210-293E-24F219A0BEA6}"/>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24B6CA77-1E07-096E-6829-9D82BE7BB929}"/>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99FF5752-B43B-543D-C9E1-C821B6611D1F}"/>
                </a:ext>
              </a:extLst>
            </p:cNvPr>
            <p:cNvSpPr txBox="1"/>
            <p:nvPr/>
          </p:nvSpPr>
          <p:spPr>
            <a:xfrm>
              <a:off x="1891284" y="1156309"/>
              <a:ext cx="9669780"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Nick was convicted of stalking a former partner. He was recalled after GPS monitoring helped identify concerns about his compliance with licence requirements, including undisclosed relationships. Following re-release to an approved premises, GPS trail monitoring was built into the risk management plan to support closer oversight of his whereabouts, licence conditions, and exclusion zone. The information provided objective evidence to help the practitioner monitor concerns and make defensible decisions while allowing Nick to maintain legitimate employment.</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E6887162-D8A7-F3B8-0D4A-78615691A919}"/>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252C71DE-AD6A-BE88-C80F-118C6050BF2A}"/>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C15AAB56-B41B-8C0A-DA5F-5B2AD4C08A59}"/>
              </a:ext>
            </a:extLst>
          </p:cNvPr>
          <p:cNvGrpSpPr/>
          <p:nvPr/>
        </p:nvGrpSpPr>
        <p:grpSpPr>
          <a:xfrm>
            <a:off x="658368" y="2696318"/>
            <a:ext cx="3488436" cy="1344168"/>
            <a:chOff x="640080" y="2834640"/>
            <a:chExt cx="3488436" cy="1344168"/>
          </a:xfrm>
        </p:grpSpPr>
        <p:sp>
          <p:nvSpPr>
            <p:cNvPr id="11" name="Rounded Rectangle 10">
              <a:extLst>
                <a:ext uri="{FF2B5EF4-FFF2-40B4-BE49-F238E27FC236}">
                  <a16:creationId xmlns:a16="http://schemas.microsoft.com/office/drawing/2014/main" id="{09685883-80DA-2FAE-E0B4-655480339708}"/>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B27F7031-2016-5C51-0848-C68C3B59ACF8}"/>
                </a:ext>
              </a:extLst>
            </p:cNvPr>
            <p:cNvSpPr/>
            <p:nvPr/>
          </p:nvSpPr>
          <p:spPr>
            <a:xfrm>
              <a:off x="786384" y="2871464"/>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B90429E8-E9D5-465E-D628-75361BE1332B}"/>
                </a:ext>
              </a:extLst>
            </p:cNvPr>
            <p:cNvSpPr txBox="1"/>
            <p:nvPr/>
          </p:nvSpPr>
          <p:spPr>
            <a:xfrm>
              <a:off x="1234440" y="289304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Informing recall decisions</a:t>
              </a:r>
              <a:endParaRPr sz="1400" b="1" dirty="0">
                <a:solidFill>
                  <a:srgbClr val="007770"/>
                </a:solidFill>
                <a:latin typeface="Tahoma"/>
              </a:endParaRPr>
            </a:p>
          </p:txBody>
        </p:sp>
        <p:sp>
          <p:nvSpPr>
            <p:cNvPr id="14" name="TextBox 13">
              <a:extLst>
                <a:ext uri="{FF2B5EF4-FFF2-40B4-BE49-F238E27FC236}">
                  <a16:creationId xmlns:a16="http://schemas.microsoft.com/office/drawing/2014/main" id="{A47CCF2D-ABB8-0733-BCE9-78343E05DA39}"/>
                </a:ext>
              </a:extLst>
            </p:cNvPr>
            <p:cNvSpPr txBox="1"/>
            <p:nvPr/>
          </p:nvSpPr>
          <p:spPr>
            <a:xfrm>
              <a:off x="726948" y="3240701"/>
              <a:ext cx="34015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GPS monitoring provided objective evidence about compliance, supporting recall when undisclosed relationships and risk-related behaviour required escalation.</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C35586D8-6EC2-FA13-0724-0D307E8E1F71}"/>
              </a:ext>
            </a:extLst>
          </p:cNvPr>
          <p:cNvGrpSpPr/>
          <p:nvPr/>
        </p:nvGrpSpPr>
        <p:grpSpPr>
          <a:xfrm>
            <a:off x="4215384" y="2693441"/>
            <a:ext cx="3408426" cy="1344167"/>
            <a:chOff x="4178808" y="2834639"/>
            <a:chExt cx="3408426" cy="1344167"/>
          </a:xfrm>
        </p:grpSpPr>
        <p:sp>
          <p:nvSpPr>
            <p:cNvPr id="15" name="Rounded Rectangle 14">
              <a:extLst>
                <a:ext uri="{FF2B5EF4-FFF2-40B4-BE49-F238E27FC236}">
                  <a16:creationId xmlns:a16="http://schemas.microsoft.com/office/drawing/2014/main" id="{F98D9BC3-72DA-403A-FD62-CF6A404DE525}"/>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9A5B860B-7720-5ADB-CC62-45E5DC2E0787}"/>
                </a:ext>
              </a:extLst>
            </p:cNvPr>
            <p:cNvSpPr/>
            <p:nvPr/>
          </p:nvSpPr>
          <p:spPr>
            <a:xfrm>
              <a:off x="4357116" y="2872706"/>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D61EB070-15B9-873A-D2BD-F94B81D6C467}"/>
                </a:ext>
              </a:extLst>
            </p:cNvPr>
            <p:cNvSpPr txBox="1"/>
            <p:nvPr/>
          </p:nvSpPr>
          <p:spPr>
            <a:xfrm>
              <a:off x="4773168" y="2880731"/>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Supporting re-release planning</a:t>
              </a:r>
              <a:endParaRPr sz="1400" b="1" dirty="0">
                <a:solidFill>
                  <a:srgbClr val="007770"/>
                </a:solidFill>
                <a:latin typeface="Tahoma"/>
              </a:endParaRPr>
            </a:p>
          </p:txBody>
        </p:sp>
        <p:sp>
          <p:nvSpPr>
            <p:cNvPr id="18" name="TextBox 17">
              <a:extLst>
                <a:ext uri="{FF2B5EF4-FFF2-40B4-BE49-F238E27FC236}">
                  <a16:creationId xmlns:a16="http://schemas.microsoft.com/office/drawing/2014/main" id="{0FE7963D-C7DB-13AB-E923-FCE24230DD4A}"/>
                </a:ext>
              </a:extLst>
            </p:cNvPr>
            <p:cNvSpPr txBox="1"/>
            <p:nvPr/>
          </p:nvSpPr>
          <p:spPr>
            <a:xfrm>
              <a:off x="4235958" y="3298641"/>
              <a:ext cx="335127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Following recall, electronic monitoring was built into re-release plans to give oversight of licence conditions, including exclusion zones.</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0CA05FFA-D0BF-569E-1FBE-F69D15485AE6}"/>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E1F75EA2-33D3-C8F5-75EA-87FB4BD265E0}"/>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14003AD5-2142-C7FF-B2A2-696E2548D6D7}"/>
                </a:ext>
              </a:extLst>
            </p:cNvPr>
            <p:cNvSpPr/>
            <p:nvPr/>
          </p:nvSpPr>
          <p:spPr>
            <a:xfrm>
              <a:off x="804672" y="4280352"/>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63616408-4677-A6B7-8CB9-8B0D37BCA573}"/>
                </a:ext>
              </a:extLst>
            </p:cNvPr>
            <p:cNvSpPr txBox="1"/>
            <p:nvPr/>
          </p:nvSpPr>
          <p:spPr>
            <a:xfrm>
              <a:off x="1207008" y="427973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Data analysis through a specialist lens</a:t>
              </a:r>
              <a:endParaRPr sz="1400" b="1">
                <a:solidFill>
                  <a:srgbClr val="007770"/>
                </a:solidFill>
                <a:latin typeface="Tahoma"/>
              </a:endParaRPr>
            </a:p>
          </p:txBody>
        </p:sp>
        <p:sp>
          <p:nvSpPr>
            <p:cNvPr id="22" name="TextBox 21">
              <a:extLst>
                <a:ext uri="{FF2B5EF4-FFF2-40B4-BE49-F238E27FC236}">
                  <a16:creationId xmlns:a16="http://schemas.microsoft.com/office/drawing/2014/main" id="{77E1D35B-0D80-356B-7F5E-3D4BCC52BD98}"/>
                </a:ext>
              </a:extLst>
            </p:cNvPr>
            <p:cNvSpPr txBox="1"/>
            <p:nvPr/>
          </p:nvSpPr>
          <p:spPr>
            <a:xfrm>
              <a:off x="804672" y="4705693"/>
              <a:ext cx="316839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Enhanced GPS analysis from regional EM team information helped the practitioner understand the context of the data in a meaningful way.</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CD8A098D-B8C8-0C80-89F5-9FEEE5F0B5BC}"/>
              </a:ext>
            </a:extLst>
          </p:cNvPr>
          <p:cNvGrpSpPr/>
          <p:nvPr/>
        </p:nvGrpSpPr>
        <p:grpSpPr>
          <a:xfrm>
            <a:off x="4247388" y="4131916"/>
            <a:ext cx="3529584" cy="1432198"/>
            <a:chOff x="4178808" y="4210769"/>
            <a:chExt cx="3529584" cy="1432198"/>
          </a:xfrm>
        </p:grpSpPr>
        <p:sp>
          <p:nvSpPr>
            <p:cNvPr id="23" name="Rounded Rectangle 22">
              <a:extLst>
                <a:ext uri="{FF2B5EF4-FFF2-40B4-BE49-F238E27FC236}">
                  <a16:creationId xmlns:a16="http://schemas.microsoft.com/office/drawing/2014/main" id="{2E4587C3-299F-D7C8-32B3-6DB336BA1AB6}"/>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0A61F337-E298-3BD1-9177-681368A7EBEB}"/>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B531CD44-5EA4-D2FF-D3E6-64E5164AF282}"/>
                </a:ext>
              </a:extLst>
            </p:cNvPr>
            <p:cNvSpPr txBox="1"/>
            <p:nvPr/>
          </p:nvSpPr>
          <p:spPr>
            <a:xfrm>
              <a:off x="4727448" y="4296230"/>
              <a:ext cx="2871216"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dirty="0">
                  <a:solidFill>
                    <a:srgbClr val="007770"/>
                  </a:solidFill>
                  <a:latin typeface="Tahoma"/>
                </a:rPr>
                <a:t>Balancing risk and resettlement</a:t>
              </a:r>
              <a:endParaRPr sz="1400" b="1" dirty="0">
                <a:solidFill>
                  <a:srgbClr val="007770"/>
                </a:solidFill>
                <a:latin typeface="Tahoma"/>
              </a:endParaRPr>
            </a:p>
          </p:txBody>
        </p:sp>
        <p:sp>
          <p:nvSpPr>
            <p:cNvPr id="26" name="TextBox 25">
              <a:extLst>
                <a:ext uri="{FF2B5EF4-FFF2-40B4-BE49-F238E27FC236}">
                  <a16:creationId xmlns:a16="http://schemas.microsoft.com/office/drawing/2014/main" id="{CC9EBCDA-DFA0-7E24-0958-C466996D1870}"/>
                </a:ext>
              </a:extLst>
            </p:cNvPr>
            <p:cNvSpPr txBox="1"/>
            <p:nvPr/>
          </p:nvSpPr>
          <p:spPr>
            <a:xfrm>
              <a:off x="4306824" y="4677969"/>
              <a:ext cx="34015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Monitoring supported public protection while allowing Nick to continue legitimate employment, with reassurance about his whereabouts and licence compliance.</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6EA204D3-C8C4-950D-F8AE-5E42E3B32F89}"/>
              </a:ext>
            </a:extLst>
          </p:cNvPr>
          <p:cNvSpPr txBox="1"/>
          <p:nvPr/>
        </p:nvSpPr>
        <p:spPr>
          <a:xfrm>
            <a:off x="8391046" y="3102631"/>
            <a:ext cx="2592519" cy="2369880"/>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GPS monitoring provided evidence at key decision points, informing recall when concerns emerged and supporting re-release through oversight of licence conditions, exclusion zones, and employment. It also acted as a deterrent at re-release, with Nick clear about the consequences of non-compliance.</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601BFAFA-DF96-BFAE-7ACA-8580B63EA728}"/>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357B20E9-3448-600D-FC8B-40E21D37294D}"/>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36AA406F-E7BD-1DAD-135D-4EA56C85FAF2}"/>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Use GPS trail monitoring as an active part of recall and re-release planning. Practitioners should consider what information they need, how it will be reviewed, and how it will inform decisions about compliance, risk, and safe resettlement.</a:t>
            </a:r>
            <a:endParaRPr sz="1600" dirty="0">
              <a:solidFill>
                <a:srgbClr val="FFFFFF"/>
              </a:solidFill>
              <a:latin typeface="Tahoma"/>
            </a:endParaRPr>
          </a:p>
        </p:txBody>
      </p:sp>
    </p:spTree>
    <p:extLst>
      <p:ext uri="{BB962C8B-B14F-4D97-AF65-F5344CB8AC3E}">
        <p14:creationId xmlns:p14="http://schemas.microsoft.com/office/powerpoint/2010/main" val="223797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17A41-C459-12A2-F6A5-E77FC5BB5590}"/>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485A7412-405F-B9D0-723B-4797715D3BE9}"/>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7E25E738-A8CF-26D4-48AB-0935C142BCA3}"/>
              </a:ext>
            </a:extLst>
          </p:cNvPr>
          <p:cNvSpPr>
            <a:spLocks noGrp="1"/>
          </p:cNvSpPr>
          <p:nvPr>
            <p:ph type="title"/>
          </p:nvPr>
        </p:nvSpPr>
        <p:spPr>
          <a:xfrm>
            <a:off x="640080" y="438912"/>
            <a:ext cx="9389364" cy="530352"/>
          </a:xfrm>
        </p:spPr>
        <p:txBody>
          <a:bodyPr wrap="square" lIns="0" tIns="0" rIns="0" bIns="0">
            <a:normAutofit/>
          </a:bodyPr>
          <a:lstStyle/>
          <a:p>
            <a:r>
              <a:rPr lang="en-GB" sz="2500" b="1" dirty="0">
                <a:solidFill>
                  <a:srgbClr val="20262A"/>
                </a:solidFill>
                <a:latin typeface="Tahoma"/>
              </a:rPr>
              <a:t>Responding to change and emerging risk: Health issues</a:t>
            </a:r>
          </a:p>
        </p:txBody>
      </p:sp>
      <p:grpSp>
        <p:nvGrpSpPr>
          <p:cNvPr id="38" name="Group 37">
            <a:extLst>
              <a:ext uri="{FF2B5EF4-FFF2-40B4-BE49-F238E27FC236}">
                <a16:creationId xmlns:a16="http://schemas.microsoft.com/office/drawing/2014/main" id="{041D4B02-48B2-6450-BE7A-2F786485548B}"/>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20622C11-65DD-9510-E787-DBE85E00DDE3}"/>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54474C96-EA48-4858-460C-D60B7DB432C2}"/>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73F8BAD3-78A3-B7F7-3351-503825734F42}"/>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316864FD-9902-29E3-1CC9-EF93D7780C53}"/>
                </a:ext>
              </a:extLst>
            </p:cNvPr>
            <p:cNvSpPr txBox="1"/>
            <p:nvPr/>
          </p:nvSpPr>
          <p:spPr>
            <a:xfrm>
              <a:off x="2148840" y="1153031"/>
              <a:ext cx="938936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Cleo was subject to a 24-month suspended sentence order with a 120-day alcohol abstinence and monitoring requirement. She had multiple and complex needs, with support from probation, dependency and recovery services, Changing Futures, and Women’s Aid. Early alcohol and tamper-related notifications were addressed through enforcement discussions, compliance letters, and regular conversations about the tag’s purpose. As Cleo’s engagement improved, the tag had to be removed for medical reasons, meaning the AAMR could no longer operate as planned.</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55158EF1-4186-32B3-B96A-9EF969B6049B}"/>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ABF53537-1168-5790-49FF-C25ED2FE7FA0}"/>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50CC4509-3C9C-B540-328B-4C78CDC8206A}"/>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2CC39478-B53E-E914-01E4-4D264216D294}"/>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76E2440A-DDFA-A723-BE8A-4599E262FAEA}"/>
                </a:ext>
              </a:extLst>
            </p:cNvPr>
            <p:cNvSpPr/>
            <p:nvPr/>
          </p:nvSpPr>
          <p:spPr>
            <a:xfrm>
              <a:off x="786384"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66AC591C-30A7-8881-1F39-2DD835588938}"/>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Early recognition of risk</a:t>
              </a:r>
              <a:endParaRPr sz="1400" b="1">
                <a:solidFill>
                  <a:srgbClr val="007770"/>
                </a:solidFill>
                <a:latin typeface="Tahoma"/>
              </a:endParaRPr>
            </a:p>
          </p:txBody>
        </p:sp>
        <p:sp>
          <p:nvSpPr>
            <p:cNvPr id="14" name="TextBox 13">
              <a:extLst>
                <a:ext uri="{FF2B5EF4-FFF2-40B4-BE49-F238E27FC236}">
                  <a16:creationId xmlns:a16="http://schemas.microsoft.com/office/drawing/2014/main" id="{0B7563D7-83EC-0FED-8115-93E54DA9D0E9}"/>
                </a:ext>
              </a:extLst>
            </p:cNvPr>
            <p:cNvSpPr txBox="1"/>
            <p:nvPr/>
          </p:nvSpPr>
          <p:spPr>
            <a:xfrm>
              <a:off x="1234440" y="3215562"/>
              <a:ext cx="2706624"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practitioner identified the risks linked to early tag removal and acted before oversight was lost.</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976D6B45-2BFF-E1CF-79AE-8FF1BE3A448F}"/>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48386320-D298-EE52-B101-2819E1B2A569}"/>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B8725062-6349-62D0-1C15-23C9D5BC851A}"/>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93C40B07-1775-5AEB-2768-30F7CD62F9B8}"/>
                </a:ext>
              </a:extLst>
            </p:cNvPr>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Use of existing partnerships</a:t>
              </a:r>
              <a:endParaRPr sz="1400" b="1">
                <a:solidFill>
                  <a:srgbClr val="007770"/>
                </a:solidFill>
                <a:latin typeface="Tahoma"/>
              </a:endParaRPr>
            </a:p>
          </p:txBody>
        </p:sp>
        <p:sp>
          <p:nvSpPr>
            <p:cNvPr id="18" name="TextBox 17">
              <a:extLst>
                <a:ext uri="{FF2B5EF4-FFF2-40B4-BE49-F238E27FC236}">
                  <a16:creationId xmlns:a16="http://schemas.microsoft.com/office/drawing/2014/main" id="{17959580-C07D-ED37-2509-EAE1D5716553}"/>
                </a:ext>
              </a:extLst>
            </p:cNvPr>
            <p:cNvSpPr txBox="1"/>
            <p:nvPr/>
          </p:nvSpPr>
          <p:spPr>
            <a:xfrm>
              <a:off x="4759452" y="3215562"/>
              <a:ext cx="267004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Partner agencies were involved quickly to agree an alternative approach that maintained support and accountability.</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CED2ADC6-EDED-45B5-0D42-AD1F01A72A32}"/>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DC994BDD-6428-370B-FAE6-FF53C6054B9E}"/>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12250817-1896-1A17-388E-1CFCFC87C3FC}"/>
                </a:ext>
              </a:extLst>
            </p:cNvPr>
            <p:cNvSpPr/>
            <p:nvPr/>
          </p:nvSpPr>
          <p:spPr>
            <a:xfrm>
              <a:off x="804672" y="445312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D8F2C970-06D5-1F57-5360-DEC0B52CF95C}"/>
                </a:ext>
              </a:extLst>
            </p:cNvPr>
            <p:cNvSpPr txBox="1"/>
            <p:nvPr/>
          </p:nvSpPr>
          <p:spPr>
            <a:xfrm>
              <a:off x="1252728" y="4398264"/>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Focus on the purpose of monitoring</a:t>
              </a:r>
              <a:endParaRPr sz="1400" b="1">
                <a:solidFill>
                  <a:srgbClr val="007770"/>
                </a:solidFill>
                <a:latin typeface="Tahoma"/>
              </a:endParaRPr>
            </a:p>
          </p:txBody>
        </p:sp>
        <p:sp>
          <p:nvSpPr>
            <p:cNvPr id="22" name="TextBox 21">
              <a:extLst>
                <a:ext uri="{FF2B5EF4-FFF2-40B4-BE49-F238E27FC236}">
                  <a16:creationId xmlns:a16="http://schemas.microsoft.com/office/drawing/2014/main" id="{39CAC45C-330B-6114-0C8E-43356E306E7B}"/>
                </a:ext>
              </a:extLst>
            </p:cNvPr>
            <p:cNvSpPr txBox="1"/>
            <p:nvPr/>
          </p:nvSpPr>
          <p:spPr>
            <a:xfrm>
              <a:off x="1010412" y="4894559"/>
              <a:ext cx="2976372"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practitioner kept the aim of the requirement central, rather than relying only on the technology.</a:t>
              </a:r>
              <a:endParaRPr sz="1400" b="0">
                <a:solidFill>
                  <a:srgbClr val="20262A"/>
                </a:solidFill>
                <a:latin typeface="Tahoma"/>
              </a:endParaRPr>
            </a:p>
          </p:txBody>
        </p:sp>
      </p:grpSp>
      <p:grpSp>
        <p:nvGrpSpPr>
          <p:cNvPr id="43" name="Group 42">
            <a:extLst>
              <a:ext uri="{FF2B5EF4-FFF2-40B4-BE49-F238E27FC236}">
                <a16:creationId xmlns:a16="http://schemas.microsoft.com/office/drawing/2014/main" id="{4DA33D2B-CCE6-7313-D570-1D78915264ED}"/>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D32C70EC-E2BC-3865-6D30-44610913F0F7}"/>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FC6D1B1C-B7EE-CEE3-5354-A7CF7812D0F3}"/>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85F06D14-4E34-8BD8-5701-E9DC1E0568DE}"/>
                </a:ext>
              </a:extLst>
            </p:cNvPr>
            <p:cNvSpPr txBox="1"/>
            <p:nvPr/>
          </p:nvSpPr>
          <p:spPr>
            <a:xfrm>
              <a:off x="4773168" y="429768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Flexible response to change</a:t>
              </a:r>
              <a:endParaRPr sz="1400" b="1">
                <a:solidFill>
                  <a:srgbClr val="007770"/>
                </a:solidFill>
                <a:latin typeface="Tahoma"/>
              </a:endParaRPr>
            </a:p>
          </p:txBody>
        </p:sp>
        <p:sp>
          <p:nvSpPr>
            <p:cNvPr id="26" name="TextBox 25">
              <a:extLst>
                <a:ext uri="{FF2B5EF4-FFF2-40B4-BE49-F238E27FC236}">
                  <a16:creationId xmlns:a16="http://schemas.microsoft.com/office/drawing/2014/main" id="{A5201D94-2047-046D-C3FA-6D65990DE8D1}"/>
                </a:ext>
              </a:extLst>
            </p:cNvPr>
            <p:cNvSpPr txBox="1"/>
            <p:nvPr/>
          </p:nvSpPr>
          <p:spPr>
            <a:xfrm>
              <a:off x="4572000" y="4754880"/>
              <a:ext cx="2944368"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Voluntary breathalyser testing provided continued monitoring and helped Cleo sustain her abstinence.</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0CF697CF-D919-05D0-5B4A-BCD45E7F66E9}"/>
              </a:ext>
            </a:extLst>
          </p:cNvPr>
          <p:cNvSpPr txBox="1"/>
          <p:nvPr/>
        </p:nvSpPr>
        <p:spPr>
          <a:xfrm>
            <a:off x="8392473" y="3257354"/>
            <a:ext cx="2690055" cy="1938992"/>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When requirements cannot operate as planned, practitioners need to respond quickly and keep the purpose of monitoring in focus. This case shows how multi-agency working helped maintain support, oversight, and engagement to continue the progress initiated through the tag.</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C87496E1-7C30-80A3-29FC-8F8FDA6F8BE7}"/>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B6BE7C98-BD70-42E8-160A-7FF704755FE7}"/>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8C962DC5-E3A4-7729-0B93-F9F4514EE7CF}"/>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a:solidFill>
                  <a:srgbClr val="FFFFFF"/>
                </a:solidFill>
                <a:latin typeface="Tahoma"/>
              </a:rPr>
              <a:t>A change in circumstances should not weaken the management of risk. Practitioners need to consider what can still be achieved, draw on available support, and take timely action to keep progress and risk management on track.</a:t>
            </a:r>
            <a:endParaRPr sz="1600">
              <a:solidFill>
                <a:srgbClr val="FFFFFF"/>
              </a:solidFill>
              <a:latin typeface="Tahoma"/>
            </a:endParaRPr>
          </a:p>
        </p:txBody>
      </p:sp>
    </p:spTree>
    <p:extLst>
      <p:ext uri="{BB962C8B-B14F-4D97-AF65-F5344CB8AC3E}">
        <p14:creationId xmlns:p14="http://schemas.microsoft.com/office/powerpoint/2010/main" val="319931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125E1-9F68-6BE0-9FFF-53F0D605587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6C6219-2E86-8FF0-E301-535585362F6A}"/>
              </a:ext>
            </a:extLst>
          </p:cNvPr>
          <p:cNvSpPr/>
          <p:nvPr/>
        </p:nvSpPr>
        <p:spPr>
          <a:xfrm>
            <a:off x="301658" y="3401905"/>
            <a:ext cx="11385142" cy="55116"/>
          </a:xfrm>
          <a:prstGeom prst="rect">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 name="Arrow: Chevron 4">
            <a:extLst>
              <a:ext uri="{FF2B5EF4-FFF2-40B4-BE49-F238E27FC236}">
                <a16:creationId xmlns:a16="http://schemas.microsoft.com/office/drawing/2014/main" id="{C401BB09-3112-F60E-867C-80A5045F2495}"/>
              </a:ext>
            </a:extLst>
          </p:cNvPr>
          <p:cNvSpPr/>
          <p:nvPr/>
        </p:nvSpPr>
        <p:spPr>
          <a:xfrm>
            <a:off x="11406631" y="3212252"/>
            <a:ext cx="325120" cy="433493"/>
          </a:xfrm>
          <a:prstGeom prst="chevron">
            <a:avLst>
              <a:gd name="adj" fmla="val 75000"/>
            </a:avLst>
          </a:prstGeom>
          <a:solidFill>
            <a:srgbClr val="007770"/>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8273E144-6C85-39E4-9D8B-80251F4583D4}"/>
              </a:ext>
            </a:extLst>
          </p:cNvPr>
          <p:cNvSpPr/>
          <p:nvPr/>
        </p:nvSpPr>
        <p:spPr>
          <a:xfrm>
            <a:off x="1012693"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Take time to explain the purpose of EM. People are more likely to engage when they understand how monitoring supports their sentence, risk management, and rehabilitation.</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533400">
              <a:lnSpc>
                <a:spcPct val="90000"/>
              </a:lnSpc>
              <a:spcBef>
                <a:spcPct val="0"/>
              </a:spcBef>
              <a:spcAft>
                <a:spcPct val="35000"/>
              </a:spcAft>
              <a:buNone/>
            </a:pPr>
            <a:endParaRPr lang="en-GB" sz="1200" kern="1200" dirty="0">
              <a:latin typeface="Tahoma" panose="020B0604030504040204" pitchFamily="34" charset="0"/>
              <a:ea typeface="Tahoma" panose="020B0604030504040204" pitchFamily="34" charset="0"/>
              <a:cs typeface="Tahoma" panose="020B0604030504040204" pitchFamily="34" charset="0"/>
            </a:endParaRPr>
          </a:p>
        </p:txBody>
      </p:sp>
      <p:sp>
        <p:nvSpPr>
          <p:cNvPr id="7" name="Freeform: Shape 6">
            <a:extLst>
              <a:ext uri="{FF2B5EF4-FFF2-40B4-BE49-F238E27FC236}">
                <a16:creationId xmlns:a16="http://schemas.microsoft.com/office/drawing/2014/main" id="{E666F1D7-2F5C-349D-EA7E-25CAE04DE5A4}"/>
              </a:ext>
            </a:extLst>
          </p:cNvPr>
          <p:cNvSpPr/>
          <p:nvPr/>
        </p:nvSpPr>
        <p:spPr>
          <a:xfrm>
            <a:off x="1012693"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6: Preparing the person on probation for EM</a:t>
            </a:r>
          </a:p>
        </p:txBody>
      </p:sp>
      <p:sp>
        <p:nvSpPr>
          <p:cNvPr id="8" name="Rectangle 7">
            <a:extLst>
              <a:ext uri="{FF2B5EF4-FFF2-40B4-BE49-F238E27FC236}">
                <a16:creationId xmlns:a16="http://schemas.microsoft.com/office/drawing/2014/main" id="{ABB25048-5698-4EC1-3530-753F561DF5F2}"/>
              </a:ext>
            </a:extLst>
          </p:cNvPr>
          <p:cNvSpPr/>
          <p:nvPr/>
        </p:nvSpPr>
        <p:spPr>
          <a:xfrm>
            <a:off x="819472"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B044A3B6-7926-2DD7-F80D-777409C40E9E}"/>
              </a:ext>
            </a:extLst>
          </p:cNvPr>
          <p:cNvSpPr/>
          <p:nvPr/>
        </p:nvSpPr>
        <p:spPr>
          <a:xfrm>
            <a:off x="2883860"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Consider how EM information can help you understand behaviour and develop positive change. EM is most effective when it informs professional judgement and supports the objectives of the sentence.</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p:txBody>
      </p:sp>
      <p:sp>
        <p:nvSpPr>
          <p:cNvPr id="10" name="Freeform: Shape 9">
            <a:extLst>
              <a:ext uri="{FF2B5EF4-FFF2-40B4-BE49-F238E27FC236}">
                <a16:creationId xmlns:a16="http://schemas.microsoft.com/office/drawing/2014/main" id="{70678131-6E62-DB41-8017-8C6EE86FAA3F}"/>
              </a:ext>
            </a:extLst>
          </p:cNvPr>
          <p:cNvSpPr/>
          <p:nvPr/>
        </p:nvSpPr>
        <p:spPr>
          <a:xfrm>
            <a:off x="2883860"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7: EM in sentence delivery</a:t>
            </a:r>
          </a:p>
        </p:txBody>
      </p:sp>
      <p:sp>
        <p:nvSpPr>
          <p:cNvPr id="11" name="Rectangle 10">
            <a:extLst>
              <a:ext uri="{FF2B5EF4-FFF2-40B4-BE49-F238E27FC236}">
                <a16:creationId xmlns:a16="http://schemas.microsoft.com/office/drawing/2014/main" id="{EDE13AF6-E36D-80A5-5452-E6ADCB5EF7E8}"/>
              </a:ext>
            </a:extLst>
          </p:cNvPr>
          <p:cNvSpPr/>
          <p:nvPr/>
        </p:nvSpPr>
        <p:spPr>
          <a:xfrm>
            <a:off x="2690639"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4" name="Freeform: Shape 13">
            <a:extLst>
              <a:ext uri="{FF2B5EF4-FFF2-40B4-BE49-F238E27FC236}">
                <a16:creationId xmlns:a16="http://schemas.microsoft.com/office/drawing/2014/main" id="{1981D548-FC72-2F57-ACBF-2ACDF518A62F}"/>
              </a:ext>
            </a:extLst>
          </p:cNvPr>
          <p:cNvSpPr/>
          <p:nvPr/>
        </p:nvSpPr>
        <p:spPr>
          <a:xfrm>
            <a:off x="4755027"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Use available monitoring tools, including exclusion zones and location data, to support public protection objectives. Consider how monitoring can contribute to victim safety and the management of identified risks.</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p:txBody>
      </p:sp>
      <p:sp>
        <p:nvSpPr>
          <p:cNvPr id="15" name="Freeform: Shape 14">
            <a:extLst>
              <a:ext uri="{FF2B5EF4-FFF2-40B4-BE49-F238E27FC236}">
                <a16:creationId xmlns:a16="http://schemas.microsoft.com/office/drawing/2014/main" id="{6E3CD73B-20DF-D3C6-6D0A-717CB1274F14}"/>
              </a:ext>
            </a:extLst>
          </p:cNvPr>
          <p:cNvSpPr/>
          <p:nvPr/>
        </p:nvSpPr>
        <p:spPr>
          <a:xfrm>
            <a:off x="4755027"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8: The role of EM in protecting victims and managing risk</a:t>
            </a:r>
          </a:p>
        </p:txBody>
      </p:sp>
      <p:sp>
        <p:nvSpPr>
          <p:cNvPr id="16" name="Rectangle 15">
            <a:extLst>
              <a:ext uri="{FF2B5EF4-FFF2-40B4-BE49-F238E27FC236}">
                <a16:creationId xmlns:a16="http://schemas.microsoft.com/office/drawing/2014/main" id="{AF2E1AA4-C0B2-05F8-9095-03EAC37FF212}"/>
              </a:ext>
            </a:extLst>
          </p:cNvPr>
          <p:cNvSpPr/>
          <p:nvPr/>
        </p:nvSpPr>
        <p:spPr>
          <a:xfrm>
            <a:off x="4561806"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17" name="Freeform: Shape 16">
            <a:extLst>
              <a:ext uri="{FF2B5EF4-FFF2-40B4-BE49-F238E27FC236}">
                <a16:creationId xmlns:a16="http://schemas.microsoft.com/office/drawing/2014/main" id="{FE4AA9B5-A723-9E46-B93E-6E793721B3F4}"/>
              </a:ext>
            </a:extLst>
          </p:cNvPr>
          <p:cNvSpPr/>
          <p:nvPr/>
        </p:nvSpPr>
        <p:spPr>
          <a:xfrm>
            <a:off x="6626194" y="4534407"/>
            <a:ext cx="3059220" cy="1018709"/>
          </a:xfrm>
          <a:custGeom>
            <a:avLst/>
            <a:gdLst>
              <a:gd name="csX0" fmla="*/ 0 w 3059220"/>
              <a:gd name="csY0" fmla="*/ 0 h 1018709"/>
              <a:gd name="csX1" fmla="*/ 3059220 w 3059220"/>
              <a:gd name="csY1" fmla="*/ 0 h 1018709"/>
              <a:gd name="csX2" fmla="*/ 3059220 w 3059220"/>
              <a:gd name="csY2" fmla="*/ 1018709 h 1018709"/>
              <a:gd name="csX3" fmla="*/ 0 w 3059220"/>
              <a:gd name="csY3" fmla="*/ 1018709 h 1018709"/>
              <a:gd name="csX4" fmla="*/ 0 w 3059220"/>
              <a:gd name="csY4" fmla="*/ 0 h 1018709"/>
            </a:gdLst>
            <a:ahLst/>
            <a:cxnLst>
              <a:cxn ang="0">
                <a:pos x="csX0" y="csY0"/>
              </a:cxn>
              <a:cxn ang="0">
                <a:pos x="csX1" y="csY1"/>
              </a:cxn>
              <a:cxn ang="0">
                <a:pos x="csX2" y="csY2"/>
              </a:cxn>
              <a:cxn ang="0">
                <a:pos x="csX3" y="csY3"/>
              </a:cxn>
              <a:cxn ang="0">
                <a:pos x="csX4" y="csY4"/>
              </a:cxn>
            </a:cxnLst>
            <a:rect l="l" t="t" r="r" b="b"/>
            <a:pathLst>
              <a:path w="3059220" h="1018709">
                <a:moveTo>
                  <a:pt x="0" y="0"/>
                </a:moveTo>
                <a:lnTo>
                  <a:pt x="3059220" y="0"/>
                </a:lnTo>
                <a:lnTo>
                  <a:pt x="3059220" y="1018709"/>
                </a:lnTo>
                <a:lnTo>
                  <a:pt x="0" y="101870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Review monitoring information regularly and use it to respond promptly to change. Use alerts, violations, and monitoring data alongside professional judgement and information from partner agencies. Review whether monitoring remains effective, proportionate, and aligned to current risks, needs, and circumstances.</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488950">
              <a:lnSpc>
                <a:spcPct val="90000"/>
              </a:lnSpc>
              <a:spcBef>
                <a:spcPct val="0"/>
              </a:spcBef>
              <a:spcAft>
                <a:spcPct val="35000"/>
              </a:spcAft>
              <a:buNone/>
            </a:pPr>
            <a:endParaRPr lang="en-GB" sz="1100" kern="1200" dirty="0">
              <a:latin typeface="Tahoma" panose="020B0604030504040204" pitchFamily="34" charset="0"/>
              <a:ea typeface="Tahoma" panose="020B0604030504040204" pitchFamily="34" charset="0"/>
              <a:cs typeface="Tahoma" panose="020B0604030504040204" pitchFamily="34" charset="0"/>
            </a:endParaRPr>
          </a:p>
        </p:txBody>
      </p:sp>
      <p:sp>
        <p:nvSpPr>
          <p:cNvPr id="18" name="Freeform: Shape 17">
            <a:extLst>
              <a:ext uri="{FF2B5EF4-FFF2-40B4-BE49-F238E27FC236}">
                <a16:creationId xmlns:a16="http://schemas.microsoft.com/office/drawing/2014/main" id="{4AAA890E-678C-6AA1-514C-A4F37A580F5B}"/>
              </a:ext>
            </a:extLst>
          </p:cNvPr>
          <p:cNvSpPr/>
          <p:nvPr/>
        </p:nvSpPr>
        <p:spPr>
          <a:xfrm>
            <a:off x="6626194" y="3862492"/>
            <a:ext cx="3059220" cy="671914"/>
          </a:xfrm>
          <a:custGeom>
            <a:avLst/>
            <a:gdLst>
              <a:gd name="csX0" fmla="*/ 0 w 3059220"/>
              <a:gd name="csY0" fmla="*/ 0 h 671914"/>
              <a:gd name="csX1" fmla="*/ 3059220 w 3059220"/>
              <a:gd name="csY1" fmla="*/ 0 h 671914"/>
              <a:gd name="csX2" fmla="*/ 3059220 w 3059220"/>
              <a:gd name="csY2" fmla="*/ 671914 h 671914"/>
              <a:gd name="csX3" fmla="*/ 0 w 3059220"/>
              <a:gd name="csY3" fmla="*/ 671914 h 671914"/>
              <a:gd name="csX4" fmla="*/ 0 w 3059220"/>
              <a:gd name="csY4" fmla="*/ 0 h 671914"/>
            </a:gdLst>
            <a:ahLst/>
            <a:cxnLst>
              <a:cxn ang="0">
                <a:pos x="csX0" y="csY0"/>
              </a:cxn>
              <a:cxn ang="0">
                <a:pos x="csX1" y="csY1"/>
              </a:cxn>
              <a:cxn ang="0">
                <a:pos x="csX2" y="csY2"/>
              </a:cxn>
              <a:cxn ang="0">
                <a:pos x="csX3" y="csY3"/>
              </a:cxn>
              <a:cxn ang="0">
                <a:pos x="csX4" y="csY4"/>
              </a:cxn>
            </a:cxnLst>
            <a:rect l="l" t="t" r="r" b="b"/>
            <a:pathLst>
              <a:path w="3059220" h="671914">
                <a:moveTo>
                  <a:pt x="0" y="0"/>
                </a:moveTo>
                <a:lnTo>
                  <a:pt x="3059220" y="0"/>
                </a:lnTo>
                <a:lnTo>
                  <a:pt x="3059220" y="671914"/>
                </a:lnTo>
                <a:lnTo>
                  <a:pt x="0" y="6719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9: Responding to change and emerging risk</a:t>
            </a:r>
          </a:p>
        </p:txBody>
      </p:sp>
      <p:sp>
        <p:nvSpPr>
          <p:cNvPr id="19" name="Rectangle 18">
            <a:extLst>
              <a:ext uri="{FF2B5EF4-FFF2-40B4-BE49-F238E27FC236}">
                <a16:creationId xmlns:a16="http://schemas.microsoft.com/office/drawing/2014/main" id="{75F8B26C-72CE-E5CA-6963-93EEC6E85D2A}"/>
              </a:ext>
            </a:extLst>
          </p:cNvPr>
          <p:cNvSpPr/>
          <p:nvPr/>
        </p:nvSpPr>
        <p:spPr>
          <a:xfrm>
            <a:off x="6432973" y="3428999"/>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2" name="Freeform: Shape 21">
            <a:extLst>
              <a:ext uri="{FF2B5EF4-FFF2-40B4-BE49-F238E27FC236}">
                <a16:creationId xmlns:a16="http://schemas.microsoft.com/office/drawing/2014/main" id="{0D41711A-28C3-A163-CFD6-29D39FA2AF79}"/>
              </a:ext>
            </a:extLst>
          </p:cNvPr>
          <p:cNvSpPr/>
          <p:nvPr/>
        </p:nvSpPr>
        <p:spPr>
          <a:xfrm>
            <a:off x="8497361" y="1955122"/>
            <a:ext cx="3059220" cy="1257130"/>
          </a:xfrm>
          <a:custGeom>
            <a:avLst/>
            <a:gdLst>
              <a:gd name="csX0" fmla="*/ 0 w 3059220"/>
              <a:gd name="csY0" fmla="*/ 0 h 1257130"/>
              <a:gd name="csX1" fmla="*/ 3059220 w 3059220"/>
              <a:gd name="csY1" fmla="*/ 0 h 1257130"/>
              <a:gd name="csX2" fmla="*/ 3059220 w 3059220"/>
              <a:gd name="csY2" fmla="*/ 1257130 h 1257130"/>
              <a:gd name="csX3" fmla="*/ 0 w 3059220"/>
              <a:gd name="csY3" fmla="*/ 1257130 h 1257130"/>
              <a:gd name="csX4" fmla="*/ 0 w 3059220"/>
              <a:gd name="csY4" fmla="*/ 0 h 1257130"/>
            </a:gdLst>
            <a:ahLst/>
            <a:cxnLst>
              <a:cxn ang="0">
                <a:pos x="csX0" y="csY0"/>
              </a:cxn>
              <a:cxn ang="0">
                <a:pos x="csX1" y="csY1"/>
              </a:cxn>
              <a:cxn ang="0">
                <a:pos x="csX2" y="csY2"/>
              </a:cxn>
              <a:cxn ang="0">
                <a:pos x="csX3" y="csY3"/>
              </a:cxn>
              <a:cxn ang="0">
                <a:pos x="csX4" y="csY4"/>
              </a:cxn>
            </a:cxnLst>
            <a:rect l="l" t="t" r="r" b="b"/>
            <a:pathLst>
              <a:path w="3059220" h="1257130">
                <a:moveTo>
                  <a:pt x="0" y="0"/>
                </a:moveTo>
                <a:lnTo>
                  <a:pt x="3059220" y="0"/>
                </a:lnTo>
                <a:lnTo>
                  <a:pt x="3059220" y="1257130"/>
                </a:lnTo>
                <a:lnTo>
                  <a:pt x="0" y="12571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b="0" i="0" kern="1200" dirty="0">
                <a:latin typeface="Tahoma" panose="020B0604030504040204" pitchFamily="34" charset="0"/>
                <a:ea typeface="Tahoma" panose="020B0604030504040204" pitchFamily="34" charset="0"/>
                <a:cs typeface="Tahoma" panose="020B0604030504040204" pitchFamily="34" charset="0"/>
              </a:rPr>
              <a:t>Use the end of monitoring as an opportunity to assess progress, review risk, and plan the next phase of supervision. Consider whether EM has achieved its intended purpose and what support or controls remain necessary.</a:t>
            </a:r>
            <a:endParaRPr lang="en-GB" sz="12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1600200">
              <a:lnSpc>
                <a:spcPct val="90000"/>
              </a:lnSpc>
              <a:spcBef>
                <a:spcPct val="0"/>
              </a:spcBef>
              <a:spcAft>
                <a:spcPct val="35000"/>
              </a:spcAft>
              <a:buNone/>
            </a:pPr>
            <a:endParaRPr lang="en-GB" sz="3600" kern="1200" dirty="0"/>
          </a:p>
          <a:p>
            <a:pPr marL="0" lvl="0" indent="0" algn="l" defTabSz="1600200">
              <a:lnSpc>
                <a:spcPct val="90000"/>
              </a:lnSpc>
              <a:spcBef>
                <a:spcPct val="0"/>
              </a:spcBef>
              <a:spcAft>
                <a:spcPct val="35000"/>
              </a:spcAft>
              <a:buNone/>
            </a:pPr>
            <a:endParaRPr lang="en-GB" sz="3600" kern="1200" dirty="0"/>
          </a:p>
          <a:p>
            <a:pPr marL="0" lvl="0" indent="0" algn="l" defTabSz="1600200">
              <a:lnSpc>
                <a:spcPct val="90000"/>
              </a:lnSpc>
              <a:spcBef>
                <a:spcPct val="0"/>
              </a:spcBef>
              <a:spcAft>
                <a:spcPct val="35000"/>
              </a:spcAft>
              <a:buNone/>
            </a:pPr>
            <a:endParaRPr lang="en-GB" sz="3600" kern="1200" dirty="0"/>
          </a:p>
          <a:p>
            <a:pPr marL="0" lvl="0" indent="0" algn="l" defTabSz="1600200">
              <a:lnSpc>
                <a:spcPct val="90000"/>
              </a:lnSpc>
              <a:spcBef>
                <a:spcPct val="0"/>
              </a:spcBef>
              <a:spcAft>
                <a:spcPct val="35000"/>
              </a:spcAft>
              <a:buNone/>
            </a:pPr>
            <a:endParaRPr lang="en-GB" sz="3600" kern="1200" dirty="0"/>
          </a:p>
        </p:txBody>
      </p:sp>
      <p:sp>
        <p:nvSpPr>
          <p:cNvPr id="23" name="Freeform: Shape 22">
            <a:extLst>
              <a:ext uri="{FF2B5EF4-FFF2-40B4-BE49-F238E27FC236}">
                <a16:creationId xmlns:a16="http://schemas.microsoft.com/office/drawing/2014/main" id="{6BA1992F-388E-31EF-D864-796E1F123D41}"/>
              </a:ext>
            </a:extLst>
          </p:cNvPr>
          <p:cNvSpPr/>
          <p:nvPr/>
        </p:nvSpPr>
        <p:spPr>
          <a:xfrm>
            <a:off x="8497361" y="1304882"/>
            <a:ext cx="3059220" cy="650240"/>
          </a:xfrm>
          <a:custGeom>
            <a:avLst/>
            <a:gdLst>
              <a:gd name="csX0" fmla="*/ 0 w 3059220"/>
              <a:gd name="csY0" fmla="*/ 0 h 650240"/>
              <a:gd name="csX1" fmla="*/ 3059220 w 3059220"/>
              <a:gd name="csY1" fmla="*/ 0 h 650240"/>
              <a:gd name="csX2" fmla="*/ 3059220 w 3059220"/>
              <a:gd name="csY2" fmla="*/ 650240 h 650240"/>
              <a:gd name="csX3" fmla="*/ 0 w 3059220"/>
              <a:gd name="csY3" fmla="*/ 650240 h 650240"/>
              <a:gd name="csX4" fmla="*/ 0 w 3059220"/>
              <a:gd name="csY4" fmla="*/ 0 h 650240"/>
            </a:gdLst>
            <a:ahLst/>
            <a:cxnLst>
              <a:cxn ang="0">
                <a:pos x="csX0" y="csY0"/>
              </a:cxn>
              <a:cxn ang="0">
                <a:pos x="csX1" y="csY1"/>
              </a:cxn>
              <a:cxn ang="0">
                <a:pos x="csX2" y="csY2"/>
              </a:cxn>
              <a:cxn ang="0">
                <a:pos x="csX3" y="csY3"/>
              </a:cxn>
              <a:cxn ang="0">
                <a:pos x="csX4" y="csY4"/>
              </a:cxn>
            </a:cxnLst>
            <a:rect l="l" t="t" r="r" b="b"/>
            <a:pathLst>
              <a:path w="3059220" h="650240">
                <a:moveTo>
                  <a:pt x="0" y="0"/>
                </a:moveTo>
                <a:lnTo>
                  <a:pt x="3059220" y="0"/>
                </a:lnTo>
                <a:lnTo>
                  <a:pt x="3059220"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defRPr b="1"/>
            </a:pPr>
            <a:r>
              <a:rPr lang="en-GB" sz="1400" kern="1200">
                <a:solidFill>
                  <a:srgbClr val="007770"/>
                </a:solidFill>
                <a:latin typeface="Tahoma" panose="020B0604030504040204" pitchFamily="34" charset="0"/>
                <a:ea typeface="Tahoma" panose="020B0604030504040204" pitchFamily="34" charset="0"/>
                <a:cs typeface="Tahoma" panose="020B0604030504040204" pitchFamily="34" charset="0"/>
              </a:rPr>
              <a:t>Step 10: Preparing for tag removal</a:t>
            </a:r>
          </a:p>
        </p:txBody>
      </p:sp>
      <p:sp>
        <p:nvSpPr>
          <p:cNvPr id="24" name="Rectangle 23">
            <a:extLst>
              <a:ext uri="{FF2B5EF4-FFF2-40B4-BE49-F238E27FC236}">
                <a16:creationId xmlns:a16="http://schemas.microsoft.com/office/drawing/2014/main" id="{F358EC65-1D03-794F-0FBA-995315A4F2F9}"/>
              </a:ext>
            </a:extLst>
          </p:cNvPr>
          <p:cNvSpPr/>
          <p:nvPr/>
        </p:nvSpPr>
        <p:spPr>
          <a:xfrm>
            <a:off x="8304140" y="1261532"/>
            <a:ext cx="42694" cy="2167466"/>
          </a:xfrm>
          <a:prstGeom prst="rect">
            <a:avLst/>
          </a:prstGeom>
          <a:solidFill>
            <a:srgbClr val="007770"/>
          </a:solid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txBody>
          <a:bodyPr/>
          <a:lstStyle/>
          <a:p>
            <a:endParaRPr lang="en-GB"/>
          </a:p>
        </p:txBody>
      </p:sp>
      <p:sp>
        <p:nvSpPr>
          <p:cNvPr id="26" name="Oval 25">
            <a:extLst>
              <a:ext uri="{FF2B5EF4-FFF2-40B4-BE49-F238E27FC236}">
                <a16:creationId xmlns:a16="http://schemas.microsoft.com/office/drawing/2014/main" id="{FD7801C8-848F-7A59-D347-8075AF6A8B49}"/>
              </a:ext>
            </a:extLst>
          </p:cNvPr>
          <p:cNvSpPr/>
          <p:nvPr/>
        </p:nvSpPr>
        <p:spPr>
          <a:xfrm>
            <a:off x="624071"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6</a:t>
            </a:r>
          </a:p>
        </p:txBody>
      </p:sp>
      <p:sp>
        <p:nvSpPr>
          <p:cNvPr id="27" name="Oval 26">
            <a:extLst>
              <a:ext uri="{FF2B5EF4-FFF2-40B4-BE49-F238E27FC236}">
                <a16:creationId xmlns:a16="http://schemas.microsoft.com/office/drawing/2014/main" id="{15344CD8-E6D6-0FE8-5CAC-2AD521BB6D23}"/>
              </a:ext>
            </a:extLst>
          </p:cNvPr>
          <p:cNvSpPr/>
          <p:nvPr/>
        </p:nvSpPr>
        <p:spPr>
          <a:xfrm>
            <a:off x="2495238"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7</a:t>
            </a:r>
          </a:p>
        </p:txBody>
      </p:sp>
      <p:sp>
        <p:nvSpPr>
          <p:cNvPr id="28" name="Oval 27">
            <a:extLst>
              <a:ext uri="{FF2B5EF4-FFF2-40B4-BE49-F238E27FC236}">
                <a16:creationId xmlns:a16="http://schemas.microsoft.com/office/drawing/2014/main" id="{C9FCF233-9991-F7E5-E3C2-B949A6B993BB}"/>
              </a:ext>
            </a:extLst>
          </p:cNvPr>
          <p:cNvSpPr/>
          <p:nvPr/>
        </p:nvSpPr>
        <p:spPr>
          <a:xfrm>
            <a:off x="4366405"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8</a:t>
            </a:r>
          </a:p>
        </p:txBody>
      </p:sp>
      <p:sp>
        <p:nvSpPr>
          <p:cNvPr id="29" name="Oval 28">
            <a:extLst>
              <a:ext uri="{FF2B5EF4-FFF2-40B4-BE49-F238E27FC236}">
                <a16:creationId xmlns:a16="http://schemas.microsoft.com/office/drawing/2014/main" id="{41D3133E-0CCC-04C8-2CBC-B5040F880023}"/>
              </a:ext>
            </a:extLst>
          </p:cNvPr>
          <p:cNvSpPr/>
          <p:nvPr/>
        </p:nvSpPr>
        <p:spPr>
          <a:xfrm>
            <a:off x="6237572"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en-GB"/>
              <a:t>9</a:t>
            </a:r>
          </a:p>
        </p:txBody>
      </p:sp>
      <p:sp>
        <p:nvSpPr>
          <p:cNvPr id="30" name="Oval 29">
            <a:extLst>
              <a:ext uri="{FF2B5EF4-FFF2-40B4-BE49-F238E27FC236}">
                <a16:creationId xmlns:a16="http://schemas.microsoft.com/office/drawing/2014/main" id="{E0238760-60BA-8DE4-1606-96BC57D35AD4}"/>
              </a:ext>
            </a:extLst>
          </p:cNvPr>
          <p:cNvSpPr/>
          <p:nvPr/>
        </p:nvSpPr>
        <p:spPr>
          <a:xfrm>
            <a:off x="8108739" y="3212253"/>
            <a:ext cx="433496" cy="433492"/>
          </a:xfrm>
          <a:prstGeom prst="ellipse">
            <a:avLst/>
          </a:prstGeom>
          <a:solidFill>
            <a:srgbClr val="0085CF"/>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0" rIns="0" anchor="ctr"/>
          <a:lstStyle/>
          <a:p>
            <a:pPr algn="ctr"/>
            <a:r>
              <a:rPr lang="en-GB"/>
              <a:t>10</a:t>
            </a:r>
          </a:p>
        </p:txBody>
      </p:sp>
      <p:pic>
        <p:nvPicPr>
          <p:cNvPr id="4" name="Picture 3">
            <a:extLst>
              <a:ext uri="{FF2B5EF4-FFF2-40B4-BE49-F238E27FC236}">
                <a16:creationId xmlns:a16="http://schemas.microsoft.com/office/drawing/2014/main" id="{EC1EA585-8A46-E622-836C-1DA0E70F26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7812" y="185789"/>
            <a:ext cx="2170418" cy="716943"/>
          </a:xfrm>
          <a:prstGeom prst="rect">
            <a:avLst/>
          </a:prstGeom>
        </p:spPr>
      </p:pic>
    </p:spTree>
    <p:extLst>
      <p:ext uri="{BB962C8B-B14F-4D97-AF65-F5344CB8AC3E}">
        <p14:creationId xmlns:p14="http://schemas.microsoft.com/office/powerpoint/2010/main" val="292647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250"/>
                                        <p:tgtEl>
                                          <p:spTgt spid="24"/>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A5E97-F4EF-C093-F7EA-5BA297BF3646}"/>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3D42E241-31C3-06B6-EE9F-BCB4F279FCBB}"/>
              </a:ext>
            </a:extLst>
          </p:cNvPr>
          <p:cNvSpPr/>
          <p:nvPr/>
        </p:nvSpPr>
        <p:spPr>
          <a:xfrm>
            <a:off x="8165592" y="3160781"/>
            <a:ext cx="3043428" cy="2132138"/>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49A02C06-02D6-F7EE-FB26-9159703306DE}"/>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a:solidFill>
                  <a:srgbClr val="20262A"/>
                </a:solidFill>
                <a:latin typeface="Tahoma"/>
              </a:rPr>
              <a:t>Preparing for tag removal: What happens next?</a:t>
            </a:r>
          </a:p>
        </p:txBody>
      </p:sp>
      <p:grpSp>
        <p:nvGrpSpPr>
          <p:cNvPr id="38" name="Group 37">
            <a:extLst>
              <a:ext uri="{FF2B5EF4-FFF2-40B4-BE49-F238E27FC236}">
                <a16:creationId xmlns:a16="http://schemas.microsoft.com/office/drawing/2014/main" id="{DD3CAE42-6DB3-F4AC-583A-A1612D893FCC}"/>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87FBB26E-A1D1-0F41-1223-685ACF6F6AA4}"/>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A188F8B3-6DCC-EFA2-3A77-A99207643525}"/>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AA87DBA8-7C37-4375-89A3-66683304C924}"/>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59A07F1D-79E6-EF9C-22D8-19A19282D2F1}"/>
                </a:ext>
              </a:extLst>
            </p:cNvPr>
            <p:cNvSpPr txBox="1"/>
            <p:nvPr/>
          </p:nvSpPr>
          <p:spPr>
            <a:xfrm>
              <a:off x="2148840" y="1215034"/>
              <a:ext cx="9107424" cy="861774"/>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Kane was serving a 12-month community order with rehabilitation activity requirement, unpaid </a:t>
              </a:r>
              <a:r>
                <a:rPr lang="en-GB" sz="1400" dirty="0">
                  <a:solidFill>
                    <a:srgbClr val="20262A"/>
                  </a:solidFill>
                  <a:latin typeface="Tahoma"/>
                </a:rPr>
                <a:t>w</a:t>
              </a:r>
              <a:r>
                <a:rPr lang="en-GB" sz="1400" b="0" dirty="0">
                  <a:solidFill>
                    <a:srgbClr val="20262A"/>
                  </a:solidFill>
                  <a:latin typeface="Tahoma"/>
                </a:rPr>
                <a:t>ork, and a 90-day alcohol abstinence and </a:t>
              </a:r>
              <a:r>
                <a:rPr lang="en-GB" sz="1400" dirty="0">
                  <a:solidFill>
                    <a:srgbClr val="20262A"/>
                  </a:solidFill>
                  <a:latin typeface="Tahoma"/>
                </a:rPr>
                <a:t>mo</a:t>
              </a:r>
              <a:r>
                <a:rPr lang="en-GB" sz="1400" b="0" dirty="0">
                  <a:solidFill>
                    <a:srgbClr val="20262A"/>
                  </a:solidFill>
                  <a:latin typeface="Tahoma"/>
                </a:rPr>
                <a:t>nitoring requirement following an offence of possession of a bladed article. Alcohol misuse was identified as a significant factor linked to offending. The most notable feature of this case was the proactive planning for the end of electronic monitoring. </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1C70C373-01B8-811D-23AD-D35BDC24514D}"/>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3F30A7BE-BFAB-D44D-BE8F-26353E09B5D9}"/>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7816C04E-9045-0AC3-D2C6-66A290D5B378}"/>
              </a:ext>
            </a:extLst>
          </p:cNvPr>
          <p:cNvGrpSpPr/>
          <p:nvPr/>
        </p:nvGrpSpPr>
        <p:grpSpPr>
          <a:xfrm>
            <a:off x="658368" y="2696318"/>
            <a:ext cx="3401568" cy="1346505"/>
            <a:chOff x="640080" y="2834640"/>
            <a:chExt cx="3401568" cy="1346505"/>
          </a:xfrm>
        </p:grpSpPr>
        <p:sp>
          <p:nvSpPr>
            <p:cNvPr id="11" name="Rounded Rectangle 10">
              <a:extLst>
                <a:ext uri="{FF2B5EF4-FFF2-40B4-BE49-F238E27FC236}">
                  <a16:creationId xmlns:a16="http://schemas.microsoft.com/office/drawing/2014/main" id="{F0AE2AF1-CF14-C4BC-DF5B-710987EB4E30}"/>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1AF3B654-8C07-1B17-AFEE-00553D2CC2DE}"/>
                </a:ext>
              </a:extLst>
            </p:cNvPr>
            <p:cNvSpPr/>
            <p:nvPr/>
          </p:nvSpPr>
          <p:spPr>
            <a:xfrm>
              <a:off x="786384" y="2916810"/>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B7F9114A-5BB9-D47C-FE01-BC627E6E8E7E}"/>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Anticipating tag removal</a:t>
              </a:r>
              <a:endParaRPr sz="1400" b="1">
                <a:solidFill>
                  <a:srgbClr val="007770"/>
                </a:solidFill>
                <a:latin typeface="Tahoma"/>
              </a:endParaRPr>
            </a:p>
          </p:txBody>
        </p:sp>
        <p:sp>
          <p:nvSpPr>
            <p:cNvPr id="14" name="TextBox 13">
              <a:extLst>
                <a:ext uri="{FF2B5EF4-FFF2-40B4-BE49-F238E27FC236}">
                  <a16:creationId xmlns:a16="http://schemas.microsoft.com/office/drawing/2014/main" id="{86C900B8-B25F-7703-0CEA-4B80761CAB7A}"/>
                </a:ext>
              </a:extLst>
            </p:cNvPr>
            <p:cNvSpPr txBox="1"/>
            <p:nvPr/>
          </p:nvSpPr>
          <p:spPr>
            <a:xfrm>
              <a:off x="964692" y="3319371"/>
              <a:ext cx="2948940"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The practitioner recognised the protective value of the AAMR and planned for risks associated with its removal.</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AA18CAA0-AF2A-A8B6-31CE-239ADDEDF132}"/>
              </a:ext>
            </a:extLst>
          </p:cNvPr>
          <p:cNvGrpSpPr/>
          <p:nvPr/>
        </p:nvGrpSpPr>
        <p:grpSpPr>
          <a:xfrm>
            <a:off x="4215384" y="2693441"/>
            <a:ext cx="3433572" cy="1344167"/>
            <a:chOff x="4178808" y="2834639"/>
            <a:chExt cx="3433572" cy="1344167"/>
          </a:xfrm>
        </p:grpSpPr>
        <p:sp>
          <p:nvSpPr>
            <p:cNvPr id="15" name="Rounded Rectangle 14">
              <a:extLst>
                <a:ext uri="{FF2B5EF4-FFF2-40B4-BE49-F238E27FC236}">
                  <a16:creationId xmlns:a16="http://schemas.microsoft.com/office/drawing/2014/main" id="{80BD74EB-5419-4C0B-A276-964532865ABE}"/>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FA0D14B4-3F5E-A3EC-2AAF-95542797C778}"/>
                </a:ext>
              </a:extLst>
            </p:cNvPr>
            <p:cNvSpPr/>
            <p:nvPr/>
          </p:nvSpPr>
          <p:spPr>
            <a:xfrm>
              <a:off x="4314249" y="2891060"/>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AA7FF44A-E945-5FEC-55F5-C34E8A0C1B9D}"/>
                </a:ext>
              </a:extLst>
            </p:cNvPr>
            <p:cNvSpPr txBox="1"/>
            <p:nvPr/>
          </p:nvSpPr>
          <p:spPr>
            <a:xfrm>
              <a:off x="4764024" y="2873178"/>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Clear alcohol-focused objectives</a:t>
              </a:r>
              <a:endParaRPr sz="1400" b="1">
                <a:solidFill>
                  <a:srgbClr val="007770"/>
                </a:solidFill>
                <a:latin typeface="Tahoma"/>
              </a:endParaRPr>
            </a:p>
          </p:txBody>
        </p:sp>
        <p:sp>
          <p:nvSpPr>
            <p:cNvPr id="18" name="TextBox 17">
              <a:extLst>
                <a:ext uri="{FF2B5EF4-FFF2-40B4-BE49-F238E27FC236}">
                  <a16:creationId xmlns:a16="http://schemas.microsoft.com/office/drawing/2014/main" id="{80530C3F-5AAA-CF71-1BF8-8901A3860B24}"/>
                </a:ext>
              </a:extLst>
            </p:cNvPr>
            <p:cNvSpPr txBox="1"/>
            <p:nvPr/>
          </p:nvSpPr>
          <p:spPr>
            <a:xfrm>
              <a:off x="4238244" y="3317032"/>
              <a:ext cx="337413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Reviews i</a:t>
              </a:r>
              <a:r>
                <a:rPr lang="en-GB" sz="1400" b="0" dirty="0">
                  <a:solidFill>
                    <a:srgbClr val="20262A"/>
                  </a:solidFill>
                  <a:latin typeface="Tahoma"/>
                </a:rPr>
                <a:t>ncluded clear alcohol-related goals and actions for Kane, probation, the electronic monitoring provider, and substance misuse services.</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93317906-C29E-9EC7-56F8-E365EDD5EFAD}"/>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7923F774-CA11-A266-6FF7-313EB721E573}"/>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ADE3B115-A2E1-851A-D05B-F08CB2A42BBB}"/>
                </a:ext>
              </a:extLst>
            </p:cNvPr>
            <p:cNvSpPr/>
            <p:nvPr/>
          </p:nvSpPr>
          <p:spPr>
            <a:xfrm>
              <a:off x="804672" y="4271240"/>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F5A93C8A-8716-EA8D-7342-3AA10FA26DB1}"/>
                </a:ext>
              </a:extLst>
            </p:cNvPr>
            <p:cNvSpPr txBox="1"/>
            <p:nvPr/>
          </p:nvSpPr>
          <p:spPr>
            <a:xfrm>
              <a:off x="1252728" y="433144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Preparing for transition</a:t>
              </a:r>
              <a:endParaRPr sz="1400" b="1">
                <a:solidFill>
                  <a:srgbClr val="007770"/>
                </a:solidFill>
                <a:latin typeface="Tahoma"/>
              </a:endParaRPr>
            </a:p>
          </p:txBody>
        </p:sp>
        <p:sp>
          <p:nvSpPr>
            <p:cNvPr id="22" name="TextBox 21">
              <a:extLst>
                <a:ext uri="{FF2B5EF4-FFF2-40B4-BE49-F238E27FC236}">
                  <a16:creationId xmlns:a16="http://schemas.microsoft.com/office/drawing/2014/main" id="{B3DEC185-57EB-7EA5-5F64-727400310F31}"/>
                </a:ext>
              </a:extLst>
            </p:cNvPr>
            <p:cNvSpPr txBox="1"/>
            <p:nvPr/>
          </p:nvSpPr>
          <p:spPr>
            <a:xfrm>
              <a:off x="804672" y="4654296"/>
              <a:ext cx="3108960"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dirty="0">
                  <a:solidFill>
                    <a:srgbClr val="20262A"/>
                  </a:solidFill>
                  <a:latin typeface="Tahoma"/>
                </a:rPr>
                <a:t>The practitioner d</a:t>
              </a:r>
              <a:r>
                <a:rPr lang="en-GB" sz="1400" b="0" dirty="0">
                  <a:solidFill>
                    <a:srgbClr val="20262A"/>
                  </a:solidFill>
                  <a:latin typeface="Tahoma"/>
                </a:rPr>
                <a:t>iscussed expectations with Kane, reinforced abstinence benefits, and arranged support before the AAMR ended.</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F8A28C16-B746-E167-91D0-7F8A6D7558C5}"/>
              </a:ext>
            </a:extLst>
          </p:cNvPr>
          <p:cNvGrpSpPr/>
          <p:nvPr/>
        </p:nvGrpSpPr>
        <p:grpSpPr>
          <a:xfrm>
            <a:off x="4247388" y="4131916"/>
            <a:ext cx="3465576" cy="1432198"/>
            <a:chOff x="4178808" y="4210769"/>
            <a:chExt cx="3465576" cy="1432198"/>
          </a:xfrm>
        </p:grpSpPr>
        <p:sp>
          <p:nvSpPr>
            <p:cNvPr id="23" name="Rounded Rectangle 22">
              <a:extLst>
                <a:ext uri="{FF2B5EF4-FFF2-40B4-BE49-F238E27FC236}">
                  <a16:creationId xmlns:a16="http://schemas.microsoft.com/office/drawing/2014/main" id="{C9320562-3E6E-0525-14AB-B3D7A5FCE771}"/>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41631FEB-3483-BC51-EABF-7D94BBC1D848}"/>
                </a:ext>
              </a:extLst>
            </p:cNvPr>
            <p:cNvSpPr/>
            <p:nvPr/>
          </p:nvSpPr>
          <p:spPr>
            <a:xfrm>
              <a:off x="4307958" y="4258361"/>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489F036A-DA55-0631-314E-F3F2DC473854}"/>
                </a:ext>
              </a:extLst>
            </p:cNvPr>
            <p:cNvSpPr txBox="1"/>
            <p:nvPr/>
          </p:nvSpPr>
          <p:spPr>
            <a:xfrm>
              <a:off x="4732020" y="4248631"/>
              <a:ext cx="2670048" cy="430887"/>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Reviewing and responding to change</a:t>
              </a:r>
              <a:endParaRPr sz="1400" b="1">
                <a:solidFill>
                  <a:srgbClr val="007770"/>
                </a:solidFill>
                <a:latin typeface="Tahoma"/>
              </a:endParaRPr>
            </a:p>
          </p:txBody>
        </p:sp>
        <p:sp>
          <p:nvSpPr>
            <p:cNvPr id="26" name="TextBox 25">
              <a:extLst>
                <a:ext uri="{FF2B5EF4-FFF2-40B4-BE49-F238E27FC236}">
                  <a16:creationId xmlns:a16="http://schemas.microsoft.com/office/drawing/2014/main" id="{D1B208FD-D017-ECFE-3C5B-97C90D42A2D4}"/>
                </a:ext>
              </a:extLst>
            </p:cNvPr>
            <p:cNvSpPr txBox="1"/>
            <p:nvPr/>
          </p:nvSpPr>
          <p:spPr>
            <a:xfrm>
              <a:off x="4224528" y="4752118"/>
              <a:ext cx="3419856"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The practitioner monitored post-removal alcohol use, reassessed risk, and refreshed planning in response to lapses. </a:t>
              </a:r>
              <a:endParaRPr sz="1400" b="0" dirty="0">
                <a:solidFill>
                  <a:srgbClr val="20262A"/>
                </a:solidFill>
                <a:latin typeface="Tahoma"/>
              </a:endParaRPr>
            </a:p>
          </p:txBody>
        </p:sp>
      </p:grpSp>
      <p:sp>
        <p:nvSpPr>
          <p:cNvPr id="28" name="TextBox 27">
            <a:extLst>
              <a:ext uri="{FF2B5EF4-FFF2-40B4-BE49-F238E27FC236}">
                <a16:creationId xmlns:a16="http://schemas.microsoft.com/office/drawing/2014/main" id="{4375E41B-BB3E-4845-E317-8649E32465DA}"/>
              </a:ext>
            </a:extLst>
          </p:cNvPr>
          <p:cNvSpPr txBox="1"/>
          <p:nvPr/>
        </p:nvSpPr>
        <p:spPr>
          <a:xfrm>
            <a:off x="8392473" y="3311874"/>
            <a:ext cx="2662623" cy="179015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Electronic monitoring can support behaviour change, but tag removal may increase relapse risk. This case shows how active planning, support, and review before and after removal helped identify early warning signs and sustain progress.</a:t>
            </a:r>
            <a:endParaRPr sz="1400" b="0" dirty="0">
              <a:solidFill>
                <a:srgbClr val="20262A"/>
              </a:solidFill>
              <a:latin typeface="Tahoma"/>
            </a:endParaRPr>
          </a:p>
        </p:txBody>
      </p:sp>
      <p:sp>
        <p:nvSpPr>
          <p:cNvPr id="31" name="Practice takeaway challenge">
            <a:extLst>
              <a:ext uri="{FF2B5EF4-FFF2-40B4-BE49-F238E27FC236}">
                <a16:creationId xmlns:a16="http://schemas.microsoft.com/office/drawing/2014/main" id="{76D68E8B-8083-6F23-8478-5AB3342CA3F2}"/>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FAF82E20-F65A-7119-9285-B2B30B03005F}"/>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6087F503-311F-4007-7712-6F3184407F87}"/>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Effective planning for the end of electronic monitoring means ensuring that the support, coping strategies, and protective factors needed to sustain progress remain in place when the tag is removed.</a:t>
            </a:r>
            <a:endParaRPr sz="1600" dirty="0">
              <a:solidFill>
                <a:srgbClr val="FFFFFF"/>
              </a:solidFill>
              <a:latin typeface="Tahoma"/>
            </a:endParaRPr>
          </a:p>
        </p:txBody>
      </p:sp>
    </p:spTree>
    <p:extLst>
      <p:ext uri="{BB962C8B-B14F-4D97-AF65-F5344CB8AC3E}">
        <p14:creationId xmlns:p14="http://schemas.microsoft.com/office/powerpoint/2010/main" val="251470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A3E6E-D8D4-4F86-794D-C81DA6A71D29}"/>
            </a:ext>
          </a:extLst>
        </p:cNvPr>
        <p:cNvGrpSpPr/>
        <p:nvPr/>
      </p:nvGrpSpPr>
      <p:grpSpPr>
        <a:xfrm>
          <a:off x="0" y="0"/>
          <a:ext cx="0" cy="0"/>
          <a:chOff x="0" y="0"/>
          <a:chExt cx="0" cy="0"/>
        </a:xfrm>
      </p:grpSpPr>
      <p:sp>
        <p:nvSpPr>
          <p:cNvPr id="4" name="Why this matters panel">
            <a:extLst>
              <a:ext uri="{FF2B5EF4-FFF2-40B4-BE49-F238E27FC236}">
                <a16:creationId xmlns:a16="http://schemas.microsoft.com/office/drawing/2014/main" id="{9B8B1B1B-796D-8EEE-E407-09A3F6F302D2}"/>
              </a:ext>
            </a:extLst>
          </p:cNvPr>
          <p:cNvSpPr/>
          <p:nvPr/>
        </p:nvSpPr>
        <p:spPr>
          <a:xfrm>
            <a:off x="8165592" y="3160781"/>
            <a:ext cx="3043428" cy="1813555"/>
          </a:xfrm>
          <a:prstGeom prst="roundRect">
            <a:avLst/>
          </a:prstGeom>
          <a:solidFill>
            <a:srgbClr val="E8F3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D87D5825-8F57-9109-D5D6-9F1608288053}"/>
              </a:ext>
            </a:extLst>
          </p:cNvPr>
          <p:cNvSpPr>
            <a:spLocks noGrp="1"/>
          </p:cNvSpPr>
          <p:nvPr>
            <p:ph type="title"/>
          </p:nvPr>
        </p:nvSpPr>
        <p:spPr>
          <a:xfrm>
            <a:off x="640080" y="438912"/>
            <a:ext cx="8732520" cy="530352"/>
          </a:xfrm>
        </p:spPr>
        <p:txBody>
          <a:bodyPr wrap="square" lIns="0" tIns="0" rIns="0" bIns="0">
            <a:normAutofit/>
          </a:bodyPr>
          <a:lstStyle/>
          <a:p>
            <a:pPr algn="l"/>
            <a:r>
              <a:rPr lang="en-GB" sz="2500" b="1">
                <a:solidFill>
                  <a:srgbClr val="20262A"/>
                </a:solidFill>
                <a:latin typeface="Tahoma"/>
              </a:rPr>
              <a:t>Preparing for tag removal: Keeping others safe</a:t>
            </a:r>
          </a:p>
        </p:txBody>
      </p:sp>
      <p:grpSp>
        <p:nvGrpSpPr>
          <p:cNvPr id="38" name="Group 37">
            <a:extLst>
              <a:ext uri="{FF2B5EF4-FFF2-40B4-BE49-F238E27FC236}">
                <a16:creationId xmlns:a16="http://schemas.microsoft.com/office/drawing/2014/main" id="{39D4ADE5-1E6D-0493-DA41-A60A7D34D7A6}"/>
              </a:ext>
            </a:extLst>
          </p:cNvPr>
          <p:cNvGrpSpPr/>
          <p:nvPr/>
        </p:nvGrpSpPr>
        <p:grpSpPr>
          <a:xfrm>
            <a:off x="635508" y="968608"/>
            <a:ext cx="10908792" cy="1188720"/>
            <a:chOff x="640080" y="1097280"/>
            <a:chExt cx="10908792" cy="1188720"/>
          </a:xfrm>
        </p:grpSpPr>
        <p:sp>
          <p:nvSpPr>
            <p:cNvPr id="5" name="Case outline panel">
              <a:extLst>
                <a:ext uri="{FF2B5EF4-FFF2-40B4-BE49-F238E27FC236}">
                  <a16:creationId xmlns:a16="http://schemas.microsoft.com/office/drawing/2014/main" id="{65D3D3FA-214A-A822-8ADA-9E310BB0E57A}"/>
                </a:ext>
              </a:extLst>
            </p:cNvPr>
            <p:cNvSpPr/>
            <p:nvPr/>
          </p:nvSpPr>
          <p:spPr>
            <a:xfrm>
              <a:off x="640080" y="1097280"/>
              <a:ext cx="10908792" cy="1188720"/>
            </a:xfrm>
            <a:prstGeom prst="roundRect">
              <a:avLst/>
            </a:prstGeom>
            <a:solidFill>
              <a:srgbClr val="F4F6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a:extLst>
                <a:ext uri="{FF2B5EF4-FFF2-40B4-BE49-F238E27FC236}">
                  <a16:creationId xmlns:a16="http://schemas.microsoft.com/office/drawing/2014/main" id="{7D3B031A-0169-03C7-714B-C34FE5545B97}"/>
                </a:ext>
              </a:extLst>
            </p:cNvPr>
            <p:cNvSpPr/>
            <p:nvPr/>
          </p:nvSpPr>
          <p:spPr>
            <a:xfrm>
              <a:off x="640080" y="1097280"/>
              <a:ext cx="82296" cy="1188720"/>
            </a:xfrm>
            <a:prstGeom prst="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9102224F-43F4-4EC6-DB7A-458379E234F3}"/>
                </a:ext>
              </a:extLst>
            </p:cNvPr>
            <p:cNvSpPr txBox="1"/>
            <p:nvPr/>
          </p:nvSpPr>
          <p:spPr>
            <a:xfrm>
              <a:off x="896112" y="1271016"/>
              <a:ext cx="1234440" cy="310896"/>
            </a:xfrm>
            <a:prstGeom prst="rect">
              <a:avLst/>
            </a:prstGeom>
            <a:noFill/>
          </p:spPr>
          <p:txBody>
            <a:bodyPr wrap="square" lIns="0" tIns="0" rIns="0" bIns="0" anchor="t">
              <a:spAutoFit/>
            </a:bodyPr>
            <a:lstStyle/>
            <a:p>
              <a:pPr algn="l">
                <a:lnSpc>
                  <a:spcPct val="100000"/>
                </a:lnSpc>
                <a:spcBef>
                  <a:spcPts val="0"/>
                </a:spcBef>
                <a:spcAft>
                  <a:spcPts val="0"/>
                </a:spcAft>
              </a:pPr>
              <a:r>
                <a:rPr sz="1600" b="1">
                  <a:solidFill>
                    <a:srgbClr val="007770"/>
                  </a:solidFill>
                  <a:latin typeface="Tahoma"/>
                </a:rPr>
                <a:t>CASE OUTLINE</a:t>
              </a:r>
            </a:p>
          </p:txBody>
        </p:sp>
        <p:sp>
          <p:nvSpPr>
            <p:cNvPr id="8" name="TextBox 7">
              <a:extLst>
                <a:ext uri="{FF2B5EF4-FFF2-40B4-BE49-F238E27FC236}">
                  <a16:creationId xmlns:a16="http://schemas.microsoft.com/office/drawing/2014/main" id="{9A8B0215-557D-914F-88F8-6FCBEDF59C4A}"/>
                </a:ext>
              </a:extLst>
            </p:cNvPr>
            <p:cNvSpPr txBox="1"/>
            <p:nvPr/>
          </p:nvSpPr>
          <p:spPr>
            <a:xfrm>
              <a:off x="2148840" y="1107311"/>
              <a:ext cx="9107424" cy="1077218"/>
            </a:xfrm>
            <a:prstGeom prst="rect">
              <a:avLst/>
            </a:prstGeom>
            <a:noFill/>
          </p:spPr>
          <p:txBody>
            <a:bodyPr wrap="square" lIns="0" tIns="0" rIns="0" bIns="0" anchor="ctr">
              <a:spAutoFit/>
            </a:bodyPr>
            <a:lstStyle/>
            <a:p>
              <a:pPr algn="l">
                <a:lnSpc>
                  <a:spcPct val="100000"/>
                </a:lnSpc>
                <a:spcBef>
                  <a:spcPts val="0"/>
                </a:spcBef>
                <a:spcAft>
                  <a:spcPts val="0"/>
                </a:spcAft>
              </a:pPr>
              <a:r>
                <a:rPr lang="en-GB" sz="1400" b="0" dirty="0">
                  <a:solidFill>
                    <a:srgbClr val="20262A"/>
                  </a:solidFill>
                  <a:latin typeface="Tahoma"/>
                </a:rPr>
                <a:t>Tim was released on licence with an alcohol monitoring condition and six-month DAPOL tag following a domestic abuse-related assault. He posed a high risk of serious harm, with child protection concerns. As tag removal approached, the practitioner used GPS and alcohol-monitoring data showing sustained compliance to plan the transition, share evidence with children’s social care, and agree how risk, progress, and contact arrangements with his children would be managed once monitoring ended.</a:t>
              </a:r>
              <a:endParaRPr sz="1400" b="0" dirty="0">
                <a:solidFill>
                  <a:srgbClr val="20262A"/>
                </a:solidFill>
                <a:latin typeface="Tahoma"/>
              </a:endParaRPr>
            </a:p>
          </p:txBody>
        </p:sp>
      </p:grpSp>
      <p:sp>
        <p:nvSpPr>
          <p:cNvPr id="9" name="TextBox 8">
            <a:extLst>
              <a:ext uri="{FF2B5EF4-FFF2-40B4-BE49-F238E27FC236}">
                <a16:creationId xmlns:a16="http://schemas.microsoft.com/office/drawing/2014/main" id="{56A240AA-C304-7711-6986-75DC4016944E}"/>
              </a:ext>
            </a:extLst>
          </p:cNvPr>
          <p:cNvSpPr txBox="1"/>
          <p:nvPr/>
        </p:nvSpPr>
        <p:spPr>
          <a:xfrm>
            <a:off x="635508" y="2263930"/>
            <a:ext cx="365760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WHAT WAS EFFECTIVE?</a:t>
            </a:r>
          </a:p>
        </p:txBody>
      </p:sp>
      <p:sp>
        <p:nvSpPr>
          <p:cNvPr id="10" name="TextBox 9">
            <a:extLst>
              <a:ext uri="{FF2B5EF4-FFF2-40B4-BE49-F238E27FC236}">
                <a16:creationId xmlns:a16="http://schemas.microsoft.com/office/drawing/2014/main" id="{C83BBA71-F5CB-F775-9447-564988AC54AE}"/>
              </a:ext>
            </a:extLst>
          </p:cNvPr>
          <p:cNvSpPr txBox="1"/>
          <p:nvPr/>
        </p:nvSpPr>
        <p:spPr>
          <a:xfrm>
            <a:off x="8392473" y="2733142"/>
            <a:ext cx="3611880" cy="274320"/>
          </a:xfrm>
          <a:prstGeom prst="rect">
            <a:avLst/>
          </a:prstGeom>
          <a:noFill/>
        </p:spPr>
        <p:txBody>
          <a:bodyPr wrap="square" lIns="0" tIns="0" rIns="0" bIns="0" anchor="t">
            <a:spAutoFit/>
          </a:bodyPr>
          <a:lstStyle/>
          <a:p>
            <a:pPr algn="l">
              <a:lnSpc>
                <a:spcPct val="100000"/>
              </a:lnSpc>
              <a:spcBef>
                <a:spcPts val="0"/>
              </a:spcBef>
              <a:spcAft>
                <a:spcPts val="0"/>
              </a:spcAft>
            </a:pPr>
            <a:r>
              <a:rPr sz="1800" b="1">
                <a:solidFill>
                  <a:srgbClr val="007770"/>
                </a:solidFill>
                <a:latin typeface="Tahoma"/>
              </a:rPr>
              <a:t>WHY THIS MATTERS</a:t>
            </a:r>
          </a:p>
        </p:txBody>
      </p:sp>
      <p:grpSp>
        <p:nvGrpSpPr>
          <p:cNvPr id="39" name="Group 38">
            <a:extLst>
              <a:ext uri="{FF2B5EF4-FFF2-40B4-BE49-F238E27FC236}">
                <a16:creationId xmlns:a16="http://schemas.microsoft.com/office/drawing/2014/main" id="{B513B596-DC6F-5479-5841-71260F943F93}"/>
              </a:ext>
            </a:extLst>
          </p:cNvPr>
          <p:cNvGrpSpPr/>
          <p:nvPr/>
        </p:nvGrpSpPr>
        <p:grpSpPr>
          <a:xfrm>
            <a:off x="658368" y="2696318"/>
            <a:ext cx="3401568" cy="1344168"/>
            <a:chOff x="640080" y="2834640"/>
            <a:chExt cx="3401568" cy="1344168"/>
          </a:xfrm>
        </p:grpSpPr>
        <p:sp>
          <p:nvSpPr>
            <p:cNvPr id="11" name="Rounded Rectangle 10">
              <a:extLst>
                <a:ext uri="{FF2B5EF4-FFF2-40B4-BE49-F238E27FC236}">
                  <a16:creationId xmlns:a16="http://schemas.microsoft.com/office/drawing/2014/main" id="{D46D77A6-B602-BBD9-79B2-24E669B34FEF}"/>
                </a:ext>
              </a:extLst>
            </p:cNvPr>
            <p:cNvSpPr/>
            <p:nvPr/>
          </p:nvSpPr>
          <p:spPr>
            <a:xfrm>
              <a:off x="640080" y="2834640"/>
              <a:ext cx="3401568" cy="134416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a:extLst>
                <a:ext uri="{FF2B5EF4-FFF2-40B4-BE49-F238E27FC236}">
                  <a16:creationId xmlns:a16="http://schemas.microsoft.com/office/drawing/2014/main" id="{501CAE42-7EE8-E89D-9C54-F2B7CFEAD55E}"/>
                </a:ext>
              </a:extLst>
            </p:cNvPr>
            <p:cNvSpPr/>
            <p:nvPr/>
          </p:nvSpPr>
          <p:spPr>
            <a:xfrm>
              <a:off x="800100" y="2916810"/>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1</a:t>
              </a:r>
            </a:p>
          </p:txBody>
        </p:sp>
        <p:sp>
          <p:nvSpPr>
            <p:cNvPr id="13" name="TextBox 12">
              <a:extLst>
                <a:ext uri="{FF2B5EF4-FFF2-40B4-BE49-F238E27FC236}">
                  <a16:creationId xmlns:a16="http://schemas.microsoft.com/office/drawing/2014/main" id="{9C454E6A-DBF7-DB5F-5B1C-744554272726}"/>
                </a:ext>
              </a:extLst>
            </p:cNvPr>
            <p:cNvSpPr txBox="1"/>
            <p:nvPr/>
          </p:nvSpPr>
          <p:spPr>
            <a:xfrm>
              <a:off x="1234440"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Objective evidence</a:t>
              </a:r>
              <a:endParaRPr sz="1400" b="1">
                <a:solidFill>
                  <a:srgbClr val="007770"/>
                </a:solidFill>
                <a:latin typeface="Tahoma"/>
              </a:endParaRPr>
            </a:p>
          </p:txBody>
        </p:sp>
        <p:sp>
          <p:nvSpPr>
            <p:cNvPr id="14" name="TextBox 13">
              <a:extLst>
                <a:ext uri="{FF2B5EF4-FFF2-40B4-BE49-F238E27FC236}">
                  <a16:creationId xmlns:a16="http://schemas.microsoft.com/office/drawing/2014/main" id="{834B86AA-4222-4053-7BCF-C8383F8E5E14}"/>
                </a:ext>
              </a:extLst>
            </p:cNvPr>
            <p:cNvSpPr txBox="1"/>
            <p:nvPr/>
          </p:nvSpPr>
          <p:spPr>
            <a:xfrm>
              <a:off x="873252" y="3297636"/>
              <a:ext cx="3067812"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a:solidFill>
                    <a:srgbClr val="20262A"/>
                  </a:solidFill>
                  <a:latin typeface="Tahoma"/>
                </a:rPr>
                <a:t>Monitoring data informed professional discussions and planning and was a strong source of evidence to underpin judgements.</a:t>
              </a:r>
              <a:endParaRPr sz="1400" b="0">
                <a:solidFill>
                  <a:srgbClr val="20262A"/>
                </a:solidFill>
                <a:latin typeface="Tahoma"/>
              </a:endParaRPr>
            </a:p>
          </p:txBody>
        </p:sp>
      </p:grpSp>
      <p:grpSp>
        <p:nvGrpSpPr>
          <p:cNvPr id="40" name="Group 39">
            <a:extLst>
              <a:ext uri="{FF2B5EF4-FFF2-40B4-BE49-F238E27FC236}">
                <a16:creationId xmlns:a16="http://schemas.microsoft.com/office/drawing/2014/main" id="{29B0AB81-ED38-6966-5082-B8172BB6FA3C}"/>
              </a:ext>
            </a:extLst>
          </p:cNvPr>
          <p:cNvGrpSpPr/>
          <p:nvPr/>
        </p:nvGrpSpPr>
        <p:grpSpPr>
          <a:xfrm>
            <a:off x="4215384" y="2693441"/>
            <a:ext cx="3401568" cy="1344167"/>
            <a:chOff x="4178808" y="2834639"/>
            <a:chExt cx="3401568" cy="1344167"/>
          </a:xfrm>
        </p:grpSpPr>
        <p:sp>
          <p:nvSpPr>
            <p:cNvPr id="15" name="Rounded Rectangle 14">
              <a:extLst>
                <a:ext uri="{FF2B5EF4-FFF2-40B4-BE49-F238E27FC236}">
                  <a16:creationId xmlns:a16="http://schemas.microsoft.com/office/drawing/2014/main" id="{AE5F2A61-E366-3D46-0227-35A470646656}"/>
                </a:ext>
              </a:extLst>
            </p:cNvPr>
            <p:cNvSpPr/>
            <p:nvPr/>
          </p:nvSpPr>
          <p:spPr>
            <a:xfrm>
              <a:off x="4178808" y="2834639"/>
              <a:ext cx="3401568" cy="1344167"/>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B75DE069-B250-2FA6-2264-29C19FE889DB}"/>
                </a:ext>
              </a:extLst>
            </p:cNvPr>
            <p:cNvSpPr/>
            <p:nvPr/>
          </p:nvSpPr>
          <p:spPr>
            <a:xfrm>
              <a:off x="4325112" y="2990088"/>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2</a:t>
              </a:r>
            </a:p>
          </p:txBody>
        </p:sp>
        <p:sp>
          <p:nvSpPr>
            <p:cNvPr id="17" name="TextBox 16">
              <a:extLst>
                <a:ext uri="{FF2B5EF4-FFF2-40B4-BE49-F238E27FC236}">
                  <a16:creationId xmlns:a16="http://schemas.microsoft.com/office/drawing/2014/main" id="{B0873DED-9025-D72B-7920-14BDEC1F7F44}"/>
                </a:ext>
              </a:extLst>
            </p:cNvPr>
            <p:cNvSpPr txBox="1"/>
            <p:nvPr/>
          </p:nvSpPr>
          <p:spPr>
            <a:xfrm>
              <a:off x="4773168" y="293522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Sustaining engagement</a:t>
              </a:r>
              <a:endParaRPr sz="1400" b="1">
                <a:solidFill>
                  <a:srgbClr val="007770"/>
                </a:solidFill>
                <a:latin typeface="Tahoma"/>
              </a:endParaRPr>
            </a:p>
          </p:txBody>
        </p:sp>
        <p:sp>
          <p:nvSpPr>
            <p:cNvPr id="18" name="TextBox 17">
              <a:extLst>
                <a:ext uri="{FF2B5EF4-FFF2-40B4-BE49-F238E27FC236}">
                  <a16:creationId xmlns:a16="http://schemas.microsoft.com/office/drawing/2014/main" id="{59E8B050-F240-F179-4A83-A5EA793F215E}"/>
                </a:ext>
              </a:extLst>
            </p:cNvPr>
            <p:cNvSpPr txBox="1"/>
            <p:nvPr/>
          </p:nvSpPr>
          <p:spPr>
            <a:xfrm>
              <a:off x="4750308" y="3326516"/>
              <a:ext cx="2670048" cy="646331"/>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Compliance was recognised and used to support goals, motivation, and positive change.</a:t>
              </a:r>
              <a:endParaRPr sz="1400" b="0" dirty="0">
                <a:solidFill>
                  <a:srgbClr val="20262A"/>
                </a:solidFill>
                <a:latin typeface="Tahoma"/>
              </a:endParaRPr>
            </a:p>
          </p:txBody>
        </p:sp>
      </p:grpSp>
      <p:grpSp>
        <p:nvGrpSpPr>
          <p:cNvPr id="41" name="Group 40">
            <a:extLst>
              <a:ext uri="{FF2B5EF4-FFF2-40B4-BE49-F238E27FC236}">
                <a16:creationId xmlns:a16="http://schemas.microsoft.com/office/drawing/2014/main" id="{D381EE5C-375E-9F74-1B7E-625C4023555C}"/>
              </a:ext>
            </a:extLst>
          </p:cNvPr>
          <p:cNvGrpSpPr/>
          <p:nvPr/>
        </p:nvGrpSpPr>
        <p:grpSpPr>
          <a:xfrm>
            <a:off x="658368" y="4134792"/>
            <a:ext cx="3401568" cy="1432198"/>
            <a:chOff x="658368" y="4218666"/>
            <a:chExt cx="3401568" cy="1432198"/>
          </a:xfrm>
        </p:grpSpPr>
        <p:sp>
          <p:nvSpPr>
            <p:cNvPr id="19" name="Rounded Rectangle 18">
              <a:extLst>
                <a:ext uri="{FF2B5EF4-FFF2-40B4-BE49-F238E27FC236}">
                  <a16:creationId xmlns:a16="http://schemas.microsoft.com/office/drawing/2014/main" id="{AE02FDBA-D701-89FA-2953-D8BBC12BE707}"/>
                </a:ext>
              </a:extLst>
            </p:cNvPr>
            <p:cNvSpPr/>
            <p:nvPr/>
          </p:nvSpPr>
          <p:spPr>
            <a:xfrm>
              <a:off x="658368" y="4218666"/>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a:extLst>
                <a:ext uri="{FF2B5EF4-FFF2-40B4-BE49-F238E27FC236}">
                  <a16:creationId xmlns:a16="http://schemas.microsoft.com/office/drawing/2014/main" id="{68C0551A-92BA-FD0F-DE98-93CEC44738A2}"/>
                </a:ext>
              </a:extLst>
            </p:cNvPr>
            <p:cNvSpPr/>
            <p:nvPr/>
          </p:nvSpPr>
          <p:spPr>
            <a:xfrm>
              <a:off x="818388" y="4352769"/>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3</a:t>
              </a:r>
            </a:p>
          </p:txBody>
        </p:sp>
        <p:sp>
          <p:nvSpPr>
            <p:cNvPr id="21" name="TextBox 20">
              <a:extLst>
                <a:ext uri="{FF2B5EF4-FFF2-40B4-BE49-F238E27FC236}">
                  <a16:creationId xmlns:a16="http://schemas.microsoft.com/office/drawing/2014/main" id="{E76DC03D-C4B9-FA80-246A-C41EBAFB7F7B}"/>
                </a:ext>
              </a:extLst>
            </p:cNvPr>
            <p:cNvSpPr txBox="1"/>
            <p:nvPr/>
          </p:nvSpPr>
          <p:spPr>
            <a:xfrm>
              <a:off x="1252728" y="4398264"/>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Keeping children safe</a:t>
              </a:r>
              <a:endParaRPr sz="1400" b="1">
                <a:solidFill>
                  <a:srgbClr val="007770"/>
                </a:solidFill>
                <a:latin typeface="Tahoma"/>
              </a:endParaRPr>
            </a:p>
          </p:txBody>
        </p:sp>
        <p:sp>
          <p:nvSpPr>
            <p:cNvPr id="22" name="TextBox 21">
              <a:extLst>
                <a:ext uri="{FF2B5EF4-FFF2-40B4-BE49-F238E27FC236}">
                  <a16:creationId xmlns:a16="http://schemas.microsoft.com/office/drawing/2014/main" id="{1F611AEF-4305-0AC4-416C-60DE5C658A52}"/>
                </a:ext>
              </a:extLst>
            </p:cNvPr>
            <p:cNvSpPr txBox="1"/>
            <p:nvPr/>
          </p:nvSpPr>
          <p:spPr>
            <a:xfrm>
              <a:off x="992124" y="4738857"/>
              <a:ext cx="3031236"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dirty="0">
                  <a:solidFill>
                    <a:srgbClr val="20262A"/>
                  </a:solidFill>
                  <a:latin typeface="Tahoma"/>
                </a:rPr>
                <a:t>Professionals used data on compliance to consider how safe contact between Tim and his children could continue after monitoring ceased.</a:t>
              </a:r>
              <a:endParaRPr sz="1400" b="0" dirty="0">
                <a:solidFill>
                  <a:srgbClr val="20262A"/>
                </a:solidFill>
                <a:latin typeface="Tahoma"/>
              </a:endParaRPr>
            </a:p>
          </p:txBody>
        </p:sp>
      </p:grpSp>
      <p:grpSp>
        <p:nvGrpSpPr>
          <p:cNvPr id="43" name="Group 42">
            <a:extLst>
              <a:ext uri="{FF2B5EF4-FFF2-40B4-BE49-F238E27FC236}">
                <a16:creationId xmlns:a16="http://schemas.microsoft.com/office/drawing/2014/main" id="{3018E6DD-F994-E4CD-6547-6AB8A46A9B5E}"/>
              </a:ext>
            </a:extLst>
          </p:cNvPr>
          <p:cNvGrpSpPr/>
          <p:nvPr/>
        </p:nvGrpSpPr>
        <p:grpSpPr>
          <a:xfrm>
            <a:off x="4247388" y="4131916"/>
            <a:ext cx="3401568" cy="1432198"/>
            <a:chOff x="4178808" y="4210769"/>
            <a:chExt cx="3401568" cy="1432198"/>
          </a:xfrm>
        </p:grpSpPr>
        <p:sp>
          <p:nvSpPr>
            <p:cNvPr id="23" name="Rounded Rectangle 22">
              <a:extLst>
                <a:ext uri="{FF2B5EF4-FFF2-40B4-BE49-F238E27FC236}">
                  <a16:creationId xmlns:a16="http://schemas.microsoft.com/office/drawing/2014/main" id="{0151B919-76F4-5C46-ABF6-71B81D41CE65}"/>
                </a:ext>
              </a:extLst>
            </p:cNvPr>
            <p:cNvSpPr/>
            <p:nvPr/>
          </p:nvSpPr>
          <p:spPr>
            <a:xfrm>
              <a:off x="4178808" y="4210769"/>
              <a:ext cx="3401568" cy="1432198"/>
            </a:xfrm>
            <a:prstGeom prst="roundRect">
              <a:avLst/>
            </a:prstGeom>
            <a:solidFill>
              <a:srgbClr val="E9F5FB"/>
            </a:solidFill>
            <a:ln w="12700">
              <a:solidFill>
                <a:srgbClr val="D7E0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a:extLst>
                <a:ext uri="{FF2B5EF4-FFF2-40B4-BE49-F238E27FC236}">
                  <a16:creationId xmlns:a16="http://schemas.microsoft.com/office/drawing/2014/main" id="{9F3E39E6-72D8-B5B7-38F6-30F108C2F4E4}"/>
                </a:ext>
              </a:extLst>
            </p:cNvPr>
            <p:cNvSpPr/>
            <p:nvPr/>
          </p:nvSpPr>
          <p:spPr>
            <a:xfrm>
              <a:off x="4325112" y="4305703"/>
              <a:ext cx="347472" cy="347472"/>
            </a:xfrm>
            <a:prstGeom prst="ellipse">
              <a:avLst/>
            </a:prstGeom>
            <a:solidFill>
              <a:srgbClr val="0085CF"/>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lnSpc>
                  <a:spcPct val="100000"/>
                </a:lnSpc>
                <a:spcBef>
                  <a:spcPts val="0"/>
                </a:spcBef>
                <a:spcAft>
                  <a:spcPts val="0"/>
                </a:spcAft>
              </a:pPr>
              <a:r>
                <a:rPr sz="1400" b="1">
                  <a:solidFill>
                    <a:srgbClr val="FFFFFF"/>
                  </a:solidFill>
                  <a:latin typeface="Tahoma"/>
                </a:rPr>
                <a:t>4</a:t>
              </a:r>
            </a:p>
          </p:txBody>
        </p:sp>
        <p:sp>
          <p:nvSpPr>
            <p:cNvPr id="25" name="TextBox 24">
              <a:extLst>
                <a:ext uri="{FF2B5EF4-FFF2-40B4-BE49-F238E27FC236}">
                  <a16:creationId xmlns:a16="http://schemas.microsoft.com/office/drawing/2014/main" id="{0A645D82-DFE5-3414-06D0-E2429B3040D5}"/>
                </a:ext>
              </a:extLst>
            </p:cNvPr>
            <p:cNvSpPr txBox="1"/>
            <p:nvPr/>
          </p:nvSpPr>
          <p:spPr>
            <a:xfrm>
              <a:off x="4741164" y="4389930"/>
              <a:ext cx="2670048" cy="21544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1">
                  <a:solidFill>
                    <a:srgbClr val="007770"/>
                  </a:solidFill>
                  <a:latin typeface="Tahoma"/>
                </a:rPr>
                <a:t>Planning for transition</a:t>
              </a:r>
              <a:endParaRPr sz="1400" b="1">
                <a:solidFill>
                  <a:srgbClr val="007770"/>
                </a:solidFill>
                <a:latin typeface="Tahoma"/>
              </a:endParaRPr>
            </a:p>
          </p:txBody>
        </p:sp>
        <p:sp>
          <p:nvSpPr>
            <p:cNvPr id="26" name="TextBox 25">
              <a:extLst>
                <a:ext uri="{FF2B5EF4-FFF2-40B4-BE49-F238E27FC236}">
                  <a16:creationId xmlns:a16="http://schemas.microsoft.com/office/drawing/2014/main" id="{0F6B45B1-5421-96AE-A1DA-F1A81CE34ADD}"/>
                </a:ext>
              </a:extLst>
            </p:cNvPr>
            <p:cNvSpPr txBox="1"/>
            <p:nvPr/>
          </p:nvSpPr>
          <p:spPr>
            <a:xfrm>
              <a:off x="4604004" y="4695220"/>
              <a:ext cx="2944368" cy="861774"/>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The practitioner prepared early for tag removal, agreeing how progress and risk would be managed afterwards.</a:t>
              </a:r>
              <a:endParaRPr sz="1400" b="0">
                <a:solidFill>
                  <a:srgbClr val="20262A"/>
                </a:solidFill>
                <a:latin typeface="Tahoma"/>
              </a:endParaRPr>
            </a:p>
          </p:txBody>
        </p:sp>
      </p:grpSp>
      <p:sp>
        <p:nvSpPr>
          <p:cNvPr id="28" name="TextBox 27">
            <a:extLst>
              <a:ext uri="{FF2B5EF4-FFF2-40B4-BE49-F238E27FC236}">
                <a16:creationId xmlns:a16="http://schemas.microsoft.com/office/drawing/2014/main" id="{E2CCDE82-4DB3-7CA4-FA25-9736D43032DD}"/>
              </a:ext>
            </a:extLst>
          </p:cNvPr>
          <p:cNvSpPr txBox="1"/>
          <p:nvPr/>
        </p:nvSpPr>
        <p:spPr>
          <a:xfrm>
            <a:off x="8392473" y="3311874"/>
            <a:ext cx="2626047" cy="1508105"/>
          </a:xfrm>
          <a:prstGeom prst="rect">
            <a:avLst/>
          </a:prstGeom>
          <a:noFill/>
        </p:spPr>
        <p:txBody>
          <a:bodyPr wrap="square" lIns="0" tIns="0" rIns="0" bIns="0" anchor="t">
            <a:spAutoFit/>
          </a:bodyPr>
          <a:lstStyle/>
          <a:p>
            <a:pPr algn="l">
              <a:lnSpc>
                <a:spcPct val="100000"/>
              </a:lnSpc>
              <a:spcBef>
                <a:spcPts val="0"/>
              </a:spcBef>
              <a:spcAft>
                <a:spcPts val="0"/>
              </a:spcAft>
            </a:pPr>
            <a:r>
              <a:rPr lang="en-GB" sz="1400" b="0">
                <a:solidFill>
                  <a:srgbClr val="20262A"/>
                </a:solidFill>
                <a:latin typeface="Tahoma"/>
              </a:rPr>
              <a:t>This case shows that tag removal should be actively planned, not treated as a finish point. Monitoring data gave practitioners the evidence to manage the transition safely and maintain clear risk controls.</a:t>
            </a:r>
            <a:endParaRPr sz="1400" b="0">
              <a:solidFill>
                <a:srgbClr val="20262A"/>
              </a:solidFill>
              <a:latin typeface="Tahoma"/>
            </a:endParaRPr>
          </a:p>
        </p:txBody>
      </p:sp>
      <p:sp>
        <p:nvSpPr>
          <p:cNvPr id="31" name="Practice takeaway challenge">
            <a:extLst>
              <a:ext uri="{FF2B5EF4-FFF2-40B4-BE49-F238E27FC236}">
                <a16:creationId xmlns:a16="http://schemas.microsoft.com/office/drawing/2014/main" id="{827972F9-4363-C5E1-1E07-43CB88D3C16F}"/>
              </a:ext>
            </a:extLst>
          </p:cNvPr>
          <p:cNvSpPr/>
          <p:nvPr/>
        </p:nvSpPr>
        <p:spPr>
          <a:xfrm>
            <a:off x="681228" y="5692139"/>
            <a:ext cx="10908792" cy="909189"/>
          </a:xfrm>
          <a:prstGeom prst="roundRect">
            <a:avLst/>
          </a:prstGeom>
          <a:solidFill>
            <a:srgbClr val="0077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a:extLst>
              <a:ext uri="{FF2B5EF4-FFF2-40B4-BE49-F238E27FC236}">
                <a16:creationId xmlns:a16="http://schemas.microsoft.com/office/drawing/2014/main" id="{63459C29-7739-E724-83E6-BA23655CDB85}"/>
              </a:ext>
            </a:extLst>
          </p:cNvPr>
          <p:cNvSpPr txBox="1"/>
          <p:nvPr/>
        </p:nvSpPr>
        <p:spPr>
          <a:xfrm>
            <a:off x="896112" y="5920548"/>
            <a:ext cx="1737360" cy="310896"/>
          </a:xfrm>
          <a:prstGeom prst="rect">
            <a:avLst/>
          </a:prstGeom>
          <a:noFill/>
        </p:spPr>
        <p:txBody>
          <a:bodyPr wrap="square" lIns="0" tIns="0" rIns="0" bIns="0" anchor="t">
            <a:spAutoFit/>
          </a:bodyPr>
          <a:lstStyle/>
          <a:p>
            <a:pPr algn="l">
              <a:lnSpc>
                <a:spcPct val="100000"/>
              </a:lnSpc>
              <a:spcBef>
                <a:spcPts val="0"/>
              </a:spcBef>
              <a:spcAft>
                <a:spcPts val="0"/>
              </a:spcAft>
            </a:pPr>
            <a:r>
              <a:rPr sz="1400" b="1">
                <a:solidFill>
                  <a:srgbClr val="FFFFFF"/>
                </a:solidFill>
                <a:latin typeface="Tahoma"/>
              </a:rPr>
              <a:t>PRACTICE TAKEAWAY</a:t>
            </a:r>
          </a:p>
        </p:txBody>
      </p:sp>
      <p:sp>
        <p:nvSpPr>
          <p:cNvPr id="33" name="TextBox 32">
            <a:extLst>
              <a:ext uri="{FF2B5EF4-FFF2-40B4-BE49-F238E27FC236}">
                <a16:creationId xmlns:a16="http://schemas.microsoft.com/office/drawing/2014/main" id="{8D41BF79-F7DD-0AEA-8DC2-4A99E54829D8}"/>
              </a:ext>
            </a:extLst>
          </p:cNvPr>
          <p:cNvSpPr txBox="1"/>
          <p:nvPr/>
        </p:nvSpPr>
        <p:spPr>
          <a:xfrm>
            <a:off x="2569464" y="5760720"/>
            <a:ext cx="8714232" cy="738664"/>
          </a:xfrm>
          <a:prstGeom prst="rect">
            <a:avLst/>
          </a:prstGeom>
          <a:noFill/>
        </p:spPr>
        <p:txBody>
          <a:bodyPr wrap="square" lIns="0" tIns="0" rIns="0" bIns="0" anchor="ctr">
            <a:spAutoFit/>
          </a:bodyPr>
          <a:lstStyle/>
          <a:p>
            <a:pPr algn="l">
              <a:lnSpc>
                <a:spcPct val="100000"/>
              </a:lnSpc>
              <a:spcBef>
                <a:spcPts val="0"/>
              </a:spcBef>
              <a:spcAft>
                <a:spcPts val="0"/>
              </a:spcAft>
            </a:pPr>
            <a:r>
              <a:rPr lang="en-GB" sz="1600" dirty="0">
                <a:solidFill>
                  <a:srgbClr val="FFFFFF"/>
                </a:solidFill>
                <a:latin typeface="Tahoma"/>
              </a:rPr>
              <a:t>Treat the end of EM as an active phase of supervision. Use monitoring data to inform decisions about what support, controls, and risk management arrangements are needed once monitoring ends.</a:t>
            </a:r>
            <a:endParaRPr sz="1600" dirty="0">
              <a:solidFill>
                <a:srgbClr val="FFFFFF"/>
              </a:solidFill>
              <a:latin typeface="Tahoma"/>
            </a:endParaRPr>
          </a:p>
        </p:txBody>
      </p:sp>
    </p:spTree>
    <p:extLst>
      <p:ext uri="{BB962C8B-B14F-4D97-AF65-F5344CB8AC3E}">
        <p14:creationId xmlns:p14="http://schemas.microsoft.com/office/powerpoint/2010/main" val="5480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9183A606957D46888CE9077DB1BD70" ma:contentTypeVersion="7" ma:contentTypeDescription="Create a new document." ma:contentTypeScope="" ma:versionID="d283fa49e5dff2f6510029377287d9e7">
  <xsd:schema xmlns:xsd="http://www.w3.org/2001/XMLSchema" xmlns:xs="http://www.w3.org/2001/XMLSchema" xmlns:p="http://schemas.microsoft.com/office/2006/metadata/properties" xmlns:ns2="0c79f09a-010e-4556-b173-3c19042eaead" targetNamespace="http://schemas.microsoft.com/office/2006/metadata/properties" ma:root="true" ma:fieldsID="1a04bf37f83354d88c0d9c79030e40a1" ns2:_="">
    <xsd:import namespace="0c79f09a-010e-4556-b173-3c19042eaea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79f09a-010e-4556-b173-3c19042eae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39795D-DC63-4506-BB17-39CE0CA812B3}">
  <ds:schemaRefs>
    <ds:schemaRef ds:uri="http://schemas.microsoft.com/sharepoint/v3/contenttype/forms"/>
  </ds:schemaRefs>
</ds:datastoreItem>
</file>

<file path=customXml/itemProps2.xml><?xml version="1.0" encoding="utf-8"?>
<ds:datastoreItem xmlns:ds="http://schemas.openxmlformats.org/officeDocument/2006/customXml" ds:itemID="{B0A965DF-42F1-464B-A9D7-4D41743ECE57}">
  <ds:schemaRefs>
    <ds:schemaRef ds:uri="http://purl.org/dc/elements/1.1/"/>
    <ds:schemaRef ds:uri="http://schemas.openxmlformats.org/package/2006/metadata/core-properties"/>
    <ds:schemaRef ds:uri="http://schemas.microsoft.com/office/2006/documentManagement/types"/>
    <ds:schemaRef ds:uri="http://purl.org/dc/terms/"/>
    <ds:schemaRef ds:uri="http://www.w3.org/XML/1998/namespace"/>
    <ds:schemaRef ds:uri="0c79f09a-010e-4556-b173-3c19042eaead"/>
    <ds:schemaRef ds:uri="http://schemas.microsoft.com/office/2006/metadata/propertie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E2749522-7971-49EE-A688-E62E84B36E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79f09a-010e-4556-b173-3c19042eae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156</TotalTime>
  <Words>6586</Words>
  <Application>Microsoft Office PowerPoint</Application>
  <PresentationFormat>Widescreen</PresentationFormat>
  <Paragraphs>530</Paragraphs>
  <Slides>32</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Aptos Display</vt:lpstr>
      <vt:lpstr>Arial</vt:lpstr>
      <vt:lpstr>Tahoma</vt:lpstr>
      <vt:lpstr>Office Theme</vt:lpstr>
      <vt:lpstr>PowerPoint Presentation</vt:lpstr>
      <vt:lpstr>PowerPoint Presentation</vt:lpstr>
      <vt:lpstr>Assessing the need for EM: Alcohol-related risk</vt:lpstr>
      <vt:lpstr>Assessing the need for EM: Domestic abuse</vt:lpstr>
      <vt:lpstr>Assessing the need for EM: The role of the court officer</vt:lpstr>
      <vt:lpstr>Assessing the need for EM: Intensive Supervision Court</vt:lpstr>
      <vt:lpstr>PowerPoint Presentation</vt:lpstr>
      <vt:lpstr>EM suitability considerations: Home circumstances</vt:lpstr>
      <vt:lpstr>EM suitability considerations: Equity, diversity, and inclusion</vt:lpstr>
      <vt:lpstr>PowerPoint Presentation</vt:lpstr>
      <vt:lpstr>Planning for EM: Clarity and coordination</vt:lpstr>
      <vt:lpstr>Planning for EM: Building compliance from the start</vt:lpstr>
      <vt:lpstr>PowerPoint Presentation</vt:lpstr>
      <vt:lpstr>Contingency planning: Preparing for monitoring disruption </vt:lpstr>
      <vt:lpstr>PowerPoint Presentation</vt:lpstr>
      <vt:lpstr>Installation: Engaging the person in EM</vt:lpstr>
      <vt:lpstr>Installation: Tagging at source</vt:lpstr>
      <vt:lpstr>PowerPoint Presentation</vt:lpstr>
      <vt:lpstr>Living with a tag – voice from experience </vt:lpstr>
      <vt:lpstr>PowerPoint Presentation</vt:lpstr>
      <vt:lpstr>EM in sentence delivery: Building desistance</vt:lpstr>
      <vt:lpstr>EM in sentence delivery</vt:lpstr>
      <vt:lpstr>PowerPoint Presentation</vt:lpstr>
      <vt:lpstr>Protecting victims and managing risk: Using EM to explore concerns</vt:lpstr>
      <vt:lpstr>Protecting victims and managing risk: Uncovering hidden risk</vt:lpstr>
      <vt:lpstr>PowerPoint Presentation</vt:lpstr>
      <vt:lpstr>Responding to change and emerging risk: Strengthening licence conditions</vt:lpstr>
      <vt:lpstr>Responding to change and emerging risk: Recall</vt:lpstr>
      <vt:lpstr>Responding to change and emerging risk: Health issues</vt:lpstr>
      <vt:lpstr>PowerPoint Presentation</vt:lpstr>
      <vt:lpstr>Preparing for tag removal: What happens next?</vt:lpstr>
      <vt:lpstr>Preparing for tag removal: Keeping others safe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Cox, Helen (HMI Probation)  |  She/Hers</dc:creator>
  <cp:lastModifiedBy>Pendray, Katie (HMI Probation) | She/Hers</cp:lastModifiedBy>
  <cp:revision>5</cp:revision>
  <dcterms:created xsi:type="dcterms:W3CDTF">2026-08-10T12:57:17Z</dcterms:created>
  <dcterms:modified xsi:type="dcterms:W3CDTF">2026-10-26T11:45:43Z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0x0101007C9183A606957D46888CE9077DB1BD70</vt:lpwstr>
  </property>
  <property fmtid="{D5CDD505-2E9C-101B-9397-08002B2CF9AE}" pid="3" name="MSIP_Label_e75f3d21-7675-47a1-a7bf-8316b405c573_Enabled">
    <vt:lpwstr>true</vt:lpwstr>
  </property>
  <property fmtid="{D5CDD505-2E9C-101B-9397-08002B2CF9AE}" pid="4" name="MSIP_Label_e75f3d21-7675-47a1-a7bf-8316b405c573_SetDate">
    <vt:lpwstr>2026-09-21T09:21:21Z</vt:lpwstr>
  </property>
  <property fmtid="{D5CDD505-2E9C-101B-9397-08002B2CF9AE}" pid="5" name="MSIP_Label_e75f3d21-7675-47a1-a7bf-8316b405c573_Method">
    <vt:lpwstr>Privileged</vt:lpwstr>
  </property>
  <property fmtid="{D5CDD505-2E9C-101B-9397-08002B2CF9AE}" pid="6" name="MSIP_Label_e75f3d21-7675-47a1-a7bf-8316b405c573_Name">
    <vt:lpwstr>NO CLASSIFICATION</vt:lpwstr>
  </property>
  <property fmtid="{D5CDD505-2E9C-101B-9397-08002B2CF9AE}" pid="7" name="MSIP_Label_e75f3d21-7675-47a1-a7bf-8316b405c573_SiteId">
    <vt:lpwstr>c6874728-71e6-41fe-a9e1-2e8c36776ad8</vt:lpwstr>
  </property>
  <property fmtid="{D5CDD505-2E9C-101B-9397-08002B2CF9AE}" pid="8" name="MSIP_Label_e75f3d21-7675-47a1-a7bf-8316b405c573_ActionId">
    <vt:lpwstr>33b6c6f6-b258-4cf2-bcd3-f42aa0cb1a8e</vt:lpwstr>
  </property>
  <property fmtid="{D5CDD505-2E9C-101B-9397-08002B2CF9AE}" pid="9" name="MSIP_Label_e75f3d21-7675-47a1-a7bf-8316b405c573_ContentBits">
    <vt:lpwstr>0</vt:lpwstr>
  </property>
  <property fmtid="{D5CDD505-2E9C-101B-9397-08002B2CF9AE}" pid="10" name="MSIP_Label_e75f3d21-7675-47a1-a7bf-8316b405c573_Tag">
    <vt:lpwstr>10, 0, 1, 1</vt:lpwstr>
  </property>
</Properties>
</file>