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5" r:id="rId5"/>
    <p:sldId id="426" r:id="rId6"/>
    <p:sldId id="425" r:id="rId7"/>
    <p:sldId id="258" r:id="rId8"/>
    <p:sldId id="407" r:id="rId9"/>
    <p:sldId id="413" r:id="rId10"/>
    <p:sldId id="435" r:id="rId11"/>
    <p:sldId id="422" r:id="rId12"/>
    <p:sldId id="433" r:id="rId13"/>
    <p:sldId id="436" r:id="rId14"/>
    <p:sldId id="439" r:id="rId15"/>
    <p:sldId id="438" r:id="rId16"/>
    <p:sldId id="434" r:id="rId17"/>
    <p:sldId id="443" r:id="rId18"/>
    <p:sldId id="442" r:id="rId19"/>
    <p:sldId id="441" r:id="rId20"/>
    <p:sldId id="418" r:id="rId21"/>
    <p:sldId id="445" r:id="rId22"/>
    <p:sldId id="444" r:id="rId23"/>
    <p:sldId id="420" r:id="rId24"/>
    <p:sldId id="374" r:id="rId25"/>
    <p:sldId id="375"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 id="2" name="Daniels, Nikki" initials="DN" lastIdx="3" clrIdx="1">
    <p:extLst>
      <p:ext uri="{19B8F6BF-5375-455C-9EA6-DF929625EA0E}">
        <p15:presenceInfo xmlns:p15="http://schemas.microsoft.com/office/powerpoint/2012/main" userId="S::Nikki.Daniels@justice.gov.uk::2775bcac-daf5-4c5a-9432-b5b6aa2d3a08" providerId="AD"/>
      </p:ext>
    </p:extLst>
  </p:cmAuthor>
  <p:cmAuthor id="3" name="Goddard, Tammy" initials="GT" lastIdx="3" clrIdx="2">
    <p:extLst>
      <p:ext uri="{19B8F6BF-5375-455C-9EA6-DF929625EA0E}">
        <p15:presenceInfo xmlns:p15="http://schemas.microsoft.com/office/powerpoint/2012/main" userId="S::Tammy.Goddard@justice.gov.uk::d78adb15-2ef7-4946-b0f0-f690891709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61A396"/>
    <a:srgbClr val="575C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D8EF9-FFC0-484C-BF6E-20E559CF7A23}" v="15" dt="2023-03-03T09:23:28.15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hyperlink" Target="https://legalaidlearning.justice.gov.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legalaidlearning.justice.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70AE76-36D2-409E-8C3E-F704B7A570D2}">
      <dgm:prSet phldr="0" custT="1"/>
      <dgm:spPr>
        <a:solidFill>
          <a:srgbClr val="ABADCB"/>
        </a:solidFill>
      </dgm:spPr>
      <dgm:t>
        <a:bodyPr/>
        <a:lstStyle/>
        <a:p>
          <a:r>
            <a:rPr lang="en-US" sz="2000" b="1">
              <a:solidFill>
                <a:schemeClr val="tx1"/>
              </a:solidFill>
            </a:rPr>
            <a:t>National referral mechanism (NRM)</a:t>
          </a:r>
        </a:p>
      </dgm:t>
    </dgm:pt>
    <dgm:pt modelId="{B1CC3736-9DB7-4BF7-863E-BD69870E40D5}" type="parTrans" cxnId="{C79BB0A2-57F5-4675-B7FA-839F7A385284}">
      <dgm:prSet/>
      <dgm:spPr/>
      <dgm:t>
        <a:bodyPr/>
        <a:lstStyle/>
        <a:p>
          <a:endParaRPr lang="en-GB"/>
        </a:p>
      </dgm:t>
    </dgm:pt>
    <dgm:pt modelId="{9683677F-6A3E-4242-824D-D7BFBD61C9A8}" type="sibTrans" cxnId="{C79BB0A2-57F5-4675-B7FA-839F7A385284}">
      <dgm:prSet/>
      <dgm:spPr/>
      <dgm:t>
        <a:bodyPr/>
        <a:lstStyle/>
        <a:p>
          <a:endParaRPr lang="en-GB"/>
        </a:p>
      </dgm:t>
    </dgm:pt>
    <dgm:pt modelId="{C96E60D9-C167-40E7-BA7C-C1B8B9BD520A}">
      <dgm:prSet phldr="0" custT="1"/>
      <dgm:spPr>
        <a:solidFill>
          <a:srgbClr val="ABADCB"/>
        </a:solidFill>
      </dgm:spPr>
      <dgm:t>
        <a:bodyPr/>
        <a:lstStyle/>
        <a:p>
          <a:r>
            <a:rPr lang="en-US" sz="2000" b="1">
              <a:solidFill>
                <a:schemeClr val="tx1"/>
              </a:solidFill>
            </a:rPr>
            <a:t>Priority removal notices (PRNs) </a:t>
          </a:r>
        </a:p>
      </dgm:t>
    </dgm:pt>
    <dgm:pt modelId="{971ABBAF-AB59-44B7-ACE0-A7E5B53B5978}" type="parTrans" cxnId="{CB19D958-ABEE-4A51-A264-7C0E095A1D08}">
      <dgm:prSet/>
      <dgm:spPr/>
      <dgm:t>
        <a:bodyPr/>
        <a:lstStyle/>
        <a:p>
          <a:endParaRPr lang="en-GB"/>
        </a:p>
      </dgm:t>
    </dgm:pt>
    <dgm:pt modelId="{AADB3289-71D5-4EA6-968C-47D8CBE45E06}" type="sibTrans" cxnId="{CB19D958-ABEE-4A51-A264-7C0E095A1D08}">
      <dgm:prSet/>
      <dgm:spPr/>
      <dgm:t>
        <a:bodyPr/>
        <a:lstStyle/>
        <a:p>
          <a:endParaRPr lang="en-GB"/>
        </a:p>
      </dgm:t>
    </dgm:pt>
    <dgm:pt modelId="{5D45D3D3-AA75-4E26-BED4-CAA26C38DA6E}">
      <dgm:prSet phldr="0" custT="1"/>
      <dgm:spPr>
        <a:solidFill>
          <a:srgbClr val="ABADCB"/>
        </a:solidFill>
      </dgm:spPr>
      <dgm:t>
        <a:bodyPr/>
        <a:lstStyle/>
        <a:p>
          <a:r>
            <a:rPr lang="en-US" sz="2000" b="1">
              <a:solidFill>
                <a:schemeClr val="tx1"/>
              </a:solidFill>
            </a:rPr>
            <a:t>Controlled legal representation (CLR)</a:t>
          </a:r>
        </a:p>
      </dgm:t>
    </dgm:pt>
    <dgm:pt modelId="{3E91A89C-11CA-4144-BF40-E91C7D4CE286}" type="parTrans" cxnId="{3C9C52A0-9C52-42A0-A5AF-6D575D986F39}">
      <dgm:prSet/>
      <dgm:spPr/>
      <dgm:t>
        <a:bodyPr/>
        <a:lstStyle/>
        <a:p>
          <a:endParaRPr lang="en-GB"/>
        </a:p>
      </dgm:t>
    </dgm:pt>
    <dgm:pt modelId="{113DE87C-0BD1-4CCE-88CB-49354665D50A}" type="sibTrans" cxnId="{3C9C52A0-9C52-42A0-A5AF-6D575D986F39}">
      <dgm:prSet/>
      <dgm:spPr/>
      <dgm:t>
        <a:bodyPr/>
        <a:lstStyle/>
        <a:p>
          <a:endParaRPr lang="en-GB"/>
        </a:p>
      </dgm:t>
    </dgm:pt>
    <dgm:pt modelId="{C2218665-8539-4D91-A387-070DC69138FC}">
      <dgm:prSet phldr="0" custT="1"/>
      <dgm:spPr>
        <a:solidFill>
          <a:srgbClr val="ABADCB"/>
        </a:solidFill>
      </dgm:spPr>
      <dgm:t>
        <a:bodyPr/>
        <a:lstStyle/>
        <a:p>
          <a:r>
            <a:rPr lang="en-US" sz="2000" b="1">
              <a:solidFill>
                <a:schemeClr val="tx1"/>
              </a:solidFill>
            </a:rPr>
            <a:t>Group 2 Refugee Decisions (Differentiation)</a:t>
          </a:r>
        </a:p>
      </dgm:t>
    </dgm:pt>
    <dgm:pt modelId="{142ECC9B-854A-457E-A0E2-C961AF8CB3B0}" type="parTrans" cxnId="{91EEF5C4-B020-4CEC-AB18-B8548DFE96FE}">
      <dgm:prSet/>
      <dgm:spPr/>
      <dgm:t>
        <a:bodyPr/>
        <a:lstStyle/>
        <a:p>
          <a:endParaRPr lang="en-GB"/>
        </a:p>
      </dgm:t>
    </dgm:pt>
    <dgm:pt modelId="{394EC946-8137-4B4B-BDF4-D1FEE5E7D334}" type="sibTrans" cxnId="{91EEF5C4-B020-4CEC-AB18-B8548DFE96FE}">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55863134-1198-4FC8-BFB4-3F3FE82392DC}" type="pres">
      <dgm:prSet presAssocID="{E170AE76-36D2-409E-8C3E-F704B7A570D2}" presName="parentLin" presStyleCnt="0"/>
      <dgm:spPr/>
    </dgm:pt>
    <dgm:pt modelId="{E70C1CFD-B1BE-4EFE-B1EE-84F71DC61A1A}" type="pres">
      <dgm:prSet presAssocID="{E170AE76-36D2-409E-8C3E-F704B7A570D2}" presName="parentLeftMargin" presStyleLbl="node1" presStyleIdx="0" presStyleCnt="4"/>
      <dgm:spPr/>
    </dgm:pt>
    <dgm:pt modelId="{8A3E046E-1278-4D9E-B64A-6AC585E2985D}" type="pres">
      <dgm:prSet presAssocID="{E170AE76-36D2-409E-8C3E-F704B7A570D2}" presName="parentText" presStyleLbl="node1" presStyleIdx="0" presStyleCnt="4" custScaleX="123582">
        <dgm:presLayoutVars>
          <dgm:chMax val="0"/>
          <dgm:bulletEnabled val="1"/>
        </dgm:presLayoutVars>
      </dgm:prSet>
      <dgm:spPr/>
    </dgm:pt>
    <dgm:pt modelId="{DAB20217-05F4-4ECB-9586-7148FB69C0E3}" type="pres">
      <dgm:prSet presAssocID="{E170AE76-36D2-409E-8C3E-F704B7A570D2}" presName="negativeSpace" presStyleCnt="0"/>
      <dgm:spPr/>
    </dgm:pt>
    <dgm:pt modelId="{6D29BA54-270B-4FDE-9282-591D2685390C}" type="pres">
      <dgm:prSet presAssocID="{E170AE76-36D2-409E-8C3E-F704B7A570D2}" presName="childText" presStyleLbl="conFgAcc1" presStyleIdx="0" presStyleCnt="4" custLinFactNeighborX="-7963">
        <dgm:presLayoutVars>
          <dgm:bulletEnabled val="1"/>
        </dgm:presLayoutVars>
      </dgm:prSet>
      <dgm:spPr/>
    </dgm:pt>
    <dgm:pt modelId="{E1B698BA-DC12-40AF-8EA0-A198814A4C71}" type="pres">
      <dgm:prSet presAssocID="{9683677F-6A3E-4242-824D-D7BFBD61C9A8}" presName="spaceBetweenRectangles" presStyleCnt="0"/>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4"/>
      <dgm:spPr/>
    </dgm:pt>
    <dgm:pt modelId="{09173ECB-3CA2-4201-8958-7B80D329960E}" type="pres">
      <dgm:prSet presAssocID="{C96E60D9-C167-40E7-BA7C-C1B8B9BD520A}" presName="parentText" presStyleLbl="node1" presStyleIdx="1" presStyleCnt="4" custScaleX="123582">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1" presStyleCnt="4">
        <dgm:presLayoutVars>
          <dgm:bulletEnabled val="1"/>
        </dgm:presLayoutVars>
      </dgm:prSet>
      <dgm:spPr/>
    </dgm:pt>
    <dgm:pt modelId="{FDF6ACB4-779D-41BD-9268-347A4A00E5ED}" type="pres">
      <dgm:prSet presAssocID="{AADB3289-71D5-4EA6-968C-47D8CBE45E06}"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1" presStyleCnt="4"/>
      <dgm:spPr/>
    </dgm:pt>
    <dgm:pt modelId="{C4851F8D-7EC3-4DA9-B329-8F3169DB7248}" type="pres">
      <dgm:prSet presAssocID="{5D45D3D3-AA75-4E26-BED4-CAA26C38DA6E}" presName="parentText" presStyleLbl="node1" presStyleIdx="2" presStyleCnt="4" custScaleX="123810">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2" presStyleCnt="4">
        <dgm:presLayoutVars>
          <dgm:bulletEnabled val="1"/>
        </dgm:presLayoutVars>
      </dgm:prSet>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2" presStyleCnt="4"/>
      <dgm:spPr/>
    </dgm:pt>
    <dgm:pt modelId="{5979D889-BE3D-4AB8-B2BB-2646723D1C1D}" type="pres">
      <dgm:prSet presAssocID="{C2218665-8539-4D91-A387-070DC69138FC}" presName="parentText" presStyleLbl="node1" presStyleIdx="3" presStyleCnt="4" custScaleX="123582">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3" presStyleCnt="4">
        <dgm:presLayoutVars>
          <dgm:bulletEnabled val="1"/>
        </dgm:presLayoutVars>
      </dgm:prSet>
      <dgm:spPr/>
    </dgm:pt>
  </dgm:ptLst>
  <dgm:cxnLst>
    <dgm:cxn modelId="{537D2769-B7EA-4656-AB5F-DC43658CB3DF}" type="presOf" srcId="{E170AE76-36D2-409E-8C3E-F704B7A570D2}" destId="{8A3E046E-1278-4D9E-B64A-6AC585E2985D}" srcOrd="1"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CB19D958-ABEE-4A51-A264-7C0E095A1D08}" srcId="{A0E57EAA-47BC-4F6E-8CEA-36B348611F0A}" destId="{C96E60D9-C167-40E7-BA7C-C1B8B9BD520A}" srcOrd="1" destOrd="0" parTransId="{971ABBAF-AB59-44B7-ACE0-A7E5B53B5978}" sibTransId="{AADB3289-71D5-4EA6-968C-47D8CBE45E06}"/>
    <dgm:cxn modelId="{3C9C52A0-9C52-42A0-A5AF-6D575D986F39}" srcId="{A0E57EAA-47BC-4F6E-8CEA-36B348611F0A}" destId="{5D45D3D3-AA75-4E26-BED4-CAA26C38DA6E}" srcOrd="2" destOrd="0" parTransId="{3E91A89C-11CA-4144-BF40-E91C7D4CE286}" sibTransId="{113DE87C-0BD1-4CCE-88CB-49354665D50A}"/>
    <dgm:cxn modelId="{C79BB0A2-57F5-4675-B7FA-839F7A385284}" srcId="{A0E57EAA-47BC-4F6E-8CEA-36B348611F0A}" destId="{E170AE76-36D2-409E-8C3E-F704B7A570D2}" srcOrd="0" destOrd="0" parTransId="{B1CC3736-9DB7-4BF7-863E-BD69870E40D5}" sibTransId="{9683677F-6A3E-4242-824D-D7BFBD61C9A8}"/>
    <dgm:cxn modelId="{C2B45DC0-7BD6-4F2D-AC46-35F2AF935089}" type="presOf" srcId="{E170AE76-36D2-409E-8C3E-F704B7A570D2}" destId="{E70C1CFD-B1BE-4EFE-B1EE-84F71DC61A1A}" srcOrd="0" destOrd="0" presId="urn:microsoft.com/office/officeart/2005/8/layout/list1"/>
    <dgm:cxn modelId="{91EEF5C4-B020-4CEC-AB18-B8548DFE96FE}" srcId="{A0E57EAA-47BC-4F6E-8CEA-36B348611F0A}" destId="{C2218665-8539-4D91-A387-070DC69138FC}" srcOrd="3" destOrd="0" parTransId="{142ECC9B-854A-457E-A0E2-C961AF8CB3B0}" sibTransId="{394EC946-8137-4B4B-BDF4-D1FEE5E7D334}"/>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716144FE-C070-4167-BF29-7E9EC1382B39}" type="presOf" srcId="{C96E60D9-C167-40E7-BA7C-C1B8B9BD520A}" destId="{09173ECB-3CA2-4201-8958-7B80D329960E}" srcOrd="1" destOrd="0" presId="urn:microsoft.com/office/officeart/2005/8/layout/list1"/>
    <dgm:cxn modelId="{CD61EE37-DCF6-42AB-BFF2-1773614F630E}" type="presParOf" srcId="{5DAE78DC-027A-4390-B29E-5829F6B745DB}" destId="{55863134-1198-4FC8-BFB4-3F3FE82392DC}" srcOrd="0" destOrd="0" presId="urn:microsoft.com/office/officeart/2005/8/layout/list1"/>
    <dgm:cxn modelId="{8797E262-D1ED-40D0-8063-1D80BD3B8B77}" type="presParOf" srcId="{55863134-1198-4FC8-BFB4-3F3FE82392DC}" destId="{E70C1CFD-B1BE-4EFE-B1EE-84F71DC61A1A}" srcOrd="0" destOrd="0" presId="urn:microsoft.com/office/officeart/2005/8/layout/list1"/>
    <dgm:cxn modelId="{9260A133-F729-46E6-8D61-4B9A86B7B2A6}" type="presParOf" srcId="{55863134-1198-4FC8-BFB4-3F3FE82392DC}" destId="{8A3E046E-1278-4D9E-B64A-6AC585E2985D}" srcOrd="1" destOrd="0" presId="urn:microsoft.com/office/officeart/2005/8/layout/list1"/>
    <dgm:cxn modelId="{0C2D5EEF-A38A-4216-B18C-491F3F0EA674}" type="presParOf" srcId="{5DAE78DC-027A-4390-B29E-5829F6B745DB}" destId="{DAB20217-05F4-4ECB-9586-7148FB69C0E3}" srcOrd="1" destOrd="0" presId="urn:microsoft.com/office/officeart/2005/8/layout/list1"/>
    <dgm:cxn modelId="{2F9CC535-B597-4F2B-AE11-A03EA5D29F96}" type="presParOf" srcId="{5DAE78DC-027A-4390-B29E-5829F6B745DB}" destId="{6D29BA54-270B-4FDE-9282-591D2685390C}" srcOrd="2" destOrd="0" presId="urn:microsoft.com/office/officeart/2005/8/layout/list1"/>
    <dgm:cxn modelId="{F620AF85-68DB-4A97-AF7A-D7D5755009FC}" type="presParOf" srcId="{5DAE78DC-027A-4390-B29E-5829F6B745DB}" destId="{E1B698BA-DC12-40AF-8EA0-A198814A4C71}" srcOrd="3" destOrd="0" presId="urn:microsoft.com/office/officeart/2005/8/layout/list1"/>
    <dgm:cxn modelId="{53C1C862-4C42-4CA6-9C70-6D51AAD1F21A}" type="presParOf" srcId="{5DAE78DC-027A-4390-B29E-5829F6B745DB}" destId="{906B6E4D-1EF2-4E2B-8133-705E1F600C97}" srcOrd="4"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5" destOrd="0" presId="urn:microsoft.com/office/officeart/2005/8/layout/list1"/>
    <dgm:cxn modelId="{6317AFF4-F456-42D7-B08A-50107B508CFC}" type="presParOf" srcId="{5DAE78DC-027A-4390-B29E-5829F6B745DB}" destId="{E821429B-EC96-445F-9E55-8B9A825F1C97}" srcOrd="6" destOrd="0" presId="urn:microsoft.com/office/officeart/2005/8/layout/list1"/>
    <dgm:cxn modelId="{FBA3D2A8-3C2C-4AC6-8EB2-82776EEBF247}" type="presParOf" srcId="{5DAE78DC-027A-4390-B29E-5829F6B745DB}" destId="{FDF6ACB4-779D-41BD-9268-347A4A00E5ED}" srcOrd="7" destOrd="0" presId="urn:microsoft.com/office/officeart/2005/8/layout/list1"/>
    <dgm:cxn modelId="{2CE3437A-3101-434C-84AA-F64ADBA5DAAE}" type="presParOf" srcId="{5DAE78DC-027A-4390-B29E-5829F6B745DB}" destId="{F3029908-1C0D-4FB5-A002-704B6E146723}" srcOrd="8"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9" destOrd="0" presId="urn:microsoft.com/office/officeart/2005/8/layout/list1"/>
    <dgm:cxn modelId="{629DD7C0-6886-4F24-8D47-D81EFF7AF3F1}" type="presParOf" srcId="{5DAE78DC-027A-4390-B29E-5829F6B745DB}" destId="{57645CBD-A313-4BF0-96AA-D92FE4025230}" srcOrd="10" destOrd="0" presId="urn:microsoft.com/office/officeart/2005/8/layout/list1"/>
    <dgm:cxn modelId="{E5FB8613-D60E-43A8-9CA0-BD0310E18A66}" type="presParOf" srcId="{5DAE78DC-027A-4390-B29E-5829F6B745DB}" destId="{ABD7857F-8FAD-4FF3-AD78-37368356092F}" srcOrd="11" destOrd="0" presId="urn:microsoft.com/office/officeart/2005/8/layout/list1"/>
    <dgm:cxn modelId="{B2338525-1AA9-418A-BA0D-2361137F77AB}" type="presParOf" srcId="{5DAE78DC-027A-4390-B29E-5829F6B745DB}" destId="{CEC0C5E3-F65F-4406-8320-11A1456A01EA}" srcOrd="12"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13" destOrd="0" presId="urn:microsoft.com/office/officeart/2005/8/layout/list1"/>
    <dgm:cxn modelId="{6DBAE718-B503-4900-AD39-333A213099F2}" type="presParOf" srcId="{5DAE78DC-027A-4390-B29E-5829F6B745DB}" destId="{72DC448B-08E0-4E7F-B838-2388C74487C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a:latin typeface="Arial" panose="020B0604020202020204" pitchFamily="34" charset="0"/>
              <a:cs typeface="Arial" panose="020B0604020202020204" pitchFamily="34" charset="0"/>
            </a:rPr>
            <a:t>Popular sessions are posted on the training website: </a:t>
          </a:r>
          <a:r>
            <a:rPr lang="en-GB" sz="180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a:solidFill>
              <a:srgbClr val="0070C0"/>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326CDFE-C63A-487F-A5D8-1814D1401B77}" type="pres">
      <dgm:prSet presAssocID="{4F72BB69-779C-4E92-8A9B-EF5EF705EDE1}" presName="linear" presStyleCnt="0">
        <dgm:presLayoutVars>
          <dgm:dir/>
          <dgm:animLvl val="lvl"/>
          <dgm:resizeHandles val="exact"/>
        </dgm:presLayoutVars>
      </dgm:prSet>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0" presStyleCnt="2"/>
      <dgm:spPr/>
    </dgm:pt>
    <dgm:pt modelId="{FE77AF1C-3A89-4C0E-AAED-39D2B822CEDF}" type="pres">
      <dgm:prSet presAssocID="{4FF9991D-4474-498A-A74B-32475B5B3E8F}" presName="parentText" presStyleLbl="node1" presStyleIdx="0" presStyleCnt="2">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0" presStyleCnt="2">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0" presStyleCnt="2"/>
      <dgm:spPr/>
    </dgm:pt>
    <dgm:pt modelId="{DE41F533-A90B-4791-A97F-D2263066D35F}" type="pres">
      <dgm:prSet presAssocID="{817C6758-BB3C-4238-AEC6-C294BC4D0C2F}" presName="parentText" presStyleLbl="node1" presStyleIdx="1" presStyleCnt="2">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1" presStyleCnt="2">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9A99A73A-3C7C-44B4-9A33-682E7B13ED2F}" type="presOf" srcId="{9AB8DC72-3743-4347-AFDE-FA81DC32C4DE}" destId="{64286BCF-409A-4199-93D7-EC97D8E5BBF6}" srcOrd="0" destOrd="0" presId="urn:microsoft.com/office/officeart/2005/8/layout/list1"/>
    <dgm:cxn modelId="{8C598C6B-5EB6-48E3-8FA3-E115F7BF233B}" srcId="{4F72BB69-779C-4E92-8A9B-EF5EF705EDE1}" destId="{4FF9991D-4474-498A-A74B-32475B5B3E8F}" srcOrd="0" destOrd="0" parTransId="{7BB3D060-DF92-4C81-8A00-A6902184DB46}" sibTransId="{9D06D4CA-519E-49D8-AF73-1CDA1C1C4C9D}"/>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1" destOrd="0" parTransId="{0CDD2F1D-7352-4ECA-8BD2-BCF4530B0D9A}" sibTransId="{A37DBEA1-0418-4940-92F3-4D745BF975FA}"/>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6B5E67C3-5C16-461C-B1E4-210C392FDA88}" type="presOf" srcId="{4FF9991D-4474-498A-A74B-32475B5B3E8F}" destId="{FE77AF1C-3A89-4C0E-AAED-39D2B822CEDF}" srcOrd="1" destOrd="0" presId="urn:microsoft.com/office/officeart/2005/8/layout/list1"/>
    <dgm:cxn modelId="{06AD2B7D-F755-4B42-9030-4841B37E8A72}" type="presParOf" srcId="{F326CDFE-C63A-487F-A5D8-1814D1401B77}" destId="{C0C07DE2-292A-4974-8BA9-EE0AB76FABC9}" srcOrd="0"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1" destOrd="0" presId="urn:microsoft.com/office/officeart/2005/8/layout/list1"/>
    <dgm:cxn modelId="{AD68EBF3-CB8B-44F1-9032-352F65420499}" type="presParOf" srcId="{F326CDFE-C63A-487F-A5D8-1814D1401B77}" destId="{75A5DF26-28A4-49BE-825D-32A0F9B644C1}" srcOrd="2" destOrd="0" presId="urn:microsoft.com/office/officeart/2005/8/layout/list1"/>
    <dgm:cxn modelId="{66A0466C-03DB-45BB-9637-1C2EC13109E0}" type="presParOf" srcId="{F326CDFE-C63A-487F-A5D8-1814D1401B77}" destId="{58C9549A-D063-4910-ACE4-08A5DBB7569D}" srcOrd="3" destOrd="0" presId="urn:microsoft.com/office/officeart/2005/8/layout/list1"/>
    <dgm:cxn modelId="{919C55E5-0735-46CD-A558-564340347501}" type="presParOf" srcId="{F326CDFE-C63A-487F-A5D8-1814D1401B77}" destId="{DA47DCFA-7712-4297-AE48-025230E92E85}" srcOrd="4"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5" destOrd="0" presId="urn:microsoft.com/office/officeart/2005/8/layout/list1"/>
    <dgm:cxn modelId="{45C7D6A9-B542-4B13-A3D1-64E3F584B5EA}" type="presParOf" srcId="{F326CDFE-C63A-487F-A5D8-1814D1401B77}" destId="{64286BCF-409A-4199-93D7-EC97D8E5BBF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latin typeface="Arial" panose="020B0604020202020204" pitchFamily="34" charset="0"/>
              <a:cs typeface="Arial" panose="020B0604020202020204" pitchFamily="34" charset="0"/>
            </a:rPr>
            <a:t>Legal Aid Bulletin</a:t>
          </a:r>
          <a:endParaRPr lang="en-GB" sz="2000">
            <a:solidFill>
              <a:schemeClr val="tx1"/>
            </a:solidFill>
            <a:latin typeface="Arial" panose="020B0604020202020204" pitchFamily="34" charset="0"/>
            <a:cs typeface="Arial" panose="020B0604020202020204" pitchFamily="34" charset="0"/>
          </a:endParaRPr>
        </a:p>
      </dgm:t>
    </dgm:pt>
    <dgm:pt modelId="{EA459259-A947-4DC1-BB4A-438877AD1EA7}" type="parTrans" cxnId="{C188E02D-5560-459A-8E2F-F90D440C4659}">
      <dgm:prSet/>
      <dgm:spPr/>
      <dgm:t>
        <a:bodyPr/>
        <a:lstStyle/>
        <a:p>
          <a:endParaRPr lang="en-GB">
            <a:latin typeface="Arial" panose="020B0604020202020204" pitchFamily="34" charset="0"/>
            <a:cs typeface="Arial" panose="020B0604020202020204" pitchFamily="34" charset="0"/>
          </a:endParaRPr>
        </a:p>
      </dgm:t>
    </dgm:pt>
    <dgm:pt modelId="{501955D5-020C-47D7-8A5C-8BBF7D8BB7DB}" type="sibTrans" cxnId="{C188E02D-5560-459A-8E2F-F90D440C4659}">
      <dgm:prSet/>
      <dgm:spPr/>
      <dgm:t>
        <a:bodyPr/>
        <a:lstStyle/>
        <a:p>
          <a:endParaRPr lang="en-GB">
            <a:latin typeface="Arial" panose="020B0604020202020204" pitchFamily="34" charset="0"/>
            <a:cs typeface="Arial" panose="020B0604020202020204" pitchFamily="34" charset="0"/>
          </a:endParaRPr>
        </a:p>
      </dgm:t>
    </dgm:pt>
    <dgm:pt modelId="{95F5C3FB-93E0-49F7-813C-41F0B37D5EFF}">
      <dgm:prSet custT="1"/>
      <dgm:spPr/>
      <dgm:t>
        <a:bodyPr/>
        <a:lstStyle/>
        <a:p>
          <a:pPr algn="l">
            <a:lnSpc>
              <a:spcPct val="100000"/>
            </a:lnSpc>
          </a:pPr>
          <a:r>
            <a:rPr lang="en-US" sz="2000" b="1">
              <a:solidFill>
                <a:schemeClr val="tx1"/>
              </a:solidFill>
              <a:latin typeface="Arial" panose="020B0604020202020204" pitchFamily="34" charset="0"/>
              <a:cs typeface="Arial" panose="020B0604020202020204" pitchFamily="34" charset="0"/>
            </a:rPr>
            <a:t>Social Media</a:t>
          </a:r>
          <a:endParaRPr lang="en-GB" sz="2000">
            <a:solidFill>
              <a:schemeClr val="tx1"/>
            </a:solidFill>
            <a:latin typeface="Arial" panose="020B0604020202020204" pitchFamily="34" charset="0"/>
            <a:cs typeface="Arial" panose="020B0604020202020204" pitchFamily="34" charset="0"/>
          </a:endParaRPr>
        </a:p>
      </dgm:t>
    </dgm:pt>
    <dgm:pt modelId="{A72BB4E7-4546-4D46-AC10-58EB7E6F039F}" type="parTrans" cxnId="{422D65E4-EFF3-44DF-ACCD-EA1CA0567553}">
      <dgm:prSet/>
      <dgm:spPr/>
      <dgm:t>
        <a:bodyPr/>
        <a:lstStyle/>
        <a:p>
          <a:endParaRPr lang="en-GB">
            <a:latin typeface="Arial" panose="020B0604020202020204" pitchFamily="34" charset="0"/>
            <a:cs typeface="Arial" panose="020B0604020202020204" pitchFamily="34" charset="0"/>
          </a:endParaRPr>
        </a:p>
      </dgm:t>
    </dgm:pt>
    <dgm:pt modelId="{5CDF0A17-086C-48BB-9C61-1711CF373B1D}" type="sibTrans" cxnId="{422D65E4-EFF3-44DF-ACCD-EA1CA0567553}">
      <dgm:prSet/>
      <dgm:spPr/>
      <dgm:t>
        <a:bodyPr/>
        <a:lstStyle/>
        <a:p>
          <a:endParaRPr lang="en-GB">
            <a:latin typeface="Arial" panose="020B0604020202020204" pitchFamily="34" charset="0"/>
            <a:cs typeface="Arial" panose="020B0604020202020204" pitchFamily="34" charset="0"/>
          </a:endParaRPr>
        </a:p>
      </dgm:t>
    </dgm:pt>
    <dgm:pt modelId="{FAA44475-7955-4192-A42C-471014DFFBF1}">
      <dgm:prSet custT="1"/>
      <dgm:spPr/>
      <dgm:t>
        <a:bodyPr/>
        <a:lstStyle/>
        <a:p>
          <a:pPr algn="l">
            <a:lnSpc>
              <a:spcPct val="100000"/>
            </a:lnSpc>
          </a:pPr>
          <a:r>
            <a:rPr lang="en-US" sz="2000" b="1">
              <a:solidFill>
                <a:schemeClr val="tx1"/>
              </a:solidFill>
              <a:latin typeface="Arial" panose="020B0604020202020204" pitchFamily="34" charset="0"/>
              <a:cs typeface="Arial" panose="020B0604020202020204" pitchFamily="34" charset="0"/>
            </a:rPr>
            <a:t>LAA Portal</a:t>
          </a:r>
          <a:endParaRPr lang="en-GB" sz="2000">
            <a:solidFill>
              <a:schemeClr val="tx1"/>
            </a:solidFill>
            <a:latin typeface="Arial" panose="020B0604020202020204" pitchFamily="34" charset="0"/>
            <a:cs typeface="Arial" panose="020B0604020202020204" pitchFamily="34" charset="0"/>
          </a:endParaRPr>
        </a:p>
      </dgm:t>
    </dgm:pt>
    <dgm:pt modelId="{571C5CB2-87B8-418E-AAE1-F66C9467D25B}" type="parTrans" cxnId="{BFA6143D-0B79-48F8-BD2A-F3BC3195CF93}">
      <dgm:prSet/>
      <dgm:spPr/>
      <dgm:t>
        <a:bodyPr/>
        <a:lstStyle/>
        <a:p>
          <a:endParaRPr lang="en-GB">
            <a:latin typeface="Arial" panose="020B0604020202020204" pitchFamily="34" charset="0"/>
            <a:cs typeface="Arial" panose="020B0604020202020204" pitchFamily="34" charset="0"/>
          </a:endParaRPr>
        </a:p>
      </dgm:t>
    </dgm:pt>
    <dgm:pt modelId="{AA35D885-ABF7-4907-9930-44FF2209C97C}" type="sibTrans" cxnId="{BFA6143D-0B79-48F8-BD2A-F3BC3195CF93}">
      <dgm:prSet/>
      <dgm:spPr/>
      <dgm:t>
        <a:bodyPr/>
        <a:lstStyle/>
        <a:p>
          <a:endParaRPr lang="en-GB">
            <a:latin typeface="Arial" panose="020B0604020202020204" pitchFamily="34" charset="0"/>
            <a:cs typeface="Arial" panose="020B0604020202020204" pitchFamily="34" charset="0"/>
          </a:endParaRPr>
        </a:p>
      </dgm:t>
    </dgm:pt>
    <dgm:pt modelId="{9F8AC92B-0CFF-4D2A-87E0-238590224107}">
      <dgm:prSet custT="1"/>
      <dgm:spPr/>
      <dgm:t>
        <a:bodyPr/>
        <a:lstStyle/>
        <a:p>
          <a:pPr algn="l">
            <a:lnSpc>
              <a:spcPct val="100000"/>
            </a:lnSpc>
          </a:pPr>
          <a:r>
            <a:rPr lang="en-US" sz="1800" b="0">
              <a:solidFill>
                <a:schemeClr val="tx1"/>
              </a:solidFill>
              <a:latin typeface="Arial" panose="020B0604020202020204" pitchFamily="34" charset="0"/>
              <a:cs typeface="Arial" panose="020B0604020202020204" pitchFamily="34" charset="0"/>
            </a:rPr>
            <a:t>A fortnightly e-alert with links to relevant pages</a:t>
          </a:r>
          <a:endParaRPr lang="en-GB" sz="1800">
            <a:solidFill>
              <a:schemeClr val="tx1"/>
            </a:solidFill>
            <a:latin typeface="Arial" panose="020B0604020202020204" pitchFamily="34" charset="0"/>
            <a:cs typeface="Arial" panose="020B0604020202020204" pitchFamily="34" charset="0"/>
          </a:endParaRPr>
        </a:p>
      </dgm:t>
    </dgm:pt>
    <dgm:pt modelId="{20E4AFCF-CF8A-4013-8331-546C0BCF83E2}" type="parTrans" cxnId="{CF9C4C36-4687-433E-9135-2FB4E4E9A99C}">
      <dgm:prSet/>
      <dgm:spPr/>
      <dgm:t>
        <a:bodyPr/>
        <a:lstStyle/>
        <a:p>
          <a:endParaRPr lang="en-GB">
            <a:latin typeface="Arial" panose="020B0604020202020204" pitchFamily="34" charset="0"/>
            <a:cs typeface="Arial" panose="020B0604020202020204" pitchFamily="34" charset="0"/>
          </a:endParaRPr>
        </a:p>
      </dgm:t>
    </dgm:pt>
    <dgm:pt modelId="{1419FC9C-9348-4E38-AC54-98538151E62D}" type="sibTrans" cxnId="{CF9C4C36-4687-433E-9135-2FB4E4E9A99C}">
      <dgm:prSet/>
      <dgm:spPr/>
      <dgm:t>
        <a:bodyPr/>
        <a:lstStyle/>
        <a:p>
          <a:endParaRPr lang="en-GB">
            <a:latin typeface="Arial" panose="020B0604020202020204" pitchFamily="34" charset="0"/>
            <a:cs typeface="Arial" panose="020B0604020202020204" pitchFamily="34" charset="0"/>
          </a:endParaRPr>
        </a:p>
      </dgm:t>
    </dgm:pt>
    <dgm:pt modelId="{C633FD28-E165-4631-82DA-99D4C0D77243}">
      <dgm:prSet custT="1"/>
      <dgm:spPr/>
      <dgm:t>
        <a:bodyPr/>
        <a:lstStyle/>
        <a:p>
          <a:pPr algn="l">
            <a:lnSpc>
              <a:spcPct val="100000"/>
            </a:lnSpc>
          </a:pPr>
          <a:r>
            <a:rPr lang="en-US" sz="1800" b="0">
              <a:solidFill>
                <a:schemeClr val="tx1"/>
              </a:solidFill>
              <a:latin typeface="Arial" panose="020B0604020202020204" pitchFamily="34" charset="0"/>
              <a:cs typeface="Arial" panose="020B0604020202020204" pitchFamily="34" charset="0"/>
            </a:rPr>
            <a:t>Follow us on Twitter</a:t>
          </a:r>
          <a:endParaRPr lang="en-GB" sz="1800">
            <a:solidFill>
              <a:schemeClr val="tx1"/>
            </a:solidFill>
            <a:latin typeface="Arial" panose="020B0604020202020204" pitchFamily="34" charset="0"/>
            <a:cs typeface="Arial" panose="020B0604020202020204" pitchFamily="34" charset="0"/>
          </a:endParaRPr>
        </a:p>
      </dgm:t>
    </dgm:pt>
    <dgm:pt modelId="{8166A4F0-003E-4E85-A83E-DFE5B0EA1970}" type="parTrans" cxnId="{998CC519-5ACA-499C-8278-9DE36AD1EB9E}">
      <dgm:prSet/>
      <dgm:spPr/>
      <dgm:t>
        <a:bodyPr/>
        <a:lstStyle/>
        <a:p>
          <a:endParaRPr lang="en-GB">
            <a:latin typeface="Arial" panose="020B0604020202020204" pitchFamily="34" charset="0"/>
            <a:cs typeface="Arial" panose="020B0604020202020204" pitchFamily="34" charset="0"/>
          </a:endParaRPr>
        </a:p>
      </dgm:t>
    </dgm:pt>
    <dgm:pt modelId="{948ACCE0-DEDC-4FC8-BD19-5C0E1C06F3DC}" type="sibTrans" cxnId="{998CC519-5ACA-499C-8278-9DE36AD1EB9E}">
      <dgm:prSet/>
      <dgm:spPr/>
      <dgm:t>
        <a:bodyPr/>
        <a:lstStyle/>
        <a:p>
          <a:endParaRPr lang="en-GB">
            <a:latin typeface="Arial" panose="020B0604020202020204" pitchFamily="34" charset="0"/>
            <a:cs typeface="Arial" panose="020B0604020202020204" pitchFamily="34" charset="0"/>
          </a:endParaRPr>
        </a:p>
      </dgm:t>
    </dgm:pt>
    <dgm:pt modelId="{62D036EE-9F11-4D32-A62B-CB208FF88BA7}">
      <dgm:prSet custT="1"/>
      <dgm:spPr/>
      <dgm:t>
        <a:bodyPr/>
        <a:lstStyle/>
        <a:p>
          <a:pPr algn="l">
            <a:lnSpc>
              <a:spcPct val="100000"/>
            </a:lnSpc>
          </a:pPr>
          <a:r>
            <a:rPr lang="en-US" sz="1800" b="0">
              <a:solidFill>
                <a:schemeClr val="tx1"/>
              </a:solidFill>
              <a:latin typeface="Arial" panose="020B0604020202020204" pitchFamily="34" charset="0"/>
              <a:cs typeface="Arial" panose="020B0604020202020204" pitchFamily="34" charset="0"/>
            </a:rPr>
            <a:t>We post the status of our online systems on the portal’s home page</a:t>
          </a:r>
          <a:endParaRPr lang="en-GB" sz="1800">
            <a:solidFill>
              <a:schemeClr val="tx1"/>
            </a:solidFill>
            <a:latin typeface="Arial" panose="020B0604020202020204" pitchFamily="34" charset="0"/>
            <a:cs typeface="Arial" panose="020B0604020202020204" pitchFamily="34" charset="0"/>
          </a:endParaRPr>
        </a:p>
      </dgm:t>
    </dgm:pt>
    <dgm:pt modelId="{1C6EE094-98E8-4F36-9B83-EC9FA59B2747}" type="parTrans" cxnId="{201A1579-72E3-480A-90D6-08B92754CF06}">
      <dgm:prSet/>
      <dgm:spPr/>
      <dgm:t>
        <a:bodyPr/>
        <a:lstStyle/>
        <a:p>
          <a:endParaRPr lang="en-GB">
            <a:latin typeface="Arial" panose="020B0604020202020204" pitchFamily="34" charset="0"/>
            <a:cs typeface="Arial" panose="020B0604020202020204" pitchFamily="34" charset="0"/>
          </a:endParaRPr>
        </a:p>
      </dgm:t>
    </dgm:pt>
    <dgm:pt modelId="{5C5022AF-7524-494D-AB19-7C0AB219053F}" type="sibTrans" cxnId="{201A1579-72E3-480A-90D6-08B92754CF06}">
      <dgm:prSet/>
      <dgm:spPr/>
      <dgm:t>
        <a:bodyPr/>
        <a:lstStyle/>
        <a:p>
          <a:endParaRPr lang="en-GB">
            <a:latin typeface="Arial" panose="020B0604020202020204" pitchFamily="34" charset="0"/>
            <a:cs typeface="Arial" panose="020B0604020202020204" pitchFamily="34" charset="0"/>
          </a:endParaRPr>
        </a:p>
      </dgm:t>
    </dgm:pt>
    <dgm:pt modelId="{EDE521FA-F07E-47B4-8BFF-7ED707C3B7A6}">
      <dgm:prSet custT="1"/>
      <dgm:spPr/>
      <dgm:t>
        <a:bodyPr/>
        <a:lstStyle/>
        <a:p>
          <a:pPr algn="l">
            <a:lnSpc>
              <a:spcPct val="100000"/>
            </a:lnSpc>
          </a:pPr>
          <a:r>
            <a:rPr lang="en-US" sz="1800" b="0">
              <a:solidFill>
                <a:schemeClr val="tx1"/>
              </a:solidFill>
              <a:latin typeface="Arial" panose="020B0604020202020204" pitchFamily="34" charset="0"/>
              <a:cs typeface="Arial" panose="020B0604020202020204" pitchFamily="34" charset="0"/>
            </a:rPr>
            <a:t>Join our thousands of subscribers</a:t>
          </a:r>
          <a:endParaRPr lang="en-GB" sz="1800">
            <a:solidFill>
              <a:schemeClr val="tx1"/>
            </a:solidFill>
            <a:latin typeface="Arial" panose="020B0604020202020204" pitchFamily="34" charset="0"/>
            <a:cs typeface="Arial" panose="020B0604020202020204" pitchFamily="34" charset="0"/>
          </a:endParaRPr>
        </a:p>
      </dgm:t>
    </dgm:pt>
    <dgm:pt modelId="{13C3D820-DE79-40AF-9605-29C85E259C31}" type="parTrans" cxnId="{ABEA63B1-126E-4E19-BEB4-92B3CA176D01}">
      <dgm:prSet/>
      <dgm:spPr/>
      <dgm:t>
        <a:bodyPr/>
        <a:lstStyle/>
        <a:p>
          <a:endParaRPr lang="en-GB">
            <a:latin typeface="Arial" panose="020B0604020202020204" pitchFamily="34" charset="0"/>
            <a:cs typeface="Arial" panose="020B0604020202020204" pitchFamily="34" charset="0"/>
          </a:endParaRPr>
        </a:p>
      </dgm:t>
    </dgm:pt>
    <dgm:pt modelId="{A08D72C5-E9F6-47A7-9393-B9FBC974CF42}" type="sibTrans" cxnId="{ABEA63B1-126E-4E19-BEB4-92B3CA176D01}">
      <dgm:prSet/>
      <dgm:spPr/>
      <dgm:t>
        <a:bodyPr/>
        <a:lstStyle/>
        <a:p>
          <a:endParaRPr lang="en-GB">
            <a:latin typeface="Arial" panose="020B0604020202020204" pitchFamily="34" charset="0"/>
            <a:cs typeface="Arial" panose="020B0604020202020204" pitchFamily="34" charset="0"/>
          </a:endParaRPr>
        </a:p>
      </dgm:t>
    </dgm:pt>
    <dgm:pt modelId="{47527E50-5219-4043-8AF4-B716E7867316}">
      <dgm:prSet custT="1"/>
      <dgm:spPr/>
      <dgm:t>
        <a:bodyPr/>
        <a:lstStyle/>
        <a:p>
          <a:pPr algn="l">
            <a:lnSpc>
              <a:spcPct val="100000"/>
            </a:lnSpc>
          </a:pPr>
          <a:r>
            <a:rPr lang="en-GB" sz="1800">
              <a:solidFill>
                <a:schemeClr val="tx1"/>
              </a:solidFill>
              <a:latin typeface="Arial" panose="020B0604020202020204" pitchFamily="34" charset="0"/>
              <a:cs typeface="Arial" panose="020B0604020202020204" pitchFamily="34" charset="0"/>
            </a:rPr>
            <a:t>Read our blog</a:t>
          </a:r>
        </a:p>
      </dgm:t>
    </dgm:pt>
    <dgm:pt modelId="{2D4FDB7A-B06A-4991-86C8-12F3B2300E2D}" type="parTrans" cxnId="{04EFEDE2-1535-4CB3-AD27-F1C0AFA56AF3}">
      <dgm:prSet/>
      <dgm:spPr/>
      <dgm:t>
        <a:bodyPr/>
        <a:lstStyle/>
        <a:p>
          <a:endParaRPr lang="en-GB">
            <a:latin typeface="Arial" panose="020B0604020202020204" pitchFamily="34" charset="0"/>
            <a:cs typeface="Arial" panose="020B0604020202020204" pitchFamily="34" charset="0"/>
          </a:endParaRPr>
        </a:p>
      </dgm:t>
    </dgm:pt>
    <dgm:pt modelId="{80574B66-473E-4701-A6F9-817B8E57E4AD}" type="sibTrans" cxnId="{04EFEDE2-1535-4CB3-AD27-F1C0AFA56AF3}">
      <dgm:prSet/>
      <dgm:spPr/>
      <dgm:t>
        <a:bodyPr/>
        <a:lstStyle/>
        <a:p>
          <a:endParaRPr lang="en-GB">
            <a:latin typeface="Arial" panose="020B0604020202020204" pitchFamily="34" charset="0"/>
            <a:cs typeface="Arial" panose="020B0604020202020204" pitchFamily="34" charset="0"/>
          </a:endParaRPr>
        </a:p>
      </dgm:t>
    </dgm:pt>
    <dgm:pt modelId="{1E0E2585-6D64-4BCA-A4D7-BA1944500266}">
      <dgm:prSet custT="1"/>
      <dgm:spPr/>
      <dgm:t>
        <a:bodyPr/>
        <a:lstStyle/>
        <a:p>
          <a:pPr algn="l">
            <a:lnSpc>
              <a:spcPct val="100000"/>
            </a:lnSpc>
          </a:pPr>
          <a:r>
            <a:rPr lang="en-US" sz="1800" b="0">
              <a:solidFill>
                <a:schemeClr val="tx1"/>
              </a:solidFill>
              <a:latin typeface="Arial" panose="020B0604020202020204" pitchFamily="34" charset="0"/>
              <a:cs typeface="Arial" panose="020B0604020202020204" pitchFamily="34" charset="0"/>
            </a:rPr>
            <a:t>Get help from our customer </a:t>
          </a:r>
          <a:r>
            <a:rPr lang="en-GB" sz="1800">
              <a:solidFill>
                <a:schemeClr val="tx1"/>
              </a:solidFill>
              <a:latin typeface="Arial" panose="020B0604020202020204" pitchFamily="34" charset="0"/>
              <a:cs typeface="Arial" panose="020B0604020202020204" pitchFamily="34" charset="0"/>
            </a:rPr>
            <a:t>service twitter account</a:t>
          </a:r>
        </a:p>
      </dgm:t>
    </dgm:pt>
    <dgm:pt modelId="{D5747840-D600-42AD-B042-A64012FACEE5}" type="parTrans" cxnId="{C55B9942-CC5C-4F8B-9A43-31563B4D7D9F}">
      <dgm:prSet/>
      <dgm:spPr/>
      <dgm:t>
        <a:bodyPr/>
        <a:lstStyle/>
        <a:p>
          <a:endParaRPr lang="en-GB">
            <a:latin typeface="Arial" panose="020B0604020202020204" pitchFamily="34" charset="0"/>
            <a:cs typeface="Arial" panose="020B0604020202020204" pitchFamily="34" charset="0"/>
          </a:endParaRPr>
        </a:p>
      </dgm:t>
    </dgm:pt>
    <dgm:pt modelId="{70A872F3-6C01-4B1B-9562-C2729DE86D7E}" type="sibTrans" cxnId="{C55B9942-CC5C-4F8B-9A43-31563B4D7D9F}">
      <dgm:prSet/>
      <dgm:spPr/>
      <dgm:t>
        <a:bodyPr/>
        <a:lstStyle/>
        <a:p>
          <a:endParaRPr lang="en-GB">
            <a:latin typeface="Arial" panose="020B0604020202020204" pitchFamily="34" charset="0"/>
            <a:cs typeface="Arial" panose="020B0604020202020204" pitchFamily="34" charset="0"/>
          </a:endParaRPr>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BA54-270B-4FDE-9282-591D2685390C}">
      <dsp:nvSpPr>
        <dsp:cNvPr id="0" name=""/>
        <dsp:cNvSpPr/>
      </dsp:nvSpPr>
      <dsp:spPr>
        <a:xfrm>
          <a:off x="0" y="428070"/>
          <a:ext cx="9584616"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E046E-1278-4D9E-B64A-6AC585E2985D}">
      <dsp:nvSpPr>
        <dsp:cNvPr id="0" name=""/>
        <dsp:cNvSpPr/>
      </dsp:nvSpPr>
      <dsp:spPr>
        <a:xfrm>
          <a:off x="479230" y="44310"/>
          <a:ext cx="8291402" cy="7675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National referral mechanism (NRM)</a:t>
          </a:r>
        </a:p>
      </dsp:txBody>
      <dsp:txXfrm>
        <a:off x="516697" y="81777"/>
        <a:ext cx="8216468" cy="692586"/>
      </dsp:txXfrm>
    </dsp:sp>
    <dsp:sp modelId="{E821429B-EC96-445F-9E55-8B9A825F1C97}">
      <dsp:nvSpPr>
        <dsp:cNvPr id="0" name=""/>
        <dsp:cNvSpPr/>
      </dsp:nvSpPr>
      <dsp:spPr>
        <a:xfrm>
          <a:off x="0" y="1607430"/>
          <a:ext cx="9584616"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79230" y="1223671"/>
          <a:ext cx="8291402" cy="7675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Priority removal notices (PRNs) </a:t>
          </a:r>
        </a:p>
      </dsp:txBody>
      <dsp:txXfrm>
        <a:off x="516697" y="1261138"/>
        <a:ext cx="8216468" cy="692586"/>
      </dsp:txXfrm>
    </dsp:sp>
    <dsp:sp modelId="{57645CBD-A313-4BF0-96AA-D92FE4025230}">
      <dsp:nvSpPr>
        <dsp:cNvPr id="0" name=""/>
        <dsp:cNvSpPr/>
      </dsp:nvSpPr>
      <dsp:spPr>
        <a:xfrm>
          <a:off x="0" y="2786790"/>
          <a:ext cx="9584616"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2403031"/>
          <a:ext cx="8306699" cy="7675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Controlled legal representation (CLR)</a:t>
          </a:r>
        </a:p>
      </dsp:txBody>
      <dsp:txXfrm>
        <a:off x="516697" y="2440498"/>
        <a:ext cx="8231765" cy="692586"/>
      </dsp:txXfrm>
    </dsp:sp>
    <dsp:sp modelId="{72DC448B-08E0-4E7F-B838-2388C74487C7}">
      <dsp:nvSpPr>
        <dsp:cNvPr id="0" name=""/>
        <dsp:cNvSpPr/>
      </dsp:nvSpPr>
      <dsp:spPr>
        <a:xfrm>
          <a:off x="0" y="3966151"/>
          <a:ext cx="9584616"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3582391"/>
          <a:ext cx="8291402" cy="76752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Group 2 Refugee Decisions (Differentiation)</a:t>
          </a:r>
        </a:p>
      </dsp:txBody>
      <dsp:txXfrm>
        <a:off x="516697" y="3619858"/>
        <a:ext cx="821646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5DF26-28A4-49BE-825D-32A0F9B644C1}">
      <dsp:nvSpPr>
        <dsp:cNvPr id="0" name=""/>
        <dsp:cNvSpPr/>
      </dsp:nvSpPr>
      <dsp:spPr>
        <a:xfrm>
          <a:off x="0" y="666462"/>
          <a:ext cx="10138391" cy="13111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93726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endParaRPr lang="en-GB" sz="1800" kern="1200">
            <a:latin typeface="Arial" panose="020B0604020202020204" pitchFamily="34" charset="0"/>
            <a:cs typeface="Arial" panose="020B0604020202020204" pitchFamily="34" charset="0"/>
          </a:endParaRPr>
        </a:p>
      </dsp:txBody>
      <dsp:txXfrm>
        <a:off x="0" y="666462"/>
        <a:ext cx="10138391" cy="1311187"/>
      </dsp:txXfrm>
    </dsp:sp>
    <dsp:sp modelId="{FE77AF1C-3A89-4C0E-AAED-39D2B822CEDF}">
      <dsp:nvSpPr>
        <dsp:cNvPr id="0" name=""/>
        <dsp:cNvSpPr/>
      </dsp:nvSpPr>
      <dsp:spPr>
        <a:xfrm>
          <a:off x="506919" y="2262"/>
          <a:ext cx="7096873"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71766" y="67109"/>
        <a:ext cx="6967179" cy="1198706"/>
      </dsp:txXfrm>
    </dsp:sp>
    <dsp:sp modelId="{64286BCF-409A-4199-93D7-EC97D8E5BBF6}">
      <dsp:nvSpPr>
        <dsp:cNvPr id="0" name=""/>
        <dsp:cNvSpPr/>
      </dsp:nvSpPr>
      <dsp:spPr>
        <a:xfrm>
          <a:off x="0" y="2884849"/>
          <a:ext cx="10138391" cy="184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93726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Popular sessions are posted on the training website: </a:t>
          </a:r>
          <a:r>
            <a:rPr lang="en-GB" sz="1800" kern="120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kern="1200">
            <a:solidFill>
              <a:srgbClr val="0070C0"/>
            </a:solidFill>
            <a:latin typeface="Arial" panose="020B0604020202020204" pitchFamily="34" charset="0"/>
            <a:cs typeface="Arial" panose="020B0604020202020204" pitchFamily="34" charset="0"/>
          </a:endParaRPr>
        </a:p>
      </dsp:txBody>
      <dsp:txXfrm>
        <a:off x="0" y="2884849"/>
        <a:ext cx="10138391" cy="1842750"/>
      </dsp:txXfrm>
    </dsp:sp>
    <dsp:sp modelId="{DE41F533-A90B-4791-A97F-D2263066D35F}">
      <dsp:nvSpPr>
        <dsp:cNvPr id="0" name=""/>
        <dsp:cNvSpPr/>
      </dsp:nvSpPr>
      <dsp:spPr>
        <a:xfrm>
          <a:off x="506919" y="2220649"/>
          <a:ext cx="7096873"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71766" y="2285496"/>
        <a:ext cx="6967179" cy="119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latin typeface="Arial" panose="020B0604020202020204" pitchFamily="34" charset="0"/>
              <a:cs typeface="Arial" panose="020B0604020202020204" pitchFamily="34" charset="0"/>
            </a:rPr>
            <a:t>Legal Aid Bulletin</a:t>
          </a:r>
          <a:endParaRPr lang="en-GB" sz="20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en-US" sz="1800" b="0" kern="1200">
              <a:solidFill>
                <a:schemeClr val="tx1"/>
              </a:solidFill>
              <a:latin typeface="Arial" panose="020B0604020202020204" pitchFamily="34" charset="0"/>
              <a:cs typeface="Arial" panose="020B0604020202020204" pitchFamily="34" charset="0"/>
            </a:rPr>
            <a:t>A fortnightly e-alert with links to relevant pages</a:t>
          </a:r>
          <a:endParaRPr lang="en-GB" sz="18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en-US" sz="1800" b="0" kern="1200">
              <a:solidFill>
                <a:schemeClr val="tx1"/>
              </a:solidFill>
              <a:latin typeface="Arial" panose="020B0604020202020204" pitchFamily="34" charset="0"/>
              <a:cs typeface="Arial" panose="020B0604020202020204" pitchFamily="34" charset="0"/>
            </a:rPr>
            <a:t>Join our thousands of subscribers</a:t>
          </a:r>
          <a:endParaRPr lang="en-GB" sz="1800" kern="1200">
            <a:solidFill>
              <a:schemeClr val="tx1"/>
            </a:solidFill>
            <a:latin typeface="Arial" panose="020B0604020202020204" pitchFamily="34" charset="0"/>
            <a:cs typeface="Arial" panose="020B0604020202020204" pitchFamily="34" charset="0"/>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latin typeface="Arial" panose="020B0604020202020204" pitchFamily="34" charset="0"/>
              <a:cs typeface="Arial" panose="020B0604020202020204" pitchFamily="34" charset="0"/>
            </a:rPr>
            <a:t>Social Media</a:t>
          </a:r>
          <a:endParaRPr lang="en-GB" sz="20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en-US" sz="1800" b="0" kern="1200">
              <a:solidFill>
                <a:schemeClr val="tx1"/>
              </a:solidFill>
              <a:latin typeface="Arial" panose="020B0604020202020204" pitchFamily="34" charset="0"/>
              <a:cs typeface="Arial" panose="020B0604020202020204" pitchFamily="34" charset="0"/>
            </a:rPr>
            <a:t>Follow us on Twitter</a:t>
          </a:r>
          <a:endParaRPr lang="en-GB" sz="18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en-US" sz="1800" b="0" kern="1200">
              <a:solidFill>
                <a:schemeClr val="tx1"/>
              </a:solidFill>
              <a:latin typeface="Arial" panose="020B0604020202020204" pitchFamily="34" charset="0"/>
              <a:cs typeface="Arial" panose="020B0604020202020204" pitchFamily="34" charset="0"/>
            </a:rPr>
            <a:t>Get help from our customer </a:t>
          </a:r>
          <a:r>
            <a:rPr lang="en-GB" sz="1800" kern="1200">
              <a:solidFill>
                <a:schemeClr val="tx1"/>
              </a:solidFill>
              <a:latin typeface="Arial" panose="020B0604020202020204" pitchFamily="34" charset="0"/>
              <a:cs typeface="Arial" panose="020B0604020202020204" pitchFamily="34" charset="0"/>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latin typeface="Arial" panose="020B0604020202020204" pitchFamily="34" charset="0"/>
              <a:cs typeface="Arial" panose="020B0604020202020204" pitchFamily="34" charset="0"/>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latin typeface="Arial" panose="020B0604020202020204" pitchFamily="34" charset="0"/>
              <a:cs typeface="Arial" panose="020B0604020202020204" pitchFamily="34" charset="0"/>
            </a:rPr>
            <a:t>LAA Portal</a:t>
          </a:r>
          <a:endParaRPr lang="en-GB" sz="2000" kern="1200">
            <a:solidFill>
              <a:schemeClr val="tx1"/>
            </a:solidFill>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ct val="15000"/>
            </a:spcAft>
            <a:buChar char="•"/>
          </a:pPr>
          <a:r>
            <a:rPr lang="en-US" sz="1800" b="0" kern="1200">
              <a:solidFill>
                <a:schemeClr val="tx1"/>
              </a:solidFill>
              <a:latin typeface="Arial" panose="020B0604020202020204" pitchFamily="34" charset="0"/>
              <a:cs typeface="Arial" panose="020B0604020202020204" pitchFamily="34" charset="0"/>
            </a:rPr>
            <a:t>We post the status of our online systems on the portal’s home page</a:t>
          </a:r>
          <a:endParaRPr lang="en-GB" sz="1800" kern="1200">
            <a:solidFill>
              <a:schemeClr val="tx1"/>
            </a:solidFill>
            <a:latin typeface="Arial" panose="020B0604020202020204" pitchFamily="34" charset="0"/>
            <a:cs typeface="Arial" panose="020B0604020202020204" pitchFamily="34" charset="0"/>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20/03/2023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a:t>
            </a:fld>
            <a:endParaRPr lang="en-GB"/>
          </a:p>
        </p:txBody>
      </p:sp>
    </p:spTree>
    <p:extLst>
      <p:ext uri="{BB962C8B-B14F-4D97-AF65-F5344CB8AC3E}">
        <p14:creationId xmlns:p14="http://schemas.microsoft.com/office/powerpoint/2010/main" val="216754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mmunicationsdepartment@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civil-legal-aid-civil-regulations-civil-contracts-and-guidance" TargetMode="External"/><Relationship Id="rId2" Type="http://schemas.openxmlformats.org/officeDocument/2006/relationships/hyperlink" Target="https://www.gov.uk/government/publications/standard-civil-contract-2018" TargetMode="External"/><Relationship Id="rId1" Type="http://schemas.openxmlformats.org/officeDocument/2006/relationships/slideLayout" Target="../slideLayouts/slideLayout3.xml"/><Relationship Id="rId6" Type="http://schemas.openxmlformats.org/officeDocument/2006/relationships/hyperlink" Target="https://www.gov.uk/government/publications/human-trafficking-victims-referral-and-assessment-forms/guidance-on-the-national-referral-mechanism-for-potential-adult-victims-of-modern-slavery-england-and-wales" TargetMode="External"/><Relationship Id="rId5" Type="http://schemas.openxmlformats.org/officeDocument/2006/relationships/hyperlink" Target="https://www.legislation.gov.uk/ukpga/2022/36/contents/enacted" TargetMode="External"/><Relationship Id="rId4" Type="http://schemas.openxmlformats.org/officeDocument/2006/relationships/hyperlink" Target="https://www.gov.uk/government/publications/cwa-codes-guidance"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7D27C9-779F-4310-AF96-357496F1EE3E}"/>
              </a:ext>
            </a:extLst>
          </p:cNvPr>
          <p:cNvSpPr txBox="1">
            <a:spLocks noGrp="1"/>
          </p:cNvSpPr>
          <p:nvPr>
            <p:ph type="title" idx="4294967295"/>
          </p:nvPr>
        </p:nvSpPr>
        <p:spPr>
          <a:xfrm>
            <a:off x="756000" y="2056693"/>
            <a:ext cx="10680000"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a:ln>
                  <a:noFill/>
                </a:ln>
                <a:solidFill>
                  <a:srgbClr val="E6E6E6"/>
                </a:solidFill>
                <a:effectLst/>
                <a:uLnTx/>
                <a:uFillTx/>
                <a:latin typeface="+mj-lt"/>
                <a:ea typeface="+mn-ea"/>
                <a:cs typeface="+mn-cs"/>
              </a:rPr>
              <a:t>Nationality and Borders Act Webinar: Changes to the Immigration and Asylum Specification from 01 April 2023</a:t>
            </a:r>
          </a:p>
        </p:txBody>
      </p:sp>
      <p:sp>
        <p:nvSpPr>
          <p:cNvPr id="3" name="Subtitle 2">
            <a:extLst>
              <a:ext uri="{FF2B5EF4-FFF2-40B4-BE49-F238E27FC236}">
                <a16:creationId xmlns:a16="http://schemas.microsoft.com/office/drawing/2014/main" id="{7B1C3F23-CD7B-45A8-81F0-36599282A73A}"/>
              </a:ext>
            </a:extLst>
          </p:cNvPr>
          <p:cNvSpPr>
            <a:spLocks noGrp="1"/>
          </p:cNvSpPr>
          <p:nvPr>
            <p:ph type="subTitle" idx="1"/>
          </p:nvPr>
        </p:nvSpPr>
        <p:spPr>
          <a:xfrm>
            <a:off x="756000" y="4193569"/>
            <a:ext cx="7390060" cy="493804"/>
          </a:xfrm>
        </p:spPr>
        <p:txBody>
          <a:bodyPr/>
          <a:lstStyle/>
          <a:p>
            <a:r>
              <a:rPr lang="en-GB"/>
              <a:t>Service Development</a:t>
            </a:r>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a:xfrm>
            <a:off x="756000" y="5427311"/>
            <a:ext cx="4017600" cy="493804"/>
          </a:xfrm>
        </p:spPr>
        <p:txBody>
          <a:bodyPr>
            <a:noAutofit/>
          </a:bodyPr>
          <a:lstStyle/>
          <a:p>
            <a:r>
              <a:rPr lang="en-GB"/>
              <a:t>08 &amp; 09 March 2023</a:t>
            </a:r>
          </a:p>
          <a:p>
            <a:r>
              <a:rPr lang="en-GB"/>
              <a:t> </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Priority Removal Notices (PRNs): What is changing?</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extBox 5">
            <a:extLst>
              <a:ext uri="{FF2B5EF4-FFF2-40B4-BE49-F238E27FC236}">
                <a16:creationId xmlns:a16="http://schemas.microsoft.com/office/drawing/2014/main" id="{FC57F39D-6D31-456D-B907-1FAFB099658B}"/>
              </a:ext>
            </a:extLst>
          </p:cNvPr>
          <p:cNvSpPr txBox="1"/>
          <p:nvPr/>
        </p:nvSpPr>
        <p:spPr>
          <a:xfrm>
            <a:off x="648000" y="1369349"/>
            <a:ext cx="10004612" cy="3693319"/>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From 1 April 2023, you will be able to claim up to 7 hours of non-means tested advice for a client who seeks advice following receipt of a PRN from the Home Office</a:t>
            </a:r>
          </a:p>
          <a:p>
            <a:endParaRPr lang="en-GB" b="1" u="sng">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What is in scope?</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Up to a maximum of 7 hours of non-means tested advice can be given to a client who is in receipt of a PRN from the Home Office</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Once it has been determined a client has a substantive matter, the PRN matter should be concluded and a new matter should be opened to conduct the follow on work. </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Follow on work is defined as any substantive matter, in scope or out of scope (where Exceptional Case Funding is granted), identified as a result of the initial PRN advice given.</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10</a:t>
            </a:fld>
            <a:endParaRPr lang="en-GB"/>
          </a:p>
        </p:txBody>
      </p:sp>
    </p:spTree>
    <p:extLst>
      <p:ext uri="{BB962C8B-B14F-4D97-AF65-F5344CB8AC3E}">
        <p14:creationId xmlns:p14="http://schemas.microsoft.com/office/powerpoint/2010/main" val="411223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Priority Removal Notices: What is changing continued?</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extBox 5">
            <a:extLst>
              <a:ext uri="{FF2B5EF4-FFF2-40B4-BE49-F238E27FC236}">
                <a16:creationId xmlns:a16="http://schemas.microsoft.com/office/drawing/2014/main" id="{FC57F39D-6D31-456D-B907-1FAFB099658B}"/>
              </a:ext>
            </a:extLst>
          </p:cNvPr>
          <p:cNvSpPr txBox="1"/>
          <p:nvPr/>
        </p:nvSpPr>
        <p:spPr>
          <a:xfrm>
            <a:off x="648001" y="1136064"/>
            <a:ext cx="10452816" cy="5047536"/>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Key Contract Amendments:</a:t>
            </a:r>
          </a:p>
          <a:p>
            <a:endParaRPr lang="en-GB" sz="1200" b="1"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u="none" strike="noStrike" baseline="0">
                <a:solidFill>
                  <a:srgbClr val="000000"/>
                </a:solidFill>
                <a:latin typeface="Arial" panose="020B0604020202020204" pitchFamily="34" charset="0"/>
                <a:cs typeface="Arial" panose="020B0604020202020204" pitchFamily="34" charset="0"/>
              </a:rPr>
              <a:t>8.31:</a:t>
            </a:r>
            <a:r>
              <a:rPr lang="en-GB" b="0" i="0" u="none" strike="noStrike" baseline="0">
                <a:solidFill>
                  <a:srgbClr val="000000"/>
                </a:solidFill>
                <a:latin typeface="Arial" panose="020B0604020202020204" pitchFamily="34" charset="0"/>
                <a:cs typeface="Arial" panose="020B0604020202020204" pitchFamily="34" charset="0"/>
              </a:rPr>
              <a:t> Advice in relation to obligations under a Priority Removal Notice is a separate Matter Start to any associated Immigration or Asylum Matter</a:t>
            </a:r>
          </a:p>
          <a:p>
            <a:endParaRPr lang="en-GB" sz="800" b="0"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u="none" strike="noStrike" baseline="0">
                <a:solidFill>
                  <a:srgbClr val="000000"/>
                </a:solidFill>
                <a:latin typeface="Arial" panose="020B0604020202020204" pitchFamily="34" charset="0"/>
                <a:cs typeface="Arial" panose="020B0604020202020204" pitchFamily="34" charset="0"/>
              </a:rPr>
              <a:t>8.59:</a:t>
            </a:r>
            <a:r>
              <a:rPr lang="en-GB" b="0" i="0" u="none" strike="noStrike" baseline="0">
                <a:solidFill>
                  <a:srgbClr val="000000"/>
                </a:solidFill>
                <a:latin typeface="Arial" panose="020B0604020202020204" pitchFamily="34" charset="0"/>
                <a:cs typeface="Arial" panose="020B0604020202020204" pitchFamily="34" charset="0"/>
              </a:rPr>
              <a:t> The scope of work is as set out in paragraph 31ZA of Part 1 of Schedule 1 to the Act</a:t>
            </a:r>
            <a:endParaRPr lang="en-GB">
              <a:solidFill>
                <a:srgbClr val="000000"/>
              </a:solidFill>
              <a:latin typeface="Arial" panose="020B0604020202020204" pitchFamily="34" charset="0"/>
              <a:cs typeface="Arial" panose="020B0604020202020204" pitchFamily="34" charset="0"/>
            </a:endParaRPr>
          </a:p>
          <a:p>
            <a:endParaRPr lang="en-GB" sz="800" b="0"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u="none" strike="noStrike" baseline="0">
                <a:solidFill>
                  <a:srgbClr val="000000"/>
                </a:solidFill>
                <a:latin typeface="Arial" panose="020B0604020202020204" pitchFamily="34" charset="0"/>
                <a:cs typeface="Arial" panose="020B0604020202020204" pitchFamily="34" charset="0"/>
              </a:rPr>
              <a:t>8.60:</a:t>
            </a:r>
            <a:r>
              <a:rPr lang="en-GB" b="0" i="0" u="none" strike="noStrike" baseline="0">
                <a:solidFill>
                  <a:srgbClr val="000000"/>
                </a:solidFill>
                <a:latin typeface="Arial" panose="020B0604020202020204" pitchFamily="34" charset="0"/>
                <a:cs typeface="Arial" panose="020B0604020202020204" pitchFamily="34" charset="0"/>
              </a:rPr>
              <a:t> There is no means assessment required to open a Matter Start to provide advice in relation to a Client’s Priority Removal Notice obligations under the Nationality and Borders Act 2022.</a:t>
            </a:r>
            <a:endParaRPr lang="en-GB">
              <a:solidFill>
                <a:srgbClr val="000000"/>
              </a:solidFill>
              <a:latin typeface="Arial" panose="020B0604020202020204" pitchFamily="34" charset="0"/>
              <a:cs typeface="Arial" panose="020B0604020202020204" pitchFamily="34" charset="0"/>
            </a:endParaRPr>
          </a:p>
          <a:p>
            <a:endParaRPr lang="en-GB" sz="800" b="0"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u="none" strike="noStrike" baseline="0">
                <a:solidFill>
                  <a:srgbClr val="000000"/>
                </a:solidFill>
                <a:latin typeface="Arial" panose="020B0604020202020204" pitchFamily="34" charset="0"/>
                <a:cs typeface="Arial" panose="020B0604020202020204" pitchFamily="34" charset="0"/>
              </a:rPr>
              <a:t>8.61:</a:t>
            </a:r>
            <a:r>
              <a:rPr lang="en-GB" b="0" i="0" u="none" strike="noStrike" baseline="0">
                <a:solidFill>
                  <a:srgbClr val="000000"/>
                </a:solidFill>
                <a:latin typeface="Arial" panose="020B0604020202020204" pitchFamily="34" charset="0"/>
                <a:cs typeface="Arial" panose="020B0604020202020204" pitchFamily="34" charset="0"/>
              </a:rPr>
              <a:t> You may provide up to (but no more than) 7 hours of Contract Work and when this limit is reached you must determine whether the Client qualifies for another form of publicly funded assistance</a:t>
            </a:r>
            <a:endParaRPr lang="en-GB">
              <a:solidFill>
                <a:srgbClr val="000000"/>
              </a:solidFill>
              <a:latin typeface="Arial" panose="020B0604020202020204" pitchFamily="34" charset="0"/>
              <a:cs typeface="Arial" panose="020B0604020202020204" pitchFamily="34" charset="0"/>
            </a:endParaRPr>
          </a:p>
          <a:p>
            <a:endParaRPr lang="en-GB" sz="800" b="0"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0" u="none" strike="noStrike" baseline="0">
                <a:solidFill>
                  <a:srgbClr val="000000"/>
                </a:solidFill>
                <a:latin typeface="Arial" panose="020B0604020202020204" pitchFamily="34" charset="0"/>
                <a:cs typeface="Arial" panose="020B0604020202020204" pitchFamily="34" charset="0"/>
              </a:rPr>
              <a:t>8.62:</a:t>
            </a:r>
            <a:r>
              <a:rPr lang="en-GB" b="0" i="0" u="none" strike="noStrike" baseline="0">
                <a:solidFill>
                  <a:srgbClr val="000000"/>
                </a:solidFill>
                <a:latin typeface="Arial" panose="020B0604020202020204" pitchFamily="34" charset="0"/>
                <a:cs typeface="Arial" panose="020B0604020202020204" pitchFamily="34" charset="0"/>
              </a:rPr>
              <a:t> Where at any time prior to concluding 7 hours of Contract Work you determine that the Client qualifies for any other form of Contract Work in the Immigration and Asylum Category of Law you must cease to provide Priority Removal Notice advice and commence a Matter under that form of Contract Work.</a:t>
            </a:r>
          </a:p>
          <a:p>
            <a:pPr marL="285750" indent="-285750">
              <a:buFont typeface="Arial" panose="020B0604020202020204" pitchFamily="34" charset="0"/>
              <a:buChar char="•"/>
            </a:pPr>
            <a:endParaRPr lang="en-GB" sz="800" b="0"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solidFill>
                  <a:srgbClr val="000000"/>
                </a:solidFill>
                <a:latin typeface="Arial" panose="020B0604020202020204" pitchFamily="34" charset="0"/>
                <a:cs typeface="Arial" panose="020B0604020202020204" pitchFamily="34" charset="0"/>
              </a:rPr>
              <a:t>8</a:t>
            </a:r>
            <a:r>
              <a:rPr lang="en-GB" b="1" i="0" u="none" strike="noStrike" baseline="0">
                <a:solidFill>
                  <a:srgbClr val="000000"/>
                </a:solidFill>
                <a:latin typeface="Arial" panose="020B0604020202020204" pitchFamily="34" charset="0"/>
                <a:cs typeface="Arial" panose="020B0604020202020204" pitchFamily="34" charset="0"/>
              </a:rPr>
              <a:t>.63:</a:t>
            </a:r>
            <a:r>
              <a:rPr lang="en-GB" b="0" i="0" u="none" strike="noStrike" baseline="0">
                <a:solidFill>
                  <a:srgbClr val="000000"/>
                </a:solidFill>
                <a:latin typeface="Arial" panose="020B0604020202020204" pitchFamily="34" charset="0"/>
                <a:cs typeface="Arial" panose="020B0604020202020204" pitchFamily="34" charset="0"/>
              </a:rPr>
              <a:t> In the circumstances described in Paragraph 8.62 you must close the Priority Removal Notice Matter and submit a Claim based on Hourly Rates for the work undertaken to that point. </a:t>
            </a:r>
            <a:endParaRPr lang="en-GB">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11</a:t>
            </a:fld>
            <a:endParaRPr lang="en-GB"/>
          </a:p>
        </p:txBody>
      </p:sp>
    </p:spTree>
    <p:extLst>
      <p:ext uri="{BB962C8B-B14F-4D97-AF65-F5344CB8AC3E}">
        <p14:creationId xmlns:p14="http://schemas.microsoft.com/office/powerpoint/2010/main" val="293498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7" name="Title 1">
            <a:extLst>
              <a:ext uri="{FF2B5EF4-FFF2-40B4-BE49-F238E27FC236}">
                <a16:creationId xmlns:a16="http://schemas.microsoft.com/office/drawing/2014/main" id="{017CBF96-6D34-4BB1-AEC1-6E691C179CBF}"/>
              </a:ext>
            </a:extLst>
          </p:cNvPr>
          <p:cNvSpPr>
            <a:spLocks noGrp="1"/>
          </p:cNvSpPr>
          <p:nvPr>
            <p:ph type="title"/>
          </p:nvPr>
        </p:nvSpPr>
        <p:spPr>
          <a:xfrm>
            <a:off x="648000" y="681136"/>
            <a:ext cx="11012776" cy="345232"/>
          </a:xfrm>
        </p:spPr>
        <p:txBody>
          <a:bodyPr/>
          <a:lstStyle/>
          <a:p>
            <a:r>
              <a:rPr lang="en-GB">
                <a:cs typeface="Arial"/>
              </a:rPr>
              <a:t>Priority Removal Notices: How do I make a claim?</a:t>
            </a:r>
            <a:endParaRPr lang="en-GB"/>
          </a:p>
        </p:txBody>
      </p:sp>
      <p:sp>
        <p:nvSpPr>
          <p:cNvPr id="2" name="TextBox 1">
            <a:extLst>
              <a:ext uri="{FF2B5EF4-FFF2-40B4-BE49-F238E27FC236}">
                <a16:creationId xmlns:a16="http://schemas.microsoft.com/office/drawing/2014/main" id="{DB316DCF-8119-4E91-98E5-C0CA92A662D5}"/>
              </a:ext>
            </a:extLst>
          </p:cNvPr>
          <p:cNvSpPr txBox="1"/>
          <p:nvPr/>
        </p:nvSpPr>
        <p:spPr>
          <a:xfrm>
            <a:off x="648000" y="1397675"/>
            <a:ext cx="10723200" cy="452431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Initial PRN advice: </a:t>
            </a:r>
            <a:r>
              <a:rPr lang="en-GB" dirty="0">
                <a:latin typeface="Arial" panose="020B0604020202020204" pitchFamily="34" charset="0"/>
                <a:cs typeface="Arial" panose="020B0604020202020204" pitchFamily="34" charset="0"/>
              </a:rPr>
              <a:t>will be claimed as Hourly Rates using the MT1 (matter type 1) Code IAXL in combination with MT2 (matter type 2) Code IPRN. </a:t>
            </a:r>
            <a:r>
              <a:rPr lang="en-GB" b="1" dirty="0">
                <a:latin typeface="Arial" panose="020B0604020202020204" pitchFamily="34" charset="0"/>
                <a:cs typeface="Arial" panose="020B0604020202020204" pitchFamily="34" charset="0"/>
              </a:rPr>
              <a:t>Follow on work: </a:t>
            </a:r>
            <a:r>
              <a:rPr lang="en-GB" dirty="0">
                <a:latin typeface="Arial" panose="020B0604020202020204" pitchFamily="34" charset="0"/>
                <a:cs typeface="Arial" panose="020B0604020202020204" pitchFamily="34" charset="0"/>
              </a:rPr>
              <a:t>will be claimed as a separate New Matter Start at Hourly Rates using the appropriate MT1 Code in combination with the most appropriate MT2 Code.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making a claim for the initial advice you must select the most appropriate Follow on work type from the drop down in the new CWA field.</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8" name="Picture 7" descr="Graphical user interface&#10;&#10;">
            <a:extLst>
              <a:ext uri="{FF2B5EF4-FFF2-40B4-BE49-F238E27FC236}">
                <a16:creationId xmlns:a16="http://schemas.microsoft.com/office/drawing/2014/main" id="{F53636D4-1A3E-41AF-BFFF-C572C5853965}"/>
              </a:ext>
            </a:extLst>
          </p:cNvPr>
          <p:cNvPicPr>
            <a:picLocks noChangeAspect="1"/>
          </p:cNvPicPr>
          <p:nvPr/>
        </p:nvPicPr>
        <p:blipFill rotWithShape="1">
          <a:blip r:embed="rId2">
            <a:extLst>
              <a:ext uri="{28A0092B-C50C-407E-A947-70E740481C1C}">
                <a14:useLocalDpi xmlns:a14="http://schemas.microsoft.com/office/drawing/2010/main" val="0"/>
              </a:ext>
            </a:extLst>
          </a:blip>
          <a:srcRect l="2936" t="4954" r="5624" b="66483"/>
          <a:stretch/>
        </p:blipFill>
        <p:spPr>
          <a:xfrm>
            <a:off x="713223" y="2670920"/>
            <a:ext cx="9882177" cy="1516160"/>
          </a:xfrm>
          <a:prstGeom prst="rect">
            <a:avLst/>
          </a:prstGeom>
        </p:spPr>
      </p:pic>
      <p:pic>
        <p:nvPicPr>
          <p:cNvPr id="9" name="Picture 8" descr="Graphical user interface&#10;&#10;">
            <a:extLst>
              <a:ext uri="{FF2B5EF4-FFF2-40B4-BE49-F238E27FC236}">
                <a16:creationId xmlns:a16="http://schemas.microsoft.com/office/drawing/2014/main" id="{29205B80-E23E-44F5-849C-E17C45F1DA08}"/>
              </a:ext>
            </a:extLst>
          </p:cNvPr>
          <p:cNvPicPr>
            <a:picLocks noChangeAspect="1"/>
          </p:cNvPicPr>
          <p:nvPr/>
        </p:nvPicPr>
        <p:blipFill rotWithShape="1">
          <a:blip r:embed="rId2">
            <a:extLst>
              <a:ext uri="{28A0092B-C50C-407E-A947-70E740481C1C}">
                <a14:useLocalDpi xmlns:a14="http://schemas.microsoft.com/office/drawing/2010/main" val="0"/>
              </a:ext>
            </a:extLst>
          </a:blip>
          <a:srcRect l="2936" t="76207" r="5624" b="1201"/>
          <a:stretch/>
        </p:blipFill>
        <p:spPr>
          <a:xfrm>
            <a:off x="313653" y="4977650"/>
            <a:ext cx="9882177" cy="1199214"/>
          </a:xfrm>
          <a:prstGeom prst="rect">
            <a:avLst/>
          </a:prstGeom>
        </p:spPr>
      </p:pic>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12</a:t>
            </a:fld>
            <a:endParaRPr lang="en-GB"/>
          </a:p>
        </p:txBody>
      </p:sp>
    </p:spTree>
    <p:extLst>
      <p:ext uri="{BB962C8B-B14F-4D97-AF65-F5344CB8AC3E}">
        <p14:creationId xmlns:p14="http://schemas.microsoft.com/office/powerpoint/2010/main" val="11224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Controlled Legal Representation</a:t>
            </a:r>
          </a:p>
        </p:txBody>
      </p:sp>
    </p:spTree>
    <p:extLst>
      <p:ext uri="{BB962C8B-B14F-4D97-AF65-F5344CB8AC3E}">
        <p14:creationId xmlns:p14="http://schemas.microsoft.com/office/powerpoint/2010/main" val="428706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Controlled Legal Representation (CLR): What is changing?</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3" name="TextBox 2">
            <a:extLst>
              <a:ext uri="{FF2B5EF4-FFF2-40B4-BE49-F238E27FC236}">
                <a16:creationId xmlns:a16="http://schemas.microsoft.com/office/drawing/2014/main" id="{9D9C49D9-8B7B-4A92-B26B-004E0F422412}"/>
              </a:ext>
            </a:extLst>
          </p:cNvPr>
          <p:cNvSpPr txBox="1"/>
          <p:nvPr/>
        </p:nvSpPr>
        <p:spPr>
          <a:xfrm>
            <a:off x="706930" y="1275550"/>
            <a:ext cx="10664269" cy="452431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From 1 April 2023:</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All CLR cases subject to the Standard Fee Scheme, started from this date, will use either the 2(d) or 2(e) fee rates.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CLR rates 2(a), 2(b), 2(c) and the interim hourly rates will not be applicable to CLR matters with a grant date of 1 April 2023 or after.</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escape fee threshold will be reduced from:</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3x the standard fee to 2x the standard fee for any CLR matter with a grant date on or after 1 April 2023</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3x the standard fee to 2x the standard fee for any Legal Help matter with a start date on or after 1 April 2023</a:t>
            </a: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Legal Help stage and the CLR stage will constitute two separate matters and so the escape fee threshold will be calculated independently of each other</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14</a:t>
            </a:fld>
            <a:endParaRPr lang="en-GB"/>
          </a:p>
        </p:txBody>
      </p:sp>
    </p:spTree>
    <p:extLst>
      <p:ext uri="{BB962C8B-B14F-4D97-AF65-F5344CB8AC3E}">
        <p14:creationId xmlns:p14="http://schemas.microsoft.com/office/powerpoint/2010/main" val="407790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Controlled Legal Representation: What is changing…continued?</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extBox 5">
            <a:extLst>
              <a:ext uri="{FF2B5EF4-FFF2-40B4-BE49-F238E27FC236}">
                <a16:creationId xmlns:a16="http://schemas.microsoft.com/office/drawing/2014/main" id="{FC57F39D-6D31-456D-B907-1FAFB099658B}"/>
              </a:ext>
            </a:extLst>
          </p:cNvPr>
          <p:cNvSpPr txBox="1"/>
          <p:nvPr/>
        </p:nvSpPr>
        <p:spPr>
          <a:xfrm>
            <a:off x="648000" y="1309404"/>
            <a:ext cx="10723200" cy="4524315"/>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Concerning Matter Start Rules: </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Paragraphs 8.25 and 8.32 confirm that any Asylum or Immigration application and subsequent appeal attracting a Standard Fee Stage 2(d) or 2(e) Claims will constitute separate matters.</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Concerning which fee is applicable:</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Paragraphs 8.72 and 8.86 set out, in newly formatted tables, which CLR Standard Fee will be applicable in different situations, according to the date that the CLR was granted and with reference to whether or not a substantive hearing took place. To note that where a Standard Fee applies to CLR work with a grant date on or after 1 April 2023 only 2(d) or 2(e) fees will be available.</a:t>
            </a: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Concerning the change in Escape Fee Threshold:</a:t>
            </a:r>
          </a:p>
          <a:p>
            <a:endParaRPr lang="en-GB"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Paragraphs 8.94 to 8.100 set out the changes to the Escape Fee thresholds and how these are calculated. </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15</a:t>
            </a:fld>
            <a:endParaRPr lang="en-GB"/>
          </a:p>
        </p:txBody>
      </p:sp>
    </p:spTree>
    <p:extLst>
      <p:ext uri="{BB962C8B-B14F-4D97-AF65-F5344CB8AC3E}">
        <p14:creationId xmlns:p14="http://schemas.microsoft.com/office/powerpoint/2010/main" val="358210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7" name="Title 1">
            <a:extLst>
              <a:ext uri="{FF2B5EF4-FFF2-40B4-BE49-F238E27FC236}">
                <a16:creationId xmlns:a16="http://schemas.microsoft.com/office/drawing/2014/main" id="{017CBF96-6D34-4BB1-AEC1-6E691C179CBF}"/>
              </a:ext>
            </a:extLst>
          </p:cNvPr>
          <p:cNvSpPr>
            <a:spLocks noGrp="1"/>
          </p:cNvSpPr>
          <p:nvPr>
            <p:ph type="title"/>
          </p:nvPr>
        </p:nvSpPr>
        <p:spPr>
          <a:xfrm>
            <a:off x="648000" y="681136"/>
            <a:ext cx="11012776" cy="345232"/>
          </a:xfrm>
        </p:spPr>
        <p:txBody>
          <a:bodyPr/>
          <a:lstStyle/>
          <a:p>
            <a:r>
              <a:rPr lang="en-GB">
                <a:cs typeface="Arial"/>
              </a:rPr>
              <a:t>Controlled Legal Representation: How do I make a claim?</a:t>
            </a:r>
            <a:endParaRPr lang="en-GB"/>
          </a:p>
        </p:txBody>
      </p:sp>
      <p:sp>
        <p:nvSpPr>
          <p:cNvPr id="2" name="TextBox 1">
            <a:extLst>
              <a:ext uri="{FF2B5EF4-FFF2-40B4-BE49-F238E27FC236}">
                <a16:creationId xmlns:a16="http://schemas.microsoft.com/office/drawing/2014/main" id="{DB316DCF-8119-4E91-98E5-C0CA92A662D5}"/>
              </a:ext>
            </a:extLst>
          </p:cNvPr>
          <p:cNvSpPr txBox="1"/>
          <p:nvPr/>
        </p:nvSpPr>
        <p:spPr>
          <a:xfrm>
            <a:off x="648000" y="1406178"/>
            <a:ext cx="9986703" cy="286232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CLR matters opened on, or after, 1 April 2023 and attracting the Standard Fee Scheme rate will be claimed using the MT1 Code IACE, IACF, IMCE or IMCF in combination with the most appropriate MT2 Code.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Any preceding Legal Help stage matter claim should be submitted as a </a:t>
            </a:r>
            <a:r>
              <a:rPr lang="en-GB" b="1" dirty="0">
                <a:latin typeface="Arial" panose="020B0604020202020204" pitchFamily="34" charset="0"/>
                <a:cs typeface="Arial" panose="020B0604020202020204" pitchFamily="34" charset="0"/>
              </a:rPr>
              <a:t>Completed Claim </a:t>
            </a:r>
            <a:r>
              <a:rPr lang="en-GB" dirty="0">
                <a:latin typeface="Arial" panose="020B0604020202020204" pitchFamily="34" charset="0"/>
                <a:cs typeface="Arial" panose="020B0604020202020204" pitchFamily="34" charset="0"/>
              </a:rPr>
              <a:t>with the Outcome Code IE.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Where a Legal Help matter was opened before 1 April 2023 the escape fee threshold will be calculated as 3x the standard fee scheme rate and the CLR claim, opened on or after 1 April 2023, escape fee threshold will be calculated at 2x the standard fee scheme rate.</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16</a:t>
            </a:fld>
            <a:endParaRPr lang="en-GB"/>
          </a:p>
        </p:txBody>
      </p:sp>
    </p:spTree>
    <p:extLst>
      <p:ext uri="{BB962C8B-B14F-4D97-AF65-F5344CB8AC3E}">
        <p14:creationId xmlns:p14="http://schemas.microsoft.com/office/powerpoint/2010/main" val="211936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D7224B-9E27-465A-837D-4EDDBE20D17E}"/>
              </a:ext>
            </a:extLst>
          </p:cNvPr>
          <p:cNvSpPr>
            <a:spLocks noGrp="1"/>
          </p:cNvSpPr>
          <p:nvPr>
            <p:ph type="title"/>
          </p:nvPr>
        </p:nvSpPr>
        <p:spPr>
          <a:xfrm>
            <a:off x="756000" y="2679834"/>
            <a:ext cx="8703045" cy="1013863"/>
          </a:xfrm>
        </p:spPr>
        <p:txBody>
          <a:bodyPr/>
          <a:lstStyle/>
          <a:p>
            <a:r>
              <a:rPr lang="en-GB">
                <a:cs typeface="Arial"/>
              </a:rPr>
              <a:t>Group 2 Refugee Decisions (Differentiation)</a:t>
            </a:r>
            <a:endParaRPr lang="en-GB"/>
          </a:p>
        </p:txBody>
      </p:sp>
      <p:sp>
        <p:nvSpPr>
          <p:cNvPr id="5" name="Slide Number Placeholder 4">
            <a:extLst>
              <a:ext uri="{FF2B5EF4-FFF2-40B4-BE49-F238E27FC236}">
                <a16:creationId xmlns:a16="http://schemas.microsoft.com/office/drawing/2014/main" id="{0485AAE8-E22E-44E8-B408-19B9DAB9FF48}"/>
              </a:ext>
            </a:extLst>
          </p:cNvPr>
          <p:cNvSpPr>
            <a:spLocks noGrp="1"/>
          </p:cNvSpPr>
          <p:nvPr>
            <p:ph type="sldNum" sz="quarter" idx="4294967295"/>
          </p:nvPr>
        </p:nvSpPr>
        <p:spPr>
          <a:xfrm>
            <a:off x="11831638" y="6223000"/>
            <a:ext cx="360362" cy="252413"/>
          </a:xfrm>
        </p:spPr>
        <p:txBody>
          <a:bodyPr/>
          <a:lstStyle/>
          <a:p>
            <a:fld id="{9A8223AF-F2F5-41F7-A71C-81CE492BCB88}" type="slidenum">
              <a:rPr lang="en-GB" smtClean="0"/>
              <a:pPr/>
              <a:t>17</a:t>
            </a:fld>
            <a:endParaRPr lang="en-GB"/>
          </a:p>
        </p:txBody>
      </p:sp>
    </p:spTree>
    <p:extLst>
      <p:ext uri="{BB962C8B-B14F-4D97-AF65-F5344CB8AC3E}">
        <p14:creationId xmlns:p14="http://schemas.microsoft.com/office/powerpoint/2010/main" val="185773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Group 2 Refugee Decisions (Differentiation):</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6849A875-FE45-4066-BBE0-DAE60C9E17EC}"/>
              </a:ext>
            </a:extLst>
          </p:cNvPr>
          <p:cNvSpPr txBox="1"/>
          <p:nvPr/>
        </p:nvSpPr>
        <p:spPr>
          <a:xfrm>
            <a:off x="648000" y="1178755"/>
            <a:ext cx="10818576" cy="5078313"/>
          </a:xfrm>
          <a:prstGeom prst="rect">
            <a:avLst/>
          </a:prstGeom>
          <a:noFill/>
        </p:spPr>
        <p:txBody>
          <a:bodyPr wrap="square">
            <a:sp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This work was introduced into the Specification in July 2022</a:t>
            </a:r>
          </a:p>
          <a:p>
            <a:pPr marL="342900" indent="-342900">
              <a:buFont typeface="Arial" panose="020B0604020202020204" pitchFamily="34" charset="0"/>
              <a:buChar char="•"/>
            </a:pPr>
            <a:r>
              <a:rPr lang="en-GB" sz="1800" dirty="0">
                <a:latin typeface="Arial" panose="020B0604020202020204" pitchFamily="34" charset="0"/>
                <a:cs typeface="Arial" panose="020B0604020202020204" pitchFamily="34" charset="0"/>
              </a:rPr>
              <a:t>Claimed as a separate new matter to any ongoing asylum claim using the </a:t>
            </a:r>
            <a:r>
              <a:rPr lang="en-GB" sz="1800">
                <a:latin typeface="Arial" panose="020B0604020202020204" pitchFamily="34" charset="0"/>
                <a:cs typeface="Arial" panose="020B0604020202020204" pitchFamily="34" charset="0"/>
              </a:rPr>
              <a:t>code combination IAXL:IDIF</a:t>
            </a:r>
          </a:p>
          <a:p>
            <a:pPr marL="342900" indent="-342900">
              <a:buFont typeface="Arial" panose="020B0604020202020204" pitchFamily="34" charset="0"/>
              <a:buChar char="•"/>
            </a:pPr>
            <a:r>
              <a:rPr lang="en-GB" sz="1800" dirty="0">
                <a:latin typeface="Arial" panose="020B0604020202020204" pitchFamily="34" charset="0"/>
                <a:cs typeface="Arial" panose="020B0604020202020204" pitchFamily="34" charset="0"/>
              </a:rPr>
              <a:t>This matter start should cover the following work where appropriate;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      Advice on the preliminary Group 2 Refugee decision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      Rebuttal of the preliminary Group 2 Refugee decision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      Advice on the outcome of the rebuttal</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Where a Client with an open asylum matter receives notification from the Home Office of a provisional Group 2 Refugee decision, the provider should ensure that a copy of the relevant CW1 form and copies of the means evidence are retained on the rebuttal matter file, and a note made of the UFN of the linked asylum claim. </a:t>
            </a:r>
          </a:p>
          <a:p>
            <a:pPr marL="742950" lvl="1"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rPr>
              <a:t>If the client has advised that a change in circumstances has occurred since the original assessment which may affect their eligibility, apply the guidance in section 11 of the Lord Chancellor’s Guidance to determine if a reassessment is required on the open asylum matter. </a:t>
            </a:r>
          </a:p>
          <a:p>
            <a:pPr marL="742950" lvl="1"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rPr>
              <a:t>If a reassessment is not required then the provider can also rely on the original assessment for the new matter start. </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If you have instructions from the client on an existing, ongoing substantive matter then this should remain open whilst the secondary matter, the rebuttal, is conducted. </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18</a:t>
            </a:fld>
            <a:endParaRPr lang="en-GB"/>
          </a:p>
        </p:txBody>
      </p:sp>
    </p:spTree>
    <p:extLst>
      <p:ext uri="{BB962C8B-B14F-4D97-AF65-F5344CB8AC3E}">
        <p14:creationId xmlns:p14="http://schemas.microsoft.com/office/powerpoint/2010/main" val="29397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D7224B-9E27-465A-837D-4EDDBE20D17E}"/>
              </a:ext>
            </a:extLst>
          </p:cNvPr>
          <p:cNvSpPr>
            <a:spLocks noGrp="1"/>
          </p:cNvSpPr>
          <p:nvPr>
            <p:ph type="title"/>
          </p:nvPr>
        </p:nvSpPr>
        <p:spPr/>
        <p:txBody>
          <a:bodyPr/>
          <a:lstStyle/>
          <a:p>
            <a:r>
              <a:rPr lang="en-GB"/>
              <a:t>Additional guidance / contact us</a:t>
            </a:r>
          </a:p>
        </p:txBody>
      </p:sp>
      <p:sp>
        <p:nvSpPr>
          <p:cNvPr id="5" name="Slide Number Placeholder 4">
            <a:extLst>
              <a:ext uri="{FF2B5EF4-FFF2-40B4-BE49-F238E27FC236}">
                <a16:creationId xmlns:a16="http://schemas.microsoft.com/office/drawing/2014/main" id="{0485AAE8-E22E-44E8-B408-19B9DAB9FF48}"/>
              </a:ext>
            </a:extLst>
          </p:cNvPr>
          <p:cNvSpPr>
            <a:spLocks noGrp="1"/>
          </p:cNvSpPr>
          <p:nvPr>
            <p:ph type="sldNum" sz="quarter" idx="4294967295"/>
          </p:nvPr>
        </p:nvSpPr>
        <p:spPr>
          <a:xfrm>
            <a:off x="11831638" y="6223000"/>
            <a:ext cx="360362" cy="252413"/>
          </a:xfrm>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282600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058323" cy="4378527"/>
          </a:xfrm>
        </p:spPr>
        <p:txBody>
          <a:bodyPr>
            <a:noAutofit/>
          </a:bodyPr>
          <a:lstStyle/>
          <a:p>
            <a:pPr marL="342900" indent="-342900">
              <a:lnSpc>
                <a:spcPct val="150000"/>
              </a:lnSpc>
              <a:buAutoNum type="arabicPeriod"/>
            </a:pPr>
            <a:r>
              <a:rPr lang="en-US" sz="1800" b="0">
                <a:latin typeface="Arial" panose="020B0604020202020204" pitchFamily="34" charset="0"/>
                <a:cs typeface="Arial" panose="020B0604020202020204" pitchFamily="34" charset="0"/>
              </a:rPr>
              <a:t>Please put yourself on mute during the webinar</a:t>
            </a:r>
          </a:p>
          <a:p>
            <a:pPr marL="342900" indent="-342900">
              <a:lnSpc>
                <a:spcPct val="150000"/>
              </a:lnSpc>
              <a:buAutoNum type="arabicPeriod"/>
            </a:pPr>
            <a:r>
              <a:rPr lang="en-US" sz="1800" b="0">
                <a:latin typeface="Arial" panose="020B0604020202020204" pitchFamily="34" charset="0"/>
                <a:cs typeface="Arial" panose="020B0604020202020204" pitchFamily="34" charset="0"/>
              </a:rPr>
              <a:t>You can ask us questions at the end of each session through the ‘meeting chat’</a:t>
            </a:r>
          </a:p>
          <a:p>
            <a:pPr marL="342900" indent="-342900">
              <a:lnSpc>
                <a:spcPct val="150000"/>
              </a:lnSpc>
              <a:buAutoNum type="arabicPeriod"/>
            </a:pPr>
            <a:r>
              <a:rPr lang="en-US" sz="1800" b="0">
                <a:latin typeface="Arial" panose="020B0604020202020204" pitchFamily="34" charset="0"/>
                <a:cs typeface="Arial" panose="020B0604020202020204" pitchFamily="34" charset="0"/>
              </a:rPr>
              <a:t>Click on the ‘Q&amp;A’ icon to ask a question</a:t>
            </a:r>
          </a:p>
          <a:p>
            <a:pPr marL="342900" indent="-342900">
              <a:lnSpc>
                <a:spcPct val="150000"/>
              </a:lnSpc>
              <a:buAutoNum type="arabicPeriod"/>
            </a:pPr>
            <a:r>
              <a:rPr lang="en-US" sz="1800" b="0">
                <a:latin typeface="Arial" panose="020B0604020202020204" pitchFamily="34" charset="0"/>
                <a:cs typeface="Arial" panose="020B0604020202020204" pitchFamily="34" charset="0"/>
              </a:rPr>
              <a:t>You can keep the meeting chat open throughout to view other people's questions</a:t>
            </a:r>
          </a:p>
          <a:p>
            <a:pPr marL="342900" indent="-342900">
              <a:lnSpc>
                <a:spcPct val="150000"/>
              </a:lnSpc>
              <a:buAutoNum type="arabicPeriod"/>
            </a:pPr>
            <a:r>
              <a:rPr lang="en-US" sz="1800" b="0">
                <a:latin typeface="Arial" panose="020B0604020202020204" pitchFamily="34" charset="0"/>
                <a:cs typeface="Arial" panose="020B0604020202020204" pitchFamily="34" charset="0"/>
              </a:rPr>
              <a:t>Email us if you experience technical issues during the webinar:  </a:t>
            </a:r>
          </a:p>
          <a:p>
            <a:pPr marL="354013">
              <a:lnSpc>
                <a:spcPct val="150000"/>
              </a:lnSpc>
            </a:pPr>
            <a:r>
              <a:rPr lang="en-US" sz="1800" b="0">
                <a:latin typeface="Arial" panose="020B0604020202020204" pitchFamily="34" charset="0"/>
                <a:cs typeface="Arial" panose="020B0604020202020204" pitchFamily="34" charset="0"/>
                <a:hlinkClick r:id="rId2"/>
              </a:rPr>
              <a:t>communicationsdepartment@justice.gov.uk</a:t>
            </a:r>
            <a:r>
              <a:rPr lang="en-US" sz="1800" b="0">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2709610"/>
            <a:chOff x="6752970" y="1460672"/>
            <a:chExt cx="3434430" cy="2709610"/>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Camera and audio off when icons appear like this:</a:t>
              </a: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panose="020B0604020202020204" pitchFamily="34" charset="0"/>
                  <a:cs typeface="Arial" panose="020B0604020202020204" pitchFamily="34" charset="0"/>
                </a:rPr>
                <a:t>Click here to view the Q&amp;A</a:t>
              </a: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a:off x="8470185" y="3615893"/>
              <a:ext cx="459889" cy="55438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pic>
        <p:nvPicPr>
          <p:cNvPr id="13" name="Picture 12" descr="Screenshot showing the Q&amp;A icon on the teams meeting">
            <a:extLst>
              <a:ext uri="{FF2B5EF4-FFF2-40B4-BE49-F238E27FC236}">
                <a16:creationId xmlns:a16="http://schemas.microsoft.com/office/drawing/2014/main" id="{C4F3C113-7ACB-4D3C-9F07-C98F61E55ED3}"/>
              </a:ext>
            </a:extLst>
          </p:cNvPr>
          <p:cNvPicPr>
            <a:picLocks noChangeAspect="1"/>
          </p:cNvPicPr>
          <p:nvPr/>
        </p:nvPicPr>
        <p:blipFill>
          <a:blip r:embed="rId4"/>
          <a:stretch>
            <a:fillRect/>
          </a:stretch>
        </p:blipFill>
        <p:spPr>
          <a:xfrm>
            <a:off x="6485679" y="4582392"/>
            <a:ext cx="3434430" cy="885825"/>
          </a:xfrm>
          <a:prstGeom prst="rect">
            <a:avLst/>
          </a:prstGeom>
        </p:spPr>
      </p:pic>
      <p:sp>
        <p:nvSpPr>
          <p:cNvPr id="15" name="Rectangle 14" descr="Highlights the chat bubble&#10;">
            <a:extLst>
              <a:ext uri="{FF2B5EF4-FFF2-40B4-BE49-F238E27FC236}">
                <a16:creationId xmlns:a16="http://schemas.microsoft.com/office/drawing/2014/main" id="{AB55BCDA-3047-4C4A-B69E-3D80AEEA6138}"/>
              </a:ext>
            </a:extLst>
          </p:cNvPr>
          <p:cNvSpPr/>
          <p:nvPr/>
        </p:nvSpPr>
        <p:spPr>
          <a:xfrm>
            <a:off x="8419310" y="4604935"/>
            <a:ext cx="486946" cy="863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Links</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2" name="TextBox 1">
            <a:extLst>
              <a:ext uri="{FF2B5EF4-FFF2-40B4-BE49-F238E27FC236}">
                <a16:creationId xmlns:a16="http://schemas.microsoft.com/office/drawing/2014/main" id="{43DBEB1C-4E2E-43B3-80E7-EADC516A6014}"/>
              </a:ext>
            </a:extLst>
          </p:cNvPr>
          <p:cNvSpPr txBox="1"/>
          <p:nvPr/>
        </p:nvSpPr>
        <p:spPr>
          <a:xfrm>
            <a:off x="522516" y="1306286"/>
            <a:ext cx="10903642" cy="3970318"/>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Contract documents as well as a table of amendments can be found at </a:t>
            </a:r>
          </a:p>
          <a:p>
            <a:r>
              <a:rPr lang="en-GB">
                <a:latin typeface="Arial" panose="020B0604020202020204" pitchFamily="34" charset="0"/>
                <a:cs typeface="Arial" panose="020B0604020202020204" pitchFamily="34" charset="0"/>
                <a:hlinkClick r:id="rId2"/>
              </a:rPr>
              <a:t>Standard civil contract 2018 - GOV.UK (www.gov.uk)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Full details of LASPO and Remuneration Regulations can be found at </a:t>
            </a:r>
          </a:p>
          <a:p>
            <a:r>
              <a:rPr lang="en-GB">
                <a:latin typeface="Arial" panose="020B0604020202020204" pitchFamily="34" charset="0"/>
                <a:cs typeface="Arial" panose="020B0604020202020204" pitchFamily="34" charset="0"/>
                <a:hlinkClick r:id="rId3"/>
              </a:rPr>
              <a:t>Civil legal aid: civil regulations, civil contracts, and guidance - GOV.UK (www.gov.uk)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Guidance on how to make Controlled Work claims can be found at </a:t>
            </a:r>
          </a:p>
          <a:p>
            <a:r>
              <a:rPr lang="fr-FR">
                <a:latin typeface="Arial" panose="020B0604020202020204" pitchFamily="34" charset="0"/>
                <a:cs typeface="Arial" panose="020B0604020202020204" pitchFamily="34" charset="0"/>
                <a:hlinkClick r:id="rId4"/>
              </a:rPr>
              <a:t>CWA codes guidance - GOV.UK (www.gov.uk)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 full text of the Nationality and Border Act 2022 can be found at </a:t>
            </a:r>
          </a:p>
          <a:p>
            <a:r>
              <a:rPr lang="en-GB">
                <a:latin typeface="Arial" panose="020B0604020202020204" pitchFamily="34" charset="0"/>
                <a:cs typeface="Arial" panose="020B0604020202020204" pitchFamily="34" charset="0"/>
                <a:hlinkClick r:id="rId5"/>
              </a:rPr>
              <a:t>Nationality and Borders Act 2022 (legislation.gov.uk)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More details about the National Referral Mechanism can be found at </a:t>
            </a:r>
          </a:p>
          <a:p>
            <a:r>
              <a:rPr lang="en-GB">
                <a:latin typeface="Arial" panose="020B0604020202020204" pitchFamily="34" charset="0"/>
                <a:cs typeface="Arial" panose="020B0604020202020204" pitchFamily="34" charset="0"/>
                <a:hlinkClick r:id="rId6"/>
              </a:rPr>
              <a:t>National referral mechanism guidance: adult (England and Wales) - GOV.UK (www.gov.uk)</a:t>
            </a:r>
            <a:endParaRPr lang="en-GB">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20</a:t>
            </a:fld>
            <a:endParaRPr lang="en-GB"/>
          </a:p>
        </p:txBody>
      </p:sp>
    </p:spTree>
    <p:extLst>
      <p:ext uri="{BB962C8B-B14F-4D97-AF65-F5344CB8AC3E}">
        <p14:creationId xmlns:p14="http://schemas.microsoft.com/office/powerpoint/2010/main" val="351119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21</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1095607765"/>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131056" y="454107"/>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2672930874"/>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22</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1C31E-4462-453B-84A8-B5EDEF61CCB0}"/>
              </a:ext>
            </a:extLst>
          </p:cNvPr>
          <p:cNvSpPr>
            <a:spLocks noGrp="1"/>
          </p:cNvSpPr>
          <p:nvPr>
            <p:ph type="title" idx="4294967295"/>
          </p:nvPr>
        </p:nvSpPr>
        <p:spPr>
          <a:xfrm>
            <a:off x="589612" y="206561"/>
            <a:ext cx="11012776" cy="345232"/>
          </a:xfrm>
        </p:spPr>
        <p:txBody>
          <a:bodyPr vert="horz" lIns="0" tIns="0" rIns="0" bIns="0" rtlCol="0" anchor="b" anchorCtr="0">
            <a:normAutofit/>
          </a:bodyPr>
          <a:lstStyle/>
          <a:p>
            <a:r>
              <a:rPr lang="en-GB"/>
              <a:t>End slide</a:t>
            </a:r>
          </a:p>
        </p:txBody>
      </p:sp>
    </p:spTree>
    <p:extLst>
      <p:ext uri="{BB962C8B-B14F-4D97-AF65-F5344CB8AC3E}">
        <p14:creationId xmlns:p14="http://schemas.microsoft.com/office/powerpoint/2010/main" val="11423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633878283"/>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26873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noAutofit/>
          </a:bodyPr>
          <a:lstStyle/>
          <a:p>
            <a:r>
              <a:rPr lang="en-GB"/>
              <a:t>Changes to the Immigration and Asylum Specification from 1 April 2023</a:t>
            </a:r>
            <a:br>
              <a:rPr lang="en-GB"/>
            </a:br>
            <a:endParaRPr lang="en-GB"/>
          </a:p>
        </p:txBody>
      </p:sp>
      <p:sp>
        <p:nvSpPr>
          <p:cNvPr id="8" name="Title 10">
            <a:extLst>
              <a:ext uri="{FF2B5EF4-FFF2-40B4-BE49-F238E27FC236}">
                <a16:creationId xmlns:a16="http://schemas.microsoft.com/office/drawing/2014/main" id="{B13E41D1-3427-4E1C-9B81-B956FABFFF55}"/>
              </a:ext>
              <a:ext uri="{C183D7F6-B498-43B3-948B-1728B52AA6E4}">
                <adec:decorative xmlns:adec="http://schemas.microsoft.com/office/drawing/2017/decorative" val="0"/>
              </a:ext>
            </a:extLst>
          </p:cNvPr>
          <p:cNvSpPr txBox="1">
            <a:spLocks/>
          </p:cNvSpPr>
          <p:nvPr/>
        </p:nvSpPr>
        <p:spPr>
          <a:xfrm>
            <a:off x="692929" y="1489110"/>
            <a:ext cx="10861233" cy="34523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GB" sz="2000">
                <a:solidFill>
                  <a:schemeClr val="tx1"/>
                </a:solidFill>
              </a:rPr>
              <a:t>Purpose of the webinar:</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842616" y="2115487"/>
            <a:ext cx="10561857" cy="4802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4" indent="-285750">
              <a:buClr>
                <a:schemeClr val="tx1"/>
              </a:buClr>
            </a:pPr>
            <a:r>
              <a:rPr lang="en-US" sz="1800" b="1">
                <a:ea typeface="+mn-lt"/>
                <a:cs typeface="+mn-lt"/>
              </a:rPr>
              <a:t>To understand the changes to the Immigration and Asylum Specification that will be in place from 1 April 2023 </a:t>
            </a:r>
            <a:endParaRPr lang="en-US" sz="1800" b="1">
              <a:cs typeface="Arial"/>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657600" y="3073513"/>
            <a:ext cx="7746873" cy="2672526"/>
          </a:xfrm>
          <a:prstGeom prst="rect">
            <a:avLst/>
          </a:prstGeom>
        </p:spPr>
        <p:txBody>
          <a:bodyPr wrap="square" lIns="91440" tIns="45720" rIns="91440" bIns="45720" anchor="t">
            <a:spAutoFit/>
          </a:bodyPr>
          <a:lstStyle/>
          <a:p>
            <a:pPr>
              <a:spcAft>
                <a:spcPts val="0"/>
              </a:spcAft>
            </a:pPr>
            <a:r>
              <a:rPr lang="en-GB">
                <a:latin typeface="Arial"/>
                <a:ea typeface="Calibri" panose="020F0502020204030204" pitchFamily="34" charset="0"/>
                <a:cs typeface="Arial"/>
              </a:rPr>
              <a:t>By the end of the webinar, you will have an understanding of:</a:t>
            </a:r>
          </a:p>
          <a:p>
            <a:pPr>
              <a:spcAft>
                <a:spcPts val="0"/>
              </a:spcAft>
            </a:pPr>
            <a:endParaRPr lang="en-GB">
              <a:latin typeface="Arial"/>
              <a:ea typeface="Calibri" panose="020F0502020204030204" pitchFamily="34" charset="0"/>
              <a:cs typeface="Arial"/>
            </a:endParaRPr>
          </a:p>
          <a:p>
            <a:pPr marL="285750" indent="-285750">
              <a:lnSpc>
                <a:spcPct val="150000"/>
              </a:lnSpc>
              <a:spcAft>
                <a:spcPts val="0"/>
              </a:spcAft>
              <a:buFont typeface="Arial" panose="020B0604020202020204" pitchFamily="34" charset="0"/>
              <a:buChar char="•"/>
            </a:pPr>
            <a:r>
              <a:rPr lang="en-GB">
                <a:latin typeface="Arial"/>
                <a:ea typeface="Calibri" panose="020F0502020204030204" pitchFamily="34" charset="0"/>
                <a:cs typeface="Arial"/>
              </a:rPr>
              <a:t>What the main changes will be to the Immigration and Asylum Specification</a:t>
            </a:r>
          </a:p>
          <a:p>
            <a:pPr marL="285750" indent="-285750">
              <a:lnSpc>
                <a:spcPct val="150000"/>
              </a:lnSpc>
              <a:spcAft>
                <a:spcPts val="0"/>
              </a:spcAft>
              <a:buFont typeface="Arial" panose="020B0604020202020204" pitchFamily="34" charset="0"/>
              <a:buChar char="•"/>
            </a:pPr>
            <a:r>
              <a:rPr lang="en-GB">
                <a:latin typeface="Arial"/>
                <a:ea typeface="Calibri" panose="020F0502020204030204" pitchFamily="34" charset="0"/>
                <a:cs typeface="Arial"/>
              </a:rPr>
              <a:t>How to claim for the new work </a:t>
            </a:r>
          </a:p>
          <a:p>
            <a:pPr marL="285750" indent="-285750">
              <a:lnSpc>
                <a:spcPct val="150000"/>
              </a:lnSpc>
              <a:spcAft>
                <a:spcPts val="0"/>
              </a:spcAft>
              <a:buFont typeface="Arial" panose="020B0604020202020204" pitchFamily="34" charset="0"/>
              <a:buChar char="•"/>
            </a:pPr>
            <a:r>
              <a:rPr lang="en-GB">
                <a:latin typeface="Arial"/>
                <a:ea typeface="Calibri" panose="020F0502020204030204" pitchFamily="34" charset="0"/>
                <a:cs typeface="Arial"/>
              </a:rPr>
              <a:t>How to claim for controlled legal representation matters from 01 April 2023 </a:t>
            </a: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42616" y="2975197"/>
            <a:ext cx="2814984" cy="2976185"/>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National Referral Mechanism (NRM) </a:t>
            </a:r>
          </a:p>
        </p:txBody>
      </p:sp>
    </p:spTree>
    <p:extLst>
      <p:ext uri="{BB962C8B-B14F-4D97-AF65-F5344CB8AC3E}">
        <p14:creationId xmlns:p14="http://schemas.microsoft.com/office/powerpoint/2010/main" val="391067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National Referral Mechanism (NRM): What is changing?</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3" name="TextBox 2">
            <a:extLst>
              <a:ext uri="{FF2B5EF4-FFF2-40B4-BE49-F238E27FC236}">
                <a16:creationId xmlns:a16="http://schemas.microsoft.com/office/drawing/2014/main" id="{9D9C49D9-8B7B-4A92-B26B-004E0F422412}"/>
              </a:ext>
            </a:extLst>
          </p:cNvPr>
          <p:cNvSpPr txBox="1"/>
          <p:nvPr/>
        </p:nvSpPr>
        <p:spPr>
          <a:xfrm>
            <a:off x="706931" y="1275550"/>
            <a:ext cx="10004612"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From 01 April 2023, you will be able to claim for advice given to a client in relation to entering the National Referral Mechanism (NRM)</a:t>
            </a:r>
          </a:p>
        </p:txBody>
      </p:sp>
      <p:sp>
        <p:nvSpPr>
          <p:cNvPr id="6" name="TextBox 5">
            <a:extLst>
              <a:ext uri="{FF2B5EF4-FFF2-40B4-BE49-F238E27FC236}">
                <a16:creationId xmlns:a16="http://schemas.microsoft.com/office/drawing/2014/main" id="{FC57F39D-6D31-456D-B907-1FAFB099658B}"/>
              </a:ext>
            </a:extLst>
          </p:cNvPr>
          <p:cNvSpPr txBox="1"/>
          <p:nvPr/>
        </p:nvSpPr>
        <p:spPr>
          <a:xfrm>
            <a:off x="799139" y="2220686"/>
            <a:ext cx="10004612" cy="369331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What is in scope?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If an existing client is identified as having indicators of trafficking then the following advice can now be given:</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latin typeface="Arial" panose="020B0604020202020204" pitchFamily="34" charset="0"/>
                <a:cs typeface="Arial" panose="020B0604020202020204" pitchFamily="34" charset="0"/>
              </a:rPr>
              <a:t>Procedural advice including:</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What is the NRM?</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What does it do?</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How do I get referred into it?</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latin typeface="Arial" panose="020B0604020202020204" pitchFamily="34" charset="0"/>
                <a:cs typeface="Arial" panose="020B0604020202020204" pitchFamily="34" charset="0"/>
              </a:rPr>
              <a:t>Individual advice:</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What the impact of entering the NRM would have for an individual client’s immigration or asylum case</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6</a:t>
            </a:fld>
            <a:endParaRPr lang="en-GB"/>
          </a:p>
        </p:txBody>
      </p:sp>
    </p:spTree>
    <p:extLst>
      <p:ext uri="{BB962C8B-B14F-4D97-AF65-F5344CB8AC3E}">
        <p14:creationId xmlns:p14="http://schemas.microsoft.com/office/powerpoint/2010/main" val="47610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National Referral Mechanism: What is changing continued?</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extBox 5">
            <a:extLst>
              <a:ext uri="{FF2B5EF4-FFF2-40B4-BE49-F238E27FC236}">
                <a16:creationId xmlns:a16="http://schemas.microsoft.com/office/drawing/2014/main" id="{FC57F39D-6D31-456D-B907-1FAFB099658B}"/>
              </a:ext>
            </a:extLst>
          </p:cNvPr>
          <p:cNvSpPr txBox="1"/>
          <p:nvPr/>
        </p:nvSpPr>
        <p:spPr>
          <a:xfrm>
            <a:off x="648001" y="1145468"/>
            <a:ext cx="10723200" cy="5078313"/>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Key Contract Amendments: </a:t>
            </a:r>
          </a:p>
          <a:p>
            <a:endParaRPr lang="en-GB" sz="1800" b="1"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i="0" u="none" strike="noStrike" baseline="0">
                <a:solidFill>
                  <a:srgbClr val="000000"/>
                </a:solidFill>
                <a:latin typeface="Arial" panose="020B0604020202020204" pitchFamily="34" charset="0"/>
                <a:cs typeface="Arial" panose="020B0604020202020204" pitchFamily="34" charset="0"/>
              </a:rPr>
              <a:t>8.36:</a:t>
            </a:r>
            <a:r>
              <a:rPr lang="en-GB" sz="1800" b="0" i="0" u="none" strike="noStrike" baseline="0">
                <a:solidFill>
                  <a:srgbClr val="000000"/>
                </a:solidFill>
                <a:latin typeface="Arial" panose="020B0604020202020204" pitchFamily="34" charset="0"/>
                <a:cs typeface="Arial" panose="020B0604020202020204" pitchFamily="34" charset="0"/>
              </a:rPr>
              <a:t> Any associated advice in relation to the National Referral Mechanism will not constitute a separate Matter from the original Matter and you may not open a separate Matter Start. </a:t>
            </a:r>
            <a:endParaRPr lang="en-GB" b="1"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i="0" u="none" strike="noStrike" baseline="0">
                <a:solidFill>
                  <a:srgbClr val="000000"/>
                </a:solidFill>
                <a:latin typeface="Arial" panose="020B0604020202020204" pitchFamily="34" charset="0"/>
                <a:cs typeface="Arial" panose="020B0604020202020204" pitchFamily="34" charset="0"/>
              </a:rPr>
              <a:t>8.56:</a:t>
            </a:r>
            <a:r>
              <a:rPr lang="en-GB" sz="1800" b="0" i="0" u="none" strike="noStrike" baseline="0">
                <a:solidFill>
                  <a:srgbClr val="000000"/>
                </a:solidFill>
                <a:latin typeface="Arial" panose="020B0604020202020204" pitchFamily="34" charset="0"/>
                <a:cs typeface="Arial" panose="020B0604020202020204" pitchFamily="34" charset="0"/>
              </a:rPr>
              <a:t> You may provide Add-on Services in relation to potential referral into the National Referral Mechanism where: </a:t>
            </a:r>
          </a:p>
          <a:p>
            <a:pPr marL="898525" indent="-898525"/>
            <a:r>
              <a:rPr lang="en-GB" sz="1800" b="0" i="0" u="none" strike="noStrike" baseline="0">
                <a:solidFill>
                  <a:srgbClr val="000000"/>
                </a:solidFill>
                <a:latin typeface="Arial" panose="020B0604020202020204" pitchFamily="34" charset="0"/>
                <a:cs typeface="Arial" panose="020B0604020202020204" pitchFamily="34" charset="0"/>
              </a:rPr>
              <a:t>	(a) you are advising a Client under a Matter Start in circumstances where Add-on Services may be provided under the Act; and </a:t>
            </a:r>
          </a:p>
          <a:p>
            <a:r>
              <a:rPr lang="en-GB" sz="1800" b="0" i="0" u="none" strike="noStrike" baseline="0">
                <a:solidFill>
                  <a:srgbClr val="000000"/>
                </a:solidFill>
                <a:latin typeface="Arial" panose="020B0604020202020204" pitchFamily="34" charset="0"/>
                <a:cs typeface="Arial" panose="020B0604020202020204" pitchFamily="34" charset="0"/>
              </a:rPr>
              <a:t>	(b) you recognise indicators of the Client being a potential victim of modern slavery. </a:t>
            </a:r>
          </a:p>
          <a:p>
            <a:pPr marL="285750" indent="-285750">
              <a:buFont typeface="Arial" panose="020B0604020202020204" pitchFamily="34" charset="0"/>
              <a:buChar char="•"/>
            </a:pPr>
            <a:r>
              <a:rPr lang="en-GB" sz="1800" b="1" i="0" u="none" strike="noStrike" baseline="0">
                <a:solidFill>
                  <a:srgbClr val="000000"/>
                </a:solidFill>
                <a:latin typeface="Arial" panose="020B0604020202020204" pitchFamily="34" charset="0"/>
                <a:cs typeface="Arial" panose="020B0604020202020204" pitchFamily="34" charset="0"/>
              </a:rPr>
              <a:t>8.57:</a:t>
            </a:r>
            <a:r>
              <a:rPr lang="en-GB" sz="1800" b="0" i="0" u="none" strike="noStrike" baseline="0">
                <a:solidFill>
                  <a:srgbClr val="000000"/>
                </a:solidFill>
                <a:latin typeface="Arial" panose="020B0604020202020204" pitchFamily="34" charset="0"/>
                <a:cs typeface="Arial" panose="020B0604020202020204" pitchFamily="34" charset="0"/>
              </a:rPr>
              <a:t> Add-on Services </a:t>
            </a:r>
            <a:r>
              <a:rPr lang="en-GB">
                <a:solidFill>
                  <a:srgbClr val="000000"/>
                </a:solidFill>
                <a:latin typeface="Arial" panose="020B0604020202020204" pitchFamily="34" charset="0"/>
                <a:cs typeface="Arial" panose="020B0604020202020204" pitchFamily="34" charset="0"/>
              </a:rPr>
              <a:t>should</a:t>
            </a:r>
            <a:r>
              <a:rPr lang="en-GB" sz="1800" b="0" i="0" u="none" strike="noStrike" baseline="0">
                <a:solidFill>
                  <a:srgbClr val="000000"/>
                </a:solidFill>
                <a:latin typeface="Arial" panose="020B0604020202020204" pitchFamily="34" charset="0"/>
                <a:cs typeface="Arial" panose="020B0604020202020204" pitchFamily="34" charset="0"/>
              </a:rPr>
              <a:t> include: </a:t>
            </a:r>
          </a:p>
          <a:p>
            <a:r>
              <a:rPr lang="en-GB" sz="1800" b="0" i="0" u="none" strike="noStrike" baseline="0">
                <a:solidFill>
                  <a:srgbClr val="000000"/>
                </a:solidFill>
                <a:latin typeface="Arial" panose="020B0604020202020204" pitchFamily="34" charset="0"/>
                <a:cs typeface="Arial" panose="020B0604020202020204" pitchFamily="34" charset="0"/>
              </a:rPr>
              <a:t>	(a) a factual explanation of the NRM; </a:t>
            </a:r>
          </a:p>
          <a:p>
            <a:r>
              <a:rPr lang="en-GB" sz="1800" b="0" i="0" u="none" strike="noStrike" baseline="0">
                <a:solidFill>
                  <a:srgbClr val="000000"/>
                </a:solidFill>
                <a:latin typeface="Arial" panose="020B0604020202020204" pitchFamily="34" charset="0"/>
                <a:cs typeface="Arial" panose="020B0604020202020204" pitchFamily="34" charset="0"/>
              </a:rPr>
              <a:t>	(b) an explanation of support surrounding the NRM; </a:t>
            </a:r>
          </a:p>
          <a:p>
            <a:r>
              <a:rPr lang="en-GB" sz="1800" b="0" i="0" u="none" strike="noStrike" baseline="0">
                <a:solidFill>
                  <a:srgbClr val="000000"/>
                </a:solidFill>
                <a:latin typeface="Arial" panose="020B0604020202020204" pitchFamily="34" charset="0"/>
                <a:cs typeface="Arial" panose="020B0604020202020204" pitchFamily="34" charset="0"/>
              </a:rPr>
              <a:t>	(c) an explanation of how the NRM interacts with the immigration system; and </a:t>
            </a:r>
          </a:p>
          <a:p>
            <a:r>
              <a:rPr lang="en-GB" sz="1800" b="0" i="0" u="none" strike="noStrike" baseline="0">
                <a:solidFill>
                  <a:srgbClr val="000000"/>
                </a:solidFill>
                <a:latin typeface="Arial" panose="020B0604020202020204" pitchFamily="34" charset="0"/>
                <a:cs typeface="Arial" panose="020B0604020202020204" pitchFamily="34" charset="0"/>
              </a:rPr>
              <a:t>	(d) an explanation of the referral process. </a:t>
            </a:r>
          </a:p>
          <a:p>
            <a:pPr marL="285750" indent="-285750">
              <a:buFont typeface="Arial" panose="020B0604020202020204" pitchFamily="34" charset="0"/>
              <a:buChar char="•"/>
            </a:pPr>
            <a:r>
              <a:rPr lang="en-GB" sz="1800" b="1" i="0" u="none" strike="noStrike" baseline="0">
                <a:solidFill>
                  <a:srgbClr val="000000"/>
                </a:solidFill>
                <a:latin typeface="Arial" panose="020B0604020202020204" pitchFamily="34" charset="0"/>
                <a:cs typeface="Arial" panose="020B0604020202020204" pitchFamily="34" charset="0"/>
              </a:rPr>
              <a:t>8.58:</a:t>
            </a:r>
            <a:r>
              <a:rPr lang="en-GB" sz="1800" b="0" i="0" u="none" strike="noStrike" baseline="0">
                <a:solidFill>
                  <a:srgbClr val="000000"/>
                </a:solidFill>
                <a:latin typeface="Arial" panose="020B0604020202020204" pitchFamily="34" charset="0"/>
                <a:cs typeface="Arial" panose="020B0604020202020204" pitchFamily="34" charset="0"/>
              </a:rPr>
              <a:t> The following are not within the scope of Add-on Services: </a:t>
            </a:r>
          </a:p>
          <a:p>
            <a:r>
              <a:rPr lang="en-GB" sz="1800" b="0" i="0" u="none" strike="noStrike" baseline="0">
                <a:solidFill>
                  <a:srgbClr val="000000"/>
                </a:solidFill>
                <a:latin typeface="Arial" panose="020B0604020202020204" pitchFamily="34" charset="0"/>
                <a:cs typeface="Arial" panose="020B0604020202020204" pitchFamily="34" charset="0"/>
              </a:rPr>
              <a:t>	(a) identifying whether the Client is showing trafficking indicators; and </a:t>
            </a:r>
          </a:p>
          <a:p>
            <a:r>
              <a:rPr lang="en-GB" sz="1800" b="0" i="0" u="none" strike="noStrike" baseline="0">
                <a:solidFill>
                  <a:srgbClr val="000000"/>
                </a:solidFill>
                <a:latin typeface="Arial" panose="020B0604020202020204" pitchFamily="34" charset="0"/>
                <a:cs typeface="Arial" panose="020B0604020202020204" pitchFamily="34" charset="0"/>
              </a:rPr>
              <a:t>	(b) ongoing advice and support through the NRM process. </a:t>
            </a:r>
            <a:endParaRPr lang="en-GB" b="1">
              <a:highlight>
                <a:srgbClr val="FFFF00"/>
              </a:highlight>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7</a:t>
            </a:fld>
            <a:endParaRPr lang="en-GB"/>
          </a:p>
        </p:txBody>
      </p:sp>
    </p:spTree>
    <p:extLst>
      <p:ext uri="{BB962C8B-B14F-4D97-AF65-F5344CB8AC3E}">
        <p14:creationId xmlns:p14="http://schemas.microsoft.com/office/powerpoint/2010/main" val="224244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7" name="Title 1">
            <a:extLst>
              <a:ext uri="{FF2B5EF4-FFF2-40B4-BE49-F238E27FC236}">
                <a16:creationId xmlns:a16="http://schemas.microsoft.com/office/drawing/2014/main" id="{017CBF96-6D34-4BB1-AEC1-6E691C179CBF}"/>
              </a:ext>
            </a:extLst>
          </p:cNvPr>
          <p:cNvSpPr>
            <a:spLocks noGrp="1"/>
          </p:cNvSpPr>
          <p:nvPr>
            <p:ph type="title"/>
          </p:nvPr>
        </p:nvSpPr>
        <p:spPr>
          <a:xfrm>
            <a:off x="648000" y="681136"/>
            <a:ext cx="11012776" cy="345232"/>
          </a:xfrm>
        </p:spPr>
        <p:txBody>
          <a:bodyPr/>
          <a:lstStyle/>
          <a:p>
            <a:r>
              <a:rPr lang="en-GB">
                <a:cs typeface="Arial"/>
              </a:rPr>
              <a:t>National Referral Mechanism: How do I make a claim?</a:t>
            </a:r>
            <a:endParaRPr lang="en-GB"/>
          </a:p>
        </p:txBody>
      </p:sp>
      <p:sp>
        <p:nvSpPr>
          <p:cNvPr id="2" name="TextBox 1">
            <a:extLst>
              <a:ext uri="{FF2B5EF4-FFF2-40B4-BE49-F238E27FC236}">
                <a16:creationId xmlns:a16="http://schemas.microsoft.com/office/drawing/2014/main" id="{DB316DCF-8119-4E91-98E5-C0CA92A662D5}"/>
              </a:ext>
            </a:extLst>
          </p:cNvPr>
          <p:cNvSpPr txBox="1"/>
          <p:nvPr/>
        </p:nvSpPr>
        <p:spPr>
          <a:xfrm>
            <a:off x="648000" y="1256054"/>
            <a:ext cx="9986703" cy="646331"/>
          </a:xfrm>
          <a:prstGeom prst="rect">
            <a:avLst/>
          </a:prstGeom>
          <a:noFill/>
        </p:spPr>
        <p:txBody>
          <a:bodyPr wrap="square" rtlCol="0">
            <a:spAutoFit/>
          </a:bodyPr>
          <a:lstStyle/>
          <a:p>
            <a:r>
              <a:rPr lang="en-GB"/>
              <a:t>NRM advice will be claimed as a bolt-on fee of £150 to an existing legal help claim, as shown below:</a:t>
            </a:r>
          </a:p>
        </p:txBody>
      </p:sp>
      <p:pic>
        <p:nvPicPr>
          <p:cNvPr id="6" name="Picture 5" descr="Graphical user interface, text, application&#10;&#10;">
            <a:extLst>
              <a:ext uri="{FF2B5EF4-FFF2-40B4-BE49-F238E27FC236}">
                <a16:creationId xmlns:a16="http://schemas.microsoft.com/office/drawing/2014/main" id="{631A2299-F49F-4A2A-91B0-E616994F5E9B}"/>
              </a:ext>
            </a:extLst>
          </p:cNvPr>
          <p:cNvPicPr>
            <a:picLocks noChangeAspect="1"/>
          </p:cNvPicPr>
          <p:nvPr/>
        </p:nvPicPr>
        <p:blipFill rotWithShape="1">
          <a:blip r:embed="rId2">
            <a:extLst>
              <a:ext uri="{28A0092B-C50C-407E-A947-70E740481C1C}">
                <a14:useLocalDpi xmlns:a14="http://schemas.microsoft.com/office/drawing/2010/main" val="0"/>
              </a:ext>
            </a:extLst>
          </a:blip>
          <a:srcRect l="2172" r="4145"/>
          <a:stretch/>
        </p:blipFill>
        <p:spPr>
          <a:xfrm>
            <a:off x="648000" y="2132071"/>
            <a:ext cx="10096200" cy="3966977"/>
          </a:xfrm>
          <a:prstGeom prst="rect">
            <a:avLst/>
          </a:prstGeom>
        </p:spPr>
      </p:pic>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8</a:t>
            </a:fld>
            <a:endParaRPr lang="en-GB"/>
          </a:p>
        </p:txBody>
      </p:sp>
    </p:spTree>
    <p:extLst>
      <p:ext uri="{BB962C8B-B14F-4D97-AF65-F5344CB8AC3E}">
        <p14:creationId xmlns:p14="http://schemas.microsoft.com/office/powerpoint/2010/main" val="76914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Priority Removal Notices</a:t>
            </a:r>
          </a:p>
        </p:txBody>
      </p:sp>
    </p:spTree>
    <p:extLst>
      <p:ext uri="{BB962C8B-B14F-4D97-AF65-F5344CB8AC3E}">
        <p14:creationId xmlns:p14="http://schemas.microsoft.com/office/powerpoint/2010/main" val="2281296691"/>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5" ma:contentTypeDescription="Create a new document." ma:contentTypeScope="" ma:versionID="0a39aba4c761868d932610b09dc8e7cb">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5b357591a9c0217499bfc0979a734e3a"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Props1.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2.xml><?xml version="1.0" encoding="utf-8"?>
<ds:datastoreItem xmlns:ds="http://schemas.openxmlformats.org/officeDocument/2006/customXml" ds:itemID="{ABDE88BE-1BDE-4F9B-9BC1-2B54C745174D}"/>
</file>

<file path=customXml/itemProps3.xml><?xml version="1.0" encoding="utf-8"?>
<ds:datastoreItem xmlns:ds="http://schemas.openxmlformats.org/officeDocument/2006/customXml" ds:itemID="{E4A28979-9E44-4BAA-90E0-0B9169E0CE61}">
  <ds:schemaRefs>
    <ds:schemaRef ds:uri="2a4df401-b4c5-4cb1-95d0-88206c2b5ebf"/>
    <ds:schemaRef ds:uri="c7bfea97-cac5-4bf5-8de8-58fec75ecf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76</TotalTime>
  <Words>2200</Words>
  <Application>Microsoft Office PowerPoint</Application>
  <PresentationFormat>Widescreen</PresentationFormat>
  <Paragraphs>204</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Nationality and Borders Act Webinar: Changes to the Immigration and Asylum Specification from 01 April 2023</vt:lpstr>
      <vt:lpstr>Technical tips for this webinar</vt:lpstr>
      <vt:lpstr>Content</vt:lpstr>
      <vt:lpstr>Changes to the Immigration and Asylum Specification from 1 April 2023 </vt:lpstr>
      <vt:lpstr>National Referral Mechanism (NRM) </vt:lpstr>
      <vt:lpstr>National Referral Mechanism (NRM): What is changing?</vt:lpstr>
      <vt:lpstr>National Referral Mechanism: What is changing continued?</vt:lpstr>
      <vt:lpstr>National Referral Mechanism: How do I make a claim?</vt:lpstr>
      <vt:lpstr>Priority Removal Notices</vt:lpstr>
      <vt:lpstr>Priority Removal Notices (PRNs): What is changing?</vt:lpstr>
      <vt:lpstr>Priority Removal Notices: What is changing continued?</vt:lpstr>
      <vt:lpstr>Priority Removal Notices: How do I make a claim?</vt:lpstr>
      <vt:lpstr>Controlled Legal Representation</vt:lpstr>
      <vt:lpstr>Controlled Legal Representation (CLR): What is changing?</vt:lpstr>
      <vt:lpstr>Controlled Legal Representation: What is changing…continued?</vt:lpstr>
      <vt:lpstr>Controlled Legal Representation: How do I make a claim?</vt:lpstr>
      <vt:lpstr>Group 2 Refugee Decisions (Differentiation)</vt:lpstr>
      <vt:lpstr>Group 2 Refugee Decisions (Differentiation):</vt:lpstr>
      <vt:lpstr>Additional guidance / contact us</vt:lpstr>
      <vt:lpstr>Links</vt:lpstr>
      <vt:lpstr>Our training website</vt:lpstr>
      <vt:lpstr>Our communications channels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cp:lastModifiedBy>
  <cp:revision>3</cp:revision>
  <dcterms:created xsi:type="dcterms:W3CDTF">2022-01-17T13:46:41Z</dcterms:created>
  <dcterms:modified xsi:type="dcterms:W3CDTF">2023-03-20T11:25:43Z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55600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