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1"/>
  </p:notesMasterIdLst>
  <p:sldIdLst>
    <p:sldId id="265" r:id="rId5"/>
    <p:sldId id="426" r:id="rId6"/>
    <p:sldId id="425" r:id="rId7"/>
    <p:sldId id="258" r:id="rId8"/>
    <p:sldId id="492" r:id="rId9"/>
    <p:sldId id="459" r:id="rId10"/>
    <p:sldId id="489" r:id="rId11"/>
    <p:sldId id="490" r:id="rId12"/>
    <p:sldId id="491" r:id="rId13"/>
    <p:sldId id="435" r:id="rId14"/>
    <p:sldId id="488" r:id="rId15"/>
    <p:sldId id="453" r:id="rId16"/>
    <p:sldId id="454" r:id="rId17"/>
    <p:sldId id="414" r:id="rId18"/>
    <p:sldId id="415" r:id="rId19"/>
    <p:sldId id="419" r:id="rId20"/>
    <p:sldId id="455" r:id="rId21"/>
    <p:sldId id="482" r:id="rId22"/>
    <p:sldId id="458" r:id="rId23"/>
    <p:sldId id="483" r:id="rId24"/>
    <p:sldId id="484" r:id="rId25"/>
    <p:sldId id="480" r:id="rId26"/>
    <p:sldId id="456" r:id="rId27"/>
    <p:sldId id="470" r:id="rId28"/>
    <p:sldId id="472" r:id="rId29"/>
    <p:sldId id="471" r:id="rId30"/>
    <p:sldId id="469" r:id="rId31"/>
    <p:sldId id="463" r:id="rId32"/>
    <p:sldId id="427" r:id="rId33"/>
    <p:sldId id="466" r:id="rId34"/>
    <p:sldId id="465" r:id="rId35"/>
    <p:sldId id="486" r:id="rId36"/>
    <p:sldId id="460" r:id="rId37"/>
    <p:sldId id="461" r:id="rId38"/>
    <p:sldId id="464" r:id="rId39"/>
    <p:sldId id="479" r:id="rId40"/>
    <p:sldId id="434" r:id="rId41"/>
    <p:sldId id="477" r:id="rId42"/>
    <p:sldId id="476" r:id="rId43"/>
    <p:sldId id="485" r:id="rId44"/>
    <p:sldId id="418" r:id="rId45"/>
    <p:sldId id="420" r:id="rId46"/>
    <p:sldId id="481" r:id="rId47"/>
    <p:sldId id="374" r:id="rId48"/>
    <p:sldId id="375" r:id="rId49"/>
    <p:sldId id="261"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D4A30B-7624-4AE6-A04B-5B156BA0C891}" name="Coles, Vivien (LAA)" initials="C(" userId="S::vivien.coles@justice.gov.uk::7120989f-f8eb-40ff-bb55-9190c3e575a0" providerId="AD"/>
  <p188:author id="{1DD3E032-D8E3-746D-2327-8A87E7B373A8}" name="Needham, Chris (LAA)" initials="NC(" userId="S::Chris.Needham@justice.gov.uk::14a1ceaf-1ce3-4740-a295-c5b54a4412db" providerId="AD"/>
  <p188:author id="{C836644A-1EA2-E1B1-6D4D-A81665371522}" name="Goddard, Tammy" initials="GT" userId="S::Tammy.Goddard@justice.gov.uk::d78adb15-2ef7-4946-b0f0-f690891709e6" providerId="AD"/>
  <p188:author id="{5F041D51-5AD6-72D5-1C98-9FD57D0892D5}" name="James, Simon (LAA)" initials="J(" userId="S::simon.james@justice.gov.uk::c2e31493-a878-46cf-8ef4-29c7bc775252" providerId="AD"/>
  <p188:author id="{F1E6DEB4-833A-35D1-F2E1-CC6DABFC9BE6}" name="Needham, Chris (LAA)" initials="N(" userId="S::chris.needham@justice.gov.uk::14a1ceaf-1ce3-4740-a295-c5b54a4412db" providerId="AD"/>
  <p188:author id="{9D6914DA-8DD0-D2FE-D0EF-0AEFAB746A4A}" name="Pringle, Theresa (LAA)" initials="PT(" userId="S::Theresa.Pringle@justice.gov.uk::0b06cd4b-64c3-4873-be06-95018d4e5b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miao, Robert (LAA)" initials="DR(" lastIdx="1" clrIdx="0">
    <p:extLst>
      <p:ext uri="{19B8F6BF-5375-455C-9EA6-DF929625EA0E}">
        <p15:presenceInfo xmlns:p15="http://schemas.microsoft.com/office/powerpoint/2012/main" userId="S::Robert.Damiao@justice.gov.uk::94b4f98b-ab02-4799-bb6c-3926920274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75C96"/>
    <a:srgbClr val="8D90B8"/>
    <a:srgbClr val="61A396"/>
    <a:srgbClr val="DDDEEA"/>
    <a:srgbClr val="ABADCB"/>
    <a:srgbClr val="006D55"/>
    <a:srgbClr val="A7DFF5"/>
    <a:srgbClr val="0030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70" d="100"/>
          <a:sy n="70" d="100"/>
        </p:scale>
        <p:origin x="44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dard, Tammy" userId="d78adb15-2ef7-4946-b0f0-f690891709e6" providerId="ADAL" clId="{CDA011D1-D96B-4216-B8FB-C5262853F2EC}"/>
    <pc:docChg chg="modSld">
      <pc:chgData name="Goddard, Tammy" userId="d78adb15-2ef7-4946-b0f0-f690891709e6" providerId="ADAL" clId="{CDA011D1-D96B-4216-B8FB-C5262853F2EC}" dt="2023-05-17T13:44:30.781" v="39" actId="20577"/>
      <pc:docMkLst>
        <pc:docMk/>
      </pc:docMkLst>
      <pc:sldChg chg="modSp mod">
        <pc:chgData name="Goddard, Tammy" userId="d78adb15-2ef7-4946-b0f0-f690891709e6" providerId="ADAL" clId="{CDA011D1-D96B-4216-B8FB-C5262853F2EC}" dt="2023-05-17T13:42:53.514" v="16" actId="20577"/>
        <pc:sldMkLst>
          <pc:docMk/>
          <pc:sldMk cId="3752057864" sldId="470"/>
        </pc:sldMkLst>
        <pc:spChg chg="mod">
          <ac:chgData name="Goddard, Tammy" userId="d78adb15-2ef7-4946-b0f0-f690891709e6" providerId="ADAL" clId="{CDA011D1-D96B-4216-B8FB-C5262853F2EC}" dt="2023-05-17T13:42:53.514" v="16" actId="20577"/>
          <ac:spMkLst>
            <pc:docMk/>
            <pc:sldMk cId="3752057864" sldId="470"/>
            <ac:spMk id="7" creationId="{00B49324-AFF1-4B4F-97F4-BF0503D3D814}"/>
          </ac:spMkLst>
        </pc:spChg>
      </pc:sldChg>
      <pc:sldChg chg="modSp mod">
        <pc:chgData name="Goddard, Tammy" userId="d78adb15-2ef7-4946-b0f0-f690891709e6" providerId="ADAL" clId="{CDA011D1-D96B-4216-B8FB-C5262853F2EC}" dt="2023-05-17T13:44:30.781" v="39" actId="20577"/>
        <pc:sldMkLst>
          <pc:docMk/>
          <pc:sldMk cId="3197105071" sldId="476"/>
        </pc:sldMkLst>
        <pc:spChg chg="mod">
          <ac:chgData name="Goddard, Tammy" userId="d78adb15-2ef7-4946-b0f0-f690891709e6" providerId="ADAL" clId="{CDA011D1-D96B-4216-B8FB-C5262853F2EC}" dt="2023-05-17T13:44:30.781" v="39" actId="20577"/>
          <ac:spMkLst>
            <pc:docMk/>
            <pc:sldMk cId="3197105071" sldId="476"/>
            <ac:spMk id="10" creationId="{9FD99B39-3811-44FF-BFE4-35D84DEE907C}"/>
          </ac:spMkLst>
        </pc:spChg>
      </pc:sldChg>
      <pc:sldChg chg="modSp mod">
        <pc:chgData name="Goddard, Tammy" userId="d78adb15-2ef7-4946-b0f0-f690891709e6" providerId="ADAL" clId="{CDA011D1-D96B-4216-B8FB-C5262853F2EC}" dt="2023-05-17T13:40:20.905" v="11" actId="20577"/>
        <pc:sldMkLst>
          <pc:docMk/>
          <pc:sldMk cId="3845888713" sldId="489"/>
        </pc:sldMkLst>
        <pc:spChg chg="mod">
          <ac:chgData name="Goddard, Tammy" userId="d78adb15-2ef7-4946-b0f0-f690891709e6" providerId="ADAL" clId="{CDA011D1-D96B-4216-B8FB-C5262853F2EC}" dt="2023-05-17T13:40:20.905" v="11" actId="20577"/>
          <ac:spMkLst>
            <pc:docMk/>
            <pc:sldMk cId="3845888713" sldId="489"/>
            <ac:spMk id="10" creationId="{3D158520-7BC5-439F-A455-7D095E58DA8C}"/>
          </ac:spMkLst>
        </pc:spChg>
      </pc:sldChg>
      <pc:sldChg chg="modSp mod">
        <pc:chgData name="Goddard, Tammy" userId="d78adb15-2ef7-4946-b0f0-f690891709e6" providerId="ADAL" clId="{CDA011D1-D96B-4216-B8FB-C5262853F2EC}" dt="2023-05-17T13:40:14.656" v="5" actId="20577"/>
        <pc:sldMkLst>
          <pc:docMk/>
          <pc:sldMk cId="2014946569" sldId="491"/>
        </pc:sldMkLst>
        <pc:spChg chg="mod">
          <ac:chgData name="Goddard, Tammy" userId="d78adb15-2ef7-4946-b0f0-f690891709e6" providerId="ADAL" clId="{CDA011D1-D96B-4216-B8FB-C5262853F2EC}" dt="2023-05-17T13:40:14.656" v="5" actId="20577"/>
          <ac:spMkLst>
            <pc:docMk/>
            <pc:sldMk cId="2014946569" sldId="491"/>
            <ac:spMk id="9" creationId="{11310E6E-C3CB-49A6-8F1C-914934500B94}"/>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hyperlink" Target="https://legalaidlearning.justice.gov.uk/course/view.php?id=202" TargetMode="External"/><Relationship Id="rId2" Type="http://schemas.openxmlformats.org/officeDocument/2006/relationships/hyperlink" Target="https://legalaidlearning.justice.gov.uk/totara/catalog/index.php?catalog_cat_browse=395&amp;catalog_cat_panel=663&amp;orderbykey=text&amp;itemstyle=narrow" TargetMode="External"/><Relationship Id="rId1" Type="http://schemas.openxmlformats.org/officeDocument/2006/relationships/hyperlink" Target="https://legalaidlearning.justice.gov.uk/" TargetMode="External"/><Relationship Id="rId4" Type="http://schemas.openxmlformats.org/officeDocument/2006/relationships/hyperlink" Target="https://legalaidlearning.justice.gov.uk/totara/catalog/index.php?catalog_cat_browse=395&amp;catalog_cat_panel=864&amp;orderbykey=text&amp;itemstyle=narrow"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legalaidlearning.justice.gov.uk/totara/catalog/index.php?catalog_cat_browse=395&amp;catalog_cat_panel=864&amp;orderbykey=text&amp;itemstyle=narrow" TargetMode="External"/><Relationship Id="rId2" Type="http://schemas.openxmlformats.org/officeDocument/2006/relationships/hyperlink" Target="https://legalaidlearning.justice.gov.uk/course/view.php?id=202" TargetMode="External"/><Relationship Id="rId1" Type="http://schemas.openxmlformats.org/officeDocument/2006/relationships/hyperlink" Target="https://legalaidlearning.justice.gov.uk/totara/catalog/index.php?catalog_cat_browse=395&amp;catalog_cat_panel=663&amp;orderbykey=text&amp;itemstyle=narrow" TargetMode="External"/><Relationship Id="rId4" Type="http://schemas.openxmlformats.org/officeDocument/2006/relationships/hyperlink" Target="https://legalaidlearning.justice.gov.uk/"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E57EAA-47BC-4F6E-8CEA-36B348611F0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2218665-8539-4D91-A387-070DC69138FC}">
      <dgm:prSet phldr="0" custT="1"/>
      <dgm:spPr>
        <a:solidFill>
          <a:srgbClr val="ABADCB"/>
        </a:solidFill>
      </dgm:spPr>
      <dgm:t>
        <a:bodyPr/>
        <a:lstStyle/>
        <a:p>
          <a:r>
            <a:rPr lang="en-US" sz="2000" b="1">
              <a:solidFill>
                <a:schemeClr val="tx1"/>
              </a:solidFill>
            </a:rPr>
            <a:t>Solicitor FAS</a:t>
          </a:r>
        </a:p>
      </dgm:t>
    </dgm:pt>
    <dgm:pt modelId="{142ECC9B-854A-457E-A0E2-C961AF8CB3B0}" type="parTrans" cxnId="{91EEF5C4-B020-4CEC-AB18-B8548DFE96FE}">
      <dgm:prSet/>
      <dgm:spPr/>
      <dgm:t>
        <a:bodyPr/>
        <a:lstStyle/>
        <a:p>
          <a:endParaRPr lang="en-GB"/>
        </a:p>
      </dgm:t>
    </dgm:pt>
    <dgm:pt modelId="{394EC946-8137-4B4B-BDF4-D1FEE5E7D334}" type="sibTrans" cxnId="{91EEF5C4-B020-4CEC-AB18-B8548DFE96FE}">
      <dgm:prSet/>
      <dgm:spPr/>
      <dgm:t>
        <a:bodyPr/>
        <a:lstStyle/>
        <a:p>
          <a:endParaRPr lang="en-GB"/>
        </a:p>
      </dgm:t>
    </dgm:pt>
    <dgm:pt modelId="{17A5703A-A6F3-465F-B215-E7E1B112EC00}">
      <dgm:prSet phldr="0" custT="1"/>
      <dgm:spPr>
        <a:solidFill>
          <a:srgbClr val="ABADCB"/>
        </a:solidFill>
      </dgm:spPr>
      <dgm:t>
        <a:bodyPr/>
        <a:lstStyle/>
        <a:p>
          <a:r>
            <a:rPr lang="en-US" sz="2000" b="1">
              <a:solidFill>
                <a:schemeClr val="tx1"/>
              </a:solidFill>
            </a:rPr>
            <a:t>Introduction</a:t>
          </a:r>
        </a:p>
      </dgm:t>
    </dgm:pt>
    <dgm:pt modelId="{4CE82470-E89D-4FC6-BE5C-4738C4955AFD}" type="parTrans" cxnId="{D7F1A0C2-1358-461D-B217-603BFE98BDA9}">
      <dgm:prSet/>
      <dgm:spPr/>
      <dgm:t>
        <a:bodyPr/>
        <a:lstStyle/>
        <a:p>
          <a:endParaRPr lang="en-GB"/>
        </a:p>
      </dgm:t>
    </dgm:pt>
    <dgm:pt modelId="{68CB2E3E-37F5-41EA-B3DE-D713A258EE4D}" type="sibTrans" cxnId="{D7F1A0C2-1358-461D-B217-603BFE98BDA9}">
      <dgm:prSet/>
      <dgm:spPr/>
      <dgm:t>
        <a:bodyPr/>
        <a:lstStyle/>
        <a:p>
          <a:endParaRPr lang="en-GB"/>
        </a:p>
      </dgm:t>
    </dgm:pt>
    <dgm:pt modelId="{212B9D85-45E0-46C3-A351-CD7BFE7A2ABB}">
      <dgm:prSet phldr="0" custT="1"/>
      <dgm:spPr>
        <a:solidFill>
          <a:srgbClr val="ABADCB"/>
        </a:solidFill>
      </dgm:spPr>
      <dgm:t>
        <a:bodyPr/>
        <a:lstStyle/>
        <a:p>
          <a:r>
            <a:rPr lang="en-US" sz="2000" b="1">
              <a:solidFill>
                <a:schemeClr val="tx1"/>
              </a:solidFill>
            </a:rPr>
            <a:t>Billing more than one aspect</a:t>
          </a:r>
        </a:p>
      </dgm:t>
    </dgm:pt>
    <dgm:pt modelId="{5691C334-26B7-4BB0-920F-8DE9CC85D55E}" type="parTrans" cxnId="{FD98836A-531B-4604-8D5B-37D5C6F9E398}">
      <dgm:prSet/>
      <dgm:spPr/>
      <dgm:t>
        <a:bodyPr/>
        <a:lstStyle/>
        <a:p>
          <a:endParaRPr lang="en-GB"/>
        </a:p>
      </dgm:t>
    </dgm:pt>
    <dgm:pt modelId="{8D2D6C05-4DC3-48E2-A6D2-2AA62879B41B}" type="sibTrans" cxnId="{FD98836A-531B-4604-8D5B-37D5C6F9E398}">
      <dgm:prSet/>
      <dgm:spPr/>
      <dgm:t>
        <a:bodyPr/>
        <a:lstStyle/>
        <a:p>
          <a:endParaRPr lang="en-GB"/>
        </a:p>
      </dgm:t>
    </dgm:pt>
    <dgm:pt modelId="{C6001D7C-B738-45D7-8D73-5AFF9B9ABB4A}">
      <dgm:prSet phldr="0" custT="1"/>
      <dgm:spPr>
        <a:solidFill>
          <a:srgbClr val="ABADCB"/>
        </a:solidFill>
      </dgm:spPr>
      <dgm:t>
        <a:bodyPr/>
        <a:lstStyle/>
        <a:p>
          <a:r>
            <a:rPr lang="en-US" sz="2000" b="1">
              <a:solidFill>
                <a:schemeClr val="tx1"/>
              </a:solidFill>
            </a:rPr>
            <a:t>Supporting documents</a:t>
          </a:r>
        </a:p>
      </dgm:t>
    </dgm:pt>
    <dgm:pt modelId="{62C2676E-8E80-44B6-8E87-87854DC02ABB}" type="parTrans" cxnId="{C89D3438-4584-40A2-93DB-E175AE370423}">
      <dgm:prSet/>
      <dgm:spPr/>
      <dgm:t>
        <a:bodyPr/>
        <a:lstStyle/>
        <a:p>
          <a:endParaRPr lang="en-GB"/>
        </a:p>
      </dgm:t>
    </dgm:pt>
    <dgm:pt modelId="{50830F5C-FBD2-4E44-8D8D-858C529E1DDC}" type="sibTrans" cxnId="{C89D3438-4584-40A2-93DB-E175AE370423}">
      <dgm:prSet/>
      <dgm:spPr/>
      <dgm:t>
        <a:bodyPr/>
        <a:lstStyle/>
        <a:p>
          <a:endParaRPr lang="en-GB"/>
        </a:p>
      </dgm:t>
    </dgm:pt>
    <dgm:pt modelId="{34731D7F-6FC2-4B3E-ACF9-13A3012D7E8C}">
      <dgm:prSet phldr="0" custT="1"/>
      <dgm:spPr>
        <a:solidFill>
          <a:srgbClr val="ABADCB"/>
        </a:solidFill>
      </dgm:spPr>
      <dgm:t>
        <a:bodyPr/>
        <a:lstStyle/>
        <a:p>
          <a:r>
            <a:rPr lang="en-US" sz="2000" b="1">
              <a:solidFill>
                <a:schemeClr val="tx1"/>
              </a:solidFill>
            </a:rPr>
            <a:t>Transfer of provider certificate</a:t>
          </a:r>
        </a:p>
      </dgm:t>
    </dgm:pt>
    <dgm:pt modelId="{4CA139F7-7744-44B5-BB6D-BCAC39F88962}" type="parTrans" cxnId="{7DB1562C-E6A3-4F19-8A58-E7E5F3BEC1FF}">
      <dgm:prSet/>
      <dgm:spPr/>
      <dgm:t>
        <a:bodyPr/>
        <a:lstStyle/>
        <a:p>
          <a:endParaRPr lang="en-GB"/>
        </a:p>
      </dgm:t>
    </dgm:pt>
    <dgm:pt modelId="{D083CE07-E9AE-48C1-97D1-D08DEF3A189F}" type="sibTrans" cxnId="{7DB1562C-E6A3-4F19-8A58-E7E5F3BEC1FF}">
      <dgm:prSet/>
      <dgm:spPr/>
      <dgm:t>
        <a:bodyPr/>
        <a:lstStyle/>
        <a:p>
          <a:endParaRPr lang="en-GB"/>
        </a:p>
      </dgm:t>
    </dgm:pt>
    <dgm:pt modelId="{F9423CCD-5ABD-4068-B8F9-A54450359E94}">
      <dgm:prSet phldr="0" custT="1"/>
      <dgm:spPr>
        <a:solidFill>
          <a:srgbClr val="ABADCB"/>
        </a:solidFill>
      </dgm:spPr>
      <dgm:t>
        <a:bodyPr/>
        <a:lstStyle/>
        <a:p>
          <a:r>
            <a:rPr lang="en-US" sz="2000" b="1">
              <a:solidFill>
                <a:schemeClr val="tx1"/>
              </a:solidFill>
            </a:rPr>
            <a:t>Helpful links / contact us</a:t>
          </a:r>
        </a:p>
      </dgm:t>
    </dgm:pt>
    <dgm:pt modelId="{E224C993-4E84-4FBE-AFB0-F8679306E477}" type="parTrans" cxnId="{86D71A7A-98AE-49C7-923D-0B7BCF77A247}">
      <dgm:prSet/>
      <dgm:spPr/>
      <dgm:t>
        <a:bodyPr/>
        <a:lstStyle/>
        <a:p>
          <a:endParaRPr lang="en-GB"/>
        </a:p>
      </dgm:t>
    </dgm:pt>
    <dgm:pt modelId="{CD0E5641-E19D-488C-A197-F7A787A1B8DA}" type="sibTrans" cxnId="{86D71A7A-98AE-49C7-923D-0B7BCF77A247}">
      <dgm:prSet/>
      <dgm:spPr/>
      <dgm:t>
        <a:bodyPr/>
        <a:lstStyle/>
        <a:p>
          <a:endParaRPr lang="en-GB"/>
        </a:p>
      </dgm:t>
    </dgm:pt>
    <dgm:pt modelId="{96B5B4F6-6549-4962-A97F-35A8C76197E6}">
      <dgm:prSet phldr="0" custT="1"/>
      <dgm:spPr>
        <a:solidFill>
          <a:srgbClr val="ABADCB"/>
        </a:solidFill>
      </dgm:spPr>
      <dgm:t>
        <a:bodyPr/>
        <a:lstStyle/>
        <a:p>
          <a:r>
            <a:rPr lang="en-US" sz="2000" b="1">
              <a:solidFill>
                <a:schemeClr val="tx1"/>
              </a:solidFill>
            </a:rPr>
            <a:t>Claimable enhancements when cases escape</a:t>
          </a:r>
        </a:p>
      </dgm:t>
    </dgm:pt>
    <dgm:pt modelId="{C56DE407-0B9C-49C0-BF06-119C7FA380C4}" type="parTrans" cxnId="{822BD03B-64FF-44EB-9B0B-A255616502EB}">
      <dgm:prSet/>
      <dgm:spPr/>
      <dgm:t>
        <a:bodyPr/>
        <a:lstStyle/>
        <a:p>
          <a:endParaRPr lang="en-GB"/>
        </a:p>
      </dgm:t>
    </dgm:pt>
    <dgm:pt modelId="{DC0F47F9-2DEE-4038-83BF-15D03AD76862}" type="sibTrans" cxnId="{822BD03B-64FF-44EB-9B0B-A255616502EB}">
      <dgm:prSet/>
      <dgm:spPr/>
      <dgm:t>
        <a:bodyPr/>
        <a:lstStyle/>
        <a:p>
          <a:endParaRPr lang="en-GB"/>
        </a:p>
      </dgm:t>
    </dgm:pt>
    <dgm:pt modelId="{5DAE78DC-027A-4390-B29E-5829F6B745DB}" type="pres">
      <dgm:prSet presAssocID="{A0E57EAA-47BC-4F6E-8CEA-36B348611F0A}" presName="linear" presStyleCnt="0">
        <dgm:presLayoutVars>
          <dgm:dir/>
          <dgm:animLvl val="lvl"/>
          <dgm:resizeHandles val="exact"/>
        </dgm:presLayoutVars>
      </dgm:prSet>
      <dgm:spPr/>
    </dgm:pt>
    <dgm:pt modelId="{A0CB3D28-2928-45B3-8112-0FEFC8D53380}" type="pres">
      <dgm:prSet presAssocID="{17A5703A-A6F3-465F-B215-E7E1B112EC00}" presName="parentLin" presStyleCnt="0"/>
      <dgm:spPr/>
    </dgm:pt>
    <dgm:pt modelId="{16DDF0D1-B7D4-44C6-81E6-3FB3BFF91F79}" type="pres">
      <dgm:prSet presAssocID="{17A5703A-A6F3-465F-B215-E7E1B112EC00}" presName="parentLeftMargin" presStyleLbl="node1" presStyleIdx="0" presStyleCnt="7"/>
      <dgm:spPr/>
    </dgm:pt>
    <dgm:pt modelId="{99F2380B-4C32-4308-8D15-93925BAD5DEA}" type="pres">
      <dgm:prSet presAssocID="{17A5703A-A6F3-465F-B215-E7E1B112EC00}" presName="parentText" presStyleLbl="node1" presStyleIdx="0" presStyleCnt="7">
        <dgm:presLayoutVars>
          <dgm:chMax val="0"/>
          <dgm:bulletEnabled val="1"/>
        </dgm:presLayoutVars>
      </dgm:prSet>
      <dgm:spPr/>
    </dgm:pt>
    <dgm:pt modelId="{A75B33C0-0CDC-413C-99B4-265FD035D6E0}" type="pres">
      <dgm:prSet presAssocID="{17A5703A-A6F3-465F-B215-E7E1B112EC00}" presName="negativeSpace" presStyleCnt="0"/>
      <dgm:spPr/>
    </dgm:pt>
    <dgm:pt modelId="{C152B48E-E709-49CA-94ED-E26AB20A836F}" type="pres">
      <dgm:prSet presAssocID="{17A5703A-A6F3-465F-B215-E7E1B112EC00}" presName="childText" presStyleLbl="conFgAcc1" presStyleIdx="0" presStyleCnt="7">
        <dgm:presLayoutVars>
          <dgm:bulletEnabled val="1"/>
        </dgm:presLayoutVars>
      </dgm:prSet>
      <dgm:spPr>
        <a:ln>
          <a:solidFill>
            <a:srgbClr val="575C96"/>
          </a:solidFill>
        </a:ln>
      </dgm:spPr>
    </dgm:pt>
    <dgm:pt modelId="{905A0E45-FBFF-4753-9396-FF4DC346BADD}" type="pres">
      <dgm:prSet presAssocID="{68CB2E3E-37F5-41EA-B3DE-D713A258EE4D}" presName="spaceBetweenRectangles" presStyleCnt="0"/>
      <dgm:spPr/>
    </dgm:pt>
    <dgm:pt modelId="{CEC0C5E3-F65F-4406-8320-11A1456A01EA}" type="pres">
      <dgm:prSet presAssocID="{C2218665-8539-4D91-A387-070DC69138FC}" presName="parentLin" presStyleCnt="0"/>
      <dgm:spPr/>
    </dgm:pt>
    <dgm:pt modelId="{BC6A7CB0-4DE2-4501-B18B-2EEED81F417D}" type="pres">
      <dgm:prSet presAssocID="{C2218665-8539-4D91-A387-070DC69138FC}" presName="parentLeftMargin" presStyleLbl="node1" presStyleIdx="0" presStyleCnt="7"/>
      <dgm:spPr/>
    </dgm:pt>
    <dgm:pt modelId="{5979D889-BE3D-4AB8-B2BB-2646723D1C1D}" type="pres">
      <dgm:prSet presAssocID="{C2218665-8539-4D91-A387-070DC69138FC}" presName="parentText" presStyleLbl="node1" presStyleIdx="1" presStyleCnt="7">
        <dgm:presLayoutVars>
          <dgm:chMax val="0"/>
          <dgm:bulletEnabled val="1"/>
        </dgm:presLayoutVars>
      </dgm:prSet>
      <dgm:spPr/>
    </dgm:pt>
    <dgm:pt modelId="{83679F2D-8D0F-4C54-8BE8-8A5CBD5335C7}" type="pres">
      <dgm:prSet presAssocID="{C2218665-8539-4D91-A387-070DC69138FC}" presName="negativeSpace" presStyleCnt="0"/>
      <dgm:spPr/>
    </dgm:pt>
    <dgm:pt modelId="{72DC448B-08E0-4E7F-B838-2388C74487C7}" type="pres">
      <dgm:prSet presAssocID="{C2218665-8539-4D91-A387-070DC69138FC}" presName="childText" presStyleLbl="conFgAcc1" presStyleIdx="1" presStyleCnt="7">
        <dgm:presLayoutVars>
          <dgm:bulletEnabled val="1"/>
        </dgm:presLayoutVars>
      </dgm:prSet>
      <dgm:spPr>
        <a:ln>
          <a:solidFill>
            <a:srgbClr val="575C96"/>
          </a:solidFill>
        </a:ln>
      </dgm:spPr>
    </dgm:pt>
    <dgm:pt modelId="{07E40F0E-0257-4579-BFFF-25D38F64A9A3}" type="pres">
      <dgm:prSet presAssocID="{394EC946-8137-4B4B-BDF4-D1FEE5E7D334}" presName="spaceBetweenRectangles" presStyleCnt="0"/>
      <dgm:spPr/>
    </dgm:pt>
    <dgm:pt modelId="{529FE1EA-DC04-428C-B732-B745D3057982}" type="pres">
      <dgm:prSet presAssocID="{212B9D85-45E0-46C3-A351-CD7BFE7A2ABB}" presName="parentLin" presStyleCnt="0"/>
      <dgm:spPr/>
    </dgm:pt>
    <dgm:pt modelId="{2C748230-6EF2-4F0C-BFCF-056902504D7A}" type="pres">
      <dgm:prSet presAssocID="{212B9D85-45E0-46C3-A351-CD7BFE7A2ABB}" presName="parentLeftMargin" presStyleLbl="node1" presStyleIdx="1" presStyleCnt="7"/>
      <dgm:spPr/>
    </dgm:pt>
    <dgm:pt modelId="{AD0AAF72-FB45-44FA-815D-2B13ECE707BE}" type="pres">
      <dgm:prSet presAssocID="{212B9D85-45E0-46C3-A351-CD7BFE7A2ABB}" presName="parentText" presStyleLbl="node1" presStyleIdx="2" presStyleCnt="7">
        <dgm:presLayoutVars>
          <dgm:chMax val="0"/>
          <dgm:bulletEnabled val="1"/>
        </dgm:presLayoutVars>
      </dgm:prSet>
      <dgm:spPr/>
    </dgm:pt>
    <dgm:pt modelId="{28522560-3570-4126-86C7-BA8AE0BB2CD3}" type="pres">
      <dgm:prSet presAssocID="{212B9D85-45E0-46C3-A351-CD7BFE7A2ABB}" presName="negativeSpace" presStyleCnt="0"/>
      <dgm:spPr/>
    </dgm:pt>
    <dgm:pt modelId="{73D521F9-8E92-43D0-92FF-2236234218D3}" type="pres">
      <dgm:prSet presAssocID="{212B9D85-45E0-46C3-A351-CD7BFE7A2ABB}" presName="childText" presStyleLbl="conFgAcc1" presStyleIdx="2" presStyleCnt="7">
        <dgm:presLayoutVars>
          <dgm:bulletEnabled val="1"/>
        </dgm:presLayoutVars>
      </dgm:prSet>
      <dgm:spPr>
        <a:ln>
          <a:solidFill>
            <a:srgbClr val="575C96"/>
          </a:solidFill>
        </a:ln>
      </dgm:spPr>
    </dgm:pt>
    <dgm:pt modelId="{60E3BB32-7AD9-42EA-BFB7-8BFC33CB94C9}" type="pres">
      <dgm:prSet presAssocID="{8D2D6C05-4DC3-48E2-A6D2-2AA62879B41B}" presName="spaceBetweenRectangles" presStyleCnt="0"/>
      <dgm:spPr/>
    </dgm:pt>
    <dgm:pt modelId="{D4CA1B64-4991-4C7B-9866-5CD86BD71875}" type="pres">
      <dgm:prSet presAssocID="{34731D7F-6FC2-4B3E-ACF9-13A3012D7E8C}" presName="parentLin" presStyleCnt="0"/>
      <dgm:spPr/>
    </dgm:pt>
    <dgm:pt modelId="{BAE75F98-8323-4CE6-A21E-1BE2A6E92799}" type="pres">
      <dgm:prSet presAssocID="{34731D7F-6FC2-4B3E-ACF9-13A3012D7E8C}" presName="parentLeftMargin" presStyleLbl="node1" presStyleIdx="2" presStyleCnt="7"/>
      <dgm:spPr/>
    </dgm:pt>
    <dgm:pt modelId="{FAB7B946-A7C3-403B-A8BB-08F4B97896E8}" type="pres">
      <dgm:prSet presAssocID="{34731D7F-6FC2-4B3E-ACF9-13A3012D7E8C}" presName="parentText" presStyleLbl="node1" presStyleIdx="3" presStyleCnt="7">
        <dgm:presLayoutVars>
          <dgm:chMax val="0"/>
          <dgm:bulletEnabled val="1"/>
        </dgm:presLayoutVars>
      </dgm:prSet>
      <dgm:spPr/>
    </dgm:pt>
    <dgm:pt modelId="{070A58D6-E50C-40CB-BBE9-11081BAC3937}" type="pres">
      <dgm:prSet presAssocID="{34731D7F-6FC2-4B3E-ACF9-13A3012D7E8C}" presName="negativeSpace" presStyleCnt="0"/>
      <dgm:spPr/>
    </dgm:pt>
    <dgm:pt modelId="{8916C627-05D0-40A8-9D5E-6AC8EA07D905}" type="pres">
      <dgm:prSet presAssocID="{34731D7F-6FC2-4B3E-ACF9-13A3012D7E8C}" presName="childText" presStyleLbl="conFgAcc1" presStyleIdx="3" presStyleCnt="7">
        <dgm:presLayoutVars>
          <dgm:bulletEnabled val="1"/>
        </dgm:presLayoutVars>
      </dgm:prSet>
      <dgm:spPr>
        <a:ln>
          <a:solidFill>
            <a:srgbClr val="575C96"/>
          </a:solidFill>
        </a:ln>
      </dgm:spPr>
    </dgm:pt>
    <dgm:pt modelId="{AF373E5B-EC5B-42A0-88E6-79DE0A7D2358}" type="pres">
      <dgm:prSet presAssocID="{D083CE07-E9AE-48C1-97D1-D08DEF3A189F}" presName="spaceBetweenRectangles" presStyleCnt="0"/>
      <dgm:spPr/>
    </dgm:pt>
    <dgm:pt modelId="{1CCBE3EF-69C5-45D8-8D19-072EC5C26AAB}" type="pres">
      <dgm:prSet presAssocID="{C6001D7C-B738-45D7-8D73-5AFF9B9ABB4A}" presName="parentLin" presStyleCnt="0"/>
      <dgm:spPr/>
    </dgm:pt>
    <dgm:pt modelId="{C8FE9664-82E2-4A14-B46A-715BD06E43CD}" type="pres">
      <dgm:prSet presAssocID="{C6001D7C-B738-45D7-8D73-5AFF9B9ABB4A}" presName="parentLeftMargin" presStyleLbl="node1" presStyleIdx="3" presStyleCnt="7"/>
      <dgm:spPr/>
    </dgm:pt>
    <dgm:pt modelId="{8AE98955-E771-4945-B846-B17F804679C9}" type="pres">
      <dgm:prSet presAssocID="{C6001D7C-B738-45D7-8D73-5AFF9B9ABB4A}" presName="parentText" presStyleLbl="node1" presStyleIdx="4" presStyleCnt="7">
        <dgm:presLayoutVars>
          <dgm:chMax val="0"/>
          <dgm:bulletEnabled val="1"/>
        </dgm:presLayoutVars>
      </dgm:prSet>
      <dgm:spPr/>
    </dgm:pt>
    <dgm:pt modelId="{5784F851-7A72-4D77-BAFB-538E99BCCDA9}" type="pres">
      <dgm:prSet presAssocID="{C6001D7C-B738-45D7-8D73-5AFF9B9ABB4A}" presName="negativeSpace" presStyleCnt="0"/>
      <dgm:spPr/>
    </dgm:pt>
    <dgm:pt modelId="{77971AEE-9320-46BB-8D41-74266784E804}" type="pres">
      <dgm:prSet presAssocID="{C6001D7C-B738-45D7-8D73-5AFF9B9ABB4A}" presName="childText" presStyleLbl="conFgAcc1" presStyleIdx="4" presStyleCnt="7">
        <dgm:presLayoutVars>
          <dgm:bulletEnabled val="1"/>
        </dgm:presLayoutVars>
      </dgm:prSet>
      <dgm:spPr>
        <a:ln>
          <a:solidFill>
            <a:srgbClr val="575C96"/>
          </a:solidFill>
        </a:ln>
      </dgm:spPr>
    </dgm:pt>
    <dgm:pt modelId="{84FBC96B-93C9-41BD-8DC1-16AED8908726}" type="pres">
      <dgm:prSet presAssocID="{50830F5C-FBD2-4E44-8D8D-858C529E1DDC}" presName="spaceBetweenRectangles" presStyleCnt="0"/>
      <dgm:spPr/>
    </dgm:pt>
    <dgm:pt modelId="{DFD331A7-F5DA-4DA0-BBD0-5D8585A1C0E6}" type="pres">
      <dgm:prSet presAssocID="{96B5B4F6-6549-4962-A97F-35A8C76197E6}" presName="parentLin" presStyleCnt="0"/>
      <dgm:spPr/>
    </dgm:pt>
    <dgm:pt modelId="{7FD5CE82-B666-4D4E-9A10-108AA68C1B43}" type="pres">
      <dgm:prSet presAssocID="{96B5B4F6-6549-4962-A97F-35A8C76197E6}" presName="parentLeftMargin" presStyleLbl="node1" presStyleIdx="4" presStyleCnt="7"/>
      <dgm:spPr/>
    </dgm:pt>
    <dgm:pt modelId="{C61C8F7C-583C-4F92-A5EC-907BA8FF7BA8}" type="pres">
      <dgm:prSet presAssocID="{96B5B4F6-6549-4962-A97F-35A8C76197E6}" presName="parentText" presStyleLbl="node1" presStyleIdx="5" presStyleCnt="7">
        <dgm:presLayoutVars>
          <dgm:chMax val="0"/>
          <dgm:bulletEnabled val="1"/>
        </dgm:presLayoutVars>
      </dgm:prSet>
      <dgm:spPr/>
    </dgm:pt>
    <dgm:pt modelId="{D1BF7434-9801-4F0C-883A-EA69055FFE1A}" type="pres">
      <dgm:prSet presAssocID="{96B5B4F6-6549-4962-A97F-35A8C76197E6}" presName="negativeSpace" presStyleCnt="0"/>
      <dgm:spPr/>
    </dgm:pt>
    <dgm:pt modelId="{06AAE1F4-9251-4A85-8B8D-2287E2F0C45D}" type="pres">
      <dgm:prSet presAssocID="{96B5B4F6-6549-4962-A97F-35A8C76197E6}" presName="childText" presStyleLbl="conFgAcc1" presStyleIdx="5" presStyleCnt="7">
        <dgm:presLayoutVars>
          <dgm:bulletEnabled val="1"/>
        </dgm:presLayoutVars>
      </dgm:prSet>
      <dgm:spPr>
        <a:ln>
          <a:solidFill>
            <a:srgbClr val="575C96"/>
          </a:solidFill>
        </a:ln>
      </dgm:spPr>
    </dgm:pt>
    <dgm:pt modelId="{8B77C50A-0F11-4A9C-9985-CE09A8A3268B}" type="pres">
      <dgm:prSet presAssocID="{DC0F47F9-2DEE-4038-83BF-15D03AD76862}" presName="spaceBetweenRectangles" presStyleCnt="0"/>
      <dgm:spPr/>
    </dgm:pt>
    <dgm:pt modelId="{2647D82E-E42F-408D-84A1-83DF01731B49}" type="pres">
      <dgm:prSet presAssocID="{F9423CCD-5ABD-4068-B8F9-A54450359E94}" presName="parentLin" presStyleCnt="0"/>
      <dgm:spPr/>
    </dgm:pt>
    <dgm:pt modelId="{7D2EC39E-A346-470A-93B6-784A3FEE84BB}" type="pres">
      <dgm:prSet presAssocID="{F9423CCD-5ABD-4068-B8F9-A54450359E94}" presName="parentLeftMargin" presStyleLbl="node1" presStyleIdx="5" presStyleCnt="7"/>
      <dgm:spPr/>
    </dgm:pt>
    <dgm:pt modelId="{3EFDD11C-5615-4C94-B445-85FF8D1B091B}" type="pres">
      <dgm:prSet presAssocID="{F9423CCD-5ABD-4068-B8F9-A54450359E94}" presName="parentText" presStyleLbl="node1" presStyleIdx="6" presStyleCnt="7">
        <dgm:presLayoutVars>
          <dgm:chMax val="0"/>
          <dgm:bulletEnabled val="1"/>
        </dgm:presLayoutVars>
      </dgm:prSet>
      <dgm:spPr/>
    </dgm:pt>
    <dgm:pt modelId="{B0AAC0B7-845E-48D9-BCAD-1071667CF31A}" type="pres">
      <dgm:prSet presAssocID="{F9423CCD-5ABD-4068-B8F9-A54450359E94}" presName="negativeSpace" presStyleCnt="0"/>
      <dgm:spPr/>
    </dgm:pt>
    <dgm:pt modelId="{68D14E07-76C9-45CE-8C29-8489729FB994}" type="pres">
      <dgm:prSet presAssocID="{F9423CCD-5ABD-4068-B8F9-A54450359E94}" presName="childText" presStyleLbl="conFgAcc1" presStyleIdx="6" presStyleCnt="7">
        <dgm:presLayoutVars>
          <dgm:bulletEnabled val="1"/>
        </dgm:presLayoutVars>
      </dgm:prSet>
      <dgm:spPr>
        <a:ln>
          <a:solidFill>
            <a:srgbClr val="575C96"/>
          </a:solidFill>
        </a:ln>
      </dgm:spPr>
    </dgm:pt>
  </dgm:ptLst>
  <dgm:cxnLst>
    <dgm:cxn modelId="{5866FA12-4144-45F1-A6FA-76272C1614E5}" type="presOf" srcId="{96B5B4F6-6549-4962-A97F-35A8C76197E6}" destId="{C61C8F7C-583C-4F92-A5EC-907BA8FF7BA8}" srcOrd="1" destOrd="0" presId="urn:microsoft.com/office/officeart/2005/8/layout/list1"/>
    <dgm:cxn modelId="{3A7C5613-6338-4A04-BDE4-11F113425DB4}" type="presOf" srcId="{34731D7F-6FC2-4B3E-ACF9-13A3012D7E8C}" destId="{BAE75F98-8323-4CE6-A21E-1BE2A6E92799}" srcOrd="0" destOrd="0" presId="urn:microsoft.com/office/officeart/2005/8/layout/list1"/>
    <dgm:cxn modelId="{7DB1562C-E6A3-4F19-8A58-E7E5F3BEC1FF}" srcId="{A0E57EAA-47BC-4F6E-8CEA-36B348611F0A}" destId="{34731D7F-6FC2-4B3E-ACF9-13A3012D7E8C}" srcOrd="3" destOrd="0" parTransId="{4CA139F7-7744-44B5-BB6D-BCAC39F88962}" sibTransId="{D083CE07-E9AE-48C1-97D1-D08DEF3A189F}"/>
    <dgm:cxn modelId="{C89D3438-4584-40A2-93DB-E175AE370423}" srcId="{A0E57EAA-47BC-4F6E-8CEA-36B348611F0A}" destId="{C6001D7C-B738-45D7-8D73-5AFF9B9ABB4A}" srcOrd="4" destOrd="0" parTransId="{62C2676E-8E80-44B6-8E87-87854DC02ABB}" sibTransId="{50830F5C-FBD2-4E44-8D8D-858C529E1DDC}"/>
    <dgm:cxn modelId="{822BD03B-64FF-44EB-9B0B-A255616502EB}" srcId="{A0E57EAA-47BC-4F6E-8CEA-36B348611F0A}" destId="{96B5B4F6-6549-4962-A97F-35A8C76197E6}" srcOrd="5" destOrd="0" parTransId="{C56DE407-0B9C-49C0-BF06-119C7FA380C4}" sibTransId="{DC0F47F9-2DEE-4038-83BF-15D03AD76862}"/>
    <dgm:cxn modelId="{E694595D-D99E-49FA-B2FD-08001F0A2751}" type="presOf" srcId="{17A5703A-A6F3-465F-B215-E7E1B112EC00}" destId="{16DDF0D1-B7D4-44C6-81E6-3FB3BFF91F79}" srcOrd="0" destOrd="0" presId="urn:microsoft.com/office/officeart/2005/8/layout/list1"/>
    <dgm:cxn modelId="{FEC08D5F-F20C-45E4-B22B-2962CA5B98AD}" type="presOf" srcId="{212B9D85-45E0-46C3-A351-CD7BFE7A2ABB}" destId="{AD0AAF72-FB45-44FA-815D-2B13ECE707BE}" srcOrd="1" destOrd="0" presId="urn:microsoft.com/office/officeart/2005/8/layout/list1"/>
    <dgm:cxn modelId="{EDF24449-16C2-40BB-A473-E6B2EF0F119D}" type="presOf" srcId="{C2218665-8539-4D91-A387-070DC69138FC}" destId="{5979D889-BE3D-4AB8-B2BB-2646723D1C1D}" srcOrd="1" destOrd="0" presId="urn:microsoft.com/office/officeart/2005/8/layout/list1"/>
    <dgm:cxn modelId="{CD635449-18AA-4240-934D-0F0DF638204C}" type="presOf" srcId="{C2218665-8539-4D91-A387-070DC69138FC}" destId="{BC6A7CB0-4DE2-4501-B18B-2EEED81F417D}" srcOrd="0" destOrd="0" presId="urn:microsoft.com/office/officeart/2005/8/layout/list1"/>
    <dgm:cxn modelId="{FD98836A-531B-4604-8D5B-37D5C6F9E398}" srcId="{A0E57EAA-47BC-4F6E-8CEA-36B348611F0A}" destId="{212B9D85-45E0-46C3-A351-CD7BFE7A2ABB}" srcOrd="2" destOrd="0" parTransId="{5691C334-26B7-4BB0-920F-8DE9CC85D55E}" sibTransId="{8D2D6C05-4DC3-48E2-A6D2-2AA62879B41B}"/>
    <dgm:cxn modelId="{A9B6926E-82AC-4939-A571-A58168A19BCE}" type="presOf" srcId="{A0E57EAA-47BC-4F6E-8CEA-36B348611F0A}" destId="{5DAE78DC-027A-4390-B29E-5829F6B745DB}" srcOrd="0" destOrd="0" presId="urn:microsoft.com/office/officeart/2005/8/layout/list1"/>
    <dgm:cxn modelId="{F8479350-FE0A-4384-8DA3-028033CAFF94}" type="presOf" srcId="{34731D7F-6FC2-4B3E-ACF9-13A3012D7E8C}" destId="{FAB7B946-A7C3-403B-A8BB-08F4B97896E8}" srcOrd="1" destOrd="0" presId="urn:microsoft.com/office/officeart/2005/8/layout/list1"/>
    <dgm:cxn modelId="{177D3554-EA66-45B9-AAC2-22AFC5643FC8}" type="presOf" srcId="{F9423CCD-5ABD-4068-B8F9-A54450359E94}" destId="{7D2EC39E-A346-470A-93B6-784A3FEE84BB}" srcOrd="0" destOrd="0" presId="urn:microsoft.com/office/officeart/2005/8/layout/list1"/>
    <dgm:cxn modelId="{3C873379-274E-432A-B55A-EFF704A1BBA0}" type="presOf" srcId="{C6001D7C-B738-45D7-8D73-5AFF9B9ABB4A}" destId="{C8FE9664-82E2-4A14-B46A-715BD06E43CD}" srcOrd="0" destOrd="0" presId="urn:microsoft.com/office/officeart/2005/8/layout/list1"/>
    <dgm:cxn modelId="{86D71A7A-98AE-49C7-923D-0B7BCF77A247}" srcId="{A0E57EAA-47BC-4F6E-8CEA-36B348611F0A}" destId="{F9423CCD-5ABD-4068-B8F9-A54450359E94}" srcOrd="6" destOrd="0" parTransId="{E224C993-4E84-4FBE-AFB0-F8679306E477}" sibTransId="{CD0E5641-E19D-488C-A197-F7A787A1B8DA}"/>
    <dgm:cxn modelId="{3D548985-FB4A-4A36-B756-EC6E43F7FD3C}" type="presOf" srcId="{17A5703A-A6F3-465F-B215-E7E1B112EC00}" destId="{99F2380B-4C32-4308-8D15-93925BAD5DEA}" srcOrd="1" destOrd="0" presId="urn:microsoft.com/office/officeart/2005/8/layout/list1"/>
    <dgm:cxn modelId="{2D835994-4C36-44C2-9E93-1703EDA743AD}" type="presOf" srcId="{212B9D85-45E0-46C3-A351-CD7BFE7A2ABB}" destId="{2C748230-6EF2-4F0C-BFCF-056902504D7A}" srcOrd="0" destOrd="0" presId="urn:microsoft.com/office/officeart/2005/8/layout/list1"/>
    <dgm:cxn modelId="{FD5580AF-9B7C-4127-AD54-84914A809767}" type="presOf" srcId="{C6001D7C-B738-45D7-8D73-5AFF9B9ABB4A}" destId="{8AE98955-E771-4945-B846-B17F804679C9}" srcOrd="1" destOrd="0" presId="urn:microsoft.com/office/officeart/2005/8/layout/list1"/>
    <dgm:cxn modelId="{EA4952B9-CEAF-4F2E-A5D7-0F00D2272E12}" type="presOf" srcId="{96B5B4F6-6549-4962-A97F-35A8C76197E6}" destId="{7FD5CE82-B666-4D4E-9A10-108AA68C1B43}" srcOrd="0" destOrd="0" presId="urn:microsoft.com/office/officeart/2005/8/layout/list1"/>
    <dgm:cxn modelId="{D7F1A0C2-1358-461D-B217-603BFE98BDA9}" srcId="{A0E57EAA-47BC-4F6E-8CEA-36B348611F0A}" destId="{17A5703A-A6F3-465F-B215-E7E1B112EC00}" srcOrd="0" destOrd="0" parTransId="{4CE82470-E89D-4FC6-BE5C-4738C4955AFD}" sibTransId="{68CB2E3E-37F5-41EA-B3DE-D713A258EE4D}"/>
    <dgm:cxn modelId="{91EEF5C4-B020-4CEC-AB18-B8548DFE96FE}" srcId="{A0E57EAA-47BC-4F6E-8CEA-36B348611F0A}" destId="{C2218665-8539-4D91-A387-070DC69138FC}" srcOrd="1" destOrd="0" parTransId="{142ECC9B-854A-457E-A0E2-C961AF8CB3B0}" sibTransId="{394EC946-8137-4B4B-BDF4-D1FEE5E7D334}"/>
    <dgm:cxn modelId="{B6DBCFEC-220F-4B86-A10A-A8CF2653BB27}" type="presOf" srcId="{F9423CCD-5ABD-4068-B8F9-A54450359E94}" destId="{3EFDD11C-5615-4C94-B445-85FF8D1B091B}" srcOrd="1" destOrd="0" presId="urn:microsoft.com/office/officeart/2005/8/layout/list1"/>
    <dgm:cxn modelId="{FCDDA6DF-AFA2-4825-B520-02EB81B93F7F}" type="presParOf" srcId="{5DAE78DC-027A-4390-B29E-5829F6B745DB}" destId="{A0CB3D28-2928-45B3-8112-0FEFC8D53380}" srcOrd="0" destOrd="0" presId="urn:microsoft.com/office/officeart/2005/8/layout/list1"/>
    <dgm:cxn modelId="{F9ACBBF4-D150-46FC-A4D9-B31CFFD58299}" type="presParOf" srcId="{A0CB3D28-2928-45B3-8112-0FEFC8D53380}" destId="{16DDF0D1-B7D4-44C6-81E6-3FB3BFF91F79}" srcOrd="0" destOrd="0" presId="urn:microsoft.com/office/officeart/2005/8/layout/list1"/>
    <dgm:cxn modelId="{569FBC1D-F9C4-4D5E-AB6B-5235D59B6FA9}" type="presParOf" srcId="{A0CB3D28-2928-45B3-8112-0FEFC8D53380}" destId="{99F2380B-4C32-4308-8D15-93925BAD5DEA}" srcOrd="1" destOrd="0" presId="urn:microsoft.com/office/officeart/2005/8/layout/list1"/>
    <dgm:cxn modelId="{3980A9B7-4BCE-486A-8C39-E40B46FAF854}" type="presParOf" srcId="{5DAE78DC-027A-4390-B29E-5829F6B745DB}" destId="{A75B33C0-0CDC-413C-99B4-265FD035D6E0}" srcOrd="1" destOrd="0" presId="urn:microsoft.com/office/officeart/2005/8/layout/list1"/>
    <dgm:cxn modelId="{2DA730AA-7800-4904-9369-F044EA60B07B}" type="presParOf" srcId="{5DAE78DC-027A-4390-B29E-5829F6B745DB}" destId="{C152B48E-E709-49CA-94ED-E26AB20A836F}" srcOrd="2" destOrd="0" presId="urn:microsoft.com/office/officeart/2005/8/layout/list1"/>
    <dgm:cxn modelId="{3ED03B1D-29EC-4D4C-8CAD-C1EC75450AFA}" type="presParOf" srcId="{5DAE78DC-027A-4390-B29E-5829F6B745DB}" destId="{905A0E45-FBFF-4753-9396-FF4DC346BADD}" srcOrd="3" destOrd="0" presId="urn:microsoft.com/office/officeart/2005/8/layout/list1"/>
    <dgm:cxn modelId="{B2338525-1AA9-418A-BA0D-2361137F77AB}" type="presParOf" srcId="{5DAE78DC-027A-4390-B29E-5829F6B745DB}" destId="{CEC0C5E3-F65F-4406-8320-11A1456A01EA}" srcOrd="4" destOrd="0" presId="urn:microsoft.com/office/officeart/2005/8/layout/list1"/>
    <dgm:cxn modelId="{EC9F457E-B29C-4886-B3B8-3C964B3AC1E2}" type="presParOf" srcId="{CEC0C5E3-F65F-4406-8320-11A1456A01EA}" destId="{BC6A7CB0-4DE2-4501-B18B-2EEED81F417D}" srcOrd="0" destOrd="0" presId="urn:microsoft.com/office/officeart/2005/8/layout/list1"/>
    <dgm:cxn modelId="{A6F7BD84-6E8A-4E66-B0FB-32E31B4B6E10}" type="presParOf" srcId="{CEC0C5E3-F65F-4406-8320-11A1456A01EA}" destId="{5979D889-BE3D-4AB8-B2BB-2646723D1C1D}" srcOrd="1" destOrd="0" presId="urn:microsoft.com/office/officeart/2005/8/layout/list1"/>
    <dgm:cxn modelId="{BC1E5B5A-8676-42E8-9874-03C71FF58D9F}" type="presParOf" srcId="{5DAE78DC-027A-4390-B29E-5829F6B745DB}" destId="{83679F2D-8D0F-4C54-8BE8-8A5CBD5335C7}" srcOrd="5" destOrd="0" presId="urn:microsoft.com/office/officeart/2005/8/layout/list1"/>
    <dgm:cxn modelId="{6DBAE718-B503-4900-AD39-333A213099F2}" type="presParOf" srcId="{5DAE78DC-027A-4390-B29E-5829F6B745DB}" destId="{72DC448B-08E0-4E7F-B838-2388C74487C7}" srcOrd="6" destOrd="0" presId="urn:microsoft.com/office/officeart/2005/8/layout/list1"/>
    <dgm:cxn modelId="{25963EEE-7C0C-487C-86BA-5FFEB48BC1EA}" type="presParOf" srcId="{5DAE78DC-027A-4390-B29E-5829F6B745DB}" destId="{07E40F0E-0257-4579-BFFF-25D38F64A9A3}" srcOrd="7" destOrd="0" presId="urn:microsoft.com/office/officeart/2005/8/layout/list1"/>
    <dgm:cxn modelId="{A0CB232C-5616-47A1-AC4F-FDD6C3B184C6}" type="presParOf" srcId="{5DAE78DC-027A-4390-B29E-5829F6B745DB}" destId="{529FE1EA-DC04-428C-B732-B745D3057982}" srcOrd="8" destOrd="0" presId="urn:microsoft.com/office/officeart/2005/8/layout/list1"/>
    <dgm:cxn modelId="{2DCA3927-7674-4237-BC52-953AA146512B}" type="presParOf" srcId="{529FE1EA-DC04-428C-B732-B745D3057982}" destId="{2C748230-6EF2-4F0C-BFCF-056902504D7A}" srcOrd="0" destOrd="0" presId="urn:microsoft.com/office/officeart/2005/8/layout/list1"/>
    <dgm:cxn modelId="{54B6F31A-063E-47CA-A125-E2648FC2DA2E}" type="presParOf" srcId="{529FE1EA-DC04-428C-B732-B745D3057982}" destId="{AD0AAF72-FB45-44FA-815D-2B13ECE707BE}" srcOrd="1" destOrd="0" presId="urn:microsoft.com/office/officeart/2005/8/layout/list1"/>
    <dgm:cxn modelId="{878D89E7-E123-42A7-9E62-D8417FC13991}" type="presParOf" srcId="{5DAE78DC-027A-4390-B29E-5829F6B745DB}" destId="{28522560-3570-4126-86C7-BA8AE0BB2CD3}" srcOrd="9" destOrd="0" presId="urn:microsoft.com/office/officeart/2005/8/layout/list1"/>
    <dgm:cxn modelId="{0CA43BBC-43FF-43E2-AE62-E4E4D89C66B5}" type="presParOf" srcId="{5DAE78DC-027A-4390-B29E-5829F6B745DB}" destId="{73D521F9-8E92-43D0-92FF-2236234218D3}" srcOrd="10" destOrd="0" presId="urn:microsoft.com/office/officeart/2005/8/layout/list1"/>
    <dgm:cxn modelId="{04ED7756-223B-43A8-A230-A2584DBFBCD2}" type="presParOf" srcId="{5DAE78DC-027A-4390-B29E-5829F6B745DB}" destId="{60E3BB32-7AD9-42EA-BFB7-8BFC33CB94C9}" srcOrd="11" destOrd="0" presId="urn:microsoft.com/office/officeart/2005/8/layout/list1"/>
    <dgm:cxn modelId="{33534D36-CF77-4339-BD03-69C1923DF4EE}" type="presParOf" srcId="{5DAE78DC-027A-4390-B29E-5829F6B745DB}" destId="{D4CA1B64-4991-4C7B-9866-5CD86BD71875}" srcOrd="12" destOrd="0" presId="urn:microsoft.com/office/officeart/2005/8/layout/list1"/>
    <dgm:cxn modelId="{1B22CFEE-953E-43EF-8AD6-7A6C6DC3D86A}" type="presParOf" srcId="{D4CA1B64-4991-4C7B-9866-5CD86BD71875}" destId="{BAE75F98-8323-4CE6-A21E-1BE2A6E92799}" srcOrd="0" destOrd="0" presId="urn:microsoft.com/office/officeart/2005/8/layout/list1"/>
    <dgm:cxn modelId="{47CC00CB-34F3-4C5D-908C-D2336D18C236}" type="presParOf" srcId="{D4CA1B64-4991-4C7B-9866-5CD86BD71875}" destId="{FAB7B946-A7C3-403B-A8BB-08F4B97896E8}" srcOrd="1" destOrd="0" presId="urn:microsoft.com/office/officeart/2005/8/layout/list1"/>
    <dgm:cxn modelId="{6AFF2E67-EB38-470D-83B8-C6EBBA984377}" type="presParOf" srcId="{5DAE78DC-027A-4390-B29E-5829F6B745DB}" destId="{070A58D6-E50C-40CB-BBE9-11081BAC3937}" srcOrd="13" destOrd="0" presId="urn:microsoft.com/office/officeart/2005/8/layout/list1"/>
    <dgm:cxn modelId="{87F77BF1-1B1E-4B38-B0BD-05374A1009E6}" type="presParOf" srcId="{5DAE78DC-027A-4390-B29E-5829F6B745DB}" destId="{8916C627-05D0-40A8-9D5E-6AC8EA07D905}" srcOrd="14" destOrd="0" presId="urn:microsoft.com/office/officeart/2005/8/layout/list1"/>
    <dgm:cxn modelId="{8A0ED696-B8F9-46BC-992D-F851F3FC88E2}" type="presParOf" srcId="{5DAE78DC-027A-4390-B29E-5829F6B745DB}" destId="{AF373E5B-EC5B-42A0-88E6-79DE0A7D2358}" srcOrd="15" destOrd="0" presId="urn:microsoft.com/office/officeart/2005/8/layout/list1"/>
    <dgm:cxn modelId="{6820BF66-0AA0-4688-BB83-75536AAADA19}" type="presParOf" srcId="{5DAE78DC-027A-4390-B29E-5829F6B745DB}" destId="{1CCBE3EF-69C5-45D8-8D19-072EC5C26AAB}" srcOrd="16" destOrd="0" presId="urn:microsoft.com/office/officeart/2005/8/layout/list1"/>
    <dgm:cxn modelId="{9D3FF626-611E-42A5-BCF3-0E658A0B7E64}" type="presParOf" srcId="{1CCBE3EF-69C5-45D8-8D19-072EC5C26AAB}" destId="{C8FE9664-82E2-4A14-B46A-715BD06E43CD}" srcOrd="0" destOrd="0" presId="urn:microsoft.com/office/officeart/2005/8/layout/list1"/>
    <dgm:cxn modelId="{3E82AF94-9C57-47EC-9F0C-7E6CE71AEDE1}" type="presParOf" srcId="{1CCBE3EF-69C5-45D8-8D19-072EC5C26AAB}" destId="{8AE98955-E771-4945-B846-B17F804679C9}" srcOrd="1" destOrd="0" presId="urn:microsoft.com/office/officeart/2005/8/layout/list1"/>
    <dgm:cxn modelId="{B8C0665C-8B80-4416-98E0-CC882C0CCEDE}" type="presParOf" srcId="{5DAE78DC-027A-4390-B29E-5829F6B745DB}" destId="{5784F851-7A72-4D77-BAFB-538E99BCCDA9}" srcOrd="17" destOrd="0" presId="urn:microsoft.com/office/officeart/2005/8/layout/list1"/>
    <dgm:cxn modelId="{CA382A29-61E5-4A71-930F-805DF22CD04B}" type="presParOf" srcId="{5DAE78DC-027A-4390-B29E-5829F6B745DB}" destId="{77971AEE-9320-46BB-8D41-74266784E804}" srcOrd="18" destOrd="0" presId="urn:microsoft.com/office/officeart/2005/8/layout/list1"/>
    <dgm:cxn modelId="{32DE474B-6997-4F58-A8CB-1998148E6EC0}" type="presParOf" srcId="{5DAE78DC-027A-4390-B29E-5829F6B745DB}" destId="{84FBC96B-93C9-41BD-8DC1-16AED8908726}" srcOrd="19" destOrd="0" presId="urn:microsoft.com/office/officeart/2005/8/layout/list1"/>
    <dgm:cxn modelId="{439E9DE6-C95E-4A9C-8619-E33986A16517}" type="presParOf" srcId="{5DAE78DC-027A-4390-B29E-5829F6B745DB}" destId="{DFD331A7-F5DA-4DA0-BBD0-5D8585A1C0E6}" srcOrd="20" destOrd="0" presId="urn:microsoft.com/office/officeart/2005/8/layout/list1"/>
    <dgm:cxn modelId="{C323B2CE-58F5-45A1-A220-7A071D72D7C6}" type="presParOf" srcId="{DFD331A7-F5DA-4DA0-BBD0-5D8585A1C0E6}" destId="{7FD5CE82-B666-4D4E-9A10-108AA68C1B43}" srcOrd="0" destOrd="0" presId="urn:microsoft.com/office/officeart/2005/8/layout/list1"/>
    <dgm:cxn modelId="{86DC2929-C86B-4EB5-95AF-0BF4923DED22}" type="presParOf" srcId="{DFD331A7-F5DA-4DA0-BBD0-5D8585A1C0E6}" destId="{C61C8F7C-583C-4F92-A5EC-907BA8FF7BA8}" srcOrd="1" destOrd="0" presId="urn:microsoft.com/office/officeart/2005/8/layout/list1"/>
    <dgm:cxn modelId="{EF2BA847-B12C-4643-AF22-3A541077E9E9}" type="presParOf" srcId="{5DAE78DC-027A-4390-B29E-5829F6B745DB}" destId="{D1BF7434-9801-4F0C-883A-EA69055FFE1A}" srcOrd="21" destOrd="0" presId="urn:microsoft.com/office/officeart/2005/8/layout/list1"/>
    <dgm:cxn modelId="{9E2B0AED-7053-4FD4-8F80-1CA43B5CD9E1}" type="presParOf" srcId="{5DAE78DC-027A-4390-B29E-5829F6B745DB}" destId="{06AAE1F4-9251-4A85-8B8D-2287E2F0C45D}" srcOrd="22" destOrd="0" presId="urn:microsoft.com/office/officeart/2005/8/layout/list1"/>
    <dgm:cxn modelId="{2D0C3B79-2E4F-4948-A743-259B21F7AAB7}" type="presParOf" srcId="{5DAE78DC-027A-4390-B29E-5829F6B745DB}" destId="{8B77C50A-0F11-4A9C-9985-CE09A8A3268B}" srcOrd="23" destOrd="0" presId="urn:microsoft.com/office/officeart/2005/8/layout/list1"/>
    <dgm:cxn modelId="{EE9DD64D-F856-4E15-A35C-16EFB2DE37D8}" type="presParOf" srcId="{5DAE78DC-027A-4390-B29E-5829F6B745DB}" destId="{2647D82E-E42F-408D-84A1-83DF01731B49}" srcOrd="24" destOrd="0" presId="urn:microsoft.com/office/officeart/2005/8/layout/list1"/>
    <dgm:cxn modelId="{24BA8373-5AEA-4AF8-97B9-1C2FB0416A92}" type="presParOf" srcId="{2647D82E-E42F-408D-84A1-83DF01731B49}" destId="{7D2EC39E-A346-470A-93B6-784A3FEE84BB}" srcOrd="0" destOrd="0" presId="urn:microsoft.com/office/officeart/2005/8/layout/list1"/>
    <dgm:cxn modelId="{0510FD3D-C1C1-40FA-8CE6-08F959B1E04A}" type="presParOf" srcId="{2647D82E-E42F-408D-84A1-83DF01731B49}" destId="{3EFDD11C-5615-4C94-B445-85FF8D1B091B}" srcOrd="1" destOrd="0" presId="urn:microsoft.com/office/officeart/2005/8/layout/list1"/>
    <dgm:cxn modelId="{B27551CD-D26B-4A2C-9E04-733E51F1772D}" type="presParOf" srcId="{5DAE78DC-027A-4390-B29E-5829F6B745DB}" destId="{B0AAC0B7-845E-48D9-BCAD-1071667CF31A}" srcOrd="25" destOrd="0" presId="urn:microsoft.com/office/officeart/2005/8/layout/list1"/>
    <dgm:cxn modelId="{C7EE194F-6592-4F7D-869C-A70A8982203C}" type="presParOf" srcId="{5DAE78DC-027A-4390-B29E-5829F6B745DB}" destId="{68D14E07-76C9-45CE-8C29-8489729FB994}"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F72BB69-779C-4E92-8A9B-EF5EF705EDE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en-GB"/>
        </a:p>
      </dgm:t>
    </dgm:pt>
    <dgm:pt modelId="{B35C3339-A81B-4400-A810-D0D06B9429A3}">
      <dgm:prSet custT="1"/>
      <dgm:spPr/>
      <dgm:t>
        <a:bodyPr/>
        <a:lstStyle/>
        <a:p>
          <a:pPr rtl="0"/>
          <a:r>
            <a:rPr lang="en-GB" sz="1800" b="1"/>
            <a:t>CCMS Quick Guides</a:t>
          </a:r>
          <a:r>
            <a:rPr lang="en-GB" sz="1800" b="1">
              <a:latin typeface="Arial"/>
            </a:rPr>
            <a:t> </a:t>
          </a:r>
          <a:endParaRPr lang="en-GB" sz="1800" b="1"/>
        </a:p>
      </dgm:t>
    </dgm:pt>
    <dgm:pt modelId="{14AFA1E7-DC38-4BA2-BFED-94E410CCC78D}" type="parTrans" cxnId="{875A834E-3BD3-4B69-B7BB-3FEE3956EFF0}">
      <dgm:prSet/>
      <dgm:spPr/>
      <dgm:t>
        <a:bodyPr/>
        <a:lstStyle/>
        <a:p>
          <a:endParaRPr lang="en-GB">
            <a:solidFill>
              <a:schemeClr val="tx1"/>
            </a:solidFill>
          </a:endParaRPr>
        </a:p>
      </dgm:t>
    </dgm:pt>
    <dgm:pt modelId="{6C08E329-DE9B-401D-AFAD-9812E1A888E7}" type="sibTrans" cxnId="{875A834E-3BD3-4B69-B7BB-3FEE3956EFF0}">
      <dgm:prSet/>
      <dgm:spPr/>
      <dgm:t>
        <a:bodyPr/>
        <a:lstStyle/>
        <a:p>
          <a:endParaRPr lang="en-GB">
            <a:solidFill>
              <a:schemeClr val="tx1"/>
            </a:solidFill>
          </a:endParaRPr>
        </a:p>
      </dgm:t>
    </dgm:pt>
    <dgm:pt modelId="{E3A48D2C-87CF-4510-AA19-2734DF77E047}">
      <dgm:prSet custT="1"/>
      <dgm:spPr/>
      <dgm:t>
        <a:bodyPr/>
        <a:lstStyle/>
        <a:p>
          <a:r>
            <a:rPr lang="en-GB" sz="1800" b="1"/>
            <a:t>CCMS Online Training</a:t>
          </a:r>
        </a:p>
      </dgm:t>
    </dgm:pt>
    <dgm:pt modelId="{F08D27C8-CF13-4DDB-AE4D-E3455E5B2DEA}" type="parTrans" cxnId="{B64D5475-0514-49B2-A875-C941ED419B85}">
      <dgm:prSet/>
      <dgm:spPr/>
      <dgm:t>
        <a:bodyPr/>
        <a:lstStyle/>
        <a:p>
          <a:endParaRPr lang="en-GB">
            <a:solidFill>
              <a:schemeClr val="tx1"/>
            </a:solidFill>
          </a:endParaRPr>
        </a:p>
      </dgm:t>
    </dgm:pt>
    <dgm:pt modelId="{4773C5DF-AFED-4289-B3A3-085565DDC628}" type="sibTrans" cxnId="{B64D5475-0514-49B2-A875-C941ED419B85}">
      <dgm:prSet/>
      <dgm:spPr/>
      <dgm:t>
        <a:bodyPr/>
        <a:lstStyle/>
        <a:p>
          <a:endParaRPr lang="en-GB">
            <a:solidFill>
              <a:schemeClr val="tx1"/>
            </a:solidFill>
          </a:endParaRPr>
        </a:p>
      </dgm:t>
    </dgm:pt>
    <dgm:pt modelId="{4FF9991D-4474-498A-A74B-32475B5B3E8F}">
      <dgm:prSet custT="1"/>
      <dgm:spPr/>
      <dgm:t>
        <a:bodyPr/>
        <a:lstStyle/>
        <a:p>
          <a:r>
            <a:rPr lang="en-GB" sz="1800" b="1"/>
            <a:t>Online Support Webchat</a:t>
          </a:r>
        </a:p>
      </dgm:t>
    </dgm:pt>
    <dgm:pt modelId="{7BB3D060-DF92-4C81-8A00-A6902184DB46}" type="parTrans" cxnId="{8C598C6B-5EB6-48E3-8FA3-E115F7BF233B}">
      <dgm:prSet/>
      <dgm:spPr/>
      <dgm:t>
        <a:bodyPr/>
        <a:lstStyle/>
        <a:p>
          <a:endParaRPr lang="en-GB">
            <a:solidFill>
              <a:schemeClr val="tx1"/>
            </a:solidFill>
          </a:endParaRPr>
        </a:p>
      </dgm:t>
    </dgm:pt>
    <dgm:pt modelId="{9D06D4CA-519E-49D8-AF73-1CDA1C1C4C9D}" type="sibTrans" cxnId="{8C598C6B-5EB6-48E3-8FA3-E115F7BF233B}">
      <dgm:prSet/>
      <dgm:spPr/>
      <dgm:t>
        <a:bodyPr/>
        <a:lstStyle/>
        <a:p>
          <a:endParaRPr lang="en-GB">
            <a:solidFill>
              <a:schemeClr val="tx1"/>
            </a:solidFill>
          </a:endParaRPr>
        </a:p>
      </dgm:t>
    </dgm:pt>
    <dgm:pt modelId="{E3D3CAF0-9275-4665-8A09-F921D8210FA7}">
      <dgm:prSet custT="1"/>
      <dgm:spPr/>
      <dgm:t>
        <a:bodyPr/>
        <a:lstStyle/>
        <a:p>
          <a:r>
            <a:rPr lang="en-GB" sz="1800" b="0"/>
            <a:t>Use Webchat for help with IT system issues</a:t>
          </a:r>
          <a:endParaRPr lang="en-GB" sz="1800"/>
        </a:p>
      </dgm:t>
    </dgm:pt>
    <dgm:pt modelId="{D400898B-3491-4E24-8D88-87A0C6592076}" type="parTrans" cxnId="{743D7006-819D-4607-B793-8F0BA6843E08}">
      <dgm:prSet/>
      <dgm:spPr/>
      <dgm:t>
        <a:bodyPr/>
        <a:lstStyle/>
        <a:p>
          <a:endParaRPr lang="en-GB">
            <a:solidFill>
              <a:schemeClr val="tx1"/>
            </a:solidFill>
          </a:endParaRPr>
        </a:p>
      </dgm:t>
    </dgm:pt>
    <dgm:pt modelId="{2ED1BAF0-E8E7-4B77-822B-45D73CBFAD7D}" type="sibTrans" cxnId="{743D7006-819D-4607-B793-8F0BA6843E08}">
      <dgm:prSet/>
      <dgm:spPr/>
      <dgm:t>
        <a:bodyPr/>
        <a:lstStyle/>
        <a:p>
          <a:endParaRPr lang="en-GB">
            <a:solidFill>
              <a:schemeClr val="tx1"/>
            </a:solidFill>
          </a:endParaRPr>
        </a:p>
      </dgm:t>
    </dgm:pt>
    <dgm:pt modelId="{817C6758-BB3C-4238-AEC6-C294BC4D0C2F}">
      <dgm:prSet custT="1"/>
      <dgm:spPr/>
      <dgm:t>
        <a:bodyPr/>
        <a:lstStyle/>
        <a:p>
          <a:r>
            <a:rPr lang="en-GB" sz="1800" b="1"/>
            <a:t>Webinar Recordings</a:t>
          </a:r>
        </a:p>
      </dgm:t>
    </dgm:pt>
    <dgm:pt modelId="{0CDD2F1D-7352-4ECA-8BD2-BCF4530B0D9A}" type="parTrans" cxnId="{DF136F73-6E4D-49A6-AE0E-F16A36B1B07E}">
      <dgm:prSet/>
      <dgm:spPr/>
      <dgm:t>
        <a:bodyPr/>
        <a:lstStyle/>
        <a:p>
          <a:endParaRPr lang="en-GB">
            <a:solidFill>
              <a:schemeClr val="tx1"/>
            </a:solidFill>
          </a:endParaRPr>
        </a:p>
      </dgm:t>
    </dgm:pt>
    <dgm:pt modelId="{A37DBEA1-0418-4940-92F3-4D745BF975FA}" type="sibTrans" cxnId="{DF136F73-6E4D-49A6-AE0E-F16A36B1B07E}">
      <dgm:prSet/>
      <dgm:spPr/>
      <dgm:t>
        <a:bodyPr/>
        <a:lstStyle/>
        <a:p>
          <a:endParaRPr lang="en-GB">
            <a:solidFill>
              <a:schemeClr val="tx1"/>
            </a:solidFill>
          </a:endParaRPr>
        </a:p>
      </dgm:t>
    </dgm:pt>
    <dgm:pt modelId="{9AB8DC72-3743-4347-AFDE-FA81DC32C4DE}">
      <dgm:prSet custT="1"/>
      <dgm:spPr/>
      <dgm:t>
        <a:bodyPr/>
        <a:lstStyle/>
        <a:p>
          <a:r>
            <a:rPr lang="en-GB" sz="1800"/>
            <a:t>Our ‘Help Us Say Yes’ webinars focus on areas where there have been issues or high enquiry levels</a:t>
          </a:r>
        </a:p>
      </dgm:t>
    </dgm:pt>
    <dgm:pt modelId="{2910D8AB-EC8B-4A7F-A821-1192B1B27DF2}" type="parTrans" cxnId="{47BC9C78-6A5E-4521-AA53-B1FCF8BC6993}">
      <dgm:prSet/>
      <dgm:spPr/>
      <dgm:t>
        <a:bodyPr/>
        <a:lstStyle/>
        <a:p>
          <a:endParaRPr lang="en-GB">
            <a:solidFill>
              <a:schemeClr val="tx1"/>
            </a:solidFill>
          </a:endParaRPr>
        </a:p>
      </dgm:t>
    </dgm:pt>
    <dgm:pt modelId="{F52BA62B-01BB-43ED-BC06-399838749566}" type="sibTrans" cxnId="{47BC9C78-6A5E-4521-AA53-B1FCF8BC6993}">
      <dgm:prSet/>
      <dgm:spPr/>
      <dgm:t>
        <a:bodyPr/>
        <a:lstStyle/>
        <a:p>
          <a:endParaRPr lang="en-GB">
            <a:solidFill>
              <a:schemeClr val="tx1"/>
            </a:solidFill>
          </a:endParaRPr>
        </a:p>
      </dgm:t>
    </dgm:pt>
    <dgm:pt modelId="{37FF15F9-879B-41E1-B0D2-C06ADE359557}">
      <dgm:prSet custT="1"/>
      <dgm:spPr/>
      <dgm:t>
        <a:bodyPr/>
        <a:lstStyle/>
        <a:p>
          <a:r>
            <a:rPr lang="en-GB" sz="1800" b="0"/>
            <a:t>Sign up on ‘Eventbrite’</a:t>
          </a:r>
          <a:endParaRPr lang="en-GB" sz="1800"/>
        </a:p>
      </dgm:t>
    </dgm:pt>
    <dgm:pt modelId="{25E59390-DE57-4B43-B87F-D5969C9A300C}" type="parTrans" cxnId="{F16B72BF-548D-4A79-9BF9-7F62CFA487EF}">
      <dgm:prSet/>
      <dgm:spPr/>
      <dgm:t>
        <a:bodyPr/>
        <a:lstStyle/>
        <a:p>
          <a:endParaRPr lang="en-GB">
            <a:solidFill>
              <a:schemeClr val="tx1"/>
            </a:solidFill>
          </a:endParaRPr>
        </a:p>
      </dgm:t>
    </dgm:pt>
    <dgm:pt modelId="{708D4F25-A279-4FEF-BA88-5EC2C93488D0}" type="sibTrans" cxnId="{F16B72BF-548D-4A79-9BF9-7F62CFA487EF}">
      <dgm:prSet/>
      <dgm:spPr/>
      <dgm:t>
        <a:bodyPr/>
        <a:lstStyle/>
        <a:p>
          <a:endParaRPr lang="en-GB">
            <a:solidFill>
              <a:schemeClr val="tx1"/>
            </a:solidFill>
          </a:endParaRPr>
        </a:p>
      </dgm:t>
    </dgm:pt>
    <dgm:pt modelId="{1ACFDEDA-C65A-4719-A1C4-907D4D8ED6AA}">
      <dgm:prSet custT="1"/>
      <dgm:spPr/>
      <dgm:t>
        <a:bodyPr/>
        <a:lstStyle/>
        <a:p>
          <a:r>
            <a:rPr lang="en-GB" sz="1800"/>
            <a:t>Popular sessions are posted on the training website: </a:t>
          </a:r>
          <a:r>
            <a:rPr lang="en-GB" sz="1800">
              <a:solidFill>
                <a:srgbClr val="575C96"/>
              </a:solidFill>
              <a:hlinkClick xmlns:r="http://schemas.openxmlformats.org/officeDocument/2006/relationships" r:id="rId1">
                <a:extLst>
                  <a:ext uri="{A12FA001-AC4F-418D-AE19-62706E023703}">
                    <ahyp:hlinkClr xmlns:ahyp="http://schemas.microsoft.com/office/drawing/2018/hyperlinkcolor" val="tx"/>
                  </a:ext>
                </a:extLst>
              </a:hlinkClick>
            </a:rPr>
            <a:t>Ministry of Justice</a:t>
          </a:r>
          <a:endParaRPr lang="en-GB" sz="1800">
            <a:solidFill>
              <a:srgbClr val="575C96"/>
            </a:solidFill>
          </a:endParaRPr>
        </a:p>
      </dgm:t>
    </dgm:pt>
    <dgm:pt modelId="{D0472BEE-B72A-4B74-AD67-60CBA67680C0}" type="parTrans" cxnId="{D07709A5-82E2-4556-B367-86A02293D130}">
      <dgm:prSet/>
      <dgm:spPr/>
      <dgm:t>
        <a:bodyPr/>
        <a:lstStyle/>
        <a:p>
          <a:endParaRPr lang="en-GB">
            <a:solidFill>
              <a:schemeClr val="tx1"/>
            </a:solidFill>
          </a:endParaRPr>
        </a:p>
      </dgm:t>
    </dgm:pt>
    <dgm:pt modelId="{E55098D6-E1A0-4FC2-BE29-9C8C9D7ABCC0}" type="sibTrans" cxnId="{D07709A5-82E2-4556-B367-86A02293D130}">
      <dgm:prSet/>
      <dgm:spPr/>
      <dgm:t>
        <a:bodyPr/>
        <a:lstStyle/>
        <a:p>
          <a:endParaRPr lang="en-GB">
            <a:solidFill>
              <a:schemeClr val="tx1"/>
            </a:solidFill>
          </a:endParaRPr>
        </a:p>
      </dgm:t>
    </dgm:pt>
    <dgm:pt modelId="{441C0146-E283-4550-B82B-93D74774CDCF}">
      <dgm:prSet phldr="0" custT="1"/>
      <dgm:spPr/>
      <dgm:t>
        <a:bodyPr/>
        <a:lstStyle/>
        <a:p>
          <a:r>
            <a:rPr lang="en-GB" sz="1800">
              <a:solidFill>
                <a:srgbClr val="575C96"/>
              </a:solidFill>
              <a:hlinkClick xmlns:r="http://schemas.openxmlformats.org/officeDocument/2006/relationships" r:id="rId2">
                <a:extLst>
                  <a:ext uri="{A12FA001-AC4F-418D-AE19-62706E023703}">
                    <ahyp:hlinkClr xmlns:ahyp="http://schemas.microsoft.com/office/drawing/2018/hyperlinkcolor" val="tx"/>
                  </a:ext>
                </a:extLst>
              </a:hlinkClick>
            </a:rPr>
            <a:t>Additional guidance: Closing cases and submitting bills </a:t>
          </a:r>
          <a:endParaRPr lang="en-GB" sz="1800" b="0">
            <a:solidFill>
              <a:srgbClr val="575C96"/>
            </a:solidFill>
            <a:latin typeface="Arial"/>
            <a:hlinkClick xmlns:r="http://schemas.openxmlformats.org/officeDocument/2006/relationships" r:id="rId3">
              <a:extLst>
                <a:ext uri="{A12FA001-AC4F-418D-AE19-62706E023703}">
                  <ahyp:hlinkClr xmlns:ahyp="http://schemas.microsoft.com/office/drawing/2018/hyperlinkcolor" val="tx"/>
                </a:ext>
              </a:extLst>
            </a:hlinkClick>
          </a:endParaRPr>
        </a:p>
      </dgm:t>
    </dgm:pt>
    <dgm:pt modelId="{AEE622C5-0355-4E27-BB7D-56E153E8AC79}" type="parTrans" cxnId="{BE4064AB-1092-4FF5-85B8-6AEE7825598E}">
      <dgm:prSet/>
      <dgm:spPr/>
      <dgm:t>
        <a:bodyPr/>
        <a:lstStyle/>
        <a:p>
          <a:endParaRPr lang="en-GB"/>
        </a:p>
      </dgm:t>
    </dgm:pt>
    <dgm:pt modelId="{45AAF290-AB85-4EB1-88D9-34E11F70B728}" type="sibTrans" cxnId="{BE4064AB-1092-4FF5-85B8-6AEE7825598E}">
      <dgm:prSet/>
      <dgm:spPr/>
      <dgm:t>
        <a:bodyPr/>
        <a:lstStyle/>
        <a:p>
          <a:endParaRPr lang="en-GB"/>
        </a:p>
      </dgm:t>
    </dgm:pt>
    <dgm:pt modelId="{DFD128BE-5785-4508-BE87-F4368737DED1}">
      <dgm:prSet phldr="0" custT="1"/>
      <dgm:spPr/>
      <dgm:t>
        <a:bodyPr/>
        <a:lstStyle/>
        <a:p>
          <a:r>
            <a:rPr lang="en-GB" sz="1800">
              <a:solidFill>
                <a:srgbClr val="575C96"/>
              </a:solidFill>
              <a:hlinkClick xmlns:r="http://schemas.openxmlformats.org/officeDocument/2006/relationships" r:id="rId4">
                <a:extLst>
                  <a:ext uri="{A12FA001-AC4F-418D-AE19-62706E023703}">
                    <ahyp:hlinkClr xmlns:ahyp="http://schemas.microsoft.com/office/drawing/2018/hyperlinkcolor" val="tx"/>
                  </a:ext>
                </a:extLst>
              </a:hlinkClick>
            </a:rPr>
            <a:t>Additional guidance: Advanced billing</a:t>
          </a:r>
          <a:endParaRPr lang="en-GB" sz="1800" b="0">
            <a:solidFill>
              <a:srgbClr val="575C96"/>
            </a:solidFill>
            <a:latin typeface="Arial"/>
            <a:hlinkClick xmlns:r="http://schemas.openxmlformats.org/officeDocument/2006/relationships" r:id="rId3">
              <a:extLst>
                <a:ext uri="{A12FA001-AC4F-418D-AE19-62706E023703}">
                  <ahyp:hlinkClr xmlns:ahyp="http://schemas.microsoft.com/office/drawing/2018/hyperlinkcolor" val="tx"/>
                </a:ext>
              </a:extLst>
            </a:hlinkClick>
          </a:endParaRPr>
        </a:p>
      </dgm:t>
    </dgm:pt>
    <dgm:pt modelId="{C126109D-9FFA-4683-9BE7-C9DCFF82B5E0}" type="parTrans" cxnId="{5ED8F18B-7ABF-4E5F-BC1D-3DE9C5F485E0}">
      <dgm:prSet/>
      <dgm:spPr/>
      <dgm:t>
        <a:bodyPr/>
        <a:lstStyle/>
        <a:p>
          <a:endParaRPr lang="en-GB"/>
        </a:p>
      </dgm:t>
    </dgm:pt>
    <dgm:pt modelId="{01045B0F-3238-4E93-B067-242F0A44A522}" type="sibTrans" cxnId="{5ED8F18B-7ABF-4E5F-BC1D-3DE9C5F485E0}">
      <dgm:prSet/>
      <dgm:spPr/>
      <dgm:t>
        <a:bodyPr/>
        <a:lstStyle/>
        <a:p>
          <a:endParaRPr lang="en-GB"/>
        </a:p>
      </dgm:t>
    </dgm:pt>
    <dgm:pt modelId="{F326CDFE-C63A-487F-A5D8-1814D1401B77}" type="pres">
      <dgm:prSet presAssocID="{4F72BB69-779C-4E92-8A9B-EF5EF705EDE1}" presName="linear" presStyleCnt="0">
        <dgm:presLayoutVars>
          <dgm:dir/>
          <dgm:animLvl val="lvl"/>
          <dgm:resizeHandles val="exact"/>
        </dgm:presLayoutVars>
      </dgm:prSet>
      <dgm:spPr/>
    </dgm:pt>
    <dgm:pt modelId="{0B836C4D-980A-4A32-A67E-A3263397AAF8}" type="pres">
      <dgm:prSet presAssocID="{B35C3339-A81B-4400-A810-D0D06B9429A3}" presName="parentLin" presStyleCnt="0"/>
      <dgm:spPr/>
    </dgm:pt>
    <dgm:pt modelId="{D4175619-06B1-4389-8556-B80F04529D31}" type="pres">
      <dgm:prSet presAssocID="{B35C3339-A81B-4400-A810-D0D06B9429A3}" presName="parentLeftMargin" presStyleLbl="node1" presStyleIdx="0" presStyleCnt="4"/>
      <dgm:spPr/>
    </dgm:pt>
    <dgm:pt modelId="{150576E2-B4C6-4050-8FD4-CA95B847155B}" type="pres">
      <dgm:prSet presAssocID="{B35C3339-A81B-4400-A810-D0D06B9429A3}" presName="parentText" presStyleLbl="node1" presStyleIdx="0" presStyleCnt="4">
        <dgm:presLayoutVars>
          <dgm:chMax val="0"/>
          <dgm:bulletEnabled val="1"/>
        </dgm:presLayoutVars>
      </dgm:prSet>
      <dgm:spPr/>
    </dgm:pt>
    <dgm:pt modelId="{37DBEDC6-2265-4286-87D7-73FC1C3033AD}" type="pres">
      <dgm:prSet presAssocID="{B35C3339-A81B-4400-A810-D0D06B9429A3}" presName="negativeSpace" presStyleCnt="0"/>
      <dgm:spPr/>
    </dgm:pt>
    <dgm:pt modelId="{3E190518-22F1-4646-9759-29626193A688}" type="pres">
      <dgm:prSet presAssocID="{B35C3339-A81B-4400-A810-D0D06B9429A3}" presName="childText" presStyleLbl="conFgAcc1" presStyleIdx="0" presStyleCnt="4">
        <dgm:presLayoutVars>
          <dgm:bulletEnabled val="1"/>
        </dgm:presLayoutVars>
      </dgm:prSet>
      <dgm:spPr/>
    </dgm:pt>
    <dgm:pt modelId="{AE3A173B-1284-41E7-8DDD-891D24D4FE94}" type="pres">
      <dgm:prSet presAssocID="{6C08E329-DE9B-401D-AFAD-9812E1A888E7}" presName="spaceBetweenRectangles" presStyleCnt="0"/>
      <dgm:spPr/>
    </dgm:pt>
    <dgm:pt modelId="{25869D85-E00A-462B-8968-850D5C6A5829}" type="pres">
      <dgm:prSet presAssocID="{E3A48D2C-87CF-4510-AA19-2734DF77E047}" presName="parentLin" presStyleCnt="0"/>
      <dgm:spPr/>
    </dgm:pt>
    <dgm:pt modelId="{990CD685-0C1B-4143-AF5D-5E9E67D37489}" type="pres">
      <dgm:prSet presAssocID="{E3A48D2C-87CF-4510-AA19-2734DF77E047}" presName="parentLeftMargin" presStyleLbl="node1" presStyleIdx="0" presStyleCnt="4"/>
      <dgm:spPr/>
    </dgm:pt>
    <dgm:pt modelId="{67B7D9D3-9CC8-4AE7-A220-98CDDFF8386C}" type="pres">
      <dgm:prSet presAssocID="{E3A48D2C-87CF-4510-AA19-2734DF77E047}" presName="parentText" presStyleLbl="node1" presStyleIdx="1" presStyleCnt="4">
        <dgm:presLayoutVars>
          <dgm:chMax val="0"/>
          <dgm:bulletEnabled val="1"/>
        </dgm:presLayoutVars>
      </dgm:prSet>
      <dgm:spPr/>
    </dgm:pt>
    <dgm:pt modelId="{60CBBC75-9757-4052-BAD1-BEB4304F705E}" type="pres">
      <dgm:prSet presAssocID="{E3A48D2C-87CF-4510-AA19-2734DF77E047}" presName="negativeSpace" presStyleCnt="0"/>
      <dgm:spPr/>
    </dgm:pt>
    <dgm:pt modelId="{BFEDC405-33BF-4BA3-A838-FFBB77DEB8BC}" type="pres">
      <dgm:prSet presAssocID="{E3A48D2C-87CF-4510-AA19-2734DF77E047}" presName="childText" presStyleLbl="conFgAcc1" presStyleIdx="1" presStyleCnt="4">
        <dgm:presLayoutVars>
          <dgm:bulletEnabled val="1"/>
        </dgm:presLayoutVars>
      </dgm:prSet>
      <dgm:spPr/>
    </dgm:pt>
    <dgm:pt modelId="{4DF61DC7-6494-4B2A-84EB-B910D1C137F1}" type="pres">
      <dgm:prSet presAssocID="{4773C5DF-AFED-4289-B3A3-085565DDC628}" presName="spaceBetweenRectangles" presStyleCnt="0"/>
      <dgm:spPr/>
    </dgm:pt>
    <dgm:pt modelId="{C0C07DE2-292A-4974-8BA9-EE0AB76FABC9}" type="pres">
      <dgm:prSet presAssocID="{4FF9991D-4474-498A-A74B-32475B5B3E8F}" presName="parentLin" presStyleCnt="0"/>
      <dgm:spPr/>
    </dgm:pt>
    <dgm:pt modelId="{6D24EA8C-2E0E-4554-B86F-A3CE533BC085}" type="pres">
      <dgm:prSet presAssocID="{4FF9991D-4474-498A-A74B-32475B5B3E8F}" presName="parentLeftMargin" presStyleLbl="node1" presStyleIdx="1" presStyleCnt="4"/>
      <dgm:spPr/>
    </dgm:pt>
    <dgm:pt modelId="{FE77AF1C-3A89-4C0E-AAED-39D2B822CEDF}" type="pres">
      <dgm:prSet presAssocID="{4FF9991D-4474-498A-A74B-32475B5B3E8F}" presName="parentText" presStyleLbl="node1" presStyleIdx="2" presStyleCnt="4">
        <dgm:presLayoutVars>
          <dgm:chMax val="0"/>
          <dgm:bulletEnabled val="1"/>
        </dgm:presLayoutVars>
      </dgm:prSet>
      <dgm:spPr/>
    </dgm:pt>
    <dgm:pt modelId="{BDEAC4B0-55ED-4062-A274-67338E5F5486}" type="pres">
      <dgm:prSet presAssocID="{4FF9991D-4474-498A-A74B-32475B5B3E8F}" presName="negativeSpace" presStyleCnt="0"/>
      <dgm:spPr/>
    </dgm:pt>
    <dgm:pt modelId="{75A5DF26-28A4-49BE-825D-32A0F9B644C1}" type="pres">
      <dgm:prSet presAssocID="{4FF9991D-4474-498A-A74B-32475B5B3E8F}" presName="childText" presStyleLbl="conFgAcc1" presStyleIdx="2" presStyleCnt="4">
        <dgm:presLayoutVars>
          <dgm:bulletEnabled val="1"/>
        </dgm:presLayoutVars>
      </dgm:prSet>
      <dgm:spPr/>
    </dgm:pt>
    <dgm:pt modelId="{58C9549A-D063-4910-ACE4-08A5DBB7569D}" type="pres">
      <dgm:prSet presAssocID="{9D06D4CA-519E-49D8-AF73-1CDA1C1C4C9D}" presName="spaceBetweenRectangles" presStyleCnt="0"/>
      <dgm:spPr/>
    </dgm:pt>
    <dgm:pt modelId="{DA47DCFA-7712-4297-AE48-025230E92E85}" type="pres">
      <dgm:prSet presAssocID="{817C6758-BB3C-4238-AEC6-C294BC4D0C2F}" presName="parentLin" presStyleCnt="0"/>
      <dgm:spPr/>
    </dgm:pt>
    <dgm:pt modelId="{9FD5DA56-32BF-4A54-AE52-FB5398107B42}" type="pres">
      <dgm:prSet presAssocID="{817C6758-BB3C-4238-AEC6-C294BC4D0C2F}" presName="parentLeftMargin" presStyleLbl="node1" presStyleIdx="2" presStyleCnt="4"/>
      <dgm:spPr/>
    </dgm:pt>
    <dgm:pt modelId="{DE41F533-A90B-4791-A97F-D2263066D35F}" type="pres">
      <dgm:prSet presAssocID="{817C6758-BB3C-4238-AEC6-C294BC4D0C2F}" presName="parentText" presStyleLbl="node1" presStyleIdx="3" presStyleCnt="4">
        <dgm:presLayoutVars>
          <dgm:chMax val="0"/>
          <dgm:bulletEnabled val="1"/>
        </dgm:presLayoutVars>
      </dgm:prSet>
      <dgm:spPr/>
    </dgm:pt>
    <dgm:pt modelId="{892E7712-640C-4412-BB23-81EE98CB324F}" type="pres">
      <dgm:prSet presAssocID="{817C6758-BB3C-4238-AEC6-C294BC4D0C2F}" presName="negativeSpace" presStyleCnt="0"/>
      <dgm:spPr/>
    </dgm:pt>
    <dgm:pt modelId="{64286BCF-409A-4199-93D7-EC97D8E5BBF6}" type="pres">
      <dgm:prSet presAssocID="{817C6758-BB3C-4238-AEC6-C294BC4D0C2F}" presName="childText" presStyleLbl="conFgAcc1" presStyleIdx="3" presStyleCnt="4">
        <dgm:presLayoutVars>
          <dgm:bulletEnabled val="1"/>
        </dgm:presLayoutVars>
      </dgm:prSet>
      <dgm:spPr/>
    </dgm:pt>
  </dgm:ptLst>
  <dgm:cxnLst>
    <dgm:cxn modelId="{4863BA04-A8FF-4E34-930D-6D4C6804B033}" type="presOf" srcId="{4F72BB69-779C-4E92-8A9B-EF5EF705EDE1}" destId="{F326CDFE-C63A-487F-A5D8-1814D1401B77}" srcOrd="0" destOrd="0" presId="urn:microsoft.com/office/officeart/2005/8/layout/list1"/>
    <dgm:cxn modelId="{743D7006-819D-4607-B793-8F0BA6843E08}" srcId="{4FF9991D-4474-498A-A74B-32475B5B3E8F}" destId="{E3D3CAF0-9275-4665-8A09-F921D8210FA7}" srcOrd="0" destOrd="0" parTransId="{D400898B-3491-4E24-8D88-87A0C6592076}" sibTransId="{2ED1BAF0-E8E7-4B77-822B-45D73CBFAD7D}"/>
    <dgm:cxn modelId="{75F24F0F-65E9-4734-81A7-BE2EEE008E1B}" type="presOf" srcId="{B35C3339-A81B-4400-A810-D0D06B9429A3}" destId="{D4175619-06B1-4389-8556-B80F04529D31}" srcOrd="0" destOrd="0" presId="urn:microsoft.com/office/officeart/2005/8/layout/list1"/>
    <dgm:cxn modelId="{A1AF3113-C60F-44B8-AF5E-8C4338918770}" type="presOf" srcId="{DFD128BE-5785-4508-BE87-F4368737DED1}" destId="{3E190518-22F1-4646-9759-29626193A688}" srcOrd="0" destOrd="1" presId="urn:microsoft.com/office/officeart/2005/8/layout/list1"/>
    <dgm:cxn modelId="{333B4336-BF9F-4C35-93E2-7727AA0E9150}" type="presOf" srcId="{37FF15F9-879B-41E1-B0D2-C06ADE359557}" destId="{BFEDC405-33BF-4BA3-A838-FFBB77DEB8BC}" srcOrd="0" destOrd="0" presId="urn:microsoft.com/office/officeart/2005/8/layout/list1"/>
    <dgm:cxn modelId="{9A99A73A-3C7C-44B4-9A33-682E7B13ED2F}" type="presOf" srcId="{9AB8DC72-3743-4347-AFDE-FA81DC32C4DE}" destId="{64286BCF-409A-4199-93D7-EC97D8E5BBF6}" srcOrd="0" destOrd="0" presId="urn:microsoft.com/office/officeart/2005/8/layout/list1"/>
    <dgm:cxn modelId="{6081D148-AFB4-4275-BCD2-6A348C3D0C49}" type="presOf" srcId="{E3A48D2C-87CF-4510-AA19-2734DF77E047}" destId="{990CD685-0C1B-4143-AF5D-5E9E67D37489}" srcOrd="0" destOrd="0" presId="urn:microsoft.com/office/officeart/2005/8/layout/list1"/>
    <dgm:cxn modelId="{8C598C6B-5EB6-48E3-8FA3-E115F7BF233B}" srcId="{4F72BB69-779C-4E92-8A9B-EF5EF705EDE1}" destId="{4FF9991D-4474-498A-A74B-32475B5B3E8F}" srcOrd="2" destOrd="0" parTransId="{7BB3D060-DF92-4C81-8A00-A6902184DB46}" sibTransId="{9D06D4CA-519E-49D8-AF73-1CDA1C1C4C9D}"/>
    <dgm:cxn modelId="{875A834E-3BD3-4B69-B7BB-3FEE3956EFF0}" srcId="{4F72BB69-779C-4E92-8A9B-EF5EF705EDE1}" destId="{B35C3339-A81B-4400-A810-D0D06B9429A3}" srcOrd="0" destOrd="0" parTransId="{14AFA1E7-DC38-4BA2-BFED-94E410CCC78D}" sibTransId="{6C08E329-DE9B-401D-AFAD-9812E1A888E7}"/>
    <dgm:cxn modelId="{676CBE51-2C93-4AF7-AA90-8624D0E4CD10}" type="presOf" srcId="{E3A48D2C-87CF-4510-AA19-2734DF77E047}" destId="{67B7D9D3-9CC8-4AE7-A220-98CDDFF8386C}" srcOrd="1" destOrd="0" presId="urn:microsoft.com/office/officeart/2005/8/layout/list1"/>
    <dgm:cxn modelId="{BCDE4273-AE50-4749-84AD-3FC5F437B105}" type="presOf" srcId="{1ACFDEDA-C65A-4719-A1C4-907D4D8ED6AA}" destId="{64286BCF-409A-4199-93D7-EC97D8E5BBF6}" srcOrd="0" destOrd="1" presId="urn:microsoft.com/office/officeart/2005/8/layout/list1"/>
    <dgm:cxn modelId="{DF136F73-6E4D-49A6-AE0E-F16A36B1B07E}" srcId="{4F72BB69-779C-4E92-8A9B-EF5EF705EDE1}" destId="{817C6758-BB3C-4238-AEC6-C294BC4D0C2F}" srcOrd="3" destOrd="0" parTransId="{0CDD2F1D-7352-4ECA-8BD2-BCF4530B0D9A}" sibTransId="{A37DBEA1-0418-4940-92F3-4D745BF975FA}"/>
    <dgm:cxn modelId="{B64D5475-0514-49B2-A875-C941ED419B85}" srcId="{4F72BB69-779C-4E92-8A9B-EF5EF705EDE1}" destId="{E3A48D2C-87CF-4510-AA19-2734DF77E047}" srcOrd="1" destOrd="0" parTransId="{F08D27C8-CF13-4DDB-AE4D-E3455E5B2DEA}" sibTransId="{4773C5DF-AFED-4289-B3A3-085565DDC628}"/>
    <dgm:cxn modelId="{47BC9C78-6A5E-4521-AA53-B1FCF8BC6993}" srcId="{817C6758-BB3C-4238-AEC6-C294BC4D0C2F}" destId="{9AB8DC72-3743-4347-AFDE-FA81DC32C4DE}" srcOrd="0" destOrd="0" parTransId="{2910D8AB-EC8B-4A7F-A821-1192B1B27DF2}" sibTransId="{F52BA62B-01BB-43ED-BC06-399838749566}"/>
    <dgm:cxn modelId="{B5B44B80-08D4-4A49-AC76-5ABDD0310F2D}" type="presOf" srcId="{817C6758-BB3C-4238-AEC6-C294BC4D0C2F}" destId="{9FD5DA56-32BF-4A54-AE52-FB5398107B42}" srcOrd="0" destOrd="0" presId="urn:microsoft.com/office/officeart/2005/8/layout/list1"/>
    <dgm:cxn modelId="{C3752D82-09EB-42CF-8233-B8BEF8C40E5E}" type="presOf" srcId="{B35C3339-A81B-4400-A810-D0D06B9429A3}" destId="{150576E2-B4C6-4050-8FD4-CA95B847155B}" srcOrd="1" destOrd="0" presId="urn:microsoft.com/office/officeart/2005/8/layout/list1"/>
    <dgm:cxn modelId="{EE38A489-4BEF-44E0-9D83-282D0B922ABA}" type="presOf" srcId="{817C6758-BB3C-4238-AEC6-C294BC4D0C2F}" destId="{DE41F533-A90B-4791-A97F-D2263066D35F}" srcOrd="1" destOrd="0" presId="urn:microsoft.com/office/officeart/2005/8/layout/list1"/>
    <dgm:cxn modelId="{5ED8F18B-7ABF-4E5F-BC1D-3DE9C5F485E0}" srcId="{B35C3339-A81B-4400-A810-D0D06B9429A3}" destId="{DFD128BE-5785-4508-BE87-F4368737DED1}" srcOrd="1" destOrd="0" parTransId="{C126109D-9FFA-4683-9BE7-C9DCFF82B5E0}" sibTransId="{01045B0F-3238-4E93-B067-242F0A44A522}"/>
    <dgm:cxn modelId="{5DAAEB8E-6578-434E-A738-6690F730F90A}" type="presOf" srcId="{441C0146-E283-4550-B82B-93D74774CDCF}" destId="{3E190518-22F1-4646-9759-29626193A688}" srcOrd="0" destOrd="0" presId="urn:microsoft.com/office/officeart/2005/8/layout/list1"/>
    <dgm:cxn modelId="{72FBD0A3-883C-4D7C-A657-350BFB9A0A7D}" type="presOf" srcId="{4FF9991D-4474-498A-A74B-32475B5B3E8F}" destId="{6D24EA8C-2E0E-4554-B86F-A3CE533BC085}" srcOrd="0" destOrd="0" presId="urn:microsoft.com/office/officeart/2005/8/layout/list1"/>
    <dgm:cxn modelId="{D07709A5-82E2-4556-B367-86A02293D130}" srcId="{817C6758-BB3C-4238-AEC6-C294BC4D0C2F}" destId="{1ACFDEDA-C65A-4719-A1C4-907D4D8ED6AA}" srcOrd="1" destOrd="0" parTransId="{D0472BEE-B72A-4B74-AD67-60CBA67680C0}" sibTransId="{E55098D6-E1A0-4FC2-BE29-9C8C9D7ABCC0}"/>
    <dgm:cxn modelId="{CE5067A5-946E-46BF-B08A-1A09BA303D9A}" type="presOf" srcId="{E3D3CAF0-9275-4665-8A09-F921D8210FA7}" destId="{75A5DF26-28A4-49BE-825D-32A0F9B644C1}" srcOrd="0" destOrd="0" presId="urn:microsoft.com/office/officeart/2005/8/layout/list1"/>
    <dgm:cxn modelId="{BE4064AB-1092-4FF5-85B8-6AEE7825598E}" srcId="{B35C3339-A81B-4400-A810-D0D06B9429A3}" destId="{441C0146-E283-4550-B82B-93D74774CDCF}" srcOrd="0" destOrd="0" parTransId="{AEE622C5-0355-4E27-BB7D-56E153E8AC79}" sibTransId="{45AAF290-AB85-4EB1-88D9-34E11F70B728}"/>
    <dgm:cxn modelId="{F16B72BF-548D-4A79-9BF9-7F62CFA487EF}" srcId="{E3A48D2C-87CF-4510-AA19-2734DF77E047}" destId="{37FF15F9-879B-41E1-B0D2-C06ADE359557}" srcOrd="0" destOrd="0" parTransId="{25E59390-DE57-4B43-B87F-D5969C9A300C}" sibTransId="{708D4F25-A279-4FEF-BA88-5EC2C93488D0}"/>
    <dgm:cxn modelId="{6B5E67C3-5C16-461C-B1E4-210C392FDA88}" type="presOf" srcId="{4FF9991D-4474-498A-A74B-32475B5B3E8F}" destId="{FE77AF1C-3A89-4C0E-AAED-39D2B822CEDF}" srcOrd="1" destOrd="0" presId="urn:microsoft.com/office/officeart/2005/8/layout/list1"/>
    <dgm:cxn modelId="{56FB2365-5E02-403C-A788-32ACC1377BE0}" type="presParOf" srcId="{F326CDFE-C63A-487F-A5D8-1814D1401B77}" destId="{0B836C4D-980A-4A32-A67E-A3263397AAF8}" srcOrd="0" destOrd="0" presId="urn:microsoft.com/office/officeart/2005/8/layout/list1"/>
    <dgm:cxn modelId="{7E55AAF8-0458-44A7-896A-8A8A12D27F45}" type="presParOf" srcId="{0B836C4D-980A-4A32-A67E-A3263397AAF8}" destId="{D4175619-06B1-4389-8556-B80F04529D31}" srcOrd="0" destOrd="0" presId="urn:microsoft.com/office/officeart/2005/8/layout/list1"/>
    <dgm:cxn modelId="{FD279FEF-22A7-43D1-8EC6-E41A5876F661}" type="presParOf" srcId="{0B836C4D-980A-4A32-A67E-A3263397AAF8}" destId="{150576E2-B4C6-4050-8FD4-CA95B847155B}" srcOrd="1" destOrd="0" presId="urn:microsoft.com/office/officeart/2005/8/layout/list1"/>
    <dgm:cxn modelId="{11ACD913-89CB-40DF-A077-56E5D3C723E6}" type="presParOf" srcId="{F326CDFE-C63A-487F-A5D8-1814D1401B77}" destId="{37DBEDC6-2265-4286-87D7-73FC1C3033AD}" srcOrd="1" destOrd="0" presId="urn:microsoft.com/office/officeart/2005/8/layout/list1"/>
    <dgm:cxn modelId="{32DDD340-6618-41E2-AD64-755A1EADC830}" type="presParOf" srcId="{F326CDFE-C63A-487F-A5D8-1814D1401B77}" destId="{3E190518-22F1-4646-9759-29626193A688}" srcOrd="2" destOrd="0" presId="urn:microsoft.com/office/officeart/2005/8/layout/list1"/>
    <dgm:cxn modelId="{C112CD38-44A7-4CCF-9653-F3ED5DD53C16}" type="presParOf" srcId="{F326CDFE-C63A-487F-A5D8-1814D1401B77}" destId="{AE3A173B-1284-41E7-8DDD-891D24D4FE94}" srcOrd="3" destOrd="0" presId="urn:microsoft.com/office/officeart/2005/8/layout/list1"/>
    <dgm:cxn modelId="{7A0B27AE-32F4-46DE-8A4D-8B485CC96674}" type="presParOf" srcId="{F326CDFE-C63A-487F-A5D8-1814D1401B77}" destId="{25869D85-E00A-462B-8968-850D5C6A5829}" srcOrd="4" destOrd="0" presId="urn:microsoft.com/office/officeart/2005/8/layout/list1"/>
    <dgm:cxn modelId="{5C6B1697-0FDC-44C0-AE01-80ADDE265005}" type="presParOf" srcId="{25869D85-E00A-462B-8968-850D5C6A5829}" destId="{990CD685-0C1B-4143-AF5D-5E9E67D37489}" srcOrd="0" destOrd="0" presId="urn:microsoft.com/office/officeart/2005/8/layout/list1"/>
    <dgm:cxn modelId="{82814B80-2E8B-4A08-BE33-864DC38F19E1}" type="presParOf" srcId="{25869D85-E00A-462B-8968-850D5C6A5829}" destId="{67B7D9D3-9CC8-4AE7-A220-98CDDFF8386C}" srcOrd="1" destOrd="0" presId="urn:microsoft.com/office/officeart/2005/8/layout/list1"/>
    <dgm:cxn modelId="{9E567588-727B-405A-9B35-EB3DD43AC560}" type="presParOf" srcId="{F326CDFE-C63A-487F-A5D8-1814D1401B77}" destId="{60CBBC75-9757-4052-BAD1-BEB4304F705E}" srcOrd="5" destOrd="0" presId="urn:microsoft.com/office/officeart/2005/8/layout/list1"/>
    <dgm:cxn modelId="{7DCCBDCE-11C9-4420-B80B-EA00E2F048C6}" type="presParOf" srcId="{F326CDFE-C63A-487F-A5D8-1814D1401B77}" destId="{BFEDC405-33BF-4BA3-A838-FFBB77DEB8BC}" srcOrd="6" destOrd="0" presId="urn:microsoft.com/office/officeart/2005/8/layout/list1"/>
    <dgm:cxn modelId="{7C1F6EDA-8DF2-440D-B778-AA086DB6D844}" type="presParOf" srcId="{F326CDFE-C63A-487F-A5D8-1814D1401B77}" destId="{4DF61DC7-6494-4B2A-84EB-B910D1C137F1}" srcOrd="7" destOrd="0" presId="urn:microsoft.com/office/officeart/2005/8/layout/list1"/>
    <dgm:cxn modelId="{06AD2B7D-F755-4B42-9030-4841B37E8A72}" type="presParOf" srcId="{F326CDFE-C63A-487F-A5D8-1814D1401B77}" destId="{C0C07DE2-292A-4974-8BA9-EE0AB76FABC9}" srcOrd="8" destOrd="0" presId="urn:microsoft.com/office/officeart/2005/8/layout/list1"/>
    <dgm:cxn modelId="{35E4D8A1-6B3A-4AB9-9FF9-4C1581E38D1F}" type="presParOf" srcId="{C0C07DE2-292A-4974-8BA9-EE0AB76FABC9}" destId="{6D24EA8C-2E0E-4554-B86F-A3CE533BC085}" srcOrd="0" destOrd="0" presId="urn:microsoft.com/office/officeart/2005/8/layout/list1"/>
    <dgm:cxn modelId="{752116AA-68F3-4061-9DB3-A42715E94BF4}" type="presParOf" srcId="{C0C07DE2-292A-4974-8BA9-EE0AB76FABC9}" destId="{FE77AF1C-3A89-4C0E-AAED-39D2B822CEDF}" srcOrd="1" destOrd="0" presId="urn:microsoft.com/office/officeart/2005/8/layout/list1"/>
    <dgm:cxn modelId="{372B870D-7BA9-4158-A827-855B5B1CA3A6}" type="presParOf" srcId="{F326CDFE-C63A-487F-A5D8-1814D1401B77}" destId="{BDEAC4B0-55ED-4062-A274-67338E5F5486}" srcOrd="9" destOrd="0" presId="urn:microsoft.com/office/officeart/2005/8/layout/list1"/>
    <dgm:cxn modelId="{AD68EBF3-CB8B-44F1-9032-352F65420499}" type="presParOf" srcId="{F326CDFE-C63A-487F-A5D8-1814D1401B77}" destId="{75A5DF26-28A4-49BE-825D-32A0F9B644C1}" srcOrd="10" destOrd="0" presId="urn:microsoft.com/office/officeart/2005/8/layout/list1"/>
    <dgm:cxn modelId="{66A0466C-03DB-45BB-9637-1C2EC13109E0}" type="presParOf" srcId="{F326CDFE-C63A-487F-A5D8-1814D1401B77}" destId="{58C9549A-D063-4910-ACE4-08A5DBB7569D}" srcOrd="11" destOrd="0" presId="urn:microsoft.com/office/officeart/2005/8/layout/list1"/>
    <dgm:cxn modelId="{919C55E5-0735-46CD-A558-564340347501}" type="presParOf" srcId="{F326CDFE-C63A-487F-A5D8-1814D1401B77}" destId="{DA47DCFA-7712-4297-AE48-025230E92E85}" srcOrd="12" destOrd="0" presId="urn:microsoft.com/office/officeart/2005/8/layout/list1"/>
    <dgm:cxn modelId="{C14ACFC4-C62C-4AEA-8A30-A492661CBD8C}" type="presParOf" srcId="{DA47DCFA-7712-4297-AE48-025230E92E85}" destId="{9FD5DA56-32BF-4A54-AE52-FB5398107B42}" srcOrd="0" destOrd="0" presId="urn:microsoft.com/office/officeart/2005/8/layout/list1"/>
    <dgm:cxn modelId="{24EADDE4-B402-4039-9FEE-B5A7A2ED00BC}" type="presParOf" srcId="{DA47DCFA-7712-4297-AE48-025230E92E85}" destId="{DE41F533-A90B-4791-A97F-D2263066D35F}" srcOrd="1" destOrd="0" presId="urn:microsoft.com/office/officeart/2005/8/layout/list1"/>
    <dgm:cxn modelId="{2638657D-C886-4A3C-815C-7B0901957985}" type="presParOf" srcId="{F326CDFE-C63A-487F-A5D8-1814D1401B77}" destId="{892E7712-640C-4412-BB23-81EE98CB324F}" srcOrd="13" destOrd="0" presId="urn:microsoft.com/office/officeart/2005/8/layout/list1"/>
    <dgm:cxn modelId="{45C7D6A9-B542-4B13-A3D1-64E3F584B5EA}" type="presParOf" srcId="{F326CDFE-C63A-487F-A5D8-1814D1401B77}" destId="{64286BCF-409A-4199-93D7-EC97D8E5BBF6}"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25F5B7-387C-4D68-AD22-9426EAA19B9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DBE0109-7FA6-4187-94B7-3DDB588C4465}">
      <dgm:prSet custT="1"/>
      <dgm:spPr/>
      <dgm:t>
        <a:bodyPr/>
        <a:lstStyle/>
        <a:p>
          <a:pPr algn="l">
            <a:lnSpc>
              <a:spcPct val="100000"/>
            </a:lnSpc>
          </a:pPr>
          <a:r>
            <a:rPr lang="en-US" sz="2000" b="1">
              <a:solidFill>
                <a:schemeClr val="tx1"/>
              </a:solidFill>
            </a:rPr>
            <a:t>Legal Aid Bulletin</a:t>
          </a:r>
          <a:endParaRPr lang="en-GB" sz="2000">
            <a:solidFill>
              <a:schemeClr val="tx1"/>
            </a:solidFill>
          </a:endParaRPr>
        </a:p>
      </dgm:t>
    </dgm:pt>
    <dgm:pt modelId="{EA459259-A947-4DC1-BB4A-438877AD1EA7}" type="parTrans" cxnId="{C188E02D-5560-459A-8E2F-F90D440C4659}">
      <dgm:prSet/>
      <dgm:spPr/>
      <dgm:t>
        <a:bodyPr/>
        <a:lstStyle/>
        <a:p>
          <a:endParaRPr lang="en-GB"/>
        </a:p>
      </dgm:t>
    </dgm:pt>
    <dgm:pt modelId="{501955D5-020C-47D7-8A5C-8BBF7D8BB7DB}" type="sibTrans" cxnId="{C188E02D-5560-459A-8E2F-F90D440C4659}">
      <dgm:prSet/>
      <dgm:spPr/>
      <dgm:t>
        <a:bodyPr/>
        <a:lstStyle/>
        <a:p>
          <a:endParaRPr lang="en-GB"/>
        </a:p>
      </dgm:t>
    </dgm:pt>
    <dgm:pt modelId="{95F5C3FB-93E0-49F7-813C-41F0B37D5EFF}">
      <dgm:prSet custT="1"/>
      <dgm:spPr/>
      <dgm:t>
        <a:bodyPr/>
        <a:lstStyle/>
        <a:p>
          <a:pPr algn="l">
            <a:lnSpc>
              <a:spcPct val="100000"/>
            </a:lnSpc>
          </a:pPr>
          <a:r>
            <a:rPr lang="en-US" sz="2000" b="1">
              <a:solidFill>
                <a:schemeClr val="tx1"/>
              </a:solidFill>
            </a:rPr>
            <a:t>Social Media</a:t>
          </a:r>
          <a:endParaRPr lang="en-GB" sz="2000">
            <a:solidFill>
              <a:schemeClr val="tx1"/>
            </a:solidFill>
          </a:endParaRPr>
        </a:p>
      </dgm:t>
    </dgm:pt>
    <dgm:pt modelId="{A72BB4E7-4546-4D46-AC10-58EB7E6F039F}" type="parTrans" cxnId="{422D65E4-EFF3-44DF-ACCD-EA1CA0567553}">
      <dgm:prSet/>
      <dgm:spPr/>
      <dgm:t>
        <a:bodyPr/>
        <a:lstStyle/>
        <a:p>
          <a:endParaRPr lang="en-GB"/>
        </a:p>
      </dgm:t>
    </dgm:pt>
    <dgm:pt modelId="{5CDF0A17-086C-48BB-9C61-1711CF373B1D}" type="sibTrans" cxnId="{422D65E4-EFF3-44DF-ACCD-EA1CA0567553}">
      <dgm:prSet/>
      <dgm:spPr/>
      <dgm:t>
        <a:bodyPr/>
        <a:lstStyle/>
        <a:p>
          <a:endParaRPr lang="en-GB"/>
        </a:p>
      </dgm:t>
    </dgm:pt>
    <dgm:pt modelId="{FAA44475-7955-4192-A42C-471014DFFBF1}">
      <dgm:prSet custT="1"/>
      <dgm:spPr/>
      <dgm:t>
        <a:bodyPr/>
        <a:lstStyle/>
        <a:p>
          <a:pPr algn="l">
            <a:lnSpc>
              <a:spcPct val="100000"/>
            </a:lnSpc>
          </a:pPr>
          <a:r>
            <a:rPr lang="en-US" sz="2000" b="1">
              <a:solidFill>
                <a:schemeClr val="tx1"/>
              </a:solidFill>
            </a:rPr>
            <a:t>LAA Portal</a:t>
          </a:r>
          <a:endParaRPr lang="en-GB" sz="2000">
            <a:solidFill>
              <a:schemeClr val="tx1"/>
            </a:solidFill>
          </a:endParaRPr>
        </a:p>
      </dgm:t>
    </dgm:pt>
    <dgm:pt modelId="{571C5CB2-87B8-418E-AAE1-F66C9467D25B}" type="parTrans" cxnId="{BFA6143D-0B79-48F8-BD2A-F3BC3195CF93}">
      <dgm:prSet/>
      <dgm:spPr/>
      <dgm:t>
        <a:bodyPr/>
        <a:lstStyle/>
        <a:p>
          <a:endParaRPr lang="en-GB"/>
        </a:p>
      </dgm:t>
    </dgm:pt>
    <dgm:pt modelId="{AA35D885-ABF7-4907-9930-44FF2209C97C}" type="sibTrans" cxnId="{BFA6143D-0B79-48F8-BD2A-F3BC3195CF93}">
      <dgm:prSet/>
      <dgm:spPr/>
      <dgm:t>
        <a:bodyPr/>
        <a:lstStyle/>
        <a:p>
          <a:endParaRPr lang="en-GB"/>
        </a:p>
      </dgm:t>
    </dgm:pt>
    <dgm:pt modelId="{9F8AC92B-0CFF-4D2A-87E0-238590224107}">
      <dgm:prSet custT="1"/>
      <dgm:spPr/>
      <dgm:t>
        <a:bodyPr/>
        <a:lstStyle/>
        <a:p>
          <a:pPr algn="l">
            <a:lnSpc>
              <a:spcPct val="100000"/>
            </a:lnSpc>
          </a:pPr>
          <a:r>
            <a:rPr lang="en-US" sz="1800" b="0">
              <a:solidFill>
                <a:schemeClr val="tx1"/>
              </a:solidFill>
            </a:rPr>
            <a:t>A fortnightly e-alert with links to relevant pages</a:t>
          </a:r>
          <a:endParaRPr lang="en-GB" sz="1800">
            <a:solidFill>
              <a:schemeClr val="tx1"/>
            </a:solidFill>
          </a:endParaRPr>
        </a:p>
      </dgm:t>
    </dgm:pt>
    <dgm:pt modelId="{20E4AFCF-CF8A-4013-8331-546C0BCF83E2}" type="parTrans" cxnId="{CF9C4C36-4687-433E-9135-2FB4E4E9A99C}">
      <dgm:prSet/>
      <dgm:spPr/>
      <dgm:t>
        <a:bodyPr/>
        <a:lstStyle/>
        <a:p>
          <a:endParaRPr lang="en-GB"/>
        </a:p>
      </dgm:t>
    </dgm:pt>
    <dgm:pt modelId="{1419FC9C-9348-4E38-AC54-98538151E62D}" type="sibTrans" cxnId="{CF9C4C36-4687-433E-9135-2FB4E4E9A99C}">
      <dgm:prSet/>
      <dgm:spPr/>
      <dgm:t>
        <a:bodyPr/>
        <a:lstStyle/>
        <a:p>
          <a:endParaRPr lang="en-GB"/>
        </a:p>
      </dgm:t>
    </dgm:pt>
    <dgm:pt modelId="{C633FD28-E165-4631-82DA-99D4C0D77243}">
      <dgm:prSet custT="1"/>
      <dgm:spPr/>
      <dgm:t>
        <a:bodyPr/>
        <a:lstStyle/>
        <a:p>
          <a:pPr algn="l">
            <a:lnSpc>
              <a:spcPct val="100000"/>
            </a:lnSpc>
          </a:pPr>
          <a:r>
            <a:rPr lang="en-US" sz="1800" b="0">
              <a:solidFill>
                <a:schemeClr val="tx1"/>
              </a:solidFill>
            </a:rPr>
            <a:t>Follow us on Twitter</a:t>
          </a:r>
          <a:endParaRPr lang="en-GB" sz="1800">
            <a:solidFill>
              <a:schemeClr val="tx1"/>
            </a:solidFill>
          </a:endParaRPr>
        </a:p>
      </dgm:t>
    </dgm:pt>
    <dgm:pt modelId="{8166A4F0-003E-4E85-A83E-DFE5B0EA1970}" type="parTrans" cxnId="{998CC519-5ACA-499C-8278-9DE36AD1EB9E}">
      <dgm:prSet/>
      <dgm:spPr/>
      <dgm:t>
        <a:bodyPr/>
        <a:lstStyle/>
        <a:p>
          <a:endParaRPr lang="en-GB"/>
        </a:p>
      </dgm:t>
    </dgm:pt>
    <dgm:pt modelId="{948ACCE0-DEDC-4FC8-BD19-5C0E1C06F3DC}" type="sibTrans" cxnId="{998CC519-5ACA-499C-8278-9DE36AD1EB9E}">
      <dgm:prSet/>
      <dgm:spPr/>
      <dgm:t>
        <a:bodyPr/>
        <a:lstStyle/>
        <a:p>
          <a:endParaRPr lang="en-GB"/>
        </a:p>
      </dgm:t>
    </dgm:pt>
    <dgm:pt modelId="{62D036EE-9F11-4D32-A62B-CB208FF88BA7}">
      <dgm:prSet custT="1"/>
      <dgm:spPr/>
      <dgm:t>
        <a:bodyPr/>
        <a:lstStyle/>
        <a:p>
          <a:pPr algn="l">
            <a:lnSpc>
              <a:spcPct val="100000"/>
            </a:lnSpc>
          </a:pPr>
          <a:r>
            <a:rPr lang="en-US" sz="1800" b="0">
              <a:solidFill>
                <a:schemeClr val="tx1"/>
              </a:solidFill>
            </a:rPr>
            <a:t>We post the status of our online systems on the portal’s home page</a:t>
          </a:r>
          <a:endParaRPr lang="en-GB" sz="1800">
            <a:solidFill>
              <a:schemeClr val="tx1"/>
            </a:solidFill>
          </a:endParaRPr>
        </a:p>
      </dgm:t>
    </dgm:pt>
    <dgm:pt modelId="{1C6EE094-98E8-4F36-9B83-EC9FA59B2747}" type="parTrans" cxnId="{201A1579-72E3-480A-90D6-08B92754CF06}">
      <dgm:prSet/>
      <dgm:spPr/>
      <dgm:t>
        <a:bodyPr/>
        <a:lstStyle/>
        <a:p>
          <a:endParaRPr lang="en-GB"/>
        </a:p>
      </dgm:t>
    </dgm:pt>
    <dgm:pt modelId="{5C5022AF-7524-494D-AB19-7C0AB219053F}" type="sibTrans" cxnId="{201A1579-72E3-480A-90D6-08B92754CF06}">
      <dgm:prSet/>
      <dgm:spPr/>
      <dgm:t>
        <a:bodyPr/>
        <a:lstStyle/>
        <a:p>
          <a:endParaRPr lang="en-GB"/>
        </a:p>
      </dgm:t>
    </dgm:pt>
    <dgm:pt modelId="{EDE521FA-F07E-47B4-8BFF-7ED707C3B7A6}">
      <dgm:prSet custT="1"/>
      <dgm:spPr/>
      <dgm:t>
        <a:bodyPr/>
        <a:lstStyle/>
        <a:p>
          <a:pPr algn="l">
            <a:lnSpc>
              <a:spcPct val="100000"/>
            </a:lnSpc>
          </a:pPr>
          <a:r>
            <a:rPr lang="en-US" sz="1800" b="0">
              <a:solidFill>
                <a:schemeClr val="tx1"/>
              </a:solidFill>
            </a:rPr>
            <a:t>Join our thousands of subscribers</a:t>
          </a:r>
          <a:endParaRPr lang="en-GB" sz="1800">
            <a:solidFill>
              <a:schemeClr val="tx1"/>
            </a:solidFill>
          </a:endParaRPr>
        </a:p>
      </dgm:t>
    </dgm:pt>
    <dgm:pt modelId="{13C3D820-DE79-40AF-9605-29C85E259C31}" type="parTrans" cxnId="{ABEA63B1-126E-4E19-BEB4-92B3CA176D01}">
      <dgm:prSet/>
      <dgm:spPr/>
      <dgm:t>
        <a:bodyPr/>
        <a:lstStyle/>
        <a:p>
          <a:endParaRPr lang="en-GB"/>
        </a:p>
      </dgm:t>
    </dgm:pt>
    <dgm:pt modelId="{A08D72C5-E9F6-47A7-9393-B9FBC974CF42}" type="sibTrans" cxnId="{ABEA63B1-126E-4E19-BEB4-92B3CA176D01}">
      <dgm:prSet/>
      <dgm:spPr/>
      <dgm:t>
        <a:bodyPr/>
        <a:lstStyle/>
        <a:p>
          <a:endParaRPr lang="en-GB"/>
        </a:p>
      </dgm:t>
    </dgm:pt>
    <dgm:pt modelId="{47527E50-5219-4043-8AF4-B716E7867316}">
      <dgm:prSet custT="1"/>
      <dgm:spPr/>
      <dgm:t>
        <a:bodyPr/>
        <a:lstStyle/>
        <a:p>
          <a:pPr algn="l">
            <a:lnSpc>
              <a:spcPct val="100000"/>
            </a:lnSpc>
          </a:pPr>
          <a:r>
            <a:rPr lang="en-GB" sz="1800">
              <a:solidFill>
                <a:schemeClr val="tx1"/>
              </a:solidFill>
            </a:rPr>
            <a:t>Read our blog</a:t>
          </a:r>
        </a:p>
      </dgm:t>
    </dgm:pt>
    <dgm:pt modelId="{2D4FDB7A-B06A-4991-86C8-12F3B2300E2D}" type="parTrans" cxnId="{04EFEDE2-1535-4CB3-AD27-F1C0AFA56AF3}">
      <dgm:prSet/>
      <dgm:spPr/>
      <dgm:t>
        <a:bodyPr/>
        <a:lstStyle/>
        <a:p>
          <a:endParaRPr lang="en-GB"/>
        </a:p>
      </dgm:t>
    </dgm:pt>
    <dgm:pt modelId="{80574B66-473E-4701-A6F9-817B8E57E4AD}" type="sibTrans" cxnId="{04EFEDE2-1535-4CB3-AD27-F1C0AFA56AF3}">
      <dgm:prSet/>
      <dgm:spPr/>
      <dgm:t>
        <a:bodyPr/>
        <a:lstStyle/>
        <a:p>
          <a:endParaRPr lang="en-GB"/>
        </a:p>
      </dgm:t>
    </dgm:pt>
    <dgm:pt modelId="{1E0E2585-6D64-4BCA-A4D7-BA1944500266}">
      <dgm:prSet custT="1"/>
      <dgm:spPr/>
      <dgm:t>
        <a:bodyPr/>
        <a:lstStyle/>
        <a:p>
          <a:pPr algn="l">
            <a:lnSpc>
              <a:spcPct val="100000"/>
            </a:lnSpc>
          </a:pPr>
          <a:r>
            <a:rPr lang="en-US" sz="1800" b="0">
              <a:solidFill>
                <a:schemeClr val="tx1"/>
              </a:solidFill>
            </a:rPr>
            <a:t>Get help from our customer </a:t>
          </a:r>
          <a:r>
            <a:rPr lang="en-GB" sz="1800">
              <a:solidFill>
                <a:schemeClr val="tx1"/>
              </a:solidFill>
            </a:rPr>
            <a:t>service twitter account</a:t>
          </a:r>
        </a:p>
      </dgm:t>
    </dgm:pt>
    <dgm:pt modelId="{D5747840-D600-42AD-B042-A64012FACEE5}" type="parTrans" cxnId="{C55B9942-CC5C-4F8B-9A43-31563B4D7D9F}">
      <dgm:prSet/>
      <dgm:spPr/>
      <dgm:t>
        <a:bodyPr/>
        <a:lstStyle/>
        <a:p>
          <a:endParaRPr lang="en-GB"/>
        </a:p>
      </dgm:t>
    </dgm:pt>
    <dgm:pt modelId="{70A872F3-6C01-4B1B-9562-C2729DE86D7E}" type="sibTrans" cxnId="{C55B9942-CC5C-4F8B-9A43-31563B4D7D9F}">
      <dgm:prSet/>
      <dgm:spPr/>
      <dgm:t>
        <a:bodyPr/>
        <a:lstStyle/>
        <a:p>
          <a:endParaRPr lang="en-GB"/>
        </a:p>
      </dgm:t>
    </dgm:pt>
    <dgm:pt modelId="{61396595-EBD2-4C22-A56F-99D9199A2956}" type="pres">
      <dgm:prSet presAssocID="{6125F5B7-387C-4D68-AD22-9426EAA19B93}" presName="rootnode" presStyleCnt="0">
        <dgm:presLayoutVars>
          <dgm:chMax/>
          <dgm:chPref/>
          <dgm:dir/>
          <dgm:animLvl val="lvl"/>
        </dgm:presLayoutVars>
      </dgm:prSet>
      <dgm:spPr/>
    </dgm:pt>
    <dgm:pt modelId="{FF8030C4-593F-4840-A1B1-870020D41BCB}" type="pres">
      <dgm:prSet presAssocID="{3DBE0109-7FA6-4187-94B7-3DDB588C4465}" presName="composite" presStyleCnt="0"/>
      <dgm:spPr/>
    </dgm:pt>
    <dgm:pt modelId="{C59BA069-A66D-4B36-817C-76B712173D42}" type="pres">
      <dgm:prSet presAssocID="{3DBE0109-7FA6-4187-94B7-3DDB588C4465}" presName="LShape" presStyleLbl="alignNode1" presStyleIdx="0" presStyleCnt="5" custScaleX="137245"/>
      <dgm:spPr>
        <a:solidFill>
          <a:srgbClr val="ABADCB"/>
        </a:solidFill>
        <a:ln>
          <a:solidFill>
            <a:schemeClr val="accent4">
              <a:lumMod val="75000"/>
            </a:schemeClr>
          </a:solidFill>
        </a:ln>
      </dgm:spPr>
    </dgm:pt>
    <dgm:pt modelId="{185F89CF-98A2-4964-8B5C-249B26A1B783}" type="pres">
      <dgm:prSet presAssocID="{3DBE0109-7FA6-4187-94B7-3DDB588C4465}" presName="ParentText" presStyleLbl="revTx" presStyleIdx="0" presStyleCnt="3" custScaleX="146771" custLinFactNeighborX="4157" custLinFactNeighborY="2249">
        <dgm:presLayoutVars>
          <dgm:chMax val="0"/>
          <dgm:chPref val="0"/>
          <dgm:bulletEnabled val="1"/>
        </dgm:presLayoutVars>
      </dgm:prSet>
      <dgm:spPr/>
    </dgm:pt>
    <dgm:pt modelId="{56E93CB9-72B4-4F91-A22C-AF9924480AB8}" type="pres">
      <dgm:prSet presAssocID="{3DBE0109-7FA6-4187-94B7-3DDB588C4465}" presName="Triangle" presStyleLbl="alignNode1" presStyleIdx="1" presStyleCnt="5" custLinFactX="7422" custLinFactNeighborX="100000" custLinFactNeighborY="15324"/>
      <dgm:spPr>
        <a:solidFill>
          <a:srgbClr val="ABADCB"/>
        </a:solidFill>
        <a:ln>
          <a:solidFill>
            <a:schemeClr val="accent4">
              <a:lumMod val="75000"/>
            </a:schemeClr>
          </a:solidFill>
        </a:ln>
      </dgm:spPr>
    </dgm:pt>
    <dgm:pt modelId="{5F885AB2-D831-4A23-9F1A-AF92AB2C5E64}" type="pres">
      <dgm:prSet presAssocID="{501955D5-020C-47D7-8A5C-8BBF7D8BB7DB}" presName="sibTrans" presStyleCnt="0"/>
      <dgm:spPr/>
    </dgm:pt>
    <dgm:pt modelId="{73FF56C9-542D-448A-9426-90AE73A3CB90}" type="pres">
      <dgm:prSet presAssocID="{501955D5-020C-47D7-8A5C-8BBF7D8BB7DB}" presName="space" presStyleCnt="0"/>
      <dgm:spPr/>
    </dgm:pt>
    <dgm:pt modelId="{E059D796-F12F-41CB-9943-9CAF789C0E67}" type="pres">
      <dgm:prSet presAssocID="{95F5C3FB-93E0-49F7-813C-41F0B37D5EFF}" presName="composite" presStyleCnt="0"/>
      <dgm:spPr/>
    </dgm:pt>
    <dgm:pt modelId="{9BC7C547-C38B-4461-9DD9-5C3D0FDC541A}" type="pres">
      <dgm:prSet presAssocID="{95F5C3FB-93E0-49F7-813C-41F0B37D5EFF}" presName="LShape" presStyleLbl="alignNode1" presStyleIdx="2" presStyleCnt="5" custScaleX="127276" custLinFactNeighborX="8775" custLinFactNeighborY="-721"/>
      <dgm:spPr>
        <a:solidFill>
          <a:srgbClr val="ABADCB"/>
        </a:solidFill>
        <a:ln>
          <a:solidFill>
            <a:schemeClr val="accent2">
              <a:lumMod val="75000"/>
            </a:schemeClr>
          </a:solidFill>
        </a:ln>
      </dgm:spPr>
    </dgm:pt>
    <dgm:pt modelId="{1DB7C282-84EA-4A18-AFDC-B0F17F2DC774}" type="pres">
      <dgm:prSet presAssocID="{95F5C3FB-93E0-49F7-813C-41F0B37D5EFF}" presName="ParentText" presStyleLbl="revTx" presStyleIdx="1" presStyleCnt="3" custScaleX="131085" custLinFactNeighborX="15657" custLinFactNeighborY="6231">
        <dgm:presLayoutVars>
          <dgm:chMax val="0"/>
          <dgm:chPref val="0"/>
          <dgm:bulletEnabled val="1"/>
        </dgm:presLayoutVars>
      </dgm:prSet>
      <dgm:spPr/>
    </dgm:pt>
    <dgm:pt modelId="{64CA9253-242E-45BF-96BC-52521496B7E4}" type="pres">
      <dgm:prSet presAssocID="{95F5C3FB-93E0-49F7-813C-41F0B37D5EFF}" presName="Triangle" presStyleLbl="alignNode1" presStyleIdx="3" presStyleCnt="5" custLinFactX="23383" custLinFactNeighborX="100000" custLinFactNeighborY="19445"/>
      <dgm:spPr>
        <a:solidFill>
          <a:srgbClr val="ABADCB"/>
        </a:solidFill>
        <a:ln>
          <a:solidFill>
            <a:schemeClr val="accent4">
              <a:lumMod val="75000"/>
            </a:schemeClr>
          </a:solidFill>
        </a:ln>
      </dgm:spPr>
    </dgm:pt>
    <dgm:pt modelId="{2AEED5A4-3B28-4C00-8C5B-80A73F08FA39}" type="pres">
      <dgm:prSet presAssocID="{5CDF0A17-086C-48BB-9C61-1711CF373B1D}" presName="sibTrans" presStyleCnt="0"/>
      <dgm:spPr/>
    </dgm:pt>
    <dgm:pt modelId="{A3DDCE04-E384-4BFD-A544-8E3F92E69B4A}" type="pres">
      <dgm:prSet presAssocID="{5CDF0A17-086C-48BB-9C61-1711CF373B1D}" presName="space" presStyleCnt="0"/>
      <dgm:spPr/>
    </dgm:pt>
    <dgm:pt modelId="{99EA3F3E-A0BF-4C08-9533-63D5E86488C8}" type="pres">
      <dgm:prSet presAssocID="{FAA44475-7955-4192-A42C-471014DFFBF1}" presName="composite" presStyleCnt="0"/>
      <dgm:spPr/>
    </dgm:pt>
    <dgm:pt modelId="{8B28F3EB-4E0C-4C7E-9F88-4308689FA845}" type="pres">
      <dgm:prSet presAssocID="{FAA44475-7955-4192-A42C-471014DFFBF1}" presName="LShape" presStyleLbl="alignNode1" presStyleIdx="4" presStyleCnt="5" custScaleX="126898" custLinFactNeighborX="751" custLinFactNeighborY="95"/>
      <dgm:spPr>
        <a:solidFill>
          <a:srgbClr val="ABADCB"/>
        </a:solidFill>
        <a:ln>
          <a:solidFill>
            <a:schemeClr val="accent4">
              <a:lumMod val="75000"/>
            </a:schemeClr>
          </a:solidFill>
        </a:ln>
      </dgm:spPr>
    </dgm:pt>
    <dgm:pt modelId="{CF6A27DB-211C-4FCC-9203-D4F2284B7E2F}" type="pres">
      <dgm:prSet presAssocID="{FAA44475-7955-4192-A42C-471014DFFBF1}" presName="ParentText" presStyleLbl="revTx" presStyleIdx="2" presStyleCnt="3" custScaleX="131888" custLinFactNeighborX="4137" custLinFactNeighborY="10545">
        <dgm:presLayoutVars>
          <dgm:chMax val="0"/>
          <dgm:chPref val="0"/>
          <dgm:bulletEnabled val="1"/>
        </dgm:presLayoutVars>
      </dgm:prSet>
      <dgm:spPr/>
    </dgm:pt>
  </dgm:ptLst>
  <dgm:cxnLst>
    <dgm:cxn modelId="{998CC519-5ACA-499C-8278-9DE36AD1EB9E}" srcId="{95F5C3FB-93E0-49F7-813C-41F0B37D5EFF}" destId="{C633FD28-E165-4631-82DA-99D4C0D77243}" srcOrd="0" destOrd="0" parTransId="{8166A4F0-003E-4E85-A83E-DFE5B0EA1970}" sibTransId="{948ACCE0-DEDC-4FC8-BD19-5C0E1C06F3DC}"/>
    <dgm:cxn modelId="{7C115228-541B-44C9-B48C-E36901399891}" type="presOf" srcId="{47527E50-5219-4043-8AF4-B716E7867316}" destId="{1DB7C282-84EA-4A18-AFDC-B0F17F2DC774}" srcOrd="0" destOrd="3" presId="urn:microsoft.com/office/officeart/2009/3/layout/StepUpProcess"/>
    <dgm:cxn modelId="{C188E02D-5560-459A-8E2F-F90D440C4659}" srcId="{6125F5B7-387C-4D68-AD22-9426EAA19B93}" destId="{3DBE0109-7FA6-4187-94B7-3DDB588C4465}" srcOrd="0" destOrd="0" parTransId="{EA459259-A947-4DC1-BB4A-438877AD1EA7}" sibTransId="{501955D5-020C-47D7-8A5C-8BBF7D8BB7DB}"/>
    <dgm:cxn modelId="{CF9C4C36-4687-433E-9135-2FB4E4E9A99C}" srcId="{3DBE0109-7FA6-4187-94B7-3DDB588C4465}" destId="{9F8AC92B-0CFF-4D2A-87E0-238590224107}" srcOrd="0" destOrd="0" parTransId="{20E4AFCF-CF8A-4013-8331-546C0BCF83E2}" sibTransId="{1419FC9C-9348-4E38-AC54-98538151E62D}"/>
    <dgm:cxn modelId="{BFA6143D-0B79-48F8-BD2A-F3BC3195CF93}" srcId="{6125F5B7-387C-4D68-AD22-9426EAA19B93}" destId="{FAA44475-7955-4192-A42C-471014DFFBF1}" srcOrd="2" destOrd="0" parTransId="{571C5CB2-87B8-418E-AAE1-F66C9467D25B}" sibTransId="{AA35D885-ABF7-4907-9930-44FF2209C97C}"/>
    <dgm:cxn modelId="{77C0B73E-A206-49C6-B954-6D0F59A3FE7D}" type="presOf" srcId="{9F8AC92B-0CFF-4D2A-87E0-238590224107}" destId="{185F89CF-98A2-4964-8B5C-249B26A1B783}" srcOrd="0" destOrd="1" presId="urn:microsoft.com/office/officeart/2009/3/layout/StepUpProcess"/>
    <dgm:cxn modelId="{0CC12741-2720-4FEC-871A-0D77FFE358D3}" type="presOf" srcId="{95F5C3FB-93E0-49F7-813C-41F0B37D5EFF}" destId="{1DB7C282-84EA-4A18-AFDC-B0F17F2DC774}" srcOrd="0" destOrd="0" presId="urn:microsoft.com/office/officeart/2009/3/layout/StepUpProcess"/>
    <dgm:cxn modelId="{C55B9942-CC5C-4F8B-9A43-31563B4D7D9F}" srcId="{95F5C3FB-93E0-49F7-813C-41F0B37D5EFF}" destId="{1E0E2585-6D64-4BCA-A4D7-BA1944500266}" srcOrd="1" destOrd="0" parTransId="{D5747840-D600-42AD-B042-A64012FACEE5}" sibTransId="{70A872F3-6C01-4B1B-9562-C2729DE86D7E}"/>
    <dgm:cxn modelId="{9D260843-08D6-410A-8507-C489CA86CECB}" type="presOf" srcId="{EDE521FA-F07E-47B4-8BFF-7ED707C3B7A6}" destId="{185F89CF-98A2-4964-8B5C-249B26A1B783}" srcOrd="0" destOrd="2" presId="urn:microsoft.com/office/officeart/2009/3/layout/StepUpProcess"/>
    <dgm:cxn modelId="{B396C549-5913-481C-B78D-E3C1F9CC05C9}" type="presOf" srcId="{3DBE0109-7FA6-4187-94B7-3DDB588C4465}" destId="{185F89CF-98A2-4964-8B5C-249B26A1B783}" srcOrd="0" destOrd="0" presId="urn:microsoft.com/office/officeart/2009/3/layout/StepUpProcess"/>
    <dgm:cxn modelId="{201A1579-72E3-480A-90D6-08B92754CF06}" srcId="{FAA44475-7955-4192-A42C-471014DFFBF1}" destId="{62D036EE-9F11-4D32-A62B-CB208FF88BA7}" srcOrd="0" destOrd="0" parTransId="{1C6EE094-98E8-4F36-9B83-EC9FA59B2747}" sibTransId="{5C5022AF-7524-494D-AB19-7C0AB219053F}"/>
    <dgm:cxn modelId="{E1AB208A-4A4D-41BC-8EAC-3F2BCB626361}" type="presOf" srcId="{6125F5B7-387C-4D68-AD22-9426EAA19B93}" destId="{61396595-EBD2-4C22-A56F-99D9199A2956}" srcOrd="0" destOrd="0" presId="urn:microsoft.com/office/officeart/2009/3/layout/StepUpProcess"/>
    <dgm:cxn modelId="{ABEA63B1-126E-4E19-BEB4-92B3CA176D01}" srcId="{3DBE0109-7FA6-4187-94B7-3DDB588C4465}" destId="{EDE521FA-F07E-47B4-8BFF-7ED707C3B7A6}" srcOrd="1" destOrd="0" parTransId="{13C3D820-DE79-40AF-9605-29C85E259C31}" sibTransId="{A08D72C5-E9F6-47A7-9393-B9FBC974CF42}"/>
    <dgm:cxn modelId="{26E778C3-B504-49D5-B65E-E50855328569}" type="presOf" srcId="{FAA44475-7955-4192-A42C-471014DFFBF1}" destId="{CF6A27DB-211C-4FCC-9203-D4F2284B7E2F}" srcOrd="0" destOrd="0" presId="urn:microsoft.com/office/officeart/2009/3/layout/StepUpProcess"/>
    <dgm:cxn modelId="{3181CFCF-06DD-44DE-B3FD-D65B025D913A}" type="presOf" srcId="{62D036EE-9F11-4D32-A62B-CB208FF88BA7}" destId="{CF6A27DB-211C-4FCC-9203-D4F2284B7E2F}" srcOrd="0" destOrd="1" presId="urn:microsoft.com/office/officeart/2009/3/layout/StepUpProcess"/>
    <dgm:cxn modelId="{B57385E2-450A-4972-8744-4212C977C86B}" type="presOf" srcId="{C633FD28-E165-4631-82DA-99D4C0D77243}" destId="{1DB7C282-84EA-4A18-AFDC-B0F17F2DC774}" srcOrd="0" destOrd="1" presId="urn:microsoft.com/office/officeart/2009/3/layout/StepUpProcess"/>
    <dgm:cxn modelId="{04EFEDE2-1535-4CB3-AD27-F1C0AFA56AF3}" srcId="{95F5C3FB-93E0-49F7-813C-41F0B37D5EFF}" destId="{47527E50-5219-4043-8AF4-B716E7867316}" srcOrd="2" destOrd="0" parTransId="{2D4FDB7A-B06A-4991-86C8-12F3B2300E2D}" sibTransId="{80574B66-473E-4701-A6F9-817B8E57E4AD}"/>
    <dgm:cxn modelId="{422D65E4-EFF3-44DF-ACCD-EA1CA0567553}" srcId="{6125F5B7-387C-4D68-AD22-9426EAA19B93}" destId="{95F5C3FB-93E0-49F7-813C-41F0B37D5EFF}" srcOrd="1" destOrd="0" parTransId="{A72BB4E7-4546-4D46-AC10-58EB7E6F039F}" sibTransId="{5CDF0A17-086C-48BB-9C61-1711CF373B1D}"/>
    <dgm:cxn modelId="{FCC069FD-CF8B-4980-8581-03B757562DDB}" type="presOf" srcId="{1E0E2585-6D64-4BCA-A4D7-BA1944500266}" destId="{1DB7C282-84EA-4A18-AFDC-B0F17F2DC774}" srcOrd="0" destOrd="2" presId="urn:microsoft.com/office/officeart/2009/3/layout/StepUpProcess"/>
    <dgm:cxn modelId="{60DE42B7-A720-4EB8-A826-7BE9BC143EE2}" type="presParOf" srcId="{61396595-EBD2-4C22-A56F-99D9199A2956}" destId="{FF8030C4-593F-4840-A1B1-870020D41BCB}" srcOrd="0" destOrd="0" presId="urn:microsoft.com/office/officeart/2009/3/layout/StepUpProcess"/>
    <dgm:cxn modelId="{7497D9C7-196D-4F6C-9806-C69260478E73}" type="presParOf" srcId="{FF8030C4-593F-4840-A1B1-870020D41BCB}" destId="{C59BA069-A66D-4B36-817C-76B712173D42}" srcOrd="0" destOrd="0" presId="urn:microsoft.com/office/officeart/2009/3/layout/StepUpProcess"/>
    <dgm:cxn modelId="{3B31CF25-D340-44B3-80E9-C8A3B1D1F480}" type="presParOf" srcId="{FF8030C4-593F-4840-A1B1-870020D41BCB}" destId="{185F89CF-98A2-4964-8B5C-249B26A1B783}" srcOrd="1" destOrd="0" presId="urn:microsoft.com/office/officeart/2009/3/layout/StepUpProcess"/>
    <dgm:cxn modelId="{AC93787D-5F01-4C8A-9807-D4C8DDFF8082}" type="presParOf" srcId="{FF8030C4-593F-4840-A1B1-870020D41BCB}" destId="{56E93CB9-72B4-4F91-A22C-AF9924480AB8}" srcOrd="2" destOrd="0" presId="urn:microsoft.com/office/officeart/2009/3/layout/StepUpProcess"/>
    <dgm:cxn modelId="{15811985-AC59-4B08-BE3D-F5F404071298}" type="presParOf" srcId="{61396595-EBD2-4C22-A56F-99D9199A2956}" destId="{5F885AB2-D831-4A23-9F1A-AF92AB2C5E64}" srcOrd="1" destOrd="0" presId="urn:microsoft.com/office/officeart/2009/3/layout/StepUpProcess"/>
    <dgm:cxn modelId="{B51A8388-CB10-4FAC-9562-16BA2AB05C6E}" type="presParOf" srcId="{5F885AB2-D831-4A23-9F1A-AF92AB2C5E64}" destId="{73FF56C9-542D-448A-9426-90AE73A3CB90}" srcOrd="0" destOrd="0" presId="urn:microsoft.com/office/officeart/2009/3/layout/StepUpProcess"/>
    <dgm:cxn modelId="{7102BE15-EF99-40B0-886E-5FF8D2A6FD6D}" type="presParOf" srcId="{61396595-EBD2-4C22-A56F-99D9199A2956}" destId="{E059D796-F12F-41CB-9943-9CAF789C0E67}" srcOrd="2" destOrd="0" presId="urn:microsoft.com/office/officeart/2009/3/layout/StepUpProcess"/>
    <dgm:cxn modelId="{C73039A7-F4B4-48A7-A99A-4F5A6B451D07}" type="presParOf" srcId="{E059D796-F12F-41CB-9943-9CAF789C0E67}" destId="{9BC7C547-C38B-4461-9DD9-5C3D0FDC541A}" srcOrd="0" destOrd="0" presId="urn:microsoft.com/office/officeart/2009/3/layout/StepUpProcess"/>
    <dgm:cxn modelId="{49B3BBED-CC1A-460D-8158-5363D9C72759}" type="presParOf" srcId="{E059D796-F12F-41CB-9943-9CAF789C0E67}" destId="{1DB7C282-84EA-4A18-AFDC-B0F17F2DC774}" srcOrd="1" destOrd="0" presId="urn:microsoft.com/office/officeart/2009/3/layout/StepUpProcess"/>
    <dgm:cxn modelId="{0F5FEE9D-B5E4-4FD6-BA07-6F74F8562BED}" type="presParOf" srcId="{E059D796-F12F-41CB-9943-9CAF789C0E67}" destId="{64CA9253-242E-45BF-96BC-52521496B7E4}" srcOrd="2" destOrd="0" presId="urn:microsoft.com/office/officeart/2009/3/layout/StepUpProcess"/>
    <dgm:cxn modelId="{5180E671-6BDB-4977-8C7C-3A7793B271D5}" type="presParOf" srcId="{61396595-EBD2-4C22-A56F-99D9199A2956}" destId="{2AEED5A4-3B28-4C00-8C5B-80A73F08FA39}" srcOrd="3" destOrd="0" presId="urn:microsoft.com/office/officeart/2009/3/layout/StepUpProcess"/>
    <dgm:cxn modelId="{01CAC4C1-27A4-4285-9ED5-1A3169BBB205}" type="presParOf" srcId="{2AEED5A4-3B28-4C00-8C5B-80A73F08FA39}" destId="{A3DDCE04-E384-4BFD-A544-8E3F92E69B4A}" srcOrd="0" destOrd="0" presId="urn:microsoft.com/office/officeart/2009/3/layout/StepUpProcess"/>
    <dgm:cxn modelId="{768764A9-1456-4164-89D4-8FCFD1FE5927}" type="presParOf" srcId="{61396595-EBD2-4C22-A56F-99D9199A2956}" destId="{99EA3F3E-A0BF-4C08-9533-63D5E86488C8}" srcOrd="4" destOrd="0" presId="urn:microsoft.com/office/officeart/2009/3/layout/StepUpProcess"/>
    <dgm:cxn modelId="{15DC8144-C5E0-4AC2-B2D9-A41327968929}" type="presParOf" srcId="{99EA3F3E-A0BF-4C08-9533-63D5E86488C8}" destId="{8B28F3EB-4E0C-4C7E-9F88-4308689FA845}" srcOrd="0" destOrd="0" presId="urn:microsoft.com/office/officeart/2009/3/layout/StepUpProcess"/>
    <dgm:cxn modelId="{07D8B55D-7112-499B-8CEA-1AF4665E829F}" type="presParOf" srcId="{99EA3F3E-A0BF-4C08-9533-63D5E86488C8}" destId="{CF6A27DB-211C-4FCC-9203-D4F2284B7E2F}"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2B48E-E709-49CA-94ED-E26AB20A836F}">
      <dsp:nvSpPr>
        <dsp:cNvPr id="0" name=""/>
        <dsp:cNvSpPr/>
      </dsp:nvSpPr>
      <dsp:spPr>
        <a:xfrm>
          <a:off x="0" y="354631"/>
          <a:ext cx="9584616" cy="352800"/>
        </a:xfrm>
        <a:prstGeom prst="rect">
          <a:avLst/>
        </a:prstGeom>
        <a:solidFill>
          <a:schemeClr val="lt1">
            <a:alpha val="90000"/>
            <a:hueOff val="0"/>
            <a:satOff val="0"/>
            <a:lumOff val="0"/>
            <a:alphaOff val="0"/>
          </a:schemeClr>
        </a:solidFill>
        <a:ln w="12700" cap="flat" cmpd="sng" algn="ctr">
          <a:solidFill>
            <a:srgbClr val="575C96"/>
          </a:solidFill>
          <a:prstDash val="solid"/>
          <a:miter lim="800000"/>
        </a:ln>
        <a:effectLst/>
      </dsp:spPr>
      <dsp:style>
        <a:lnRef idx="2">
          <a:scrgbClr r="0" g="0" b="0"/>
        </a:lnRef>
        <a:fillRef idx="1">
          <a:scrgbClr r="0" g="0" b="0"/>
        </a:fillRef>
        <a:effectRef idx="0">
          <a:scrgbClr r="0" g="0" b="0"/>
        </a:effectRef>
        <a:fontRef idx="minor"/>
      </dsp:style>
    </dsp:sp>
    <dsp:sp modelId="{99F2380B-4C32-4308-8D15-93925BAD5DEA}">
      <dsp:nvSpPr>
        <dsp:cNvPr id="0" name=""/>
        <dsp:cNvSpPr/>
      </dsp:nvSpPr>
      <dsp:spPr>
        <a:xfrm>
          <a:off x="479230" y="147991"/>
          <a:ext cx="6709231" cy="41328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Introduction</a:t>
          </a:r>
        </a:p>
      </dsp:txBody>
      <dsp:txXfrm>
        <a:off x="499405" y="168166"/>
        <a:ext cx="6668881" cy="372930"/>
      </dsp:txXfrm>
    </dsp:sp>
    <dsp:sp modelId="{72DC448B-08E0-4E7F-B838-2388C74487C7}">
      <dsp:nvSpPr>
        <dsp:cNvPr id="0" name=""/>
        <dsp:cNvSpPr/>
      </dsp:nvSpPr>
      <dsp:spPr>
        <a:xfrm>
          <a:off x="0" y="989671"/>
          <a:ext cx="9584616" cy="352800"/>
        </a:xfrm>
        <a:prstGeom prst="rect">
          <a:avLst/>
        </a:prstGeom>
        <a:solidFill>
          <a:schemeClr val="lt1">
            <a:alpha val="90000"/>
            <a:hueOff val="0"/>
            <a:satOff val="0"/>
            <a:lumOff val="0"/>
            <a:alphaOff val="0"/>
          </a:schemeClr>
        </a:solidFill>
        <a:ln w="12700" cap="flat" cmpd="sng" algn="ctr">
          <a:solidFill>
            <a:srgbClr val="575C96"/>
          </a:solidFill>
          <a:prstDash val="solid"/>
          <a:miter lim="800000"/>
        </a:ln>
        <a:effectLst/>
      </dsp:spPr>
      <dsp:style>
        <a:lnRef idx="2">
          <a:scrgbClr r="0" g="0" b="0"/>
        </a:lnRef>
        <a:fillRef idx="1">
          <a:scrgbClr r="0" g="0" b="0"/>
        </a:fillRef>
        <a:effectRef idx="0">
          <a:scrgbClr r="0" g="0" b="0"/>
        </a:effectRef>
        <a:fontRef idx="minor"/>
      </dsp:style>
    </dsp:sp>
    <dsp:sp modelId="{5979D889-BE3D-4AB8-B2BB-2646723D1C1D}">
      <dsp:nvSpPr>
        <dsp:cNvPr id="0" name=""/>
        <dsp:cNvSpPr/>
      </dsp:nvSpPr>
      <dsp:spPr>
        <a:xfrm>
          <a:off x="479230" y="783031"/>
          <a:ext cx="6709231" cy="41328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Solicitor FAS</a:t>
          </a:r>
        </a:p>
      </dsp:txBody>
      <dsp:txXfrm>
        <a:off x="499405" y="803206"/>
        <a:ext cx="6668881" cy="372930"/>
      </dsp:txXfrm>
    </dsp:sp>
    <dsp:sp modelId="{73D521F9-8E92-43D0-92FF-2236234218D3}">
      <dsp:nvSpPr>
        <dsp:cNvPr id="0" name=""/>
        <dsp:cNvSpPr/>
      </dsp:nvSpPr>
      <dsp:spPr>
        <a:xfrm>
          <a:off x="0" y="1624711"/>
          <a:ext cx="9584616" cy="352800"/>
        </a:xfrm>
        <a:prstGeom prst="rect">
          <a:avLst/>
        </a:prstGeom>
        <a:solidFill>
          <a:schemeClr val="lt1">
            <a:alpha val="90000"/>
            <a:hueOff val="0"/>
            <a:satOff val="0"/>
            <a:lumOff val="0"/>
            <a:alphaOff val="0"/>
          </a:schemeClr>
        </a:solidFill>
        <a:ln w="12700" cap="flat" cmpd="sng" algn="ctr">
          <a:solidFill>
            <a:srgbClr val="575C96"/>
          </a:solidFill>
          <a:prstDash val="solid"/>
          <a:miter lim="800000"/>
        </a:ln>
        <a:effectLst/>
      </dsp:spPr>
      <dsp:style>
        <a:lnRef idx="2">
          <a:scrgbClr r="0" g="0" b="0"/>
        </a:lnRef>
        <a:fillRef idx="1">
          <a:scrgbClr r="0" g="0" b="0"/>
        </a:fillRef>
        <a:effectRef idx="0">
          <a:scrgbClr r="0" g="0" b="0"/>
        </a:effectRef>
        <a:fontRef idx="minor"/>
      </dsp:style>
    </dsp:sp>
    <dsp:sp modelId="{AD0AAF72-FB45-44FA-815D-2B13ECE707BE}">
      <dsp:nvSpPr>
        <dsp:cNvPr id="0" name=""/>
        <dsp:cNvSpPr/>
      </dsp:nvSpPr>
      <dsp:spPr>
        <a:xfrm>
          <a:off x="479230" y="1418071"/>
          <a:ext cx="6709231" cy="41328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Billing more than one aspect</a:t>
          </a:r>
        </a:p>
      </dsp:txBody>
      <dsp:txXfrm>
        <a:off x="499405" y="1438246"/>
        <a:ext cx="6668881" cy="372930"/>
      </dsp:txXfrm>
    </dsp:sp>
    <dsp:sp modelId="{8916C627-05D0-40A8-9D5E-6AC8EA07D905}">
      <dsp:nvSpPr>
        <dsp:cNvPr id="0" name=""/>
        <dsp:cNvSpPr/>
      </dsp:nvSpPr>
      <dsp:spPr>
        <a:xfrm>
          <a:off x="0" y="2259751"/>
          <a:ext cx="9584616" cy="352800"/>
        </a:xfrm>
        <a:prstGeom prst="rect">
          <a:avLst/>
        </a:prstGeom>
        <a:solidFill>
          <a:schemeClr val="lt1">
            <a:alpha val="90000"/>
            <a:hueOff val="0"/>
            <a:satOff val="0"/>
            <a:lumOff val="0"/>
            <a:alphaOff val="0"/>
          </a:schemeClr>
        </a:solidFill>
        <a:ln w="12700" cap="flat" cmpd="sng" algn="ctr">
          <a:solidFill>
            <a:srgbClr val="575C96"/>
          </a:solidFill>
          <a:prstDash val="solid"/>
          <a:miter lim="800000"/>
        </a:ln>
        <a:effectLst/>
      </dsp:spPr>
      <dsp:style>
        <a:lnRef idx="2">
          <a:scrgbClr r="0" g="0" b="0"/>
        </a:lnRef>
        <a:fillRef idx="1">
          <a:scrgbClr r="0" g="0" b="0"/>
        </a:fillRef>
        <a:effectRef idx="0">
          <a:scrgbClr r="0" g="0" b="0"/>
        </a:effectRef>
        <a:fontRef idx="minor"/>
      </dsp:style>
    </dsp:sp>
    <dsp:sp modelId="{FAB7B946-A7C3-403B-A8BB-08F4B97896E8}">
      <dsp:nvSpPr>
        <dsp:cNvPr id="0" name=""/>
        <dsp:cNvSpPr/>
      </dsp:nvSpPr>
      <dsp:spPr>
        <a:xfrm>
          <a:off x="479230" y="2053111"/>
          <a:ext cx="6709231" cy="41328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Transfer of provider certificate</a:t>
          </a:r>
        </a:p>
      </dsp:txBody>
      <dsp:txXfrm>
        <a:off x="499405" y="2073286"/>
        <a:ext cx="6668881" cy="372930"/>
      </dsp:txXfrm>
    </dsp:sp>
    <dsp:sp modelId="{77971AEE-9320-46BB-8D41-74266784E804}">
      <dsp:nvSpPr>
        <dsp:cNvPr id="0" name=""/>
        <dsp:cNvSpPr/>
      </dsp:nvSpPr>
      <dsp:spPr>
        <a:xfrm>
          <a:off x="0" y="2894791"/>
          <a:ext cx="9584616" cy="352800"/>
        </a:xfrm>
        <a:prstGeom prst="rect">
          <a:avLst/>
        </a:prstGeom>
        <a:solidFill>
          <a:schemeClr val="lt1">
            <a:alpha val="90000"/>
            <a:hueOff val="0"/>
            <a:satOff val="0"/>
            <a:lumOff val="0"/>
            <a:alphaOff val="0"/>
          </a:schemeClr>
        </a:solidFill>
        <a:ln w="12700" cap="flat" cmpd="sng" algn="ctr">
          <a:solidFill>
            <a:srgbClr val="575C96"/>
          </a:solidFill>
          <a:prstDash val="solid"/>
          <a:miter lim="800000"/>
        </a:ln>
        <a:effectLst/>
      </dsp:spPr>
      <dsp:style>
        <a:lnRef idx="2">
          <a:scrgbClr r="0" g="0" b="0"/>
        </a:lnRef>
        <a:fillRef idx="1">
          <a:scrgbClr r="0" g="0" b="0"/>
        </a:fillRef>
        <a:effectRef idx="0">
          <a:scrgbClr r="0" g="0" b="0"/>
        </a:effectRef>
        <a:fontRef idx="minor"/>
      </dsp:style>
    </dsp:sp>
    <dsp:sp modelId="{8AE98955-E771-4945-B846-B17F804679C9}">
      <dsp:nvSpPr>
        <dsp:cNvPr id="0" name=""/>
        <dsp:cNvSpPr/>
      </dsp:nvSpPr>
      <dsp:spPr>
        <a:xfrm>
          <a:off x="479230" y="2688151"/>
          <a:ext cx="6709231" cy="41328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Supporting documents</a:t>
          </a:r>
        </a:p>
      </dsp:txBody>
      <dsp:txXfrm>
        <a:off x="499405" y="2708326"/>
        <a:ext cx="6668881" cy="372930"/>
      </dsp:txXfrm>
    </dsp:sp>
    <dsp:sp modelId="{06AAE1F4-9251-4A85-8B8D-2287E2F0C45D}">
      <dsp:nvSpPr>
        <dsp:cNvPr id="0" name=""/>
        <dsp:cNvSpPr/>
      </dsp:nvSpPr>
      <dsp:spPr>
        <a:xfrm>
          <a:off x="0" y="3529831"/>
          <a:ext cx="9584616" cy="352800"/>
        </a:xfrm>
        <a:prstGeom prst="rect">
          <a:avLst/>
        </a:prstGeom>
        <a:solidFill>
          <a:schemeClr val="lt1">
            <a:alpha val="90000"/>
            <a:hueOff val="0"/>
            <a:satOff val="0"/>
            <a:lumOff val="0"/>
            <a:alphaOff val="0"/>
          </a:schemeClr>
        </a:solidFill>
        <a:ln w="12700" cap="flat" cmpd="sng" algn="ctr">
          <a:solidFill>
            <a:srgbClr val="575C96"/>
          </a:solidFill>
          <a:prstDash val="solid"/>
          <a:miter lim="800000"/>
        </a:ln>
        <a:effectLst/>
      </dsp:spPr>
      <dsp:style>
        <a:lnRef idx="2">
          <a:scrgbClr r="0" g="0" b="0"/>
        </a:lnRef>
        <a:fillRef idx="1">
          <a:scrgbClr r="0" g="0" b="0"/>
        </a:fillRef>
        <a:effectRef idx="0">
          <a:scrgbClr r="0" g="0" b="0"/>
        </a:effectRef>
        <a:fontRef idx="minor"/>
      </dsp:style>
    </dsp:sp>
    <dsp:sp modelId="{C61C8F7C-583C-4F92-A5EC-907BA8FF7BA8}">
      <dsp:nvSpPr>
        <dsp:cNvPr id="0" name=""/>
        <dsp:cNvSpPr/>
      </dsp:nvSpPr>
      <dsp:spPr>
        <a:xfrm>
          <a:off x="479230" y="3323191"/>
          <a:ext cx="6709231" cy="41328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Claimable enhancements when cases escape</a:t>
          </a:r>
        </a:p>
      </dsp:txBody>
      <dsp:txXfrm>
        <a:off x="499405" y="3343366"/>
        <a:ext cx="6668881" cy="372930"/>
      </dsp:txXfrm>
    </dsp:sp>
    <dsp:sp modelId="{68D14E07-76C9-45CE-8C29-8489729FB994}">
      <dsp:nvSpPr>
        <dsp:cNvPr id="0" name=""/>
        <dsp:cNvSpPr/>
      </dsp:nvSpPr>
      <dsp:spPr>
        <a:xfrm>
          <a:off x="0" y="4164871"/>
          <a:ext cx="9584616" cy="352800"/>
        </a:xfrm>
        <a:prstGeom prst="rect">
          <a:avLst/>
        </a:prstGeom>
        <a:solidFill>
          <a:schemeClr val="lt1">
            <a:alpha val="90000"/>
            <a:hueOff val="0"/>
            <a:satOff val="0"/>
            <a:lumOff val="0"/>
            <a:alphaOff val="0"/>
          </a:schemeClr>
        </a:solidFill>
        <a:ln w="12700" cap="flat" cmpd="sng" algn="ctr">
          <a:solidFill>
            <a:srgbClr val="575C96"/>
          </a:solidFill>
          <a:prstDash val="solid"/>
          <a:miter lim="800000"/>
        </a:ln>
        <a:effectLst/>
      </dsp:spPr>
      <dsp:style>
        <a:lnRef idx="2">
          <a:scrgbClr r="0" g="0" b="0"/>
        </a:lnRef>
        <a:fillRef idx="1">
          <a:scrgbClr r="0" g="0" b="0"/>
        </a:fillRef>
        <a:effectRef idx="0">
          <a:scrgbClr r="0" g="0" b="0"/>
        </a:effectRef>
        <a:fontRef idx="minor"/>
      </dsp:style>
    </dsp:sp>
    <dsp:sp modelId="{3EFDD11C-5615-4C94-B445-85FF8D1B091B}">
      <dsp:nvSpPr>
        <dsp:cNvPr id="0" name=""/>
        <dsp:cNvSpPr/>
      </dsp:nvSpPr>
      <dsp:spPr>
        <a:xfrm>
          <a:off x="479230" y="3958231"/>
          <a:ext cx="6709231" cy="413280"/>
        </a:xfrm>
        <a:prstGeom prst="roundRect">
          <a:avLst/>
        </a:prstGeom>
        <a:solidFill>
          <a:srgbClr val="ABADC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3593" tIns="0" rIns="253593" bIns="0" numCol="1" spcCol="1270" anchor="ctr" anchorCtr="0">
          <a:noAutofit/>
        </a:bodyPr>
        <a:lstStyle/>
        <a:p>
          <a:pPr marL="0" lvl="0" indent="0" algn="l" defTabSz="889000">
            <a:lnSpc>
              <a:spcPct val="90000"/>
            </a:lnSpc>
            <a:spcBef>
              <a:spcPct val="0"/>
            </a:spcBef>
            <a:spcAft>
              <a:spcPct val="35000"/>
            </a:spcAft>
            <a:buNone/>
          </a:pPr>
          <a:r>
            <a:rPr lang="en-US" sz="2000" b="1" kern="1200">
              <a:solidFill>
                <a:schemeClr val="tx1"/>
              </a:solidFill>
            </a:rPr>
            <a:t>Helpful links / contact us</a:t>
          </a:r>
        </a:p>
      </dsp:txBody>
      <dsp:txXfrm>
        <a:off x="499405" y="3978406"/>
        <a:ext cx="6668881" cy="372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90518-22F1-4646-9759-29626193A688}">
      <dsp:nvSpPr>
        <dsp:cNvPr id="0" name=""/>
        <dsp:cNvSpPr/>
      </dsp:nvSpPr>
      <dsp:spPr>
        <a:xfrm>
          <a:off x="0" y="250156"/>
          <a:ext cx="10138391" cy="9686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31242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solidFill>
                <a:srgbClr val="575C96"/>
              </a:solidFill>
              <a:hlinkClick xmlns:r="http://schemas.openxmlformats.org/officeDocument/2006/relationships" r:id="rId1">
                <a:extLst>
                  <a:ext uri="{A12FA001-AC4F-418D-AE19-62706E023703}">
                    <ahyp:hlinkClr xmlns:ahyp="http://schemas.microsoft.com/office/drawing/2018/hyperlinkcolor" val="tx"/>
                  </a:ext>
                </a:extLst>
              </a:hlinkClick>
            </a:rPr>
            <a:t>Additional guidance: Closing cases and submitting bills </a:t>
          </a:r>
          <a:endParaRPr lang="en-GB" sz="1800" b="0" kern="1200">
            <a:solidFill>
              <a:srgbClr val="575C96"/>
            </a:solidFill>
            <a:latin typeface="Arial"/>
            <a:hlinkClick xmlns:r="http://schemas.openxmlformats.org/officeDocument/2006/relationships" r:id="rId2">
              <a:extLst>
                <a:ext uri="{A12FA001-AC4F-418D-AE19-62706E023703}">
                  <ahyp:hlinkClr xmlns:ahyp="http://schemas.microsoft.com/office/drawing/2018/hyperlinkcolor" val="tx"/>
                </a:ext>
              </a:extLst>
            </a:hlinkClick>
          </a:endParaRPr>
        </a:p>
        <a:p>
          <a:pPr marL="171450" lvl="1" indent="-171450" algn="l" defTabSz="800100">
            <a:lnSpc>
              <a:spcPct val="90000"/>
            </a:lnSpc>
            <a:spcBef>
              <a:spcPct val="0"/>
            </a:spcBef>
            <a:spcAft>
              <a:spcPct val="15000"/>
            </a:spcAft>
            <a:buChar char="•"/>
          </a:pPr>
          <a:r>
            <a:rPr lang="en-GB" sz="1800" kern="1200">
              <a:solidFill>
                <a:srgbClr val="575C96"/>
              </a:solidFill>
              <a:hlinkClick xmlns:r="http://schemas.openxmlformats.org/officeDocument/2006/relationships" r:id="rId3">
                <a:extLst>
                  <a:ext uri="{A12FA001-AC4F-418D-AE19-62706E023703}">
                    <ahyp:hlinkClr xmlns:ahyp="http://schemas.microsoft.com/office/drawing/2018/hyperlinkcolor" val="tx"/>
                  </a:ext>
                </a:extLst>
              </a:hlinkClick>
            </a:rPr>
            <a:t>Additional guidance: Advanced billing</a:t>
          </a:r>
          <a:endParaRPr lang="en-GB" sz="1800" b="0" kern="1200">
            <a:solidFill>
              <a:srgbClr val="575C96"/>
            </a:solidFill>
            <a:latin typeface="Arial"/>
            <a:hlinkClick xmlns:r="http://schemas.openxmlformats.org/officeDocument/2006/relationships" r:id="rId2">
              <a:extLst>
                <a:ext uri="{A12FA001-AC4F-418D-AE19-62706E023703}">
                  <ahyp:hlinkClr xmlns:ahyp="http://schemas.microsoft.com/office/drawing/2018/hyperlinkcolor" val="tx"/>
                </a:ext>
              </a:extLst>
            </a:hlinkClick>
          </a:endParaRPr>
        </a:p>
      </dsp:txBody>
      <dsp:txXfrm>
        <a:off x="0" y="250156"/>
        <a:ext cx="10138391" cy="968625"/>
      </dsp:txXfrm>
    </dsp:sp>
    <dsp:sp modelId="{150576E2-B4C6-4050-8FD4-CA95B847155B}">
      <dsp:nvSpPr>
        <dsp:cNvPr id="0" name=""/>
        <dsp:cNvSpPr/>
      </dsp:nvSpPr>
      <dsp:spPr>
        <a:xfrm>
          <a:off x="506919" y="28756"/>
          <a:ext cx="7096873"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rtl="0">
            <a:lnSpc>
              <a:spcPct val="90000"/>
            </a:lnSpc>
            <a:spcBef>
              <a:spcPct val="0"/>
            </a:spcBef>
            <a:spcAft>
              <a:spcPct val="35000"/>
            </a:spcAft>
            <a:buNone/>
          </a:pPr>
          <a:r>
            <a:rPr lang="en-GB" sz="1800" b="1" kern="1200"/>
            <a:t>CCMS Quick Guides</a:t>
          </a:r>
          <a:r>
            <a:rPr lang="en-GB" sz="1800" b="1" kern="1200">
              <a:latin typeface="Arial"/>
            </a:rPr>
            <a:t> </a:t>
          </a:r>
          <a:endParaRPr lang="en-GB" sz="1800" b="1" kern="1200"/>
        </a:p>
      </dsp:txBody>
      <dsp:txXfrm>
        <a:off x="528535" y="50372"/>
        <a:ext cx="7053641" cy="399568"/>
      </dsp:txXfrm>
    </dsp:sp>
    <dsp:sp modelId="{BFEDC405-33BF-4BA3-A838-FFBB77DEB8BC}">
      <dsp:nvSpPr>
        <dsp:cNvPr id="0" name=""/>
        <dsp:cNvSpPr/>
      </dsp:nvSpPr>
      <dsp:spPr>
        <a:xfrm>
          <a:off x="0" y="1521181"/>
          <a:ext cx="10138391" cy="6851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31242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t>Sign up on ‘Eventbrite’</a:t>
          </a:r>
          <a:endParaRPr lang="en-GB" sz="1800" kern="1200"/>
        </a:p>
      </dsp:txBody>
      <dsp:txXfrm>
        <a:off x="0" y="1521181"/>
        <a:ext cx="10138391" cy="685125"/>
      </dsp:txXfrm>
    </dsp:sp>
    <dsp:sp modelId="{67B7D9D3-9CC8-4AE7-A220-98CDDFF8386C}">
      <dsp:nvSpPr>
        <dsp:cNvPr id="0" name=""/>
        <dsp:cNvSpPr/>
      </dsp:nvSpPr>
      <dsp:spPr>
        <a:xfrm>
          <a:off x="506919" y="1299781"/>
          <a:ext cx="7096873"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t>CCMS Online Training</a:t>
          </a:r>
        </a:p>
      </dsp:txBody>
      <dsp:txXfrm>
        <a:off x="528535" y="1321397"/>
        <a:ext cx="7053641" cy="399568"/>
      </dsp:txXfrm>
    </dsp:sp>
    <dsp:sp modelId="{75A5DF26-28A4-49BE-825D-32A0F9B644C1}">
      <dsp:nvSpPr>
        <dsp:cNvPr id="0" name=""/>
        <dsp:cNvSpPr/>
      </dsp:nvSpPr>
      <dsp:spPr>
        <a:xfrm>
          <a:off x="0" y="2508706"/>
          <a:ext cx="10138391" cy="6851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31242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b="0" kern="1200"/>
            <a:t>Use Webchat for help with IT system issues</a:t>
          </a:r>
          <a:endParaRPr lang="en-GB" sz="1800" kern="1200"/>
        </a:p>
      </dsp:txBody>
      <dsp:txXfrm>
        <a:off x="0" y="2508706"/>
        <a:ext cx="10138391" cy="685125"/>
      </dsp:txXfrm>
    </dsp:sp>
    <dsp:sp modelId="{FE77AF1C-3A89-4C0E-AAED-39D2B822CEDF}">
      <dsp:nvSpPr>
        <dsp:cNvPr id="0" name=""/>
        <dsp:cNvSpPr/>
      </dsp:nvSpPr>
      <dsp:spPr>
        <a:xfrm>
          <a:off x="506919" y="2287306"/>
          <a:ext cx="7096873"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t>Online Support Webchat</a:t>
          </a:r>
        </a:p>
      </dsp:txBody>
      <dsp:txXfrm>
        <a:off x="528535" y="2308922"/>
        <a:ext cx="7053641" cy="399568"/>
      </dsp:txXfrm>
    </dsp:sp>
    <dsp:sp modelId="{64286BCF-409A-4199-93D7-EC97D8E5BBF6}">
      <dsp:nvSpPr>
        <dsp:cNvPr id="0" name=""/>
        <dsp:cNvSpPr/>
      </dsp:nvSpPr>
      <dsp:spPr>
        <a:xfrm>
          <a:off x="0" y="3496231"/>
          <a:ext cx="10138391" cy="120487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6852" tIns="312420" rIns="786852" bIns="128016" numCol="1" spcCol="1270" anchor="t" anchorCtr="0">
          <a:noAutofit/>
        </a:bodyPr>
        <a:lstStyle/>
        <a:p>
          <a:pPr marL="171450" lvl="1" indent="-171450" algn="l" defTabSz="800100">
            <a:lnSpc>
              <a:spcPct val="90000"/>
            </a:lnSpc>
            <a:spcBef>
              <a:spcPct val="0"/>
            </a:spcBef>
            <a:spcAft>
              <a:spcPct val="15000"/>
            </a:spcAft>
            <a:buChar char="•"/>
          </a:pPr>
          <a:r>
            <a:rPr lang="en-GB" sz="1800" kern="1200"/>
            <a:t>Our ‘Help Us Say Yes’ webinars focus on areas where there have been issues or high enquiry levels</a:t>
          </a:r>
        </a:p>
        <a:p>
          <a:pPr marL="171450" lvl="1" indent="-171450" algn="l" defTabSz="800100">
            <a:lnSpc>
              <a:spcPct val="90000"/>
            </a:lnSpc>
            <a:spcBef>
              <a:spcPct val="0"/>
            </a:spcBef>
            <a:spcAft>
              <a:spcPct val="15000"/>
            </a:spcAft>
            <a:buChar char="•"/>
          </a:pPr>
          <a:r>
            <a:rPr lang="en-GB" sz="1800" kern="1200"/>
            <a:t>Popular sessions are posted on the training website: </a:t>
          </a:r>
          <a:r>
            <a:rPr lang="en-GB" sz="1800" kern="1200">
              <a:solidFill>
                <a:srgbClr val="575C96"/>
              </a:solidFill>
              <a:hlinkClick xmlns:r="http://schemas.openxmlformats.org/officeDocument/2006/relationships" r:id="rId4">
                <a:extLst>
                  <a:ext uri="{A12FA001-AC4F-418D-AE19-62706E023703}">
                    <ahyp:hlinkClr xmlns:ahyp="http://schemas.microsoft.com/office/drawing/2018/hyperlinkcolor" val="tx"/>
                  </a:ext>
                </a:extLst>
              </a:hlinkClick>
            </a:rPr>
            <a:t>Ministry of Justice</a:t>
          </a:r>
          <a:endParaRPr lang="en-GB" sz="1800" kern="1200">
            <a:solidFill>
              <a:srgbClr val="575C96"/>
            </a:solidFill>
          </a:endParaRPr>
        </a:p>
      </dsp:txBody>
      <dsp:txXfrm>
        <a:off x="0" y="3496231"/>
        <a:ext cx="10138391" cy="1204875"/>
      </dsp:txXfrm>
    </dsp:sp>
    <dsp:sp modelId="{DE41F533-A90B-4791-A97F-D2263066D35F}">
      <dsp:nvSpPr>
        <dsp:cNvPr id="0" name=""/>
        <dsp:cNvSpPr/>
      </dsp:nvSpPr>
      <dsp:spPr>
        <a:xfrm>
          <a:off x="506919" y="3274831"/>
          <a:ext cx="7096873" cy="4428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8245" tIns="0" rIns="268245" bIns="0" numCol="1" spcCol="1270" anchor="ctr" anchorCtr="0">
          <a:noAutofit/>
        </a:bodyPr>
        <a:lstStyle/>
        <a:p>
          <a:pPr marL="0" lvl="0" indent="0" algn="l" defTabSz="800100">
            <a:lnSpc>
              <a:spcPct val="90000"/>
            </a:lnSpc>
            <a:spcBef>
              <a:spcPct val="0"/>
            </a:spcBef>
            <a:spcAft>
              <a:spcPct val="35000"/>
            </a:spcAft>
            <a:buNone/>
          </a:pPr>
          <a:r>
            <a:rPr lang="en-GB" sz="1800" b="1" kern="1200"/>
            <a:t>Webinar Recordings</a:t>
          </a:r>
        </a:p>
      </dsp:txBody>
      <dsp:txXfrm>
        <a:off x="528535" y="3296447"/>
        <a:ext cx="7053641"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BA069-A66D-4B36-817C-76B712173D42}">
      <dsp:nvSpPr>
        <dsp:cNvPr id="0" name=""/>
        <dsp:cNvSpPr/>
      </dsp:nvSpPr>
      <dsp:spPr>
        <a:xfrm rot="5400000">
          <a:off x="2936009" y="323630"/>
          <a:ext cx="1200168" cy="2740855"/>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5F89CF-98A2-4964-8B5C-249B26A1B783}">
      <dsp:nvSpPr>
        <dsp:cNvPr id="0" name=""/>
        <dsp:cNvSpPr/>
      </dsp:nvSpPr>
      <dsp:spPr>
        <a:xfrm>
          <a:off x="2388990" y="1293864"/>
          <a:ext cx="2646209"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Legal Aid Bulletin</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A fortnightly e-alert with links to relevant pages</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Join our thousands of subscribers</a:t>
          </a:r>
          <a:endParaRPr lang="en-GB" sz="1800" kern="1200">
            <a:solidFill>
              <a:schemeClr val="tx1"/>
            </a:solidFill>
          </a:endParaRPr>
        </a:p>
      </dsp:txBody>
      <dsp:txXfrm>
        <a:off x="2388990" y="1293864"/>
        <a:ext cx="2646209" cy="1580392"/>
      </dsp:txXfrm>
    </dsp:sp>
    <dsp:sp modelId="{56E93CB9-72B4-4F91-A22C-AF9924480AB8}">
      <dsp:nvSpPr>
        <dsp:cNvPr id="0" name=""/>
        <dsp:cNvSpPr/>
      </dsp:nvSpPr>
      <dsp:spPr>
        <a:xfrm>
          <a:off x="4563870" y="600635"/>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C7C547-C38B-4461-9DD9-5C3D0FDC541A}">
      <dsp:nvSpPr>
        <dsp:cNvPr id="0" name=""/>
        <dsp:cNvSpPr/>
      </dsp:nvSpPr>
      <dsp:spPr>
        <a:xfrm rot="5400000">
          <a:off x="6012402" y="-131644"/>
          <a:ext cx="1200168" cy="2541769"/>
        </a:xfrm>
        <a:prstGeom prst="corner">
          <a:avLst>
            <a:gd name="adj1" fmla="val 16120"/>
            <a:gd name="adj2" fmla="val 16110"/>
          </a:avLst>
        </a:prstGeom>
        <a:solidFill>
          <a:srgbClr val="ABADCB"/>
        </a:solidFill>
        <a:ln w="12700"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B7C282-84EA-4A18-AFDC-B0F17F2DC774}">
      <dsp:nvSpPr>
        <dsp:cNvPr id="0" name=""/>
        <dsp:cNvSpPr/>
      </dsp:nvSpPr>
      <dsp:spPr>
        <a:xfrm>
          <a:off x="5638887" y="844529"/>
          <a:ext cx="2363398"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Social Media</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Follow us on Twitter</a:t>
          </a:r>
          <a:endParaRPr lang="en-GB" sz="18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Get help from our customer </a:t>
          </a:r>
          <a:r>
            <a:rPr lang="en-GB" sz="1800" kern="1200">
              <a:solidFill>
                <a:schemeClr val="tx1"/>
              </a:solidFill>
            </a:rPr>
            <a:t>service twitter account</a:t>
          </a:r>
        </a:p>
        <a:p>
          <a:pPr marL="171450" lvl="1" indent="-171450" algn="l" defTabSz="800100">
            <a:lnSpc>
              <a:spcPct val="100000"/>
            </a:lnSpc>
            <a:spcBef>
              <a:spcPct val="0"/>
            </a:spcBef>
            <a:spcAft>
              <a:spcPct val="15000"/>
            </a:spcAft>
            <a:buChar char="•"/>
          </a:pPr>
          <a:r>
            <a:rPr lang="en-GB" sz="1800" kern="1200">
              <a:solidFill>
                <a:schemeClr val="tx1"/>
              </a:solidFill>
            </a:rPr>
            <a:t>Read our blog</a:t>
          </a:r>
        </a:p>
      </dsp:txBody>
      <dsp:txXfrm>
        <a:off x="5638887" y="844529"/>
        <a:ext cx="2363398" cy="1580392"/>
      </dsp:txXfrm>
    </dsp:sp>
    <dsp:sp modelId="{64CA9253-242E-45BF-96BC-52521496B7E4}">
      <dsp:nvSpPr>
        <dsp:cNvPr id="0" name=""/>
        <dsp:cNvSpPr/>
      </dsp:nvSpPr>
      <dsp:spPr>
        <a:xfrm>
          <a:off x="7519317" y="68489"/>
          <a:ext cx="340179" cy="340179"/>
        </a:xfrm>
        <a:prstGeom prst="triangle">
          <a:avLst>
            <a:gd name="adj" fmla="val 10000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28F3EB-4E0C-4C7E-9F88-4308689FA845}">
      <dsp:nvSpPr>
        <dsp:cNvPr id="0" name=""/>
        <dsp:cNvSpPr/>
      </dsp:nvSpPr>
      <dsp:spPr>
        <a:xfrm rot="5400000">
          <a:off x="8849078" y="-664241"/>
          <a:ext cx="1200168" cy="2534220"/>
        </a:xfrm>
        <a:prstGeom prst="corner">
          <a:avLst>
            <a:gd name="adj1" fmla="val 16120"/>
            <a:gd name="adj2" fmla="val 16110"/>
          </a:avLst>
        </a:prstGeom>
        <a:solidFill>
          <a:srgbClr val="ABADCB"/>
        </a:solidFill>
        <a:ln w="12700" cap="flat" cmpd="sng" algn="ctr">
          <a:solidFill>
            <a:schemeClr val="accent4">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6A27DB-211C-4FCC-9203-D4F2284B7E2F}">
      <dsp:nvSpPr>
        <dsp:cNvPr id="0" name=""/>
        <dsp:cNvSpPr/>
      </dsp:nvSpPr>
      <dsp:spPr>
        <a:xfrm>
          <a:off x="8420868" y="366542"/>
          <a:ext cx="2377875" cy="1580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a:solidFill>
                <a:schemeClr val="tx1"/>
              </a:solidFill>
            </a:rPr>
            <a:t>LAA Portal</a:t>
          </a:r>
          <a:endParaRPr lang="en-GB" sz="2000" kern="1200">
            <a:solidFill>
              <a:schemeClr val="tx1"/>
            </a:solidFill>
          </a:endParaRPr>
        </a:p>
        <a:p>
          <a:pPr marL="171450" lvl="1" indent="-171450" algn="l" defTabSz="800100">
            <a:lnSpc>
              <a:spcPct val="100000"/>
            </a:lnSpc>
            <a:spcBef>
              <a:spcPct val="0"/>
            </a:spcBef>
            <a:spcAft>
              <a:spcPct val="15000"/>
            </a:spcAft>
            <a:buChar char="•"/>
          </a:pPr>
          <a:r>
            <a:rPr lang="en-US" sz="1800" b="0" kern="1200">
              <a:solidFill>
                <a:schemeClr val="tx1"/>
              </a:solidFill>
            </a:rPr>
            <a:t>We post the status of our online systems on the portal’s home page</a:t>
          </a:r>
          <a:endParaRPr lang="en-GB" sz="1800" kern="1200">
            <a:solidFill>
              <a:schemeClr val="tx1"/>
            </a:solidFill>
          </a:endParaRPr>
        </a:p>
      </dsp:txBody>
      <dsp:txXfrm>
        <a:off x="8420868" y="366542"/>
        <a:ext cx="2377875" cy="15803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3F0D45-D11F-4443-A210-A41819458A7A}" type="datetimeFigureOut">
              <a:rPr lang="en-GB" smtClean="0"/>
              <a:t>16/05/2023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EFB60E-C0A5-416E-864A-9ED7E1B46ACC}" type="slidenum">
              <a:rPr lang="en-GB" smtClean="0"/>
              <a:t>‹#›</a:t>
            </a:fld>
            <a:endParaRPr lang="en-GB"/>
          </a:p>
        </p:txBody>
      </p:sp>
    </p:spTree>
    <p:extLst>
      <p:ext uri="{BB962C8B-B14F-4D97-AF65-F5344CB8AC3E}">
        <p14:creationId xmlns:p14="http://schemas.microsoft.com/office/powerpoint/2010/main" val="2395547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a:t>
            </a:fld>
            <a:endParaRPr lang="en-GB"/>
          </a:p>
        </p:txBody>
      </p:sp>
    </p:spTree>
    <p:extLst>
      <p:ext uri="{BB962C8B-B14F-4D97-AF65-F5344CB8AC3E}">
        <p14:creationId xmlns:p14="http://schemas.microsoft.com/office/powerpoint/2010/main" val="2167547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29</a:t>
            </a:fld>
            <a:endParaRPr lang="en-GB"/>
          </a:p>
        </p:txBody>
      </p:sp>
    </p:spTree>
    <p:extLst>
      <p:ext uri="{BB962C8B-B14F-4D97-AF65-F5344CB8AC3E}">
        <p14:creationId xmlns:p14="http://schemas.microsoft.com/office/powerpoint/2010/main" val="1949722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30</a:t>
            </a:fld>
            <a:endParaRPr lang="en-GB"/>
          </a:p>
        </p:txBody>
      </p:sp>
    </p:spTree>
    <p:extLst>
      <p:ext uri="{BB962C8B-B14F-4D97-AF65-F5344CB8AC3E}">
        <p14:creationId xmlns:p14="http://schemas.microsoft.com/office/powerpoint/2010/main" val="4060977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31</a:t>
            </a:fld>
            <a:endParaRPr lang="en-GB"/>
          </a:p>
        </p:txBody>
      </p:sp>
    </p:spTree>
    <p:extLst>
      <p:ext uri="{BB962C8B-B14F-4D97-AF65-F5344CB8AC3E}">
        <p14:creationId xmlns:p14="http://schemas.microsoft.com/office/powerpoint/2010/main" val="1727685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36</a:t>
            </a:fld>
            <a:endParaRPr lang="en-GB"/>
          </a:p>
        </p:txBody>
      </p:sp>
    </p:spTree>
    <p:extLst>
      <p:ext uri="{BB962C8B-B14F-4D97-AF65-F5344CB8AC3E}">
        <p14:creationId xmlns:p14="http://schemas.microsoft.com/office/powerpoint/2010/main" val="32867777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38</a:t>
            </a:fld>
            <a:endParaRPr lang="en-GB"/>
          </a:p>
        </p:txBody>
      </p:sp>
    </p:spTree>
    <p:extLst>
      <p:ext uri="{BB962C8B-B14F-4D97-AF65-F5344CB8AC3E}">
        <p14:creationId xmlns:p14="http://schemas.microsoft.com/office/powerpoint/2010/main" val="156413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39</a:t>
            </a:fld>
            <a:endParaRPr lang="en-GB"/>
          </a:p>
        </p:txBody>
      </p:sp>
    </p:spTree>
    <p:extLst>
      <p:ext uri="{BB962C8B-B14F-4D97-AF65-F5344CB8AC3E}">
        <p14:creationId xmlns:p14="http://schemas.microsoft.com/office/powerpoint/2010/main" val="3712801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40</a:t>
            </a:fld>
            <a:endParaRPr lang="en-GB"/>
          </a:p>
        </p:txBody>
      </p:sp>
    </p:spTree>
    <p:extLst>
      <p:ext uri="{BB962C8B-B14F-4D97-AF65-F5344CB8AC3E}">
        <p14:creationId xmlns:p14="http://schemas.microsoft.com/office/powerpoint/2010/main" val="1481011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3</a:t>
            </a:fld>
            <a:endParaRPr lang="en-GB"/>
          </a:p>
        </p:txBody>
      </p:sp>
    </p:spTree>
    <p:extLst>
      <p:ext uri="{BB962C8B-B14F-4D97-AF65-F5344CB8AC3E}">
        <p14:creationId xmlns:p14="http://schemas.microsoft.com/office/powerpoint/2010/main" val="1653421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6</a:t>
            </a:fld>
            <a:endParaRPr lang="en-GB"/>
          </a:p>
        </p:txBody>
      </p:sp>
    </p:spTree>
    <p:extLst>
      <p:ext uri="{BB962C8B-B14F-4D97-AF65-F5344CB8AC3E}">
        <p14:creationId xmlns:p14="http://schemas.microsoft.com/office/powerpoint/2010/main" val="2039325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11</a:t>
            </a:fld>
            <a:endParaRPr lang="en-GB"/>
          </a:p>
        </p:txBody>
      </p:sp>
    </p:spTree>
    <p:extLst>
      <p:ext uri="{BB962C8B-B14F-4D97-AF65-F5344CB8AC3E}">
        <p14:creationId xmlns:p14="http://schemas.microsoft.com/office/powerpoint/2010/main" val="38817362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19</a:t>
            </a:fld>
            <a:endParaRPr lang="en-GB"/>
          </a:p>
        </p:txBody>
      </p:sp>
    </p:spTree>
    <p:extLst>
      <p:ext uri="{BB962C8B-B14F-4D97-AF65-F5344CB8AC3E}">
        <p14:creationId xmlns:p14="http://schemas.microsoft.com/office/powerpoint/2010/main" val="4052604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24</a:t>
            </a:fld>
            <a:endParaRPr lang="en-GB"/>
          </a:p>
        </p:txBody>
      </p:sp>
    </p:spTree>
    <p:extLst>
      <p:ext uri="{BB962C8B-B14F-4D97-AF65-F5344CB8AC3E}">
        <p14:creationId xmlns:p14="http://schemas.microsoft.com/office/powerpoint/2010/main" val="4163554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25</a:t>
            </a:fld>
            <a:endParaRPr lang="en-GB"/>
          </a:p>
        </p:txBody>
      </p:sp>
    </p:spTree>
    <p:extLst>
      <p:ext uri="{BB962C8B-B14F-4D97-AF65-F5344CB8AC3E}">
        <p14:creationId xmlns:p14="http://schemas.microsoft.com/office/powerpoint/2010/main" val="849724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26</a:t>
            </a:fld>
            <a:endParaRPr lang="en-GB"/>
          </a:p>
        </p:txBody>
      </p:sp>
    </p:spTree>
    <p:extLst>
      <p:ext uri="{BB962C8B-B14F-4D97-AF65-F5344CB8AC3E}">
        <p14:creationId xmlns:p14="http://schemas.microsoft.com/office/powerpoint/2010/main" val="3782428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EFB60E-C0A5-416E-864A-9ED7E1B46ACC}" type="slidenum">
              <a:rPr lang="en-GB" smtClean="0"/>
              <a:t>28</a:t>
            </a:fld>
            <a:endParaRPr lang="en-GB"/>
          </a:p>
        </p:txBody>
      </p:sp>
    </p:spTree>
    <p:extLst>
      <p:ext uri="{BB962C8B-B14F-4D97-AF65-F5344CB8AC3E}">
        <p14:creationId xmlns:p14="http://schemas.microsoft.com/office/powerpoint/2010/main" val="704361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4E6D4-9D15-43A0-BB36-A73A3EFC79C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 y="1527"/>
            <a:ext cx="12221623" cy="6872945"/>
          </a:xfrm>
          <a:prstGeom prst="rect">
            <a:avLst/>
          </a:prstGeom>
        </p:spPr>
      </p:pic>
      <p:sp>
        <p:nvSpPr>
          <p:cNvPr id="2" name="Title 1">
            <a:extLst>
              <a:ext uri="{FF2B5EF4-FFF2-40B4-BE49-F238E27FC236}">
                <a16:creationId xmlns:a16="http://schemas.microsoft.com/office/drawing/2014/main" id="{ABDDC3A8-E3D7-48E5-9559-9C05FC086798}"/>
              </a:ext>
            </a:extLst>
          </p:cNvPr>
          <p:cNvSpPr>
            <a:spLocks noGrp="1"/>
          </p:cNvSpPr>
          <p:nvPr>
            <p:ph type="ctrTitle"/>
          </p:nvPr>
        </p:nvSpPr>
        <p:spPr>
          <a:xfrm>
            <a:off x="756000" y="2679699"/>
            <a:ext cx="9940940" cy="1009124"/>
          </a:xfrm>
        </p:spPr>
        <p:txBody>
          <a:bodyPr anchor="t" anchorCtr="0">
            <a:normAutofit/>
          </a:bodyPr>
          <a:lstStyle>
            <a:lvl1pPr algn="l">
              <a:defRPr sz="34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7F64A54C-99DF-4290-B7D8-60194329BBD7}"/>
              </a:ext>
            </a:extLst>
          </p:cNvPr>
          <p:cNvSpPr>
            <a:spLocks noGrp="1"/>
          </p:cNvSpPr>
          <p:nvPr>
            <p:ph type="subTitle" idx="1"/>
          </p:nvPr>
        </p:nvSpPr>
        <p:spPr>
          <a:xfrm>
            <a:off x="756000" y="3844940"/>
            <a:ext cx="7390060" cy="1425496"/>
          </a:xfrm>
        </p:spPr>
        <p:txBody>
          <a:bodyPr/>
          <a:lstStyle>
            <a:lvl1pPr marL="0" indent="0" algn="l">
              <a:buNone/>
              <a:defRPr sz="2400" b="1">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3" name="Text Placeholder 12">
            <a:extLst>
              <a:ext uri="{FF2B5EF4-FFF2-40B4-BE49-F238E27FC236}">
                <a16:creationId xmlns:a16="http://schemas.microsoft.com/office/drawing/2014/main" id="{FAFEA738-E8B3-437F-8D4D-5F4800F1A7B4}"/>
              </a:ext>
            </a:extLst>
          </p:cNvPr>
          <p:cNvSpPr>
            <a:spLocks noGrp="1"/>
          </p:cNvSpPr>
          <p:nvPr>
            <p:ph type="body" sz="quarter" idx="10" hasCustomPrompt="1"/>
          </p:nvPr>
        </p:nvSpPr>
        <p:spPr>
          <a:xfrm>
            <a:off x="756000" y="5427311"/>
            <a:ext cx="4017600" cy="271604"/>
          </a:xfrm>
        </p:spPr>
        <p:txBody>
          <a:bodyPr>
            <a:normAutofit/>
          </a:bodyPr>
          <a:lstStyle>
            <a:lvl1pPr>
              <a:defRPr sz="1600">
                <a:solidFill>
                  <a:schemeClr val="bg1"/>
                </a:solidFill>
              </a:defRPr>
            </a:lvl1pPr>
          </a:lstStyle>
          <a:p>
            <a:pPr lvl="0"/>
            <a:r>
              <a:rPr lang="en-US"/>
              <a:t>Month YYYY</a:t>
            </a:r>
            <a:endParaRPr lang="en-GB"/>
          </a:p>
        </p:txBody>
      </p:sp>
    </p:spTree>
    <p:extLst>
      <p:ext uri="{BB962C8B-B14F-4D97-AF65-F5344CB8AC3E}">
        <p14:creationId xmlns:p14="http://schemas.microsoft.com/office/powerpoint/2010/main" val="3564612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5C5B19-B5CB-47EC-A3E6-CEE55FC463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p:nvPr>
        </p:nvSpPr>
        <p:spPr>
          <a:xfrm>
            <a:off x="6172200" y="1329655"/>
            <a:ext cx="5488575" cy="4664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Footer Placeholder 15">
            <a:extLst>
              <a:ext uri="{FF2B5EF4-FFF2-40B4-BE49-F238E27FC236}">
                <a16:creationId xmlns:a16="http://schemas.microsoft.com/office/drawing/2014/main" id="{1AF33610-64A5-4F5F-8CA1-3588A09D83C9}"/>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7" name="Slide Number Placeholder 16">
            <a:extLst>
              <a:ext uri="{FF2B5EF4-FFF2-40B4-BE49-F238E27FC236}">
                <a16:creationId xmlns:a16="http://schemas.microsoft.com/office/drawing/2014/main" id="{E9691DCA-C59C-46C5-875F-06C338EB0BED}"/>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11116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4E1025-4692-4D8C-A557-D60B602FCD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C14214C6-ECDA-467D-B40F-ED549B15D7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ED172B8-BB78-4472-BCD0-2892B3F88B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Footer Placeholder 8">
            <a:extLst>
              <a:ext uri="{FF2B5EF4-FFF2-40B4-BE49-F238E27FC236}">
                <a16:creationId xmlns:a16="http://schemas.microsoft.com/office/drawing/2014/main" id="{FA6A383B-3681-4646-801A-50A9C59C183D}"/>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0" name="Slide Number Placeholder 9">
            <a:extLst>
              <a:ext uri="{FF2B5EF4-FFF2-40B4-BE49-F238E27FC236}">
                <a16:creationId xmlns:a16="http://schemas.microsoft.com/office/drawing/2014/main" id="{ED5C4FF7-7031-4234-A30D-4545371B4180}"/>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2989355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hasis box">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3465744-92B4-4ED3-BCB2-536449F30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2" name="Title 1">
            <a:extLst>
              <a:ext uri="{FF2B5EF4-FFF2-40B4-BE49-F238E27FC236}">
                <a16:creationId xmlns:a16="http://schemas.microsoft.com/office/drawing/2014/main" id="{916DB5A5-EF61-426C-B4D9-3924814EC7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A135A26-94E6-488E-9CDE-7B1D9690014B}"/>
              </a:ext>
            </a:extLst>
          </p:cNvPr>
          <p:cNvSpPr>
            <a:spLocks noGrp="1"/>
          </p:cNvSpPr>
          <p:nvPr>
            <p:ph sz="half" idx="1"/>
          </p:nvPr>
        </p:nvSpPr>
        <p:spPr>
          <a:xfrm>
            <a:off x="648000" y="1329655"/>
            <a:ext cx="5371199" cy="45135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4D5B0C-FD37-49D6-81C9-AE8D20B99494}"/>
              </a:ext>
            </a:extLst>
          </p:cNvPr>
          <p:cNvSpPr>
            <a:spLocks noGrp="1"/>
          </p:cNvSpPr>
          <p:nvPr>
            <p:ph sz="half" idx="2" hasCustomPrompt="1"/>
          </p:nvPr>
        </p:nvSpPr>
        <p:spPr>
          <a:xfrm>
            <a:off x="6172800" y="1329655"/>
            <a:ext cx="5487976" cy="3960803"/>
          </a:xfrm>
          <a:blipFill>
            <a:blip r:embed="rId3"/>
            <a:stretch>
              <a:fillRect/>
            </a:stretch>
          </a:blipFill>
        </p:spPr>
        <p:txBody>
          <a:bodyPr lIns="223200" tIns="223200" rIns="223200"/>
          <a:lstStyle>
            <a:lvl1pPr>
              <a:defRPr b="1">
                <a:solidFill>
                  <a:schemeClr val="bg1"/>
                </a:solidFill>
              </a:defRPr>
            </a:lvl1pPr>
          </a:lstStyle>
          <a:p>
            <a:pPr lvl="0"/>
            <a:r>
              <a:rPr lang="en-US"/>
              <a:t>Emphasis Text</a:t>
            </a:r>
          </a:p>
        </p:txBody>
      </p:sp>
      <p:sp>
        <p:nvSpPr>
          <p:cNvPr id="10" name="Footer Placeholder 9">
            <a:extLst>
              <a:ext uri="{FF2B5EF4-FFF2-40B4-BE49-F238E27FC236}">
                <a16:creationId xmlns:a16="http://schemas.microsoft.com/office/drawing/2014/main" id="{1078EC60-6F82-4732-B2DE-CB69093116AB}"/>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1" name="Slide Number Placeholder 10">
            <a:extLst>
              <a:ext uri="{FF2B5EF4-FFF2-40B4-BE49-F238E27FC236}">
                <a16:creationId xmlns:a16="http://schemas.microsoft.com/office/drawing/2014/main" id="{7DF76537-CC05-4DFB-8795-5815E37188D8}"/>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623342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572C6D-C3B3-4399-8C80-6E80177792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3" name="Content Placeholder 2">
            <a:extLst>
              <a:ext uri="{FF2B5EF4-FFF2-40B4-BE49-F238E27FC236}">
                <a16:creationId xmlns:a16="http://schemas.microsoft.com/office/drawing/2014/main" id="{3ED172B8-BB78-4472-BCD0-2892B3F88B51}"/>
              </a:ext>
            </a:extLst>
          </p:cNvPr>
          <p:cNvSpPr>
            <a:spLocks noGrp="1"/>
          </p:cNvSpPr>
          <p:nvPr>
            <p:ph idx="1" hasCustomPrompt="1"/>
          </p:nvPr>
        </p:nvSpPr>
        <p:spPr>
          <a:xfrm>
            <a:off x="647999" y="1296000"/>
            <a:ext cx="11012777" cy="4266000"/>
          </a:xfrm>
        </p:spPr>
        <p:txBody>
          <a:bodyPr>
            <a:normAutofit/>
          </a:bodyPr>
          <a:lstStyle>
            <a:lvl1pPr>
              <a:defRPr sz="3400" b="0">
                <a:solidFill>
                  <a:srgbClr val="575C96"/>
                </a:solidFill>
              </a:defRPr>
            </a:lvl1pPr>
          </a:lstStyle>
          <a:p>
            <a:pPr lvl="0"/>
            <a:r>
              <a:rPr lang="en-US"/>
              <a:t>Large text</a:t>
            </a:r>
          </a:p>
        </p:txBody>
      </p:sp>
      <p:sp>
        <p:nvSpPr>
          <p:cNvPr id="11" name="Footer Placeholder 10">
            <a:extLst>
              <a:ext uri="{FF2B5EF4-FFF2-40B4-BE49-F238E27FC236}">
                <a16:creationId xmlns:a16="http://schemas.microsoft.com/office/drawing/2014/main" id="{21800271-3FB8-4215-8F17-0E1D0D6D2E2A}"/>
              </a:ext>
            </a:extLst>
          </p:cNvPr>
          <p:cNvSpPr>
            <a:spLocks noGrp="1"/>
          </p:cNvSpPr>
          <p:nvPr>
            <p:ph type="ftr" sz="quarter" idx="11"/>
          </p:nvPr>
        </p:nvSpPr>
        <p:spPr/>
        <p:txBody>
          <a:bodyPr/>
          <a:lstStyle/>
          <a:p>
            <a:r>
              <a:rPr lang="en-GB"/>
              <a:t>On the Insert ribbon select Header &amp; Footer to edit this holding text- LAA Document 2019 – Optional Footer</a:t>
            </a:r>
          </a:p>
        </p:txBody>
      </p:sp>
      <p:sp>
        <p:nvSpPr>
          <p:cNvPr id="12" name="Slide Number Placeholder 11">
            <a:extLst>
              <a:ext uri="{FF2B5EF4-FFF2-40B4-BE49-F238E27FC236}">
                <a16:creationId xmlns:a16="http://schemas.microsoft.com/office/drawing/2014/main" id="{07FF09E1-5251-4D01-B98C-8F705DADBD9F}"/>
              </a:ext>
            </a:extLst>
          </p:cNvPr>
          <p:cNvSpPr>
            <a:spLocks noGrp="1"/>
          </p:cNvSpPr>
          <p:nvPr>
            <p:ph type="sldNum" sz="quarter" idx="12"/>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100790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xag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E01D39-A23A-4BDB-81DF-BDE5EFDA96F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4" y="9143"/>
            <a:ext cx="12189628" cy="6854952"/>
          </a:xfrm>
          <a:prstGeom prst="rect">
            <a:avLst/>
          </a:prstGeom>
        </p:spPr>
      </p:pic>
      <p:sp>
        <p:nvSpPr>
          <p:cNvPr id="10" name="Text Placeholder 9">
            <a:extLst>
              <a:ext uri="{FF2B5EF4-FFF2-40B4-BE49-F238E27FC236}">
                <a16:creationId xmlns:a16="http://schemas.microsoft.com/office/drawing/2014/main" id="{CDFB0FAD-A321-43A8-BA9A-B1A8FCC82C04}"/>
              </a:ext>
            </a:extLst>
          </p:cNvPr>
          <p:cNvSpPr>
            <a:spLocks noGrp="1"/>
          </p:cNvSpPr>
          <p:nvPr>
            <p:ph type="body" sz="quarter" idx="13" hasCustomPrompt="1"/>
          </p:nvPr>
        </p:nvSpPr>
        <p:spPr>
          <a:xfrm>
            <a:off x="3840000" y="2129425"/>
            <a:ext cx="4512000" cy="1114816"/>
          </a:xfrm>
        </p:spPr>
        <p:txBody>
          <a:bodyPr anchor="ctr" anchorCtr="0">
            <a:normAutofit/>
          </a:bodyPr>
          <a:lstStyle>
            <a:lvl1pPr algn="ctr">
              <a:defRPr sz="9600" b="0">
                <a:solidFill>
                  <a:schemeClr val="bg1"/>
                </a:solidFill>
                <a:latin typeface="+mj-lt"/>
              </a:defRPr>
            </a:lvl1pPr>
          </a:lstStyle>
          <a:p>
            <a:pPr lvl="0"/>
            <a:r>
              <a:rPr lang="en-US"/>
              <a:t>£##%</a:t>
            </a:r>
          </a:p>
        </p:txBody>
      </p:sp>
      <p:sp>
        <p:nvSpPr>
          <p:cNvPr id="12" name="Text Placeholder 11">
            <a:extLst>
              <a:ext uri="{FF2B5EF4-FFF2-40B4-BE49-F238E27FC236}">
                <a16:creationId xmlns:a16="http://schemas.microsoft.com/office/drawing/2014/main" id="{ED8C0118-5548-4737-B916-2D5C5EDF74B6}"/>
              </a:ext>
            </a:extLst>
          </p:cNvPr>
          <p:cNvSpPr>
            <a:spLocks noGrp="1"/>
          </p:cNvSpPr>
          <p:nvPr>
            <p:ph type="body" sz="quarter" idx="14" hasCustomPrompt="1"/>
          </p:nvPr>
        </p:nvSpPr>
        <p:spPr>
          <a:xfrm>
            <a:off x="3840000" y="3244242"/>
            <a:ext cx="4512000" cy="1164921"/>
          </a:xfrm>
        </p:spPr>
        <p:txBody>
          <a:bodyPr>
            <a:normAutofit/>
          </a:bodyPr>
          <a:lstStyle>
            <a:lvl1pPr algn="ctr">
              <a:defRPr sz="3000">
                <a:solidFill>
                  <a:schemeClr val="bg1"/>
                </a:solidFill>
              </a:defRPr>
            </a:lvl1pPr>
          </a:lstStyle>
          <a:p>
            <a:pPr lvl="0"/>
            <a:r>
              <a:rPr lang="en-US"/>
              <a:t>Description or other text</a:t>
            </a:r>
          </a:p>
        </p:txBody>
      </p:sp>
      <p:sp>
        <p:nvSpPr>
          <p:cNvPr id="11" name="Footer Placeholder 10">
            <a:extLst>
              <a:ext uri="{FF2B5EF4-FFF2-40B4-BE49-F238E27FC236}">
                <a16:creationId xmlns:a16="http://schemas.microsoft.com/office/drawing/2014/main" id="{FB006830-85D1-4CD5-A112-2F93FF582C9B}"/>
              </a:ext>
            </a:extLst>
          </p:cNvPr>
          <p:cNvSpPr>
            <a:spLocks noGrp="1"/>
          </p:cNvSpPr>
          <p:nvPr>
            <p:ph type="ftr" sz="quarter" idx="16"/>
          </p:nvPr>
        </p:nvSpPr>
        <p:spPr/>
        <p:txBody>
          <a:bodyPr/>
          <a:lstStyle/>
          <a:p>
            <a:r>
              <a:rPr lang="en-GB"/>
              <a:t>On the Insert ribbon select Header &amp; Footer to edit this holding text- LAA Document 2019 – Optional Footer</a:t>
            </a:r>
          </a:p>
        </p:txBody>
      </p:sp>
      <p:sp>
        <p:nvSpPr>
          <p:cNvPr id="13" name="Slide Number Placeholder 12">
            <a:extLst>
              <a:ext uri="{FF2B5EF4-FFF2-40B4-BE49-F238E27FC236}">
                <a16:creationId xmlns:a16="http://schemas.microsoft.com/office/drawing/2014/main" id="{1FB47C90-1708-47D3-8EC2-D57A44FCA0AA}"/>
              </a:ext>
            </a:extLst>
          </p:cNvPr>
          <p:cNvSpPr>
            <a:spLocks noGrp="1"/>
          </p:cNvSpPr>
          <p:nvPr>
            <p:ph type="sldNum" sz="quarter" idx="17"/>
          </p:nvPr>
        </p:nvSpPr>
        <p:spPr/>
        <p:txBody>
          <a:bodyPr/>
          <a:lstStyle/>
          <a:p>
            <a:fld id="{9A8223AF-F2F5-41F7-A71C-81CE492BCB88}" type="slidenum">
              <a:rPr lang="en-GB" smtClean="0"/>
              <a:pPr/>
              <a:t>‹#›</a:t>
            </a:fld>
            <a:endParaRPr lang="en-GB"/>
          </a:p>
        </p:txBody>
      </p:sp>
    </p:spTree>
    <p:extLst>
      <p:ext uri="{BB962C8B-B14F-4D97-AF65-F5344CB8AC3E}">
        <p14:creationId xmlns:p14="http://schemas.microsoft.com/office/powerpoint/2010/main" val="3442745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9519BE5-D727-4DCC-95A6-FE3CF3C1B39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 y="1526"/>
            <a:ext cx="12221625" cy="6872946"/>
          </a:xfrm>
          <a:prstGeom prst="rect">
            <a:avLst/>
          </a:prstGeom>
        </p:spPr>
      </p:pic>
      <p:sp>
        <p:nvSpPr>
          <p:cNvPr id="2" name="Title 1">
            <a:extLst>
              <a:ext uri="{FF2B5EF4-FFF2-40B4-BE49-F238E27FC236}">
                <a16:creationId xmlns:a16="http://schemas.microsoft.com/office/drawing/2014/main" id="{21881AD0-F3BF-419C-814D-EFDAD33907F3}"/>
              </a:ext>
            </a:extLst>
          </p:cNvPr>
          <p:cNvSpPr>
            <a:spLocks noGrp="1"/>
          </p:cNvSpPr>
          <p:nvPr>
            <p:ph type="title"/>
          </p:nvPr>
        </p:nvSpPr>
        <p:spPr>
          <a:xfrm>
            <a:off x="756000" y="2679834"/>
            <a:ext cx="10291200" cy="1013863"/>
          </a:xfrm>
        </p:spPr>
        <p:txBody>
          <a:bodyPr anchor="t" anchorCtr="0">
            <a:normAutofit/>
          </a:bodyPr>
          <a:lstStyle>
            <a:lvl1pPr>
              <a:defRPr sz="3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F820A5E-5729-42D6-953D-F8478EE3AA58}"/>
              </a:ext>
            </a:extLst>
          </p:cNvPr>
          <p:cNvSpPr>
            <a:spLocks noGrp="1"/>
          </p:cNvSpPr>
          <p:nvPr>
            <p:ph type="body" idx="1"/>
          </p:nvPr>
        </p:nvSpPr>
        <p:spPr>
          <a:xfrm>
            <a:off x="756000" y="3838833"/>
            <a:ext cx="7147200" cy="1912262"/>
          </a:xfrm>
        </p:spPr>
        <p:txBody>
          <a:bodyPr/>
          <a:lstStyle>
            <a:lvl1pPr marL="0" indent="0">
              <a:buNone/>
              <a:defRPr sz="2400" b="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07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69B1CC-6EA8-4791-A776-8A5DD38BE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1527"/>
            <a:ext cx="12221623" cy="6872945"/>
          </a:xfrm>
          <a:prstGeom prst="rect">
            <a:avLst/>
          </a:prstGeom>
        </p:spPr>
      </p:pic>
      <p:sp>
        <p:nvSpPr>
          <p:cNvPr id="10" name="Text Placeholder 9">
            <a:extLst>
              <a:ext uri="{FF2B5EF4-FFF2-40B4-BE49-F238E27FC236}">
                <a16:creationId xmlns:a16="http://schemas.microsoft.com/office/drawing/2014/main" id="{8CA8D8B7-1CFD-49AB-9068-319313F08B1C}"/>
              </a:ext>
            </a:extLst>
          </p:cNvPr>
          <p:cNvSpPr>
            <a:spLocks noGrp="1"/>
          </p:cNvSpPr>
          <p:nvPr>
            <p:ph type="body" sz="quarter" idx="10" hasCustomPrompt="1"/>
          </p:nvPr>
        </p:nvSpPr>
        <p:spPr>
          <a:xfrm>
            <a:off x="756000" y="4267915"/>
            <a:ext cx="4888231" cy="382462"/>
          </a:xfrm>
        </p:spPr>
        <p:txBody>
          <a:bodyPr>
            <a:normAutofit/>
          </a:bodyPr>
          <a:lstStyle>
            <a:lvl1pPr>
              <a:defRPr sz="16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Legal Aid Agency</a:t>
            </a:r>
          </a:p>
        </p:txBody>
      </p:sp>
      <p:sp>
        <p:nvSpPr>
          <p:cNvPr id="11" name="Text Placeholder 9">
            <a:extLst>
              <a:ext uri="{FF2B5EF4-FFF2-40B4-BE49-F238E27FC236}">
                <a16:creationId xmlns:a16="http://schemas.microsoft.com/office/drawing/2014/main" id="{8FA76E13-F0E2-4CD0-8C79-B636AEB69DC5}"/>
              </a:ext>
            </a:extLst>
          </p:cNvPr>
          <p:cNvSpPr>
            <a:spLocks noGrp="1"/>
          </p:cNvSpPr>
          <p:nvPr>
            <p:ph type="body" sz="quarter" idx="11" hasCustomPrompt="1"/>
          </p:nvPr>
        </p:nvSpPr>
        <p:spPr>
          <a:xfrm>
            <a:off x="756000" y="4558936"/>
            <a:ext cx="4888231" cy="885298"/>
          </a:xfrm>
        </p:spPr>
        <p:txBody>
          <a:bodyPr>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lang="en-US" sz="1600" b="0" kern="1200" dirty="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400" rtl="0" eaLnBrk="1" latinLnBrk="0" hangingPunct="1">
              <a:lnSpc>
                <a:spcPct val="100000"/>
              </a:lnSpc>
              <a:spcBef>
                <a:spcPts val="0"/>
              </a:spcBef>
              <a:spcAft>
                <a:spcPts val="0"/>
              </a:spcAft>
              <a:buFont typeface="Arial" panose="020B0604020202020204" pitchFamily="34" charset="0"/>
              <a:buNone/>
            </a:pPr>
            <a:r>
              <a:rPr lang="en-US"/>
              <a:t>13th Floor (13.51) </a:t>
            </a:r>
            <a:br>
              <a:rPr lang="en-US"/>
            </a:br>
            <a:r>
              <a:rPr lang="en-US"/>
              <a:t>102 Petty France</a:t>
            </a:r>
            <a:br>
              <a:rPr lang="en-US"/>
            </a:br>
            <a:r>
              <a:rPr lang="en-US"/>
              <a:t>London SW1H 9AJ</a:t>
            </a:r>
          </a:p>
        </p:txBody>
      </p:sp>
      <p:sp>
        <p:nvSpPr>
          <p:cNvPr id="12" name="Text Placeholder 9">
            <a:extLst>
              <a:ext uri="{FF2B5EF4-FFF2-40B4-BE49-F238E27FC236}">
                <a16:creationId xmlns:a16="http://schemas.microsoft.com/office/drawing/2014/main" id="{09FE9206-C0BC-477B-9E79-7A9E34677E27}"/>
              </a:ext>
            </a:extLst>
          </p:cNvPr>
          <p:cNvSpPr>
            <a:spLocks noGrp="1"/>
          </p:cNvSpPr>
          <p:nvPr>
            <p:ph type="body" sz="quarter" idx="12" hasCustomPrompt="1"/>
          </p:nvPr>
        </p:nvSpPr>
        <p:spPr>
          <a:xfrm>
            <a:off x="756000" y="5444235"/>
            <a:ext cx="6835200" cy="363975"/>
          </a:xfrm>
        </p:spPr>
        <p:txBody>
          <a:bodyPr>
            <a:normAutofit/>
          </a:bodyPr>
          <a:lstStyle>
            <a:lvl1pPr>
              <a:defRPr sz="16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gov.uk/government/organisations/legal-aid-agency</a:t>
            </a:r>
            <a:endParaRPr lang="en-US"/>
          </a:p>
        </p:txBody>
      </p:sp>
    </p:spTree>
    <p:extLst>
      <p:ext uri="{BB962C8B-B14F-4D97-AF65-F5344CB8AC3E}">
        <p14:creationId xmlns:p14="http://schemas.microsoft.com/office/powerpoint/2010/main" val="2296550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B86170-144F-4641-97B4-22108ADC5EEE}"/>
              </a:ext>
            </a:extLst>
          </p:cNvPr>
          <p:cNvSpPr>
            <a:spLocks noGrp="1"/>
          </p:cNvSpPr>
          <p:nvPr>
            <p:ph type="title"/>
          </p:nvPr>
        </p:nvSpPr>
        <p:spPr>
          <a:xfrm>
            <a:off x="648000" y="681136"/>
            <a:ext cx="11012776" cy="345232"/>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07AB058-375D-41FF-927E-BB3206E08663}"/>
              </a:ext>
            </a:extLst>
          </p:cNvPr>
          <p:cNvSpPr>
            <a:spLocks noGrp="1"/>
          </p:cNvSpPr>
          <p:nvPr>
            <p:ph type="body" idx="1"/>
          </p:nvPr>
        </p:nvSpPr>
        <p:spPr>
          <a:xfrm>
            <a:off x="648000" y="1328400"/>
            <a:ext cx="11012777" cy="4665600"/>
          </a:xfrm>
          <a:prstGeom prst="rect">
            <a:avLst/>
          </a:prstGeom>
        </p:spPr>
        <p:txBody>
          <a:bodyPr vert="horz" lIns="0" tIns="0" rIns="0" bIns="0" rtlCol="0" anchor="t" anchorCtr="0">
            <a:normAutofit/>
          </a:bodyPr>
          <a:lstStyle/>
          <a:p>
            <a:pPr lvl="0"/>
            <a:r>
              <a:rPr lang="en-US"/>
              <a:t>Subheading (level 1)</a:t>
            </a:r>
          </a:p>
          <a:p>
            <a:pPr lvl="1"/>
            <a:r>
              <a:rPr lang="en-US"/>
              <a:t>Sub-subheading (level 2)</a:t>
            </a:r>
          </a:p>
          <a:p>
            <a:pPr lvl="2"/>
            <a:r>
              <a:rPr lang="en-US"/>
              <a:t>Text (level 3)</a:t>
            </a:r>
          </a:p>
          <a:p>
            <a:pPr lvl="3"/>
            <a:r>
              <a:rPr lang="en-US"/>
              <a:t>Bullet (level 4)</a:t>
            </a:r>
          </a:p>
          <a:p>
            <a:pPr lvl="4"/>
            <a:r>
              <a:rPr lang="en-US"/>
              <a:t>Sub-bullet (level 5)</a:t>
            </a:r>
          </a:p>
        </p:txBody>
      </p:sp>
      <p:sp>
        <p:nvSpPr>
          <p:cNvPr id="4" name="Date Placeholder 3">
            <a:extLst>
              <a:ext uri="{FF2B5EF4-FFF2-40B4-BE49-F238E27FC236}">
                <a16:creationId xmlns:a16="http://schemas.microsoft.com/office/drawing/2014/main" id="{4F428173-E07F-4D94-BDED-087BCEFF1740}"/>
              </a:ext>
            </a:extLst>
          </p:cNvPr>
          <p:cNvSpPr>
            <a:spLocks noGrp="1"/>
          </p:cNvSpPr>
          <p:nvPr>
            <p:ph type="dt" sz="half" idx="2"/>
          </p:nvPr>
        </p:nvSpPr>
        <p:spPr>
          <a:xfrm>
            <a:off x="7785600" y="259251"/>
            <a:ext cx="3456000" cy="144000"/>
          </a:xfrm>
          <a:prstGeom prst="rect">
            <a:avLst/>
          </a:prstGeom>
        </p:spPr>
        <p:txBody>
          <a:bodyPr vert="horz" lIns="0" tIns="0" rIns="0" bIns="0" rtlCol="0" anchor="t" anchorCtr="0"/>
          <a:lstStyle>
            <a:lvl1pPr algn="r">
              <a:defRPr sz="1100">
                <a:solidFill>
                  <a:schemeClr val="tx1"/>
                </a:solidFill>
              </a:defRPr>
            </a:lvl1pPr>
          </a:lstStyle>
          <a:p>
            <a:endParaRPr lang="en-GB"/>
          </a:p>
        </p:txBody>
      </p:sp>
      <p:sp>
        <p:nvSpPr>
          <p:cNvPr id="5" name="Footer Placeholder 4">
            <a:extLst>
              <a:ext uri="{FF2B5EF4-FFF2-40B4-BE49-F238E27FC236}">
                <a16:creationId xmlns:a16="http://schemas.microsoft.com/office/drawing/2014/main" id="{35262322-4E9F-43FC-9281-3453FB17DDA5}"/>
              </a:ext>
            </a:extLst>
          </p:cNvPr>
          <p:cNvSpPr>
            <a:spLocks noGrp="1"/>
          </p:cNvSpPr>
          <p:nvPr>
            <p:ph type="ftr" sz="quarter" idx="3"/>
          </p:nvPr>
        </p:nvSpPr>
        <p:spPr>
          <a:xfrm>
            <a:off x="522516" y="6330808"/>
            <a:ext cx="9087085" cy="331250"/>
          </a:xfrm>
          <a:prstGeom prst="rect">
            <a:avLst/>
          </a:prstGeom>
        </p:spPr>
        <p:txBody>
          <a:bodyPr vert="horz" lIns="0" tIns="0" rIns="0" bIns="0" rtlCol="0" anchor="b" anchorCtr="0"/>
          <a:lstStyle>
            <a:lvl1pPr algn="r">
              <a:defRPr sz="1100">
                <a:solidFill>
                  <a:schemeClr val="tx1"/>
                </a:solidFill>
              </a:defRPr>
            </a:lvl1pPr>
          </a:lstStyle>
          <a:p>
            <a:r>
              <a:rPr lang="en-GB"/>
              <a:t>On the Insert ribbon select Header &amp; Footer to edit this holding text- LAA Document 2019 – Optional Footer</a:t>
            </a:r>
          </a:p>
        </p:txBody>
      </p:sp>
      <p:sp>
        <p:nvSpPr>
          <p:cNvPr id="6" name="Slide Number Placeholder 5">
            <a:extLst>
              <a:ext uri="{FF2B5EF4-FFF2-40B4-BE49-F238E27FC236}">
                <a16:creationId xmlns:a16="http://schemas.microsoft.com/office/drawing/2014/main" id="{757E9B8C-38F9-40B1-AA41-77A2D52FAAA2}"/>
              </a:ext>
            </a:extLst>
          </p:cNvPr>
          <p:cNvSpPr>
            <a:spLocks noGrp="1"/>
          </p:cNvSpPr>
          <p:nvPr>
            <p:ph type="sldNum" sz="quarter" idx="4"/>
          </p:nvPr>
        </p:nvSpPr>
        <p:spPr>
          <a:xfrm>
            <a:off x="11371200" y="6223781"/>
            <a:ext cx="360000" cy="252000"/>
          </a:xfrm>
          <a:prstGeom prst="rect">
            <a:avLst/>
          </a:prstGeom>
        </p:spPr>
        <p:txBody>
          <a:bodyPr vert="horz" lIns="0" tIns="0" rIns="0" bIns="0" rtlCol="0" anchor="t" anchorCtr="0"/>
          <a:lstStyle>
            <a:lvl1pPr algn="ctr">
              <a:defRPr sz="1600" b="1">
                <a:solidFill>
                  <a:srgbClr val="003057"/>
                </a:solidFill>
              </a:defRPr>
            </a:lvl1pPr>
          </a:lstStyle>
          <a:p>
            <a:fld id="{9A8223AF-F2F5-41F7-A71C-81CE492BCB88}" type="slidenum">
              <a:rPr lang="en-GB" smtClean="0"/>
              <a:pPr/>
              <a:t>‹#›</a:t>
            </a:fld>
            <a:endParaRPr lang="en-GB"/>
          </a:p>
        </p:txBody>
      </p:sp>
    </p:spTree>
    <p:extLst>
      <p:ext uri="{BB962C8B-B14F-4D97-AF65-F5344CB8AC3E}">
        <p14:creationId xmlns:p14="http://schemas.microsoft.com/office/powerpoint/2010/main" val="990284715"/>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8" r:id="rId4"/>
    <p:sldLayoutId id="2147483657" r:id="rId5"/>
    <p:sldLayoutId id="2147483656" r:id="rId6"/>
    <p:sldLayoutId id="2147483651" r:id="rId7"/>
    <p:sldLayoutId id="2147483655" r:id="rId8"/>
  </p:sldLayoutIdLst>
  <p:hf hdr="0" dt="0"/>
  <p:txStyles>
    <p:title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p:titleStyle>
    <p:body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rgbClr val="575C96"/>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A68EC2"/>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879645/LAA-FAS-updatev2.pdf"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hyperlink" Target="https://www.gov.uk/government/publications/civil-claims-rates-calculator"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1096/1_Costs_Assessment_Guidance_2018_-_Version_7-_Oct_2021___TC___002_.pdf" TargetMode="External"/><Relationship Id="rId2" Type="http://schemas.openxmlformats.org/officeDocument/2006/relationships/hyperlink" Target="https://assets.publishing.service.gov.uk/government/uploads/system/uploads/attachment_data/file/1106799/2_2018_Standard_Civil_Contract__Family__Category_Spec_Rules_Oct_22.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government/publications/civil-claims-rates-calculator" TargetMode="External"/><Relationship Id="rId2" Type="http://schemas.openxmlformats.org/officeDocument/2006/relationships/hyperlink" Target="https://assets.publishing.service.gov.uk/government/uploads/system/uploads/attachment_data/file/1021100/2_Costs_Assessment_Guidance_2018_-_Version_7-_Oct_2021___Clean___002_.pdf"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47840/Civil_Finance_Electronic_Handbook_V3.1.pdf" TargetMode="External"/><Relationship Id="rId2" Type="http://schemas.openxmlformats.org/officeDocument/2006/relationships/hyperlink" Target="https://assets.publishing.service.gov.uk/government/uploads/system/uploads/attachment_data/file/1021142/2018_Standard_Civil_Contract_Category_Specific_Rules_Family_September_2021_.pdf"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021142/2018_Standard_Civil_Contract_Category_Specific_Rules_Family_September_2021_.pdf"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LAAHelpUsSayYes@justice.gov.uk"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6799/2_2018_Standard_Civil_Contract__Family__Category_Spec_Rules_Oct_22.pdf" TargetMode="External"/><Relationship Id="rId2" Type="http://schemas.openxmlformats.org/officeDocument/2006/relationships/hyperlink" Target="https://assets.publishing.service.gov.uk/government/uploads/system/uploads/attachment_data/file/1106298/Civil_Finance_Electronic_Handbook_V3.3_.pdf"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106298/Civil_Finance_Electronic_Handbook_V3.3_.pdf"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6298/Civil_Finance_Electronic_Handbook_V3.3_.pdf"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56837/Costs_Assessment_Guidance_2018_-_Version_4-_February_2021___clean_.pdf"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legalaidlearning.justice.gov.uk/pluginfile.php/1945/mod_resource/content/0/Billing%20on%20Transfer%20of%20Provider%20Cases%20v2.0.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464017/civclaim1a-version-9-november-2015.pdf"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106298/Civil_Finance_Electronic_Handbook_V3.3_.pdf"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106726/Guidance_on_the_Remuneration_of_Expert_Witnessesv7.pdf" TargetMode="Externa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106298/Civil_Finance_Electronic_Handbook_V3.3_.pdf" TargetMode="Externa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6298/Civil_Finance_Electronic_Handbook_V3.3_.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s://assets.publishing.service.gov.uk/government/uploads/system/uploads/attachment_data/file/1106726/Guidance_on_the_Remuneration_of_Expert_Witnessesv7.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6298/Civil_Finance_Electronic_Handbook_V3.3_.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106298/Civil_Finance_Electronic_Handbook_V3.3_.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flatworldknowledge.lardbucket.org/books/public-speaking-practice-and-ethics/s09-finding-a-purpose-and-selectin.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56837/Costs_Assessment_Guidance_2018_-_Version_4-_February_2021___clean_.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1106726/Guidance_on_the_Remuneration_of_Expert_Witnessesv7.pdf" TargetMode="External"/><Relationship Id="rId3" Type="http://schemas.openxmlformats.org/officeDocument/2006/relationships/hyperlink" Target="https://www.gov.uk/government/publications/civil-claims-rates-calculator" TargetMode="External"/><Relationship Id="rId7" Type="http://schemas.openxmlformats.org/officeDocument/2006/relationships/hyperlink" Target="https://assets.publishing.service.gov.uk/government/uploads/system/uploads/attachment_data/file/948256/2018_Standard_Civil_Contract_Standard_Terms__1_January_2021__Clean.pdf" TargetMode="External"/><Relationship Id="rId2" Type="http://schemas.openxmlformats.org/officeDocument/2006/relationships/hyperlink" Target="https://assets.publishing.service.gov.uk/government/uploads/system/uploads/attachment_data/file/1106298/Civil_Finance_Electronic_Handbook_V3.3_.pdf" TargetMode="External"/><Relationship Id="rId1" Type="http://schemas.openxmlformats.org/officeDocument/2006/relationships/slideLayout" Target="../slideLayouts/slideLayout3.xml"/><Relationship Id="rId6" Type="http://schemas.openxmlformats.org/officeDocument/2006/relationships/hyperlink" Target="https://assets.publishing.service.gov.uk/government/uploads/system/uploads/attachment_data/file/1106799/2_2018_Standard_Civil_Contract__Family__Category_Spec_Rules_Oct_22.pdf" TargetMode="External"/><Relationship Id="rId5" Type="http://schemas.openxmlformats.org/officeDocument/2006/relationships/hyperlink" Target="https://www.gov.uk/government/publications/standard-civil-contract-2018" TargetMode="External"/><Relationship Id="rId4" Type="http://schemas.openxmlformats.org/officeDocument/2006/relationships/hyperlink" Target="https://assets.publishing.service.gov.uk/government/uploads/system/uploads/attachment_data/file/1106806/Costs_Assessment_Guidance_2018_-_Version_6_October_2022-_.pdf" TargetMode="External"/><Relationship Id="rId9" Type="http://schemas.openxmlformats.org/officeDocument/2006/relationships/hyperlink" Target="https://legalaidlearning.justice.gov.uk/"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mailto:online-support@justice.gov.uk" TargetMode="External"/><Relationship Id="rId2" Type="http://schemas.openxmlformats.org/officeDocument/2006/relationships/hyperlink" Target="mailto:contactcivil@justice.gov.uk" TargetMode="External"/><Relationship Id="rId1" Type="http://schemas.openxmlformats.org/officeDocument/2006/relationships/slideLayout" Target="../slideLayouts/slideLayout3.xml"/><Relationship Id="rId4" Type="http://schemas.openxmlformats.org/officeDocument/2006/relationships/hyperlink" Target="https://assets.publishing.service.gov.uk/government/uploads/system/uploads/attachment_data/file/1106298/Civil_Finance_Electronic_Handbook_V3.3_.pdf" TargetMode="Externa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2.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106298/Civil_Finance_Electronic_Handbook_V3.3_.pdf"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1106298/Civil_Finance_Electronic_Handbook_V3.3_.pdf"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s://www.gov.uk/government/publications/civil-claims-rates-calculator"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D95BF49-D85F-4753-8622-A4B1B515D18C}"/>
              </a:ext>
            </a:extLst>
          </p:cNvPr>
          <p:cNvSpPr txBox="1">
            <a:spLocks noGrp="1"/>
          </p:cNvSpPr>
          <p:nvPr>
            <p:ph type="title" idx="4294967295"/>
          </p:nvPr>
        </p:nvSpPr>
        <p:spPr>
          <a:xfrm>
            <a:off x="756000" y="2679699"/>
            <a:ext cx="9940940" cy="17124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3400" b="1"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400" b="1" i="0" u="none" strike="noStrike" kern="1200" cap="none" spc="0" normalizeH="0" baseline="0" noProof="0" dirty="0">
                <a:ln>
                  <a:noFill/>
                </a:ln>
                <a:solidFill>
                  <a:schemeClr val="bg1"/>
                </a:solidFill>
                <a:effectLst/>
                <a:uLnTx/>
                <a:uFillTx/>
                <a:latin typeface="+mj-lt"/>
                <a:ea typeface="+mj-ea"/>
                <a:cs typeface="+mj-cs"/>
              </a:rPr>
              <a:t>Help us say yes Webinar: Family Fixed Fee Bills</a:t>
            </a:r>
            <a:br>
              <a:rPr kumimoji="0" lang="en-GB" sz="3400" b="1" i="0" u="none" strike="noStrike" kern="1200" cap="none" spc="0" normalizeH="0" baseline="0" noProof="0" dirty="0">
                <a:ln>
                  <a:noFill/>
                </a:ln>
                <a:solidFill>
                  <a:schemeClr val="bg1"/>
                </a:solidFill>
                <a:effectLst/>
                <a:uLnTx/>
                <a:uFillTx/>
                <a:latin typeface="+mj-lt"/>
                <a:ea typeface="+mj-ea"/>
                <a:cs typeface="+mj-cs"/>
              </a:rPr>
            </a:br>
            <a:endParaRPr kumimoji="0" lang="en-GB" sz="3400" b="1" i="0" u="none" strike="noStrike" kern="1200" cap="none" spc="0" normalizeH="0" baseline="0" noProof="0" dirty="0">
              <a:ln>
                <a:noFill/>
              </a:ln>
              <a:solidFill>
                <a:schemeClr val="bg1"/>
              </a:solidFill>
              <a:effectLst/>
              <a:uLnTx/>
              <a:uFillTx/>
              <a:latin typeface="+mj-lt"/>
              <a:ea typeface="+mj-ea"/>
              <a:cs typeface="+mj-cs"/>
            </a:endParaRPr>
          </a:p>
        </p:txBody>
      </p:sp>
      <p:sp>
        <p:nvSpPr>
          <p:cNvPr id="3" name="Subtitle 2">
            <a:extLst>
              <a:ext uri="{FF2B5EF4-FFF2-40B4-BE49-F238E27FC236}">
                <a16:creationId xmlns:a16="http://schemas.microsoft.com/office/drawing/2014/main" id="{7B1C3F23-CD7B-45A8-81F0-36599282A73A}"/>
              </a:ext>
            </a:extLst>
          </p:cNvPr>
          <p:cNvSpPr>
            <a:spLocks noGrp="1"/>
          </p:cNvSpPr>
          <p:nvPr>
            <p:ph type="subTitle" idx="1"/>
          </p:nvPr>
        </p:nvSpPr>
        <p:spPr/>
        <p:txBody>
          <a:bodyPr/>
          <a:lstStyle/>
          <a:p>
            <a:r>
              <a:rPr lang="en-GB"/>
              <a:t>Civil billing</a:t>
            </a:r>
          </a:p>
        </p:txBody>
      </p:sp>
      <p:sp>
        <p:nvSpPr>
          <p:cNvPr id="4" name="Text Placeholder 3">
            <a:extLst>
              <a:ext uri="{FF2B5EF4-FFF2-40B4-BE49-F238E27FC236}">
                <a16:creationId xmlns:a16="http://schemas.microsoft.com/office/drawing/2014/main" id="{D10D0ED2-F75B-4BB0-A59B-559239718398}"/>
              </a:ext>
            </a:extLst>
          </p:cNvPr>
          <p:cNvSpPr>
            <a:spLocks noGrp="1"/>
          </p:cNvSpPr>
          <p:nvPr>
            <p:ph type="body" sz="quarter" idx="10"/>
          </p:nvPr>
        </p:nvSpPr>
        <p:spPr>
          <a:xfrm>
            <a:off x="756000" y="5427311"/>
            <a:ext cx="4017600" cy="493804"/>
          </a:xfrm>
        </p:spPr>
        <p:txBody>
          <a:bodyPr>
            <a:normAutofit fontScale="85000" lnSpcReduction="20000"/>
          </a:bodyPr>
          <a:lstStyle/>
          <a:p>
            <a:r>
              <a:rPr lang="en-GB"/>
              <a:t>23 May 2023</a:t>
            </a:r>
          </a:p>
          <a:p>
            <a:r>
              <a:rPr lang="en-GB"/>
              <a:t> </a:t>
            </a:r>
          </a:p>
        </p:txBody>
      </p:sp>
    </p:spTree>
    <p:extLst>
      <p:ext uri="{BB962C8B-B14F-4D97-AF65-F5344CB8AC3E}">
        <p14:creationId xmlns:p14="http://schemas.microsoft.com/office/powerpoint/2010/main" val="1507914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a:xfrm>
            <a:off x="756000" y="2634863"/>
            <a:ext cx="10291200" cy="1013863"/>
          </a:xfrm>
        </p:spPr>
        <p:txBody>
          <a:bodyPr/>
          <a:lstStyle/>
          <a:p>
            <a:r>
              <a:rPr lang="en-GB"/>
              <a:t>Solicitor Family Advocacy Scheme (FAS)</a:t>
            </a:r>
          </a:p>
        </p:txBody>
      </p:sp>
    </p:spTree>
    <p:extLst>
      <p:ext uri="{BB962C8B-B14F-4D97-AF65-F5344CB8AC3E}">
        <p14:creationId xmlns:p14="http://schemas.microsoft.com/office/powerpoint/2010/main" val="405350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D03F-6652-4579-B841-F0ACBEA56E7A}"/>
              </a:ext>
            </a:extLst>
          </p:cNvPr>
          <p:cNvSpPr>
            <a:spLocks noGrp="1"/>
          </p:cNvSpPr>
          <p:nvPr>
            <p:ph type="title"/>
          </p:nvPr>
        </p:nvSpPr>
        <p:spPr/>
        <p:txBody>
          <a:bodyPr/>
          <a:lstStyle/>
          <a:p>
            <a:r>
              <a:rPr lang="en-GB"/>
              <a:t>Solicitor FAS: Evidential requirements</a:t>
            </a:r>
          </a:p>
        </p:txBody>
      </p:sp>
      <p:sp>
        <p:nvSpPr>
          <p:cNvPr id="4" name="Footer Placeholder 3">
            <a:extLst>
              <a:ext uri="{FF2B5EF4-FFF2-40B4-BE49-F238E27FC236}">
                <a16:creationId xmlns:a16="http://schemas.microsoft.com/office/drawing/2014/main" id="{AE55BFA0-43EB-4CC6-8E32-4C9DCE24B23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Working with others to achieve excellence in the delivery of legal aid</a:t>
            </a:r>
          </a:p>
        </p:txBody>
      </p:sp>
      <p:sp>
        <p:nvSpPr>
          <p:cNvPr id="10" name="TextBox 9">
            <a:extLst>
              <a:ext uri="{FF2B5EF4-FFF2-40B4-BE49-F238E27FC236}">
                <a16:creationId xmlns:a16="http://schemas.microsoft.com/office/drawing/2014/main" id="{8B336F8D-159F-4468-AE9F-B3ECDEE0B285}"/>
              </a:ext>
            </a:extLst>
          </p:cNvPr>
          <p:cNvSpPr txBox="1"/>
          <p:nvPr/>
        </p:nvSpPr>
        <p:spPr>
          <a:xfrm>
            <a:off x="648000" y="1493693"/>
            <a:ext cx="10123632" cy="3139321"/>
          </a:xfrm>
          <a:prstGeom prst="rect">
            <a:avLst/>
          </a:prstGeom>
          <a:noFill/>
        </p:spPr>
        <p:txBody>
          <a:bodyPr wrap="square" lIns="91440" tIns="45720" rIns="91440" bIns="45720" anchor="t">
            <a:spAutoFit/>
          </a:bodyPr>
          <a:lstStyle/>
          <a:p>
            <a:r>
              <a:rPr lang="en-GB" b="0"/>
              <a:t>A court order is required for all hearings claimed under the FAS and must include the following:</a:t>
            </a:r>
          </a:p>
          <a:p>
            <a:endParaRPr lang="en-GB" b="0"/>
          </a:p>
          <a:p>
            <a:pPr marL="342900" indent="-342900">
              <a:buFont typeface="Arial" panose="020B0604020202020204" pitchFamily="34" charset="0"/>
              <a:buChar char="•"/>
            </a:pPr>
            <a:r>
              <a:rPr lang="en-GB"/>
              <a:t>Hearing start time</a:t>
            </a:r>
            <a:endParaRPr lang="en-GB">
              <a:cs typeface="Arial"/>
            </a:endParaRPr>
          </a:p>
          <a:p>
            <a:pPr marL="342900" indent="-342900">
              <a:buFont typeface="Arial" panose="020B0604020202020204" pitchFamily="34" charset="0"/>
              <a:buChar char="•"/>
            </a:pPr>
            <a:r>
              <a:rPr lang="en-GB"/>
              <a:t>Hearing end time</a:t>
            </a:r>
            <a:endParaRPr lang="en-GB">
              <a:cs typeface="Arial"/>
            </a:endParaRPr>
          </a:p>
          <a:p>
            <a:pPr marL="342900" indent="-342900">
              <a:buFont typeface="Arial" panose="020B0604020202020204" pitchFamily="34" charset="0"/>
              <a:buChar char="•"/>
            </a:pPr>
            <a:r>
              <a:rPr lang="en-GB"/>
              <a:t>Length of any lunch break or adjournment</a:t>
            </a:r>
            <a:endParaRPr lang="en-GB">
              <a:cs typeface="Arial"/>
            </a:endParaRPr>
          </a:p>
          <a:p>
            <a:pPr marL="342900" indent="-342900">
              <a:buFont typeface="Arial" panose="020B0604020202020204" pitchFamily="34" charset="0"/>
              <a:buChar char="•"/>
            </a:pPr>
            <a:r>
              <a:rPr lang="en-GB"/>
              <a:t>Details of any overnight adjournment</a:t>
            </a:r>
            <a:endParaRPr lang="en-GB">
              <a:cs typeface="Arial"/>
            </a:endParaRPr>
          </a:p>
          <a:p>
            <a:pPr marL="342900" indent="-342900">
              <a:buFont typeface="Arial" panose="020B0604020202020204" pitchFamily="34" charset="0"/>
              <a:buChar char="•"/>
            </a:pPr>
            <a:r>
              <a:rPr lang="en-GB"/>
              <a:t>The size of the advocates' bundle</a:t>
            </a:r>
            <a:endParaRPr lang="en-GB">
              <a:cs typeface="Arial"/>
            </a:endParaRPr>
          </a:p>
          <a:p>
            <a:pPr marL="342900" indent="-342900">
              <a:buFont typeface="Arial" panose="020B0604020202020204" pitchFamily="34" charset="0"/>
              <a:buChar char="•"/>
            </a:pPr>
            <a:r>
              <a:rPr lang="en-GB"/>
              <a:t>Confirmation of ‘bolt-ons’</a:t>
            </a:r>
          </a:p>
          <a:p>
            <a:endParaRPr lang="en-GB"/>
          </a:p>
          <a:p>
            <a:r>
              <a:rPr lang="en-GB" b="0" i="0" u="none" strike="noStrike" baseline="0">
                <a:solidFill>
                  <a:srgbClr val="000000"/>
                </a:solidFill>
              </a:rPr>
              <a:t>Further guidance on FAS evidence can be found</a:t>
            </a:r>
            <a:r>
              <a:rPr lang="en-GB">
                <a:solidFill>
                  <a:srgbClr val="000000"/>
                </a:solidFill>
              </a:rPr>
              <a:t> here</a:t>
            </a:r>
            <a:r>
              <a:rPr lang="en-GB" b="0" i="0" u="none" strike="noStrike" baseline="0">
                <a:solidFill>
                  <a:srgbClr val="000000"/>
                </a:solidFill>
              </a:rPr>
              <a:t>: </a:t>
            </a:r>
            <a:r>
              <a:rPr lang="en-GB" b="0" i="0" u="none" strike="noStrike" baseline="0">
                <a:solidFill>
                  <a:srgbClr val="575C96"/>
                </a:solidFill>
                <a:hlinkClick r:id="rId3">
                  <a:extLst>
                    <a:ext uri="{A12FA001-AC4F-418D-AE19-62706E023703}">
                      <ahyp:hlinkClr xmlns:ahyp="http://schemas.microsoft.com/office/drawing/2018/hyperlinkcolor" val="tx"/>
                    </a:ext>
                  </a:extLst>
                </a:hlinkClick>
              </a:rPr>
              <a:t>Remote </a:t>
            </a:r>
            <a:r>
              <a:rPr lang="en-GB">
                <a:solidFill>
                  <a:srgbClr val="575C96"/>
                </a:solidFill>
                <a:hlinkClick r:id="rId3">
                  <a:extLst>
                    <a:ext uri="{A12FA001-AC4F-418D-AE19-62706E023703}">
                      <ahyp:hlinkClr xmlns:ahyp="http://schemas.microsoft.com/office/drawing/2018/hyperlinkcolor" val="tx"/>
                    </a:ext>
                  </a:extLst>
                </a:hlinkClick>
              </a:rPr>
              <a:t>Family Hearings: Updated Ways of Working</a:t>
            </a:r>
            <a:endParaRPr lang="en-GB">
              <a:solidFill>
                <a:srgbClr val="575C96"/>
              </a:solidFill>
              <a:cs typeface="Arial"/>
            </a:endParaRPr>
          </a:p>
        </p:txBody>
      </p:sp>
      <p:sp>
        <p:nvSpPr>
          <p:cNvPr id="6" name="TextBox 5">
            <a:extLst>
              <a:ext uri="{FF2B5EF4-FFF2-40B4-BE49-F238E27FC236}">
                <a16:creationId xmlns:a16="http://schemas.microsoft.com/office/drawing/2014/main" id="{31764B6D-0CED-4BA8-A173-B811D2B4FEA9}"/>
              </a:ext>
            </a:extLst>
          </p:cNvPr>
          <p:cNvSpPr txBox="1"/>
          <p:nvPr/>
        </p:nvSpPr>
        <p:spPr>
          <a:xfrm>
            <a:off x="648000" y="4854311"/>
            <a:ext cx="10189888" cy="923330"/>
          </a:xfrm>
          <a:prstGeom prst="rect">
            <a:avLst/>
          </a:prstGeom>
          <a:solidFill>
            <a:srgbClr val="DDDEE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Top Tip:</a:t>
            </a:r>
            <a:endParaRPr lang="en-US" b="1"/>
          </a:p>
          <a:p>
            <a:r>
              <a:rPr lang="en-GB" sz="1800" b="0" i="0" u="none" strike="noStrike" baseline="0">
                <a:solidFill>
                  <a:srgbClr val="000000"/>
                </a:solidFill>
              </a:rPr>
              <a:t>When a court order does not include the detail above, please submit a copy of your attendance note including the above information, with your bill and court order.</a:t>
            </a:r>
            <a:endParaRPr lang="en-GB">
              <a:cs typeface="Arial"/>
            </a:endParaRPr>
          </a:p>
        </p:txBody>
      </p:sp>
      <p:sp>
        <p:nvSpPr>
          <p:cNvPr id="5" name="Slide Number Placeholder 4">
            <a:extLst>
              <a:ext uri="{FF2B5EF4-FFF2-40B4-BE49-F238E27FC236}">
                <a16:creationId xmlns:a16="http://schemas.microsoft.com/office/drawing/2014/main" id="{B81545B7-EA80-4E4A-96A1-073687011859}"/>
              </a:ext>
            </a:extLst>
          </p:cNvPr>
          <p:cNvSpPr>
            <a:spLocks noGrp="1"/>
          </p:cNvSpPr>
          <p:nvPr>
            <p:ph type="sldNum" sz="quarter" idx="12"/>
          </p:nvPr>
        </p:nvSpPr>
        <p:spPr/>
        <p:txBody>
          <a:bodyPr/>
          <a:lstStyle/>
          <a:p>
            <a:fld id="{9A8223AF-F2F5-41F7-A71C-81CE492BCB88}" type="slidenum">
              <a:rPr lang="en-GB" smtClean="0"/>
              <a:pPr/>
              <a:t>11</a:t>
            </a:fld>
            <a:endParaRPr lang="en-GB"/>
          </a:p>
        </p:txBody>
      </p:sp>
    </p:spTree>
    <p:extLst>
      <p:ext uri="{BB962C8B-B14F-4D97-AF65-F5344CB8AC3E}">
        <p14:creationId xmlns:p14="http://schemas.microsoft.com/office/powerpoint/2010/main" val="3100851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D03F-6652-4579-B841-F0ACBEA56E7A}"/>
              </a:ext>
            </a:extLst>
          </p:cNvPr>
          <p:cNvSpPr>
            <a:spLocks noGrp="1"/>
          </p:cNvSpPr>
          <p:nvPr>
            <p:ph type="title"/>
          </p:nvPr>
        </p:nvSpPr>
        <p:spPr/>
        <p:txBody>
          <a:bodyPr/>
          <a:lstStyle/>
          <a:p>
            <a:r>
              <a:rPr lang="en-GB" dirty="0"/>
              <a:t>Solicitor FAS: Calculating the fee</a:t>
            </a:r>
          </a:p>
        </p:txBody>
      </p:sp>
      <p:sp>
        <p:nvSpPr>
          <p:cNvPr id="4" name="Footer Placeholder 3">
            <a:extLst>
              <a:ext uri="{FF2B5EF4-FFF2-40B4-BE49-F238E27FC236}">
                <a16:creationId xmlns:a16="http://schemas.microsoft.com/office/drawing/2014/main" id="{AE55BFA0-43EB-4CC6-8E32-4C9DCE24B237}"/>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Working with others to achieve excellence in the delivery of legal aid</a:t>
            </a:r>
          </a:p>
        </p:txBody>
      </p:sp>
      <p:sp>
        <p:nvSpPr>
          <p:cNvPr id="10" name="TextBox 9">
            <a:extLst>
              <a:ext uri="{FF2B5EF4-FFF2-40B4-BE49-F238E27FC236}">
                <a16:creationId xmlns:a16="http://schemas.microsoft.com/office/drawing/2014/main" id="{1EE7692B-606E-436F-B0F7-B7FE58C7D61B}"/>
              </a:ext>
            </a:extLst>
          </p:cNvPr>
          <p:cNvSpPr txBox="1"/>
          <p:nvPr/>
        </p:nvSpPr>
        <p:spPr>
          <a:xfrm>
            <a:off x="648000" y="1277931"/>
            <a:ext cx="10723200" cy="3970318"/>
          </a:xfrm>
          <a:prstGeom prst="rect">
            <a:avLst/>
          </a:prstGeom>
          <a:noFill/>
        </p:spPr>
        <p:txBody>
          <a:bodyPr wrap="square" lIns="91440" tIns="45720" rIns="91440" bIns="45720" anchor="t">
            <a:spAutoFit/>
          </a:bodyPr>
          <a:lstStyle/>
          <a:p>
            <a:r>
              <a:rPr lang="en-GB" b="0"/>
              <a:t>FAS hearing fees are generally calculated in one of two ways:</a:t>
            </a:r>
          </a:p>
          <a:p>
            <a:endParaRPr lang="en-GB"/>
          </a:p>
          <a:p>
            <a:r>
              <a:rPr lang="en-GB" b="1"/>
              <a:t>Interim hearings: </a:t>
            </a:r>
          </a:p>
          <a:p>
            <a:r>
              <a:rPr lang="en-GB" b="0"/>
              <a:t>Hearing unit 1, or multiples of hearing unit 2, may be claimed depending on the length of the hearing. </a:t>
            </a:r>
            <a:r>
              <a:rPr lang="en-GB"/>
              <a:t>The hearing is generally </a:t>
            </a:r>
            <a:r>
              <a:rPr lang="en-GB" b="0"/>
              <a:t>measured from the time </a:t>
            </a:r>
            <a:r>
              <a:rPr lang="en-GB"/>
              <a:t>it is</a:t>
            </a:r>
            <a:r>
              <a:rPr lang="en-GB" b="0"/>
              <a:t> listed to start (including any</a:t>
            </a:r>
            <a:r>
              <a:rPr lang="en-GB"/>
              <a:t> </a:t>
            </a:r>
            <a:r>
              <a:rPr lang="en-GB" b="0"/>
              <a:t>pre-hearing discussions directed by the court) to the time the hearing concludes</a:t>
            </a:r>
            <a:r>
              <a:rPr lang="en-GB"/>
              <a:t> (</a:t>
            </a:r>
            <a:r>
              <a:rPr lang="en-GB" b="0"/>
              <a:t>disregarding any lunch break or overnight adjournment</a:t>
            </a:r>
            <a:r>
              <a:rPr lang="en-GB"/>
              <a:t>).</a:t>
            </a:r>
            <a:r>
              <a:rPr lang="en-GB" b="0"/>
              <a:t> Where heard over multiple days, the total time across each day should be considered to calculate the correct fee.</a:t>
            </a:r>
            <a:endParaRPr lang="en-GB" b="0">
              <a:cs typeface="Arial"/>
            </a:endParaRPr>
          </a:p>
          <a:p>
            <a:pPr marL="342900" indent="-342900">
              <a:buAutoNum type="arabicPeriod"/>
            </a:pPr>
            <a:endParaRPr lang="en-GB"/>
          </a:p>
          <a:p>
            <a:r>
              <a:rPr lang="en-GB" b="1"/>
              <a:t>Final hearings:</a:t>
            </a:r>
            <a:r>
              <a:rPr lang="en-GB"/>
              <a:t> </a:t>
            </a:r>
            <a:endParaRPr lang="en-GB" b="0">
              <a:cs typeface="Arial"/>
            </a:endParaRPr>
          </a:p>
          <a:p>
            <a:pPr marL="800100" lvl="1" indent="-342900">
              <a:buFont typeface="Arial" panose="020B0604020202020204" pitchFamily="34" charset="0"/>
              <a:buChar char="•"/>
            </a:pPr>
            <a:r>
              <a:rPr lang="en-GB" b="0"/>
              <a:t>A daily fee is payable for final hearings. This is payable for each day of the final hearing, excluding any day set down solely for the court to hand down Judgement where no advocacy is expected. Advocates’ meeting and conference fees cannot be claimed on the same day as a final hearing fee.</a:t>
            </a:r>
            <a:endParaRPr lang="en-GB" b="0">
              <a:cs typeface="Arial"/>
            </a:endParaRPr>
          </a:p>
        </p:txBody>
      </p:sp>
      <p:sp>
        <p:nvSpPr>
          <p:cNvPr id="6" name="TextBox 5">
            <a:extLst>
              <a:ext uri="{FF2B5EF4-FFF2-40B4-BE49-F238E27FC236}">
                <a16:creationId xmlns:a16="http://schemas.microsoft.com/office/drawing/2014/main" id="{E0947368-12CE-4980-BF32-E04FADBFC417}"/>
              </a:ext>
            </a:extLst>
          </p:cNvPr>
          <p:cNvSpPr txBox="1"/>
          <p:nvPr/>
        </p:nvSpPr>
        <p:spPr>
          <a:xfrm>
            <a:off x="648000" y="5324797"/>
            <a:ext cx="9940752" cy="923330"/>
          </a:xfrm>
          <a:prstGeom prst="rect">
            <a:avLst/>
          </a:prstGeom>
          <a:solidFill>
            <a:srgbClr val="DDDEE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a:t>Top Tip:</a:t>
            </a:r>
            <a:endParaRPr lang="en-US" b="1"/>
          </a:p>
          <a:p>
            <a:r>
              <a:rPr lang="en-GB" sz="1800" b="0" i="0" u="none" strike="noStrike" baseline="0">
                <a:solidFill>
                  <a:srgbClr val="000000"/>
                </a:solidFill>
              </a:rPr>
              <a:t>To help ensure you claim the correct fee please use the civil claims rates calculator:</a:t>
            </a:r>
          </a:p>
          <a:p>
            <a:r>
              <a:rPr kumimoji="0" lang="en-GB" sz="1800" b="0" i="0" u="none" strike="noStrike" kern="1200" cap="none" spc="0" normalizeH="0" baseline="0" noProof="0">
                <a:ln>
                  <a:noFill/>
                </a:ln>
                <a:solidFill>
                  <a:srgbClr val="575C96"/>
                </a:solidFill>
                <a:effectLst/>
                <a:uLnTx/>
                <a:uFillTx/>
                <a:ea typeface="+mn-ea"/>
                <a:cs typeface="+mn-cs"/>
                <a:hlinkClick r:id="rId2">
                  <a:extLst>
                    <a:ext uri="{A12FA001-AC4F-418D-AE19-62706E023703}">
                      <ahyp:hlinkClr xmlns:ahyp="http://schemas.microsoft.com/office/drawing/2018/hyperlinkcolor" val="tx"/>
                    </a:ext>
                  </a:extLst>
                </a:hlinkClick>
              </a:rPr>
              <a:t>Civil Claims Rates Calculator</a:t>
            </a:r>
            <a:endParaRPr lang="en-GB">
              <a:highlight>
                <a:srgbClr val="FFFF00"/>
              </a:highlight>
              <a:cs typeface="Arial"/>
            </a:endParaRPr>
          </a:p>
        </p:txBody>
      </p:sp>
      <p:sp>
        <p:nvSpPr>
          <p:cNvPr id="5" name="Slide Number Placeholder 4">
            <a:extLst>
              <a:ext uri="{FF2B5EF4-FFF2-40B4-BE49-F238E27FC236}">
                <a16:creationId xmlns:a16="http://schemas.microsoft.com/office/drawing/2014/main" id="{B81545B7-EA80-4E4A-96A1-07368701185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8223AF-F2F5-41F7-A71C-81CE492BCB88}" type="slidenum">
              <a:rPr kumimoji="0" lang="en-GB" sz="1600" b="1" i="0" u="none" strike="noStrike" kern="1200" cap="none" spc="0" normalizeH="0" baseline="0" noProof="0" smtClean="0">
                <a:ln>
                  <a:noFill/>
                </a:ln>
                <a:solidFill>
                  <a:srgbClr val="00305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GB" sz="1600" b="1" i="0" u="none" strike="noStrike" kern="1200" cap="none" spc="0" normalizeH="0" baseline="0" noProof="0">
              <a:ln>
                <a:noFill/>
              </a:ln>
              <a:solidFill>
                <a:srgbClr val="003057"/>
              </a:solidFill>
              <a:effectLst/>
              <a:uLnTx/>
              <a:uFillTx/>
              <a:latin typeface="Arial"/>
              <a:ea typeface="+mn-ea"/>
              <a:cs typeface="+mn-cs"/>
            </a:endParaRPr>
          </a:p>
        </p:txBody>
      </p:sp>
    </p:spTree>
    <p:extLst>
      <p:ext uri="{BB962C8B-B14F-4D97-AF65-F5344CB8AC3E}">
        <p14:creationId xmlns:p14="http://schemas.microsoft.com/office/powerpoint/2010/main" val="1327987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9F277-CA16-4509-8306-8496BB32254F}"/>
              </a:ext>
            </a:extLst>
          </p:cNvPr>
          <p:cNvSpPr>
            <a:spLocks noGrp="1"/>
          </p:cNvSpPr>
          <p:nvPr>
            <p:ph type="title"/>
          </p:nvPr>
        </p:nvSpPr>
        <p:spPr>
          <a:xfrm>
            <a:off x="648000" y="681136"/>
            <a:ext cx="11012776" cy="345232"/>
          </a:xfrm>
        </p:spPr>
        <p:txBody>
          <a:bodyPr/>
          <a:lstStyle/>
          <a:p>
            <a:r>
              <a:rPr lang="en-GB">
                <a:cs typeface="Arial"/>
              </a:rPr>
              <a:t>Family Advocacy Scheme: General </a:t>
            </a:r>
            <a:r>
              <a:rPr lang="en-GB">
                <a:solidFill>
                  <a:schemeClr val="bg1"/>
                </a:solidFill>
                <a:cs typeface="Arial"/>
              </a:rPr>
              <a:t>..</a:t>
            </a:r>
            <a:endParaRPr lang="en-GB"/>
          </a:p>
        </p:txBody>
      </p:sp>
      <p:sp>
        <p:nvSpPr>
          <p:cNvPr id="4" name="Footer Placeholder 3">
            <a:extLst>
              <a:ext uri="{FF2B5EF4-FFF2-40B4-BE49-F238E27FC236}">
                <a16:creationId xmlns:a16="http://schemas.microsoft.com/office/drawing/2014/main" id="{43DE909A-D2FE-47CB-BD3D-9DA9E2610506}"/>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Working with others to achieve excellence in the delivery of legal aid</a:t>
            </a:r>
          </a:p>
        </p:txBody>
      </p:sp>
      <p:sp>
        <p:nvSpPr>
          <p:cNvPr id="8" name="TextBox 7">
            <a:extLst>
              <a:ext uri="{FF2B5EF4-FFF2-40B4-BE49-F238E27FC236}">
                <a16:creationId xmlns:a16="http://schemas.microsoft.com/office/drawing/2014/main" id="{41C21291-1369-4258-BE81-2FDB55B0C960}"/>
              </a:ext>
            </a:extLst>
          </p:cNvPr>
          <p:cNvSpPr txBox="1"/>
          <p:nvPr/>
        </p:nvSpPr>
        <p:spPr>
          <a:xfrm>
            <a:off x="648000" y="1256792"/>
            <a:ext cx="5569920" cy="5078313"/>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effectLst/>
                <a:uLnTx/>
                <a:uFillTx/>
                <a:ea typeface="+mn-ea"/>
                <a:cs typeface="Arial"/>
              </a:rPr>
              <a:t>Single Fee Per Hearing: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prstClr val="black"/>
              </a:solidFill>
              <a:effectLst/>
              <a:uLnTx/>
              <a:uFillTx/>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b="0" i="0" u="none" strike="noStrike" kern="1200" cap="none" spc="0" normalizeH="0" baseline="0" noProof="0" dirty="0">
                <a:ln>
                  <a:noFill/>
                </a:ln>
                <a:effectLst/>
                <a:uLnTx/>
                <a:uFillTx/>
                <a:ea typeface="+mn-ea"/>
                <a:cs typeface="Arial"/>
              </a:rPr>
              <a:t>Only one fee per hearing </a:t>
            </a:r>
            <a:r>
              <a:rPr kumimoji="0" lang="en-GB" b="0" i="0" u="none" strike="noStrike" kern="1200" cap="none" spc="0" normalizeH="0" baseline="0" noProof="0" dirty="0">
                <a:ln>
                  <a:noFill/>
                </a:ln>
                <a:effectLst/>
                <a:uLnTx/>
                <a:uFillTx/>
                <a:ea typeface="+mn-lt"/>
                <a:cs typeface="Arial"/>
              </a:rPr>
              <a:t>may be claimed</a:t>
            </a:r>
            <a:r>
              <a:rPr kumimoji="0" lang="en-GB" b="0" i="0" u="none" strike="noStrike" kern="1200" cap="none" spc="0" normalizeH="0" baseline="0" noProof="0" dirty="0">
                <a:ln>
                  <a:noFill/>
                </a:ln>
                <a:effectLst/>
                <a:uLnTx/>
                <a:uFillTx/>
                <a:ea typeface="+mn-ea"/>
                <a:cs typeface="Arial"/>
              </a:rPr>
              <a:t> under the FAS. Where </a:t>
            </a:r>
            <a:r>
              <a:rPr kumimoji="0" lang="en-GB" b="0" i="0" u="none" strike="noStrike" kern="1200" cap="none" spc="0" normalizeH="0" baseline="0" noProof="0" dirty="0">
                <a:ln>
                  <a:noFill/>
                </a:ln>
                <a:effectLst/>
                <a:uLnTx/>
                <a:uFillTx/>
                <a:ea typeface="+mn-lt"/>
                <a:cs typeface="Arial"/>
              </a:rPr>
              <a:t>different matters concerning your client are dealt with together by the court, whether listed together or listed consecutively, they should be treated as one hearing for the purposes of the FAS:</a:t>
            </a:r>
            <a:endParaRPr lang="en-GB" b="0" i="0" u="none" strike="noStrike" kern="1200" cap="none" spc="0" normalizeH="0" baseline="0" noProof="0" dirty="0">
              <a:ln>
                <a:noFill/>
              </a:ln>
              <a:effectLst/>
              <a:uLnTx/>
              <a:uFillTx/>
              <a:ea typeface="+mn-lt"/>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ea typeface="+mn-lt"/>
              <a:cs typeface="Arial"/>
            </a:endParaRPr>
          </a:p>
          <a:p>
            <a:pPr marL="800100" marR="0" lvl="1" indent="-342900" algn="l" defTabSz="914400" rtl="0" eaLnBrk="1" fontAlgn="auto" latinLnBrk="0" hangingPunct="1">
              <a:lnSpc>
                <a:spcPct val="100000"/>
              </a:lnSpc>
              <a:spcBef>
                <a:spcPts val="0"/>
              </a:spcBef>
              <a:spcAft>
                <a:spcPts val="0"/>
              </a:spcAft>
              <a:buClr>
                <a:schemeClr val="tx1"/>
              </a:buClr>
              <a:buSzTx/>
              <a:buFontTx/>
              <a:buChar char="•"/>
              <a:tabLst/>
              <a:defRPr/>
            </a:pPr>
            <a:r>
              <a:rPr kumimoji="0" lang="en-GB" b="0" i="0" u="none" strike="noStrike" kern="1200" cap="none" spc="0" normalizeH="0" baseline="0" noProof="0" dirty="0">
                <a:ln>
                  <a:noFill/>
                </a:ln>
                <a:solidFill>
                  <a:srgbClr val="575C96"/>
                </a:solidFill>
                <a:effectLst/>
                <a:uLnTx/>
                <a:uFillTx/>
                <a:ea typeface="+mn-ea"/>
                <a:cs typeface="Arial"/>
                <a:hlinkClick r:id="rId2">
                  <a:extLst>
                    <a:ext uri="{A12FA001-AC4F-418D-AE19-62706E023703}">
                      <ahyp:hlinkClr xmlns:ahyp="http://schemas.microsoft.com/office/drawing/2018/hyperlinkcolor" val="tx"/>
                    </a:ext>
                  </a:extLst>
                </a:hlinkClick>
              </a:rPr>
              <a:t>7.125 2018 Standard Civil Contract</a:t>
            </a:r>
            <a:endParaRPr lang="en-GB" b="0" i="0" u="none" strike="noStrike" kern="1200" cap="none" spc="0" normalizeH="0" baseline="0" noProof="0" dirty="0">
              <a:ln>
                <a:noFill/>
              </a:ln>
              <a:solidFill>
                <a:srgbClr val="575C96"/>
              </a:solidFill>
              <a:effectLst/>
              <a:uLnTx/>
              <a:uFillTx/>
              <a:cs typeface="Arial"/>
              <a:hlinkClick r:id="rId2">
                <a:extLst>
                  <a:ext uri="{A12FA001-AC4F-418D-AE19-62706E023703}">
                    <ahyp:hlinkClr xmlns:ahyp="http://schemas.microsoft.com/office/drawing/2018/hyperlinkcolor" val="tx"/>
                  </a:ext>
                </a:extLst>
              </a:hlinkClick>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srgbClr val="00A5A1"/>
              </a:solidFill>
              <a:effectLst/>
              <a:uLnTx/>
              <a:uFillTx/>
              <a:ea typeface="+mn-ea"/>
              <a:cs typeface="Arial"/>
              <a:hlinkClick r:id="" action="ppaction://noaction">
                <a:extLst>
                  <a:ext uri="{A12FA001-AC4F-418D-AE19-62706E023703}">
                    <ahyp:hlinkClr xmlns:ahyp="http://schemas.microsoft.com/office/drawing/2018/hyperlinkcolor" val="tx"/>
                  </a:ext>
                </a:extLst>
              </a:hlinkClick>
            </a:endParaRP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GB" b="0" i="0" u="none" strike="noStrike" kern="1200" cap="none" spc="0" normalizeH="0" baseline="0" noProof="0" dirty="0">
                <a:ln>
                  <a:noFill/>
                </a:ln>
                <a:effectLst/>
                <a:uLnTx/>
                <a:uFillTx/>
                <a:ea typeface="+mn-ea"/>
                <a:cs typeface="Arial"/>
              </a:rPr>
              <a:t>Where multiple parties are represented by one advocate and the applications are dealt with together by the court, only one fee is payable for the hearing:</a:t>
            </a:r>
            <a:endParaRPr lang="en-GB" b="0" i="0" u="none" strike="noStrike" kern="1200" cap="none" spc="0" normalizeH="0" baseline="0" noProof="0" dirty="0">
              <a:ln>
                <a:noFill/>
              </a:ln>
              <a:effectLst/>
              <a:uLnTx/>
              <a:uFillTx/>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ea typeface="+mn-ea"/>
              <a:cs typeface="Arial"/>
            </a:endParaRPr>
          </a:p>
          <a:p>
            <a:pPr marL="742950" marR="0" lvl="1"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b="0" i="0" u="none" strike="noStrike" kern="1200" cap="none" spc="0" normalizeH="0" baseline="0" noProof="0" dirty="0">
                <a:ln>
                  <a:noFill/>
                </a:ln>
                <a:solidFill>
                  <a:srgbClr val="575C96"/>
                </a:solidFill>
                <a:effectLst/>
                <a:uLnTx/>
                <a:uFillTx/>
                <a:ea typeface="+mn-ea"/>
                <a:cs typeface="Arial"/>
                <a:hlinkClick r:id="rId3">
                  <a:extLst>
                    <a:ext uri="{A12FA001-AC4F-418D-AE19-62706E023703}">
                      <ahyp:hlinkClr xmlns:ahyp="http://schemas.microsoft.com/office/drawing/2018/hyperlinkcolor" val="tx"/>
                    </a:ext>
                  </a:extLst>
                </a:hlinkClick>
              </a:rPr>
              <a:t>15.20 - 15.21, Appendix 2, Costs Assessment Guidance 2018</a:t>
            </a:r>
            <a:endParaRPr kumimoji="0" lang="en-GB" b="0" i="0" u="none" strike="noStrike" kern="1200" cap="none" spc="0" normalizeH="0" baseline="0" noProof="0" dirty="0">
              <a:ln>
                <a:noFill/>
              </a:ln>
              <a:solidFill>
                <a:srgbClr val="575C96"/>
              </a:solidFill>
              <a:effectLst/>
              <a:uLnTx/>
              <a:uFillTx/>
              <a:ea typeface="+mn-ea"/>
              <a:cs typeface="Arial"/>
            </a:endParaRPr>
          </a:p>
        </p:txBody>
      </p:sp>
      <p:sp>
        <p:nvSpPr>
          <p:cNvPr id="6" name="TextBox 5">
            <a:extLst>
              <a:ext uri="{FF2B5EF4-FFF2-40B4-BE49-F238E27FC236}">
                <a16:creationId xmlns:a16="http://schemas.microsoft.com/office/drawing/2014/main" id="{92C4EAE1-1C80-4111-8C52-C11F00C4D5B7}"/>
              </a:ext>
            </a:extLst>
          </p:cNvPr>
          <p:cNvSpPr txBox="1"/>
          <p:nvPr/>
        </p:nvSpPr>
        <p:spPr>
          <a:xfrm>
            <a:off x="6636012" y="2427224"/>
            <a:ext cx="4538333" cy="2031325"/>
          </a:xfrm>
          <a:prstGeom prst="rect">
            <a:avLst/>
          </a:prstGeom>
          <a:solidFill>
            <a:srgbClr val="DDDEE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ea typeface="+mn-ea"/>
                <a:cs typeface="+mn-cs"/>
              </a:rPr>
              <a:t>Top Tip:</a:t>
            </a:r>
            <a:endParaRPr kumimoji="0" lang="en-US" sz="1800" b="1" i="0" u="none" strike="noStrike" kern="1200" cap="none" spc="0" normalizeH="0" baseline="0" noProof="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ea typeface="+mn-ea"/>
                <a:cs typeface="Arial"/>
              </a:rPr>
              <a:t>The guidance given applies to all activities under the FAS including: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Arial"/>
              </a:rPr>
              <a:t>Advocates Meetings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Arial"/>
              </a:rPr>
              <a:t>Conferences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a:ln>
                  <a:noFill/>
                </a:ln>
                <a:solidFill>
                  <a:prstClr val="black"/>
                </a:solidFill>
                <a:effectLst/>
                <a:uLnTx/>
                <a:uFillTx/>
                <a:ea typeface="+mn-ea"/>
                <a:cs typeface="Arial"/>
              </a:rPr>
              <a:t>Advocates Bundle Fees</a:t>
            </a:r>
          </a:p>
        </p:txBody>
      </p:sp>
      <p:sp>
        <p:nvSpPr>
          <p:cNvPr id="5" name="Slide Number Placeholder 4">
            <a:extLst>
              <a:ext uri="{FF2B5EF4-FFF2-40B4-BE49-F238E27FC236}">
                <a16:creationId xmlns:a16="http://schemas.microsoft.com/office/drawing/2014/main" id="{241B2F02-C7DD-469A-8161-3D70FDDD43E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8223AF-F2F5-41F7-A71C-81CE492BCB88}" type="slidenum">
              <a:rPr kumimoji="0" lang="en-GB" sz="1600" b="1" i="0" u="none" strike="noStrike" kern="1200" cap="none" spc="0" normalizeH="0" baseline="0" noProof="0" smtClean="0">
                <a:ln>
                  <a:noFill/>
                </a:ln>
                <a:solidFill>
                  <a:srgbClr val="00305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1600" b="1" i="0" u="none" strike="noStrike" kern="1200" cap="none" spc="0" normalizeH="0" baseline="0" noProof="0">
              <a:ln>
                <a:noFill/>
              </a:ln>
              <a:solidFill>
                <a:srgbClr val="003057"/>
              </a:solidFill>
              <a:effectLst/>
              <a:uLnTx/>
              <a:uFillTx/>
              <a:latin typeface="Arial"/>
              <a:ea typeface="+mn-ea"/>
              <a:cs typeface="+mn-cs"/>
            </a:endParaRPr>
          </a:p>
        </p:txBody>
      </p:sp>
    </p:spTree>
    <p:extLst>
      <p:ext uri="{BB962C8B-B14F-4D97-AF65-F5344CB8AC3E}">
        <p14:creationId xmlns:p14="http://schemas.microsoft.com/office/powerpoint/2010/main" val="4092301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4B2257-8711-465B-ADBC-9183F4F3FE4F}"/>
              </a:ext>
            </a:extLst>
          </p:cNvPr>
          <p:cNvSpPr>
            <a:spLocks noGrp="1"/>
          </p:cNvSpPr>
          <p:nvPr>
            <p:ph type="title"/>
          </p:nvPr>
        </p:nvSpPr>
        <p:spPr/>
        <p:txBody>
          <a:bodyPr/>
          <a:lstStyle/>
          <a:p>
            <a:r>
              <a:rPr lang="en-GB" dirty="0"/>
              <a:t>Multi-Day Interim Hearings</a:t>
            </a:r>
          </a:p>
        </p:txBody>
      </p:sp>
      <p:sp>
        <p:nvSpPr>
          <p:cNvPr id="2" name="Rectangle 1">
            <a:extLst>
              <a:ext uri="{FF2B5EF4-FFF2-40B4-BE49-F238E27FC236}">
                <a16:creationId xmlns:a16="http://schemas.microsoft.com/office/drawing/2014/main" id="{26D251EA-279B-40CE-8D21-7C48E755193C}"/>
              </a:ext>
            </a:extLst>
          </p:cNvPr>
          <p:cNvSpPr/>
          <p:nvPr/>
        </p:nvSpPr>
        <p:spPr>
          <a:xfrm>
            <a:off x="648000" y="1243574"/>
            <a:ext cx="10166878" cy="3970318"/>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ea typeface="+mn-ea"/>
                <a:cs typeface="+mn-cs"/>
              </a:rPr>
              <a:t>When an interim hearing runs over multiple days, the fee is calculated based on the cumulative time of the hearing excluding any adjournments for lunch or overnight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ea typeface="+mn-ea"/>
              <a:cs typeface="+mn-cs"/>
            </a:endParaRPr>
          </a:p>
          <a:p>
            <a:pPr marL="742950" marR="0" lvl="1" indent="-28575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Char char="•"/>
              <a:tabLst/>
              <a:defRPr/>
            </a:pPr>
            <a:r>
              <a:rPr kumimoji="0" lang="en-GB" b="0" i="0" u="none" strike="noStrike" kern="1200" cap="none" spc="0" normalizeH="0" baseline="0" noProof="0" dirty="0">
                <a:ln>
                  <a:noFill/>
                </a:ln>
                <a:solidFill>
                  <a:srgbClr val="575C96"/>
                </a:solidFill>
                <a:effectLst/>
                <a:uLnTx/>
                <a:uFillTx/>
                <a:ea typeface="+mn-ea"/>
                <a:cs typeface="+mn-cs"/>
                <a:hlinkClick r:id="rId2">
                  <a:extLst>
                    <a:ext uri="{A12FA001-AC4F-418D-AE19-62706E023703}">
                      <ahyp:hlinkClr xmlns:ahyp="http://schemas.microsoft.com/office/drawing/2018/hyperlinkcolor" val="tx"/>
                    </a:ext>
                  </a:extLst>
                </a:hlinkClick>
              </a:rPr>
              <a:t>14.6, Appendix 2, Costs Assessment Guidance 2018</a:t>
            </a:r>
            <a:endParaRPr kumimoji="0" lang="en-GB" b="0" i="0" u="none" strike="noStrike" kern="1200" cap="none" spc="0" normalizeH="0" baseline="0" noProof="0" dirty="0">
              <a:ln>
                <a:noFill/>
              </a:ln>
              <a:solidFill>
                <a:srgbClr val="575C96"/>
              </a:solidFill>
              <a:effectLst/>
              <a:uLnTx/>
              <a:uFillTx/>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ea typeface="+mn-ea"/>
                <a:cs typeface="+mn-cs"/>
              </a:rPr>
              <a:t>This can apply to non-consecutive days if the court consider both days to be part of the same hearing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ea typeface="+mn-ea"/>
                <a:cs typeface="+mn-cs"/>
              </a:rPr>
              <a:t>Multi-day interim hearings should be claimed as a single line on CCMS.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ea typeface="+mn-ea"/>
                <a:cs typeface="+mn-cs"/>
              </a:rPr>
              <a:t>CCMS allows hearings of up to 15 hours to be entered.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ea typeface="+mn-ea"/>
                <a:cs typeface="+mn-cs"/>
              </a:rPr>
              <a:t>If the total time exceeds this, please add a second line for the remaining number of Hearing Units.</a:t>
            </a:r>
          </a:p>
        </p:txBody>
      </p:sp>
      <p:sp>
        <p:nvSpPr>
          <p:cNvPr id="5" name="Footer Placeholder 4">
            <a:extLst>
              <a:ext uri="{FF2B5EF4-FFF2-40B4-BE49-F238E27FC236}">
                <a16:creationId xmlns:a16="http://schemas.microsoft.com/office/drawing/2014/main" id="{1943BEFB-7629-4727-8761-C594133E02EA}"/>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Working with others to achieve excellence in the delivery of legal aid</a:t>
            </a:r>
          </a:p>
        </p:txBody>
      </p:sp>
      <p:sp>
        <p:nvSpPr>
          <p:cNvPr id="9" name="TextBox 8">
            <a:extLst>
              <a:ext uri="{FF2B5EF4-FFF2-40B4-BE49-F238E27FC236}">
                <a16:creationId xmlns:a16="http://schemas.microsoft.com/office/drawing/2014/main" id="{4F590064-B87A-482C-869D-34D5BFFBE0A1}"/>
              </a:ext>
            </a:extLst>
          </p:cNvPr>
          <p:cNvSpPr txBox="1"/>
          <p:nvPr/>
        </p:nvSpPr>
        <p:spPr>
          <a:xfrm>
            <a:off x="648000" y="3285156"/>
            <a:ext cx="10050480" cy="646331"/>
          </a:xfrm>
          <a:prstGeom prst="rect">
            <a:avLst/>
          </a:prstGeom>
          <a:solidFill>
            <a:srgbClr val="DDDEE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ea typeface="+mn-ea"/>
                <a:cs typeface="+mn-cs"/>
              </a:rPr>
              <a:t>Top Tip: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ea typeface="+mn-ea"/>
                <a:cs typeface="+mn-cs"/>
              </a:rPr>
              <a:t>If the court orders do not make the position clear, please clarify within your bill narrative.</a:t>
            </a:r>
          </a:p>
        </p:txBody>
      </p:sp>
      <p:sp>
        <p:nvSpPr>
          <p:cNvPr id="10" name="TextBox 9">
            <a:extLst>
              <a:ext uri="{FF2B5EF4-FFF2-40B4-BE49-F238E27FC236}">
                <a16:creationId xmlns:a16="http://schemas.microsoft.com/office/drawing/2014/main" id="{900E2BB4-5406-43B8-9118-0EE5B2C1C77C}"/>
              </a:ext>
            </a:extLst>
          </p:cNvPr>
          <p:cNvSpPr txBox="1"/>
          <p:nvPr/>
        </p:nvSpPr>
        <p:spPr>
          <a:xfrm>
            <a:off x="648000" y="5256266"/>
            <a:ext cx="10050480" cy="923330"/>
          </a:xfrm>
          <a:prstGeom prst="rect">
            <a:avLst/>
          </a:prstGeom>
          <a:solidFill>
            <a:srgbClr val="DDDEE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ea typeface="+mn-ea"/>
                <a:cs typeface="+mn-cs"/>
              </a:rPr>
              <a:t>Top Tip: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ea typeface="+mn-ea"/>
                <a:cs typeface="+mn-cs"/>
              </a:rPr>
              <a:t>Use the </a:t>
            </a:r>
            <a:r>
              <a:rPr kumimoji="0" lang="en-GB" sz="1800" b="0" i="1" u="none" strike="noStrike" kern="1200" cap="none" spc="0" normalizeH="0" baseline="0" noProof="0">
                <a:ln>
                  <a:noFill/>
                </a:ln>
                <a:solidFill>
                  <a:prstClr val="black"/>
                </a:solidFill>
                <a:effectLst/>
                <a:uLnTx/>
                <a:uFillTx/>
                <a:ea typeface="+mn-ea"/>
                <a:cs typeface="+mn-cs"/>
              </a:rPr>
              <a:t>FAS Multi Day Unit Calculator</a:t>
            </a:r>
            <a:r>
              <a:rPr kumimoji="0" lang="en-GB" sz="1800" b="0" i="0" u="none" strike="noStrike" kern="1200" cap="none" spc="0" normalizeH="0" baseline="0" noProof="0">
                <a:ln>
                  <a:noFill/>
                </a:ln>
                <a:solidFill>
                  <a:prstClr val="black"/>
                </a:solidFill>
                <a:effectLst/>
                <a:uLnTx/>
                <a:uFillTx/>
                <a:ea typeface="+mn-ea"/>
                <a:cs typeface="+mn-cs"/>
              </a:rPr>
              <a:t> page of the LAA’s </a:t>
            </a:r>
            <a:r>
              <a:rPr kumimoji="0" lang="en-GB" sz="1800" b="0" i="0" u="none" strike="noStrike" kern="1200" cap="none" spc="0" normalizeH="0" baseline="0" noProof="0">
                <a:ln>
                  <a:noFill/>
                </a:ln>
                <a:solidFill>
                  <a:srgbClr val="575C96"/>
                </a:solidFill>
                <a:effectLst/>
                <a:uLnTx/>
                <a:uFillTx/>
                <a:ea typeface="+mn-ea"/>
                <a:cs typeface="+mn-cs"/>
                <a:hlinkClick r:id="rId3">
                  <a:extLst>
                    <a:ext uri="{A12FA001-AC4F-418D-AE19-62706E023703}">
                      <ahyp:hlinkClr xmlns:ahyp="http://schemas.microsoft.com/office/drawing/2018/hyperlinkcolor" val="tx"/>
                    </a:ext>
                  </a:extLst>
                </a:hlinkClick>
              </a:rPr>
              <a:t>Civil Claims Rates Calculator</a:t>
            </a:r>
            <a:r>
              <a:rPr kumimoji="0" lang="en-GB" sz="1800" b="0" i="0" u="none" strike="noStrike" kern="1200" cap="none" spc="0" normalizeH="0" baseline="0" noProof="0">
                <a:ln>
                  <a:noFill/>
                </a:ln>
                <a:solidFill>
                  <a:srgbClr val="575C96"/>
                </a:solidFill>
                <a:effectLst/>
                <a:uLnTx/>
                <a:uFillTx/>
                <a:ea typeface="+mn-ea"/>
                <a:cs typeface="+mn-cs"/>
              </a:rPr>
              <a:t> </a:t>
            </a:r>
            <a:r>
              <a:rPr kumimoji="0" lang="en-GB" sz="1800" b="0" i="0" u="none" strike="noStrike" kern="1200" cap="none" spc="0" normalizeH="0" baseline="0" noProof="0">
                <a:ln>
                  <a:noFill/>
                </a:ln>
                <a:solidFill>
                  <a:prstClr val="black"/>
                </a:solidFill>
                <a:effectLst/>
                <a:uLnTx/>
                <a:uFillTx/>
                <a:ea typeface="+mn-ea"/>
                <a:cs typeface="+mn-cs"/>
              </a:rPr>
              <a:t>to calculate the correct rate.</a:t>
            </a:r>
          </a:p>
        </p:txBody>
      </p:sp>
      <p:sp>
        <p:nvSpPr>
          <p:cNvPr id="6" name="Slide Number Placeholder 5">
            <a:extLst>
              <a:ext uri="{FF2B5EF4-FFF2-40B4-BE49-F238E27FC236}">
                <a16:creationId xmlns:a16="http://schemas.microsoft.com/office/drawing/2014/main" id="{FD41C701-D094-4CCC-BCF5-E7B5BC35B6AD}"/>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8223AF-F2F5-41F7-A71C-81CE492BCB88}" type="slidenum">
              <a:rPr kumimoji="0" lang="en-GB" sz="1600" b="1" i="0" u="none" strike="noStrike" kern="1200" cap="none" spc="0" normalizeH="0" baseline="0" noProof="0" smtClean="0">
                <a:ln>
                  <a:noFill/>
                </a:ln>
                <a:solidFill>
                  <a:srgbClr val="00305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GB" sz="1600" b="1" i="0" u="none" strike="noStrike" kern="1200" cap="none" spc="0" normalizeH="0" baseline="0" noProof="0">
              <a:ln>
                <a:noFill/>
              </a:ln>
              <a:solidFill>
                <a:srgbClr val="003057"/>
              </a:solidFill>
              <a:effectLst/>
              <a:uLnTx/>
              <a:uFillTx/>
              <a:latin typeface="Arial"/>
              <a:ea typeface="+mn-ea"/>
              <a:cs typeface="+mn-cs"/>
            </a:endParaRPr>
          </a:p>
        </p:txBody>
      </p:sp>
    </p:spTree>
    <p:extLst>
      <p:ext uri="{BB962C8B-B14F-4D97-AF65-F5344CB8AC3E}">
        <p14:creationId xmlns:p14="http://schemas.microsoft.com/office/powerpoint/2010/main" val="6323487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8D6E20-7ACD-4604-86D9-47BDDECDC1D6}"/>
              </a:ext>
            </a:extLst>
          </p:cNvPr>
          <p:cNvSpPr>
            <a:spLocks noGrp="1"/>
          </p:cNvSpPr>
          <p:nvPr>
            <p:ph type="title"/>
          </p:nvPr>
        </p:nvSpPr>
        <p:spPr/>
        <p:txBody>
          <a:bodyPr/>
          <a:lstStyle/>
          <a:p>
            <a:r>
              <a:rPr lang="en-GB" dirty="0"/>
              <a:t>Solicitor FAS: Final Hearings</a:t>
            </a:r>
          </a:p>
        </p:txBody>
      </p:sp>
      <p:sp>
        <p:nvSpPr>
          <p:cNvPr id="27" name="Footer Placeholder 4">
            <a:extLst>
              <a:ext uri="{FF2B5EF4-FFF2-40B4-BE49-F238E27FC236}">
                <a16:creationId xmlns:a16="http://schemas.microsoft.com/office/drawing/2014/main" id="{8C995DCA-7F8E-4490-A6D6-E864F8C352B2}"/>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ea"/>
                <a:cs typeface="+mn-cs"/>
              </a:rPr>
              <a:t>Working with others to achieve excellence in the delivery of legal aid</a:t>
            </a:r>
          </a:p>
        </p:txBody>
      </p:sp>
      <p:sp>
        <p:nvSpPr>
          <p:cNvPr id="3" name="Rectangle 2">
            <a:extLst>
              <a:ext uri="{FF2B5EF4-FFF2-40B4-BE49-F238E27FC236}">
                <a16:creationId xmlns:a16="http://schemas.microsoft.com/office/drawing/2014/main" id="{3BDC788A-61BC-4A7A-8FF2-231D93D3E003}"/>
              </a:ext>
            </a:extLst>
          </p:cNvPr>
          <p:cNvSpPr/>
          <p:nvPr/>
        </p:nvSpPr>
        <p:spPr>
          <a:xfrm>
            <a:off x="648001" y="1141121"/>
            <a:ext cx="10723199" cy="4801314"/>
          </a:xfrm>
          <a:prstGeom prst="rect">
            <a:avLst/>
          </a:prstGeom>
        </p:spPr>
        <p:txBody>
          <a:bodyPr wrap="square" lIns="91440" tIns="45720" rIns="91440" bIns="45720" anchor="t">
            <a:spAutoFit/>
          </a:bodyPr>
          <a:lstStyle/>
          <a:p>
            <a:pPr marL="342900" marR="0" lvl="0" indent="-34290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a:ln>
                  <a:noFill/>
                </a:ln>
                <a:solidFill>
                  <a:prstClr val="black"/>
                </a:solidFill>
                <a:effectLst/>
                <a:uLnTx/>
                <a:uFillTx/>
                <a:ea typeface="+mn-ea"/>
                <a:cs typeface="+mn-cs"/>
              </a:rPr>
              <a:t>To be payable as a final hearing, the hearing must be listed as, and expected to be, the contested final hearing</a:t>
            </a:r>
          </a:p>
          <a:p>
            <a:pPr marL="742950" marR="0" lvl="1" indent="-285750" algn="l" defTabSz="914400" rtl="0" eaLnBrk="1" fontAlgn="auto" latinLnBrk="0" hangingPunct="1">
              <a:spcBef>
                <a:spcPts val="0"/>
              </a:spcBef>
              <a:spcAft>
                <a:spcPts val="0"/>
              </a:spcAft>
              <a:buClr>
                <a:schemeClr val="tx1"/>
              </a:buClr>
              <a:buSzTx/>
              <a:buFont typeface="Arial" panose="020B0604020202020204" pitchFamily="34" charset="0"/>
              <a:buChar char="•"/>
              <a:tabLst/>
              <a:defRPr/>
            </a:pPr>
            <a:r>
              <a:rPr kumimoji="0" lang="en-GB" b="0" i="0" u="none" strike="noStrike" kern="1200" cap="none" spc="0" normalizeH="0" baseline="0" noProof="0">
                <a:ln>
                  <a:noFill/>
                </a:ln>
                <a:solidFill>
                  <a:srgbClr val="575C96"/>
                </a:solidFill>
                <a:effectLst/>
                <a:uLnTx/>
                <a:uFillTx/>
                <a:ea typeface="+mn-ea"/>
                <a:cs typeface="+mn-cs"/>
                <a:hlinkClick r:id="rId2">
                  <a:extLst>
                    <a:ext uri="{A12FA001-AC4F-418D-AE19-62706E023703}">
                      <ahyp:hlinkClr xmlns:ahyp="http://schemas.microsoft.com/office/drawing/2018/hyperlinkcolor" val="tx"/>
                    </a:ext>
                  </a:extLst>
                </a:hlinkClick>
              </a:rPr>
              <a:t>7.127 2018 Standard Civil Contract</a:t>
            </a:r>
            <a:endParaRPr kumimoji="0" lang="en-GB" b="0" i="0" u="none" strike="noStrike" kern="1200" cap="none" spc="0" normalizeH="0" baseline="0" noProof="0">
              <a:ln>
                <a:noFill/>
              </a:ln>
              <a:solidFill>
                <a:prstClr val="black"/>
              </a:solidFill>
              <a:effectLst/>
              <a:uLnTx/>
              <a:uFillTx/>
              <a:ea typeface="+mn-ea"/>
              <a:cs typeface="+mn-cs"/>
            </a:endParaRPr>
          </a:p>
          <a:p>
            <a:pPr marL="285750" marR="0" lvl="0" indent="-285750" algn="r" defTabSz="914400" rtl="0" eaLnBrk="1" fontAlgn="auto" latinLnBrk="0" hangingPunct="1">
              <a:spcBef>
                <a:spcPts val="0"/>
              </a:spcBef>
              <a:spcAft>
                <a:spcPts val="0"/>
              </a:spcAft>
              <a:buClr>
                <a:schemeClr val="tx1"/>
              </a:buClr>
              <a:buSzTx/>
              <a:buFont typeface="Arial" panose="020B0604020202020204" pitchFamily="34" charset="0"/>
              <a:buChar char="•"/>
              <a:tabLst/>
              <a:defRPr/>
            </a:pPr>
            <a:endParaRPr kumimoji="0" lang="en-GB" b="0" i="0" u="none" strike="noStrike" kern="1200" cap="none" spc="0" normalizeH="0" baseline="0" noProof="0">
              <a:ln>
                <a:noFill/>
              </a:ln>
              <a:solidFill>
                <a:prstClr val="black"/>
              </a:solidFill>
              <a:effectLst/>
              <a:uLnTx/>
              <a:uFillTx/>
              <a:ea typeface="+mn-ea"/>
              <a:cs typeface="+mn-cs"/>
            </a:endParaRPr>
          </a:p>
          <a:p>
            <a:pPr marL="285750" marR="0" lvl="0" indent="-285750" algn="r" defTabSz="914400" rtl="0" eaLnBrk="1" fontAlgn="auto" latinLnBrk="0" hangingPunct="1">
              <a:spcBef>
                <a:spcPts val="0"/>
              </a:spcBef>
              <a:spcAft>
                <a:spcPts val="0"/>
              </a:spcAft>
              <a:buClr>
                <a:schemeClr val="tx1"/>
              </a:buClr>
              <a:buSzTx/>
              <a:buFont typeface="Arial" panose="020B0604020202020204" pitchFamily="34" charset="0"/>
              <a:buChar char="•"/>
              <a:tabLst/>
              <a:defRPr/>
            </a:pPr>
            <a:endParaRPr kumimoji="0" lang="en-GB" b="0" i="0" u="none" strike="noStrike" kern="1200" cap="none" spc="0" normalizeH="0" baseline="0" noProof="0">
              <a:ln>
                <a:noFill/>
              </a:ln>
              <a:solidFill>
                <a:prstClr val="black"/>
              </a:solidFill>
              <a:effectLst/>
              <a:uLnTx/>
              <a:uFillTx/>
              <a:ea typeface="+mn-ea"/>
              <a:cs typeface="+mn-cs"/>
            </a:endParaRPr>
          </a:p>
          <a:p>
            <a:pPr marL="285750" marR="0" lvl="0" indent="-285750" algn="r" defTabSz="914400" rtl="0" eaLnBrk="1" fontAlgn="auto" latinLnBrk="0" hangingPunct="1">
              <a:spcBef>
                <a:spcPts val="0"/>
              </a:spcBef>
              <a:spcAft>
                <a:spcPts val="0"/>
              </a:spcAft>
              <a:buClr>
                <a:schemeClr val="tx1"/>
              </a:buClr>
              <a:buSzTx/>
              <a:buFont typeface="Arial" panose="020B0604020202020204" pitchFamily="34" charset="0"/>
              <a:buChar char="•"/>
              <a:tabLst/>
              <a:defRPr/>
            </a:pPr>
            <a:endParaRPr kumimoji="0" lang="en-GB" b="0" i="0" u="none" strike="noStrike" kern="1200" cap="none" spc="0" normalizeH="0" baseline="0" noProof="0">
              <a:ln>
                <a:noFill/>
              </a:ln>
              <a:solidFill>
                <a:prstClr val="black"/>
              </a:solidFill>
              <a:effectLst/>
              <a:uLnTx/>
              <a:uFillTx/>
              <a:ea typeface="+mn-ea"/>
              <a:cs typeface="+mn-cs"/>
            </a:endParaRPr>
          </a:p>
          <a:p>
            <a:pPr marL="171450" marR="0" lvl="0" indent="-171450" algn="r" defTabSz="914400" rtl="0" eaLnBrk="1" fontAlgn="auto" latinLnBrk="0" hangingPunct="1">
              <a:spcBef>
                <a:spcPts val="0"/>
              </a:spcBef>
              <a:spcAft>
                <a:spcPts val="0"/>
              </a:spcAft>
              <a:buClr>
                <a:schemeClr val="tx1"/>
              </a:buClr>
              <a:buSzTx/>
              <a:buFont typeface="Arial" panose="020B0604020202020204" pitchFamily="34" charset="0"/>
              <a:buChar char="•"/>
              <a:tabLst/>
              <a:defRPr/>
            </a:pPr>
            <a:endParaRPr kumimoji="0" lang="en-GB" b="0" i="0" u="none" strike="noStrike" kern="1200" cap="none" spc="0" normalizeH="0" baseline="0" noProof="0">
              <a:ln>
                <a:noFill/>
              </a:ln>
              <a:solidFill>
                <a:prstClr val="black"/>
              </a:solidFill>
              <a:effectLst/>
              <a:uLnTx/>
              <a:uFillTx/>
              <a:ea typeface="+mn-ea"/>
              <a:cs typeface="+mn-cs"/>
            </a:endParaRPr>
          </a:p>
          <a:p>
            <a:pPr marL="342900" marR="0" lvl="0" indent="-342900" algn="l" defTabSz="914400" rtl="0" eaLnBrk="1" fontAlgn="auto" latinLnBrk="0" hangingPunct="1">
              <a:spcBef>
                <a:spcPts val="0"/>
              </a:spcBef>
              <a:spcAft>
                <a:spcPts val="0"/>
              </a:spcAft>
              <a:buClr>
                <a:schemeClr val="tx1"/>
              </a:buClr>
              <a:buSzTx/>
              <a:buFont typeface="Arial" panose="020B0604020202020204" pitchFamily="34" charset="0"/>
              <a:buChar char="•"/>
              <a:tabLst/>
              <a:defRPr/>
            </a:pPr>
            <a:endParaRPr kumimoji="0" lang="en-GB" b="0" i="0" u="none" strike="noStrike" kern="1200" cap="none" spc="0" normalizeH="0" baseline="0" noProof="0">
              <a:ln>
                <a:noFill/>
              </a:ln>
              <a:solidFill>
                <a:prstClr val="black"/>
              </a:solidFill>
              <a:effectLst/>
              <a:uLnTx/>
              <a:uFillTx/>
              <a:ea typeface="+mn-ea"/>
              <a:cs typeface="+mn-cs"/>
            </a:endParaRPr>
          </a:p>
          <a:p>
            <a:pPr marL="342900" marR="0" lvl="0" indent="-342900" algn="l" defTabSz="914400" rtl="0" eaLnBrk="1" fontAlgn="auto" latinLnBrk="0" hangingPunct="1">
              <a:spcBef>
                <a:spcPts val="0"/>
              </a:spcBef>
              <a:spcAft>
                <a:spcPts val="0"/>
              </a:spcAft>
              <a:buClr>
                <a:schemeClr val="tx1"/>
              </a:buClr>
              <a:buSzTx/>
              <a:buFont typeface="Arial" panose="020B0604020202020204" pitchFamily="34" charset="0"/>
              <a:buChar char="•"/>
              <a:tabLst/>
              <a:defRPr/>
            </a:pPr>
            <a:r>
              <a:rPr kumimoji="0" lang="en-GB" b="0" i="0" u="none" strike="noStrike" kern="1200" cap="none" spc="0" normalizeH="0" baseline="0" noProof="0">
                <a:ln>
                  <a:noFill/>
                </a:ln>
                <a:solidFill>
                  <a:prstClr val="black"/>
                </a:solidFill>
                <a:effectLst/>
                <a:uLnTx/>
                <a:uFillTx/>
                <a:ea typeface="+mn-ea"/>
                <a:cs typeface="+mn-cs"/>
              </a:rPr>
              <a:t>A final hearing fee will apply if a certificate covers multiple Aspects (domestic abuse, children or finance) and a hearing is listed as a contested final hearing for one Aspect, but, acts as an interim hearing for other aspects</a:t>
            </a:r>
          </a:p>
          <a:p>
            <a:pPr marL="742950" marR="0" lvl="1" indent="-285750" algn="l" defTabSz="914400" rtl="0" eaLnBrk="1" fontAlgn="auto" latinLnBrk="0" hangingPunct="1">
              <a:spcBef>
                <a:spcPts val="0"/>
              </a:spcBef>
              <a:spcAft>
                <a:spcPts val="0"/>
              </a:spcAft>
              <a:buClr>
                <a:schemeClr val="tx1"/>
              </a:buClr>
              <a:buSzTx/>
              <a:buFont typeface="Arial" panose="020B0604020202020204" pitchFamily="34" charset="0"/>
              <a:buChar char="•"/>
              <a:tabLst/>
              <a:defRPr/>
            </a:pPr>
            <a:r>
              <a:rPr kumimoji="0" lang="en-GB" b="0" i="0" u="none" strike="noStrike" kern="1200" cap="none" spc="0" normalizeH="0" baseline="0" noProof="0">
                <a:ln>
                  <a:noFill/>
                </a:ln>
                <a:solidFill>
                  <a:srgbClr val="575C96"/>
                </a:solidFill>
                <a:effectLst/>
                <a:uLnTx/>
                <a:uFillTx/>
                <a:ea typeface="+mn-ea"/>
                <a:cs typeface="+mn-cs"/>
                <a:hlinkClick r:id="rId2">
                  <a:extLst>
                    <a:ext uri="{A12FA001-AC4F-418D-AE19-62706E023703}">
                      <ahyp:hlinkClr xmlns:ahyp="http://schemas.microsoft.com/office/drawing/2018/hyperlinkcolor" val="tx"/>
                    </a:ext>
                  </a:extLst>
                </a:hlinkClick>
              </a:rPr>
              <a:t>7.127 2018 Standard Civil Contract</a:t>
            </a:r>
            <a:endParaRPr kumimoji="0" lang="en-GB" b="0" i="0" u="none" strike="noStrike" kern="1200" cap="none" spc="0" normalizeH="0" baseline="0" noProof="0">
              <a:ln>
                <a:noFill/>
              </a:ln>
              <a:solidFill>
                <a:srgbClr val="575C96"/>
              </a:solidFill>
              <a:effectLst/>
              <a:uLnTx/>
              <a:uFillTx/>
              <a:ea typeface="+mn-ea"/>
              <a:cs typeface="+mn-cs"/>
            </a:endParaRPr>
          </a:p>
          <a:p>
            <a:pPr marL="742950" marR="0" lvl="1" indent="-285750" algn="l" defTabSz="914400" rtl="0" eaLnBrk="1" fontAlgn="auto" latinLnBrk="0" hangingPunct="1">
              <a:spcBef>
                <a:spcPts val="0"/>
              </a:spcBef>
              <a:spcAft>
                <a:spcPts val="0"/>
              </a:spcAft>
              <a:buClr>
                <a:schemeClr val="tx1"/>
              </a:buClr>
              <a:buSzTx/>
              <a:buFont typeface="Arial" panose="020B0604020202020204" pitchFamily="34" charset="0"/>
              <a:buChar char="•"/>
              <a:tabLst/>
              <a:defRPr/>
            </a:pPr>
            <a:endParaRPr lang="en-GB">
              <a:solidFill>
                <a:srgbClr val="575C96"/>
              </a:solidFill>
            </a:endParaRPr>
          </a:p>
          <a:p>
            <a:pPr marL="342900" marR="0" lvl="0" indent="-342900" algn="l" defTabSz="914400" rtl="0" eaLnBrk="1" fontAlgn="auto" latinLnBrk="0" hangingPunct="1">
              <a:spcBef>
                <a:spcPts val="0"/>
              </a:spcBef>
              <a:spcAft>
                <a:spcPts val="0"/>
              </a:spcAft>
              <a:buClr>
                <a:schemeClr val="tx1"/>
              </a:buClr>
              <a:buSzTx/>
              <a:buFont typeface="Arial" panose="020B0604020202020204" pitchFamily="34" charset="0"/>
              <a:buChar char="•"/>
              <a:tabLst/>
              <a:defRPr/>
            </a:pPr>
            <a:r>
              <a:rPr kumimoji="0" lang="en-GB" b="0" i="0" u="none" strike="noStrike" kern="1200" cap="none" spc="0" normalizeH="0" baseline="0" noProof="0">
                <a:ln>
                  <a:noFill/>
                </a:ln>
                <a:solidFill>
                  <a:prstClr val="black"/>
                </a:solidFill>
                <a:effectLst/>
                <a:uLnTx/>
                <a:uFillTx/>
                <a:ea typeface="+mn-ea"/>
                <a:cs typeface="+mn-cs"/>
              </a:rPr>
              <a:t>The hearing will be considered an interim hearing if it is listed as a final hearing but is adjourned or postponed before the substantive issues are considered</a:t>
            </a:r>
          </a:p>
          <a:p>
            <a:pPr marL="742950" marR="0" lvl="1" indent="-285750" algn="l" defTabSz="914400" rtl="0" eaLnBrk="1" fontAlgn="auto" latinLnBrk="0" hangingPunct="1">
              <a:spcBef>
                <a:spcPts val="0"/>
              </a:spcBef>
              <a:spcAft>
                <a:spcPts val="0"/>
              </a:spcAft>
              <a:buClr>
                <a:schemeClr val="tx1"/>
              </a:buClr>
              <a:buSzTx/>
              <a:buFont typeface="Arial" panose="020B0604020202020204" pitchFamily="34" charset="0"/>
              <a:buChar char="•"/>
              <a:tabLst/>
              <a:defRPr/>
            </a:pPr>
            <a:r>
              <a:rPr kumimoji="0" lang="en-GB" b="0" i="0" u="none" strike="noStrike" kern="1200" cap="none" spc="0" normalizeH="0" baseline="0" noProof="0">
                <a:ln>
                  <a:noFill/>
                </a:ln>
                <a:solidFill>
                  <a:srgbClr val="575C96"/>
                </a:solidFill>
                <a:effectLst/>
                <a:uLnTx/>
                <a:uFillTx/>
                <a:ea typeface="+mn-ea"/>
                <a:cs typeface="+mn-cs"/>
                <a:hlinkClick r:id="rId3">
                  <a:extLst>
                    <a:ext uri="{A12FA001-AC4F-418D-AE19-62706E023703}">
                      <ahyp:hlinkClr xmlns:ahyp="http://schemas.microsoft.com/office/drawing/2018/hyperlinkcolor" val="tx"/>
                    </a:ext>
                  </a:extLst>
                </a:hlinkClick>
              </a:rPr>
              <a:t>6.4 Civil Finance Electronic Handbook</a:t>
            </a:r>
            <a:endParaRPr kumimoji="0" lang="en-GB" b="0" i="0" u="none" strike="noStrike" kern="1200" cap="none" spc="0" normalizeH="0" baseline="0" noProof="0">
              <a:ln>
                <a:noFill/>
              </a:ln>
              <a:solidFill>
                <a:srgbClr val="575C96"/>
              </a:solidFill>
              <a:effectLst/>
              <a:uLnTx/>
              <a:uFillTx/>
              <a:ea typeface="+mn-ea"/>
              <a:cs typeface="+mn-cs"/>
            </a:endParaRPr>
          </a:p>
          <a:p>
            <a:pPr marR="0" lvl="1" algn="l" defTabSz="914400" rtl="0" eaLnBrk="1" fontAlgn="auto" latinLnBrk="0" hangingPunct="1">
              <a:spcBef>
                <a:spcPts val="0"/>
              </a:spcBef>
              <a:spcAft>
                <a:spcPts val="0"/>
              </a:spcAft>
              <a:buClr>
                <a:schemeClr val="tx1"/>
              </a:buClr>
              <a:buSzTx/>
              <a:tabLst/>
              <a:defRPr/>
            </a:pPr>
            <a:endParaRPr kumimoji="0" lang="en-GB" b="0" i="0" u="none" strike="noStrike" kern="1200" cap="none" spc="0" normalizeH="0" baseline="0" noProof="0">
              <a:ln>
                <a:noFill/>
              </a:ln>
              <a:solidFill>
                <a:srgbClr val="575C96"/>
              </a:solidFill>
              <a:effectLst/>
              <a:uLnTx/>
              <a:uFillTx/>
              <a:ea typeface="+mn-ea"/>
              <a:cs typeface="+mn-cs"/>
            </a:endParaRPr>
          </a:p>
        </p:txBody>
      </p:sp>
      <p:sp>
        <p:nvSpPr>
          <p:cNvPr id="23" name="TextBox 22">
            <a:extLst>
              <a:ext uri="{FF2B5EF4-FFF2-40B4-BE49-F238E27FC236}">
                <a16:creationId xmlns:a16="http://schemas.microsoft.com/office/drawing/2014/main" id="{705D3ADF-EDED-4115-9BAB-1AA5DAE4D744}"/>
              </a:ext>
            </a:extLst>
          </p:cNvPr>
          <p:cNvSpPr txBox="1"/>
          <p:nvPr/>
        </p:nvSpPr>
        <p:spPr>
          <a:xfrm>
            <a:off x="648000" y="2275519"/>
            <a:ext cx="10723200" cy="923330"/>
          </a:xfrm>
          <a:prstGeom prst="rect">
            <a:avLst/>
          </a:prstGeom>
          <a:solidFill>
            <a:srgbClr val="DDDEE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ea typeface="+mn-ea"/>
                <a:cs typeface="+mn-cs"/>
              </a:rPr>
              <a:t>Top Tip: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black"/>
                </a:solidFill>
                <a:effectLst/>
                <a:uLnTx/>
                <a:uFillTx/>
                <a:ea typeface="+mn-ea"/>
                <a:cs typeface="+mn-cs"/>
              </a:rPr>
              <a:t>Upload a copy of the court order listing the final hearing with your claim. Whilst this is not mandatory, the additional information can help us to clarify if the correct fee has been claimed.</a:t>
            </a:r>
          </a:p>
        </p:txBody>
      </p:sp>
      <p:sp>
        <p:nvSpPr>
          <p:cNvPr id="28" name="Slide Number Placeholder 5">
            <a:extLst>
              <a:ext uri="{FF2B5EF4-FFF2-40B4-BE49-F238E27FC236}">
                <a16:creationId xmlns:a16="http://schemas.microsoft.com/office/drawing/2014/main" id="{4C5D6E1C-FB04-4AA2-845F-6612C494157B}"/>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9A8223AF-F2F5-41F7-A71C-81CE492BCB88}" type="slidenum">
              <a:rPr kumimoji="0" lang="en-GB" sz="1600" b="1" i="0" u="none" strike="noStrike" kern="1200" cap="none" spc="0" normalizeH="0" baseline="0" noProof="0" smtClean="0">
                <a:ln>
                  <a:noFill/>
                </a:ln>
                <a:solidFill>
                  <a:srgbClr val="00305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15</a:t>
            </a:fld>
            <a:endParaRPr kumimoji="0" lang="en-GB" sz="1600" b="1" i="0" u="none" strike="noStrike" kern="1200" cap="none" spc="0" normalizeH="0" baseline="0" noProof="0">
              <a:ln>
                <a:noFill/>
              </a:ln>
              <a:solidFill>
                <a:srgbClr val="003057"/>
              </a:solidFill>
              <a:effectLst/>
              <a:uLnTx/>
              <a:uFillTx/>
              <a:latin typeface="Arial"/>
              <a:ea typeface="+mn-ea"/>
              <a:cs typeface="+mn-cs"/>
            </a:endParaRPr>
          </a:p>
        </p:txBody>
      </p:sp>
    </p:spTree>
    <p:extLst>
      <p:ext uri="{BB962C8B-B14F-4D97-AF65-F5344CB8AC3E}">
        <p14:creationId xmlns:p14="http://schemas.microsoft.com/office/powerpoint/2010/main" val="3699440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957CA6E-1E4D-4B30-8F12-CEA1EFDE2A73}"/>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lt"/>
                <a:cs typeface="Arial"/>
              </a:rPr>
              <a:t>Working with others to achieve excellence in the delivery of legal aid</a:t>
            </a:r>
          </a:p>
        </p:txBody>
      </p:sp>
      <p:sp>
        <p:nvSpPr>
          <p:cNvPr id="7" name="Title 6">
            <a:extLst>
              <a:ext uri="{FF2B5EF4-FFF2-40B4-BE49-F238E27FC236}">
                <a16:creationId xmlns:a16="http://schemas.microsoft.com/office/drawing/2014/main" id="{6ED1F69D-8273-49BC-9A36-7A7CEC54E03E}"/>
              </a:ext>
            </a:extLst>
          </p:cNvPr>
          <p:cNvSpPr txBox="1">
            <a:spLocks noGrp="1"/>
          </p:cNvSpPr>
          <p:nvPr>
            <p:ph type="title" idx="4294967295"/>
          </p:nvPr>
        </p:nvSpPr>
        <p:spPr>
          <a:xfrm>
            <a:off x="648000" y="681136"/>
            <a:ext cx="11012776" cy="34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575C96"/>
                </a:solidFill>
                <a:effectLst/>
                <a:uLnTx/>
                <a:uFillTx/>
                <a:latin typeface="+mj-lt"/>
                <a:ea typeface="+mj-ea"/>
                <a:cs typeface="+mj-cs"/>
              </a:rPr>
              <a:t>Solicitor FAS: Final Hearing Fees for Other Hearings</a:t>
            </a:r>
          </a:p>
        </p:txBody>
      </p:sp>
      <p:sp>
        <p:nvSpPr>
          <p:cNvPr id="2" name="Rectangle 1">
            <a:extLst>
              <a:ext uri="{FF2B5EF4-FFF2-40B4-BE49-F238E27FC236}">
                <a16:creationId xmlns:a16="http://schemas.microsoft.com/office/drawing/2014/main" id="{01F2AC23-BA6B-4A5E-A721-25B0B1166FC0}"/>
              </a:ext>
            </a:extLst>
          </p:cNvPr>
          <p:cNvSpPr/>
          <p:nvPr/>
        </p:nvSpPr>
        <p:spPr>
          <a:xfrm>
            <a:off x="648000" y="1225689"/>
            <a:ext cx="10894426" cy="452431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mn-ea"/>
                <a:cs typeface="+mn-cs"/>
              </a:rPr>
              <a:t>Finding of Fact Hearing: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ea typeface="+mn-ea"/>
                <a:cs typeface="+mn-cs"/>
              </a:rPr>
              <a:t>A finding of fact hearing is claimable at final hearing rates (subject to it being effective)</a:t>
            </a:r>
            <a:endParaRPr kumimoji="0" lang="en-GB" b="0" i="0" u="none" strike="noStrike" kern="1200" cap="none" spc="0" normalizeH="0" baseline="0" noProof="0" dirty="0">
              <a:ln>
                <a:noFill/>
              </a:ln>
              <a:solidFill>
                <a:prstClr val="black"/>
              </a:solidFill>
              <a:effectLst/>
              <a:uLnTx/>
              <a:uFillTx/>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ea typeface="+mn-ea"/>
                <a:cs typeface="+mn-cs"/>
              </a:rPr>
              <a:t>This applies to both private law (</a:t>
            </a:r>
            <a:r>
              <a:rPr kumimoji="0" lang="en-GB" b="0" i="0" u="none" strike="noStrike" kern="1200" cap="none" spc="0" normalizeH="0" baseline="0" noProof="0" dirty="0">
                <a:ln>
                  <a:noFill/>
                </a:ln>
                <a:solidFill>
                  <a:srgbClr val="575C96"/>
                </a:solidFill>
                <a:effectLst/>
                <a:uLnTx/>
                <a:uFillTx/>
                <a:ea typeface="+mn-ea"/>
                <a:cs typeface="+mn-cs"/>
                <a:hlinkClick r:id="rId2">
                  <a:extLst>
                    <a:ext uri="{A12FA001-AC4F-418D-AE19-62706E023703}">
                      <ahyp:hlinkClr xmlns:ahyp="http://schemas.microsoft.com/office/drawing/2018/hyperlinkcolor" val="tx"/>
                    </a:ext>
                  </a:extLst>
                </a:hlinkClick>
              </a:rPr>
              <a:t>7.128(b) 2018 Standard Civil Contract</a:t>
            </a:r>
            <a:r>
              <a:rPr kumimoji="0" lang="en-GB" b="0" i="0" u="none" strike="noStrike" kern="1200" cap="none" spc="0" normalizeH="0" baseline="0" noProof="0" dirty="0">
                <a:ln>
                  <a:noFill/>
                </a:ln>
                <a:solidFill>
                  <a:prstClr val="black"/>
                </a:solidFill>
                <a:effectLst/>
                <a:uLnTx/>
                <a:uFillTx/>
                <a:ea typeface="+mn-ea"/>
                <a:cs typeface="+mn-cs"/>
              </a:rPr>
              <a:t>) and public law (</a:t>
            </a:r>
            <a:r>
              <a:rPr kumimoji="0" lang="en-GB" b="0" i="0" u="none" strike="noStrike" kern="1200" cap="none" spc="0" normalizeH="0" baseline="0" noProof="0" dirty="0">
                <a:ln>
                  <a:noFill/>
                </a:ln>
                <a:solidFill>
                  <a:srgbClr val="575C96"/>
                </a:solidFill>
                <a:effectLst/>
                <a:uLnTx/>
                <a:uFillTx/>
                <a:ea typeface="+mn-ea"/>
                <a:cs typeface="+mn-cs"/>
                <a:hlinkClick r:id="rId2">
                  <a:extLst>
                    <a:ext uri="{A12FA001-AC4F-418D-AE19-62706E023703}">
                      <ahyp:hlinkClr xmlns:ahyp="http://schemas.microsoft.com/office/drawing/2018/hyperlinkcolor" val="tx"/>
                    </a:ext>
                  </a:extLst>
                </a:hlinkClick>
              </a:rPr>
              <a:t>7.129 2018 Standard Civil Contract</a:t>
            </a:r>
            <a:r>
              <a:rPr kumimoji="0" lang="en-GB" b="0" i="0" u="none" strike="noStrike" kern="1200" cap="none" spc="0" normalizeH="0" baseline="0" noProof="0" dirty="0">
                <a:ln>
                  <a:noFill/>
                </a:ln>
                <a:solidFill>
                  <a:prstClr val="black"/>
                </a:solidFill>
                <a:effectLst/>
                <a:uLnTx/>
                <a:uFillTx/>
                <a:ea typeface="+mn-ea"/>
                <a:cs typeface="+mn-cs"/>
              </a:rPr>
              <a:t>) proceedings</a:t>
            </a:r>
            <a:endParaRPr kumimoji="0" lang="en-GB" b="0" i="0" u="none" strike="noStrike" kern="1200" cap="none" spc="0" normalizeH="0" baseline="0" noProof="0" dirty="0">
              <a:ln>
                <a:noFill/>
              </a:ln>
              <a:solidFill>
                <a:prstClr val="black"/>
              </a:solidFill>
              <a:effectLst/>
              <a:uLnTx/>
              <a:uFillTx/>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mn-ea"/>
                <a:cs typeface="+mn-cs"/>
              </a:rPr>
              <a:t>Issues Resolution Hearing (IRH):</a:t>
            </a:r>
            <a:endParaRPr kumimoji="0" lang="en-GB" b="1" i="0" u="none" strike="noStrike" kern="1200" cap="none" spc="0" normalizeH="0" baseline="0" noProof="0" dirty="0">
              <a:ln>
                <a:noFill/>
              </a:ln>
              <a:solidFill>
                <a:prstClr val="black"/>
              </a:solidFill>
              <a:effectLst/>
              <a:uLnTx/>
              <a:uFillTx/>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1" i="0" u="none" strike="noStrike" kern="1200" cap="none" spc="0" normalizeH="0" baseline="0" noProof="0" dirty="0">
              <a:ln>
                <a:noFill/>
              </a:ln>
              <a:solidFill>
                <a:prstClr val="black"/>
              </a:solidFill>
              <a:effectLst/>
              <a:uLnTx/>
              <a:uFillTx/>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ea typeface="+mn-ea"/>
                <a:cs typeface="+mn-cs"/>
              </a:rPr>
              <a:t>In public law proceedings, if a case is concluded at an IRH and therefore does not proceed further, this hearing should be claimed at final hearing rates</a:t>
            </a:r>
            <a:r>
              <a:rPr lang="en-GB" dirty="0">
                <a:solidFill>
                  <a:prstClr val="black"/>
                </a:solidFill>
              </a:rPr>
              <a:t>: </a:t>
            </a:r>
            <a:r>
              <a:rPr kumimoji="0" lang="en-GB" b="0" i="0" u="none" strike="noStrike" kern="1200" cap="none" spc="0" normalizeH="0" baseline="0" noProof="0" dirty="0">
                <a:ln>
                  <a:noFill/>
                </a:ln>
                <a:solidFill>
                  <a:srgbClr val="575C96"/>
                </a:solidFill>
                <a:effectLst/>
                <a:uLnTx/>
                <a:uFillTx/>
                <a:ea typeface="+mn-ea"/>
                <a:cs typeface="+mn-cs"/>
                <a:hlinkClick r:id="rId2">
                  <a:extLst>
                    <a:ext uri="{A12FA001-AC4F-418D-AE19-62706E023703}">
                      <ahyp:hlinkClr xmlns:ahyp="http://schemas.microsoft.com/office/drawing/2018/hyperlinkcolor" val="tx"/>
                    </a:ext>
                  </a:extLst>
                </a:hlinkClick>
              </a:rPr>
              <a:t>7.128(a) 2018 Standard Civil Contract</a:t>
            </a:r>
            <a:endParaRPr kumimoji="0" lang="en-GB" b="0" i="0" u="none" strike="noStrike" kern="1200" cap="none" spc="0" normalizeH="0" baseline="0" noProof="0" dirty="0">
              <a:ln>
                <a:noFill/>
              </a:ln>
              <a:solidFill>
                <a:prstClr val="black"/>
              </a:solidFill>
              <a:effectLst/>
              <a:uLnTx/>
              <a:uFillTx/>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ea typeface="+mn-ea"/>
                <a:cs typeface="+mn-cs"/>
              </a:rPr>
              <a:t>Where there is joint representation of children,</a:t>
            </a:r>
            <a:r>
              <a:rPr kumimoji="0" lang="en-GB" b="0" i="0" u="none" strike="noStrike" kern="1200" cap="none" spc="0" normalizeH="0" baseline="0" noProof="0" dirty="0">
                <a:ln>
                  <a:noFill/>
                </a:ln>
                <a:solidFill>
                  <a:srgbClr val="FF0000"/>
                </a:solidFill>
                <a:effectLst/>
                <a:uLnTx/>
                <a:uFillTx/>
                <a:ea typeface="+mn-ea"/>
                <a:cs typeface="+mn-cs"/>
              </a:rPr>
              <a:t> </a:t>
            </a:r>
            <a:r>
              <a:rPr kumimoji="0" lang="en-GB" b="0" i="0" u="none" strike="noStrike" kern="1200" cap="none" spc="0" normalizeH="0" baseline="0" noProof="0" dirty="0">
                <a:ln>
                  <a:noFill/>
                </a:ln>
                <a:solidFill>
                  <a:prstClr val="black"/>
                </a:solidFill>
                <a:effectLst/>
                <a:uLnTx/>
                <a:uFillTx/>
                <a:ea typeface="+mn-ea"/>
                <a:cs typeface="+mn-cs"/>
              </a:rPr>
              <a:t>if the Court makes a final order for one child, but lists further hearings for other children, an interim fee would be applicable for the IRH because the case has not concluded.</a:t>
            </a:r>
            <a:endParaRPr kumimoji="0" lang="en-GB" b="0" i="0" u="none" strike="noStrike" kern="1200" cap="none" spc="0" normalizeH="0" baseline="0" noProof="0" dirty="0">
              <a:ln>
                <a:noFill/>
              </a:ln>
              <a:solidFill>
                <a:prstClr val="black"/>
              </a:solidFill>
              <a:effectLst/>
              <a:uLnTx/>
              <a:uFillTx/>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b="0" i="0" u="none" strike="noStrike" kern="1200" cap="none" spc="0" normalizeH="0" baseline="0" noProof="0" dirty="0">
                <a:ln>
                  <a:noFill/>
                </a:ln>
                <a:solidFill>
                  <a:prstClr val="black"/>
                </a:solidFill>
                <a:effectLst/>
                <a:uLnTx/>
                <a:uFillTx/>
                <a:ea typeface="+mn-ea"/>
                <a:cs typeface="+mn-cs"/>
              </a:rPr>
              <a:t>Any directions hearing, or other form of interim hearing, including Dispute Resolution Appointment in Private Law Children proceedings or a Case Management Hearing that concludes proceedings is not a ‘Final Hearing’ for the purposes of FAS.</a:t>
            </a:r>
            <a:endParaRPr kumimoji="0" lang="en-GB" b="0" i="0" u="none" strike="noStrike" kern="1200" cap="none" spc="0" normalizeH="0" baseline="0" noProof="0" dirty="0">
              <a:ln>
                <a:noFill/>
              </a:ln>
              <a:solidFill>
                <a:prstClr val="black"/>
              </a:solidFill>
              <a:effectLst/>
              <a:uLnTx/>
              <a:uFillTx/>
              <a:ea typeface="+mn-ea"/>
              <a:cs typeface="Arial"/>
            </a:endParaRPr>
          </a:p>
        </p:txBody>
      </p:sp>
      <p:sp>
        <p:nvSpPr>
          <p:cNvPr id="5" name="Slide Number Placeholder 4">
            <a:extLst>
              <a:ext uri="{FF2B5EF4-FFF2-40B4-BE49-F238E27FC236}">
                <a16:creationId xmlns:a16="http://schemas.microsoft.com/office/drawing/2014/main" id="{79190C74-7BCF-4409-9C6C-5235FE85200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8223AF-F2F5-41F7-A71C-81CE492BCB88}" type="slidenum">
              <a:rPr kumimoji="0" lang="en-GB" sz="1600" b="1" i="0" u="none" strike="noStrike" kern="1200" cap="none" spc="0" normalizeH="0" baseline="0" noProof="0" smtClean="0">
                <a:ln>
                  <a:noFill/>
                </a:ln>
                <a:solidFill>
                  <a:srgbClr val="00305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GB" sz="1600" b="1" i="0" u="none" strike="noStrike" kern="1200" cap="none" spc="0" normalizeH="0" baseline="0" noProof="0">
              <a:ln>
                <a:noFill/>
              </a:ln>
              <a:solidFill>
                <a:srgbClr val="003057"/>
              </a:solidFill>
              <a:effectLst/>
              <a:uLnTx/>
              <a:uFillTx/>
              <a:latin typeface="Arial"/>
              <a:ea typeface="+mn-ea"/>
              <a:cs typeface="+mn-cs"/>
            </a:endParaRPr>
          </a:p>
        </p:txBody>
      </p:sp>
    </p:spTree>
    <p:extLst>
      <p:ext uri="{BB962C8B-B14F-4D97-AF65-F5344CB8AC3E}">
        <p14:creationId xmlns:p14="http://schemas.microsoft.com/office/powerpoint/2010/main" val="5400071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a:xfrm>
            <a:off x="756000" y="2634863"/>
            <a:ext cx="10291200" cy="1013863"/>
          </a:xfrm>
        </p:spPr>
        <p:txBody>
          <a:bodyPr/>
          <a:lstStyle/>
          <a:p>
            <a:r>
              <a:rPr lang="en-GB"/>
              <a:t>Billing more than one Aspect</a:t>
            </a:r>
          </a:p>
        </p:txBody>
      </p:sp>
    </p:spTree>
    <p:extLst>
      <p:ext uri="{BB962C8B-B14F-4D97-AF65-F5344CB8AC3E}">
        <p14:creationId xmlns:p14="http://schemas.microsoft.com/office/powerpoint/2010/main" val="1108347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957CA6E-1E4D-4B30-8F12-CEA1EFDE2A73}"/>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lt"/>
                <a:cs typeface="Arial"/>
              </a:rPr>
              <a:t>Working with others to achieve excellence in the delivery of legal aid</a:t>
            </a:r>
          </a:p>
        </p:txBody>
      </p:sp>
      <p:sp>
        <p:nvSpPr>
          <p:cNvPr id="7" name="Title 6">
            <a:extLst>
              <a:ext uri="{FF2B5EF4-FFF2-40B4-BE49-F238E27FC236}">
                <a16:creationId xmlns:a16="http://schemas.microsoft.com/office/drawing/2014/main" id="{6ED1F69D-8273-49BC-9A36-7A7CEC54E03E}"/>
              </a:ext>
            </a:extLst>
          </p:cNvPr>
          <p:cNvSpPr txBox="1">
            <a:spLocks noGrp="1"/>
          </p:cNvSpPr>
          <p:nvPr>
            <p:ph type="title" idx="4294967295"/>
          </p:nvPr>
        </p:nvSpPr>
        <p:spPr>
          <a:xfrm>
            <a:off x="648000" y="681136"/>
            <a:ext cx="11012776" cy="34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a:cs typeface="Arial"/>
              </a:rPr>
              <a:t>Billing more than one aspect:</a:t>
            </a:r>
            <a:endParaRPr kumimoji="0" lang="en-GB" sz="2400" b="1" i="0" u="none" strike="noStrike" kern="1200" cap="none" spc="0" normalizeH="0" baseline="0" noProof="0">
              <a:ln>
                <a:noFill/>
              </a:ln>
              <a:solidFill>
                <a:srgbClr val="575C96"/>
              </a:solidFill>
              <a:effectLst/>
              <a:uLnTx/>
              <a:uFillTx/>
              <a:latin typeface="+mj-lt"/>
              <a:ea typeface="+mj-ea"/>
              <a:cs typeface="+mj-cs"/>
            </a:endParaRPr>
          </a:p>
        </p:txBody>
      </p:sp>
      <p:sp>
        <p:nvSpPr>
          <p:cNvPr id="8" name="TextBox 7">
            <a:extLst>
              <a:ext uri="{FF2B5EF4-FFF2-40B4-BE49-F238E27FC236}">
                <a16:creationId xmlns:a16="http://schemas.microsoft.com/office/drawing/2014/main" id="{BEDF221E-2BB5-49AC-ACE2-5D71A9B3D084}"/>
              </a:ext>
            </a:extLst>
          </p:cNvPr>
          <p:cNvSpPr txBox="1"/>
          <p:nvPr/>
        </p:nvSpPr>
        <p:spPr>
          <a:xfrm>
            <a:off x="724662" y="1443841"/>
            <a:ext cx="10646538" cy="3139321"/>
          </a:xfrm>
          <a:prstGeom prst="rect">
            <a:avLst/>
          </a:prstGeom>
          <a:noFill/>
        </p:spPr>
        <p:txBody>
          <a:bodyPr wrap="square">
            <a:spAutoFit/>
          </a:bodyPr>
          <a:lstStyle/>
          <a:p>
            <a:r>
              <a:rPr lang="en-GB" b="0">
                <a:solidFill>
                  <a:schemeClr val="tx1"/>
                </a:solidFill>
                <a:ea typeface="+mj-lt"/>
                <a:cs typeface="+mj-lt"/>
              </a:rPr>
              <a:t>When there is more than one aspect on a certificate and both fall within the fixed fee scheme, you can </a:t>
            </a:r>
            <a:r>
              <a:rPr lang="en-GB">
                <a:ea typeface="+mj-lt"/>
                <a:cs typeface="+mj-lt"/>
              </a:rPr>
              <a:t>bill them</a:t>
            </a:r>
            <a:r>
              <a:rPr lang="en-GB" b="0">
                <a:solidFill>
                  <a:schemeClr val="tx1"/>
                </a:solidFill>
                <a:ea typeface="+mj-lt"/>
                <a:cs typeface="+mj-lt"/>
              </a:rPr>
              <a:t> together or separately. </a:t>
            </a:r>
          </a:p>
          <a:p>
            <a:pPr marL="800100" lvl="1" indent="-342900">
              <a:buFont typeface="Arial" panose="020B0604020202020204" pitchFamily="34" charset="0"/>
              <a:buChar char="•"/>
            </a:pPr>
            <a:r>
              <a:rPr lang="en-GB" b="0">
                <a:solidFill>
                  <a:schemeClr val="tx1"/>
                </a:solidFill>
                <a:ea typeface="+mj-lt"/>
                <a:cs typeface="+mj-lt"/>
              </a:rPr>
              <a:t>This is the case for both fixed fee bills and escape fixed fee bills including a combination of both </a:t>
            </a:r>
            <a:endParaRPr lang="en-GB" b="0">
              <a:cs typeface="Arial"/>
            </a:endParaRPr>
          </a:p>
          <a:p>
            <a:pPr marL="800100" lvl="1" indent="-342900">
              <a:buFont typeface="Arial" panose="020B0604020202020204" pitchFamily="34" charset="0"/>
              <a:buChar char="•"/>
            </a:pPr>
            <a:r>
              <a:rPr lang="en-GB">
                <a:ea typeface="+mj-lt"/>
                <a:cs typeface="+mj-lt"/>
              </a:rPr>
              <a:t>T</a:t>
            </a:r>
            <a:r>
              <a:rPr lang="en-GB" b="0">
                <a:solidFill>
                  <a:schemeClr val="tx1"/>
                </a:solidFill>
                <a:ea typeface="+mj-lt"/>
                <a:cs typeface="+mj-lt"/>
              </a:rPr>
              <a:t>he most common aspects are non-molestation proceedings and children act proceeding</a:t>
            </a:r>
            <a:br>
              <a:rPr lang="en-GB">
                <a:cs typeface="Arial"/>
              </a:rPr>
            </a:br>
            <a:endParaRPr lang="en-GB" b="1">
              <a:ea typeface="+mj-lt"/>
              <a:cs typeface="+mj-lt"/>
            </a:endParaRPr>
          </a:p>
          <a:p>
            <a:r>
              <a:rPr lang="en-GB" b="1">
                <a:ea typeface="+mj-lt"/>
                <a:cs typeface="+mj-lt"/>
              </a:rPr>
              <a:t>Escape fixed fee threshold:</a:t>
            </a:r>
          </a:p>
          <a:p>
            <a:br>
              <a:rPr lang="en-GB">
                <a:ea typeface="+mj-lt"/>
                <a:cs typeface="+mj-lt"/>
              </a:rPr>
            </a:br>
            <a:r>
              <a:rPr lang="en-GB" b="0">
                <a:solidFill>
                  <a:schemeClr val="tx1"/>
                </a:solidFill>
                <a:ea typeface="+mj-lt"/>
                <a:cs typeface="+mj-lt"/>
              </a:rPr>
              <a:t>The profit costs of both aspects should not be combined when calculating whether they escape the fixed fee: </a:t>
            </a:r>
            <a:endParaRPr lang="en-GB">
              <a:solidFill>
                <a:schemeClr val="tx1"/>
              </a:solidFill>
              <a:cs typeface="Arial"/>
            </a:endParaRPr>
          </a:p>
          <a:p>
            <a:pPr marL="742950" lvl="1" indent="-285750">
              <a:buFont typeface="Arial" panose="020B0604020202020204" pitchFamily="34" charset="0"/>
              <a:buChar char="•"/>
            </a:pPr>
            <a:r>
              <a:rPr lang="en-GB" b="0">
                <a:solidFill>
                  <a:schemeClr val="tx1"/>
                </a:solidFill>
                <a:ea typeface="+mj-lt"/>
                <a:cs typeface="+mj-lt"/>
              </a:rPr>
              <a:t>Each should be calculated separately based on the applicable fixed fee for that aspect.</a:t>
            </a:r>
            <a:endParaRPr lang="en-GB"/>
          </a:p>
        </p:txBody>
      </p:sp>
      <p:sp>
        <p:nvSpPr>
          <p:cNvPr id="9" name="TextBox 8">
            <a:extLst>
              <a:ext uri="{FF2B5EF4-FFF2-40B4-BE49-F238E27FC236}">
                <a16:creationId xmlns:a16="http://schemas.microsoft.com/office/drawing/2014/main" id="{900D8372-D3B5-410D-A866-25355CD52E26}"/>
              </a:ext>
            </a:extLst>
          </p:cNvPr>
          <p:cNvSpPr txBox="1"/>
          <p:nvPr/>
        </p:nvSpPr>
        <p:spPr>
          <a:xfrm>
            <a:off x="724662" y="4935597"/>
            <a:ext cx="10063081" cy="923330"/>
          </a:xfrm>
          <a:prstGeom prst="rect">
            <a:avLst/>
          </a:prstGeom>
          <a:solidFill>
            <a:srgbClr val="DDDEE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ea typeface="+mn-ea"/>
                <a:cs typeface="+mn-cs"/>
              </a:rPr>
              <a:t>Top Tip: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i="0" u="none" strike="noStrike" kern="1200" cap="none" spc="0" normalizeH="0" baseline="0" noProof="0">
                <a:ln>
                  <a:noFill/>
                </a:ln>
                <a:solidFill>
                  <a:prstClr val="black"/>
                </a:solidFill>
                <a:effectLst/>
                <a:uLnTx/>
                <a:uFillTx/>
                <a:ea typeface="+mn-ea"/>
                <a:cs typeface="+mn-cs"/>
              </a:rPr>
              <a:t>Please provide an explanation for Private Family Law Remuneration Scheme (PFLRS) certificates, where you have scope for level 3 and 4 costs, but you are only claiming for level 3</a:t>
            </a:r>
            <a:r>
              <a:rPr kumimoji="0" lang="en-GB" sz="1800" b="1" i="0" u="none" strike="noStrike" kern="1200" cap="none" spc="0" normalizeH="0" baseline="0" noProof="0">
                <a:ln>
                  <a:noFill/>
                </a:ln>
                <a:solidFill>
                  <a:prstClr val="black"/>
                </a:solidFill>
                <a:effectLst/>
                <a:uLnTx/>
                <a:uFillTx/>
                <a:ea typeface="+mn-ea"/>
                <a:cs typeface="+mn-cs"/>
              </a:rPr>
              <a:t> </a:t>
            </a:r>
          </a:p>
        </p:txBody>
      </p:sp>
      <p:sp>
        <p:nvSpPr>
          <p:cNvPr id="5" name="Slide Number Placeholder 4">
            <a:extLst>
              <a:ext uri="{FF2B5EF4-FFF2-40B4-BE49-F238E27FC236}">
                <a16:creationId xmlns:a16="http://schemas.microsoft.com/office/drawing/2014/main" id="{79190C74-7BCF-4409-9C6C-5235FE85200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8223AF-F2F5-41F7-A71C-81CE492BCB88}" type="slidenum">
              <a:rPr kumimoji="0" lang="en-GB" sz="1600" b="1" i="0" u="none" strike="noStrike" kern="1200" cap="none" spc="0" normalizeH="0" baseline="0" noProof="0" smtClean="0">
                <a:ln>
                  <a:noFill/>
                </a:ln>
                <a:solidFill>
                  <a:srgbClr val="00305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GB" sz="1600" b="1" i="0" u="none" strike="noStrike" kern="1200" cap="none" spc="0" normalizeH="0" baseline="0" noProof="0">
              <a:ln>
                <a:noFill/>
              </a:ln>
              <a:solidFill>
                <a:srgbClr val="003057"/>
              </a:solidFill>
              <a:effectLst/>
              <a:uLnTx/>
              <a:uFillTx/>
              <a:latin typeface="Arial"/>
              <a:ea typeface="+mn-ea"/>
              <a:cs typeface="+mn-cs"/>
            </a:endParaRPr>
          </a:p>
        </p:txBody>
      </p:sp>
    </p:spTree>
    <p:extLst>
      <p:ext uri="{BB962C8B-B14F-4D97-AF65-F5344CB8AC3E}">
        <p14:creationId xmlns:p14="http://schemas.microsoft.com/office/powerpoint/2010/main" val="526150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noAutofit/>
          </a:bodyPr>
          <a:lstStyle/>
          <a:p>
            <a:r>
              <a:rPr lang="en-GB" b="1">
                <a:solidFill>
                  <a:srgbClr val="575C96"/>
                </a:solidFill>
              </a:rPr>
              <a:t>Billing more than one aspect</a:t>
            </a:r>
            <a:r>
              <a:rPr lang="en-GB">
                <a:solidFill>
                  <a:srgbClr val="575C96"/>
                </a:solidFill>
                <a:ea typeface="Arial"/>
                <a:cs typeface="Arial"/>
              </a:rPr>
              <a:t>​</a:t>
            </a:r>
            <a:r>
              <a:rPr lang="en-GB">
                <a:ea typeface="Arial"/>
                <a:cs typeface="Arial"/>
              </a:rPr>
              <a:t> example:</a:t>
            </a:r>
            <a:br>
              <a:rPr lang="en-GB">
                <a:ea typeface="Arial"/>
                <a:cs typeface="Arial"/>
              </a:rPr>
            </a:br>
            <a:br>
              <a:rPr lang="en-GB">
                <a:cs typeface="Arial"/>
              </a:rPr>
            </a:br>
            <a:br>
              <a:rPr lang="en-GB">
                <a:cs typeface="Arial"/>
              </a:rPr>
            </a:br>
            <a:br>
              <a:rPr lang="en-GB">
                <a:cs typeface="Arial"/>
              </a:rPr>
            </a:br>
            <a:endParaRPr lang="en-GB">
              <a:cs typeface="Arial"/>
            </a:endParaRPr>
          </a:p>
        </p:txBody>
      </p:sp>
      <p:graphicFrame>
        <p:nvGraphicFramePr>
          <p:cNvPr id="2" name="Table 1">
            <a:extLst>
              <a:ext uri="{FF2B5EF4-FFF2-40B4-BE49-F238E27FC236}">
                <a16:creationId xmlns:a16="http://schemas.microsoft.com/office/drawing/2014/main" id="{5649DD84-D785-45AE-B644-BF22590D0EDF}"/>
              </a:ext>
            </a:extLst>
          </p:cNvPr>
          <p:cNvGraphicFramePr>
            <a:graphicFrameLocks noGrp="1"/>
          </p:cNvGraphicFramePr>
          <p:nvPr>
            <p:extLst>
              <p:ext uri="{D42A27DB-BD31-4B8C-83A1-F6EECF244321}">
                <p14:modId xmlns:p14="http://schemas.microsoft.com/office/powerpoint/2010/main" val="3923823406"/>
              </p:ext>
            </p:extLst>
          </p:nvPr>
        </p:nvGraphicFramePr>
        <p:xfrm>
          <a:off x="929164" y="1437878"/>
          <a:ext cx="9833324" cy="3982244"/>
        </p:xfrm>
        <a:graphic>
          <a:graphicData uri="http://schemas.openxmlformats.org/drawingml/2006/table">
            <a:tbl>
              <a:tblPr firstRow="1" firstCol="1" bandRow="1">
                <a:tableStyleId>{69012ECD-51FC-41F1-AA8D-1B2483CD663E}</a:tableStyleId>
              </a:tblPr>
              <a:tblGrid>
                <a:gridCol w="1638160">
                  <a:extLst>
                    <a:ext uri="{9D8B030D-6E8A-4147-A177-3AD203B41FA5}">
                      <a16:colId xmlns:a16="http://schemas.microsoft.com/office/drawing/2014/main" val="1570931539"/>
                    </a:ext>
                  </a:extLst>
                </a:gridCol>
                <a:gridCol w="1638160">
                  <a:extLst>
                    <a:ext uri="{9D8B030D-6E8A-4147-A177-3AD203B41FA5}">
                      <a16:colId xmlns:a16="http://schemas.microsoft.com/office/drawing/2014/main" val="3515218160"/>
                    </a:ext>
                  </a:extLst>
                </a:gridCol>
                <a:gridCol w="1639251">
                  <a:extLst>
                    <a:ext uri="{9D8B030D-6E8A-4147-A177-3AD203B41FA5}">
                      <a16:colId xmlns:a16="http://schemas.microsoft.com/office/drawing/2014/main" val="253712225"/>
                    </a:ext>
                  </a:extLst>
                </a:gridCol>
                <a:gridCol w="1639251">
                  <a:extLst>
                    <a:ext uri="{9D8B030D-6E8A-4147-A177-3AD203B41FA5}">
                      <a16:colId xmlns:a16="http://schemas.microsoft.com/office/drawing/2014/main" val="1855527965"/>
                    </a:ext>
                  </a:extLst>
                </a:gridCol>
                <a:gridCol w="1639251">
                  <a:extLst>
                    <a:ext uri="{9D8B030D-6E8A-4147-A177-3AD203B41FA5}">
                      <a16:colId xmlns:a16="http://schemas.microsoft.com/office/drawing/2014/main" val="807659742"/>
                    </a:ext>
                  </a:extLst>
                </a:gridCol>
                <a:gridCol w="1639251">
                  <a:extLst>
                    <a:ext uri="{9D8B030D-6E8A-4147-A177-3AD203B41FA5}">
                      <a16:colId xmlns:a16="http://schemas.microsoft.com/office/drawing/2014/main" val="3151614997"/>
                    </a:ext>
                  </a:extLst>
                </a:gridCol>
              </a:tblGrid>
              <a:tr h="1426531">
                <a:tc>
                  <a:txBody>
                    <a:bodyPr/>
                    <a:lstStyle/>
                    <a:p>
                      <a:pPr>
                        <a:lnSpc>
                          <a:spcPct val="107000"/>
                        </a:lnSpc>
                        <a:spcAft>
                          <a:spcPts val="800"/>
                        </a:spcAft>
                      </a:pPr>
                      <a:r>
                        <a:rPr lang="en-GB" sz="1800">
                          <a:effectLst/>
                        </a:rPr>
                        <a:t>Aspect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5C96"/>
                    </a:solidFill>
                  </a:tcPr>
                </a:tc>
                <a:tc>
                  <a:txBody>
                    <a:bodyPr/>
                    <a:lstStyle/>
                    <a:p>
                      <a:pPr>
                        <a:lnSpc>
                          <a:spcPct val="107000"/>
                        </a:lnSpc>
                        <a:spcAft>
                          <a:spcPts val="800"/>
                        </a:spcAft>
                      </a:pPr>
                      <a:r>
                        <a:rPr lang="en-GB" sz="1800">
                          <a:effectLst/>
                        </a:rPr>
                        <a:t>Fixed fee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5C96"/>
                    </a:solidFill>
                  </a:tcPr>
                </a:tc>
                <a:tc>
                  <a:txBody>
                    <a:bodyPr/>
                    <a:lstStyle/>
                    <a:p>
                      <a:pPr>
                        <a:lnSpc>
                          <a:spcPct val="107000"/>
                        </a:lnSpc>
                        <a:spcAft>
                          <a:spcPts val="800"/>
                        </a:spcAft>
                      </a:pPr>
                      <a:r>
                        <a:rPr lang="en-GB" sz="1800">
                          <a:effectLst/>
                        </a:rPr>
                        <a:t>Escape threshold</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5C96"/>
                    </a:solidFill>
                  </a:tcPr>
                </a:tc>
                <a:tc>
                  <a:txBody>
                    <a:bodyPr/>
                    <a:lstStyle/>
                    <a:p>
                      <a:pPr>
                        <a:lnSpc>
                          <a:spcPct val="107000"/>
                        </a:lnSpc>
                        <a:spcAft>
                          <a:spcPts val="800"/>
                        </a:spcAft>
                      </a:pPr>
                      <a:r>
                        <a:rPr lang="en-GB" sz="1800">
                          <a:effectLst/>
                        </a:rPr>
                        <a:t>Profit costs excluding enhancement and billing costs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5C96"/>
                    </a:solidFill>
                  </a:tcPr>
                </a:tc>
                <a:tc>
                  <a:txBody>
                    <a:bodyPr/>
                    <a:lstStyle/>
                    <a:p>
                      <a:pPr>
                        <a:lnSpc>
                          <a:spcPct val="107000"/>
                        </a:lnSpc>
                        <a:spcAft>
                          <a:spcPts val="800"/>
                        </a:spcAft>
                      </a:pPr>
                      <a:r>
                        <a:rPr lang="en-GB" sz="1800">
                          <a:effectLst/>
                        </a:rPr>
                        <a:t>Escape the fixed fee?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5C96"/>
                    </a:solidFill>
                  </a:tcPr>
                </a:tc>
                <a:tc>
                  <a:txBody>
                    <a:bodyPr/>
                    <a:lstStyle/>
                    <a:p>
                      <a:pPr>
                        <a:lnSpc>
                          <a:spcPct val="107000"/>
                        </a:lnSpc>
                        <a:spcAft>
                          <a:spcPts val="800"/>
                        </a:spcAft>
                      </a:pPr>
                      <a:r>
                        <a:rPr lang="en-GB" sz="1800">
                          <a:effectLst/>
                        </a:rPr>
                        <a:t>Calculation</a:t>
                      </a:r>
                    </a:p>
                    <a:p>
                      <a:pPr>
                        <a:lnSpc>
                          <a:spcPct val="107000"/>
                        </a:lnSpc>
                        <a:spcAft>
                          <a:spcPts val="800"/>
                        </a:spcAft>
                      </a:pPr>
                      <a:r>
                        <a:rPr lang="en-GB" sz="1800">
                          <a:effectLst/>
                        </a:rPr>
                        <a:t>Correct?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75C96"/>
                    </a:solidFill>
                  </a:tcPr>
                </a:tc>
                <a:extLst>
                  <a:ext uri="{0D108BD9-81ED-4DB2-BD59-A6C34878D82A}">
                    <a16:rowId xmlns:a16="http://schemas.microsoft.com/office/drawing/2014/main" val="2265808180"/>
                  </a:ext>
                </a:extLst>
              </a:tr>
              <a:tr h="561895">
                <a:tc>
                  <a:txBody>
                    <a:bodyPr/>
                    <a:lstStyle/>
                    <a:p>
                      <a:pPr>
                        <a:lnSpc>
                          <a:spcPct val="107000"/>
                        </a:lnSpc>
                        <a:spcAft>
                          <a:spcPts val="800"/>
                        </a:spcAft>
                      </a:pPr>
                      <a:r>
                        <a:rPr lang="en-GB" sz="1800">
                          <a:effectLst/>
                        </a:rPr>
                        <a:t>Non-Molestation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rPr>
                        <a:t>£507</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rPr>
                        <a:t>X 3=£1,521</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rPr>
                        <a:t>£5,000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rPr>
                        <a:t>YES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rPr>
                        <a:t>CORRECT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888887"/>
                  </a:ext>
                </a:extLst>
              </a:tr>
              <a:tr h="798162">
                <a:tc>
                  <a:txBody>
                    <a:bodyPr/>
                    <a:lstStyle/>
                    <a:p>
                      <a:pPr>
                        <a:lnSpc>
                          <a:spcPct val="107000"/>
                        </a:lnSpc>
                        <a:spcAft>
                          <a:spcPts val="800"/>
                        </a:spcAft>
                      </a:pPr>
                      <a:r>
                        <a:rPr lang="en-GB" sz="1800">
                          <a:effectLst/>
                        </a:rPr>
                        <a:t>CAO contact level 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rPr>
                        <a:t>£353</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rPr>
                        <a:t>X 3= £1,059</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rPr>
                        <a:t>£1,000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rPr>
                        <a:t>NO</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rPr>
                        <a:t>CORRECT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6565658"/>
                  </a:ext>
                </a:extLst>
              </a:tr>
              <a:tr h="1138319">
                <a:tc>
                  <a:txBody>
                    <a:bodyPr/>
                    <a:lstStyle/>
                    <a:p>
                      <a:pPr>
                        <a:lnSpc>
                          <a:spcPct val="107000"/>
                        </a:lnSpc>
                        <a:spcAft>
                          <a:spcPts val="800"/>
                        </a:spcAft>
                      </a:pPr>
                      <a:r>
                        <a:rPr lang="en-GB" sz="1800">
                          <a:effectLst/>
                        </a:rPr>
                        <a:t>Both aspects together</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rPr>
                        <a:t>Combined fixed fee of £507 and £353 = £860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rPr>
                        <a:t>X3 = £2,580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rPr>
                        <a:t>£6,000</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rPr>
                        <a:t>YES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800"/>
                        </a:spcAft>
                      </a:pPr>
                      <a:r>
                        <a:rPr lang="en-GB" sz="1800">
                          <a:effectLst/>
                        </a:rPr>
                        <a:t>INCORRECT</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3573054"/>
                  </a:ext>
                </a:extLst>
              </a:tr>
            </a:tbl>
          </a:graphicData>
        </a:graphic>
      </p:graphicFrame>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19</a:t>
            </a:fld>
            <a:endParaRPr lang="en-GB"/>
          </a:p>
        </p:txBody>
      </p:sp>
    </p:spTree>
    <p:extLst>
      <p:ext uri="{BB962C8B-B14F-4D97-AF65-F5344CB8AC3E}">
        <p14:creationId xmlns:p14="http://schemas.microsoft.com/office/powerpoint/2010/main" val="269250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EA8-10A9-4C57-8FBD-DACCF56D584B}"/>
              </a:ext>
              <a:ext uri="{C183D7F6-B498-43B3-948B-1728B52AA6E4}">
                <adec:decorative xmlns:adec="http://schemas.microsoft.com/office/drawing/2017/decorative" val="0"/>
              </a:ext>
            </a:extLst>
          </p:cNvPr>
          <p:cNvSpPr>
            <a:spLocks noGrp="1"/>
          </p:cNvSpPr>
          <p:nvPr>
            <p:ph type="title"/>
          </p:nvPr>
        </p:nvSpPr>
        <p:spPr>
          <a:xfrm>
            <a:off x="589612" y="672396"/>
            <a:ext cx="11012776" cy="345232"/>
          </a:xfrm>
        </p:spPr>
        <p:txBody>
          <a:bodyPr/>
          <a:lstStyle/>
          <a:p>
            <a:r>
              <a:rPr lang="en-US" dirty="0">
                <a:cs typeface="Arial"/>
              </a:rPr>
              <a:t>Technical tips for this webinar</a:t>
            </a:r>
          </a:p>
        </p:txBody>
      </p:sp>
      <p:sp>
        <p:nvSpPr>
          <p:cNvPr id="4" name="Content Placeholder 3">
            <a:extLst>
              <a:ext uri="{FF2B5EF4-FFF2-40B4-BE49-F238E27FC236}">
                <a16:creationId xmlns:a16="http://schemas.microsoft.com/office/drawing/2014/main" id="{8F5E4139-CF14-43F8-8722-07ADA914DCBF}"/>
              </a:ext>
            </a:extLst>
          </p:cNvPr>
          <p:cNvSpPr>
            <a:spLocks noGrp="1"/>
          </p:cNvSpPr>
          <p:nvPr>
            <p:ph sz="half" idx="2"/>
          </p:nvPr>
        </p:nvSpPr>
        <p:spPr>
          <a:xfrm>
            <a:off x="647999" y="1239736"/>
            <a:ext cx="5058323" cy="4984045"/>
          </a:xfrm>
        </p:spPr>
        <p:txBody>
          <a:bodyPr>
            <a:noAutofit/>
          </a:bodyPr>
          <a:lstStyle/>
          <a:p>
            <a:pPr marL="342900" indent="-342900">
              <a:lnSpc>
                <a:spcPct val="150000"/>
              </a:lnSpc>
              <a:buAutoNum type="arabicPeriod"/>
            </a:pPr>
            <a:r>
              <a:rPr lang="en-US" sz="1800" b="0" dirty="0">
                <a:cs typeface="Arial"/>
              </a:rPr>
              <a:t>Please put yourself on mute during the webinar</a:t>
            </a:r>
          </a:p>
          <a:p>
            <a:pPr marL="342900" indent="-342900">
              <a:lnSpc>
                <a:spcPct val="150000"/>
              </a:lnSpc>
              <a:buAutoNum type="arabicPeriod"/>
            </a:pPr>
            <a:r>
              <a:rPr lang="en-US" sz="1800" b="0" dirty="0">
                <a:cs typeface="Arial"/>
              </a:rPr>
              <a:t>You can ask us questions at the end of each session through the ‘meeting chat’</a:t>
            </a:r>
          </a:p>
          <a:p>
            <a:pPr marL="342900" indent="-342900">
              <a:lnSpc>
                <a:spcPct val="150000"/>
              </a:lnSpc>
              <a:buAutoNum type="arabicPeriod"/>
            </a:pPr>
            <a:r>
              <a:rPr lang="en-US" sz="1800" b="0" dirty="0">
                <a:cs typeface="Arial"/>
              </a:rPr>
              <a:t>Click on the ‘meeting chat’ to ask a question</a:t>
            </a:r>
          </a:p>
          <a:p>
            <a:pPr marL="342900" indent="-342900">
              <a:lnSpc>
                <a:spcPct val="150000"/>
              </a:lnSpc>
              <a:buAutoNum type="arabicPeriod"/>
            </a:pPr>
            <a:r>
              <a:rPr lang="en-US" sz="1800" b="0" dirty="0">
                <a:cs typeface="Arial"/>
              </a:rPr>
              <a:t>You can keep the meeting chat open throughout to view other people's questions</a:t>
            </a:r>
          </a:p>
          <a:p>
            <a:pPr marL="342900" indent="-342900">
              <a:lnSpc>
                <a:spcPct val="150000"/>
              </a:lnSpc>
              <a:buAutoNum type="arabicPeriod"/>
            </a:pPr>
            <a:r>
              <a:rPr lang="en-US" sz="1800" b="0" dirty="0">
                <a:cs typeface="Arial"/>
              </a:rPr>
              <a:t>Email us if you experience technical issues during the webinar: 	</a:t>
            </a:r>
          </a:p>
          <a:p>
            <a:pPr>
              <a:lnSpc>
                <a:spcPct val="150000"/>
              </a:lnSpc>
            </a:pPr>
            <a:r>
              <a:rPr lang="fi-FI" sz="1800" b="0" dirty="0">
                <a:solidFill>
                  <a:srgbClr val="575C96"/>
                </a:solidFill>
                <a:cs typeface="Arial"/>
                <a:hlinkClick r:id="rId2">
                  <a:extLst>
                    <a:ext uri="{A12FA001-AC4F-418D-AE19-62706E023703}">
                      <ahyp:hlinkClr xmlns:ahyp="http://schemas.microsoft.com/office/drawing/2018/hyperlinkcolor" val="tx"/>
                    </a:ext>
                  </a:extLst>
                </a:hlinkClick>
              </a:rPr>
              <a:t>LAAHelpUsSayYes@justice.gov.uk</a:t>
            </a:r>
            <a:endParaRPr lang="fi-FI" sz="1800" b="0" dirty="0">
              <a:solidFill>
                <a:srgbClr val="575C96"/>
              </a:solidFill>
              <a:cs typeface="Arial"/>
            </a:endParaRPr>
          </a:p>
          <a:p>
            <a:pPr marL="342900" indent="-342900">
              <a:lnSpc>
                <a:spcPct val="150000"/>
              </a:lnSpc>
              <a:buAutoNum type="arabicPeriod"/>
            </a:pPr>
            <a:endParaRPr lang="en-US" sz="1800" b="0" dirty="0">
              <a:cs typeface="Arial"/>
            </a:endParaRPr>
          </a:p>
        </p:txBody>
      </p:sp>
      <p:grpSp>
        <p:nvGrpSpPr>
          <p:cNvPr id="8" name="Group 7" descr="screen shots of MS Teams">
            <a:extLst>
              <a:ext uri="{FF2B5EF4-FFF2-40B4-BE49-F238E27FC236}">
                <a16:creationId xmlns:a16="http://schemas.microsoft.com/office/drawing/2014/main" id="{4313DFD6-115A-4265-BD9D-06F7DC6548C9}"/>
              </a:ext>
            </a:extLst>
          </p:cNvPr>
          <p:cNvGrpSpPr/>
          <p:nvPr/>
        </p:nvGrpSpPr>
        <p:grpSpPr>
          <a:xfrm>
            <a:off x="6485679" y="1840461"/>
            <a:ext cx="3434430" cy="3522688"/>
            <a:chOff x="6752970" y="1460672"/>
            <a:chExt cx="3434430" cy="3522688"/>
          </a:xfrm>
        </p:grpSpPr>
        <p:sp>
          <p:nvSpPr>
            <p:cNvPr id="11" name="TextBox 10">
              <a:extLst>
                <a:ext uri="{FF2B5EF4-FFF2-40B4-BE49-F238E27FC236}">
                  <a16:creationId xmlns:a16="http://schemas.microsoft.com/office/drawing/2014/main" id="{922B6B0F-160C-40D8-BE03-E744F522C7A2}"/>
                </a:ext>
              </a:extLst>
            </p:cNvPr>
            <p:cNvSpPr txBox="1"/>
            <p:nvPr/>
          </p:nvSpPr>
          <p:spPr>
            <a:xfrm>
              <a:off x="7017150" y="1460672"/>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Camera and audio off when icons appear like this:</a:t>
              </a:r>
              <a:endParaRPr lang="en-US" sz="1600">
                <a:cs typeface="Arial"/>
              </a:endParaRPr>
            </a:p>
          </p:txBody>
        </p:sp>
        <p:pic>
          <p:nvPicPr>
            <p:cNvPr id="7" name="Picture 7" descr="Graphic showing meeting chat bubble ">
              <a:extLst>
                <a:ext uri="{FF2B5EF4-FFF2-40B4-BE49-F238E27FC236}">
                  <a16:creationId xmlns:a16="http://schemas.microsoft.com/office/drawing/2014/main" id="{EBFBABC9-8BEE-4185-8625-57B4AAE7ACAB}"/>
                </a:ext>
              </a:extLst>
            </p:cNvPr>
            <p:cNvPicPr>
              <a:picLocks noChangeAspect="1"/>
            </p:cNvPicPr>
            <p:nvPr/>
          </p:nvPicPr>
          <p:blipFill>
            <a:blip r:embed="rId3"/>
            <a:stretch>
              <a:fillRect/>
            </a:stretch>
          </p:blipFill>
          <p:spPr>
            <a:xfrm>
              <a:off x="7017151" y="2063294"/>
              <a:ext cx="2449015" cy="1123950"/>
            </a:xfrm>
            <a:prstGeom prst="rect">
              <a:avLst/>
            </a:prstGeom>
          </p:spPr>
        </p:pic>
        <p:sp>
          <p:nvSpPr>
            <p:cNvPr id="10" name="TextBox 9" descr="Text: Click here to view the meeting chat&#10;">
              <a:extLst>
                <a:ext uri="{FF2B5EF4-FFF2-40B4-BE49-F238E27FC236}">
                  <a16:creationId xmlns:a16="http://schemas.microsoft.com/office/drawing/2014/main" id="{92C0B6FA-7EBE-4DF4-90DC-DEE680BC15F8}"/>
                </a:ext>
              </a:extLst>
            </p:cNvPr>
            <p:cNvSpPr txBox="1"/>
            <p:nvPr/>
          </p:nvSpPr>
          <p:spPr>
            <a:xfrm>
              <a:off x="6752970" y="3335239"/>
              <a:ext cx="3434430" cy="3355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t>Click here to view the meeting chat </a:t>
              </a:r>
              <a:endParaRPr lang="en-US" sz="1600">
                <a:cs typeface="Arial"/>
              </a:endParaRPr>
            </a:p>
          </p:txBody>
        </p:sp>
        <p:cxnSp>
          <p:nvCxnSpPr>
            <p:cNvPr id="9" name="Straight Arrow Connector 8" descr="arrow pointing from text to chat bubble">
              <a:extLst>
                <a:ext uri="{FF2B5EF4-FFF2-40B4-BE49-F238E27FC236}">
                  <a16:creationId xmlns:a16="http://schemas.microsoft.com/office/drawing/2014/main" id="{32625F2F-6257-47D5-B1B6-01611C66E296}"/>
                </a:ext>
              </a:extLst>
            </p:cNvPr>
            <p:cNvCxnSpPr>
              <a:cxnSpLocks/>
            </p:cNvCxnSpPr>
            <p:nvPr/>
          </p:nvCxnSpPr>
          <p:spPr>
            <a:xfrm flipH="1">
              <a:off x="7448651" y="3653264"/>
              <a:ext cx="846519" cy="520583"/>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descr="Screen shot of the icons on MS Teams: Participants, meeting chat ">
              <a:extLst>
                <a:ext uri="{FF2B5EF4-FFF2-40B4-BE49-F238E27FC236}">
                  <a16:creationId xmlns:a16="http://schemas.microsoft.com/office/drawing/2014/main" id="{E940DE29-B5BD-46F2-8AE2-C1165A5B91A8}"/>
                </a:ext>
              </a:extLst>
            </p:cNvPr>
            <p:cNvPicPr>
              <a:picLocks noChangeAspect="1"/>
            </p:cNvPicPr>
            <p:nvPr/>
          </p:nvPicPr>
          <p:blipFill>
            <a:blip r:embed="rId4"/>
            <a:stretch>
              <a:fillRect/>
            </a:stretch>
          </p:blipFill>
          <p:spPr>
            <a:xfrm>
              <a:off x="6752970" y="4223619"/>
              <a:ext cx="3434430" cy="759741"/>
            </a:xfrm>
            <a:prstGeom prst="rect">
              <a:avLst/>
            </a:prstGeom>
          </p:spPr>
        </p:pic>
        <p:sp>
          <p:nvSpPr>
            <p:cNvPr id="18" name="Rectangle 17" descr="Highlights the chat bubble&#10;">
              <a:extLst>
                <a:ext uri="{FF2B5EF4-FFF2-40B4-BE49-F238E27FC236}">
                  <a16:creationId xmlns:a16="http://schemas.microsoft.com/office/drawing/2014/main" id="{C1ECF84D-8BF4-4734-8F59-74554C96090A}"/>
                </a:ext>
              </a:extLst>
            </p:cNvPr>
            <p:cNvSpPr/>
            <p:nvPr/>
          </p:nvSpPr>
          <p:spPr>
            <a:xfrm>
              <a:off x="7205273" y="4206331"/>
              <a:ext cx="449705" cy="7533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Slide Number Placeholder 5">
            <a:extLst>
              <a:ext uri="{FF2B5EF4-FFF2-40B4-BE49-F238E27FC236}">
                <a16:creationId xmlns:a16="http://schemas.microsoft.com/office/drawing/2014/main" id="{FC2F61A2-6647-43DA-9FD9-AD4ECDC18669}"/>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2</a:t>
            </a:fld>
            <a:endParaRPr lang="en-GB"/>
          </a:p>
        </p:txBody>
      </p:sp>
      <p:sp>
        <p:nvSpPr>
          <p:cNvPr id="5" name="Footer Placeholder 4">
            <a:extLst>
              <a:ext uri="{FF2B5EF4-FFF2-40B4-BE49-F238E27FC236}">
                <a16:creationId xmlns:a16="http://schemas.microsoft.com/office/drawing/2014/main" id="{43F507E7-1C38-4D94-82F0-9D3CFA2B6AF0}"/>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cs typeface="Arial"/>
              </a:rPr>
              <a:t>Working with others to achieve excellence in the delivery of legal aid</a:t>
            </a:r>
          </a:p>
        </p:txBody>
      </p:sp>
    </p:spTree>
    <p:extLst>
      <p:ext uri="{BB962C8B-B14F-4D97-AF65-F5344CB8AC3E}">
        <p14:creationId xmlns:p14="http://schemas.microsoft.com/office/powerpoint/2010/main" val="3140368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957CA6E-1E4D-4B30-8F12-CEA1EFDE2A73}"/>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lt"/>
                <a:cs typeface="Arial"/>
              </a:rPr>
              <a:t>Working with others to achieve excellence in the delivery of legal aid</a:t>
            </a:r>
          </a:p>
        </p:txBody>
      </p:sp>
      <p:sp>
        <p:nvSpPr>
          <p:cNvPr id="7" name="Title 6">
            <a:extLst>
              <a:ext uri="{FF2B5EF4-FFF2-40B4-BE49-F238E27FC236}">
                <a16:creationId xmlns:a16="http://schemas.microsoft.com/office/drawing/2014/main" id="{6ED1F69D-8273-49BC-9A36-7A7CEC54E03E}"/>
              </a:ext>
            </a:extLst>
          </p:cNvPr>
          <p:cNvSpPr txBox="1">
            <a:spLocks noGrp="1"/>
          </p:cNvSpPr>
          <p:nvPr>
            <p:ph type="title" idx="4294967295"/>
          </p:nvPr>
        </p:nvSpPr>
        <p:spPr>
          <a:xfrm>
            <a:off x="648000" y="681136"/>
            <a:ext cx="11012776" cy="34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a:cs typeface="Arial"/>
              </a:rPr>
              <a:t>Billing more than one aspect: Together and separately</a:t>
            </a:r>
            <a:endParaRPr kumimoji="0" lang="en-GB" sz="2400" b="1" i="0" u="none" strike="noStrike" kern="1200" cap="none" spc="0" normalizeH="0" baseline="0" noProof="0">
              <a:ln>
                <a:noFill/>
              </a:ln>
              <a:solidFill>
                <a:srgbClr val="575C96"/>
              </a:solidFill>
              <a:effectLst/>
              <a:uLnTx/>
              <a:uFillTx/>
              <a:latin typeface="+mj-lt"/>
              <a:ea typeface="+mj-ea"/>
              <a:cs typeface="+mj-cs"/>
            </a:endParaRPr>
          </a:p>
        </p:txBody>
      </p:sp>
      <p:sp>
        <p:nvSpPr>
          <p:cNvPr id="10" name="TextBox 9">
            <a:extLst>
              <a:ext uri="{FF2B5EF4-FFF2-40B4-BE49-F238E27FC236}">
                <a16:creationId xmlns:a16="http://schemas.microsoft.com/office/drawing/2014/main" id="{FE8150AE-1AF6-46E4-B248-6F7A78015F4E}"/>
              </a:ext>
            </a:extLst>
          </p:cNvPr>
          <p:cNvSpPr txBox="1"/>
          <p:nvPr/>
        </p:nvSpPr>
        <p:spPr>
          <a:xfrm>
            <a:off x="648000" y="1163131"/>
            <a:ext cx="10723200" cy="4247317"/>
          </a:xfrm>
          <a:prstGeom prst="rect">
            <a:avLst/>
          </a:prstGeom>
          <a:noFill/>
        </p:spPr>
        <p:txBody>
          <a:bodyPr wrap="square">
            <a:spAutoFit/>
          </a:bodyPr>
          <a:lstStyle/>
          <a:p>
            <a:r>
              <a:rPr lang="en-GB" sz="1800" b="1">
                <a:solidFill>
                  <a:schemeClr val="tx1"/>
                </a:solidFill>
                <a:latin typeface="Arial" panose="020B0604020202020204" pitchFamily="34" charset="0"/>
                <a:ea typeface="+mj-lt"/>
                <a:cs typeface="Arial" panose="020B0604020202020204" pitchFamily="34" charset="0"/>
              </a:rPr>
              <a:t>Billing together:</a:t>
            </a:r>
            <a:br>
              <a:rPr lang="en-GB" sz="1800">
                <a:latin typeface="Arial" panose="020B0604020202020204" pitchFamily="34" charset="0"/>
                <a:ea typeface="+mj-lt"/>
                <a:cs typeface="Arial" panose="020B0604020202020204" pitchFamily="34" charset="0"/>
              </a:rPr>
            </a:br>
            <a:r>
              <a:rPr lang="en-GB" sz="1800" b="0">
                <a:solidFill>
                  <a:schemeClr val="tx1"/>
                </a:solidFill>
                <a:latin typeface="Arial" panose="020B0604020202020204" pitchFamily="34" charset="0"/>
                <a:ea typeface="+mj-lt"/>
                <a:cs typeface="Arial" panose="020B0604020202020204" pitchFamily="34" charset="0"/>
              </a:rPr>
              <a:t>You can submit outcomes and one final bill for both aspects:</a:t>
            </a:r>
          </a:p>
          <a:p>
            <a:pPr marL="285750" indent="-285750">
              <a:buFont typeface="Arial" panose="020B0604020202020204" pitchFamily="34" charset="0"/>
              <a:buChar char="•"/>
            </a:pPr>
            <a:r>
              <a:rPr lang="en-GB" sz="1800" b="0">
                <a:solidFill>
                  <a:schemeClr val="tx1"/>
                </a:solidFill>
                <a:latin typeface="Arial" panose="020B0604020202020204" pitchFamily="34" charset="0"/>
                <a:ea typeface="+mj-lt"/>
                <a:cs typeface="Arial" panose="020B0604020202020204" pitchFamily="34" charset="0"/>
              </a:rPr>
              <a:t>Please make it clear which item of work relates to which aspect</a:t>
            </a:r>
          </a:p>
          <a:p>
            <a:pPr marL="742950" lvl="1" indent="-285750">
              <a:buFont typeface="Arial" panose="020B0604020202020204" pitchFamily="34" charset="0"/>
              <a:buChar char="•"/>
            </a:pPr>
            <a:r>
              <a:rPr lang="en-GB" b="0">
                <a:solidFill>
                  <a:schemeClr val="tx1"/>
                </a:solidFill>
                <a:latin typeface="Arial" panose="020B0604020202020204" pitchFamily="34" charset="0"/>
                <a:ea typeface="+mj-lt"/>
                <a:cs typeface="Arial" panose="020B0604020202020204" pitchFamily="34" charset="0"/>
              </a:rPr>
              <a:t>This is particularly important where aspects have been granted on different dates. This assists us ensuring they are in scope. </a:t>
            </a:r>
          </a:p>
          <a:p>
            <a:pPr marL="285750" indent="-285750">
              <a:buFont typeface="Arial" panose="020B0604020202020204" pitchFamily="34" charset="0"/>
              <a:buChar char="•"/>
            </a:pPr>
            <a:r>
              <a:rPr lang="en-GB" sz="1800" b="0">
                <a:solidFill>
                  <a:schemeClr val="tx1"/>
                </a:solidFill>
                <a:latin typeface="Arial" panose="020B0604020202020204" pitchFamily="34" charset="0"/>
                <a:ea typeface="+mj-lt"/>
                <a:cs typeface="Arial" panose="020B0604020202020204" pitchFamily="34" charset="0"/>
              </a:rPr>
              <a:t>Please make it clear which disbursements relate to which aspect </a:t>
            </a:r>
            <a:endParaRPr lang="en-GB" sz="1800">
              <a:solidFill>
                <a:schemeClr val="tx1"/>
              </a:solidFill>
              <a:latin typeface="Arial" panose="020B0604020202020204" pitchFamily="34" charset="0"/>
              <a:ea typeface="+mj-lt"/>
              <a:cs typeface="Arial" panose="020B0604020202020204" pitchFamily="34" charset="0"/>
            </a:endParaRPr>
          </a:p>
          <a:p>
            <a:pPr marL="285750" indent="-285750">
              <a:buFont typeface="Arial" panose="020B0604020202020204" pitchFamily="34" charset="0"/>
              <a:buChar char="•"/>
            </a:pPr>
            <a:r>
              <a:rPr lang="en-GB" sz="1800" b="0">
                <a:solidFill>
                  <a:schemeClr val="tx1"/>
                </a:solidFill>
                <a:latin typeface="Arial" panose="020B0604020202020204" pitchFamily="34" charset="0"/>
                <a:ea typeface="+mj-lt"/>
                <a:cs typeface="Arial" panose="020B0604020202020204" pitchFamily="34" charset="0"/>
              </a:rPr>
              <a:t>If you have dealt with two aspects at the same time, for example, an attendance with client where both matters were discussed, the cost can be apportioned across the two claims.   </a:t>
            </a:r>
            <a:endParaRPr lang="en-GB">
              <a:solidFill>
                <a:schemeClr val="tx1"/>
              </a:solidFill>
              <a:latin typeface="Arial" panose="020B0604020202020204" pitchFamily="34" charset="0"/>
              <a:ea typeface="+mj-lt"/>
              <a:cs typeface="Arial" panose="020B0604020202020204" pitchFamily="34" charset="0"/>
            </a:endParaRPr>
          </a:p>
          <a:p>
            <a:pPr marL="285750" indent="-285750">
              <a:buFont typeface="Arial" panose="020B0604020202020204" pitchFamily="34" charset="0"/>
              <a:buChar char="•"/>
            </a:pPr>
            <a:r>
              <a:rPr lang="en-GB" sz="1800" b="0">
                <a:solidFill>
                  <a:schemeClr val="tx1"/>
                </a:solidFill>
                <a:latin typeface="Arial" panose="020B0604020202020204" pitchFamily="34" charset="0"/>
                <a:ea typeface="+mj-lt"/>
                <a:cs typeface="Arial" panose="020B0604020202020204" pitchFamily="34" charset="0"/>
              </a:rPr>
              <a:t>If both aspects escape the fixed fee, please upload separate ‘schedules of’ for each aspect. </a:t>
            </a:r>
            <a:endParaRPr lang="en-GB">
              <a:solidFill>
                <a:schemeClr val="tx1"/>
              </a:solidFill>
              <a:latin typeface="Arial" panose="020B0604020202020204" pitchFamily="34" charset="0"/>
              <a:ea typeface="+mj-lt"/>
              <a:cs typeface="Arial" panose="020B0604020202020204" pitchFamily="34" charset="0"/>
            </a:endParaRPr>
          </a:p>
          <a:p>
            <a:endParaRPr lang="en-GB" sz="1800" b="1">
              <a:solidFill>
                <a:schemeClr val="tx1"/>
              </a:solidFill>
              <a:latin typeface="Arial" panose="020B0604020202020204" pitchFamily="34" charset="0"/>
              <a:ea typeface="+mj-lt"/>
              <a:cs typeface="Arial" panose="020B0604020202020204" pitchFamily="34" charset="0"/>
            </a:endParaRPr>
          </a:p>
          <a:p>
            <a:r>
              <a:rPr lang="en-GB" sz="1800" b="1">
                <a:solidFill>
                  <a:schemeClr val="tx1"/>
                </a:solidFill>
                <a:latin typeface="Arial" panose="020B0604020202020204" pitchFamily="34" charset="0"/>
                <a:ea typeface="+mj-lt"/>
                <a:cs typeface="Arial" panose="020B0604020202020204" pitchFamily="34" charset="0"/>
              </a:rPr>
              <a:t>Billing separately:</a:t>
            </a:r>
            <a:br>
              <a:rPr lang="en-GB" sz="1800">
                <a:solidFill>
                  <a:schemeClr val="tx1"/>
                </a:solidFill>
                <a:latin typeface="Arial" panose="020B0604020202020204" pitchFamily="34" charset="0"/>
                <a:ea typeface="+mj-lt"/>
                <a:cs typeface="Arial" panose="020B0604020202020204" pitchFamily="34" charset="0"/>
              </a:rPr>
            </a:br>
            <a:r>
              <a:rPr lang="en-GB" sz="1800" b="0">
                <a:solidFill>
                  <a:schemeClr val="tx1"/>
                </a:solidFill>
                <a:latin typeface="Arial" panose="020B0604020202020204" pitchFamily="34" charset="0"/>
                <a:ea typeface="+mj-lt"/>
                <a:cs typeface="Arial" panose="020B0604020202020204" pitchFamily="34" charset="0"/>
              </a:rPr>
              <a:t>Alternatively, you can have two separate claims:</a:t>
            </a:r>
          </a:p>
          <a:p>
            <a:pPr marL="285750" indent="-285750">
              <a:buFont typeface="Arial" panose="020B0604020202020204" pitchFamily="34" charset="0"/>
              <a:buChar char="•"/>
            </a:pPr>
            <a:r>
              <a:rPr lang="en-GB" sz="1800" b="0">
                <a:solidFill>
                  <a:schemeClr val="tx1"/>
                </a:solidFill>
                <a:latin typeface="Arial" panose="020B0604020202020204" pitchFamily="34" charset="0"/>
                <a:ea typeface="+mj-lt"/>
                <a:cs typeface="Arial" panose="020B0604020202020204" pitchFamily="34" charset="0"/>
              </a:rPr>
              <a:t>One interim claim and one final bill. </a:t>
            </a:r>
          </a:p>
          <a:p>
            <a:pPr marL="285750" indent="-285750">
              <a:buFont typeface="Arial" panose="020B0604020202020204" pitchFamily="34" charset="0"/>
              <a:buChar char="•"/>
            </a:pPr>
            <a:r>
              <a:rPr lang="en-GB" sz="1800" b="0">
                <a:solidFill>
                  <a:schemeClr val="tx1"/>
                </a:solidFill>
                <a:latin typeface="Arial" panose="020B0604020202020204" pitchFamily="34" charset="0"/>
                <a:ea typeface="+mj-lt"/>
                <a:cs typeface="Arial" panose="020B0604020202020204" pitchFamily="34" charset="0"/>
              </a:rPr>
              <a:t>You do not need to submit outcomes for the one aspect prior to submitting an interim bill. </a:t>
            </a:r>
          </a:p>
          <a:p>
            <a:pPr marL="285750" indent="-285750">
              <a:buFont typeface="Arial" panose="020B0604020202020204" pitchFamily="34" charset="0"/>
              <a:buChar char="•"/>
            </a:pPr>
            <a:r>
              <a:rPr lang="en-GB" sz="1800" b="0">
                <a:solidFill>
                  <a:schemeClr val="tx1"/>
                </a:solidFill>
                <a:latin typeface="Arial" panose="020B0604020202020204" pitchFamily="34" charset="0"/>
                <a:ea typeface="+mj-lt"/>
                <a:cs typeface="Arial" panose="020B0604020202020204" pitchFamily="34" charset="0"/>
              </a:rPr>
              <a:t>Once the interim bill is paid you can submit outcomes for both aspects and your final bill. </a:t>
            </a:r>
            <a:endParaRPr lang="en-GB">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79190C74-7BCF-4409-9C6C-5235FE85200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8223AF-F2F5-41F7-A71C-81CE492BCB88}" type="slidenum">
              <a:rPr kumimoji="0" lang="en-GB" sz="1600" b="1" i="0" u="none" strike="noStrike" kern="1200" cap="none" spc="0" normalizeH="0" baseline="0" noProof="0" smtClean="0">
                <a:ln>
                  <a:noFill/>
                </a:ln>
                <a:solidFill>
                  <a:srgbClr val="00305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1600" b="1" i="0" u="none" strike="noStrike" kern="1200" cap="none" spc="0" normalizeH="0" baseline="0" noProof="0">
              <a:ln>
                <a:noFill/>
              </a:ln>
              <a:solidFill>
                <a:srgbClr val="003057"/>
              </a:solidFill>
              <a:effectLst/>
              <a:uLnTx/>
              <a:uFillTx/>
              <a:latin typeface="Arial"/>
              <a:ea typeface="+mn-ea"/>
              <a:cs typeface="+mn-cs"/>
            </a:endParaRPr>
          </a:p>
        </p:txBody>
      </p:sp>
    </p:spTree>
    <p:extLst>
      <p:ext uri="{BB962C8B-B14F-4D97-AF65-F5344CB8AC3E}">
        <p14:creationId xmlns:p14="http://schemas.microsoft.com/office/powerpoint/2010/main" val="261337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957CA6E-1E4D-4B30-8F12-CEA1EFDE2A73}"/>
              </a:ex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lt"/>
                <a:cs typeface="Arial"/>
              </a:rPr>
              <a:t>Working with others to achieve excellence in the delivery of legal aid</a:t>
            </a:r>
          </a:p>
        </p:txBody>
      </p:sp>
      <p:sp>
        <p:nvSpPr>
          <p:cNvPr id="7" name="Title 6">
            <a:extLst>
              <a:ext uri="{FF2B5EF4-FFF2-40B4-BE49-F238E27FC236}">
                <a16:creationId xmlns:a16="http://schemas.microsoft.com/office/drawing/2014/main" id="{6ED1F69D-8273-49BC-9A36-7A7CEC54E03E}"/>
              </a:ext>
            </a:extLst>
          </p:cNvPr>
          <p:cNvSpPr txBox="1">
            <a:spLocks noGrp="1"/>
          </p:cNvSpPr>
          <p:nvPr>
            <p:ph type="title" idx="4294967295"/>
          </p:nvPr>
        </p:nvSpPr>
        <p:spPr>
          <a:xfrm>
            <a:off x="648000" y="681136"/>
            <a:ext cx="11012776" cy="3452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400" b="1" kern="1200">
                <a:solidFill>
                  <a:srgbClr val="575C96"/>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dirty="0">
                <a:cs typeface="Arial"/>
              </a:rPr>
              <a:t>Billing more than one aspect: Family Advocacy Scheme</a:t>
            </a:r>
            <a:endParaRPr kumimoji="0" lang="en-GB" sz="2400" b="1" i="0" u="none" strike="noStrike" kern="1200" cap="none" spc="0" normalizeH="0" baseline="0" noProof="0" dirty="0">
              <a:ln>
                <a:noFill/>
              </a:ln>
              <a:solidFill>
                <a:srgbClr val="575C96"/>
              </a:solidFill>
              <a:effectLst/>
              <a:uLnTx/>
              <a:uFillTx/>
              <a:latin typeface="+mj-lt"/>
              <a:ea typeface="+mj-ea"/>
              <a:cs typeface="+mj-cs"/>
            </a:endParaRPr>
          </a:p>
        </p:txBody>
      </p:sp>
      <p:sp>
        <p:nvSpPr>
          <p:cNvPr id="8" name="TextBox 7">
            <a:extLst>
              <a:ext uri="{FF2B5EF4-FFF2-40B4-BE49-F238E27FC236}">
                <a16:creationId xmlns:a16="http://schemas.microsoft.com/office/drawing/2014/main" id="{84374E59-91EE-4CE9-BB46-A55A0BE68F1A}"/>
              </a:ext>
            </a:extLst>
          </p:cNvPr>
          <p:cNvSpPr txBox="1"/>
          <p:nvPr/>
        </p:nvSpPr>
        <p:spPr>
          <a:xfrm>
            <a:off x="648000" y="1448559"/>
            <a:ext cx="10516824" cy="4247317"/>
          </a:xfrm>
          <a:prstGeom prst="rect">
            <a:avLst/>
          </a:prstGeom>
          <a:noFill/>
        </p:spPr>
        <p:txBody>
          <a:bodyPr wrap="square" lIns="91440" tIns="45720" rIns="91440" bIns="45720" anchor="t">
            <a:spAutoFit/>
          </a:bodyPr>
          <a:lstStyle/>
          <a:p>
            <a:r>
              <a:rPr lang="en-GB" sz="1800" b="1" dirty="0">
                <a:latin typeface="Arial"/>
                <a:ea typeface="+mj-lt"/>
                <a:cs typeface="Arial"/>
              </a:rPr>
              <a:t>Hearings under Family Advocacy Scheme (FAS):</a:t>
            </a:r>
            <a:br>
              <a:rPr lang="en-GB" sz="1800" dirty="0">
                <a:latin typeface="Arial" panose="020B0604020202020204" pitchFamily="34" charset="0"/>
                <a:ea typeface="+mj-lt"/>
                <a:cs typeface="Arial" panose="020B0604020202020204" pitchFamily="34" charset="0"/>
              </a:rPr>
            </a:br>
            <a:endParaRPr lang="en-GB" sz="18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800" b="0" dirty="0">
                <a:latin typeface="Arial"/>
                <a:ea typeface="+mj-lt"/>
                <a:cs typeface="Arial"/>
              </a:rPr>
              <a:t>Where a hearing contains work on two different aspects of FAS for example, Children and Finance, you can choose which category to claim under. </a:t>
            </a:r>
          </a:p>
          <a:p>
            <a:pPr marL="285750" indent="-285750">
              <a:buFont typeface="Arial" panose="020B0604020202020204" pitchFamily="34" charset="0"/>
              <a:buChar char="•"/>
            </a:pPr>
            <a:r>
              <a:rPr lang="en-GB" sz="1800" b="0" dirty="0">
                <a:latin typeface="Arial"/>
                <a:ea typeface="+mj-lt"/>
                <a:cs typeface="Arial"/>
              </a:rPr>
              <a:t>Only one standard fee may be claimed per hearing:</a:t>
            </a:r>
          </a:p>
          <a:p>
            <a:pPr marL="742950" lvl="1" indent="-285750">
              <a:buFont typeface="Arial" panose="020B0604020202020204" pitchFamily="34" charset="0"/>
              <a:buChar char="•"/>
            </a:pPr>
            <a:r>
              <a:rPr lang="en-GB" dirty="0">
                <a:latin typeface="Arial"/>
                <a:ea typeface="+mj-lt"/>
                <a:cs typeface="Arial"/>
              </a:rPr>
              <a:t>I</a:t>
            </a:r>
            <a:r>
              <a:rPr lang="en-GB" b="0" dirty="0">
                <a:latin typeface="Arial"/>
                <a:ea typeface="+mj-lt"/>
                <a:cs typeface="Arial"/>
              </a:rPr>
              <a:t>f different matters concerning the client are dealt with together by the court whether listed together or consecutively, they should be treated as one hearing for the purpose of FAS.</a:t>
            </a:r>
            <a:r>
              <a:rPr lang="en-GB" dirty="0">
                <a:latin typeface="Arial"/>
                <a:ea typeface="+mj-lt"/>
                <a:cs typeface="Arial"/>
              </a:rPr>
              <a:t> </a:t>
            </a:r>
          </a:p>
          <a:p>
            <a:endParaRPr lang="en-GB" dirty="0">
              <a:latin typeface="Arial" panose="020B0604020202020204" pitchFamily="34" charset="0"/>
              <a:ea typeface="+mj-lt"/>
              <a:cs typeface="Arial" panose="020B0604020202020204" pitchFamily="34" charset="0"/>
            </a:endParaRPr>
          </a:p>
          <a:p>
            <a:pPr marL="285750" indent="-285750">
              <a:buFont typeface="Arial" panose="020B0604020202020204" pitchFamily="34" charset="0"/>
              <a:buChar char="•"/>
            </a:pPr>
            <a:r>
              <a:rPr lang="en-GB" dirty="0">
                <a:latin typeface="Arial"/>
                <a:ea typeface="+mj-lt"/>
                <a:cs typeface="Arial"/>
              </a:rPr>
              <a:t>Where a final hearing covers both aspects, again you can choose which aspect to claim under as long as both are covered for final hearing. </a:t>
            </a:r>
          </a:p>
          <a:p>
            <a:pPr marL="285750" indent="-285750">
              <a:buFont typeface="Arial" panose="020B0604020202020204" pitchFamily="34" charset="0"/>
              <a:buChar char="•"/>
            </a:pPr>
            <a:r>
              <a:rPr lang="en-GB" dirty="0">
                <a:latin typeface="Arial"/>
                <a:ea typeface="+mj-lt"/>
                <a:cs typeface="Arial"/>
              </a:rPr>
              <a:t>If you have cover for final hearing for one aspect but not the other, you can only claim the relevant final hearing fee for the aspect that is covered.</a:t>
            </a:r>
          </a:p>
          <a:p>
            <a:pPr marL="285750" indent="-285750">
              <a:buFont typeface="Arial" panose="020B0604020202020204" pitchFamily="34" charset="0"/>
              <a:buChar char="•"/>
            </a:pPr>
            <a:r>
              <a:rPr lang="en-GB" sz="1800" b="0" dirty="0">
                <a:solidFill>
                  <a:srgbClr val="575C96"/>
                </a:solidFill>
                <a:latin typeface="Arial"/>
                <a:cs typeface="Arial"/>
                <a:hlinkClick r:id="rId2">
                  <a:extLst>
                    <a:ext uri="{A12FA001-AC4F-418D-AE19-62706E023703}">
                      <ahyp:hlinkClr xmlns:ahyp="http://schemas.microsoft.com/office/drawing/2018/hyperlinkcolor" val="tx"/>
                    </a:ext>
                  </a:extLst>
                </a:hlinkClick>
              </a:rPr>
              <a:t>6.6 Rates- Electronic Handbook</a:t>
            </a:r>
            <a:endParaRPr lang="en-GB" sz="1800" b="0" dirty="0">
              <a:solidFill>
                <a:srgbClr val="575C96"/>
              </a:solidFill>
              <a:latin typeface="Arial"/>
              <a:cs typeface="Arial"/>
            </a:endParaRPr>
          </a:p>
          <a:p>
            <a:endParaRPr lang="en-GB" dirty="0">
              <a:solidFill>
                <a:srgbClr val="575C96"/>
              </a:solidFill>
              <a:latin typeface="Arial" panose="020B0604020202020204" pitchFamily="34" charset="0"/>
              <a:cs typeface="Arial" panose="020B0604020202020204" pitchFamily="34" charset="0"/>
            </a:endParaRPr>
          </a:p>
          <a:p>
            <a:r>
              <a:rPr lang="en-GB" dirty="0">
                <a:latin typeface="Arial"/>
                <a:cs typeface="Arial"/>
              </a:rPr>
              <a:t>Additional guidance: </a:t>
            </a:r>
            <a:r>
              <a:rPr lang="en-GB" dirty="0">
                <a:solidFill>
                  <a:srgbClr val="575C96"/>
                </a:solidFill>
                <a:hlinkClick r:id="rId3">
                  <a:extLst>
                    <a:ext uri="{A12FA001-AC4F-418D-AE19-62706E023703}">
                      <ahyp:hlinkClr xmlns:ahyp="http://schemas.microsoft.com/office/drawing/2018/hyperlinkcolor" val="tx"/>
                    </a:ext>
                  </a:extLst>
                </a:hlinkClick>
              </a:rPr>
              <a:t>7.125: Family Specification (publishing.service.gov.uk)</a:t>
            </a:r>
            <a:endParaRPr lang="en-GB" dirty="0">
              <a:solidFill>
                <a:srgbClr val="575C96"/>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79190C74-7BCF-4409-9C6C-5235FE852009}"/>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A8223AF-F2F5-41F7-A71C-81CE492BCB88}" type="slidenum">
              <a:rPr kumimoji="0" lang="en-GB" sz="1600" b="1" i="0" u="none" strike="noStrike" kern="1200" cap="none" spc="0" normalizeH="0" baseline="0" noProof="0" smtClean="0">
                <a:ln>
                  <a:noFill/>
                </a:ln>
                <a:solidFill>
                  <a:srgbClr val="003057"/>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GB" sz="1600" b="1" i="0" u="none" strike="noStrike" kern="1200" cap="none" spc="0" normalizeH="0" baseline="0" noProof="0">
              <a:ln>
                <a:noFill/>
              </a:ln>
              <a:solidFill>
                <a:srgbClr val="003057"/>
              </a:solidFill>
              <a:effectLst/>
              <a:uLnTx/>
              <a:uFillTx/>
              <a:latin typeface="Arial"/>
              <a:ea typeface="+mn-ea"/>
              <a:cs typeface="+mn-cs"/>
            </a:endParaRPr>
          </a:p>
        </p:txBody>
      </p:sp>
    </p:spTree>
    <p:extLst>
      <p:ext uri="{BB962C8B-B14F-4D97-AF65-F5344CB8AC3E}">
        <p14:creationId xmlns:p14="http://schemas.microsoft.com/office/powerpoint/2010/main" val="1985686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1103A6E-E031-44D1-896C-FD1105C3145B}"/>
              </a:ext>
            </a:extLst>
          </p:cNvPr>
          <p:cNvSpPr>
            <a:spLocks noGrp="1"/>
          </p:cNvSpPr>
          <p:nvPr>
            <p:ph type="title"/>
          </p:nvPr>
        </p:nvSpPr>
        <p:spPr/>
        <p:txBody>
          <a:bodyPr/>
          <a:lstStyle/>
          <a:p>
            <a:r>
              <a:rPr lang="en-GB">
                <a:cs typeface="Arial"/>
              </a:rPr>
              <a:t>Billing more than one aspect: Fixed and non-fixed fee</a:t>
            </a:r>
            <a:endParaRPr lang="en-GB"/>
          </a:p>
        </p:txBody>
      </p:sp>
      <p:sp>
        <p:nvSpPr>
          <p:cNvPr id="8" name="TextBox 7">
            <a:extLst>
              <a:ext uri="{FF2B5EF4-FFF2-40B4-BE49-F238E27FC236}">
                <a16:creationId xmlns:a16="http://schemas.microsoft.com/office/drawing/2014/main" id="{4057576B-9859-44D5-9A74-F01922DE76E2}"/>
              </a:ext>
            </a:extLst>
          </p:cNvPr>
          <p:cNvSpPr txBox="1"/>
          <p:nvPr/>
        </p:nvSpPr>
        <p:spPr>
          <a:xfrm>
            <a:off x="648000" y="1165310"/>
            <a:ext cx="10896000" cy="3816429"/>
          </a:xfrm>
          <a:prstGeom prst="rect">
            <a:avLst/>
          </a:prstGeom>
          <a:noFill/>
        </p:spPr>
        <p:txBody>
          <a:bodyPr wrap="square" lIns="91440" tIns="45720" rIns="91440" bIns="45720" anchor="t">
            <a:spAutoFit/>
          </a:bodyPr>
          <a:lstStyle/>
          <a:p>
            <a:r>
              <a:rPr lang="en-GB" sz="1800" b="1" dirty="0">
                <a:ea typeface="+mn-lt"/>
                <a:cs typeface="Arial"/>
              </a:rPr>
              <a:t>Fixed Fee and Non-Fixed Fee:</a:t>
            </a:r>
          </a:p>
          <a:p>
            <a:endParaRPr lang="en-US" sz="800" b="1" dirty="0">
              <a:cs typeface="Arial" panose="020B0604020202020204" pitchFamily="34" charset="0"/>
            </a:endParaRPr>
          </a:p>
          <a:p>
            <a:pPr marL="285750" indent="-285750">
              <a:buChar char="•"/>
            </a:pPr>
            <a:r>
              <a:rPr lang="en-GB" sz="1800" b="0" dirty="0">
                <a:ea typeface="+mn-lt"/>
                <a:cs typeface="Arial"/>
              </a:rPr>
              <a:t>Where a certificate mixes bill schemes, CCMS will generate the rates based on the lead proceedings on the certificate.</a:t>
            </a:r>
          </a:p>
          <a:p>
            <a:pPr marL="742950" lvl="1" indent="-285750">
              <a:buChar char="•"/>
            </a:pPr>
            <a:r>
              <a:rPr lang="en-GB" dirty="0">
                <a:ea typeface="+mn-lt"/>
                <a:cs typeface="Arial"/>
              </a:rPr>
              <a:t> </a:t>
            </a:r>
            <a:r>
              <a:rPr lang="en-GB" b="0" dirty="0">
                <a:ea typeface="+mn-lt"/>
                <a:cs typeface="Arial"/>
              </a:rPr>
              <a:t>A certificate could cover Non-Molestation proceedings and proceedings under the Transfer of Land and Tenancies Act (TOLATA).</a:t>
            </a:r>
            <a:endParaRPr lang="en-GB" dirty="0">
              <a:ea typeface="+mn-lt"/>
              <a:cs typeface="Arial"/>
            </a:endParaRPr>
          </a:p>
          <a:p>
            <a:pPr marL="742950" lvl="1" indent="-285750">
              <a:buChar char="•"/>
            </a:pPr>
            <a:r>
              <a:rPr lang="en-GB" b="0" dirty="0">
                <a:ea typeface="+mn-lt"/>
                <a:cs typeface="Arial"/>
              </a:rPr>
              <a:t>Non-Molestation proceedings are payable as a fixed fee,</a:t>
            </a:r>
            <a:r>
              <a:rPr lang="en-GB" dirty="0">
                <a:ea typeface="+mn-lt"/>
                <a:cs typeface="Arial"/>
              </a:rPr>
              <a:t> </a:t>
            </a:r>
            <a:endParaRPr lang="en-GB" b="0" dirty="0">
              <a:ea typeface="+mn-lt"/>
              <a:cs typeface="Arial" panose="020B0604020202020204" pitchFamily="34" charset="0"/>
            </a:endParaRPr>
          </a:p>
          <a:p>
            <a:pPr marL="742950" lvl="1" indent="-285750">
              <a:buChar char="•"/>
            </a:pPr>
            <a:r>
              <a:rPr lang="en-GB" dirty="0">
                <a:ea typeface="+mn-lt"/>
                <a:cs typeface="Arial"/>
              </a:rPr>
              <a:t>TOLATA  proceedings are </a:t>
            </a:r>
            <a:r>
              <a:rPr lang="en-GB" b="0" dirty="0">
                <a:ea typeface="+mn-lt"/>
                <a:cs typeface="Arial"/>
              </a:rPr>
              <a:t>exempt from fixed fees and paid at hourly rates.</a:t>
            </a:r>
            <a:r>
              <a:rPr lang="en-GB" dirty="0">
                <a:ea typeface="+mn-lt"/>
                <a:cs typeface="Arial"/>
              </a:rPr>
              <a:t> </a:t>
            </a:r>
            <a:endParaRPr lang="en-GB" b="0" dirty="0">
              <a:ea typeface="+mn-lt"/>
              <a:cs typeface="Arial" panose="020B0604020202020204" pitchFamily="34" charset="0"/>
            </a:endParaRPr>
          </a:p>
          <a:p>
            <a:pPr marL="742950" lvl="1" indent="-285750">
              <a:buChar char="•"/>
            </a:pPr>
            <a:r>
              <a:rPr lang="en-GB" b="0" dirty="0">
                <a:ea typeface="+mn-lt"/>
                <a:cs typeface="Arial"/>
              </a:rPr>
              <a:t>To claim, you should submit an Interim Bill for one aspect, then change the lead proceedings on the certificate and submit outcomes and a Final Bill for the second aspect. </a:t>
            </a:r>
            <a:endParaRPr lang="en-GB" dirty="0">
              <a:ea typeface="+mn-lt"/>
              <a:cs typeface="Arial"/>
            </a:endParaRPr>
          </a:p>
          <a:p>
            <a:pPr marL="742950" lvl="1" indent="-285750">
              <a:buChar char="•"/>
            </a:pPr>
            <a:r>
              <a:rPr lang="en-GB" b="0" dirty="0">
                <a:ea typeface="+mn-lt"/>
                <a:cs typeface="Arial"/>
              </a:rPr>
              <a:t>You can submit these bills in any order</a:t>
            </a:r>
          </a:p>
          <a:p>
            <a:pPr marL="265113" lvl="1" indent="-265113">
              <a:buChar char="•"/>
            </a:pPr>
            <a:r>
              <a:rPr lang="en-GB" b="1" i="1" dirty="0">
                <a:ea typeface="+mn-lt"/>
                <a:cs typeface="Arial"/>
              </a:rPr>
              <a:t>To change the lead proceeding, send a CCMS Merits enquiry</a:t>
            </a:r>
          </a:p>
          <a:p>
            <a:pPr marL="265113" lvl="1" indent="-265113">
              <a:buChar char="•"/>
            </a:pPr>
            <a:r>
              <a:rPr lang="en-GB" dirty="0">
                <a:solidFill>
                  <a:srgbClr val="000000"/>
                </a:solidFill>
                <a:cs typeface="Arial"/>
              </a:rPr>
              <a:t>For any hourly rate aspect, solicitor and counsel claims need to be submitted together</a:t>
            </a:r>
          </a:p>
          <a:p>
            <a:pPr marL="265113" lvl="1" indent="-265113">
              <a:buFontTx/>
              <a:buChar char="•"/>
            </a:pPr>
            <a:r>
              <a:rPr lang="en-GB" dirty="0">
                <a:solidFill>
                  <a:srgbClr val="000000"/>
                </a:solidFill>
                <a:cs typeface="Arial"/>
              </a:rPr>
              <a:t>Refer to: </a:t>
            </a:r>
            <a:r>
              <a:rPr lang="en-GB" dirty="0">
                <a:solidFill>
                  <a:srgbClr val="575C96"/>
                </a:solidFill>
                <a:hlinkClick r:id="rId2">
                  <a:extLst>
                    <a:ext uri="{A12FA001-AC4F-418D-AE19-62706E023703}">
                      <ahyp:hlinkClr xmlns:ahyp="http://schemas.microsoft.com/office/drawing/2018/hyperlinkcolor" val="tx"/>
                    </a:ext>
                  </a:extLst>
                </a:hlinkClick>
              </a:rPr>
              <a:t>5.1 Excluded work</a:t>
            </a:r>
            <a:r>
              <a:rPr lang="en-GB" dirty="0">
                <a:solidFill>
                  <a:srgbClr val="575C96"/>
                </a:solidFill>
                <a:cs typeface="Arial"/>
              </a:rPr>
              <a:t> </a:t>
            </a:r>
            <a:r>
              <a:rPr lang="en-GB" dirty="0">
                <a:solidFill>
                  <a:srgbClr val="000000"/>
                </a:solidFill>
                <a:cs typeface="Arial"/>
              </a:rPr>
              <a:t>for a list of the proceedings excluded from the fixed fee scheme</a:t>
            </a:r>
            <a:endParaRPr lang="en-GB" dirty="0">
              <a:solidFill>
                <a:srgbClr val="FF0000"/>
              </a:solidFill>
              <a:cs typeface="Arial" panose="020B0604020202020204" pitchFamily="34" charset="0"/>
            </a:endParaRPr>
          </a:p>
        </p:txBody>
      </p:sp>
      <p:sp>
        <p:nvSpPr>
          <p:cNvPr id="11" name="TextBox 10">
            <a:extLst>
              <a:ext uri="{FF2B5EF4-FFF2-40B4-BE49-F238E27FC236}">
                <a16:creationId xmlns:a16="http://schemas.microsoft.com/office/drawing/2014/main" id="{74097210-FBFF-4AF4-A228-6B85012CEEF5}"/>
              </a:ext>
            </a:extLst>
          </p:cNvPr>
          <p:cNvSpPr txBox="1"/>
          <p:nvPr/>
        </p:nvSpPr>
        <p:spPr>
          <a:xfrm>
            <a:off x="648000" y="5056109"/>
            <a:ext cx="10041336" cy="1200329"/>
          </a:xfrm>
          <a:prstGeom prst="rect">
            <a:avLst/>
          </a:prstGeom>
          <a:solidFill>
            <a:srgbClr val="DDDEEA"/>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effectLst/>
                <a:uLnTx/>
                <a:uFillTx/>
                <a:ea typeface="+mn-ea"/>
                <a:cs typeface="+mn-cs"/>
              </a:rPr>
              <a:t>Top Tip: </a:t>
            </a:r>
            <a:r>
              <a:rPr lang="en-US" sz="1800" dirty="0">
                <a:cs typeface="Arial"/>
              </a:rPr>
              <a:t>If counsel did any work on the hourly rate aspect, both your claims, for that aspect, need to be submitted together once </a:t>
            </a:r>
            <a:r>
              <a:rPr lang="en-US" dirty="0">
                <a:cs typeface="Arial"/>
              </a:rPr>
              <a:t>that </a:t>
            </a:r>
            <a:r>
              <a:rPr lang="en-US" sz="1800" dirty="0">
                <a:cs typeface="Arial"/>
              </a:rPr>
              <a:t>aspect has been made the lead proceedings.</a:t>
            </a:r>
            <a:r>
              <a:rPr lang="en-US" dirty="0">
                <a:cs typeface="Arial"/>
              </a:rPr>
              <a:t> </a:t>
            </a:r>
            <a:endParaRPr lang="en-US" sz="1800" dirty="0">
              <a:cs typeface="Arial"/>
            </a:endParaRPr>
          </a:p>
          <a:p>
            <a:r>
              <a:rPr lang="en-US" sz="1800" dirty="0">
                <a:cs typeface="Arial"/>
              </a:rPr>
              <a:t>For the fixed fee aspect, as always, counsel need to make all their FAS claims prior to you submitting your final bill.</a:t>
            </a:r>
            <a:endParaRPr lang="en-GB" dirty="0">
              <a:solidFill>
                <a:srgbClr val="FF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FB412562-7562-AE6D-8E5D-E97481FDB848}"/>
              </a:ext>
            </a:extLst>
          </p:cNvPr>
          <p:cNvSpPr>
            <a:spLocks noGrp="1"/>
          </p:cNvSpPr>
          <p:nvPr>
            <p:ph type="sldNum" sz="quarter" idx="12"/>
          </p:nvPr>
        </p:nvSpPr>
        <p:spPr/>
        <p:txBody>
          <a:bodyPr/>
          <a:lstStyle/>
          <a:p>
            <a:fld id="{9A8223AF-F2F5-41F7-A71C-81CE492BCB88}" type="slidenum">
              <a:rPr lang="en-GB" smtClean="0"/>
              <a:pPr/>
              <a:t>22</a:t>
            </a:fld>
            <a:endParaRPr lang="en-GB"/>
          </a:p>
        </p:txBody>
      </p:sp>
      <p:sp>
        <p:nvSpPr>
          <p:cNvPr id="9" name="Footer Placeholder 3">
            <a:extLst>
              <a:ext uri="{FF2B5EF4-FFF2-40B4-BE49-F238E27FC236}">
                <a16:creationId xmlns:a16="http://schemas.microsoft.com/office/drawing/2014/main" id="{F8D2B2AA-2BB1-4B66-A866-4034DD0B2095}"/>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lt"/>
                <a:cs typeface="Arial"/>
              </a:rPr>
              <a:t>Working with others to achieve excellence in the delivery of legal aid</a:t>
            </a:r>
          </a:p>
        </p:txBody>
      </p:sp>
    </p:spTree>
    <p:extLst>
      <p:ext uri="{BB962C8B-B14F-4D97-AF65-F5344CB8AC3E}">
        <p14:creationId xmlns:p14="http://schemas.microsoft.com/office/powerpoint/2010/main" val="3643745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a:xfrm>
            <a:off x="756000" y="2634863"/>
            <a:ext cx="10291200" cy="1013863"/>
          </a:xfrm>
        </p:spPr>
        <p:txBody>
          <a:bodyPr/>
          <a:lstStyle/>
          <a:p>
            <a:r>
              <a:rPr lang="en-GB" dirty="0"/>
              <a:t>Provider Transfers</a:t>
            </a:r>
          </a:p>
        </p:txBody>
      </p:sp>
    </p:spTree>
    <p:extLst>
      <p:ext uri="{BB962C8B-B14F-4D97-AF65-F5344CB8AC3E}">
        <p14:creationId xmlns:p14="http://schemas.microsoft.com/office/powerpoint/2010/main" val="13810154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lstStyle/>
          <a:p>
            <a:r>
              <a:rPr lang="en-GB">
                <a:cs typeface="Arial"/>
              </a:rPr>
              <a:t>Provider transfers: Calculating applicable fee</a:t>
            </a:r>
            <a:endParaRPr lang="en-GB"/>
          </a:p>
        </p:txBody>
      </p:sp>
      <p:sp>
        <p:nvSpPr>
          <p:cNvPr id="7" name="Content Placeholder 2">
            <a:extLst>
              <a:ext uri="{FF2B5EF4-FFF2-40B4-BE49-F238E27FC236}">
                <a16:creationId xmlns:a16="http://schemas.microsoft.com/office/drawing/2014/main" id="{00B49324-AFF1-4B4F-97F4-BF0503D3D814}"/>
              </a:ext>
            </a:extLst>
          </p:cNvPr>
          <p:cNvSpPr>
            <a:spLocks noGrp="1"/>
          </p:cNvSpPr>
          <p:nvPr>
            <p:ph idx="1"/>
          </p:nvPr>
        </p:nvSpPr>
        <p:spPr>
          <a:xfrm>
            <a:off x="648000" y="1364137"/>
            <a:ext cx="5654829" cy="4129726"/>
          </a:xfrm>
        </p:spPr>
        <p:txBody>
          <a:bodyPr>
            <a:normAutofit/>
          </a:bodyPr>
          <a:lstStyle/>
          <a:p>
            <a:r>
              <a:rPr lang="en-GB" sz="1800" dirty="0"/>
              <a:t>Calculating the applicable fee:</a:t>
            </a:r>
          </a:p>
          <a:p>
            <a:r>
              <a:rPr lang="en-GB" sz="1800" b="0" dirty="0"/>
              <a:t>Where there has been a change of solicitor each solicitor will calculate their fees separately on an hourly rate basis:</a:t>
            </a:r>
          </a:p>
          <a:p>
            <a:pPr marL="342900" indent="-342900">
              <a:buFont typeface="Arial" panose="020B0604020202020204" pitchFamily="34" charset="0"/>
              <a:buChar char="•"/>
            </a:pPr>
            <a:r>
              <a:rPr lang="en-GB" sz="1800" b="0" dirty="0"/>
              <a:t>Costs less than the applicable fixed fee = half fixed fee claimable</a:t>
            </a:r>
          </a:p>
          <a:p>
            <a:pPr marL="342900" indent="-342900">
              <a:buFont typeface="Arial" panose="020B0604020202020204" pitchFamily="34" charset="0"/>
              <a:buChar char="•"/>
            </a:pPr>
            <a:r>
              <a:rPr lang="en-GB" sz="1800" b="0" dirty="0"/>
              <a:t>Costs equal to or greater than standard fee = applicable fixed fee</a:t>
            </a:r>
          </a:p>
          <a:p>
            <a:pPr marL="342900" indent="-342900">
              <a:buFont typeface="Arial" panose="020B0604020202020204" pitchFamily="34" charset="0"/>
              <a:buChar char="•"/>
            </a:pPr>
            <a:r>
              <a:rPr lang="en-GB" sz="1800" b="0" dirty="0"/>
              <a:t>Costs escape standard fee = costs as calculated on hourly rates</a:t>
            </a:r>
          </a:p>
          <a:p>
            <a:pPr marL="800100" lvl="1" indent="-342900">
              <a:spcBef>
                <a:spcPts val="600"/>
              </a:spcBef>
              <a:buClr>
                <a:schemeClr val="tx1"/>
              </a:buClr>
              <a:buFontTx/>
              <a:buChar char="•"/>
              <a:defRPr/>
            </a:pPr>
            <a:r>
              <a:rPr lang="en-GB" sz="1800" b="0" dirty="0">
                <a:solidFill>
                  <a:srgbClr val="575C96"/>
                </a:solidFill>
                <a:cs typeface="Arial"/>
                <a:hlinkClick r:id="rId3">
                  <a:extLst>
                    <a:ext uri="{A12FA001-AC4F-418D-AE19-62706E023703}">
                      <ahyp:hlinkClr xmlns:ahyp="http://schemas.microsoft.com/office/drawing/2018/hyperlinkcolor" val="tx"/>
                    </a:ext>
                  </a:extLst>
                </a:hlinkClick>
              </a:rPr>
              <a:t>5.3 Electronic Handbook</a:t>
            </a:r>
            <a:endParaRPr lang="en-GB" sz="1800" b="0" dirty="0">
              <a:solidFill>
                <a:srgbClr val="FF0000"/>
              </a:solidFill>
            </a:endParaRPr>
          </a:p>
        </p:txBody>
      </p:sp>
      <p:sp>
        <p:nvSpPr>
          <p:cNvPr id="3" name="TextBox 2">
            <a:extLst>
              <a:ext uri="{FF2B5EF4-FFF2-40B4-BE49-F238E27FC236}">
                <a16:creationId xmlns:a16="http://schemas.microsoft.com/office/drawing/2014/main" id="{AC4567E0-5CC9-707C-04F6-CD0F575D2A03}"/>
              </a:ext>
            </a:extLst>
          </p:cNvPr>
          <p:cNvSpPr txBox="1"/>
          <p:nvPr/>
        </p:nvSpPr>
        <p:spPr>
          <a:xfrm>
            <a:off x="6811545" y="1997839"/>
            <a:ext cx="4559655" cy="2862322"/>
          </a:xfrm>
          <a:prstGeom prst="rect">
            <a:avLst/>
          </a:prstGeom>
          <a:solidFill>
            <a:srgbClr val="DDDEEA"/>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effectLst/>
                <a:uLnTx/>
                <a:uFillTx/>
                <a:ea typeface="+mn-ea"/>
                <a:cs typeface="+mn-cs"/>
              </a:rPr>
              <a:t>Please note: </a:t>
            </a:r>
          </a:p>
          <a:p>
            <a:pPr marL="285750" indent="-285750">
              <a:buFont typeface="Arial" panose="020B0604020202020204" pitchFamily="34" charset="0"/>
              <a:buChar char="•"/>
              <a:defRPr/>
            </a:pPr>
            <a:r>
              <a:rPr lang="en-GB"/>
              <a:t>When a provider transfer takes place, </a:t>
            </a:r>
            <a:r>
              <a:rPr kumimoji="0" lang="en-GB" sz="1800" b="0" i="0" u="none" strike="noStrike" kern="1200" cap="none" spc="0" normalizeH="0" baseline="0" noProof="0">
                <a:ln>
                  <a:noFill/>
                </a:ln>
                <a:effectLst/>
                <a:uLnTx/>
                <a:uFillTx/>
                <a:ea typeface="+mn-ea"/>
                <a:cs typeface="+mn-cs"/>
              </a:rPr>
              <a:t>the </a:t>
            </a:r>
            <a:r>
              <a:rPr lang="en-GB"/>
              <a:t>cost limit does </a:t>
            </a:r>
            <a:r>
              <a:rPr kumimoji="0" lang="en-GB" sz="1800" b="0" i="0" u="none" strike="noStrike" kern="1200" cap="none" spc="0" normalizeH="0" baseline="0" noProof="0">
                <a:ln>
                  <a:noFill/>
                </a:ln>
                <a:effectLst/>
                <a:uLnTx/>
                <a:uFillTx/>
                <a:ea typeface="+mn-ea"/>
                <a:cs typeface="+mn-cs"/>
              </a:rPr>
              <a:t>not </a:t>
            </a:r>
            <a:r>
              <a:rPr lang="en-GB"/>
              <a:t>automatically transfer to the new provider. </a:t>
            </a:r>
          </a:p>
          <a:p>
            <a:pPr marL="285750" indent="-285750">
              <a:buFont typeface="Arial" panose="020B0604020202020204" pitchFamily="34" charset="0"/>
              <a:buChar char="•"/>
              <a:defRPr/>
            </a:pPr>
            <a:r>
              <a:rPr lang="en-GB"/>
              <a:t>The new provider will have to allocate the costs to themselves. </a:t>
            </a:r>
          </a:p>
          <a:p>
            <a:pPr marL="285750" indent="-285750">
              <a:buFont typeface="Arial" panose="020B0604020202020204" pitchFamily="34" charset="0"/>
              <a:buChar char="•"/>
              <a:defRPr/>
            </a:pPr>
            <a:r>
              <a:rPr lang="en-GB"/>
              <a:t>The new provider will not receive payment of any payment on accounts or bills until the cost limit is allocated to </a:t>
            </a:r>
            <a:r>
              <a:rPr kumimoji="0" lang="en-GB" sz="1800" b="0" i="0" u="none" strike="noStrike" kern="1200" cap="none" spc="0" normalizeH="0" baseline="0" noProof="0">
                <a:ln>
                  <a:noFill/>
                </a:ln>
                <a:effectLst/>
                <a:uLnTx/>
                <a:uFillTx/>
                <a:ea typeface="+mn-ea"/>
                <a:cs typeface="+mn-cs"/>
              </a:rPr>
              <a:t>them</a:t>
            </a:r>
            <a:endParaRPr lang="en-GB" sz="1800" b="0" i="0" u="none" strike="noStrike" kern="1200" cap="none" spc="0" normalizeH="0" baseline="0" noProof="0">
              <a:ln>
                <a:noFill/>
              </a:ln>
              <a:effectLst/>
              <a:uLnTx/>
              <a:uFillTx/>
              <a:cs typeface="Arial"/>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24</a:t>
            </a:fld>
            <a:endParaRPr lang="en-GB"/>
          </a:p>
        </p:txBody>
      </p:sp>
    </p:spTree>
    <p:extLst>
      <p:ext uri="{BB962C8B-B14F-4D97-AF65-F5344CB8AC3E}">
        <p14:creationId xmlns:p14="http://schemas.microsoft.com/office/powerpoint/2010/main" val="37520578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lstStyle/>
          <a:p>
            <a:r>
              <a:rPr lang="en-GB">
                <a:cs typeface="Arial"/>
              </a:rPr>
              <a:t>Provider transfers:</a:t>
            </a:r>
            <a:endParaRPr lang="en-GB"/>
          </a:p>
        </p:txBody>
      </p:sp>
      <p:sp>
        <p:nvSpPr>
          <p:cNvPr id="7" name="TextBox 6">
            <a:extLst>
              <a:ext uri="{FF2B5EF4-FFF2-40B4-BE49-F238E27FC236}">
                <a16:creationId xmlns:a16="http://schemas.microsoft.com/office/drawing/2014/main" id="{ED2DE2B0-6B98-4637-9E8D-E65B1531CE55}"/>
              </a:ext>
            </a:extLst>
          </p:cNvPr>
          <p:cNvSpPr txBox="1"/>
          <p:nvPr/>
        </p:nvSpPr>
        <p:spPr>
          <a:xfrm>
            <a:off x="522515" y="1282108"/>
            <a:ext cx="10727375" cy="377026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sz="1800" b="0" dirty="0">
                <a:effectLst/>
                <a:ea typeface="Calibri" panose="020F0502020204030204" pitchFamily="34" charset="0"/>
              </a:rPr>
              <a:t>Where a provider acts for more than one party </a:t>
            </a:r>
            <a:r>
              <a:rPr lang="en-GB" dirty="0">
                <a:ea typeface="Calibri" panose="020F0502020204030204" pitchFamily="34" charset="0"/>
              </a:rPr>
              <a:t>and</a:t>
            </a:r>
            <a:r>
              <a:rPr lang="en-GB" sz="1800" b="0" dirty="0">
                <a:effectLst/>
                <a:ea typeface="Calibri" panose="020F0502020204030204" pitchFamily="34" charset="0"/>
              </a:rPr>
              <a:t> the client transfers to a new provider during the case, but the first provider continues to represent one or more clients, each provider will be remunerated separately.</a:t>
            </a:r>
          </a:p>
          <a:p>
            <a:pPr marL="285750" indent="-285750">
              <a:buFont typeface="Arial" panose="020B0604020202020204" pitchFamily="34" charset="0"/>
              <a:buChar char="•"/>
            </a:pPr>
            <a:endParaRPr lang="en-GB" sz="1800" b="0" dirty="0">
              <a:effectLst/>
              <a:ea typeface="Calibri" panose="020F0502020204030204" pitchFamily="34" charset="0"/>
            </a:endParaRPr>
          </a:p>
          <a:p>
            <a:pPr marL="285750" indent="-285750">
              <a:buFont typeface="Arial" panose="020B0604020202020204" pitchFamily="34" charset="0"/>
              <a:buChar char="•"/>
            </a:pPr>
            <a:r>
              <a:rPr lang="en-GB" sz="1800" b="0" dirty="0">
                <a:effectLst/>
                <a:ea typeface="Calibri" panose="020F0502020204030204" pitchFamily="34" charset="0"/>
              </a:rPr>
              <a:t>Where a client transfers to another provider, there is no minimum level of work that must be undertaken to claim the applicable fee. </a:t>
            </a:r>
          </a:p>
          <a:p>
            <a:pPr marL="742950" lvl="1" indent="-285750">
              <a:buFont typeface="Arial" panose="020B0604020202020204" pitchFamily="34" charset="0"/>
              <a:buChar char="•"/>
            </a:pPr>
            <a:r>
              <a:rPr lang="en-GB" b="0" dirty="0">
                <a:effectLst/>
                <a:ea typeface="Calibri" panose="020F0502020204030204" pitchFamily="34" charset="0"/>
              </a:rPr>
              <a:t>However, if the solicitor has acted for the client for less than 24 hours they will be paid at hourly rates.</a:t>
            </a:r>
            <a:endParaRPr lang="en-GB" b="0" dirty="0">
              <a:effectLst/>
              <a:ea typeface="Calibri" panose="020F0502020204030204" pitchFamily="34" charset="0"/>
              <a:cs typeface="Arial"/>
            </a:endParaRPr>
          </a:p>
          <a:p>
            <a:pPr marL="285750" indent="-285750">
              <a:buFont typeface="Arial" panose="020B0604020202020204" pitchFamily="34" charset="0"/>
              <a:buChar char="•"/>
            </a:pPr>
            <a:endParaRPr lang="en-GB" sz="1800" b="0" dirty="0">
              <a:effectLst/>
              <a:ea typeface="Calibri" panose="020F0502020204030204" pitchFamily="34" charset="0"/>
            </a:endParaRPr>
          </a:p>
          <a:p>
            <a:pPr marL="285750" indent="-285750">
              <a:buFont typeface="Arial" panose="020B0604020202020204" pitchFamily="34" charset="0"/>
              <a:buChar char="•"/>
            </a:pPr>
            <a:r>
              <a:rPr lang="en-GB" sz="1800" b="0" dirty="0">
                <a:effectLst/>
                <a:ea typeface="Calibri" panose="020F0502020204030204" pitchFamily="34" charset="0"/>
              </a:rPr>
              <a:t>Where one firm of solicitors have provided confirmation </a:t>
            </a:r>
            <a:r>
              <a:rPr lang="en-GB" dirty="0">
                <a:ea typeface="Calibri" panose="020F0502020204030204" pitchFamily="34" charset="0"/>
              </a:rPr>
              <a:t>they</a:t>
            </a:r>
            <a:r>
              <a:rPr lang="en-GB" sz="1800" b="0" dirty="0">
                <a:effectLst/>
                <a:ea typeface="Calibri" panose="020F0502020204030204" pitchFamily="34" charset="0"/>
              </a:rPr>
              <a:t> have undertaken no work within the scope of the Standard Fee, and will therefore not be making a claim, the other firm of solicitors will not be subject to the change of solicitor rules and they may claim full payment.</a:t>
            </a:r>
            <a:endParaRPr lang="en-GB" sz="1800" b="0" dirty="0">
              <a:effectLst/>
              <a:ea typeface="Calibri" panose="020F0502020204030204" pitchFamily="34" charset="0"/>
              <a:cs typeface="Arial"/>
            </a:endParaRPr>
          </a:p>
          <a:p>
            <a:pPr marL="800100" lvl="1" indent="-342900">
              <a:spcBef>
                <a:spcPts val="600"/>
              </a:spcBef>
              <a:buClr>
                <a:schemeClr val="tx1"/>
              </a:buClr>
              <a:buFontTx/>
              <a:buChar char="•"/>
              <a:defRPr/>
            </a:pPr>
            <a:r>
              <a:rPr lang="en-GB" sz="1800" b="0" dirty="0">
                <a:solidFill>
                  <a:srgbClr val="575C96"/>
                </a:solidFill>
                <a:cs typeface="Arial"/>
                <a:hlinkClick r:id="rId3">
                  <a:extLst>
                    <a:ext uri="{A12FA001-AC4F-418D-AE19-62706E023703}">
                      <ahyp:hlinkClr xmlns:ahyp="http://schemas.microsoft.com/office/drawing/2018/hyperlinkcolor" val="tx"/>
                    </a:ext>
                  </a:extLst>
                </a:hlinkClick>
              </a:rPr>
              <a:t>5.25 Costs Assessment Guidance</a:t>
            </a:r>
            <a:endParaRPr lang="en-GB" sz="1800" b="0" dirty="0">
              <a:solidFill>
                <a:srgbClr val="575C96"/>
              </a:solidFill>
              <a:cs typeface="Arial"/>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25</a:t>
            </a:fld>
            <a:endParaRPr lang="en-GB"/>
          </a:p>
        </p:txBody>
      </p:sp>
    </p:spTree>
    <p:extLst>
      <p:ext uri="{BB962C8B-B14F-4D97-AF65-F5344CB8AC3E}">
        <p14:creationId xmlns:p14="http://schemas.microsoft.com/office/powerpoint/2010/main" val="4228843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lstStyle/>
          <a:p>
            <a:r>
              <a:rPr lang="en-GB">
                <a:cs typeface="Arial"/>
              </a:rPr>
              <a:t>Provider transfers: When an interim bill is applicable</a:t>
            </a:r>
            <a:endParaRPr lang="en-GB"/>
          </a:p>
        </p:txBody>
      </p:sp>
      <p:sp>
        <p:nvSpPr>
          <p:cNvPr id="3" name="TextBox 2">
            <a:extLst>
              <a:ext uri="{FF2B5EF4-FFF2-40B4-BE49-F238E27FC236}">
                <a16:creationId xmlns:a16="http://schemas.microsoft.com/office/drawing/2014/main" id="{D07F6B6F-9072-7D0B-97BF-A8367EB0FF54}"/>
              </a:ext>
            </a:extLst>
          </p:cNvPr>
          <p:cNvSpPr txBox="1"/>
          <p:nvPr/>
        </p:nvSpPr>
        <p:spPr>
          <a:xfrm>
            <a:off x="522515" y="1282108"/>
            <a:ext cx="10550869" cy="5078313"/>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dirty="0">
                <a:ea typeface="Calibri" panose="020F0502020204030204" pitchFamily="34" charset="0"/>
              </a:rPr>
              <a:t>The first providers can submit an interim bill if they are claiming </a:t>
            </a:r>
            <a:r>
              <a:rPr lang="en-GB" b="0" dirty="0">
                <a:effectLst/>
                <a:ea typeface="Calibri" panose="020F0502020204030204" pitchFamily="34" charset="0"/>
              </a:rPr>
              <a:t>the </a:t>
            </a:r>
            <a:r>
              <a:rPr lang="en-GB" dirty="0">
                <a:ea typeface="Calibri" panose="020F0502020204030204" pitchFamily="34" charset="0"/>
              </a:rPr>
              <a:t>fixed fee</a:t>
            </a:r>
          </a:p>
          <a:p>
            <a:endParaRPr lang="en-GB" dirty="0">
              <a:ea typeface="Calibri" panose="020F0502020204030204" pitchFamily="34" charset="0"/>
              <a:cs typeface="Arial"/>
            </a:endParaRPr>
          </a:p>
          <a:p>
            <a:pPr marL="356870" lvl="1" indent="-356870">
              <a:buFont typeface="Arial" panose="020B0604020202020204" pitchFamily="34" charset="0"/>
              <a:buChar char="•"/>
            </a:pPr>
            <a:r>
              <a:rPr lang="en-GB" dirty="0">
                <a:ea typeface="Calibri" panose="020F0502020204030204" pitchFamily="34" charset="0"/>
              </a:rPr>
              <a:t>If the first providers costs escape </a:t>
            </a:r>
            <a:r>
              <a:rPr lang="en-GB" b="0" dirty="0">
                <a:effectLst/>
                <a:ea typeface="Calibri" panose="020F0502020204030204" pitchFamily="34" charset="0"/>
              </a:rPr>
              <a:t>the </a:t>
            </a:r>
            <a:r>
              <a:rPr lang="en-GB" dirty="0">
                <a:ea typeface="Calibri" panose="020F0502020204030204" pitchFamily="34" charset="0"/>
              </a:rPr>
              <a:t>fixed fee</a:t>
            </a:r>
            <a:r>
              <a:rPr lang="en-GB" b="0" dirty="0">
                <a:effectLst/>
                <a:ea typeface="Calibri" panose="020F0502020204030204" pitchFamily="34" charset="0"/>
              </a:rPr>
              <a:t>, </a:t>
            </a:r>
            <a:r>
              <a:rPr lang="en-GB" dirty="0">
                <a:ea typeface="Calibri" panose="020F0502020204030204" pitchFamily="34" charset="0"/>
              </a:rPr>
              <a:t>they need </a:t>
            </a:r>
            <a:r>
              <a:rPr lang="en-GB" b="0" dirty="0">
                <a:effectLst/>
                <a:ea typeface="Calibri" panose="020F0502020204030204" pitchFamily="34" charset="0"/>
              </a:rPr>
              <a:t>to </a:t>
            </a:r>
            <a:r>
              <a:rPr lang="en-GB" dirty="0">
                <a:ea typeface="Calibri" panose="020F0502020204030204" pitchFamily="34" charset="0"/>
              </a:rPr>
              <a:t>establish from the final </a:t>
            </a:r>
            <a:r>
              <a:rPr lang="en-GB" b="0" dirty="0">
                <a:effectLst/>
                <a:ea typeface="Calibri" panose="020F0502020204030204" pitchFamily="34" charset="0"/>
              </a:rPr>
              <a:t>provider,</a:t>
            </a:r>
            <a:r>
              <a:rPr lang="en-GB" dirty="0">
                <a:ea typeface="Calibri" panose="020F0502020204030204" pitchFamily="34" charset="0"/>
              </a:rPr>
              <a:t> if their </a:t>
            </a:r>
            <a:r>
              <a:rPr lang="en-GB" b="0" dirty="0">
                <a:effectLst/>
                <a:ea typeface="Calibri" panose="020F0502020204030204" pitchFamily="34" charset="0"/>
              </a:rPr>
              <a:t>claim </a:t>
            </a:r>
            <a:r>
              <a:rPr lang="en-GB" dirty="0">
                <a:ea typeface="Calibri" panose="020F0502020204030204" pitchFamily="34" charset="0"/>
              </a:rPr>
              <a:t>also escape the fixed fee. </a:t>
            </a:r>
          </a:p>
          <a:p>
            <a:pPr marL="357188" lvl="1" indent="-357188">
              <a:buFont typeface="Arial" panose="020B0604020202020204" pitchFamily="34" charset="0"/>
              <a:buChar char="•"/>
            </a:pPr>
            <a:r>
              <a:rPr lang="en-GB" dirty="0">
                <a:ea typeface="Calibri" panose="020F0502020204030204" pitchFamily="34" charset="0"/>
              </a:rPr>
              <a:t>If the final providers costs do escape the fixed fee, </a:t>
            </a:r>
            <a:r>
              <a:rPr lang="en-GB" b="0" dirty="0">
                <a:effectLst/>
                <a:ea typeface="Calibri" panose="020F0502020204030204" pitchFamily="34" charset="0"/>
              </a:rPr>
              <a:t>the preferred option is the </a:t>
            </a:r>
            <a:r>
              <a:rPr lang="en-GB" b="1" i="1" dirty="0">
                <a:ea typeface="Calibri" panose="020F0502020204030204" pitchFamily="34" charset="0"/>
              </a:rPr>
              <a:t>final provider should bill all </a:t>
            </a:r>
            <a:r>
              <a:rPr lang="en-GB" b="1" i="1" dirty="0">
                <a:effectLst/>
                <a:ea typeface="Calibri" panose="020F0502020204030204" pitchFamily="34" charset="0"/>
              </a:rPr>
              <a:t>the </a:t>
            </a:r>
            <a:r>
              <a:rPr lang="en-GB" b="1" i="1" dirty="0">
                <a:ea typeface="Calibri" panose="020F0502020204030204" pitchFamily="34" charset="0"/>
              </a:rPr>
              <a:t>costs together</a:t>
            </a:r>
            <a:r>
              <a:rPr lang="en-GB" dirty="0">
                <a:ea typeface="Calibri" panose="020F0502020204030204" pitchFamily="34" charset="0"/>
              </a:rPr>
              <a:t>, so there is only </a:t>
            </a:r>
            <a:r>
              <a:rPr lang="en-GB" b="0" dirty="0">
                <a:effectLst/>
                <a:ea typeface="Calibri" panose="020F0502020204030204" pitchFamily="34" charset="0"/>
              </a:rPr>
              <a:t>one </a:t>
            </a:r>
            <a:r>
              <a:rPr lang="en-GB" dirty="0">
                <a:ea typeface="Calibri" panose="020F0502020204030204" pitchFamily="34" charset="0"/>
              </a:rPr>
              <a:t>point </a:t>
            </a:r>
            <a:r>
              <a:rPr lang="en-GB" b="0" dirty="0">
                <a:effectLst/>
                <a:ea typeface="Calibri" panose="020F0502020204030204" pitchFamily="34" charset="0"/>
              </a:rPr>
              <a:t>of </a:t>
            </a:r>
            <a:r>
              <a:rPr lang="en-GB" dirty="0">
                <a:ea typeface="Calibri" panose="020F0502020204030204" pitchFamily="34" charset="0"/>
              </a:rPr>
              <a:t>assessment </a:t>
            </a:r>
            <a:endParaRPr lang="en-GB" dirty="0">
              <a:ea typeface="Calibri" panose="020F0502020204030204" pitchFamily="34" charset="0"/>
              <a:cs typeface="Arial"/>
            </a:endParaRPr>
          </a:p>
          <a:p>
            <a:pPr marL="814070" lvl="2" indent="-356870">
              <a:buFont typeface="Arial" panose="020B0604020202020204" pitchFamily="34" charset="0"/>
              <a:buChar char="•"/>
            </a:pPr>
            <a:r>
              <a:rPr lang="en-GB" b="1" dirty="0">
                <a:ea typeface="Calibri" panose="020F0502020204030204" pitchFamily="34" charset="0"/>
              </a:rPr>
              <a:t>Please note: </a:t>
            </a:r>
            <a:r>
              <a:rPr lang="en-GB" dirty="0">
                <a:ea typeface="Calibri" panose="020F0502020204030204" pitchFamily="34" charset="0"/>
              </a:rPr>
              <a:t>These claims are more likely to exceed </a:t>
            </a:r>
            <a:r>
              <a:rPr lang="en-GB" b="0" dirty="0">
                <a:effectLst/>
                <a:ea typeface="Calibri" panose="020F0502020204030204" pitchFamily="34" charset="0"/>
              </a:rPr>
              <a:t>the </a:t>
            </a:r>
            <a:r>
              <a:rPr lang="en-GB" dirty="0">
                <a:ea typeface="Calibri" panose="020F0502020204030204" pitchFamily="34" charset="0"/>
              </a:rPr>
              <a:t>court tax threshold</a:t>
            </a:r>
            <a:endParaRPr lang="en-GB" dirty="0">
              <a:ea typeface="Calibri" panose="020F0502020204030204" pitchFamily="34" charset="0"/>
              <a:cs typeface="Arial"/>
            </a:endParaRPr>
          </a:p>
          <a:p>
            <a:pPr marL="285750" indent="-285750">
              <a:buFont typeface="Arial" panose="020B0604020202020204" pitchFamily="34" charset="0"/>
              <a:buChar char="•"/>
            </a:pPr>
            <a:endParaRPr lang="en-GB" dirty="0">
              <a:ea typeface="Calibri" panose="020F0502020204030204" pitchFamily="34" charset="0"/>
              <a:cs typeface="Arial"/>
            </a:endParaRPr>
          </a:p>
          <a:p>
            <a:pPr marL="285750" indent="-285750">
              <a:buFont typeface="Arial" panose="020B0604020202020204" pitchFamily="34" charset="0"/>
              <a:buChar char="•"/>
            </a:pPr>
            <a:r>
              <a:rPr lang="en-GB" dirty="0">
                <a:cs typeface="Arial"/>
              </a:rPr>
              <a:t>However, both providers can bill at the same time:</a:t>
            </a:r>
          </a:p>
          <a:p>
            <a:pPr marL="742950" lvl="1" indent="-285750">
              <a:buFont typeface="Arial" panose="020B0604020202020204" pitchFamily="34" charset="0"/>
              <a:buChar char="•"/>
            </a:pPr>
            <a:r>
              <a:rPr lang="en-GB" dirty="0">
                <a:cs typeface="Arial"/>
              </a:rPr>
              <a:t>First provider submits an interim escape claim</a:t>
            </a:r>
          </a:p>
          <a:p>
            <a:pPr marL="742950" lvl="1" indent="-285750">
              <a:buFont typeface="Arial" panose="020B0604020202020204" pitchFamily="34" charset="0"/>
              <a:buChar char="•"/>
            </a:pPr>
            <a:r>
              <a:rPr lang="en-GB" dirty="0">
                <a:cs typeface="Arial"/>
              </a:rPr>
              <a:t>Final provider submits the outcomes and final escape claim</a:t>
            </a:r>
          </a:p>
          <a:p>
            <a:pPr marL="742950" lvl="1" indent="-285750">
              <a:buFont typeface="Arial" panose="020B0604020202020204" pitchFamily="34" charset="0"/>
              <a:buChar char="•"/>
            </a:pPr>
            <a:r>
              <a:rPr lang="en-GB" dirty="0">
                <a:cs typeface="Arial"/>
              </a:rPr>
              <a:t>We must process both claims together</a:t>
            </a:r>
          </a:p>
          <a:p>
            <a:pPr marL="742950" lvl="1" indent="-285750">
              <a:buFont typeface="Arial" panose="020B0604020202020204" pitchFamily="34" charset="0"/>
              <a:buChar char="•"/>
            </a:pPr>
            <a:endParaRPr lang="en-GB" dirty="0">
              <a:cs typeface="Arial"/>
            </a:endParaRPr>
          </a:p>
          <a:p>
            <a:pPr marL="0" lvl="1"/>
            <a:r>
              <a:rPr lang="en-GB" b="1" dirty="0">
                <a:cs typeface="Arial"/>
              </a:rPr>
              <a:t>Please note: </a:t>
            </a:r>
            <a:r>
              <a:rPr lang="en-GB" dirty="0">
                <a:cs typeface="Arial"/>
              </a:rPr>
              <a:t>If the initial providers interim claim is rejected, the outcomes will need to be cleared by the final provider to allow resubmission of the interim claim</a:t>
            </a:r>
          </a:p>
          <a:p>
            <a:pPr lvl="1">
              <a:defRPr/>
            </a:pPr>
            <a:endParaRPr lang="en-GB" sz="1800" b="0" dirty="0">
              <a:cs typeface="Arial"/>
            </a:endParaRPr>
          </a:p>
          <a:p>
            <a:pPr>
              <a:defRPr/>
            </a:pPr>
            <a:r>
              <a:rPr lang="en-GB" dirty="0">
                <a:cs typeface="Arial"/>
              </a:rPr>
              <a:t>Further guidance: </a:t>
            </a:r>
            <a:r>
              <a:rPr lang="en-GB" dirty="0">
                <a:solidFill>
                  <a:srgbClr val="575C96"/>
                </a:solidFill>
                <a:cs typeface="Arial"/>
                <a:hlinkClick r:id="rId3">
                  <a:extLst>
                    <a:ext uri="{A12FA001-AC4F-418D-AE19-62706E023703}">
                      <ahyp:hlinkClr xmlns:ahyp="http://schemas.microsoft.com/office/drawing/2018/hyperlinkcolor" val="tx"/>
                    </a:ext>
                  </a:extLst>
                </a:hlinkClick>
              </a:rPr>
              <a:t>CCMS Billing After a Provider Transfer (justice.gov.uk)</a:t>
            </a:r>
            <a:endParaRPr lang="en-GB" dirty="0">
              <a:solidFill>
                <a:srgbClr val="575C96"/>
              </a:solidFill>
              <a:cs typeface="Arial"/>
            </a:endParaRPr>
          </a:p>
          <a:p>
            <a:pPr>
              <a:defRPr/>
            </a:pPr>
            <a:endParaRPr lang="en-GB" dirty="0">
              <a:cs typeface="Arial"/>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26</a:t>
            </a:fld>
            <a:endParaRPr lang="en-GB"/>
          </a:p>
        </p:txBody>
      </p:sp>
    </p:spTree>
    <p:extLst>
      <p:ext uri="{BB962C8B-B14F-4D97-AF65-F5344CB8AC3E}">
        <p14:creationId xmlns:p14="http://schemas.microsoft.com/office/powerpoint/2010/main" val="2005114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a:xfrm>
            <a:off x="756000" y="2634863"/>
            <a:ext cx="10291200" cy="1013863"/>
          </a:xfrm>
        </p:spPr>
        <p:txBody>
          <a:bodyPr/>
          <a:lstStyle/>
          <a:p>
            <a:r>
              <a:rPr lang="en-GB" dirty="0"/>
              <a:t>Supporting Documents</a:t>
            </a:r>
          </a:p>
        </p:txBody>
      </p:sp>
    </p:spTree>
    <p:extLst>
      <p:ext uri="{BB962C8B-B14F-4D97-AF65-F5344CB8AC3E}">
        <p14:creationId xmlns:p14="http://schemas.microsoft.com/office/powerpoint/2010/main" val="2655129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lstStyle/>
          <a:p>
            <a:r>
              <a:rPr lang="en-GB" b="1" kern="1200">
                <a:solidFill>
                  <a:srgbClr val="575C96"/>
                </a:solidFill>
                <a:ea typeface="+mj-ea"/>
                <a:cs typeface="Arial"/>
              </a:rPr>
              <a:t>Uploading supporting documents: General</a:t>
            </a:r>
            <a:endParaRPr lang="en-GB"/>
          </a:p>
        </p:txBody>
      </p:sp>
      <p:sp>
        <p:nvSpPr>
          <p:cNvPr id="6" name="TextBox 5">
            <a:extLst>
              <a:ext uri="{FF2B5EF4-FFF2-40B4-BE49-F238E27FC236}">
                <a16:creationId xmlns:a16="http://schemas.microsoft.com/office/drawing/2014/main" id="{C7C04C6A-E0DE-41DF-A502-C17404EDC480}"/>
              </a:ext>
            </a:extLst>
          </p:cNvPr>
          <p:cNvSpPr txBox="1"/>
          <p:nvPr/>
        </p:nvSpPr>
        <p:spPr>
          <a:xfrm>
            <a:off x="648000" y="1379280"/>
            <a:ext cx="10723200" cy="2862322"/>
          </a:xfrm>
          <a:prstGeom prst="rect">
            <a:avLst/>
          </a:prstGeom>
          <a:noFill/>
        </p:spPr>
        <p:txBody>
          <a:bodyPr wrap="square" lIns="91440" tIns="45720" rIns="91440" bIns="45720" anchor="t">
            <a:spAutoFit/>
          </a:bodyPr>
          <a:lstStyle/>
          <a:p>
            <a:r>
              <a:rPr lang="en-GB" sz="1800" b="1" dirty="0">
                <a:solidFill>
                  <a:schemeClr val="tx1"/>
                </a:solidFill>
                <a:latin typeface="+mn-lt"/>
                <a:cs typeface="Arial"/>
              </a:rPr>
              <a:t>Document submission: </a:t>
            </a:r>
            <a:br>
              <a:rPr lang="en-GB" sz="1800" dirty="0">
                <a:latin typeface="+mn-lt"/>
                <a:cs typeface="Arial"/>
              </a:rPr>
            </a:br>
            <a:r>
              <a:rPr lang="en-GB" sz="1800" b="0" dirty="0">
                <a:solidFill>
                  <a:schemeClr val="tx1"/>
                </a:solidFill>
                <a:latin typeface="+mn-lt"/>
                <a:cs typeface="Arial"/>
              </a:rPr>
              <a:t>There is no mandatory requirement for how supporting documents are uploaded. They can be uploaded in the following ways: </a:t>
            </a:r>
          </a:p>
          <a:p>
            <a:pPr marL="285750" indent="-285750">
              <a:buFont typeface="Arial" panose="020B0604020202020204" pitchFamily="34" charset="0"/>
              <a:buChar char="•"/>
            </a:pPr>
            <a:r>
              <a:rPr lang="en-GB" dirty="0">
                <a:cs typeface="Arial"/>
              </a:rPr>
              <a:t>One single document</a:t>
            </a:r>
          </a:p>
          <a:p>
            <a:pPr marL="285750" indent="-285750">
              <a:buFont typeface="Arial" panose="020B0604020202020204" pitchFamily="34" charset="0"/>
              <a:buChar char="•"/>
            </a:pPr>
            <a:r>
              <a:rPr lang="en-GB" sz="1800" b="0" dirty="0">
                <a:latin typeface="+mn-lt"/>
                <a:cs typeface="Arial"/>
              </a:rPr>
              <a:t>Each individual document</a:t>
            </a:r>
          </a:p>
          <a:p>
            <a:pPr marL="285750" indent="-285750">
              <a:buFont typeface="Arial" panose="020B0604020202020204" pitchFamily="34" charset="0"/>
              <a:buChar char="•"/>
            </a:pPr>
            <a:r>
              <a:rPr lang="en-GB" dirty="0">
                <a:cs typeface="Arial"/>
              </a:rPr>
              <a:t>Grouped in categories, for example: </a:t>
            </a:r>
          </a:p>
          <a:p>
            <a:pPr marL="742950" lvl="1" indent="-285750">
              <a:buFont typeface="Arial" panose="020B0604020202020204" pitchFamily="34" charset="0"/>
              <a:buChar char="•"/>
            </a:pPr>
            <a:r>
              <a:rPr lang="en-GB" b="0" dirty="0">
                <a:latin typeface="+mn-lt"/>
                <a:cs typeface="Arial"/>
              </a:rPr>
              <a:t>Disbursements; </a:t>
            </a:r>
            <a:r>
              <a:rPr lang="en-GB" dirty="0">
                <a:cs typeface="Arial"/>
              </a:rPr>
              <a:t>FAS; </a:t>
            </a:r>
            <a:r>
              <a:rPr lang="en-GB" b="0" dirty="0">
                <a:latin typeface="+mn-lt"/>
                <a:cs typeface="Arial"/>
              </a:rPr>
              <a:t>Narrative</a:t>
            </a:r>
            <a:endParaRPr lang="en-GB" dirty="0">
              <a:cs typeface="Arial"/>
            </a:endParaRPr>
          </a:p>
          <a:p>
            <a:pPr marL="0" lvl="1"/>
            <a:endParaRPr lang="en-GB" b="1" dirty="0">
              <a:solidFill>
                <a:schemeClr val="tx1"/>
              </a:solidFill>
              <a:latin typeface="+mn-lt"/>
              <a:cs typeface="Arial"/>
            </a:endParaRPr>
          </a:p>
          <a:p>
            <a:pPr marL="0" lvl="1"/>
            <a:r>
              <a:rPr lang="en-GB" b="1" dirty="0">
                <a:solidFill>
                  <a:schemeClr val="tx1"/>
                </a:solidFill>
                <a:latin typeface="+mn-lt"/>
                <a:cs typeface="Arial"/>
              </a:rPr>
              <a:t>Please note: </a:t>
            </a:r>
            <a:r>
              <a:rPr lang="en-GB" b="0" dirty="0">
                <a:solidFill>
                  <a:schemeClr val="tx1"/>
                </a:solidFill>
                <a:latin typeface="+mn-lt"/>
                <a:cs typeface="Arial"/>
              </a:rPr>
              <a:t>Documents should be uploaded in a readable, searchable format.</a:t>
            </a:r>
          </a:p>
          <a:p>
            <a:pPr marL="1619250" lvl="1">
              <a:buFont typeface="Arial" panose="020B0604020202020204" pitchFamily="34" charset="0"/>
              <a:buChar char="•"/>
            </a:pPr>
            <a:r>
              <a:rPr lang="en-GB" dirty="0">
                <a:cs typeface="Arial"/>
              </a:rPr>
              <a:t>	</a:t>
            </a:r>
            <a:r>
              <a:rPr lang="en-GB" b="0" dirty="0">
                <a:latin typeface="+mn-lt"/>
                <a:cs typeface="Arial"/>
              </a:rPr>
              <a:t>Please upload in chronological order</a:t>
            </a:r>
            <a:r>
              <a:rPr lang="en-GB" dirty="0">
                <a:cs typeface="Arial"/>
              </a:rPr>
              <a:t> and from the top of the document</a:t>
            </a:r>
            <a:endParaRPr lang="en-GB" dirty="0"/>
          </a:p>
        </p:txBody>
      </p:sp>
      <p:sp>
        <p:nvSpPr>
          <p:cNvPr id="7" name="TextBox 6">
            <a:extLst>
              <a:ext uri="{FF2B5EF4-FFF2-40B4-BE49-F238E27FC236}">
                <a16:creationId xmlns:a16="http://schemas.microsoft.com/office/drawing/2014/main" id="{644CF88F-CA21-44C2-A3A1-3F26FBC5F80E}"/>
              </a:ext>
            </a:extLst>
          </p:cNvPr>
          <p:cNvSpPr txBox="1"/>
          <p:nvPr/>
        </p:nvSpPr>
        <p:spPr>
          <a:xfrm>
            <a:off x="648000" y="4466416"/>
            <a:ext cx="9968184" cy="1477328"/>
          </a:xfrm>
          <a:prstGeom prst="rect">
            <a:avLst/>
          </a:prstGeom>
          <a:solidFill>
            <a:srgbClr val="DDDEEA"/>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ea typeface="+mn-ea"/>
                <a:cs typeface="+mn-cs"/>
              </a:rPr>
              <a:t>Top Tip:</a:t>
            </a:r>
          </a:p>
          <a:p>
            <a:pPr>
              <a:defRPr/>
            </a:pPr>
            <a:r>
              <a:rPr lang="en-GB" b="0" dirty="0">
                <a:cs typeface="Arial"/>
              </a:rPr>
              <a:t>If you are uploading documents separately, please label each individual document uploaded</a:t>
            </a:r>
            <a:r>
              <a:rPr lang="en-GB" dirty="0">
                <a:cs typeface="Arial"/>
              </a:rPr>
              <a:t>, for example, Court Order 01/02/2023; Drug testing invoice: </a:t>
            </a:r>
            <a:r>
              <a:rPr lang="en-GB" dirty="0">
                <a:ea typeface="+mn-lt"/>
                <a:cs typeface="+mn-lt"/>
              </a:rPr>
              <a:t>£</a:t>
            </a:r>
            <a:r>
              <a:rPr lang="en-GB" dirty="0">
                <a:cs typeface="Arial"/>
              </a:rPr>
              <a:t>123.23</a:t>
            </a:r>
          </a:p>
          <a:p>
            <a:pPr>
              <a:defRPr/>
            </a:pPr>
            <a:r>
              <a:rPr lang="en-GB" b="1" dirty="0">
                <a:cs typeface="Arial"/>
              </a:rPr>
              <a:t>Top Time-saving Tip:</a:t>
            </a:r>
          </a:p>
          <a:p>
            <a:pPr>
              <a:defRPr/>
            </a:pPr>
            <a:r>
              <a:rPr lang="en-GB" dirty="0">
                <a:cs typeface="Arial"/>
              </a:rPr>
              <a:t>Group documents together to upload onto CCMS</a:t>
            </a: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28</a:t>
            </a:fld>
            <a:endParaRPr lang="en-GB"/>
          </a:p>
        </p:txBody>
      </p:sp>
    </p:spTree>
    <p:extLst>
      <p:ext uri="{BB962C8B-B14F-4D97-AF65-F5344CB8AC3E}">
        <p14:creationId xmlns:p14="http://schemas.microsoft.com/office/powerpoint/2010/main" val="942284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lstStyle/>
          <a:p>
            <a:r>
              <a:rPr lang="en-GB">
                <a:cs typeface="Arial"/>
              </a:rPr>
              <a:t>Bill Narrative</a:t>
            </a:r>
            <a:endParaRPr lang="en-GB"/>
          </a:p>
        </p:txBody>
      </p:sp>
      <p:sp>
        <p:nvSpPr>
          <p:cNvPr id="6" name="TextBox 5">
            <a:extLst>
              <a:ext uri="{FF2B5EF4-FFF2-40B4-BE49-F238E27FC236}">
                <a16:creationId xmlns:a16="http://schemas.microsoft.com/office/drawing/2014/main" id="{D78562C4-D761-4D1C-8508-95C719383FFA}"/>
              </a:ext>
            </a:extLst>
          </p:cNvPr>
          <p:cNvSpPr txBox="1"/>
          <p:nvPr/>
        </p:nvSpPr>
        <p:spPr>
          <a:xfrm>
            <a:off x="648000" y="1163378"/>
            <a:ext cx="10827720" cy="5078313"/>
          </a:xfrm>
          <a:prstGeom prst="rect">
            <a:avLst/>
          </a:prstGeom>
          <a:noFill/>
        </p:spPr>
        <p:txBody>
          <a:bodyPr wrap="square" lIns="91440" tIns="45720" rIns="91440" bIns="45720" anchor="t">
            <a:spAutoFit/>
          </a:bodyPr>
          <a:lstStyle/>
          <a:p>
            <a:r>
              <a:rPr lang="en-GB" sz="1800" b="1" dirty="0">
                <a:latin typeface="+mn-lt"/>
                <a:cs typeface="Arial"/>
              </a:rPr>
              <a:t>Bill narrative:</a:t>
            </a:r>
          </a:p>
          <a:p>
            <a:r>
              <a:rPr lang="en-GB" sz="1800" b="0" dirty="0">
                <a:latin typeface="+mn-lt"/>
                <a:cs typeface="Arial"/>
              </a:rPr>
              <a:t>The bill narrative should be a brief summary / overview of the proceedings.</a:t>
            </a:r>
            <a:r>
              <a:rPr lang="en-GB" dirty="0">
                <a:cs typeface="Arial"/>
              </a:rPr>
              <a:t> </a:t>
            </a:r>
          </a:p>
          <a:p>
            <a:r>
              <a:rPr lang="en-GB" sz="1800" b="0" dirty="0">
                <a:latin typeface="+mn-lt"/>
                <a:cs typeface="Arial"/>
              </a:rPr>
              <a:t>Please include:</a:t>
            </a:r>
            <a:r>
              <a:rPr lang="en-GB" dirty="0">
                <a:cs typeface="Arial"/>
              </a:rPr>
              <a:t> </a:t>
            </a:r>
            <a:endParaRPr lang="en-GB" sz="1800" b="0" dirty="0">
              <a:latin typeface="+mn-lt"/>
              <a:cs typeface="Arial"/>
            </a:endParaRPr>
          </a:p>
          <a:p>
            <a:pPr marL="742950" lvl="1" indent="-285750">
              <a:buFont typeface="Arial" panose="020B0604020202020204" pitchFamily="34" charset="0"/>
              <a:buChar char="•"/>
            </a:pPr>
            <a:r>
              <a:rPr lang="en-GB" b="0" dirty="0">
                <a:latin typeface="+mn-lt"/>
                <a:cs typeface="Arial"/>
              </a:rPr>
              <a:t>What the proceedings are</a:t>
            </a:r>
            <a:r>
              <a:rPr lang="en-GB" dirty="0">
                <a:cs typeface="Arial"/>
              </a:rPr>
              <a:t>  </a:t>
            </a:r>
            <a:endParaRPr lang="en-GB" b="0" dirty="0">
              <a:latin typeface="+mn-lt"/>
              <a:cs typeface="Arial"/>
            </a:endParaRPr>
          </a:p>
          <a:p>
            <a:pPr marL="742950" lvl="1" indent="-285750">
              <a:buFont typeface="Arial" panose="020B0604020202020204" pitchFamily="34" charset="0"/>
              <a:buChar char="•"/>
            </a:pPr>
            <a:r>
              <a:rPr lang="en-GB" dirty="0">
                <a:cs typeface="Arial"/>
              </a:rPr>
              <a:t>W</a:t>
            </a:r>
            <a:r>
              <a:rPr lang="en-GB" b="0" dirty="0">
                <a:latin typeface="+mn-lt"/>
                <a:cs typeface="Arial"/>
              </a:rPr>
              <a:t>ho the client is</a:t>
            </a:r>
          </a:p>
          <a:p>
            <a:pPr marL="742950" lvl="1" indent="-285750">
              <a:buFont typeface="Arial" panose="020B0604020202020204" pitchFamily="34" charset="0"/>
              <a:buChar char="•"/>
            </a:pPr>
            <a:r>
              <a:rPr lang="en-GB" b="0" dirty="0">
                <a:latin typeface="+mn-lt"/>
                <a:cs typeface="Arial"/>
              </a:rPr>
              <a:t>How the matter concluded</a:t>
            </a:r>
            <a:endParaRPr lang="en-US" b="0" dirty="0">
              <a:cs typeface="Arial"/>
            </a:endParaRPr>
          </a:p>
          <a:p>
            <a:endParaRPr lang="en-US" dirty="0">
              <a:solidFill>
                <a:schemeClr val="tx1"/>
              </a:solidFill>
              <a:latin typeface="+mn-lt"/>
              <a:cs typeface="Arial"/>
            </a:endParaRPr>
          </a:p>
          <a:p>
            <a:pPr marL="285750" indent="-285750">
              <a:buFont typeface="Arial" panose="020B0604020202020204" pitchFamily="34" charset="0"/>
              <a:buChar char="•"/>
            </a:pPr>
            <a:r>
              <a:rPr lang="en-GB" b="0" dirty="0">
                <a:latin typeface="+mn-lt"/>
                <a:cs typeface="Arial"/>
              </a:rPr>
              <a:t>The narrative does not need to be an uploaded document</a:t>
            </a:r>
            <a:r>
              <a:rPr lang="en-GB" dirty="0">
                <a:cs typeface="Arial"/>
              </a:rPr>
              <a:t>: </a:t>
            </a:r>
          </a:p>
          <a:p>
            <a:pPr marL="742950" lvl="1" indent="-285750">
              <a:buFont typeface="Arial" panose="020B0604020202020204" pitchFamily="34" charset="0"/>
              <a:buChar char="•"/>
            </a:pPr>
            <a:r>
              <a:rPr lang="en-GB" b="0" dirty="0">
                <a:latin typeface="+mn-lt"/>
                <a:cs typeface="Arial"/>
              </a:rPr>
              <a:t>It can also be a response to the default Document Request in CCMS.</a:t>
            </a:r>
          </a:p>
          <a:p>
            <a:pPr marL="742950" lvl="1" indent="-295275">
              <a:buFont typeface="Arial" panose="020B0604020202020204" pitchFamily="34" charset="0"/>
              <a:buChar char="•"/>
            </a:pPr>
            <a:r>
              <a:rPr lang="en-GB" b="0" dirty="0">
                <a:latin typeface="+mn-lt"/>
                <a:cs typeface="Arial"/>
              </a:rPr>
              <a:t>It can be used as to draw the LAA’s attention to any unusual aspects of the claim and / or to justify costs that may need more clarification, for example, travel expenses that do not relate to travel to a hearing. </a:t>
            </a:r>
          </a:p>
          <a:p>
            <a:pPr marL="447675" lvl="1"/>
            <a:endParaRPr lang="en-GB" b="0" dirty="0">
              <a:latin typeface="+mn-lt"/>
              <a:cs typeface="Arial"/>
            </a:endParaRPr>
          </a:p>
          <a:p>
            <a:pPr marL="0" lvl="1"/>
            <a:r>
              <a:rPr lang="en-GB" b="1" dirty="0">
                <a:cs typeface="Arial"/>
              </a:rPr>
              <a:t>S</a:t>
            </a:r>
            <a:r>
              <a:rPr lang="en-GB" b="1" dirty="0">
                <a:latin typeface="+mn-lt"/>
                <a:cs typeface="Arial"/>
              </a:rPr>
              <a:t>ubmitting final Nil Bills for associated cases:</a:t>
            </a:r>
            <a:r>
              <a:rPr lang="en-GB" b="1" dirty="0">
                <a:cs typeface="Arial"/>
              </a:rPr>
              <a:t> </a:t>
            </a:r>
            <a:endParaRPr lang="en-GB" b="1" dirty="0">
              <a:latin typeface="+mn-lt"/>
              <a:cs typeface="Arial"/>
            </a:endParaRPr>
          </a:p>
          <a:p>
            <a:pPr marL="742950" lvl="1" indent="-285750">
              <a:buFont typeface="Arial" panose="020B0604020202020204" pitchFamily="34" charset="0"/>
              <a:buChar char="•"/>
            </a:pPr>
            <a:r>
              <a:rPr lang="en-GB" dirty="0">
                <a:cs typeface="Arial"/>
              </a:rPr>
              <a:t>Please upload </a:t>
            </a:r>
            <a:r>
              <a:rPr lang="en-GB" b="0" dirty="0">
                <a:latin typeface="+mn-lt"/>
                <a:cs typeface="Arial"/>
              </a:rPr>
              <a:t>either a copy of the bill narrative for the lead case to each associated case</a:t>
            </a:r>
          </a:p>
          <a:p>
            <a:pPr lvl="1"/>
            <a:r>
              <a:rPr lang="en-GB" b="1" dirty="0">
                <a:cs typeface="Arial"/>
              </a:rPr>
              <a:t>Or</a:t>
            </a:r>
            <a:endParaRPr lang="en-GB" b="1" dirty="0">
              <a:latin typeface="+mn-lt"/>
              <a:cs typeface="Arial"/>
            </a:endParaRPr>
          </a:p>
          <a:p>
            <a:pPr marL="742950" lvl="1" indent="-285750">
              <a:buFont typeface="Arial" panose="020B0604020202020204" pitchFamily="34" charset="0"/>
              <a:buChar char="•"/>
            </a:pPr>
            <a:r>
              <a:rPr lang="en-GB" b="0" dirty="0">
                <a:latin typeface="+mn-lt"/>
                <a:cs typeface="Arial"/>
              </a:rPr>
              <a:t>Confirm it is the associated case to the lead certificate, stating the reference number</a:t>
            </a:r>
            <a:r>
              <a:rPr lang="en-GB" dirty="0">
                <a:cs typeface="Arial"/>
              </a:rPr>
              <a:t> in response to the default CCMS Document Request.</a:t>
            </a:r>
            <a:endParaRPr lang="en-GB" dirty="0"/>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29</a:t>
            </a:fld>
            <a:endParaRPr lang="en-GB"/>
          </a:p>
        </p:txBody>
      </p:sp>
    </p:spTree>
    <p:extLst>
      <p:ext uri="{BB962C8B-B14F-4D97-AF65-F5344CB8AC3E}">
        <p14:creationId xmlns:p14="http://schemas.microsoft.com/office/powerpoint/2010/main" val="222231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EDB40-A234-4DFE-BD8C-E1238BFF42CE}"/>
              </a:ext>
            </a:extLst>
          </p:cNvPr>
          <p:cNvSpPr>
            <a:spLocks noGrp="1"/>
          </p:cNvSpPr>
          <p:nvPr>
            <p:ph type="title"/>
          </p:nvPr>
        </p:nvSpPr>
        <p:spPr>
          <a:xfrm>
            <a:off x="737784" y="690984"/>
            <a:ext cx="7718400" cy="345232"/>
          </a:xfrm>
        </p:spPr>
        <p:txBody>
          <a:bodyPr anchor="t">
            <a:normAutofit/>
          </a:bodyPr>
          <a:lstStyle/>
          <a:p>
            <a:r>
              <a:rPr lang="en-US"/>
              <a:t>Content</a:t>
            </a:r>
          </a:p>
        </p:txBody>
      </p:sp>
      <p:graphicFrame>
        <p:nvGraphicFramePr>
          <p:cNvPr id="6" name="Diagram 6" descr="Vertical box list">
            <a:extLst>
              <a:ext uri="{FF2B5EF4-FFF2-40B4-BE49-F238E27FC236}">
                <a16:creationId xmlns:a16="http://schemas.microsoft.com/office/drawing/2014/main" id="{5FC13EFA-27E8-43AE-8DC6-756E6C0C2019}"/>
              </a:ext>
              <a:ext uri="{C183D7F6-B498-43B3-948B-1728B52AA6E4}">
                <adec:decorative xmlns:adec="http://schemas.microsoft.com/office/drawing/2017/decorative" val="0"/>
              </a:ext>
            </a:extLst>
          </p:cNvPr>
          <p:cNvGraphicFramePr>
            <a:graphicFrameLocks noGrp="1"/>
          </p:cNvGraphicFramePr>
          <p:nvPr>
            <p:ph idx="1"/>
            <p:extLst>
              <p:ext uri="{D42A27DB-BD31-4B8C-83A1-F6EECF244321}">
                <p14:modId xmlns:p14="http://schemas.microsoft.com/office/powerpoint/2010/main" val="3015395810"/>
              </p:ext>
            </p:extLst>
          </p:nvPr>
        </p:nvGraphicFramePr>
        <p:xfrm>
          <a:off x="737784" y="1350681"/>
          <a:ext cx="9584616" cy="4665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6B106F21-39A4-4D65-AC57-92B93C92094A}"/>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DA7D45E9-DF16-4A16-947E-E2E24EF4D66A}"/>
              </a:ext>
              <a:ext uri="{C183D7F6-B498-43B3-948B-1728B52AA6E4}">
                <adec:decorative xmlns:adec="http://schemas.microsoft.com/office/drawing/2017/decorative" val="1"/>
              </a:ext>
            </a:extLst>
          </p:cNvPr>
          <p:cNvSpPr>
            <a:spLocks noGrp="1"/>
          </p:cNvSpPr>
          <p:nvPr>
            <p:ph type="sldNum" sz="quarter" idx="12"/>
          </p:nvPr>
        </p:nvSpPr>
        <p:spPr>
          <a:xfrm>
            <a:off x="11401515" y="6204808"/>
            <a:ext cx="270000" cy="252000"/>
          </a:xfrm>
        </p:spPr>
        <p:txBody>
          <a:bodyPr anchor="t">
            <a:normAutofit/>
          </a:bodyPr>
          <a:lstStyle/>
          <a:p>
            <a:pPr>
              <a:spcAft>
                <a:spcPts val="600"/>
              </a:spcAft>
            </a:pPr>
            <a:fld id="{9A8223AF-F2F5-41F7-A71C-81CE492BCB88}" type="slidenum">
              <a:rPr lang="en-GB" smtClean="0"/>
              <a:pPr>
                <a:spcAft>
                  <a:spcPts val="600"/>
                </a:spcAft>
              </a:pPr>
              <a:t>3</a:t>
            </a:fld>
            <a:endParaRPr lang="en-GB"/>
          </a:p>
        </p:txBody>
      </p:sp>
    </p:spTree>
    <p:extLst>
      <p:ext uri="{BB962C8B-B14F-4D97-AF65-F5344CB8AC3E}">
        <p14:creationId xmlns:p14="http://schemas.microsoft.com/office/powerpoint/2010/main" val="3268733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lstStyle/>
          <a:p>
            <a:r>
              <a:rPr lang="en-GB">
                <a:cs typeface="Arial"/>
              </a:rPr>
              <a:t>Details of Profit cost work</a:t>
            </a:r>
            <a:endParaRPr lang="en-GB"/>
          </a:p>
        </p:txBody>
      </p:sp>
      <p:sp>
        <p:nvSpPr>
          <p:cNvPr id="6" name="TextBox 5">
            <a:extLst>
              <a:ext uri="{FF2B5EF4-FFF2-40B4-BE49-F238E27FC236}">
                <a16:creationId xmlns:a16="http://schemas.microsoft.com/office/drawing/2014/main" id="{C7C04C6A-E0DE-41DF-A502-C17404EDC480}"/>
              </a:ext>
            </a:extLst>
          </p:cNvPr>
          <p:cNvSpPr txBox="1"/>
          <p:nvPr/>
        </p:nvSpPr>
        <p:spPr>
          <a:xfrm>
            <a:off x="648000" y="1175359"/>
            <a:ext cx="10895728" cy="3539430"/>
          </a:xfrm>
          <a:prstGeom prst="rect">
            <a:avLst/>
          </a:prstGeom>
          <a:noFill/>
        </p:spPr>
        <p:txBody>
          <a:bodyPr wrap="square" lIns="91440" tIns="45720" rIns="91440" bIns="45720" anchor="t">
            <a:spAutoFit/>
          </a:bodyPr>
          <a:lstStyle/>
          <a:p>
            <a:r>
              <a:rPr lang="en-GB" sz="1800" b="1" dirty="0">
                <a:cs typeface="Arial"/>
              </a:rPr>
              <a:t>Costs escape the fixed fee:</a:t>
            </a:r>
          </a:p>
          <a:p>
            <a:r>
              <a:rPr lang="en-GB" sz="1800" b="0" dirty="0">
                <a:cs typeface="Arial"/>
              </a:rPr>
              <a:t>Where costs escape the fixed fee, the following should be provided:</a:t>
            </a:r>
            <a:endParaRPr lang="en-GB" dirty="0">
              <a:cs typeface="Arial"/>
            </a:endParaRPr>
          </a:p>
          <a:p>
            <a:endParaRPr lang="en-GB" sz="800" b="0" dirty="0">
              <a:solidFill>
                <a:schemeClr val="tx1"/>
              </a:solidFill>
              <a:cs typeface="Arial"/>
            </a:endParaRPr>
          </a:p>
          <a:p>
            <a:pPr marL="285750" indent="-285750">
              <a:buFont typeface="Arial" panose="020B0604020202020204" pitchFamily="34" charset="0"/>
              <a:buChar char="•"/>
            </a:pPr>
            <a:r>
              <a:rPr lang="en-GB" sz="1800" b="0" dirty="0">
                <a:cs typeface="Arial"/>
              </a:rPr>
              <a:t>Details of the work undertaken for all items billed as ‘other’ (formerly known as DOT codes)</a:t>
            </a:r>
            <a:endParaRPr lang="en-GB" dirty="0"/>
          </a:p>
          <a:p>
            <a:pPr marL="285750" indent="-285750">
              <a:buFont typeface="Arial" panose="020B0604020202020204" pitchFamily="34" charset="0"/>
              <a:buChar char="•"/>
            </a:pPr>
            <a:endParaRPr lang="en-GB" sz="1800" b="0" dirty="0">
              <a:solidFill>
                <a:schemeClr val="tx1"/>
              </a:solidFill>
              <a:cs typeface="Arial"/>
            </a:endParaRPr>
          </a:p>
          <a:p>
            <a:pPr marL="285750" indent="-285750">
              <a:buFont typeface="Arial" panose="020B0604020202020204" pitchFamily="34" charset="0"/>
              <a:buChar char="•"/>
            </a:pPr>
            <a:r>
              <a:rPr lang="en-GB" sz="1800" b="0" dirty="0">
                <a:cs typeface="Arial"/>
              </a:rPr>
              <a:t>Attendance / file notes for any items of work that are being claimed for 3 hours or over:</a:t>
            </a:r>
          </a:p>
          <a:p>
            <a:pPr marL="742950" lvl="1" indent="-285750">
              <a:buFont typeface="Arial" panose="020B0604020202020204" pitchFamily="34" charset="0"/>
              <a:buChar char="•"/>
            </a:pPr>
            <a:r>
              <a:rPr lang="en-GB" b="0" dirty="0">
                <a:cs typeface="Arial"/>
              </a:rPr>
              <a:t>This should include details of all documents being considered and number of pages involved </a:t>
            </a:r>
            <a:br>
              <a:rPr lang="en-GB" b="0" dirty="0">
                <a:cs typeface="Arial"/>
              </a:rPr>
            </a:br>
            <a:endParaRPr lang="en-GB" b="0" dirty="0">
              <a:solidFill>
                <a:schemeClr val="tx1"/>
              </a:solidFill>
              <a:cs typeface="Arial"/>
            </a:endParaRPr>
          </a:p>
          <a:p>
            <a:r>
              <a:rPr lang="en-GB" sz="1800" b="0" dirty="0">
                <a:cs typeface="Arial"/>
              </a:rPr>
              <a:t>If you are claiming a lot of items as ‘draft pleadings’ please give details of the work undertaken. These details are needed to check if the work is in scope.</a:t>
            </a:r>
            <a:br>
              <a:rPr lang="en-GB" sz="1800" b="0" dirty="0">
                <a:cs typeface="Arial"/>
              </a:rPr>
            </a:br>
            <a:br>
              <a:rPr lang="en-GB" sz="1800" b="0" dirty="0">
                <a:cs typeface="Arial"/>
              </a:rPr>
            </a:br>
            <a:r>
              <a:rPr lang="en-GB" dirty="0">
                <a:cs typeface="Arial"/>
              </a:rPr>
              <a:t>The information required on CCMS, is no different from our previous paper billing system where Claim 1A was used. You can see the information we need on the </a:t>
            </a:r>
            <a:r>
              <a:rPr lang="en-GB" sz="1800" b="0" dirty="0">
                <a:solidFill>
                  <a:srgbClr val="575C96"/>
                </a:solidFill>
                <a:cs typeface="Arial"/>
                <a:hlinkClick r:id="rId3">
                  <a:extLst>
                    <a:ext uri="{A12FA001-AC4F-418D-AE19-62706E023703}">
                      <ahyp:hlinkClr xmlns:ahyp="http://schemas.microsoft.com/office/drawing/2018/hyperlinkcolor" val="tx"/>
                    </a:ext>
                  </a:extLst>
                </a:hlinkClick>
              </a:rPr>
              <a:t>Claim 1A</a:t>
            </a:r>
            <a:endParaRPr lang="en-GB" dirty="0"/>
          </a:p>
        </p:txBody>
      </p:sp>
      <p:sp>
        <p:nvSpPr>
          <p:cNvPr id="7" name="TextBox 6">
            <a:extLst>
              <a:ext uri="{FF2B5EF4-FFF2-40B4-BE49-F238E27FC236}">
                <a16:creationId xmlns:a16="http://schemas.microsoft.com/office/drawing/2014/main" id="{25E24ABA-8296-462A-BB0E-9C208B0BF1E9}"/>
              </a:ext>
            </a:extLst>
          </p:cNvPr>
          <p:cNvSpPr txBox="1"/>
          <p:nvPr/>
        </p:nvSpPr>
        <p:spPr>
          <a:xfrm>
            <a:off x="648000" y="4784134"/>
            <a:ext cx="9922464" cy="1477328"/>
          </a:xfrm>
          <a:prstGeom prst="rect">
            <a:avLst/>
          </a:prstGeom>
          <a:solidFill>
            <a:srgbClr val="DDDEEA"/>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ea typeface="+mn-ea"/>
                <a:cs typeface="+mn-cs"/>
              </a:rPr>
              <a:t>Top Tip:</a:t>
            </a:r>
          </a:p>
          <a:p>
            <a:pPr marL="285750" indent="-285750">
              <a:buFont typeface="Arial" panose="020B0604020202020204" pitchFamily="34" charset="0"/>
              <a:buChar char="•"/>
              <a:defRPr/>
            </a:pPr>
            <a:r>
              <a:rPr lang="en-GB">
                <a:cs typeface="Arial"/>
              </a:rPr>
              <a:t>However the details are provided</a:t>
            </a:r>
            <a:r>
              <a:rPr lang="en-GB" b="0">
                <a:cs typeface="Arial"/>
              </a:rPr>
              <a:t>, each </a:t>
            </a:r>
            <a:r>
              <a:rPr lang="en-GB">
                <a:cs typeface="Arial"/>
              </a:rPr>
              <a:t>item should have the date (preferably in chronological order) and time claimed against them so we can easily match them to your submitted claim. </a:t>
            </a:r>
          </a:p>
          <a:p>
            <a:pPr marL="285750" indent="-285750">
              <a:buFont typeface="Arial" panose="020B0604020202020204" pitchFamily="34" charset="0"/>
              <a:buChar char="•"/>
              <a:defRPr/>
            </a:pPr>
            <a:r>
              <a:rPr lang="en-GB">
                <a:cs typeface="Arial"/>
              </a:rPr>
              <a:t>Please be aware the item numbers on the provider version of CCMS are not always the same as what we see the LAA version of the system.</a:t>
            </a:r>
            <a:endParaRPr lang="en-GB" sz="1800" i="0" u="none" strike="noStrike" kern="1200" cap="none" spc="0" normalizeH="0" baseline="0" noProof="0">
              <a:ln>
                <a:noFill/>
              </a:ln>
              <a:effectLst/>
              <a:uLnTx/>
              <a:uFillTx/>
              <a:cs typeface="Arial"/>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30</a:t>
            </a:fld>
            <a:endParaRPr lang="en-GB"/>
          </a:p>
        </p:txBody>
      </p:sp>
    </p:spTree>
    <p:extLst>
      <p:ext uri="{BB962C8B-B14F-4D97-AF65-F5344CB8AC3E}">
        <p14:creationId xmlns:p14="http://schemas.microsoft.com/office/powerpoint/2010/main" val="40264732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lstStyle/>
          <a:p>
            <a:r>
              <a:rPr lang="en-GB">
                <a:cs typeface="Arial"/>
              </a:rPr>
              <a:t>Details of Profit cost work continued</a:t>
            </a:r>
            <a:endParaRPr lang="en-GB"/>
          </a:p>
        </p:txBody>
      </p:sp>
      <p:sp>
        <p:nvSpPr>
          <p:cNvPr id="6" name="TextBox 5">
            <a:extLst>
              <a:ext uri="{FF2B5EF4-FFF2-40B4-BE49-F238E27FC236}">
                <a16:creationId xmlns:a16="http://schemas.microsoft.com/office/drawing/2014/main" id="{C7C04C6A-E0DE-41DF-A502-C17404EDC480}"/>
              </a:ext>
            </a:extLst>
          </p:cNvPr>
          <p:cNvSpPr txBox="1"/>
          <p:nvPr/>
        </p:nvSpPr>
        <p:spPr>
          <a:xfrm>
            <a:off x="648000" y="1379280"/>
            <a:ext cx="10723200" cy="3139321"/>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GB" b="0" dirty="0">
                <a:cs typeface="Arial"/>
              </a:rPr>
              <a:t>Please ensure each item claimed, including routine letters and telephone calls, have their corresponding attendance notes on your file.</a:t>
            </a:r>
            <a:r>
              <a:rPr lang="en-GB" dirty="0">
                <a:cs typeface="Arial"/>
              </a:rPr>
              <a:t> </a:t>
            </a:r>
            <a:endParaRPr lang="en-GB" b="0" dirty="0">
              <a:cs typeface="Arial"/>
            </a:endParaRPr>
          </a:p>
          <a:p>
            <a:pPr marL="285750" indent="-285750">
              <a:buFont typeface="Arial" panose="020B0604020202020204" pitchFamily="34" charset="0"/>
              <a:buChar char="•"/>
            </a:pPr>
            <a:r>
              <a:rPr lang="en-GB" b="0" dirty="0">
                <a:cs typeface="Arial"/>
              </a:rPr>
              <a:t>Where we require the file to make our assessment and / or for audit purposes, we would expect these to be present. </a:t>
            </a:r>
          </a:p>
          <a:p>
            <a:pPr marL="742950" lvl="1" indent="-285750">
              <a:buFont typeface="Arial" panose="020B0604020202020204" pitchFamily="34" charset="0"/>
              <a:buChar char="•"/>
            </a:pPr>
            <a:r>
              <a:rPr lang="en-GB" b="0" dirty="0">
                <a:cs typeface="Arial"/>
              </a:rPr>
              <a:t>This applies to all hourly rates claims, including claims which meet the court assessment threshold.</a:t>
            </a:r>
          </a:p>
          <a:p>
            <a:pPr marL="285750" indent="-285750">
              <a:buFont typeface="Arial" panose="020B0604020202020204" pitchFamily="34" charset="0"/>
              <a:buChar char="•"/>
            </a:pPr>
            <a:endParaRPr lang="en-GB" dirty="0">
              <a:cs typeface="Arial"/>
            </a:endParaRPr>
          </a:p>
          <a:p>
            <a:r>
              <a:rPr lang="en-GB" b="1" dirty="0">
                <a:cs typeface="Arial"/>
              </a:rPr>
              <a:t>Claims under the Family Advocacy Scheme (FAS):</a:t>
            </a:r>
          </a:p>
          <a:p>
            <a:endParaRPr lang="en-GB" dirty="0"/>
          </a:p>
          <a:p>
            <a:r>
              <a:rPr lang="en-GB" dirty="0"/>
              <a:t>For all hearings claimed under the FAS, you will need to provide the court order: </a:t>
            </a:r>
            <a:endParaRPr lang="en-US" dirty="0">
              <a:cs typeface="Arial"/>
            </a:endParaRPr>
          </a:p>
          <a:p>
            <a:pPr marL="742950" lvl="1" indent="-285750">
              <a:buFont typeface="Arial,Sans-Serif"/>
              <a:buChar char="•"/>
            </a:pPr>
            <a:r>
              <a:rPr lang="en-GB" dirty="0"/>
              <a:t>The information required is covered in our section on Solicitor FAS</a:t>
            </a: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31</a:t>
            </a:fld>
            <a:endParaRPr lang="en-GB"/>
          </a:p>
        </p:txBody>
      </p:sp>
    </p:spTree>
    <p:extLst>
      <p:ext uri="{BB962C8B-B14F-4D97-AF65-F5344CB8AC3E}">
        <p14:creationId xmlns:p14="http://schemas.microsoft.com/office/powerpoint/2010/main" val="2006016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a:xfrm>
            <a:off x="756000" y="2634863"/>
            <a:ext cx="10291200" cy="1013863"/>
          </a:xfrm>
        </p:spPr>
        <p:txBody>
          <a:bodyPr/>
          <a:lstStyle/>
          <a:p>
            <a:r>
              <a:rPr lang="en-GB"/>
              <a:t>Disbursements       </a:t>
            </a:r>
          </a:p>
        </p:txBody>
      </p:sp>
    </p:spTree>
    <p:extLst>
      <p:ext uri="{BB962C8B-B14F-4D97-AF65-F5344CB8AC3E}">
        <p14:creationId xmlns:p14="http://schemas.microsoft.com/office/powerpoint/2010/main" val="25418763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33E40-0857-7B0E-705D-8709A5546F0A}"/>
              </a:ext>
            </a:extLst>
          </p:cNvPr>
          <p:cNvSpPr>
            <a:spLocks noGrp="1"/>
          </p:cNvSpPr>
          <p:nvPr>
            <p:ph type="title"/>
          </p:nvPr>
        </p:nvSpPr>
        <p:spPr/>
        <p:txBody>
          <a:bodyPr/>
          <a:lstStyle/>
          <a:p>
            <a:r>
              <a:rPr lang="en-GB">
                <a:cs typeface="Arial"/>
              </a:rPr>
              <a:t>Disbursements</a:t>
            </a:r>
            <a:endParaRPr lang="en-GB"/>
          </a:p>
        </p:txBody>
      </p:sp>
      <p:sp>
        <p:nvSpPr>
          <p:cNvPr id="7" name="TextBox 6">
            <a:extLst>
              <a:ext uri="{FF2B5EF4-FFF2-40B4-BE49-F238E27FC236}">
                <a16:creationId xmlns:a16="http://schemas.microsoft.com/office/drawing/2014/main" id="{D663C1DF-B7F5-4642-A6E2-AFF2A30E2279}"/>
              </a:ext>
            </a:extLst>
          </p:cNvPr>
          <p:cNvSpPr txBox="1"/>
          <p:nvPr/>
        </p:nvSpPr>
        <p:spPr>
          <a:xfrm>
            <a:off x="648000" y="1226239"/>
            <a:ext cx="10723200" cy="3139321"/>
          </a:xfrm>
          <a:prstGeom prst="rect">
            <a:avLst/>
          </a:prstGeom>
          <a:noFill/>
        </p:spPr>
        <p:txBody>
          <a:bodyPr wrap="square" lIns="91440" tIns="45720" rIns="91440" bIns="45720" anchor="t">
            <a:spAutoFit/>
          </a:bodyPr>
          <a:lstStyle/>
          <a:p>
            <a:pPr marL="342900" indent="-342900">
              <a:buChar char="•"/>
            </a:pPr>
            <a:r>
              <a:rPr lang="en-GB" sz="1800" b="0" dirty="0">
                <a:ea typeface="+mn-lt"/>
                <a:cs typeface="+mn-lt"/>
              </a:rPr>
              <a:t>All disbursements of £20 or over (inclusive of VAT) </a:t>
            </a:r>
            <a:r>
              <a:rPr lang="en-GB" sz="1800" b="0" i="1" dirty="0">
                <a:ea typeface="+mn-lt"/>
                <a:cs typeface="+mn-lt"/>
              </a:rPr>
              <a:t>must </a:t>
            </a:r>
            <a:r>
              <a:rPr lang="en-GB" sz="1800" b="0" dirty="0">
                <a:ea typeface="+mn-lt"/>
                <a:cs typeface="+mn-lt"/>
              </a:rPr>
              <a:t>be evidenced</a:t>
            </a:r>
          </a:p>
          <a:p>
            <a:pPr marL="342900" indent="-342900">
              <a:buClr>
                <a:schemeClr val="tx1"/>
              </a:buClr>
              <a:buChar char="•"/>
            </a:pPr>
            <a:r>
              <a:rPr lang="en-GB" dirty="0">
                <a:solidFill>
                  <a:srgbClr val="575C96"/>
                </a:solidFill>
                <a:ea typeface="+mn-lt"/>
                <a:cs typeface="+mn-lt"/>
                <a:hlinkClick r:id="rId2">
                  <a:extLst>
                    <a:ext uri="{A12FA001-AC4F-418D-AE19-62706E023703}">
                      <ahyp:hlinkClr xmlns:ahyp="http://schemas.microsoft.com/office/drawing/2018/hyperlinkcolor" val="tx"/>
                    </a:ext>
                  </a:extLst>
                </a:hlinkClick>
              </a:rPr>
              <a:t>10.2 -Electronic Handbook</a:t>
            </a:r>
            <a:endParaRPr lang="en-GB" dirty="0">
              <a:solidFill>
                <a:srgbClr val="575C96"/>
              </a:solidFill>
              <a:ea typeface="+mn-lt"/>
              <a:cs typeface="+mn-lt"/>
            </a:endParaRPr>
          </a:p>
          <a:p>
            <a:pPr marL="342900" indent="-342900">
              <a:buChar char="•"/>
            </a:pPr>
            <a:r>
              <a:rPr lang="en-GB" sz="1800" b="0" dirty="0">
                <a:ea typeface="+mn-lt"/>
                <a:cs typeface="+mn-lt"/>
              </a:rPr>
              <a:t>If you are uploading each disbursement separately, please label each one</a:t>
            </a:r>
          </a:p>
          <a:p>
            <a:pPr marL="342900" indent="-342900">
              <a:buChar char="•"/>
            </a:pPr>
            <a:r>
              <a:rPr lang="en-GB" sz="1800" b="0" dirty="0">
                <a:ea typeface="+mn-lt"/>
                <a:cs typeface="+mn-lt"/>
              </a:rPr>
              <a:t>File ledgers will only be accepted in lieu of a disbursement voucher where invoices are unlikely, for example, mileage or court fee.</a:t>
            </a:r>
            <a:r>
              <a:rPr lang="en-GB" dirty="0">
                <a:ea typeface="+mn-lt"/>
                <a:cs typeface="+mn-lt"/>
              </a:rPr>
              <a:t> </a:t>
            </a:r>
          </a:p>
          <a:p>
            <a:pPr marL="342900" indent="-342900">
              <a:buChar char="•"/>
            </a:pPr>
            <a:r>
              <a:rPr lang="en-GB" b="0" dirty="0">
                <a:ea typeface="+mn-lt"/>
                <a:cs typeface="+mn-lt"/>
              </a:rPr>
              <a:t>Highlighting the disbursement on the ledger will help us identify it more easily.</a:t>
            </a:r>
            <a:endParaRPr lang="en-GB" dirty="0">
              <a:ea typeface="+mn-lt"/>
              <a:cs typeface="+mn-lt"/>
            </a:endParaRPr>
          </a:p>
          <a:p>
            <a:pPr marL="342900" indent="-342900">
              <a:buChar char="•"/>
            </a:pPr>
            <a:r>
              <a:rPr lang="en-GB" sz="1800" dirty="0">
                <a:cs typeface="Arial"/>
              </a:rPr>
              <a:t>I</a:t>
            </a:r>
            <a:r>
              <a:rPr lang="en-GB" sz="1800" b="0" dirty="0">
                <a:cs typeface="Arial"/>
              </a:rPr>
              <a:t>f a disbursement is under £20, we do not require evidence, however, an explanation of what the disbursement relates </a:t>
            </a:r>
            <a:r>
              <a:rPr lang="en-GB" dirty="0">
                <a:cs typeface="Arial"/>
              </a:rPr>
              <a:t>to is</a:t>
            </a:r>
            <a:r>
              <a:rPr lang="en-GB" sz="1800" b="0" dirty="0">
                <a:cs typeface="Arial"/>
              </a:rPr>
              <a:t> required</a:t>
            </a:r>
            <a:r>
              <a:rPr lang="en-GB" dirty="0">
                <a:cs typeface="Arial"/>
              </a:rPr>
              <a:t> so that we determine if the cost is reasonable and in scope </a:t>
            </a:r>
            <a:r>
              <a:rPr lang="en-GB" sz="1800" b="0" dirty="0">
                <a:cs typeface="Arial"/>
              </a:rPr>
              <a:t>.</a:t>
            </a:r>
            <a:r>
              <a:rPr lang="en-GB" dirty="0">
                <a:cs typeface="Arial"/>
              </a:rPr>
              <a:t> </a:t>
            </a:r>
            <a:endParaRPr lang="en-GB" sz="1800" b="0" dirty="0">
              <a:cs typeface="Arial"/>
            </a:endParaRPr>
          </a:p>
          <a:p>
            <a:pPr marL="800100" lvl="1" indent="-342900">
              <a:buChar char="•"/>
            </a:pPr>
            <a:r>
              <a:rPr lang="en-GB" b="0" dirty="0">
                <a:cs typeface="Arial"/>
              </a:rPr>
              <a:t>For example, if you have a parking fee of £7.00 that doesn’t match attendance at a hearing, we would need to know </a:t>
            </a:r>
            <a:r>
              <a:rPr lang="en-GB" dirty="0">
                <a:cs typeface="Arial"/>
              </a:rPr>
              <a:t>what the fee was and why it was </a:t>
            </a:r>
            <a:r>
              <a:rPr lang="en-GB" b="0" dirty="0">
                <a:cs typeface="Arial"/>
              </a:rPr>
              <a:t>incurred.</a:t>
            </a:r>
            <a:r>
              <a:rPr lang="en-GB" dirty="0">
                <a:cs typeface="Arial"/>
              </a:rPr>
              <a:t> </a:t>
            </a:r>
            <a:endParaRPr lang="en-GB" b="0" dirty="0">
              <a:cs typeface="Arial"/>
            </a:endParaRPr>
          </a:p>
          <a:p>
            <a:pPr marL="800100" lvl="1" indent="-342900">
              <a:buChar char="•"/>
            </a:pPr>
            <a:r>
              <a:rPr lang="en-GB" b="0" dirty="0">
                <a:cs typeface="Arial"/>
              </a:rPr>
              <a:t>You can provide this separately or in the bill narrative</a:t>
            </a:r>
            <a:endParaRPr lang="en-GB" dirty="0">
              <a:cs typeface="Arial"/>
            </a:endParaRPr>
          </a:p>
        </p:txBody>
      </p:sp>
      <p:sp>
        <p:nvSpPr>
          <p:cNvPr id="8" name="Footer Placeholder 3">
            <a:extLst>
              <a:ext uri="{FF2B5EF4-FFF2-40B4-BE49-F238E27FC236}">
                <a16:creationId xmlns:a16="http://schemas.microsoft.com/office/drawing/2014/main" id="{0F3103DB-27E7-4077-AEF6-5CE6201CADD8}"/>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lt"/>
                <a:cs typeface="Arial"/>
              </a:rPr>
              <a:t>Working with others to achieve excellence in the delivery of legal aid</a:t>
            </a:r>
          </a:p>
        </p:txBody>
      </p:sp>
      <p:sp>
        <p:nvSpPr>
          <p:cNvPr id="9" name="TextBox 8">
            <a:extLst>
              <a:ext uri="{FF2B5EF4-FFF2-40B4-BE49-F238E27FC236}">
                <a16:creationId xmlns:a16="http://schemas.microsoft.com/office/drawing/2014/main" id="{C9A65078-F45F-4D97-901D-8F737B134750}"/>
              </a:ext>
            </a:extLst>
          </p:cNvPr>
          <p:cNvSpPr txBox="1"/>
          <p:nvPr/>
        </p:nvSpPr>
        <p:spPr>
          <a:xfrm>
            <a:off x="648000" y="4653609"/>
            <a:ext cx="9813171" cy="1477328"/>
          </a:xfrm>
          <a:prstGeom prst="rect">
            <a:avLst/>
          </a:prstGeom>
          <a:solidFill>
            <a:srgbClr val="DDDEEA"/>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ea typeface="+mn-ea"/>
                <a:cs typeface="+mn-cs"/>
              </a:rPr>
              <a:t>Top Tip:</a:t>
            </a:r>
          </a:p>
          <a:p>
            <a:pPr>
              <a:defRPr/>
            </a:pPr>
            <a:r>
              <a:rPr lang="en-GB" dirty="0">
                <a:cs typeface="Arial"/>
              </a:rPr>
              <a:t>Where there are numerous invoices for the same type of expert, for example, interpreters / drug testing, please do the following:</a:t>
            </a:r>
          </a:p>
          <a:p>
            <a:pPr marL="285750" indent="-285750">
              <a:buFont typeface="Arial" panose="020B0604020202020204" pitchFamily="34" charset="0"/>
              <a:buChar char="•"/>
              <a:defRPr/>
            </a:pPr>
            <a:r>
              <a:rPr lang="en-GB" dirty="0">
                <a:cs typeface="Arial"/>
              </a:rPr>
              <a:t>Upload in chronological order </a:t>
            </a:r>
          </a:p>
          <a:p>
            <a:pPr marL="285750" indent="-285750">
              <a:buFont typeface="Arial" panose="020B0604020202020204" pitchFamily="34" charset="0"/>
              <a:buChar char="•"/>
              <a:defRPr/>
            </a:pPr>
            <a:r>
              <a:rPr lang="en-GB" dirty="0">
                <a:cs typeface="Arial"/>
              </a:rPr>
              <a:t>Ensure the date of work is entered on the bill to match the dates on the invoices. a</a:t>
            </a:r>
            <a:endParaRPr lang="en-GB" sz="1800" i="0" u="none" strike="noStrike" kern="1200" cap="none" spc="0" normalizeH="0" baseline="0" noProof="0" dirty="0">
              <a:ln>
                <a:noFill/>
              </a:ln>
              <a:effectLst/>
              <a:uLnTx/>
              <a:uFillTx/>
              <a:cs typeface="Arial"/>
            </a:endParaRPr>
          </a:p>
        </p:txBody>
      </p:sp>
      <p:sp>
        <p:nvSpPr>
          <p:cNvPr id="6" name="Slide Number Placeholder 5">
            <a:extLst>
              <a:ext uri="{FF2B5EF4-FFF2-40B4-BE49-F238E27FC236}">
                <a16:creationId xmlns:a16="http://schemas.microsoft.com/office/drawing/2014/main" id="{B59F3CA9-E8B5-E110-A1D1-AA6C78DF1034}"/>
              </a:ext>
            </a:extLst>
          </p:cNvPr>
          <p:cNvSpPr>
            <a:spLocks noGrp="1"/>
          </p:cNvSpPr>
          <p:nvPr>
            <p:ph type="sldNum" sz="quarter" idx="12"/>
          </p:nvPr>
        </p:nvSpPr>
        <p:spPr/>
        <p:txBody>
          <a:bodyPr/>
          <a:lstStyle/>
          <a:p>
            <a:fld id="{9A8223AF-F2F5-41F7-A71C-81CE492BCB88}" type="slidenum">
              <a:rPr lang="en-GB" smtClean="0"/>
              <a:pPr/>
              <a:t>33</a:t>
            </a:fld>
            <a:endParaRPr lang="en-GB"/>
          </a:p>
        </p:txBody>
      </p:sp>
    </p:spTree>
    <p:extLst>
      <p:ext uri="{BB962C8B-B14F-4D97-AF65-F5344CB8AC3E}">
        <p14:creationId xmlns:p14="http://schemas.microsoft.com/office/powerpoint/2010/main" val="2361052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1ADD9-DA93-DEC2-7C86-0EF2A9577EB3}"/>
              </a:ext>
            </a:extLst>
          </p:cNvPr>
          <p:cNvSpPr>
            <a:spLocks noGrp="1"/>
          </p:cNvSpPr>
          <p:nvPr>
            <p:ph type="title"/>
          </p:nvPr>
        </p:nvSpPr>
        <p:spPr/>
        <p:txBody>
          <a:bodyPr/>
          <a:lstStyle/>
          <a:p>
            <a:r>
              <a:rPr lang="en-GB">
                <a:cs typeface="Arial"/>
              </a:rPr>
              <a:t>Disbursements continued</a:t>
            </a:r>
            <a:endParaRPr lang="en-GB"/>
          </a:p>
        </p:txBody>
      </p:sp>
      <p:sp>
        <p:nvSpPr>
          <p:cNvPr id="12" name="TextBox 11">
            <a:extLst>
              <a:ext uri="{FF2B5EF4-FFF2-40B4-BE49-F238E27FC236}">
                <a16:creationId xmlns:a16="http://schemas.microsoft.com/office/drawing/2014/main" id="{5A3D68F0-FFF9-474E-812A-A22AC5F2452B}"/>
              </a:ext>
            </a:extLst>
          </p:cNvPr>
          <p:cNvSpPr txBox="1"/>
          <p:nvPr/>
        </p:nvSpPr>
        <p:spPr>
          <a:xfrm>
            <a:off x="648000" y="1133395"/>
            <a:ext cx="10723200" cy="2431435"/>
          </a:xfrm>
          <a:prstGeom prst="rect">
            <a:avLst/>
          </a:prstGeom>
          <a:noFill/>
        </p:spPr>
        <p:txBody>
          <a:bodyPr wrap="square">
            <a:spAutoFit/>
          </a:bodyPr>
          <a:lstStyle/>
          <a:p>
            <a:r>
              <a:rPr lang="en-GB" sz="1800">
                <a:cs typeface="Arial"/>
              </a:rPr>
              <a:t>All disbursement vouchers should contain the client's name and the date of work. </a:t>
            </a:r>
          </a:p>
          <a:p>
            <a:endParaRPr lang="en-GB" sz="800">
              <a:ea typeface="+mn-lt"/>
              <a:cs typeface="+mn-lt"/>
            </a:endParaRPr>
          </a:p>
          <a:p>
            <a:r>
              <a:rPr lang="en-GB" sz="1800" b="0">
                <a:ea typeface="+mn-lt"/>
                <a:cs typeface="+mn-lt"/>
              </a:rPr>
              <a:t>Expert's invoices should contain the following:</a:t>
            </a:r>
            <a:endParaRPr lang="en-GB" sz="1800">
              <a:ea typeface="+mn-lt"/>
              <a:cs typeface="+mn-lt"/>
            </a:endParaRPr>
          </a:p>
          <a:p>
            <a:pPr marL="342900" indent="-342900">
              <a:buChar char="•"/>
            </a:pPr>
            <a:r>
              <a:rPr lang="en-GB" sz="1800" b="0">
                <a:ea typeface="+mn-lt"/>
                <a:cs typeface="+mn-lt"/>
              </a:rPr>
              <a:t>The expert’s name and their specialism</a:t>
            </a:r>
            <a:endParaRPr lang="en-GB" sz="1800">
              <a:cs typeface="Arial"/>
            </a:endParaRPr>
          </a:p>
          <a:p>
            <a:pPr marL="342900" indent="-342900">
              <a:buChar char="•"/>
            </a:pPr>
            <a:r>
              <a:rPr lang="en-GB" sz="1800" b="0">
                <a:ea typeface="+mn-lt"/>
                <a:cs typeface="+mn-lt"/>
              </a:rPr>
              <a:t>The hourly rate being claimed and a breakdown of each item of work and the hours taken for each</a:t>
            </a:r>
          </a:p>
          <a:p>
            <a:r>
              <a:rPr lang="en-GB" sz="1800" b="0">
                <a:ea typeface="+mn-lt"/>
                <a:cs typeface="+mn-lt"/>
              </a:rPr>
              <a:t>•    The address of the expert, where they are travelling to and from and how many journeys</a:t>
            </a:r>
            <a:endParaRPr lang="en-GB" sz="1800">
              <a:ea typeface="+mn-lt"/>
              <a:cs typeface="+mn-lt"/>
            </a:endParaRPr>
          </a:p>
          <a:p>
            <a:pPr marL="342900" indent="-342900">
              <a:buChar char="•"/>
            </a:pPr>
            <a:r>
              <a:rPr lang="en-GB" sz="1800" b="0">
                <a:ea typeface="+mn-lt"/>
                <a:cs typeface="+mn-lt"/>
              </a:rPr>
              <a:t>Where public transport is used, receipts / copy tickets should be provided, ideally uploaded with the invoice in the same document. </a:t>
            </a:r>
            <a:endParaRPr lang="en-GB" sz="1800">
              <a:ea typeface="+mn-lt"/>
              <a:cs typeface="+mn-lt"/>
            </a:endParaRPr>
          </a:p>
          <a:p>
            <a:pPr marL="342900" indent="-342900">
              <a:buChar char="•"/>
            </a:pPr>
            <a:r>
              <a:rPr lang="en-GB" sz="1800" b="0">
                <a:ea typeface="+mn-lt"/>
                <a:cs typeface="+mn-lt"/>
              </a:rPr>
              <a:t>Overnight accommodation should also be evidenced with an invoice / receipt.</a:t>
            </a:r>
          </a:p>
        </p:txBody>
      </p:sp>
      <p:sp>
        <p:nvSpPr>
          <p:cNvPr id="10" name="TextBox 9">
            <a:extLst>
              <a:ext uri="{FF2B5EF4-FFF2-40B4-BE49-F238E27FC236}">
                <a16:creationId xmlns:a16="http://schemas.microsoft.com/office/drawing/2014/main" id="{B519608B-A442-49E8-838D-5A956CB95146}"/>
              </a:ext>
            </a:extLst>
          </p:cNvPr>
          <p:cNvSpPr txBox="1"/>
          <p:nvPr/>
        </p:nvSpPr>
        <p:spPr>
          <a:xfrm>
            <a:off x="719887" y="3722579"/>
            <a:ext cx="9937227" cy="2585323"/>
          </a:xfrm>
          <a:prstGeom prst="rect">
            <a:avLst/>
          </a:prstGeom>
          <a:solidFill>
            <a:srgbClr val="DDDEEA"/>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effectLst/>
                <a:uLnTx/>
                <a:uFillTx/>
                <a:ea typeface="+mn-ea"/>
                <a:cs typeface="+mn-cs"/>
              </a:rPr>
              <a:t>Top Tips:</a:t>
            </a:r>
          </a:p>
          <a:p>
            <a:pPr marL="285750" indent="-285750">
              <a:buFont typeface="Arial" panose="020B0604020202020204" pitchFamily="34" charset="0"/>
              <a:buChar char="•"/>
            </a:pPr>
            <a:r>
              <a:rPr lang="en-GB" b="0">
                <a:ea typeface="+mn-lt"/>
                <a:cs typeface="+mn-lt"/>
              </a:rPr>
              <a:t>When there is an unusual apportionment of expert fees, and prior authority has not been granted, please provide a copy of the court order and explanation for the apportionment on the assessment.</a:t>
            </a:r>
            <a:endParaRPr lang="en-GB"/>
          </a:p>
          <a:p>
            <a:pPr marL="285750" indent="-285750">
              <a:buFont typeface="Arial" panose="020B0604020202020204" pitchFamily="34" charset="0"/>
              <a:buChar char="•"/>
            </a:pPr>
            <a:r>
              <a:rPr lang="en-GB" b="0">
                <a:ea typeface="+mn-lt"/>
                <a:cs typeface="+mn-lt"/>
              </a:rPr>
              <a:t>Guidance on apportionment: Guidance on authorities and legal aid for cases in courts outside England and Wales </a:t>
            </a:r>
            <a:r>
              <a:rPr lang="en-GB">
                <a:solidFill>
                  <a:srgbClr val="575C96"/>
                </a:solidFill>
                <a:ea typeface="+mn-lt"/>
                <a:cs typeface="+mn-lt"/>
                <a:hlinkClick r:id="rId2">
                  <a:extLst>
                    <a:ext uri="{A12FA001-AC4F-418D-AE19-62706E023703}">
                      <ahyp:hlinkClr xmlns:ahyp="http://schemas.microsoft.com/office/drawing/2018/hyperlinkcolor" val="tx"/>
                    </a:ext>
                  </a:extLst>
                </a:hlinkClick>
              </a:rPr>
              <a:t>Guidance on the Remuneration of Expert Witnessesv7.docx (publishing.service.gov.uk)</a:t>
            </a:r>
            <a:endParaRPr lang="en-GB" b="0">
              <a:ea typeface="+mn-lt"/>
              <a:cs typeface="+mn-lt"/>
            </a:endParaRPr>
          </a:p>
          <a:p>
            <a:pPr marL="285750" indent="-285750">
              <a:buFont typeface="Arial" panose="020B0604020202020204" pitchFamily="34" charset="0"/>
              <a:buChar char="•"/>
            </a:pPr>
            <a:r>
              <a:rPr lang="en-GB">
                <a:latin typeface="Segoe UI"/>
                <a:cs typeface="Segoe UI"/>
              </a:rPr>
              <a:t>I</a:t>
            </a:r>
            <a:r>
              <a:rPr lang="en-GB" sz="1800">
                <a:effectLst/>
                <a:latin typeface="Segoe UI"/>
                <a:cs typeface="Segoe UI"/>
              </a:rPr>
              <a:t>f you are submitting the invoice for full fees that are apportioned when claiming, please enter the apportionment and actual amount claimed on the invoice</a:t>
            </a:r>
            <a:endParaRPr lang="en-GB">
              <a:latin typeface="Segoe UI"/>
              <a:cs typeface="Segoe UI"/>
            </a:endParaRPr>
          </a:p>
        </p:txBody>
      </p:sp>
      <p:sp>
        <p:nvSpPr>
          <p:cNvPr id="11" name="Footer Placeholder 3">
            <a:extLst>
              <a:ext uri="{FF2B5EF4-FFF2-40B4-BE49-F238E27FC236}">
                <a16:creationId xmlns:a16="http://schemas.microsoft.com/office/drawing/2014/main" id="{81F5F629-2EE0-4E41-9B4F-A4E878964355}"/>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lt"/>
                <a:cs typeface="Arial"/>
              </a:rPr>
              <a:t>Working with others to achieve excellence in the delivery of legal aid</a:t>
            </a:r>
          </a:p>
        </p:txBody>
      </p:sp>
      <p:sp>
        <p:nvSpPr>
          <p:cNvPr id="6" name="Slide Number Placeholder 5">
            <a:extLst>
              <a:ext uri="{FF2B5EF4-FFF2-40B4-BE49-F238E27FC236}">
                <a16:creationId xmlns:a16="http://schemas.microsoft.com/office/drawing/2014/main" id="{E9D1692C-524F-15E3-5153-769F7E229BF9}"/>
              </a:ext>
            </a:extLst>
          </p:cNvPr>
          <p:cNvSpPr>
            <a:spLocks noGrp="1"/>
          </p:cNvSpPr>
          <p:nvPr>
            <p:ph type="sldNum" sz="quarter" idx="12"/>
          </p:nvPr>
        </p:nvSpPr>
        <p:spPr/>
        <p:txBody>
          <a:bodyPr/>
          <a:lstStyle/>
          <a:p>
            <a:fld id="{9A8223AF-F2F5-41F7-A71C-81CE492BCB88}" type="slidenum">
              <a:rPr lang="en-GB" smtClean="0"/>
              <a:pPr/>
              <a:t>34</a:t>
            </a:fld>
            <a:endParaRPr lang="en-GB"/>
          </a:p>
        </p:txBody>
      </p:sp>
    </p:spTree>
    <p:extLst>
      <p:ext uri="{BB962C8B-B14F-4D97-AF65-F5344CB8AC3E}">
        <p14:creationId xmlns:p14="http://schemas.microsoft.com/office/powerpoint/2010/main" val="42159014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F686F-5E29-2D47-5563-F44982DF93E5}"/>
              </a:ext>
            </a:extLst>
          </p:cNvPr>
          <p:cNvSpPr>
            <a:spLocks noGrp="1"/>
          </p:cNvSpPr>
          <p:nvPr>
            <p:ph type="title"/>
          </p:nvPr>
        </p:nvSpPr>
        <p:spPr/>
        <p:txBody>
          <a:bodyPr/>
          <a:lstStyle/>
          <a:p>
            <a:r>
              <a:rPr lang="en-GB" dirty="0">
                <a:cs typeface="Arial"/>
              </a:rPr>
              <a:t>Disbursements: Court Orders needed</a:t>
            </a:r>
            <a:endParaRPr lang="en-GB" dirty="0"/>
          </a:p>
        </p:txBody>
      </p:sp>
      <p:sp>
        <p:nvSpPr>
          <p:cNvPr id="7" name="Footer Placeholder 3">
            <a:extLst>
              <a:ext uri="{FF2B5EF4-FFF2-40B4-BE49-F238E27FC236}">
                <a16:creationId xmlns:a16="http://schemas.microsoft.com/office/drawing/2014/main" id="{C0CF14E9-5DE8-4D81-8772-A592A1C4CB3A}"/>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prstClr val="black"/>
                </a:solidFill>
                <a:effectLst/>
                <a:uLnTx/>
                <a:uFillTx/>
                <a:latin typeface="Arial"/>
                <a:ea typeface="+mn-lt"/>
                <a:cs typeface="Arial"/>
              </a:rPr>
              <a:t>Working with others to achieve excellence in the delivery of legal aid</a:t>
            </a:r>
          </a:p>
        </p:txBody>
      </p:sp>
      <p:sp>
        <p:nvSpPr>
          <p:cNvPr id="10" name="TextBox 9">
            <a:extLst>
              <a:ext uri="{FF2B5EF4-FFF2-40B4-BE49-F238E27FC236}">
                <a16:creationId xmlns:a16="http://schemas.microsoft.com/office/drawing/2014/main" id="{837BFA3D-EA45-43C9-99AC-FAB9558327E9}"/>
              </a:ext>
            </a:extLst>
          </p:cNvPr>
          <p:cNvSpPr txBox="1"/>
          <p:nvPr/>
        </p:nvSpPr>
        <p:spPr>
          <a:xfrm>
            <a:off x="648000" y="1354875"/>
            <a:ext cx="10723200" cy="3416320"/>
          </a:xfrm>
          <a:prstGeom prst="rect">
            <a:avLst/>
          </a:prstGeom>
          <a:noFill/>
        </p:spPr>
        <p:txBody>
          <a:bodyPr wrap="square" lIns="91440" tIns="45720" rIns="91440" bIns="45720" anchor="t">
            <a:spAutoFit/>
          </a:bodyPr>
          <a:lstStyle/>
          <a:p>
            <a:r>
              <a:rPr lang="en-GB" b="0">
                <a:cs typeface="Arial"/>
              </a:rPr>
              <a:t>Court orders will be required for drug / alcohol testing and the invoice(s) must match the directions in the court order:</a:t>
            </a:r>
          </a:p>
          <a:p>
            <a:endParaRPr lang="en-GB">
              <a:cs typeface="Arial"/>
            </a:endParaRPr>
          </a:p>
          <a:p>
            <a:pPr marL="342900" indent="-342900">
              <a:buChar char="•"/>
            </a:pPr>
            <a:r>
              <a:rPr lang="en-GB" b="0">
                <a:cs typeface="Arial"/>
              </a:rPr>
              <a:t>The party to be tested</a:t>
            </a:r>
          </a:p>
          <a:p>
            <a:pPr marL="342900" indent="-342900">
              <a:buChar char="•"/>
            </a:pPr>
            <a:r>
              <a:rPr lang="en-GB" b="0">
                <a:cs typeface="Arial"/>
              </a:rPr>
              <a:t>The substance(s) to be tested </a:t>
            </a:r>
          </a:p>
          <a:p>
            <a:pPr marL="342900" indent="-342900">
              <a:buChar char="•"/>
            </a:pPr>
            <a:r>
              <a:rPr lang="en-GB" b="0">
                <a:cs typeface="Arial"/>
              </a:rPr>
              <a:t>The type of testing</a:t>
            </a:r>
          </a:p>
          <a:p>
            <a:pPr marL="342900" indent="-342900">
              <a:buChar char="•"/>
            </a:pPr>
            <a:r>
              <a:rPr lang="en-GB" b="0">
                <a:cs typeface="Arial"/>
              </a:rPr>
              <a:t>The length of testing</a:t>
            </a:r>
          </a:p>
          <a:p>
            <a:pPr marL="342900" indent="-342900">
              <a:buChar char="•"/>
            </a:pPr>
            <a:r>
              <a:rPr lang="en-GB" b="0">
                <a:cs typeface="Arial"/>
              </a:rPr>
              <a:t>The apportionment of costs</a:t>
            </a:r>
          </a:p>
          <a:p>
            <a:pPr marL="342900" indent="-342900">
              <a:buClr>
                <a:schemeClr val="tx1"/>
              </a:buClr>
              <a:buChar char="•"/>
            </a:pPr>
            <a:r>
              <a:rPr lang="en-GB">
                <a:solidFill>
                  <a:srgbClr val="575C96"/>
                </a:solidFill>
                <a:cs typeface="Arial"/>
                <a:hlinkClick r:id="rId2">
                  <a:extLst>
                    <a:ext uri="{A12FA001-AC4F-418D-AE19-62706E023703}">
                      <ahyp:hlinkClr xmlns:ahyp="http://schemas.microsoft.com/office/drawing/2018/hyperlinkcolor" val="tx"/>
                    </a:ext>
                  </a:extLst>
                </a:hlinkClick>
              </a:rPr>
              <a:t>10.14 Electronic Handbook</a:t>
            </a:r>
            <a:endParaRPr lang="en-GB">
              <a:solidFill>
                <a:srgbClr val="575C96"/>
              </a:solidFill>
              <a:cs typeface="Arial"/>
            </a:endParaRPr>
          </a:p>
          <a:p>
            <a:pPr marL="342900" indent="-342900">
              <a:buClr>
                <a:schemeClr val="tx1"/>
              </a:buClr>
              <a:buChar char="•"/>
            </a:pPr>
            <a:endParaRPr lang="en-GB" b="0">
              <a:solidFill>
                <a:srgbClr val="575C96"/>
              </a:solidFill>
              <a:cs typeface="Arial"/>
            </a:endParaRPr>
          </a:p>
          <a:p>
            <a:pPr>
              <a:buClr>
                <a:schemeClr val="tx1"/>
              </a:buClr>
            </a:pPr>
            <a:r>
              <a:rPr lang="en-GB" b="1">
                <a:cs typeface="Arial"/>
              </a:rPr>
              <a:t>Please note: </a:t>
            </a:r>
            <a:r>
              <a:rPr lang="en-GB">
                <a:cs typeface="Arial"/>
              </a:rPr>
              <a:t>W</a:t>
            </a:r>
            <a:r>
              <a:rPr lang="en-GB" b="0">
                <a:cs typeface="Arial"/>
              </a:rPr>
              <a:t>e do not require the court order for the expert fee to be uploaded with the claim where prior authority has been granted. </a:t>
            </a:r>
          </a:p>
        </p:txBody>
      </p:sp>
      <p:sp>
        <p:nvSpPr>
          <p:cNvPr id="8" name="TextBox 7">
            <a:extLst>
              <a:ext uri="{FF2B5EF4-FFF2-40B4-BE49-F238E27FC236}">
                <a16:creationId xmlns:a16="http://schemas.microsoft.com/office/drawing/2014/main" id="{AE24D764-3389-463A-B8C5-AAE60F13C41C}"/>
              </a:ext>
            </a:extLst>
          </p:cNvPr>
          <p:cNvSpPr txBox="1"/>
          <p:nvPr/>
        </p:nvSpPr>
        <p:spPr>
          <a:xfrm>
            <a:off x="648000" y="4808005"/>
            <a:ext cx="10041336" cy="1477328"/>
          </a:xfrm>
          <a:prstGeom prst="rect">
            <a:avLst/>
          </a:prstGeom>
          <a:solidFill>
            <a:srgbClr val="DDDEEA"/>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black"/>
                </a:solidFill>
                <a:effectLst/>
                <a:uLnTx/>
                <a:uFillTx/>
                <a:ea typeface="+mn-ea"/>
                <a:cs typeface="+mn-cs"/>
              </a:rPr>
              <a:t>Top Tip:</a:t>
            </a:r>
          </a:p>
          <a:p>
            <a:r>
              <a:rPr lang="en-GB" sz="1800" b="0">
                <a:ea typeface="+mn-lt"/>
                <a:cs typeface="+mn-lt"/>
              </a:rPr>
              <a:t>You can assist caseworkers by:</a:t>
            </a:r>
          </a:p>
          <a:p>
            <a:pPr marL="285750" indent="-285750">
              <a:buFont typeface="Arial" panose="020B0604020202020204" pitchFamily="34" charset="0"/>
              <a:buChar char="•"/>
            </a:pPr>
            <a:r>
              <a:rPr lang="en-GB" sz="1800" b="0">
                <a:ea typeface="+mn-lt"/>
                <a:cs typeface="+mn-lt"/>
              </a:rPr>
              <a:t>Highlighting any relevant directions within the order</a:t>
            </a:r>
          </a:p>
          <a:p>
            <a:pPr marL="285750" indent="-285750">
              <a:buFont typeface="Arial" panose="020B0604020202020204" pitchFamily="34" charset="0"/>
              <a:buChar char="•"/>
            </a:pPr>
            <a:r>
              <a:rPr lang="en-GB" sz="1800" b="0">
                <a:ea typeface="+mn-lt"/>
                <a:cs typeface="+mn-lt"/>
              </a:rPr>
              <a:t>Annotating the invoice with the date of the order</a:t>
            </a:r>
            <a:endParaRPr lang="en-GB">
              <a:ea typeface="+mn-lt"/>
              <a:cs typeface="+mn-lt"/>
            </a:endParaRPr>
          </a:p>
          <a:p>
            <a:r>
              <a:rPr lang="en-GB" sz="1800" b="0">
                <a:ea typeface="+mn-lt"/>
                <a:cs typeface="+mn-lt"/>
              </a:rPr>
              <a:t>This will assist to avoid directions being missed, especially when there are numerous invoices. </a:t>
            </a:r>
            <a:endParaRPr lang="en-GB"/>
          </a:p>
        </p:txBody>
      </p:sp>
      <p:sp>
        <p:nvSpPr>
          <p:cNvPr id="6" name="Slide Number Placeholder 5">
            <a:extLst>
              <a:ext uri="{FF2B5EF4-FFF2-40B4-BE49-F238E27FC236}">
                <a16:creationId xmlns:a16="http://schemas.microsoft.com/office/drawing/2014/main" id="{4F9B8BEB-4469-5A2A-C9D4-47A16DB39EA6}"/>
              </a:ext>
            </a:extLst>
          </p:cNvPr>
          <p:cNvSpPr>
            <a:spLocks noGrp="1"/>
          </p:cNvSpPr>
          <p:nvPr>
            <p:ph type="sldNum" sz="quarter" idx="12"/>
          </p:nvPr>
        </p:nvSpPr>
        <p:spPr/>
        <p:txBody>
          <a:bodyPr/>
          <a:lstStyle/>
          <a:p>
            <a:fld id="{9A8223AF-F2F5-41F7-A71C-81CE492BCB88}" type="slidenum">
              <a:rPr lang="en-GB" smtClean="0"/>
              <a:pPr/>
              <a:t>35</a:t>
            </a:fld>
            <a:endParaRPr lang="en-GB"/>
          </a:p>
        </p:txBody>
      </p:sp>
    </p:spTree>
    <p:extLst>
      <p:ext uri="{BB962C8B-B14F-4D97-AF65-F5344CB8AC3E}">
        <p14:creationId xmlns:p14="http://schemas.microsoft.com/office/powerpoint/2010/main" val="4060204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lstStyle/>
          <a:p>
            <a:r>
              <a:rPr lang="en-GB" dirty="0">
                <a:cs typeface="Arial"/>
              </a:rPr>
              <a:t>Disbursements: Court Orders needed continued</a:t>
            </a:r>
            <a:endParaRPr lang="en-GB" dirty="0"/>
          </a:p>
        </p:txBody>
      </p:sp>
      <p:sp>
        <p:nvSpPr>
          <p:cNvPr id="10" name="TextBox 9">
            <a:extLst>
              <a:ext uri="{FF2B5EF4-FFF2-40B4-BE49-F238E27FC236}">
                <a16:creationId xmlns:a16="http://schemas.microsoft.com/office/drawing/2014/main" id="{C02ADC06-AF54-453C-9652-464E3C346725}"/>
              </a:ext>
            </a:extLst>
          </p:cNvPr>
          <p:cNvSpPr txBox="1"/>
          <p:nvPr/>
        </p:nvSpPr>
        <p:spPr>
          <a:xfrm>
            <a:off x="648000" y="1305341"/>
            <a:ext cx="10723200" cy="5078313"/>
          </a:xfrm>
          <a:prstGeom prst="rect">
            <a:avLst/>
          </a:prstGeom>
          <a:noFill/>
        </p:spPr>
        <p:txBody>
          <a:bodyPr wrap="square" lIns="91440" tIns="45720" rIns="91440" bIns="45720" anchor="t">
            <a:spAutoFit/>
          </a:bodyPr>
          <a:lstStyle/>
          <a:p>
            <a:r>
              <a:rPr lang="en-GB" sz="1800" b="1" dirty="0">
                <a:ea typeface="+mn-lt"/>
                <a:cs typeface="+mn-lt"/>
              </a:rPr>
              <a:t>Transcription:</a:t>
            </a:r>
            <a:endParaRPr lang="en-US" sz="1800" b="1" dirty="0">
              <a:cs typeface="Arial"/>
            </a:endParaRPr>
          </a:p>
          <a:p>
            <a:pPr marL="285750" indent="-285750">
              <a:buFont typeface="Arial" panose="020B0604020202020204" pitchFamily="34" charset="0"/>
              <a:buChar char="•"/>
            </a:pPr>
            <a:r>
              <a:rPr lang="en-GB" sz="1800" b="0" dirty="0">
                <a:ea typeface="+mn-lt"/>
                <a:cs typeface="+mn-lt"/>
              </a:rPr>
              <a:t>Where transcription of a judgement has been ordered by the court, a copy of the court order directing this should be uploaded with your bill and invoice.</a:t>
            </a:r>
            <a:endParaRPr lang="en-GB" sz="1800" dirty="0">
              <a:cs typeface="Arial"/>
            </a:endParaRPr>
          </a:p>
          <a:p>
            <a:pPr marL="285750" indent="-285750">
              <a:buFont typeface="Arial" panose="020B0604020202020204" pitchFamily="34" charset="0"/>
              <a:buChar char="•"/>
            </a:pPr>
            <a:r>
              <a:rPr lang="en-GB" sz="1800" b="0" dirty="0">
                <a:ea typeface="+mn-lt"/>
                <a:cs typeface="+mn-lt"/>
              </a:rPr>
              <a:t>In cases where there is no order for transcription, but it has been necessary to obtain a transcription of the judgement (for instance an appeal), please provide an explanation why an order has not been provided.</a:t>
            </a:r>
          </a:p>
          <a:p>
            <a:pPr marL="285750" indent="-285750">
              <a:buFont typeface="Arial" panose="020B0604020202020204" pitchFamily="34" charset="0"/>
              <a:buChar char="•"/>
            </a:pPr>
            <a:r>
              <a:rPr lang="en-GB" dirty="0">
                <a:ea typeface="+mn-lt"/>
                <a:cs typeface="+mn-lt"/>
              </a:rPr>
              <a:t>Additional guidance: </a:t>
            </a:r>
          </a:p>
          <a:p>
            <a:pPr marL="742950" lvl="1" indent="-285750">
              <a:buClr>
                <a:schemeClr val="tx1"/>
              </a:buClr>
              <a:buFont typeface="Arial" panose="020B0604020202020204" pitchFamily="34" charset="0"/>
              <a:buChar char="•"/>
            </a:pPr>
            <a:r>
              <a:rPr lang="en-GB" dirty="0">
                <a:solidFill>
                  <a:srgbClr val="575C96"/>
                </a:solidFill>
                <a:cs typeface="Arial"/>
                <a:hlinkClick r:id="rId3">
                  <a:extLst>
                    <a:ext uri="{A12FA001-AC4F-418D-AE19-62706E023703}">
                      <ahyp:hlinkClr xmlns:ahyp="http://schemas.microsoft.com/office/drawing/2018/hyperlinkcolor" val="tx"/>
                    </a:ext>
                  </a:extLst>
                </a:hlinkClick>
              </a:rPr>
              <a:t>10.31 Electronic Handbook</a:t>
            </a:r>
            <a:endParaRPr lang="en-GB" dirty="0">
              <a:solidFill>
                <a:srgbClr val="575C96"/>
              </a:solidFill>
              <a:cs typeface="Arial"/>
            </a:endParaRPr>
          </a:p>
          <a:p>
            <a:pPr marL="742950" lvl="1" indent="-285750">
              <a:buClr>
                <a:schemeClr val="tx1"/>
              </a:buClr>
              <a:buFont typeface="Arial" panose="020B0604020202020204" pitchFamily="34" charset="0"/>
              <a:buChar char="•"/>
            </a:pPr>
            <a:r>
              <a:rPr lang="en-GB" dirty="0">
                <a:solidFill>
                  <a:srgbClr val="575C96"/>
                </a:solidFill>
                <a:cs typeface="Arial"/>
                <a:hlinkClick r:id="rId4">
                  <a:extLst>
                    <a:ext uri="{A12FA001-AC4F-418D-AE19-62706E023703}">
                      <ahyp:hlinkClr xmlns:ahyp="http://schemas.microsoft.com/office/drawing/2018/hyperlinkcolor" val="tx"/>
                    </a:ext>
                  </a:extLst>
                </a:hlinkClick>
              </a:rPr>
              <a:t>5.28-5.30 of the Guidance on the  Remuneration of Expert Witnesses</a:t>
            </a:r>
            <a:endParaRPr lang="en-GB" dirty="0">
              <a:solidFill>
                <a:srgbClr val="575C96"/>
              </a:solidFill>
              <a:cs typeface="Arial"/>
            </a:endParaRPr>
          </a:p>
          <a:p>
            <a:pPr lvl="1">
              <a:buClr>
                <a:schemeClr val="tx1"/>
              </a:buClr>
            </a:pPr>
            <a:endParaRPr lang="en-GB" b="1" dirty="0">
              <a:cs typeface="Arial"/>
            </a:endParaRPr>
          </a:p>
          <a:p>
            <a:pPr marL="0" lvl="1"/>
            <a:r>
              <a:rPr lang="en-GB" b="1" dirty="0">
                <a:cs typeface="Arial"/>
              </a:rPr>
              <a:t>Risk Assessment Expert:</a:t>
            </a:r>
          </a:p>
          <a:p>
            <a:pPr marL="285750" lvl="1" indent="-285750">
              <a:buFont typeface="Arial" panose="020B0604020202020204" pitchFamily="34" charset="0"/>
              <a:buChar char="•"/>
            </a:pPr>
            <a:r>
              <a:rPr lang="en-GB" dirty="0">
                <a:cs typeface="Segoe UI"/>
              </a:rPr>
              <a:t>Where it was necessary to obtain a specialist Risk</a:t>
            </a:r>
            <a:r>
              <a:rPr lang="en-GB" sz="1800" dirty="0">
                <a:effectLst/>
                <a:cs typeface="Segoe UI"/>
              </a:rPr>
              <a:t> </a:t>
            </a:r>
            <a:r>
              <a:rPr lang="en-GB" dirty="0">
                <a:cs typeface="Segoe UI"/>
              </a:rPr>
              <a:t>Assessment,</a:t>
            </a:r>
            <a:r>
              <a:rPr lang="en-GB" sz="1800" dirty="0">
                <a:effectLst/>
                <a:cs typeface="Segoe UI"/>
              </a:rPr>
              <a:t> </a:t>
            </a:r>
            <a:r>
              <a:rPr lang="en-GB" dirty="0">
                <a:cs typeface="Segoe UI"/>
              </a:rPr>
              <a:t>unless prior authority has already been granted, we will need a copy of the court order directing this. This enable us to determine if the expert service being provided is in fact that of a specialist risk assessment expert, or, if the expert is providing independent social work services. </a:t>
            </a:r>
            <a:endParaRPr lang="en-GB" sz="1800" dirty="0">
              <a:effectLst/>
              <a:cs typeface="Segoe UI"/>
            </a:endParaRPr>
          </a:p>
          <a:p>
            <a:pPr marL="742950" lvl="2" indent="-285750">
              <a:buFont typeface="Arial" panose="020B0604020202020204" pitchFamily="34" charset="0"/>
              <a:buChar char="•"/>
            </a:pPr>
            <a:r>
              <a:rPr lang="en-GB" dirty="0">
                <a:solidFill>
                  <a:srgbClr val="575C96"/>
                </a:solidFill>
                <a:cs typeface="Arial"/>
                <a:hlinkClick r:id="rId3">
                  <a:extLst>
                    <a:ext uri="{A12FA001-AC4F-418D-AE19-62706E023703}">
                      <ahyp:hlinkClr xmlns:ahyp="http://schemas.microsoft.com/office/drawing/2018/hyperlinkcolor" val="tx"/>
                    </a:ext>
                  </a:extLst>
                </a:hlinkClick>
              </a:rPr>
              <a:t>10.27</a:t>
            </a:r>
            <a:r>
              <a:rPr lang="en-GB" dirty="0">
                <a:solidFill>
                  <a:srgbClr val="575C96"/>
                </a:solidFill>
                <a:ea typeface="+mn-lt"/>
                <a:cs typeface="+mn-lt"/>
                <a:hlinkClick r:id="rId3">
                  <a:extLst>
                    <a:ext uri="{A12FA001-AC4F-418D-AE19-62706E023703}">
                      <ahyp:hlinkClr xmlns:ahyp="http://schemas.microsoft.com/office/drawing/2018/hyperlinkcolor" val="tx"/>
                    </a:ext>
                  </a:extLst>
                </a:hlinkClick>
              </a:rPr>
              <a:t> Electronic Handbook</a:t>
            </a:r>
            <a:endParaRPr lang="en-GB" dirty="0">
              <a:solidFill>
                <a:srgbClr val="575C96"/>
              </a:solidFill>
              <a:cs typeface="Segoe UI"/>
            </a:endParaRPr>
          </a:p>
          <a:p>
            <a:pPr marL="742950" lvl="2" indent="-285750">
              <a:buFont typeface="Arial" panose="020B0604020202020204" pitchFamily="34" charset="0"/>
              <a:buChar char="•"/>
            </a:pPr>
            <a:r>
              <a:rPr lang="en-GB" dirty="0">
                <a:solidFill>
                  <a:srgbClr val="575C96"/>
                </a:solidFill>
                <a:ea typeface="+mn-lt"/>
                <a:cs typeface="+mn-lt"/>
                <a:hlinkClick r:id="rId4">
                  <a:extLst>
                    <a:ext uri="{A12FA001-AC4F-418D-AE19-62706E023703}">
                      <ahyp:hlinkClr xmlns:ahyp="http://schemas.microsoft.com/office/drawing/2018/hyperlinkcolor" val="tx"/>
                    </a:ext>
                  </a:extLst>
                </a:hlinkClick>
              </a:rPr>
              <a:t>5.6-5.11 Guidance on the Remuneration of Expert Witnesses</a:t>
            </a:r>
            <a:endParaRPr lang="en-GB" dirty="0">
              <a:solidFill>
                <a:srgbClr val="575C96"/>
              </a:solidFill>
              <a:cs typeface="Arial"/>
            </a:endParaRPr>
          </a:p>
          <a:p>
            <a:pPr marL="742950" lvl="1" indent="-285750">
              <a:buFont typeface="Arial" panose="020B0604020202020204" pitchFamily="34" charset="0"/>
              <a:buChar char="•"/>
            </a:pPr>
            <a:endParaRPr lang="en-GB" dirty="0">
              <a:solidFill>
                <a:srgbClr val="575C96"/>
              </a:solidFill>
              <a:highlight>
                <a:srgbClr val="FFFF00"/>
              </a:highlight>
              <a:cs typeface="Arial"/>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36</a:t>
            </a:fld>
            <a:endParaRPr lang="en-GB"/>
          </a:p>
        </p:txBody>
      </p:sp>
    </p:spTree>
    <p:extLst>
      <p:ext uri="{BB962C8B-B14F-4D97-AF65-F5344CB8AC3E}">
        <p14:creationId xmlns:p14="http://schemas.microsoft.com/office/powerpoint/2010/main" val="2069654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a:xfrm>
            <a:off x="756000" y="2634863"/>
            <a:ext cx="10291200" cy="1013863"/>
          </a:xfrm>
        </p:spPr>
        <p:txBody>
          <a:bodyPr/>
          <a:lstStyle/>
          <a:p>
            <a:r>
              <a:rPr lang="en-GB"/>
              <a:t>Enhancement when cases escape</a:t>
            </a:r>
            <a:endParaRPr lang="en-US"/>
          </a:p>
        </p:txBody>
      </p:sp>
    </p:spTree>
    <p:extLst>
      <p:ext uri="{BB962C8B-B14F-4D97-AF65-F5344CB8AC3E}">
        <p14:creationId xmlns:p14="http://schemas.microsoft.com/office/powerpoint/2010/main" val="4287060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lstStyle/>
          <a:p>
            <a:r>
              <a:rPr lang="en-GB">
                <a:cs typeface="Arial"/>
              </a:rPr>
              <a:t>Enhancement when cases escape: Determining level</a:t>
            </a:r>
            <a:endParaRPr lang="en-GB" b="0">
              <a:cs typeface="Arial"/>
            </a:endParaRPr>
          </a:p>
          <a:p>
            <a:endParaRPr lang="en-GB">
              <a:cs typeface="Arial"/>
            </a:endParaRPr>
          </a:p>
        </p:txBody>
      </p:sp>
      <p:sp>
        <p:nvSpPr>
          <p:cNvPr id="10" name="TextBox 9">
            <a:extLst>
              <a:ext uri="{FF2B5EF4-FFF2-40B4-BE49-F238E27FC236}">
                <a16:creationId xmlns:a16="http://schemas.microsoft.com/office/drawing/2014/main" id="{4F30458A-43A1-4FF7-8CEA-CF5E6AB790A9}"/>
              </a:ext>
            </a:extLst>
          </p:cNvPr>
          <p:cNvSpPr txBox="1"/>
          <p:nvPr/>
        </p:nvSpPr>
        <p:spPr>
          <a:xfrm>
            <a:off x="648000" y="1416430"/>
            <a:ext cx="10723200" cy="4524315"/>
          </a:xfrm>
          <a:prstGeom prst="rect">
            <a:avLst/>
          </a:prstGeom>
          <a:noFill/>
        </p:spPr>
        <p:txBody>
          <a:bodyPr wrap="square">
            <a:spAutoFit/>
          </a:bodyPr>
          <a:lstStyle/>
          <a:p>
            <a:r>
              <a:rPr lang="en-GB" sz="1800" b="0"/>
              <a:t>There are 2 stages to determining the level of enhancement:</a:t>
            </a:r>
          </a:p>
          <a:p>
            <a:endParaRPr lang="en-GB" sz="1800"/>
          </a:p>
          <a:p>
            <a:r>
              <a:rPr lang="en-GB" sz="1800" b="1"/>
              <a:t>Stage 1:</a:t>
            </a:r>
          </a:p>
          <a:p>
            <a:r>
              <a:rPr lang="en-GB" sz="1800" b="0"/>
              <a:t>This stage is to determine if enhancement is reasonable to claim in principle. This is based on one of three criteria:</a:t>
            </a:r>
          </a:p>
          <a:p>
            <a:pPr marL="457200" indent="-457200">
              <a:buAutoNum type="alphaLcParenR"/>
            </a:pPr>
            <a:r>
              <a:rPr lang="en-GB" sz="1800"/>
              <a:t>The work was done with exceptional competence, skill or expertise</a:t>
            </a:r>
          </a:p>
          <a:p>
            <a:pPr marL="457200" indent="-457200">
              <a:buAutoNum type="alphaLcParenR"/>
            </a:pPr>
            <a:r>
              <a:rPr lang="en-GB" sz="1800"/>
              <a:t>The work was done with exceptional speed</a:t>
            </a:r>
          </a:p>
          <a:p>
            <a:pPr marL="457200" indent="-457200">
              <a:buAutoNum type="alphaLcParenR"/>
            </a:pPr>
            <a:r>
              <a:rPr lang="en-GB" sz="1800"/>
              <a:t>The case involved exceptional circumstances or complexity</a:t>
            </a:r>
            <a:endParaRPr lang="en-GB" sz="1800">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a:p>
            <a:r>
              <a:rPr lang="en-GB" sz="1800" b="1">
                <a:latin typeface="Arial" panose="020B0604020202020204" pitchFamily="34" charset="0"/>
                <a:cs typeface="Arial" panose="020B0604020202020204" pitchFamily="34" charset="0"/>
              </a:rPr>
              <a:t>Stage 2:</a:t>
            </a:r>
          </a:p>
          <a:p>
            <a:r>
              <a:rPr lang="en-GB" sz="1800" b="0">
                <a:latin typeface="Arial" panose="020B0604020202020204" pitchFamily="34" charset="0"/>
                <a:cs typeface="Arial" panose="020B0604020202020204" pitchFamily="34" charset="0"/>
              </a:rPr>
              <a:t>This is to determine the amount of enhancement to be allowed and to what work it should apply: </a:t>
            </a:r>
          </a:p>
          <a:p>
            <a:pPr marL="457200" indent="-457200">
              <a:buAutoNum type="alphaLcParenR"/>
            </a:pPr>
            <a:r>
              <a:rPr lang="en-GB" sz="1800">
                <a:latin typeface="Arial" panose="020B0604020202020204" pitchFamily="34" charset="0"/>
                <a:cs typeface="Arial" panose="020B0604020202020204" pitchFamily="34" charset="0"/>
              </a:rPr>
              <a:t>The degree of responsibility accepted by the fee earner</a:t>
            </a:r>
          </a:p>
          <a:p>
            <a:pPr marL="457200" indent="-457200">
              <a:buAutoNum type="alphaLcParenR"/>
            </a:pPr>
            <a:r>
              <a:rPr lang="en-GB" sz="1800">
                <a:latin typeface="Arial" panose="020B0604020202020204" pitchFamily="34" charset="0"/>
                <a:cs typeface="Arial" panose="020B0604020202020204" pitchFamily="34" charset="0"/>
              </a:rPr>
              <a:t>The care, speed and economy with which the case was prepared</a:t>
            </a:r>
          </a:p>
          <a:p>
            <a:pPr marL="457200" indent="-457200">
              <a:buAutoNum type="alphaLcParenR"/>
            </a:pPr>
            <a:r>
              <a:rPr lang="en-GB" sz="1800">
                <a:latin typeface="Arial" panose="020B0604020202020204" pitchFamily="34" charset="0"/>
                <a:cs typeface="Arial" panose="020B0604020202020204" pitchFamily="34" charset="0"/>
              </a:rPr>
              <a:t>The novelty, weight and complexity of the case</a:t>
            </a:r>
          </a:p>
          <a:p>
            <a:pPr marL="457200" indent="-457200">
              <a:buAutoNum type="alphaLcParenR"/>
            </a:pPr>
            <a:endParaRPr lang="en-GB" sz="1800">
              <a:latin typeface="Arial" panose="020B0604020202020204" pitchFamily="34" charset="0"/>
              <a:cs typeface="Arial" panose="020B0604020202020204" pitchFamily="34" charset="0"/>
            </a:endParaRPr>
          </a:p>
          <a:p>
            <a:r>
              <a:rPr lang="en-GB" sz="1800" b="0">
                <a:latin typeface="Arial" panose="020B0604020202020204" pitchFamily="34" charset="0"/>
                <a:cs typeface="Arial" panose="020B0604020202020204" pitchFamily="34" charset="0"/>
              </a:rPr>
              <a:t>Additional guidance: </a:t>
            </a:r>
            <a:r>
              <a:rPr lang="en-GB" sz="1800" b="0">
                <a:solidFill>
                  <a:srgbClr val="575C9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3.3 Electronic Handbook</a:t>
            </a:r>
            <a:endParaRPr lang="en-GB" sz="1800" b="0">
              <a:solidFill>
                <a:srgbClr val="575C96"/>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38</a:t>
            </a:fld>
            <a:endParaRPr lang="en-GB"/>
          </a:p>
        </p:txBody>
      </p:sp>
    </p:spTree>
    <p:extLst>
      <p:ext uri="{BB962C8B-B14F-4D97-AF65-F5344CB8AC3E}">
        <p14:creationId xmlns:p14="http://schemas.microsoft.com/office/powerpoint/2010/main" val="2033244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lstStyle/>
          <a:p>
            <a:r>
              <a:rPr lang="en-GB">
                <a:cs typeface="Arial"/>
              </a:rPr>
              <a:t>Enhancement when cases escape: Maximum allowable enhancement </a:t>
            </a:r>
            <a:endParaRPr lang="en-GB"/>
          </a:p>
        </p:txBody>
      </p:sp>
      <p:sp>
        <p:nvSpPr>
          <p:cNvPr id="10" name="TextBox 9">
            <a:extLst>
              <a:ext uri="{FF2B5EF4-FFF2-40B4-BE49-F238E27FC236}">
                <a16:creationId xmlns:a16="http://schemas.microsoft.com/office/drawing/2014/main" id="{9FD99B39-3811-44FF-BFE4-35D84DEE907C}"/>
              </a:ext>
            </a:extLst>
          </p:cNvPr>
          <p:cNvSpPr txBox="1"/>
          <p:nvPr/>
        </p:nvSpPr>
        <p:spPr>
          <a:xfrm>
            <a:off x="648000" y="1248385"/>
            <a:ext cx="10723200" cy="2585323"/>
          </a:xfrm>
          <a:prstGeom prst="rect">
            <a:avLst/>
          </a:prstGeom>
          <a:noFill/>
        </p:spPr>
        <p:txBody>
          <a:bodyPr wrap="square" lIns="91440" tIns="45720" rIns="91440" bIns="45720" anchor="t">
            <a:spAutoFit/>
          </a:bodyPr>
          <a:lstStyle/>
          <a:p>
            <a:r>
              <a:rPr lang="en-GB" sz="1800" b="0" dirty="0">
                <a:effectLst/>
              </a:rPr>
              <a:t>Maximum enhancements:</a:t>
            </a:r>
            <a:r>
              <a:rPr lang="en-GB" dirty="0"/>
              <a:t> </a:t>
            </a:r>
            <a:endParaRPr lang="en-US" dirty="0">
              <a:cs typeface="Arial"/>
            </a:endParaRPr>
          </a:p>
          <a:p>
            <a:endParaRPr lang="en-GB" dirty="0">
              <a:cs typeface="Arial"/>
            </a:endParaRPr>
          </a:p>
          <a:p>
            <a:pPr marL="742950" lvl="1" indent="-285750">
              <a:buFont typeface="Arial" panose="020B0604020202020204" pitchFamily="34" charset="0"/>
              <a:buChar char="•"/>
            </a:pPr>
            <a:r>
              <a:rPr lang="en-GB" b="0" dirty="0">
                <a:effectLst/>
              </a:rPr>
              <a:t>50 percent  in cases concluded before Lay bench or Circuit Judge (</a:t>
            </a:r>
            <a:r>
              <a:rPr lang="en-GB" b="0" dirty="0"/>
              <a:t>C</a:t>
            </a:r>
            <a:r>
              <a:rPr lang="en-GB" b="0" dirty="0">
                <a:effectLst/>
              </a:rPr>
              <a:t>J) / District judge (</a:t>
            </a:r>
            <a:r>
              <a:rPr lang="en-GB" b="0" dirty="0"/>
              <a:t>D</a:t>
            </a:r>
            <a:r>
              <a:rPr lang="en-GB" b="0" dirty="0">
                <a:effectLst/>
              </a:rPr>
              <a:t>J)</a:t>
            </a:r>
            <a:endParaRPr lang="en-GB" b="0" dirty="0">
              <a:effectLst/>
              <a:cs typeface="Arial"/>
            </a:endParaRPr>
          </a:p>
          <a:p>
            <a:pPr marL="742950" lvl="1" indent="-285750">
              <a:buFont typeface="Arial" panose="020B0604020202020204" pitchFamily="34" charset="0"/>
              <a:buChar char="•"/>
            </a:pPr>
            <a:r>
              <a:rPr lang="en-GB" b="0">
                <a:effectLst/>
              </a:rPr>
              <a:t>100 percent </a:t>
            </a:r>
            <a:r>
              <a:rPr lang="en-GB" b="0" dirty="0">
                <a:effectLst/>
              </a:rPr>
              <a:t>maximum in front of High Court Judge - Supreme Court / Court of Appeal / Court of </a:t>
            </a:r>
            <a:r>
              <a:rPr lang="en-GB" dirty="0"/>
              <a:t>Protection</a:t>
            </a:r>
            <a:endParaRPr lang="en-GB" dirty="0">
              <a:solidFill>
                <a:srgbClr val="575C96"/>
              </a:solidFill>
            </a:endParaRPr>
          </a:p>
          <a:p>
            <a:pPr lvl="1"/>
            <a:endParaRPr lang="en-GB" dirty="0"/>
          </a:p>
          <a:p>
            <a:r>
              <a:rPr lang="en-GB" dirty="0"/>
              <a:t>Additional guidance: </a:t>
            </a:r>
            <a:r>
              <a:rPr lang="en-GB" sz="1800" b="0" dirty="0">
                <a:solidFill>
                  <a:srgbClr val="575C96"/>
                </a:solidFill>
                <a:hlinkClick r:id="rId3">
                  <a:extLst>
                    <a:ext uri="{A12FA001-AC4F-418D-AE19-62706E023703}">
                      <ahyp:hlinkClr xmlns:ahyp="http://schemas.microsoft.com/office/drawing/2018/hyperlinkcolor" val="tx"/>
                    </a:ext>
                  </a:extLst>
                </a:hlinkClick>
              </a:rPr>
              <a:t>3.2 Electronic Handbook</a:t>
            </a:r>
            <a:endParaRPr lang="en-GB" sz="1800" b="0" dirty="0">
              <a:solidFill>
                <a:srgbClr val="575C96"/>
              </a:solidFill>
              <a:cs typeface="Arial"/>
            </a:endParaRPr>
          </a:p>
          <a:p>
            <a:endParaRPr lang="en-GB" sz="1800" b="0" dirty="0"/>
          </a:p>
          <a:p>
            <a:endParaRPr lang="en-GB" sz="1800" dirty="0"/>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39</a:t>
            </a:fld>
            <a:endParaRPr lang="en-GB"/>
          </a:p>
        </p:txBody>
      </p:sp>
    </p:spTree>
    <p:extLst>
      <p:ext uri="{BB962C8B-B14F-4D97-AF65-F5344CB8AC3E}">
        <p14:creationId xmlns:p14="http://schemas.microsoft.com/office/powerpoint/2010/main" val="319710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946D941-69F5-4D75-9CBE-0B026873E015}"/>
              </a:ext>
            </a:extLst>
          </p:cNvPr>
          <p:cNvSpPr>
            <a:spLocks noGrp="1"/>
          </p:cNvSpPr>
          <p:nvPr>
            <p:ph type="title"/>
          </p:nvPr>
        </p:nvSpPr>
        <p:spPr/>
        <p:txBody>
          <a:bodyPr/>
          <a:lstStyle/>
          <a:p>
            <a:r>
              <a:rPr lang="en-GB"/>
              <a:t>Family Fixed Fee Bills</a:t>
            </a:r>
          </a:p>
        </p:txBody>
      </p:sp>
      <p:sp>
        <p:nvSpPr>
          <p:cNvPr id="8" name="Title 10">
            <a:extLst>
              <a:ext uri="{FF2B5EF4-FFF2-40B4-BE49-F238E27FC236}">
                <a16:creationId xmlns:a16="http://schemas.microsoft.com/office/drawing/2014/main" id="{B13E41D1-3427-4E1C-9B81-B956FABFFF55}"/>
              </a:ext>
              <a:ext uri="{C183D7F6-B498-43B3-948B-1728B52AA6E4}">
                <adec:decorative xmlns:adec="http://schemas.microsoft.com/office/drawing/2017/decorative" val="0"/>
              </a:ext>
            </a:extLst>
          </p:cNvPr>
          <p:cNvSpPr txBox="1">
            <a:spLocks/>
          </p:cNvSpPr>
          <p:nvPr/>
        </p:nvSpPr>
        <p:spPr>
          <a:xfrm>
            <a:off x="755999" y="1151956"/>
            <a:ext cx="10861233" cy="345232"/>
          </a:xfrm>
          <a:prstGeom prst="rect">
            <a:avLst/>
          </a:prstGeom>
        </p:spPr>
        <p:txBody>
          <a:bodyPr vert="horz" lIns="0" tIns="0" rIns="0" bIns="0" rtlCol="0" anchor="ctr" anchorCtr="0">
            <a:normAutofit/>
          </a:bodyPr>
          <a:lst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a:lstStyle>
          <a:p>
            <a:r>
              <a:rPr lang="en-GB" sz="2000">
                <a:solidFill>
                  <a:schemeClr val="tx1"/>
                </a:solidFill>
              </a:rPr>
              <a:t>Purpose of the webinar:</a:t>
            </a:r>
          </a:p>
        </p:txBody>
      </p:sp>
      <p:sp>
        <p:nvSpPr>
          <p:cNvPr id="22" name="Content Placeholder 3">
            <a:extLst>
              <a:ext uri="{FF2B5EF4-FFF2-40B4-BE49-F238E27FC236}">
                <a16:creationId xmlns:a16="http://schemas.microsoft.com/office/drawing/2014/main" id="{4430A96E-AAE9-4F88-9369-867CBBEBAF2B}"/>
              </a:ext>
            </a:extLst>
          </p:cNvPr>
          <p:cNvSpPr txBox="1">
            <a:spLocks/>
          </p:cNvSpPr>
          <p:nvPr/>
        </p:nvSpPr>
        <p:spPr>
          <a:xfrm>
            <a:off x="648000" y="1750501"/>
            <a:ext cx="10561857" cy="82621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2000" b="1"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None/>
              <a:defRPr sz="1600" b="1" kern="1200">
                <a:solidFill>
                  <a:schemeClr val="tx1"/>
                </a:solidFill>
                <a:latin typeface="+mn-lt"/>
                <a:ea typeface="+mn-ea"/>
                <a:cs typeface="+mn-cs"/>
              </a:defRPr>
            </a:lvl2pPr>
            <a:lvl3pPr marL="0" indent="0" algn="l" defTabSz="914400" rtl="0" eaLnBrk="1" latinLnBrk="0" hangingPunct="1">
              <a:lnSpc>
                <a:spcPct val="100000"/>
              </a:lnSpc>
              <a:spcBef>
                <a:spcPts val="0"/>
              </a:spcBef>
              <a:spcAft>
                <a:spcPts val="600"/>
              </a:spcAft>
              <a:buClr>
                <a:schemeClr val="accent1"/>
              </a:buClr>
              <a:buFont typeface="Arial" panose="020B0604020202020204" pitchFamily="34" charset="0"/>
              <a:buNone/>
              <a:defRPr sz="1600" kern="1200">
                <a:solidFill>
                  <a:schemeClr val="tx1"/>
                </a:solidFill>
                <a:latin typeface="+mn-lt"/>
                <a:ea typeface="+mn-ea"/>
                <a:cs typeface="+mn-cs"/>
              </a:defRPr>
            </a:lvl3pPr>
            <a:lvl4pPr marL="230400" indent="-2286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457200" indent="-228600" algn="l" defTabSz="914400" rtl="0" eaLnBrk="1" latinLnBrk="0" hangingPunct="1">
              <a:lnSpc>
                <a:spcPct val="100000"/>
              </a:lnSpc>
              <a:spcBef>
                <a:spcPts val="0"/>
              </a:spcBef>
              <a:spcAft>
                <a:spcPts val="600"/>
              </a:spcAft>
              <a:buClr>
                <a:srgbClr val="00B1EB"/>
              </a:buClr>
              <a:buFont typeface="Arial" panose="020B0604020202020204" pitchFamily="34" charset="0"/>
              <a:buChar char="•"/>
              <a:defRPr sz="1600" kern="1200">
                <a:solidFill>
                  <a:schemeClr val="tx1"/>
                </a:solidFill>
                <a:latin typeface="+mn-lt"/>
                <a:ea typeface="+mn-ea"/>
                <a:cs typeface="+mn-cs"/>
              </a:defRPr>
            </a:lvl5pPr>
            <a:lvl6pPr marL="914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lvl="4" indent="-285750">
              <a:lnSpc>
                <a:spcPct val="150000"/>
              </a:lnSpc>
              <a:buClr>
                <a:schemeClr val="tx1"/>
              </a:buClr>
            </a:pPr>
            <a:r>
              <a:rPr lang="en-GB" sz="1800" b="1" kern="1800" dirty="0">
                <a:effectLst/>
                <a:latin typeface="Arial" panose="020B0604020202020204" pitchFamily="34" charset="0"/>
                <a:ea typeface="Times New Roman" panose="02020603050405020304" pitchFamily="18" charset="0"/>
                <a:cs typeface="Arial" panose="020B0604020202020204" pitchFamily="34" charset="0"/>
              </a:rPr>
              <a:t>To provide you with hints and tips to assist you in how to get your family fixed fee bills right first-time</a:t>
            </a:r>
            <a:endParaRPr lang="en-US" sz="1800" b="1" dirty="0">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6C6BCFBE-26C2-411D-BBFA-860BC052D27F}"/>
              </a:ext>
            </a:extLst>
          </p:cNvPr>
          <p:cNvSpPr/>
          <p:nvPr/>
        </p:nvSpPr>
        <p:spPr>
          <a:xfrm>
            <a:off x="3260101" y="2850129"/>
            <a:ext cx="7730300" cy="2862322"/>
          </a:xfrm>
          <a:prstGeom prst="rect">
            <a:avLst/>
          </a:prstGeom>
        </p:spPr>
        <p:txBody>
          <a:bodyPr wrap="square" lIns="91440" tIns="45720" rIns="91440" bIns="45720" anchor="t">
            <a:spAutoFit/>
          </a:bodyPr>
          <a:lstStyle/>
          <a:p>
            <a:pPr>
              <a:spcAft>
                <a:spcPts val="0"/>
              </a:spcAft>
            </a:pPr>
            <a:r>
              <a:rPr lang="en-GB" dirty="0">
                <a:ea typeface="Calibri" panose="020F0502020204030204" pitchFamily="34" charset="0"/>
                <a:cs typeface="Arial"/>
              </a:rPr>
              <a:t>By the end of the webinar, you will have an understanding of:</a:t>
            </a:r>
          </a:p>
          <a:p>
            <a:pPr>
              <a:spcAft>
                <a:spcPts val="0"/>
              </a:spcAft>
            </a:pPr>
            <a:endParaRPr lang="en-GB" dirty="0">
              <a:ea typeface="Calibri" panose="020F0502020204030204" pitchFamily="34" charset="0"/>
              <a:cs typeface="Arial"/>
            </a:endParaRPr>
          </a:p>
          <a:p>
            <a:pPr marL="285750" indent="285750">
              <a:spcAft>
                <a:spcPts val="0"/>
              </a:spcAft>
              <a:buFont typeface="Arial" panose="020B0604020202020204" pitchFamily="34" charset="0"/>
              <a:buChar char="•"/>
            </a:pPr>
            <a:r>
              <a:rPr lang="en-GB" dirty="0">
                <a:ea typeface="Calibri" panose="020F0502020204030204" pitchFamily="34" charset="0"/>
                <a:cs typeface="Arial"/>
              </a:rPr>
              <a:t>How to ensure </a:t>
            </a:r>
            <a:r>
              <a:rPr lang="en-GB" sz="1800" dirty="0">
                <a:effectLst/>
                <a:ea typeface="Times New Roman" panose="02020603050405020304" pitchFamily="18" charset="0"/>
              </a:rPr>
              <a:t>your Family Advocacy Scheme (FAS) fees are correct</a:t>
            </a:r>
          </a:p>
          <a:p>
            <a:pPr marL="285750" indent="285750">
              <a:spcAft>
                <a:spcPts val="0"/>
              </a:spcAft>
              <a:buFont typeface="Arial" panose="020B0604020202020204" pitchFamily="34" charset="0"/>
              <a:buChar char="•"/>
            </a:pPr>
            <a:endParaRPr lang="en-GB" sz="1800" dirty="0">
              <a:effectLst/>
              <a:ea typeface="Times New Roman" panose="02020603050405020304" pitchFamily="18" charset="0"/>
            </a:endParaRPr>
          </a:p>
          <a:p>
            <a:pPr marL="285750" indent="285750">
              <a:spcAft>
                <a:spcPts val="0"/>
              </a:spcAft>
              <a:buFont typeface="Arial" panose="020B0604020202020204" pitchFamily="34" charset="0"/>
              <a:buChar char="•"/>
            </a:pPr>
            <a:r>
              <a:rPr lang="en-GB" sz="1800" dirty="0">
                <a:effectLst/>
                <a:ea typeface="Times New Roman" panose="02020603050405020304" pitchFamily="18" charset="0"/>
              </a:rPr>
              <a:t>How to claim on a transfer of provider </a:t>
            </a:r>
          </a:p>
          <a:p>
            <a:pPr marL="285750" indent="285750">
              <a:spcAft>
                <a:spcPts val="0"/>
              </a:spcAft>
              <a:buFont typeface="Arial" panose="020B0604020202020204" pitchFamily="34" charset="0"/>
              <a:buChar char="•"/>
            </a:pPr>
            <a:endParaRPr lang="en-GB" sz="1800" dirty="0">
              <a:effectLst/>
              <a:ea typeface="Times New Roman" panose="02020603050405020304" pitchFamily="18" charset="0"/>
            </a:endParaRPr>
          </a:p>
          <a:p>
            <a:pPr marL="285750" indent="285750">
              <a:spcAft>
                <a:spcPts val="0"/>
              </a:spcAft>
              <a:buFont typeface="Arial" panose="020B0604020202020204" pitchFamily="34" charset="0"/>
              <a:buChar char="•"/>
            </a:pPr>
            <a:r>
              <a:rPr lang="en-GB" dirty="0">
                <a:ea typeface="Times New Roman" panose="02020603050405020304" pitchFamily="18" charset="0"/>
              </a:rPr>
              <a:t>How to bill more than one aspect</a:t>
            </a:r>
          </a:p>
          <a:p>
            <a:pPr marL="285750" indent="285750">
              <a:spcAft>
                <a:spcPts val="0"/>
              </a:spcAft>
              <a:buFont typeface="Arial" panose="020B0604020202020204" pitchFamily="34" charset="0"/>
              <a:buChar char="•"/>
            </a:pPr>
            <a:endParaRPr lang="en-GB" dirty="0">
              <a:ea typeface="Times New Roman" panose="02020603050405020304" pitchFamily="18" charset="0"/>
            </a:endParaRPr>
          </a:p>
          <a:p>
            <a:pPr marL="285750" indent="285750">
              <a:spcAft>
                <a:spcPts val="0"/>
              </a:spcAft>
              <a:buFont typeface="Arial" panose="020B0604020202020204" pitchFamily="34" charset="0"/>
              <a:buChar char="•"/>
            </a:pPr>
            <a:r>
              <a:rPr lang="en-GB" dirty="0">
                <a:ea typeface="Calibri" panose="020F0502020204030204" pitchFamily="34" charset="0"/>
                <a:cs typeface="Arial"/>
              </a:rPr>
              <a:t>What good supporting documents are</a:t>
            </a:r>
            <a:endParaRPr lang="en-GB" dirty="0">
              <a:latin typeface="Arial" panose="020B0604020202020204" pitchFamily="34" charset="0"/>
              <a:ea typeface="Calibri" panose="020F0502020204030204" pitchFamily="34" charset="0"/>
              <a:cs typeface="Arial" panose="020B0604020202020204" pitchFamily="34" charset="0"/>
            </a:endParaRPr>
          </a:p>
          <a:p>
            <a:endParaRPr lang="en-GB" dirty="0">
              <a:latin typeface="Arial" panose="020B0604020202020204" pitchFamily="34" charset="0"/>
              <a:ea typeface="Calibri" panose="020F050202020403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81238425-FE1A-49CC-83F3-16097BECE2D5}"/>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6182" t="4478" r="16143" b="8741"/>
          <a:stretch/>
        </p:blipFill>
        <p:spPr>
          <a:xfrm>
            <a:off x="648000" y="2830024"/>
            <a:ext cx="2406096" cy="3072192"/>
          </a:xfrm>
          <a:prstGeom prst="rect">
            <a:avLst/>
          </a:prstGeom>
        </p:spPr>
      </p:pic>
      <p:sp>
        <p:nvSpPr>
          <p:cNvPr id="9" name="Footer Placeholder 1">
            <a:extLst>
              <a:ext uri="{FF2B5EF4-FFF2-40B4-BE49-F238E27FC236}">
                <a16:creationId xmlns:a16="http://schemas.microsoft.com/office/drawing/2014/main" id="{224DEA7C-AB02-45AC-9BEB-BBC4CCC3DFD2}"/>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  </a:t>
            </a:r>
          </a:p>
        </p:txBody>
      </p:sp>
      <p:sp>
        <p:nvSpPr>
          <p:cNvPr id="3" name="Slide Number Placeholder 2">
            <a:extLst>
              <a:ext uri="{FF2B5EF4-FFF2-40B4-BE49-F238E27FC236}">
                <a16:creationId xmlns:a16="http://schemas.microsoft.com/office/drawing/2014/main" id="{6D253D61-B3E2-4BAC-8774-45119DB4D54C}"/>
              </a:ext>
            </a:extLst>
          </p:cNvPr>
          <p:cNvSpPr>
            <a:spLocks noGrp="1"/>
          </p:cNvSpPr>
          <p:nvPr>
            <p:ph type="sldNum" sz="quarter" idx="12"/>
          </p:nvPr>
        </p:nvSpPr>
        <p:spPr/>
        <p:txBody>
          <a:bodyPr/>
          <a:lstStyle/>
          <a:p>
            <a:fld id="{9A8223AF-F2F5-41F7-A71C-81CE492BCB88}" type="slidenum">
              <a:rPr lang="en-GB" smtClean="0"/>
              <a:pPr/>
              <a:t>4</a:t>
            </a:fld>
            <a:endParaRPr lang="en-GB"/>
          </a:p>
        </p:txBody>
      </p:sp>
    </p:spTree>
    <p:extLst>
      <p:ext uri="{BB962C8B-B14F-4D97-AF65-F5344CB8AC3E}">
        <p14:creationId xmlns:p14="http://schemas.microsoft.com/office/powerpoint/2010/main" val="2034274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E662C7-575F-4AF2-879C-AFF7245B557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nchor="b">
            <a:normAutofit/>
          </a:bodyPr>
          <a:lstStyle/>
          <a:p>
            <a:r>
              <a:rPr lang="en-GB">
                <a:ea typeface="+mn-lt"/>
                <a:cs typeface="+mn-lt"/>
              </a:rPr>
              <a:t>Working with others to achieve excellence in the delivery of legal aid</a:t>
            </a:r>
          </a:p>
        </p:txBody>
      </p:sp>
      <p:sp>
        <p:nvSpPr>
          <p:cNvPr id="9" name="Title 1">
            <a:extLst>
              <a:ext uri="{FF2B5EF4-FFF2-40B4-BE49-F238E27FC236}">
                <a16:creationId xmlns:a16="http://schemas.microsoft.com/office/drawing/2014/main" id="{675E7A58-47CB-41A8-932F-60B2FCFC2255}"/>
              </a:ext>
            </a:extLst>
          </p:cNvPr>
          <p:cNvSpPr>
            <a:spLocks noGrp="1"/>
          </p:cNvSpPr>
          <p:nvPr>
            <p:ph type="title"/>
          </p:nvPr>
        </p:nvSpPr>
        <p:spPr>
          <a:xfrm>
            <a:off x="648000" y="681136"/>
            <a:ext cx="11012776" cy="345232"/>
          </a:xfrm>
        </p:spPr>
        <p:txBody>
          <a:bodyPr/>
          <a:lstStyle/>
          <a:p>
            <a:r>
              <a:rPr lang="en-GB">
                <a:cs typeface="Arial"/>
              </a:rPr>
              <a:t>Guaranteed Enhancement in Family Cases</a:t>
            </a:r>
            <a:endParaRPr lang="en-US"/>
          </a:p>
        </p:txBody>
      </p:sp>
      <p:sp>
        <p:nvSpPr>
          <p:cNvPr id="10" name="TextBox 9">
            <a:extLst>
              <a:ext uri="{FF2B5EF4-FFF2-40B4-BE49-F238E27FC236}">
                <a16:creationId xmlns:a16="http://schemas.microsoft.com/office/drawing/2014/main" id="{9FD99B39-3811-44FF-BFE4-35D84DEE907C}"/>
              </a:ext>
            </a:extLst>
          </p:cNvPr>
          <p:cNvSpPr txBox="1"/>
          <p:nvPr/>
        </p:nvSpPr>
        <p:spPr>
          <a:xfrm>
            <a:off x="648000" y="1248385"/>
            <a:ext cx="10723200" cy="4801314"/>
          </a:xfrm>
          <a:prstGeom prst="rect">
            <a:avLst/>
          </a:prstGeom>
          <a:noFill/>
        </p:spPr>
        <p:txBody>
          <a:bodyPr wrap="square" lIns="91440" tIns="45720" rIns="91440" bIns="45720" anchor="t">
            <a:spAutoFit/>
          </a:bodyPr>
          <a:lstStyle/>
          <a:p>
            <a:pPr marL="285750" indent="-285750">
              <a:buFont typeface="Arial"/>
              <a:buChar char="•"/>
            </a:pPr>
            <a:r>
              <a:rPr lang="en-GB" dirty="0">
                <a:ea typeface="+mn-lt"/>
                <a:cs typeface="+mn-lt"/>
              </a:rPr>
              <a:t>A guaranteed minimum enhancement of 15% is payable in respect of work carried out by a fee earner on the Resolution Accredited Specialist Panel, the Law Society Family Law Panel Advanced or the Law Society’s Children Panel (in respect of proceedings relating to children).</a:t>
            </a:r>
            <a:endParaRPr lang="en-US" dirty="0">
              <a:cs typeface="Arial"/>
            </a:endParaRPr>
          </a:p>
          <a:p>
            <a:pPr marL="285750" indent="-285750">
              <a:buFont typeface="Arial"/>
              <a:buChar char="•"/>
            </a:pPr>
            <a:endParaRPr lang="en-GB" dirty="0">
              <a:ea typeface="+mn-lt"/>
              <a:cs typeface="+mn-lt"/>
            </a:endParaRPr>
          </a:p>
          <a:p>
            <a:pPr marL="285750" indent="-285750">
              <a:buFont typeface="Arial"/>
              <a:buChar char="•"/>
            </a:pPr>
            <a:r>
              <a:rPr lang="en-GB" dirty="0">
                <a:ea typeface="+mn-lt"/>
                <a:cs typeface="+mn-lt"/>
              </a:rPr>
              <a:t>Where the fee earner is a member of the accredited specialist panel of Resolution or the Law Society Panel Advanced, the enhancement is applied to all work done in any family case. </a:t>
            </a:r>
          </a:p>
          <a:p>
            <a:pPr marL="742950" lvl="1" indent="-285750">
              <a:buFont typeface="Arial"/>
              <a:buChar char="•"/>
            </a:pPr>
            <a:r>
              <a:rPr lang="en-GB" dirty="0">
                <a:ea typeface="+mn-lt"/>
                <a:cs typeface="+mn-lt"/>
              </a:rPr>
              <a:t>In contrast, where the fee earner is a member of the Law Society’s Children Panel, the enhancement is only available for work done under the certificate that includes proceedings relating to children. </a:t>
            </a:r>
            <a:endParaRPr lang="en-GB" b="0" dirty="0">
              <a:cs typeface="Arial"/>
            </a:endParaRPr>
          </a:p>
          <a:p>
            <a:pPr marL="285750" indent="-285750">
              <a:buFont typeface="Arial"/>
              <a:buChar char="•"/>
            </a:pPr>
            <a:endParaRPr lang="en-GB" sz="1800" dirty="0">
              <a:cs typeface="Arial"/>
            </a:endParaRPr>
          </a:p>
          <a:p>
            <a:pPr marL="285750" indent="-285750">
              <a:buFont typeface="Arial"/>
              <a:buChar char="•"/>
            </a:pPr>
            <a:r>
              <a:rPr lang="en-GB" dirty="0">
                <a:ea typeface="+mn-lt"/>
                <a:cs typeface="+mn-lt"/>
              </a:rPr>
              <a:t>The minimum guaranteed enhancement is not available for supervision or to work done by other fee earners. </a:t>
            </a:r>
          </a:p>
          <a:p>
            <a:pPr marL="742950" lvl="1" indent="-285750">
              <a:buFont typeface="Arial"/>
              <a:buChar char="•"/>
            </a:pPr>
            <a:r>
              <a:rPr lang="en-GB" dirty="0">
                <a:ea typeface="+mn-lt"/>
                <a:cs typeface="+mn-lt"/>
              </a:rPr>
              <a:t>When preparing the bill for assessment, the narrative must clearly state the fee earner for whom the enhancement is claimed and the basis for the enhancement.</a:t>
            </a:r>
            <a:endParaRPr lang="en-GB" dirty="0">
              <a:cs typeface="Arial"/>
            </a:endParaRPr>
          </a:p>
          <a:p>
            <a:endParaRPr lang="en-GB" dirty="0">
              <a:cs typeface="Arial"/>
            </a:endParaRPr>
          </a:p>
          <a:p>
            <a:r>
              <a:rPr lang="en-GB" dirty="0">
                <a:cs typeface="Arial"/>
              </a:rPr>
              <a:t>Additional Guidance: </a:t>
            </a:r>
            <a:r>
              <a:rPr lang="en-GB" dirty="0">
                <a:solidFill>
                  <a:srgbClr val="575C96"/>
                </a:solidFill>
                <a:hlinkClick r:id="rId3">
                  <a:extLst>
                    <a:ext uri="{A12FA001-AC4F-418D-AE19-62706E023703}">
                      <ahyp:hlinkClr xmlns:ahyp="http://schemas.microsoft.com/office/drawing/2018/hyperlinkcolor" val="tx"/>
                    </a:ext>
                  </a:extLst>
                </a:hlinkClick>
              </a:rPr>
              <a:t>12.20 Costs Assessment Guidance 2018</a:t>
            </a:r>
            <a:r>
              <a:rPr lang="en-GB" dirty="0">
                <a:solidFill>
                  <a:srgbClr val="575C96"/>
                </a:solidFill>
              </a:rPr>
              <a:t> </a:t>
            </a:r>
          </a:p>
          <a:p>
            <a:endParaRPr lang="en-GB" dirty="0">
              <a:cs typeface="Arial"/>
            </a:endParaRPr>
          </a:p>
        </p:txBody>
      </p:sp>
      <p:sp>
        <p:nvSpPr>
          <p:cNvPr id="5" name="Slide Number Placeholder 4">
            <a:extLst>
              <a:ext uri="{FF2B5EF4-FFF2-40B4-BE49-F238E27FC236}">
                <a16:creationId xmlns:a16="http://schemas.microsoft.com/office/drawing/2014/main" id="{8BC29FCB-3990-4255-AB7C-D1C484222E5D}"/>
              </a:ext>
            </a:extLst>
          </p:cNvPr>
          <p:cNvSpPr>
            <a:spLocks noGrp="1"/>
          </p:cNvSpPr>
          <p:nvPr>
            <p:ph type="sldNum" sz="quarter" idx="12"/>
          </p:nvPr>
        </p:nvSpPr>
        <p:spPr>
          <a:xfrm>
            <a:off x="11371200" y="6223781"/>
            <a:ext cx="360000" cy="252000"/>
          </a:xfrm>
        </p:spPr>
        <p:txBody>
          <a:bodyPr anchor="t">
            <a:normAutofit/>
          </a:bodyPr>
          <a:lstStyle/>
          <a:p>
            <a:pPr>
              <a:spcAft>
                <a:spcPts val="600"/>
              </a:spcAft>
            </a:pPr>
            <a:fld id="{9A8223AF-F2F5-41F7-A71C-81CE492BCB88}" type="slidenum">
              <a:rPr lang="en-GB" smtClean="0"/>
              <a:pPr>
                <a:spcAft>
                  <a:spcPts val="600"/>
                </a:spcAft>
              </a:pPr>
              <a:t>40</a:t>
            </a:fld>
            <a:endParaRPr lang="en-GB"/>
          </a:p>
        </p:txBody>
      </p:sp>
    </p:spTree>
    <p:extLst>
      <p:ext uri="{BB962C8B-B14F-4D97-AF65-F5344CB8AC3E}">
        <p14:creationId xmlns:p14="http://schemas.microsoft.com/office/powerpoint/2010/main" val="3581128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D7224B-9E27-465A-837D-4EDDBE20D17E}"/>
              </a:ext>
            </a:extLst>
          </p:cNvPr>
          <p:cNvSpPr>
            <a:spLocks noGrp="1"/>
          </p:cNvSpPr>
          <p:nvPr>
            <p:ph type="title"/>
          </p:nvPr>
        </p:nvSpPr>
        <p:spPr/>
        <p:txBody>
          <a:bodyPr/>
          <a:lstStyle/>
          <a:p>
            <a:r>
              <a:rPr lang="en-GB"/>
              <a:t>Additional guidance / Contact us</a:t>
            </a:r>
          </a:p>
        </p:txBody>
      </p:sp>
      <p:sp>
        <p:nvSpPr>
          <p:cNvPr id="5" name="Slide Number Placeholder 4">
            <a:extLst>
              <a:ext uri="{FF2B5EF4-FFF2-40B4-BE49-F238E27FC236}">
                <a16:creationId xmlns:a16="http://schemas.microsoft.com/office/drawing/2014/main" id="{0485AAE8-E22E-44E8-B408-19B9DAB9FF48}"/>
              </a:ext>
            </a:extLst>
          </p:cNvPr>
          <p:cNvSpPr>
            <a:spLocks noGrp="1"/>
          </p:cNvSpPr>
          <p:nvPr>
            <p:ph type="sldNum" sz="quarter" idx="4294967295"/>
          </p:nvPr>
        </p:nvSpPr>
        <p:spPr>
          <a:xfrm>
            <a:off x="11831638" y="6223000"/>
            <a:ext cx="360362" cy="252413"/>
          </a:xfrm>
        </p:spPr>
        <p:txBody>
          <a:bodyPr/>
          <a:lstStyle/>
          <a:p>
            <a:fld id="{9A8223AF-F2F5-41F7-A71C-81CE492BCB88}" type="slidenum">
              <a:rPr lang="en-GB" smtClean="0"/>
              <a:pPr/>
              <a:t>41</a:t>
            </a:fld>
            <a:endParaRPr lang="en-GB"/>
          </a:p>
        </p:txBody>
      </p:sp>
    </p:spTree>
    <p:extLst>
      <p:ext uri="{BB962C8B-B14F-4D97-AF65-F5344CB8AC3E}">
        <p14:creationId xmlns:p14="http://schemas.microsoft.com/office/powerpoint/2010/main" val="18577346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ECF37-A05B-4171-8185-7695613F73F3}"/>
              </a:ext>
            </a:extLst>
          </p:cNvPr>
          <p:cNvSpPr>
            <a:spLocks noGrp="1"/>
          </p:cNvSpPr>
          <p:nvPr>
            <p:ph type="title"/>
          </p:nvPr>
        </p:nvSpPr>
        <p:spPr>
          <a:xfrm>
            <a:off x="648000" y="698597"/>
            <a:ext cx="11012776" cy="345232"/>
          </a:xfrm>
        </p:spPr>
        <p:txBody>
          <a:bodyPr/>
          <a:lstStyle/>
          <a:p>
            <a:r>
              <a:rPr lang="en-GB"/>
              <a:t>Useful links:</a:t>
            </a:r>
          </a:p>
        </p:txBody>
      </p:sp>
      <p:sp>
        <p:nvSpPr>
          <p:cNvPr id="3" name="Footer Placeholder 2">
            <a:extLst>
              <a:ext uri="{FF2B5EF4-FFF2-40B4-BE49-F238E27FC236}">
                <a16:creationId xmlns:a16="http://schemas.microsoft.com/office/drawing/2014/main" id="{78BB53BA-301E-450E-BAD7-5856151A6792}"/>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2" name="TextBox 1">
            <a:extLst>
              <a:ext uri="{FF2B5EF4-FFF2-40B4-BE49-F238E27FC236}">
                <a16:creationId xmlns:a16="http://schemas.microsoft.com/office/drawing/2014/main" id="{C715B503-418A-4BA1-A84A-24DBA5B5EF27}"/>
              </a:ext>
            </a:extLst>
          </p:cNvPr>
          <p:cNvSpPr txBox="1"/>
          <p:nvPr/>
        </p:nvSpPr>
        <p:spPr>
          <a:xfrm>
            <a:off x="648000" y="1213008"/>
            <a:ext cx="10723200" cy="4431983"/>
          </a:xfrm>
          <a:prstGeom prst="rect">
            <a:avLst/>
          </a:prstGeom>
          <a:noFill/>
        </p:spPr>
        <p:txBody>
          <a:bodyPr wrap="square" lIns="91440" tIns="45720" rIns="91440" bIns="45720" rtlCol="0" anchor="t">
            <a:spAutoFit/>
          </a:bodyPr>
          <a:lstStyle/>
          <a:p>
            <a:r>
              <a:rPr lang="en-GB" dirty="0">
                <a:solidFill>
                  <a:srgbClr val="575C96"/>
                </a:solidFill>
                <a:hlinkClick r:id="rId2">
                  <a:extLst>
                    <a:ext uri="{A12FA001-AC4F-418D-AE19-62706E023703}">
                      <ahyp:hlinkClr xmlns:ahyp="http://schemas.microsoft.com/office/drawing/2018/hyperlinkcolor" val="tx"/>
                    </a:ext>
                  </a:extLst>
                </a:hlinkClick>
              </a:rPr>
              <a:t>Civil Finance Electronic Handbook (publishing.service.gov.uk)</a:t>
            </a:r>
            <a:endParaRPr lang="en-GB" dirty="0">
              <a:solidFill>
                <a:srgbClr val="575C96"/>
              </a:solidFill>
            </a:endParaRPr>
          </a:p>
          <a:p>
            <a:endParaRPr lang="en-GB" dirty="0">
              <a:solidFill>
                <a:srgbClr val="575C96"/>
              </a:solidFill>
            </a:endParaRPr>
          </a:p>
          <a:p>
            <a:r>
              <a:rPr lang="en-GB" dirty="0">
                <a:solidFill>
                  <a:srgbClr val="575C96"/>
                </a:solidFill>
                <a:hlinkClick r:id="rId3">
                  <a:extLst>
                    <a:ext uri="{A12FA001-AC4F-418D-AE19-62706E023703}">
                      <ahyp:hlinkClr xmlns:ahyp="http://schemas.microsoft.com/office/drawing/2018/hyperlinkcolor" val="tx"/>
                    </a:ext>
                  </a:extLst>
                </a:hlinkClick>
              </a:rPr>
              <a:t>Civil claims rates calculator - GOV.UK (www.gov.uk)</a:t>
            </a:r>
            <a:endParaRPr lang="en-GB" dirty="0">
              <a:solidFill>
                <a:srgbClr val="575C96"/>
              </a:solidFill>
            </a:endParaRPr>
          </a:p>
          <a:p>
            <a:endParaRPr lang="en-GB" dirty="0">
              <a:solidFill>
                <a:srgbClr val="575C96"/>
              </a:solidFill>
            </a:endParaRPr>
          </a:p>
          <a:p>
            <a:r>
              <a:rPr lang="en-GB" dirty="0">
                <a:solidFill>
                  <a:srgbClr val="575C96"/>
                </a:solidFill>
                <a:hlinkClick r:id="rId4">
                  <a:extLst>
                    <a:ext uri="{A12FA001-AC4F-418D-AE19-62706E023703}">
                      <ahyp:hlinkClr xmlns:ahyp="http://schemas.microsoft.com/office/drawing/2018/hyperlinkcolor" val="tx"/>
                    </a:ext>
                  </a:extLst>
                </a:hlinkClick>
              </a:rPr>
              <a:t>Costs_Assessment_Guidance_2018_-_Version_6_October_2022-_.pdf (publishing.service.gov.uk)</a:t>
            </a:r>
            <a:endParaRPr lang="en-GB" dirty="0">
              <a:solidFill>
                <a:srgbClr val="575C96"/>
              </a:solidFill>
            </a:endParaRPr>
          </a:p>
          <a:p>
            <a:endParaRPr lang="en-GB" dirty="0">
              <a:solidFill>
                <a:srgbClr val="575C96"/>
              </a:solidFill>
            </a:endParaRPr>
          </a:p>
          <a:p>
            <a:r>
              <a:rPr lang="en-GB" dirty="0">
                <a:solidFill>
                  <a:srgbClr val="575C96"/>
                </a:solidFill>
                <a:hlinkClick r:id="rId5">
                  <a:extLst>
                    <a:ext uri="{A12FA001-AC4F-418D-AE19-62706E023703}">
                      <ahyp:hlinkClr xmlns:ahyp="http://schemas.microsoft.com/office/drawing/2018/hyperlinkcolor" val="tx"/>
                    </a:ext>
                  </a:extLst>
                </a:hlinkClick>
              </a:rPr>
              <a:t>Standard civil contract 2018 - GOV.UK (www.gov.uk)</a:t>
            </a:r>
            <a:endParaRPr lang="en-GB" dirty="0">
              <a:solidFill>
                <a:srgbClr val="575C96"/>
              </a:solidFill>
            </a:endParaRPr>
          </a:p>
          <a:p>
            <a:endParaRPr lang="en-GB" dirty="0">
              <a:solidFill>
                <a:srgbClr val="00A5A1"/>
              </a:solidFill>
              <a:hlinkClick r:id="rId6">
                <a:extLst>
                  <a:ext uri="{A12FA001-AC4F-418D-AE19-62706E023703}">
                    <ahyp:hlinkClr xmlns:ahyp="http://schemas.microsoft.com/office/drawing/2018/hyperlinkcolor" val="tx"/>
                  </a:ext>
                </a:extLst>
              </a:hlinkClick>
            </a:endParaRPr>
          </a:p>
          <a:p>
            <a:r>
              <a:rPr lang="en-GB" dirty="0">
                <a:solidFill>
                  <a:srgbClr val="575C96"/>
                </a:solidFill>
                <a:hlinkClick r:id="rId6">
                  <a:extLst>
                    <a:ext uri="{A12FA001-AC4F-418D-AE19-62706E023703}">
                      <ahyp:hlinkClr xmlns:ahyp="http://schemas.microsoft.com/office/drawing/2018/hyperlinkcolor" val="tx"/>
                    </a:ext>
                  </a:extLst>
                </a:hlinkClick>
              </a:rPr>
              <a:t>Family Specification (publishing.service.gov.uk)</a:t>
            </a:r>
            <a:endParaRPr lang="en-GB" dirty="0">
              <a:solidFill>
                <a:srgbClr val="575C96"/>
              </a:solidFill>
            </a:endParaRPr>
          </a:p>
          <a:p>
            <a:endParaRPr lang="en-GB" dirty="0">
              <a:solidFill>
                <a:srgbClr val="575C96"/>
              </a:solidFill>
            </a:endParaRPr>
          </a:p>
          <a:p>
            <a:r>
              <a:rPr lang="en-GB" dirty="0">
                <a:solidFill>
                  <a:srgbClr val="575C96"/>
                </a:solidFill>
                <a:hlinkClick r:id="rId7">
                  <a:extLst>
                    <a:ext uri="{A12FA001-AC4F-418D-AE19-62706E023703}">
                      <ahyp:hlinkClr xmlns:ahyp="http://schemas.microsoft.com/office/drawing/2018/hyperlinkcolor" val="tx"/>
                    </a:ext>
                  </a:extLst>
                </a:hlinkClick>
              </a:rPr>
              <a:t>Standard Terms 2013 (publishing.service.gov.uk)</a:t>
            </a:r>
            <a:endParaRPr lang="en-GB" dirty="0">
              <a:solidFill>
                <a:srgbClr val="575C96"/>
              </a:solidFill>
            </a:endParaRPr>
          </a:p>
          <a:p>
            <a:endParaRPr lang="en-GB" dirty="0">
              <a:solidFill>
                <a:srgbClr val="575C96"/>
              </a:solidFill>
            </a:endParaRPr>
          </a:p>
          <a:p>
            <a:r>
              <a:rPr lang="en-GB" dirty="0">
                <a:solidFill>
                  <a:srgbClr val="575C96"/>
                </a:solidFill>
                <a:hlinkClick r:id="rId8">
                  <a:extLst>
                    <a:ext uri="{A12FA001-AC4F-418D-AE19-62706E023703}">
                      <ahyp:hlinkClr xmlns:ahyp="http://schemas.microsoft.com/office/drawing/2018/hyperlinkcolor" val="tx"/>
                    </a:ext>
                  </a:extLst>
                </a:hlinkClick>
              </a:rPr>
              <a:t>Guidance on the Remuneration of Expert Witnessesv7.docx (publishing.service.gov.uk)</a:t>
            </a:r>
            <a:endParaRPr lang="en-GB" dirty="0">
              <a:solidFill>
                <a:srgbClr val="575C96"/>
              </a:solidFill>
              <a:hlinkClick r:id="rId2">
                <a:extLst>
                  <a:ext uri="{A12FA001-AC4F-418D-AE19-62706E023703}">
                    <ahyp:hlinkClr xmlns:ahyp="http://schemas.microsoft.com/office/drawing/2018/hyperlinkcolor" val="tx"/>
                  </a:ext>
                </a:extLst>
              </a:hlinkClick>
            </a:endParaRPr>
          </a:p>
          <a:p>
            <a:endParaRPr lang="en-GB" dirty="0">
              <a:solidFill>
                <a:srgbClr val="575C96"/>
              </a:solidFill>
              <a:cs typeface="Arial"/>
            </a:endParaRPr>
          </a:p>
          <a:p>
            <a:r>
              <a:rPr lang="en-GB" dirty="0">
                <a:solidFill>
                  <a:srgbClr val="575C96"/>
                </a:solidFill>
                <a:ea typeface="+mn-lt"/>
                <a:cs typeface="+mn-lt"/>
                <a:hlinkClick r:id="rId9">
                  <a:extLst>
                    <a:ext uri="{A12FA001-AC4F-418D-AE19-62706E023703}">
                      <ahyp:hlinkClr xmlns:ahyp="http://schemas.microsoft.com/office/drawing/2018/hyperlinkcolor" val="tx"/>
                    </a:ext>
                  </a:extLst>
                </a:hlinkClick>
              </a:rPr>
              <a:t>LAA Learning Website</a:t>
            </a:r>
            <a:endParaRPr lang="en-GB" dirty="0">
              <a:solidFill>
                <a:srgbClr val="575C96"/>
              </a:solidFill>
            </a:endParaRPr>
          </a:p>
          <a:p>
            <a:endParaRPr lang="en-GB" sz="1200" dirty="0">
              <a:solidFill>
                <a:srgbClr val="00A5A1"/>
              </a:solidFill>
              <a:latin typeface="Calibri"/>
              <a:ea typeface="Calibri"/>
              <a:cs typeface="Calibri"/>
            </a:endParaRPr>
          </a:p>
        </p:txBody>
      </p:sp>
      <p:sp>
        <p:nvSpPr>
          <p:cNvPr id="4" name="Slide Number Placeholder 3">
            <a:extLst>
              <a:ext uri="{FF2B5EF4-FFF2-40B4-BE49-F238E27FC236}">
                <a16:creationId xmlns:a16="http://schemas.microsoft.com/office/drawing/2014/main" id="{B7D29B52-8212-4B1D-98C1-CA792A695D99}"/>
              </a:ext>
            </a:extLst>
          </p:cNvPr>
          <p:cNvSpPr>
            <a:spLocks noGrp="1"/>
          </p:cNvSpPr>
          <p:nvPr>
            <p:ph type="sldNum" sz="quarter" idx="12"/>
          </p:nvPr>
        </p:nvSpPr>
        <p:spPr/>
        <p:txBody>
          <a:bodyPr/>
          <a:lstStyle/>
          <a:p>
            <a:fld id="{9A8223AF-F2F5-41F7-A71C-81CE492BCB88}" type="slidenum">
              <a:rPr lang="en-GB" smtClean="0"/>
              <a:pPr/>
              <a:t>42</a:t>
            </a:fld>
            <a:endParaRPr lang="en-GB"/>
          </a:p>
        </p:txBody>
      </p:sp>
    </p:spTree>
    <p:extLst>
      <p:ext uri="{BB962C8B-B14F-4D97-AF65-F5344CB8AC3E}">
        <p14:creationId xmlns:p14="http://schemas.microsoft.com/office/powerpoint/2010/main" val="35111960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ECF37-A05B-4171-8185-7695613F73F3}"/>
              </a:ext>
            </a:extLst>
          </p:cNvPr>
          <p:cNvSpPr>
            <a:spLocks noGrp="1"/>
          </p:cNvSpPr>
          <p:nvPr>
            <p:ph type="title"/>
          </p:nvPr>
        </p:nvSpPr>
        <p:spPr>
          <a:xfrm>
            <a:off x="648000" y="698597"/>
            <a:ext cx="11012776" cy="345232"/>
          </a:xfrm>
        </p:spPr>
        <p:txBody>
          <a:bodyPr/>
          <a:lstStyle/>
          <a:p>
            <a:r>
              <a:rPr lang="en-GB"/>
              <a:t>Contact us: </a:t>
            </a:r>
          </a:p>
        </p:txBody>
      </p:sp>
      <p:sp>
        <p:nvSpPr>
          <p:cNvPr id="3" name="Footer Placeholder 2">
            <a:extLst>
              <a:ext uri="{FF2B5EF4-FFF2-40B4-BE49-F238E27FC236}">
                <a16:creationId xmlns:a16="http://schemas.microsoft.com/office/drawing/2014/main" id="{78BB53BA-301E-450E-BAD7-5856151A6792}"/>
              </a:ext>
              <a:ext uri="{C183D7F6-B498-43B3-948B-1728B52AA6E4}">
                <adec:decorative xmlns:adec="http://schemas.microsoft.com/office/drawing/2017/decorative" val="1"/>
              </a:ext>
            </a:extLst>
          </p:cNvPr>
          <p:cNvSpPr>
            <a:spLocks noGrp="1"/>
          </p:cNvSpPr>
          <p:nvPr>
            <p:ph type="ftr" sz="quarter" idx="11"/>
          </p:nvPr>
        </p:nvSpPr>
        <p:spPr/>
        <p:txBody>
          <a:bodyPr/>
          <a:lstStyle/>
          <a:p>
            <a:pPr>
              <a:spcAft>
                <a:spcPts val="600"/>
              </a:spcAft>
            </a:pPr>
            <a:r>
              <a:rPr lang="en-GB"/>
              <a:t>Working with others to achieve excellence in the delivery of legal aid</a:t>
            </a:r>
          </a:p>
        </p:txBody>
      </p:sp>
      <p:sp>
        <p:nvSpPr>
          <p:cNvPr id="2" name="TextBox 1">
            <a:extLst>
              <a:ext uri="{FF2B5EF4-FFF2-40B4-BE49-F238E27FC236}">
                <a16:creationId xmlns:a16="http://schemas.microsoft.com/office/drawing/2014/main" id="{C715B503-418A-4BA1-A84A-24DBA5B5EF27}"/>
              </a:ext>
            </a:extLst>
          </p:cNvPr>
          <p:cNvSpPr txBox="1"/>
          <p:nvPr/>
        </p:nvSpPr>
        <p:spPr>
          <a:xfrm>
            <a:off x="648000" y="1307592"/>
            <a:ext cx="10723200" cy="2031325"/>
          </a:xfrm>
          <a:prstGeom prst="rect">
            <a:avLst/>
          </a:prstGeom>
          <a:noFill/>
        </p:spPr>
        <p:txBody>
          <a:bodyPr wrap="square" lIns="91440" tIns="45720" rIns="91440" bIns="45720" rtlCol="0" anchor="t">
            <a:spAutoFit/>
          </a:bodyPr>
          <a:lstStyle/>
          <a:p>
            <a:r>
              <a:rPr lang="en-GB" b="1"/>
              <a:t>Contact us: </a:t>
            </a:r>
            <a:endParaRPr lang="en-GB" b="1">
              <a:cs typeface="Arial"/>
            </a:endParaRPr>
          </a:p>
          <a:p>
            <a:endParaRPr lang="en-GB" b="1">
              <a:solidFill>
                <a:srgbClr val="575C96"/>
              </a:solidFill>
            </a:endParaRPr>
          </a:p>
          <a:p>
            <a:r>
              <a:rPr lang="en-GB">
                <a:cs typeface="Arial"/>
              </a:rPr>
              <a:t>Civil general enquiries: </a:t>
            </a:r>
            <a:r>
              <a:rPr lang="en-GB">
                <a:solidFill>
                  <a:srgbClr val="000000"/>
                </a:solidFill>
                <a:ea typeface="+mn-lt"/>
                <a:cs typeface="+mn-lt"/>
              </a:rPr>
              <a:t>0300 200 2020 or </a:t>
            </a:r>
            <a:r>
              <a:rPr lang="en-GB">
                <a:solidFill>
                  <a:srgbClr val="575C96"/>
                </a:solidFill>
                <a:ea typeface="+mn-lt"/>
                <a:cs typeface="+mn-lt"/>
                <a:hlinkClick r:id="rId2">
                  <a:extLst>
                    <a:ext uri="{A12FA001-AC4F-418D-AE19-62706E023703}">
                      <ahyp:hlinkClr xmlns:ahyp="http://schemas.microsoft.com/office/drawing/2018/hyperlinkcolor" val="tx"/>
                    </a:ext>
                  </a:extLst>
                </a:hlinkClick>
              </a:rPr>
              <a:t>contactcivil@justice.gov.uk</a:t>
            </a:r>
            <a:endParaRPr lang="en-GB" b="1">
              <a:solidFill>
                <a:srgbClr val="575C96"/>
              </a:solidFill>
              <a:ea typeface="+mn-lt"/>
              <a:cs typeface="+mn-lt"/>
            </a:endParaRPr>
          </a:p>
          <a:p>
            <a:endParaRPr lang="en-GB">
              <a:ea typeface="+mn-lt"/>
              <a:cs typeface="+mn-lt"/>
            </a:endParaRPr>
          </a:p>
          <a:p>
            <a:r>
              <a:rPr lang="en-GB">
                <a:solidFill>
                  <a:srgbClr val="000000"/>
                </a:solidFill>
                <a:ea typeface="+mn-lt"/>
                <a:cs typeface="+mn-lt"/>
              </a:rPr>
              <a:t>Users experiencing technical problems with the Client and Cost Management System (CCMS) should contact </a:t>
            </a:r>
            <a:r>
              <a:rPr lang="en-GB" u="sng">
                <a:solidFill>
                  <a:srgbClr val="575C96"/>
                </a:solidFill>
                <a:ea typeface="+mn-lt"/>
                <a:cs typeface="+mn-lt"/>
                <a:hlinkClick r:id="rId3">
                  <a:extLst>
                    <a:ext uri="{A12FA001-AC4F-418D-AE19-62706E023703}">
                      <ahyp:hlinkClr xmlns:ahyp="http://schemas.microsoft.com/office/drawing/2018/hyperlinkcolor" val="tx"/>
                    </a:ext>
                  </a:extLst>
                </a:hlinkClick>
              </a:rPr>
              <a:t>online-support@justice.gov.uk</a:t>
            </a:r>
            <a:endParaRPr lang="en-GB">
              <a:solidFill>
                <a:srgbClr val="575C96"/>
              </a:solidFill>
            </a:endParaRPr>
          </a:p>
          <a:p>
            <a:endParaRPr lang="en-GB">
              <a:solidFill>
                <a:srgbClr val="575C96"/>
              </a:solidFill>
              <a:hlinkClick r:id="rId4">
                <a:extLst>
                  <a:ext uri="{A12FA001-AC4F-418D-AE19-62706E023703}">
                    <ahyp:hlinkClr xmlns:ahyp="http://schemas.microsoft.com/office/drawing/2018/hyperlinkcolor" val="tx"/>
                  </a:ext>
                </a:extLst>
              </a:hlinkClick>
            </a:endParaRPr>
          </a:p>
        </p:txBody>
      </p:sp>
      <p:sp>
        <p:nvSpPr>
          <p:cNvPr id="4" name="Slide Number Placeholder 3">
            <a:extLst>
              <a:ext uri="{FF2B5EF4-FFF2-40B4-BE49-F238E27FC236}">
                <a16:creationId xmlns:a16="http://schemas.microsoft.com/office/drawing/2014/main" id="{B7D29B52-8212-4B1D-98C1-CA792A695D99}"/>
              </a:ext>
            </a:extLst>
          </p:cNvPr>
          <p:cNvSpPr>
            <a:spLocks noGrp="1"/>
          </p:cNvSpPr>
          <p:nvPr>
            <p:ph type="sldNum" sz="quarter" idx="12"/>
          </p:nvPr>
        </p:nvSpPr>
        <p:spPr/>
        <p:txBody>
          <a:bodyPr/>
          <a:lstStyle/>
          <a:p>
            <a:fld id="{9A8223AF-F2F5-41F7-A71C-81CE492BCB88}" type="slidenum">
              <a:rPr lang="en-GB" smtClean="0"/>
              <a:pPr/>
              <a:t>43</a:t>
            </a:fld>
            <a:endParaRPr lang="en-GB"/>
          </a:p>
        </p:txBody>
      </p:sp>
    </p:spTree>
    <p:extLst>
      <p:ext uri="{BB962C8B-B14F-4D97-AF65-F5344CB8AC3E}">
        <p14:creationId xmlns:p14="http://schemas.microsoft.com/office/powerpoint/2010/main" val="1668570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F4894DF-7A41-40C5-8E98-BC9F051ABCEB}"/>
              </a:ext>
              <a:ext uri="{C183D7F6-B498-43B3-948B-1728B52AA6E4}">
                <adec:decorative xmlns:adec="http://schemas.microsoft.com/office/drawing/2017/decorative" val="1"/>
              </a:ext>
            </a:extLst>
          </p:cNvPr>
          <p:cNvSpPr>
            <a:spLocks noGrp="1"/>
          </p:cNvSpPr>
          <p:nvPr>
            <p:ph type="ftr" sz="quarter" idx="11"/>
          </p:nvPr>
        </p:nvSpPr>
        <p:spPr>
          <a:xfrm>
            <a:off x="1915887" y="6330808"/>
            <a:ext cx="6815314" cy="331250"/>
          </a:xfrm>
        </p:spPr>
        <p:txBody>
          <a:bodyPr anchor="b">
            <a:normAutofit/>
          </a:bodyPr>
          <a:lstStyle/>
          <a:p>
            <a:pPr>
              <a:spcAft>
                <a:spcPts val="600"/>
              </a:spcAft>
            </a:pPr>
            <a:r>
              <a:rPr lang="en-GB"/>
              <a:t>Working with others to achieve excellence in the delivery of legal aid</a:t>
            </a:r>
          </a:p>
        </p:txBody>
      </p:sp>
      <p:sp>
        <p:nvSpPr>
          <p:cNvPr id="97" name="Title 96">
            <a:extLst>
              <a:ext uri="{FF2B5EF4-FFF2-40B4-BE49-F238E27FC236}">
                <a16:creationId xmlns:a16="http://schemas.microsoft.com/office/drawing/2014/main" id="{39B37AFD-A7CB-41A3-8578-A7F05619C522}"/>
              </a:ext>
            </a:extLst>
          </p:cNvPr>
          <p:cNvSpPr txBox="1">
            <a:spLocks noGrp="1"/>
          </p:cNvSpPr>
          <p:nvPr>
            <p:ph type="title" idx="4294967295"/>
          </p:nvPr>
        </p:nvSpPr>
        <p:spPr>
          <a:xfrm>
            <a:off x="639537" y="714761"/>
            <a:ext cx="6842816"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00000"/>
              </a:lnSpc>
              <a:spcBef>
                <a:spcPts val="0"/>
              </a:spcBef>
              <a:defRPr/>
            </a:pPr>
            <a:r>
              <a:rPr lang="en-GB">
                <a:latin typeface="+mn-lt"/>
                <a:ea typeface="+mn-ea"/>
                <a:cs typeface="+mn-cs"/>
              </a:rPr>
              <a:t>Our training website</a:t>
            </a:r>
            <a:endParaRPr lang="en-US" b="0">
              <a:latin typeface="+mn-lt"/>
              <a:ea typeface="+mn-ea"/>
              <a:cs typeface="+mn-cs"/>
            </a:endParaRPr>
          </a:p>
        </p:txBody>
      </p:sp>
      <p:sp>
        <p:nvSpPr>
          <p:cNvPr id="5" name="Slide Number Placeholder 4">
            <a:extLst>
              <a:ext uri="{FF2B5EF4-FFF2-40B4-BE49-F238E27FC236}">
                <a16:creationId xmlns:a16="http://schemas.microsoft.com/office/drawing/2014/main" id="{91452F5C-C07A-44F0-8866-7F1F121D81D2}"/>
              </a:ext>
              <a:ext uri="{C183D7F6-B498-43B3-948B-1728B52AA6E4}">
                <adec:decorative xmlns:adec="http://schemas.microsoft.com/office/drawing/2017/decorative" val="1"/>
              </a:ext>
            </a:extLst>
          </p:cNvPr>
          <p:cNvSpPr>
            <a:spLocks noGrp="1"/>
          </p:cNvSpPr>
          <p:nvPr>
            <p:ph type="sldNum" sz="quarter" idx="12"/>
          </p:nvPr>
        </p:nvSpPr>
        <p:spPr>
          <a:xfrm>
            <a:off x="11491456" y="6204808"/>
            <a:ext cx="270000" cy="252000"/>
          </a:xfrm>
        </p:spPr>
        <p:txBody>
          <a:bodyPr anchor="t">
            <a:normAutofit/>
          </a:bodyPr>
          <a:lstStyle/>
          <a:p>
            <a:pPr>
              <a:spcAft>
                <a:spcPts val="600"/>
              </a:spcAft>
            </a:pPr>
            <a:fld id="{9A8223AF-F2F5-41F7-A71C-81CE492BCB88}" type="slidenum">
              <a:rPr lang="en-GB" smtClean="0"/>
              <a:pPr>
                <a:spcAft>
                  <a:spcPts val="600"/>
                </a:spcAft>
              </a:pPr>
              <a:t>44</a:t>
            </a:fld>
            <a:endParaRPr lang="en-GB"/>
          </a:p>
        </p:txBody>
      </p:sp>
      <p:graphicFrame>
        <p:nvGraphicFramePr>
          <p:cNvPr id="3" name="Content Placeholder 2" descr="Vertical box list">
            <a:extLst>
              <a:ext uri="{FF2B5EF4-FFF2-40B4-BE49-F238E27FC236}">
                <a16:creationId xmlns:a16="http://schemas.microsoft.com/office/drawing/2014/main" id="{A2AEA88C-A77B-49FA-9957-07E661748AD0}"/>
              </a:ext>
            </a:extLst>
          </p:cNvPr>
          <p:cNvGraphicFramePr>
            <a:graphicFrameLocks noGrp="1"/>
          </p:cNvGraphicFramePr>
          <p:nvPr>
            <p:ph idx="1"/>
            <p:extLst>
              <p:ext uri="{D42A27DB-BD31-4B8C-83A1-F6EECF244321}">
                <p14:modId xmlns:p14="http://schemas.microsoft.com/office/powerpoint/2010/main" val="1894993604"/>
              </p:ext>
            </p:extLst>
          </p:nvPr>
        </p:nvGraphicFramePr>
        <p:xfrm>
          <a:off x="639536" y="1413377"/>
          <a:ext cx="10138391" cy="472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AA383D69-CF2C-4B85-B8C8-57BC21BE0E87}"/>
              </a:ext>
              <a:ext uri="{C183D7F6-B498-43B3-948B-1728B52AA6E4}">
                <adec:decorative xmlns:adec="http://schemas.microsoft.com/office/drawing/2017/decorative" val="1"/>
              </a:ext>
            </a:extLst>
          </p:cNvPr>
          <p:cNvPicPr>
            <a:picLocks noChangeAspect="1"/>
          </p:cNvPicPr>
          <p:nvPr/>
        </p:nvPicPr>
        <p:blipFill rotWithShape="1">
          <a:blip r:embed="rId7"/>
          <a:srcRect l="9494" t="3164" r="10391"/>
          <a:stretch/>
        </p:blipFill>
        <p:spPr>
          <a:xfrm>
            <a:off x="8131056" y="454107"/>
            <a:ext cx="1820224" cy="2200107"/>
          </a:xfrm>
          <a:prstGeom prst="rect">
            <a:avLst/>
          </a:prstGeom>
        </p:spPr>
      </p:pic>
    </p:spTree>
    <p:extLst>
      <p:ext uri="{BB962C8B-B14F-4D97-AF65-F5344CB8AC3E}">
        <p14:creationId xmlns:p14="http://schemas.microsoft.com/office/powerpoint/2010/main" val="12626917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1F2D355-4C55-4518-B1D5-49752217B26C}"/>
              </a:ext>
            </a:extLst>
          </p:cNvPr>
          <p:cNvSpPr>
            <a:spLocks noGrp="1"/>
          </p:cNvSpPr>
          <p:nvPr>
            <p:ph type="title"/>
          </p:nvPr>
        </p:nvSpPr>
        <p:spPr>
          <a:xfrm>
            <a:off x="627448" y="586135"/>
            <a:ext cx="7718400" cy="345232"/>
          </a:xfrm>
        </p:spPr>
        <p:txBody>
          <a:bodyPr>
            <a:normAutofit/>
          </a:bodyPr>
          <a:lstStyle/>
          <a:p>
            <a:r>
              <a:rPr lang="en-GB"/>
              <a:t>Our communications channels</a:t>
            </a:r>
          </a:p>
        </p:txBody>
      </p:sp>
      <p:graphicFrame>
        <p:nvGraphicFramePr>
          <p:cNvPr id="6" name="Content Placeholder 5" descr="Step up process infographic">
            <a:extLst>
              <a:ext uri="{FF2B5EF4-FFF2-40B4-BE49-F238E27FC236}">
                <a16:creationId xmlns:a16="http://schemas.microsoft.com/office/drawing/2014/main" id="{0D53DB1A-39CA-4CFA-8832-06236C642902}"/>
              </a:ext>
            </a:extLst>
          </p:cNvPr>
          <p:cNvGraphicFramePr>
            <a:graphicFrameLocks noGrp="1"/>
          </p:cNvGraphicFramePr>
          <p:nvPr>
            <p:ph idx="1"/>
            <p:extLst>
              <p:ext uri="{D42A27DB-BD31-4B8C-83A1-F6EECF244321}">
                <p14:modId xmlns:p14="http://schemas.microsoft.com/office/powerpoint/2010/main" val="552304927"/>
              </p:ext>
            </p:extLst>
          </p:nvPr>
        </p:nvGraphicFramePr>
        <p:xfrm>
          <a:off x="-866396" y="1071196"/>
          <a:ext cx="12889822" cy="28742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C75D9C1D-7C56-428D-B7C5-419FA10CCD6E}"/>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Working with others to achieve excellence in the delivery of legal aid</a:t>
            </a:r>
          </a:p>
        </p:txBody>
      </p:sp>
      <p:sp>
        <p:nvSpPr>
          <p:cNvPr id="5" name="Slide Number Placeholder 4">
            <a:extLst>
              <a:ext uri="{FF2B5EF4-FFF2-40B4-BE49-F238E27FC236}">
                <a16:creationId xmlns:a16="http://schemas.microsoft.com/office/drawing/2014/main" id="{F5CE8B5A-7C0C-4A9E-AB9F-E796E14815AF}"/>
              </a:ext>
              <a:ext uri="{C183D7F6-B498-43B3-948B-1728B52AA6E4}">
                <adec:decorative xmlns:adec="http://schemas.microsoft.com/office/drawing/2017/decorative" val="1"/>
              </a:ext>
            </a:extLst>
          </p:cNvPr>
          <p:cNvSpPr>
            <a:spLocks noGrp="1"/>
          </p:cNvSpPr>
          <p:nvPr>
            <p:ph type="sldNum" sz="quarter" idx="12"/>
          </p:nvPr>
        </p:nvSpPr>
        <p:spPr/>
        <p:txBody>
          <a:bodyPr/>
          <a:lstStyle/>
          <a:p>
            <a:fld id="{9A8223AF-F2F5-41F7-A71C-81CE492BCB88}" type="slidenum">
              <a:rPr lang="en-GB" smtClean="0"/>
              <a:pPr/>
              <a:t>45</a:t>
            </a:fld>
            <a:endParaRPr lang="en-GB"/>
          </a:p>
        </p:txBody>
      </p:sp>
      <p:pic>
        <p:nvPicPr>
          <p:cNvPr id="3" name="Picture 2">
            <a:extLst>
              <a:ext uri="{FF2B5EF4-FFF2-40B4-BE49-F238E27FC236}">
                <a16:creationId xmlns:a16="http://schemas.microsoft.com/office/drawing/2014/main" id="{C0159406-D629-4F82-8FA5-0F39C90E1B31}"/>
              </a:ext>
              <a:ext uri="{C183D7F6-B498-43B3-948B-1728B52AA6E4}">
                <adec:decorative xmlns:adec="http://schemas.microsoft.com/office/drawing/2017/decorative" val="1"/>
              </a:ext>
            </a:extLst>
          </p:cNvPr>
          <p:cNvPicPr>
            <a:picLocks noChangeAspect="1"/>
          </p:cNvPicPr>
          <p:nvPr/>
        </p:nvPicPr>
        <p:blipFill rotWithShape="1">
          <a:blip r:embed="rId7">
            <a:extLst>
              <a:ext uri="{28A0092B-C50C-407E-A947-70E740481C1C}">
                <a14:useLocalDpi xmlns:a14="http://schemas.microsoft.com/office/drawing/2010/main" val="0"/>
              </a:ext>
            </a:extLst>
          </a:blip>
          <a:srcRect l="13092" t="5582" r="13595" b="4206"/>
          <a:stretch/>
        </p:blipFill>
        <p:spPr>
          <a:xfrm>
            <a:off x="7757458" y="3138373"/>
            <a:ext cx="2647030" cy="1204172"/>
          </a:xfrm>
          <a:prstGeom prst="rect">
            <a:avLst/>
          </a:prstGeom>
          <a:ln>
            <a:solidFill>
              <a:srgbClr val="61A396"/>
            </a:solidFill>
          </a:ln>
        </p:spPr>
      </p:pic>
      <p:pic>
        <p:nvPicPr>
          <p:cNvPr id="10" name="Picture 9">
            <a:extLst>
              <a:ext uri="{FF2B5EF4-FFF2-40B4-BE49-F238E27FC236}">
                <a16:creationId xmlns:a16="http://schemas.microsoft.com/office/drawing/2014/main" id="{63828356-DFAD-4136-B027-E0FF82796FE1}"/>
              </a:ext>
              <a:ext uri="{C183D7F6-B498-43B3-948B-1728B52AA6E4}">
                <adec:decorative xmlns:adec="http://schemas.microsoft.com/office/drawing/2017/decorative" val="1"/>
              </a:ext>
            </a:extLst>
          </p:cNvPr>
          <p:cNvPicPr>
            <a:picLocks noChangeAspect="1"/>
          </p:cNvPicPr>
          <p:nvPr/>
        </p:nvPicPr>
        <p:blipFill>
          <a:blip r:embed="rId8">
            <a:alphaModFix amt="70000"/>
            <a:extLst>
              <a:ext uri="{28A0092B-C50C-407E-A947-70E740481C1C}">
                <a14:useLocalDpi xmlns:a14="http://schemas.microsoft.com/office/drawing/2010/main" val="0"/>
              </a:ext>
            </a:extLst>
          </a:blip>
          <a:stretch>
            <a:fillRect/>
          </a:stretch>
        </p:blipFill>
        <p:spPr>
          <a:xfrm>
            <a:off x="4772485" y="3879597"/>
            <a:ext cx="2647029" cy="1204172"/>
          </a:xfrm>
          <a:prstGeom prst="rect">
            <a:avLst/>
          </a:prstGeom>
          <a:ln>
            <a:solidFill>
              <a:srgbClr val="61A396"/>
            </a:solidFill>
          </a:ln>
        </p:spPr>
      </p:pic>
      <p:pic>
        <p:nvPicPr>
          <p:cNvPr id="13" name="Picture 12">
            <a:extLst>
              <a:ext uri="{FF2B5EF4-FFF2-40B4-BE49-F238E27FC236}">
                <a16:creationId xmlns:a16="http://schemas.microsoft.com/office/drawing/2014/main" id="{E4B79E01-82C1-4759-9CEB-CC979A8F48B9}"/>
              </a:ext>
              <a:ext uri="{C183D7F6-B498-43B3-948B-1728B52AA6E4}">
                <adec:decorative xmlns:adec="http://schemas.microsoft.com/office/drawing/2017/decorative" val="1"/>
              </a:ext>
            </a:extLst>
          </p:cNvPr>
          <p:cNvPicPr>
            <a:picLocks noChangeAspect="1"/>
          </p:cNvPicPr>
          <p:nvPr/>
        </p:nvPicPr>
        <p:blipFill rotWithShape="1">
          <a:blip r:embed="rId9">
            <a:alphaModFix amt="70000"/>
            <a:extLst>
              <a:ext uri="{28A0092B-C50C-407E-A947-70E740481C1C}">
                <a14:useLocalDpi xmlns:a14="http://schemas.microsoft.com/office/drawing/2010/main" val="0"/>
              </a:ext>
            </a:extLst>
          </a:blip>
          <a:srcRect l="29496" t="13891" r="33297" b="23159"/>
          <a:stretch/>
        </p:blipFill>
        <p:spPr>
          <a:xfrm>
            <a:off x="1435910" y="4253921"/>
            <a:ext cx="2527106" cy="1204172"/>
          </a:xfrm>
          <a:prstGeom prst="rect">
            <a:avLst/>
          </a:prstGeom>
        </p:spPr>
      </p:pic>
    </p:spTree>
    <p:extLst>
      <p:ext uri="{BB962C8B-B14F-4D97-AF65-F5344CB8AC3E}">
        <p14:creationId xmlns:p14="http://schemas.microsoft.com/office/powerpoint/2010/main" val="501507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81C31E-4462-453B-84A8-B5EDEF61CCB0}"/>
              </a:ext>
            </a:extLst>
          </p:cNvPr>
          <p:cNvSpPr>
            <a:spLocks noGrp="1"/>
          </p:cNvSpPr>
          <p:nvPr>
            <p:ph type="title" idx="4294967295"/>
          </p:nvPr>
        </p:nvSpPr>
        <p:spPr>
          <a:xfrm>
            <a:off x="648000" y="-345232"/>
            <a:ext cx="11012776" cy="345232"/>
          </a:xfrm>
        </p:spPr>
        <p:txBody>
          <a:bodyPr vert="horz" lIns="0" tIns="0" rIns="0" bIns="0" rtlCol="0" anchor="b" anchorCtr="0">
            <a:normAutofit/>
          </a:bodyPr>
          <a:lstStyle/>
          <a:p>
            <a:r>
              <a:rPr lang="en-GB"/>
              <a:t>End slide</a:t>
            </a:r>
          </a:p>
        </p:txBody>
      </p:sp>
      <p:sp>
        <p:nvSpPr>
          <p:cNvPr id="2" name="Text Placeholder 1">
            <a:extLst>
              <a:ext uri="{FF2B5EF4-FFF2-40B4-BE49-F238E27FC236}">
                <a16:creationId xmlns:a16="http://schemas.microsoft.com/office/drawing/2014/main" id="{DBB6780B-6F95-4CBC-ADDD-ED881EBDCE66}"/>
              </a:ext>
            </a:extLst>
          </p:cNvPr>
          <p:cNvSpPr>
            <a:spLocks noGrp="1"/>
          </p:cNvSpPr>
          <p:nvPr>
            <p:ph type="body" sz="quarter" idx="10"/>
          </p:nvPr>
        </p:nvSpPr>
        <p:spPr/>
        <p:txBody>
          <a:bodyPr/>
          <a:lstStyle/>
          <a:p>
            <a:endParaRPr lang="en-GB"/>
          </a:p>
        </p:txBody>
      </p:sp>
      <p:sp>
        <p:nvSpPr>
          <p:cNvPr id="3" name="Text Placeholder 2">
            <a:extLst>
              <a:ext uri="{FF2B5EF4-FFF2-40B4-BE49-F238E27FC236}">
                <a16:creationId xmlns:a16="http://schemas.microsoft.com/office/drawing/2014/main" id="{503F3D3D-4C18-4F38-8A3F-06CA223EA6EB}"/>
              </a:ext>
            </a:extLst>
          </p:cNvPr>
          <p:cNvSpPr>
            <a:spLocks noGrp="1"/>
          </p:cNvSpPr>
          <p:nvPr>
            <p:ph type="body" sz="quarter" idx="11"/>
          </p:nvPr>
        </p:nvSpPr>
        <p:spPr/>
        <p:txBody>
          <a:bodyPr/>
          <a:lstStyle/>
          <a:p>
            <a:endParaRPr lang="en-GB"/>
          </a:p>
        </p:txBody>
      </p:sp>
      <p:sp>
        <p:nvSpPr>
          <p:cNvPr id="4" name="Text Placeholder 3">
            <a:extLst>
              <a:ext uri="{FF2B5EF4-FFF2-40B4-BE49-F238E27FC236}">
                <a16:creationId xmlns:a16="http://schemas.microsoft.com/office/drawing/2014/main" id="{B30B3E49-62AF-4484-92AC-B4DC983A6A53}"/>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142319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642386-80C0-4278-ADAD-CDEFBEDB568D}"/>
              </a:ext>
            </a:extLst>
          </p:cNvPr>
          <p:cNvSpPr>
            <a:spLocks noGrp="1"/>
          </p:cNvSpPr>
          <p:nvPr>
            <p:ph type="title"/>
          </p:nvPr>
        </p:nvSpPr>
        <p:spPr>
          <a:xfrm>
            <a:off x="756000" y="2634863"/>
            <a:ext cx="10291200" cy="1013863"/>
          </a:xfrm>
        </p:spPr>
        <p:txBody>
          <a:bodyPr/>
          <a:lstStyle/>
          <a:p>
            <a:r>
              <a:rPr lang="en-GB" dirty="0"/>
              <a:t>Overview of the Fixed Fee Scheme</a:t>
            </a:r>
          </a:p>
        </p:txBody>
      </p:sp>
    </p:spTree>
    <p:extLst>
      <p:ext uri="{BB962C8B-B14F-4D97-AF65-F5344CB8AC3E}">
        <p14:creationId xmlns:p14="http://schemas.microsoft.com/office/powerpoint/2010/main" val="2752345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8D03F-6652-4579-B841-F0ACBEA56E7A}"/>
              </a:ext>
            </a:extLst>
          </p:cNvPr>
          <p:cNvSpPr>
            <a:spLocks noGrp="1"/>
          </p:cNvSpPr>
          <p:nvPr>
            <p:ph type="title"/>
          </p:nvPr>
        </p:nvSpPr>
        <p:spPr>
          <a:xfrm>
            <a:off x="648000" y="681136"/>
            <a:ext cx="11083200" cy="333848"/>
          </a:xfrm>
        </p:spPr>
        <p:txBody>
          <a:bodyPr>
            <a:noAutofit/>
          </a:bodyPr>
          <a:lstStyle/>
          <a:p>
            <a:r>
              <a:rPr lang="en-GB" dirty="0"/>
              <a:t>Overview of the fixed fee scheme: Care Proceedings </a:t>
            </a:r>
            <a:r>
              <a:rPr lang="en-GB" dirty="0">
                <a:cs typeface="Arial"/>
              </a:rPr>
              <a:t>Graduated Fee Scheme </a:t>
            </a:r>
            <a:endParaRPr lang="en-GB" dirty="0"/>
          </a:p>
        </p:txBody>
      </p:sp>
      <p:sp>
        <p:nvSpPr>
          <p:cNvPr id="4" name="Footer Placeholder 3">
            <a:extLst>
              <a:ext uri="{FF2B5EF4-FFF2-40B4-BE49-F238E27FC236}">
                <a16:creationId xmlns:a16="http://schemas.microsoft.com/office/drawing/2014/main" id="{AE55BFA0-43EB-4CC6-8E32-4C9DCE24B237}"/>
              </a:ext>
              <a:ext uri="{C183D7F6-B498-43B3-948B-1728B52AA6E4}">
                <adec:decorative xmlns:adec="http://schemas.microsoft.com/office/drawing/2017/decorative" val="1"/>
              </a:ext>
            </a:extLst>
          </p:cNvPr>
          <p:cNvSpPr>
            <a:spLocks noGrp="1"/>
          </p:cNvSpPr>
          <p:nvPr>
            <p:ph type="ftr" sz="quarter" idx="11"/>
          </p:nvPr>
        </p:nvSpPr>
        <p:spPr/>
        <p:txBody>
          <a:bodyPr/>
          <a:lstStyle/>
          <a:p>
            <a:r>
              <a:rPr lang="en-GB"/>
              <a:t>Working with others to achieve excellence in the delivery of legal aid</a:t>
            </a:r>
          </a:p>
        </p:txBody>
      </p:sp>
      <p:sp>
        <p:nvSpPr>
          <p:cNvPr id="10" name="TextBox 9">
            <a:extLst>
              <a:ext uri="{FF2B5EF4-FFF2-40B4-BE49-F238E27FC236}">
                <a16:creationId xmlns:a16="http://schemas.microsoft.com/office/drawing/2014/main" id="{8B336F8D-159F-4468-AE9F-B3ECDEE0B285}"/>
              </a:ext>
            </a:extLst>
          </p:cNvPr>
          <p:cNvSpPr txBox="1"/>
          <p:nvPr/>
        </p:nvSpPr>
        <p:spPr>
          <a:xfrm>
            <a:off x="648000" y="1306746"/>
            <a:ext cx="10123632" cy="4247317"/>
          </a:xfrm>
          <a:prstGeom prst="rect">
            <a:avLst/>
          </a:prstGeom>
          <a:noFill/>
        </p:spPr>
        <p:txBody>
          <a:bodyPr wrap="square" lIns="91440" tIns="45720" rIns="91440" bIns="45720" anchor="t">
            <a:spAutoFit/>
          </a:bodyPr>
          <a:lstStyle/>
          <a:p>
            <a:r>
              <a:rPr lang="en-GB" dirty="0">
                <a:cs typeface="Arial"/>
              </a:rPr>
              <a:t>There are two fixed fee schemes:</a:t>
            </a:r>
          </a:p>
          <a:p>
            <a:pPr marL="285750" indent="-285750">
              <a:buFont typeface="Arial" panose="020B0604020202020204" pitchFamily="34" charset="0"/>
              <a:buChar char="•"/>
            </a:pPr>
            <a:r>
              <a:rPr lang="en-GB" dirty="0">
                <a:cs typeface="Arial"/>
              </a:rPr>
              <a:t>Care Proceedings Graduated Fee Scheme (CPGFS)</a:t>
            </a:r>
          </a:p>
          <a:p>
            <a:pPr marL="285750" indent="-285750">
              <a:buFont typeface="Arial"/>
              <a:buChar char="•"/>
            </a:pPr>
            <a:r>
              <a:rPr lang="en-GB" dirty="0">
                <a:cs typeface="Arial"/>
              </a:rPr>
              <a:t>Private Family Law Remuneration Scheme (PFLRS)</a:t>
            </a:r>
            <a:endParaRPr lang="en-GB" dirty="0"/>
          </a:p>
          <a:p>
            <a:endParaRPr lang="en-GB" dirty="0"/>
          </a:p>
          <a:p>
            <a:r>
              <a:rPr lang="en-GB" b="1" dirty="0">
                <a:cs typeface="Arial"/>
              </a:rPr>
              <a:t>Care Proceedings Graduated Fee scheme:</a:t>
            </a:r>
          </a:p>
          <a:p>
            <a:endParaRPr lang="en-GB" b="1" dirty="0">
              <a:cs typeface="Arial"/>
            </a:endParaRPr>
          </a:p>
          <a:p>
            <a:pPr marL="285750" indent="-285750">
              <a:buFont typeface="Arial" panose="020B0604020202020204" pitchFamily="34" charset="0"/>
              <a:buChar char="•"/>
            </a:pPr>
            <a:r>
              <a:rPr lang="en-GB" dirty="0">
                <a:cs typeface="Arial"/>
              </a:rPr>
              <a:t>CPGFS was introduced on 01 October 2007:</a:t>
            </a:r>
          </a:p>
          <a:p>
            <a:pPr marL="742950" lvl="1" indent="-285750">
              <a:buFont typeface="Arial" panose="020B0604020202020204" pitchFamily="34" charset="0"/>
              <a:buChar char="•"/>
            </a:pPr>
            <a:r>
              <a:rPr lang="en-GB" dirty="0">
                <a:cs typeface="Arial"/>
              </a:rPr>
              <a:t>Only proceeding under Section 31 of the Children's Act 1989 (care and supervision) are covered under this scheme.</a:t>
            </a:r>
          </a:p>
          <a:p>
            <a:pPr marL="742950" lvl="1" indent="-285750">
              <a:buFont typeface="Arial" panose="020B0604020202020204" pitchFamily="34" charset="0"/>
              <a:buChar char="•"/>
            </a:pPr>
            <a:r>
              <a:rPr lang="en-GB" dirty="0">
                <a:cs typeface="Arial"/>
              </a:rPr>
              <a:t>Does not cover any other public law children matters </a:t>
            </a:r>
          </a:p>
          <a:p>
            <a:pPr marL="742950" lvl="1" indent="-285750">
              <a:buFont typeface="Arial" panose="020B0604020202020204" pitchFamily="34" charset="0"/>
              <a:buChar char="•"/>
            </a:pPr>
            <a:r>
              <a:rPr lang="en-GB" dirty="0">
                <a:cs typeface="Arial"/>
              </a:rPr>
              <a:t>Up until 09/05/2011 advocacy still fell within hourly rates for solicitors and counsel claimed under Family Graduated fee scheme</a:t>
            </a:r>
          </a:p>
          <a:p>
            <a:pPr marL="742950" lvl="1" indent="-285750">
              <a:buFont typeface="Arial" panose="020B0604020202020204" pitchFamily="34" charset="0"/>
              <a:buChar char="•"/>
            </a:pPr>
            <a:r>
              <a:rPr lang="en-GB" dirty="0">
                <a:cs typeface="Arial"/>
              </a:rPr>
              <a:t>There was no fixed fee for private Law proceedings during this time</a:t>
            </a:r>
          </a:p>
          <a:p>
            <a:pPr marL="742950" lvl="1" indent="-285750">
              <a:buFont typeface="Arial" panose="020B0604020202020204" pitchFamily="34" charset="0"/>
              <a:buChar char="•"/>
            </a:pPr>
            <a:r>
              <a:rPr lang="en-GB" dirty="0">
                <a:cs typeface="Arial"/>
              </a:rPr>
              <a:t>From 09/05/2011, advocacy fell under the newly introduced Family Advocacy Scheme. </a:t>
            </a:r>
            <a:endParaRPr lang="en-GB" dirty="0"/>
          </a:p>
          <a:p>
            <a:endParaRPr lang="en-GB" dirty="0">
              <a:solidFill>
                <a:srgbClr val="000000"/>
              </a:solidFill>
              <a:cs typeface="Arial"/>
            </a:endParaRPr>
          </a:p>
        </p:txBody>
      </p:sp>
      <p:sp>
        <p:nvSpPr>
          <p:cNvPr id="5" name="Slide Number Placeholder 4">
            <a:extLst>
              <a:ext uri="{FF2B5EF4-FFF2-40B4-BE49-F238E27FC236}">
                <a16:creationId xmlns:a16="http://schemas.microsoft.com/office/drawing/2014/main" id="{B81545B7-EA80-4E4A-96A1-073687011859}"/>
              </a:ext>
            </a:extLst>
          </p:cNvPr>
          <p:cNvSpPr>
            <a:spLocks noGrp="1"/>
          </p:cNvSpPr>
          <p:nvPr>
            <p:ph type="sldNum" sz="quarter" idx="12"/>
          </p:nvPr>
        </p:nvSpPr>
        <p:spPr/>
        <p:txBody>
          <a:bodyPr/>
          <a:lstStyle/>
          <a:p>
            <a:fld id="{9A8223AF-F2F5-41F7-A71C-81CE492BCB88}" type="slidenum">
              <a:rPr lang="en-GB" smtClean="0"/>
              <a:pPr/>
              <a:t>6</a:t>
            </a:fld>
            <a:endParaRPr lang="en-GB"/>
          </a:p>
        </p:txBody>
      </p:sp>
    </p:spTree>
    <p:extLst>
      <p:ext uri="{BB962C8B-B14F-4D97-AF65-F5344CB8AC3E}">
        <p14:creationId xmlns:p14="http://schemas.microsoft.com/office/powerpoint/2010/main" val="235330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CDB10-56BC-69EE-5E5E-358F897766EE}"/>
              </a:ext>
            </a:extLst>
          </p:cNvPr>
          <p:cNvSpPr>
            <a:spLocks noGrp="1"/>
          </p:cNvSpPr>
          <p:nvPr>
            <p:ph type="title"/>
          </p:nvPr>
        </p:nvSpPr>
        <p:spPr/>
        <p:txBody>
          <a:bodyPr>
            <a:normAutofit/>
          </a:bodyPr>
          <a:lstStyle/>
          <a:p>
            <a:r>
              <a:rPr lang="en-GB" dirty="0">
                <a:cs typeface="Arial"/>
              </a:rPr>
              <a:t>Overview of the fixed fee scheme: CPGFS continued</a:t>
            </a:r>
            <a:endParaRPr lang="en-GB" b="0" dirty="0">
              <a:cs typeface="Arial"/>
            </a:endParaRPr>
          </a:p>
        </p:txBody>
      </p:sp>
      <p:sp>
        <p:nvSpPr>
          <p:cNvPr id="6" name="Footer Placeholder 3">
            <a:extLst>
              <a:ext uri="{FF2B5EF4-FFF2-40B4-BE49-F238E27FC236}">
                <a16:creationId xmlns:a16="http://schemas.microsoft.com/office/drawing/2014/main" id="{FAC212D9-4623-44E7-9D88-6930B0DC1130}"/>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a:t>
            </a:r>
          </a:p>
        </p:txBody>
      </p:sp>
      <p:sp>
        <p:nvSpPr>
          <p:cNvPr id="10" name="TextBox 9">
            <a:extLst>
              <a:ext uri="{FF2B5EF4-FFF2-40B4-BE49-F238E27FC236}">
                <a16:creationId xmlns:a16="http://schemas.microsoft.com/office/drawing/2014/main" id="{3D158520-7BC5-439F-A455-7D095E58DA8C}"/>
              </a:ext>
            </a:extLst>
          </p:cNvPr>
          <p:cNvSpPr txBox="1"/>
          <p:nvPr/>
        </p:nvSpPr>
        <p:spPr>
          <a:xfrm>
            <a:off x="648000" y="1195935"/>
            <a:ext cx="10723200" cy="2862322"/>
          </a:xfrm>
          <a:prstGeom prst="rect">
            <a:avLst/>
          </a:prstGeom>
          <a:noFill/>
        </p:spPr>
        <p:txBody>
          <a:bodyPr wrap="square" lIns="91440" tIns="45720" rIns="91440" bIns="45720" anchor="t">
            <a:spAutoFit/>
          </a:bodyPr>
          <a:lstStyle/>
          <a:p>
            <a:r>
              <a:rPr lang="en-GB" sz="1800" b="1" dirty="0">
                <a:cs typeface="Arial"/>
              </a:rPr>
              <a:t>Calculating the applicable CPGFS fixed fee </a:t>
            </a:r>
            <a:endParaRPr lang="en-US" b="1" dirty="0"/>
          </a:p>
          <a:p>
            <a:endParaRPr lang="en-GB" dirty="0"/>
          </a:p>
          <a:p>
            <a:r>
              <a:rPr lang="en-GB" sz="1800" dirty="0">
                <a:cs typeface="Arial"/>
              </a:rPr>
              <a:t>The applicable fixed fee is based on the following factors:</a:t>
            </a:r>
            <a:r>
              <a:rPr lang="en-GB" dirty="0">
                <a:cs typeface="Arial"/>
              </a:rPr>
              <a:t> </a:t>
            </a:r>
          </a:p>
          <a:p>
            <a:pPr marL="742950" lvl="1" indent="-285750">
              <a:buFont typeface="Arial" panose="020B0604020202020204" pitchFamily="34" charset="0"/>
              <a:buChar char="•"/>
            </a:pPr>
            <a:r>
              <a:rPr lang="en-GB" dirty="0">
                <a:cs typeface="Arial"/>
              </a:rPr>
              <a:t>The party being represented, i.e., parent / child(ren) / joined party</a:t>
            </a:r>
          </a:p>
          <a:p>
            <a:pPr marL="742950" lvl="1" indent="-285750">
              <a:buFont typeface="Arial" panose="020B0604020202020204" pitchFamily="34" charset="0"/>
              <a:buChar char="•"/>
            </a:pPr>
            <a:r>
              <a:rPr lang="en-GB" sz="1800" dirty="0">
                <a:cs typeface="Arial"/>
              </a:rPr>
              <a:t>Providers’ office location (not where the court is based)</a:t>
            </a:r>
            <a:r>
              <a:rPr lang="en-GB" dirty="0">
                <a:cs typeface="Arial"/>
              </a:rPr>
              <a:t> </a:t>
            </a:r>
            <a:endParaRPr lang="en-GB" sz="1800" dirty="0">
              <a:cs typeface="Arial"/>
            </a:endParaRPr>
          </a:p>
          <a:p>
            <a:pPr marL="742950" lvl="1" indent="-285750">
              <a:buFont typeface="Arial" panose="020B0604020202020204" pitchFamily="34" charset="0"/>
              <a:buChar char="•"/>
            </a:pPr>
            <a:r>
              <a:rPr lang="en-GB" sz="1800" dirty="0">
                <a:cs typeface="Arial"/>
              </a:rPr>
              <a:t>The level the proceedings concluded, i.e., </a:t>
            </a:r>
            <a:r>
              <a:rPr lang="en-GB" dirty="0">
                <a:cs typeface="Arial"/>
              </a:rPr>
              <a:t>High</a:t>
            </a:r>
            <a:r>
              <a:rPr lang="en-GB" sz="1800" dirty="0">
                <a:cs typeface="Arial"/>
              </a:rPr>
              <a:t> </a:t>
            </a:r>
            <a:r>
              <a:rPr lang="en-GB" dirty="0">
                <a:cs typeface="Arial"/>
              </a:rPr>
              <a:t>Court</a:t>
            </a:r>
            <a:r>
              <a:rPr lang="en-GB" sz="1800" dirty="0">
                <a:cs typeface="Arial"/>
              </a:rPr>
              <a:t> or District Judge / Circuit Judge / </a:t>
            </a:r>
            <a:r>
              <a:rPr lang="en-GB" dirty="0" err="1">
                <a:cs typeface="Arial"/>
              </a:rPr>
              <a:t>Laybench</a:t>
            </a:r>
            <a:endParaRPr lang="en-GB" sz="1800" dirty="0">
              <a:cs typeface="Arial"/>
            </a:endParaRPr>
          </a:p>
          <a:p>
            <a:pPr marL="742950" lvl="1" indent="-285750" algn="just">
              <a:buClr>
                <a:schemeClr val="tx1"/>
              </a:buClr>
              <a:buFont typeface="Arial" panose="020B0604020202020204" pitchFamily="34" charset="0"/>
              <a:buChar char="•"/>
            </a:pPr>
            <a:r>
              <a:rPr lang="en-GB" dirty="0">
                <a:solidFill>
                  <a:srgbClr val="575C96"/>
                </a:solidFill>
                <a:hlinkClick r:id="rId2">
                  <a:extLst>
                    <a:ext uri="{A12FA001-AC4F-418D-AE19-62706E023703}">
                      <ahyp:hlinkClr xmlns:ahyp="http://schemas.microsoft.com/office/drawing/2018/hyperlinkcolor" val="tx"/>
                    </a:ext>
                  </a:extLst>
                </a:hlinkClick>
              </a:rPr>
              <a:t>Section 4: Civil Finance Electronic Handbook</a:t>
            </a:r>
            <a:r>
              <a:rPr lang="en-GB" dirty="0">
                <a:solidFill>
                  <a:srgbClr val="575C96"/>
                </a:solidFill>
                <a:hlinkClick r:id="rId2">
                  <a:extLst>
                    <a:ext uri="{A12FA001-AC4F-418D-AE19-62706E023703}">
                      <ahyp:hlinkClr xmlns:ahyp="http://schemas.microsoft.com/office/drawing/2018/hyperlinkcolor" val="tx"/>
                    </a:ext>
                  </a:extLst>
                </a:hlinkClick>
              </a:rPr>
              <a:t> </a:t>
            </a:r>
            <a:endParaRPr lang="en-GB" dirty="0">
              <a:solidFill>
                <a:srgbClr val="575C96"/>
              </a:solidFill>
            </a:endParaRPr>
          </a:p>
          <a:p>
            <a:pPr marL="285750" indent="-285750">
              <a:buFont typeface="Arial" panose="020B0604020202020204" pitchFamily="34" charset="0"/>
              <a:buChar char="•"/>
            </a:pPr>
            <a:r>
              <a:rPr lang="en-GB" sz="1800" dirty="0">
                <a:cs typeface="Arial"/>
              </a:rPr>
              <a:t>Current CPGFS fees can be found in the Civil Legal Aid (remuneration)(Amendment) (No.2)Regulations 2014, Schedule 2c</a:t>
            </a:r>
          </a:p>
          <a:p>
            <a:pPr marL="285750" indent="-285750">
              <a:buFont typeface="Arial" panose="020B0604020202020204" pitchFamily="34" charset="0"/>
              <a:buChar char="•"/>
            </a:pPr>
            <a:r>
              <a:rPr lang="en-GB" sz="1800" dirty="0">
                <a:cs typeface="Arial"/>
              </a:rPr>
              <a:t>The escape fee threshold for CPFGS is 2 times the applicable fixed fee </a:t>
            </a:r>
            <a:endParaRPr lang="en-GB" dirty="0"/>
          </a:p>
        </p:txBody>
      </p:sp>
      <p:sp>
        <p:nvSpPr>
          <p:cNvPr id="11" name="TextBox 10">
            <a:extLst>
              <a:ext uri="{FF2B5EF4-FFF2-40B4-BE49-F238E27FC236}">
                <a16:creationId xmlns:a16="http://schemas.microsoft.com/office/drawing/2014/main" id="{FCF0FF1D-5ECA-4CB0-AFE1-D8FEBFE6D3C3}"/>
              </a:ext>
            </a:extLst>
          </p:cNvPr>
          <p:cNvSpPr txBox="1"/>
          <p:nvPr/>
        </p:nvSpPr>
        <p:spPr>
          <a:xfrm>
            <a:off x="648000" y="4455869"/>
            <a:ext cx="10023048" cy="1754326"/>
          </a:xfrm>
          <a:prstGeom prst="rect">
            <a:avLst/>
          </a:prstGeom>
          <a:solidFill>
            <a:srgbClr val="DDDEE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Top Tip: </a:t>
            </a:r>
          </a:p>
          <a:p>
            <a:r>
              <a:rPr lang="en-GB" sz="1800" dirty="0">
                <a:cs typeface="Arial"/>
              </a:rPr>
              <a:t>Where Joined party status is refused, or the client withdraws their application to join as a party, the CPFGS scheme and FAS </a:t>
            </a:r>
            <a:r>
              <a:rPr lang="en-GB" sz="1800" b="1" i="1" dirty="0">
                <a:cs typeface="Arial"/>
              </a:rPr>
              <a:t>do not apply </a:t>
            </a:r>
            <a:r>
              <a:rPr lang="en-GB" sz="1800" dirty="0">
                <a:cs typeface="Arial"/>
              </a:rPr>
              <a:t>and should be billed at hourly rates. </a:t>
            </a:r>
          </a:p>
          <a:p>
            <a:r>
              <a:rPr lang="en-GB" sz="1800" dirty="0">
                <a:cs typeface="Arial"/>
              </a:rPr>
              <a:t>CCMS will only generate rates that apply to the proceedings:</a:t>
            </a:r>
          </a:p>
          <a:p>
            <a:pPr marL="285750" indent="-285750">
              <a:buFont typeface="Arial" panose="020B0604020202020204" pitchFamily="34" charset="0"/>
              <a:buChar char="•"/>
            </a:pPr>
            <a:r>
              <a:rPr lang="en-GB" dirty="0">
                <a:cs typeface="Arial"/>
              </a:rPr>
              <a:t>I</a:t>
            </a:r>
            <a:r>
              <a:rPr lang="en-GB" sz="1800" dirty="0">
                <a:cs typeface="Arial"/>
              </a:rPr>
              <a:t>n order to submit hourly rate claims, providers and counsel should tick </a:t>
            </a:r>
            <a:r>
              <a:rPr lang="en-GB" sz="1800" b="1" dirty="0">
                <a:cs typeface="Arial"/>
              </a:rPr>
              <a:t>YES</a:t>
            </a:r>
            <a:r>
              <a:rPr lang="en-GB" sz="1800" dirty="0">
                <a:cs typeface="Arial"/>
              </a:rPr>
              <a:t> to the ‘</a:t>
            </a:r>
            <a:r>
              <a:rPr lang="en-GB" sz="1800" i="1" dirty="0">
                <a:cs typeface="Arial"/>
              </a:rPr>
              <a:t>were you instructed for less than 24 hours</a:t>
            </a:r>
            <a:r>
              <a:rPr lang="en-GB" sz="1800" dirty="0">
                <a:cs typeface="Arial"/>
              </a:rPr>
              <a:t>’ question.</a:t>
            </a:r>
            <a:endParaRPr lang="en-US" b="1" dirty="0"/>
          </a:p>
        </p:txBody>
      </p:sp>
      <p:sp>
        <p:nvSpPr>
          <p:cNvPr id="5" name="Slide Number Placeholder 4">
            <a:extLst>
              <a:ext uri="{FF2B5EF4-FFF2-40B4-BE49-F238E27FC236}">
                <a16:creationId xmlns:a16="http://schemas.microsoft.com/office/drawing/2014/main" id="{2420BA6A-0FF7-FF9B-6AC4-733452173BBB}"/>
              </a:ext>
            </a:extLst>
          </p:cNvPr>
          <p:cNvSpPr>
            <a:spLocks noGrp="1"/>
          </p:cNvSpPr>
          <p:nvPr>
            <p:ph type="sldNum" sz="quarter" idx="12"/>
          </p:nvPr>
        </p:nvSpPr>
        <p:spPr/>
        <p:txBody>
          <a:bodyPr/>
          <a:lstStyle/>
          <a:p>
            <a:fld id="{9A8223AF-F2F5-41F7-A71C-81CE492BCB88}" type="slidenum">
              <a:rPr lang="en-GB" smtClean="0"/>
              <a:pPr/>
              <a:t>7</a:t>
            </a:fld>
            <a:endParaRPr lang="en-GB"/>
          </a:p>
        </p:txBody>
      </p:sp>
    </p:spTree>
    <p:extLst>
      <p:ext uri="{BB962C8B-B14F-4D97-AF65-F5344CB8AC3E}">
        <p14:creationId xmlns:p14="http://schemas.microsoft.com/office/powerpoint/2010/main" val="38458887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BD3E60-B42B-03AC-14FD-FDD85DB322E5}"/>
              </a:ext>
            </a:extLst>
          </p:cNvPr>
          <p:cNvSpPr>
            <a:spLocks noGrp="1"/>
          </p:cNvSpPr>
          <p:nvPr>
            <p:ph type="title"/>
          </p:nvPr>
        </p:nvSpPr>
        <p:spPr>
          <a:xfrm>
            <a:off x="648000" y="681136"/>
            <a:ext cx="11166048" cy="310456"/>
          </a:xfrm>
        </p:spPr>
        <p:txBody>
          <a:bodyPr>
            <a:noAutofit/>
          </a:bodyPr>
          <a:lstStyle/>
          <a:p>
            <a:r>
              <a:rPr lang="en-GB" dirty="0">
                <a:cs typeface="Arial"/>
              </a:rPr>
              <a:t>Overview of the fixed fee scheme: Private Family Law Remuneration Scheme </a:t>
            </a:r>
          </a:p>
        </p:txBody>
      </p:sp>
      <p:sp>
        <p:nvSpPr>
          <p:cNvPr id="7" name="TextBox 6">
            <a:extLst>
              <a:ext uri="{FF2B5EF4-FFF2-40B4-BE49-F238E27FC236}">
                <a16:creationId xmlns:a16="http://schemas.microsoft.com/office/drawing/2014/main" id="{F494D221-7A49-465C-954F-494BEEC2CC35}"/>
              </a:ext>
            </a:extLst>
          </p:cNvPr>
          <p:cNvSpPr txBox="1"/>
          <p:nvPr/>
        </p:nvSpPr>
        <p:spPr>
          <a:xfrm>
            <a:off x="648000" y="1306746"/>
            <a:ext cx="10818576" cy="2831544"/>
          </a:xfrm>
          <a:prstGeom prst="rect">
            <a:avLst/>
          </a:prstGeom>
          <a:noFill/>
        </p:spPr>
        <p:txBody>
          <a:bodyPr wrap="square">
            <a:spAutoFit/>
          </a:bodyPr>
          <a:lstStyle/>
          <a:p>
            <a:r>
              <a:rPr lang="en-GB" sz="1800" b="1" dirty="0">
                <a:cs typeface="Arial"/>
              </a:rPr>
              <a:t>Private Family Law Remuneration Scheme (PFLRS)</a:t>
            </a:r>
            <a:endParaRPr lang="en-US" b="1" dirty="0"/>
          </a:p>
          <a:p>
            <a:endParaRPr lang="en-GB" sz="800" dirty="0"/>
          </a:p>
          <a:p>
            <a:pPr marL="285750" indent="-285750">
              <a:buFont typeface="Arial" panose="020B0604020202020204" pitchFamily="34" charset="0"/>
              <a:buChar char="•"/>
            </a:pPr>
            <a:r>
              <a:rPr lang="en-GB" sz="1800" dirty="0">
                <a:cs typeface="Arial"/>
              </a:rPr>
              <a:t>Introduced 2 February 2012:</a:t>
            </a:r>
          </a:p>
          <a:p>
            <a:pPr marL="742950" lvl="1" indent="-285750">
              <a:buFont typeface="Arial" panose="020B0604020202020204" pitchFamily="34" charset="0"/>
              <a:buChar char="•"/>
            </a:pPr>
            <a:r>
              <a:rPr lang="en-GB" dirty="0">
                <a:cs typeface="Arial"/>
              </a:rPr>
              <a:t>Generally, PFLRS covers all private law family cases. However, there are some proceedings excluded from the scheme: </a:t>
            </a:r>
            <a:r>
              <a:rPr lang="en-GB" dirty="0">
                <a:solidFill>
                  <a:srgbClr val="575C96"/>
                </a:solidFill>
                <a:hlinkClick r:id="rId2">
                  <a:extLst>
                    <a:ext uri="{A12FA001-AC4F-418D-AE19-62706E023703}">
                      <ahyp:hlinkClr xmlns:ahyp="http://schemas.microsoft.com/office/drawing/2018/hyperlinkcolor" val="tx"/>
                    </a:ext>
                  </a:extLst>
                </a:hlinkClick>
              </a:rPr>
              <a:t>Section 5.1: Excluded proceedings: Civil Finance Electronic Handbook</a:t>
            </a:r>
            <a:endParaRPr lang="en-GB" dirty="0">
              <a:solidFill>
                <a:srgbClr val="575C96"/>
              </a:solidFill>
            </a:endParaRPr>
          </a:p>
          <a:p>
            <a:pPr marL="285750" indent="-285750">
              <a:buFont typeface="Arial" panose="020B0604020202020204" pitchFamily="34" charset="0"/>
              <a:buChar char="•"/>
            </a:pPr>
            <a:endParaRPr lang="en-GB" sz="1800" dirty="0">
              <a:cs typeface="Arial"/>
            </a:endParaRPr>
          </a:p>
          <a:p>
            <a:pPr marL="285750" indent="-285750">
              <a:buFont typeface="Arial" panose="020B0604020202020204" pitchFamily="34" charset="0"/>
              <a:buChar char="•"/>
            </a:pPr>
            <a:r>
              <a:rPr lang="en-GB" sz="1800" dirty="0">
                <a:cs typeface="Arial"/>
              </a:rPr>
              <a:t>For advocacy, private law standard fees under the Family Advocacy Scheme (FAS) were introduced in May 2011. </a:t>
            </a:r>
            <a:endParaRPr lang="en-GB" dirty="0">
              <a:cs typeface="Arial"/>
            </a:endParaRPr>
          </a:p>
          <a:p>
            <a:endParaRPr lang="en-GB" sz="800" dirty="0">
              <a:cs typeface="Arial"/>
            </a:endParaRPr>
          </a:p>
          <a:p>
            <a:pPr marL="285750" indent="-285750">
              <a:buFont typeface="Arial"/>
              <a:buChar char="•"/>
            </a:pPr>
            <a:endParaRPr lang="en-GB" dirty="0"/>
          </a:p>
        </p:txBody>
      </p:sp>
      <p:sp>
        <p:nvSpPr>
          <p:cNvPr id="5" name="Slide Number Placeholder 4">
            <a:extLst>
              <a:ext uri="{FF2B5EF4-FFF2-40B4-BE49-F238E27FC236}">
                <a16:creationId xmlns:a16="http://schemas.microsoft.com/office/drawing/2014/main" id="{E930AE0F-CA41-6EFA-7052-A46DDCDA591A}"/>
              </a:ext>
            </a:extLst>
          </p:cNvPr>
          <p:cNvSpPr>
            <a:spLocks noGrp="1"/>
          </p:cNvSpPr>
          <p:nvPr>
            <p:ph type="sldNum" sz="quarter" idx="12"/>
          </p:nvPr>
        </p:nvSpPr>
        <p:spPr/>
        <p:txBody>
          <a:bodyPr/>
          <a:lstStyle/>
          <a:p>
            <a:fld id="{9A8223AF-F2F5-41F7-A71C-81CE492BCB88}" type="slidenum">
              <a:rPr lang="en-GB" smtClean="0"/>
              <a:pPr/>
              <a:t>8</a:t>
            </a:fld>
            <a:endParaRPr lang="en-GB"/>
          </a:p>
        </p:txBody>
      </p:sp>
      <p:sp>
        <p:nvSpPr>
          <p:cNvPr id="8" name="Footer Placeholder 3">
            <a:extLst>
              <a:ext uri="{FF2B5EF4-FFF2-40B4-BE49-F238E27FC236}">
                <a16:creationId xmlns:a16="http://schemas.microsoft.com/office/drawing/2014/main" id="{E0F0A55F-71A2-47A1-8D39-EAC4A3FA1282}"/>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a:t>
            </a:r>
          </a:p>
        </p:txBody>
      </p:sp>
    </p:spTree>
    <p:extLst>
      <p:ext uri="{BB962C8B-B14F-4D97-AF65-F5344CB8AC3E}">
        <p14:creationId xmlns:p14="http://schemas.microsoft.com/office/powerpoint/2010/main" val="307190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9A6C46-ECEA-41FC-945A-42B6F6ED412B}"/>
              </a:ext>
            </a:extLst>
          </p:cNvPr>
          <p:cNvSpPr>
            <a:spLocks noGrp="1"/>
          </p:cNvSpPr>
          <p:nvPr>
            <p:ph type="title"/>
          </p:nvPr>
        </p:nvSpPr>
        <p:spPr/>
        <p:txBody>
          <a:bodyPr/>
          <a:lstStyle/>
          <a:p>
            <a:r>
              <a:rPr lang="en-GB" dirty="0">
                <a:cs typeface="Arial"/>
              </a:rPr>
              <a:t>Overview of the fixed fee scheme: </a:t>
            </a:r>
            <a:r>
              <a:rPr lang="en-GB" sz="2400" b="1" dirty="0">
                <a:cs typeface="Arial"/>
              </a:rPr>
              <a:t>PFLRS continued</a:t>
            </a:r>
            <a:r>
              <a:rPr lang="en-GB" dirty="0">
                <a:cs typeface="Arial"/>
              </a:rPr>
              <a:t> </a:t>
            </a:r>
            <a:endParaRPr lang="en-GB" dirty="0"/>
          </a:p>
        </p:txBody>
      </p:sp>
      <p:sp>
        <p:nvSpPr>
          <p:cNvPr id="9" name="TextBox 8">
            <a:extLst>
              <a:ext uri="{FF2B5EF4-FFF2-40B4-BE49-F238E27FC236}">
                <a16:creationId xmlns:a16="http://schemas.microsoft.com/office/drawing/2014/main" id="{11310E6E-C3CB-49A6-8F1C-914934500B94}"/>
              </a:ext>
            </a:extLst>
          </p:cNvPr>
          <p:cNvSpPr txBox="1"/>
          <p:nvPr/>
        </p:nvSpPr>
        <p:spPr>
          <a:xfrm>
            <a:off x="648000" y="1177041"/>
            <a:ext cx="10873440" cy="3662541"/>
          </a:xfrm>
          <a:prstGeom prst="rect">
            <a:avLst/>
          </a:prstGeom>
          <a:noFill/>
        </p:spPr>
        <p:txBody>
          <a:bodyPr wrap="square">
            <a:spAutoFit/>
          </a:bodyPr>
          <a:lstStyle/>
          <a:p>
            <a:r>
              <a:rPr lang="en-GB" sz="1800" b="1" dirty="0">
                <a:cs typeface="Arial"/>
              </a:rPr>
              <a:t>Calculating the applicable PFLRS fee </a:t>
            </a:r>
            <a:endParaRPr lang="en-GB" b="1" dirty="0"/>
          </a:p>
          <a:p>
            <a:endParaRPr lang="en-GB" sz="400" dirty="0"/>
          </a:p>
          <a:p>
            <a:r>
              <a:rPr lang="en-GB" sz="1800" dirty="0">
                <a:cs typeface="Arial"/>
              </a:rPr>
              <a:t>The applicable fixed fee is based on the following factors:</a:t>
            </a:r>
            <a:endParaRPr lang="en-GB" dirty="0"/>
          </a:p>
          <a:p>
            <a:pPr marL="285750" indent="-285750">
              <a:buFont typeface="Arial"/>
              <a:buChar char="•"/>
            </a:pPr>
            <a:r>
              <a:rPr lang="en-GB" sz="1800" dirty="0">
                <a:cs typeface="Arial"/>
              </a:rPr>
              <a:t>Whether they are Children Act proceedings, Finance or Domestic Abuse matters.</a:t>
            </a:r>
            <a:endParaRPr lang="en-GB" dirty="0"/>
          </a:p>
          <a:p>
            <a:pPr marL="285750" indent="-285750">
              <a:buFont typeface="Arial"/>
              <a:buChar char="•"/>
            </a:pPr>
            <a:r>
              <a:rPr lang="en-GB" sz="1800" dirty="0">
                <a:cs typeface="Arial"/>
              </a:rPr>
              <a:t>The level the proceedings concluded, i.e., high court or District Judge / Circuit Judge / </a:t>
            </a:r>
            <a:r>
              <a:rPr lang="en-GB" dirty="0" err="1">
                <a:cs typeface="Arial"/>
              </a:rPr>
              <a:t>L</a:t>
            </a:r>
            <a:r>
              <a:rPr lang="en-GB" sz="1800" dirty="0" err="1">
                <a:cs typeface="Arial"/>
              </a:rPr>
              <a:t>aybench</a:t>
            </a:r>
            <a:endParaRPr lang="en-GB" sz="1800" dirty="0">
              <a:cs typeface="Arial"/>
            </a:endParaRPr>
          </a:p>
          <a:p>
            <a:pPr marL="285750" indent="-285750">
              <a:buFont typeface="Arial"/>
              <a:buChar char="•"/>
            </a:pPr>
            <a:r>
              <a:rPr lang="en-GB" sz="1800" dirty="0">
                <a:cs typeface="Arial"/>
              </a:rPr>
              <a:t>Whether the provider office is in a London borough or not</a:t>
            </a:r>
          </a:p>
          <a:p>
            <a:pPr marL="285750" indent="-285750">
              <a:buFont typeface="Arial"/>
              <a:buChar char="•"/>
            </a:pPr>
            <a:r>
              <a:rPr lang="en-GB" sz="1800" dirty="0">
                <a:cs typeface="Arial"/>
              </a:rPr>
              <a:t>Also, in children matters, the level of representation attracts different fixed fees: </a:t>
            </a:r>
          </a:p>
          <a:p>
            <a:pPr marL="742950" lvl="1" indent="-285750">
              <a:buFont typeface="Arial"/>
              <a:buChar char="•"/>
            </a:pPr>
            <a:r>
              <a:rPr lang="en-GB" dirty="0">
                <a:cs typeface="Arial"/>
              </a:rPr>
              <a:t>A fee for Family Help Higher (level 3) and a different fee for full representation (Level 4). </a:t>
            </a:r>
          </a:p>
          <a:p>
            <a:pPr marL="285750" indent="-285750">
              <a:buFont typeface="Arial"/>
              <a:buChar char="•"/>
            </a:pPr>
            <a:r>
              <a:rPr lang="en-GB" sz="1800" dirty="0">
                <a:cs typeface="Arial"/>
              </a:rPr>
              <a:t>Current PFLRS fees can be found in Civil Legal Aid (Remuneration) Regulations 2013, Schedule 1, Part 1: Table 3(f), 3(g) and 3(h)</a:t>
            </a:r>
            <a:endParaRPr lang="en-GB" dirty="0"/>
          </a:p>
          <a:p>
            <a:pPr marL="285750" indent="-285750">
              <a:buFont typeface="Arial" panose="020B0604020202020204" pitchFamily="34" charset="0"/>
              <a:buChar char="•"/>
            </a:pPr>
            <a:r>
              <a:rPr lang="en-GB" sz="1800" dirty="0">
                <a:cs typeface="Arial"/>
              </a:rPr>
              <a:t>The escape fee threshold for PFLRS is 3 times the applicable fixed fee </a:t>
            </a:r>
            <a:endParaRPr lang="en-GB" dirty="0"/>
          </a:p>
          <a:p>
            <a:endParaRPr lang="en-GB" sz="400" dirty="0"/>
          </a:p>
          <a:p>
            <a:pPr marL="285750" indent="-285750">
              <a:buFont typeface="Arial" panose="020B0604020202020204" pitchFamily="34" charset="0"/>
              <a:buChar char="•"/>
            </a:pPr>
            <a:r>
              <a:rPr lang="en-GB" sz="1800" dirty="0">
                <a:cs typeface="Arial"/>
              </a:rPr>
              <a:t>For both schemes, you can use </a:t>
            </a:r>
            <a:r>
              <a:rPr lang="en-GB" dirty="0">
                <a:solidFill>
                  <a:srgbClr val="575C96"/>
                </a:solidFill>
                <a:hlinkClick r:id="rId2">
                  <a:extLst>
                    <a:ext uri="{A12FA001-AC4F-418D-AE19-62706E023703}">
                      <ahyp:hlinkClr xmlns:ahyp="http://schemas.microsoft.com/office/drawing/2018/hyperlinkcolor" val="tx"/>
                    </a:ext>
                  </a:extLst>
                </a:hlinkClick>
              </a:rPr>
              <a:t>Civil claims rates calculator - GOV.UK (www.gov.uk)</a:t>
            </a:r>
            <a:r>
              <a:rPr lang="en-GB" dirty="0">
                <a:solidFill>
                  <a:srgbClr val="575C96"/>
                </a:solidFill>
              </a:rPr>
              <a:t> </a:t>
            </a:r>
            <a:r>
              <a:rPr lang="en-GB" sz="1800" dirty="0">
                <a:cs typeface="Arial"/>
              </a:rPr>
              <a:t>to check the applicable fixed fee </a:t>
            </a:r>
            <a:endParaRPr lang="en-GB" dirty="0"/>
          </a:p>
        </p:txBody>
      </p:sp>
      <p:sp>
        <p:nvSpPr>
          <p:cNvPr id="10" name="Footer Placeholder 3">
            <a:extLst>
              <a:ext uri="{FF2B5EF4-FFF2-40B4-BE49-F238E27FC236}">
                <a16:creationId xmlns:a16="http://schemas.microsoft.com/office/drawing/2014/main" id="{174A09D9-5890-48E7-B039-A9287CF5DD53}"/>
              </a:ext>
              <a:ext uri="{C183D7F6-B498-43B3-948B-1728B52AA6E4}">
                <adec:decorative xmlns:adec="http://schemas.microsoft.com/office/drawing/2017/decorative" val="1"/>
              </a:ext>
            </a:extLst>
          </p:cNvPr>
          <p:cNvSpPr>
            <a:spLocks noGrp="1"/>
          </p:cNvSpPr>
          <p:nvPr>
            <p:ph type="ftr" sz="quarter" idx="11"/>
          </p:nvPr>
        </p:nvSpPr>
        <p:spPr>
          <a:xfrm>
            <a:off x="522516" y="6330808"/>
            <a:ext cx="9087085" cy="331250"/>
          </a:xfrm>
        </p:spPr>
        <p:txBody>
          <a:bodyPr/>
          <a:lstStyle/>
          <a:p>
            <a:r>
              <a:rPr lang="en-GB"/>
              <a:t>Working with others to achieve excellence in the delivery of legal aid</a:t>
            </a:r>
          </a:p>
        </p:txBody>
      </p:sp>
      <p:sp>
        <p:nvSpPr>
          <p:cNvPr id="11" name="TextBox 10">
            <a:extLst>
              <a:ext uri="{FF2B5EF4-FFF2-40B4-BE49-F238E27FC236}">
                <a16:creationId xmlns:a16="http://schemas.microsoft.com/office/drawing/2014/main" id="{B3EF5AFC-DBC5-4704-85CA-BEFDC6573984}"/>
              </a:ext>
            </a:extLst>
          </p:cNvPr>
          <p:cNvSpPr txBox="1"/>
          <p:nvPr/>
        </p:nvSpPr>
        <p:spPr>
          <a:xfrm>
            <a:off x="648000" y="4839582"/>
            <a:ext cx="9963912" cy="1477328"/>
          </a:xfrm>
          <a:prstGeom prst="rect">
            <a:avLst/>
          </a:prstGeom>
          <a:solidFill>
            <a:srgbClr val="DDDEEA"/>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b="1" dirty="0"/>
              <a:t>Top Tip:</a:t>
            </a:r>
          </a:p>
          <a:p>
            <a:r>
              <a:rPr lang="en-GB" sz="1800" dirty="0">
                <a:cs typeface="Arial"/>
              </a:rPr>
              <a:t>In private law proceedings, regardless of the fact the client may be the parent in the proceedings, if they are under the age of 18 when the certificate is granted, they are considered as a child. This is considered a separate representation of a child which should be remunerated at hourly rates only.</a:t>
            </a:r>
            <a:endParaRPr lang="en-US" b="1" dirty="0"/>
          </a:p>
        </p:txBody>
      </p:sp>
      <p:sp>
        <p:nvSpPr>
          <p:cNvPr id="5" name="Slide Number Placeholder 4">
            <a:extLst>
              <a:ext uri="{FF2B5EF4-FFF2-40B4-BE49-F238E27FC236}">
                <a16:creationId xmlns:a16="http://schemas.microsoft.com/office/drawing/2014/main" id="{B01CA4DD-01F9-47DA-35FD-062B909F2134}"/>
              </a:ext>
            </a:extLst>
          </p:cNvPr>
          <p:cNvSpPr>
            <a:spLocks noGrp="1"/>
          </p:cNvSpPr>
          <p:nvPr>
            <p:ph type="sldNum" sz="quarter" idx="12"/>
          </p:nvPr>
        </p:nvSpPr>
        <p:spPr/>
        <p:txBody>
          <a:bodyPr/>
          <a:lstStyle/>
          <a:p>
            <a:fld id="{9A8223AF-F2F5-41F7-A71C-81CE492BCB88}" type="slidenum">
              <a:rPr lang="en-GB" smtClean="0"/>
              <a:pPr/>
              <a:t>9</a:t>
            </a:fld>
            <a:endParaRPr lang="en-GB"/>
          </a:p>
        </p:txBody>
      </p:sp>
    </p:spTree>
    <p:extLst>
      <p:ext uri="{BB962C8B-B14F-4D97-AF65-F5344CB8AC3E}">
        <p14:creationId xmlns:p14="http://schemas.microsoft.com/office/powerpoint/2010/main" val="2014946569"/>
      </p:ext>
    </p:extLst>
  </p:cSld>
  <p:clrMapOvr>
    <a:masterClrMapping/>
  </p:clrMapOvr>
</p:sld>
</file>

<file path=ppt/theme/theme1.xml><?xml version="1.0" encoding="utf-8"?>
<a:theme xmlns:a="http://schemas.openxmlformats.org/drawingml/2006/main" name="Office Theme">
  <a:themeElements>
    <a:clrScheme name="LAA - PURPLE">
      <a:dk1>
        <a:sysClr val="windowText" lastClr="000000"/>
      </a:dk1>
      <a:lt1>
        <a:sysClr val="window" lastClr="FFFFFF"/>
      </a:lt1>
      <a:dk2>
        <a:srgbClr val="000000"/>
      </a:dk2>
      <a:lt2>
        <a:srgbClr val="FFFFFF"/>
      </a:lt2>
      <a:accent1>
        <a:srgbClr val="006D55"/>
      </a:accent1>
      <a:accent2>
        <a:srgbClr val="565B96"/>
      </a:accent2>
      <a:accent3>
        <a:srgbClr val="00A5A1"/>
      </a:accent3>
      <a:accent4>
        <a:srgbClr val="7B2783"/>
      </a:accent4>
      <a:accent5>
        <a:srgbClr val="EE7127"/>
      </a:accent5>
      <a:accent6>
        <a:srgbClr val="A0A5B4"/>
      </a:accent6>
      <a:hlink>
        <a:srgbClr val="00A5A1"/>
      </a:hlink>
      <a:folHlink>
        <a:srgbClr val="00A5A1"/>
      </a:folHlink>
    </a:clrScheme>
    <a:fontScheme name="MoJ">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5768_LAA_PowerPoint Template_PURPLE_Widescreen.potx" id="{B2D9ED0B-5D00-41A0-9C1A-F5CC8AC8DD3D}" vid="{D28A4432-A468-434B-A284-12295D737B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110fa00-b09a-4458-a962-9d9a380ec660" xsi:nil="true"/>
    <lcf76f155ced4ddcb4097134ff3c332f xmlns="52e9577d-2ae3-4f6d-bbd9-87ddf31ab15e">
      <Terms xmlns="http://schemas.microsoft.com/office/infopath/2007/PartnerControls"/>
    </lcf76f155ced4ddcb4097134ff3c332f>
    <SharedWithUsers xmlns="e110fa00-b09a-4458-a962-9d9a380ec660">
      <UserInfo>
        <DisplayName/>
        <AccountId xsi:nil="true"/>
        <AccountType/>
      </UserInfo>
    </SharedWithUsers>
    <MediaLengthInSeconds xmlns="52e9577d-2ae3-4f6d-bbd9-87ddf31ab15e"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DC4EC697F8DD5458A22CB4D2CE1B3D5" ma:contentTypeVersion="16" ma:contentTypeDescription="Create a new document." ma:contentTypeScope="" ma:versionID="0cad0a3c2cc5de1a48b1b3f54ef464c7">
  <xsd:schema xmlns:xsd="http://www.w3.org/2001/XMLSchema" xmlns:xs="http://www.w3.org/2001/XMLSchema" xmlns:p="http://schemas.microsoft.com/office/2006/metadata/properties" xmlns:ns2="52e9577d-2ae3-4f6d-bbd9-87ddf31ab15e" xmlns:ns3="e110fa00-b09a-4458-a962-9d9a380ec660" targetNamespace="http://schemas.microsoft.com/office/2006/metadata/properties" ma:root="true" ma:fieldsID="2dfa2aa74929d59da7b3822643291da4" ns2:_="" ns3:_="">
    <xsd:import namespace="52e9577d-2ae3-4f6d-bbd9-87ddf31ab15e"/>
    <xsd:import namespace="e110fa00-b09a-4458-a962-9d9a380ec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9577d-2ae3-4f6d-bbd9-87ddf31ab1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LengthInSeconds" ma:index="12" nillable="true" ma:displayName="Length (seconds)" ma:internalName="MediaLengthInSeconds" ma:readOnly="true">
      <xsd:simpleType>
        <xsd:restriction base="dms:Unknow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5b7e4bc-7c04-4239-a3c8-056ff7db7b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10fa00-b09a-4458-a962-9d9a380ec66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db5e135-449b-4e53-a16a-99571a827849}" ma:internalName="TaxCatchAll" ma:showField="CatchAllData" ma:web="e110fa00-b09a-4458-a962-9d9a380ec66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A28979-9E44-4BAA-90E0-0B9169E0CE61}">
  <ds:schemaRefs>
    <ds:schemaRef ds:uri="http://schemas.microsoft.com/office/2006/metadata/properties"/>
    <ds:schemaRef ds:uri="http://schemas.microsoft.com/office/infopath/2007/PartnerControls"/>
    <ds:schemaRef ds:uri="http://www.w3.org/2000/xmlns/"/>
  </ds:schemaRefs>
</ds:datastoreItem>
</file>

<file path=customXml/itemProps2.xml><?xml version="1.0" encoding="utf-8"?>
<ds:datastoreItem xmlns:ds="http://schemas.openxmlformats.org/officeDocument/2006/customXml" ds:itemID="{711101A0-E498-4547-B15D-CF4CF236F2F3}"/>
</file>

<file path=customXml/itemProps3.xml><?xml version="1.0" encoding="utf-8"?>
<ds:datastoreItem xmlns:ds="http://schemas.openxmlformats.org/officeDocument/2006/customXml" ds:itemID="{4869ABD0-4E83-47EA-AB79-95DE04EE0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498</TotalTime>
  <Words>5456</Words>
  <Application>Microsoft Office PowerPoint</Application>
  <PresentationFormat>Widescreen</PresentationFormat>
  <Paragraphs>548</Paragraphs>
  <Slides>46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Arial,Sans-Serif</vt:lpstr>
      <vt:lpstr>Calibri</vt:lpstr>
      <vt:lpstr>Segoe UI</vt:lpstr>
      <vt:lpstr>Office Theme</vt:lpstr>
      <vt:lpstr>Help us say yes Webinar: Family Fixed Fee Bills </vt:lpstr>
      <vt:lpstr>Technical tips for this webinar</vt:lpstr>
      <vt:lpstr>Content</vt:lpstr>
      <vt:lpstr>Family Fixed Fee Bills</vt:lpstr>
      <vt:lpstr>Overview of the Fixed Fee Scheme</vt:lpstr>
      <vt:lpstr>Overview of the fixed fee scheme: Care Proceedings Graduated Fee Scheme </vt:lpstr>
      <vt:lpstr>Overview of the fixed fee scheme: CPGFS continued</vt:lpstr>
      <vt:lpstr>Overview of the fixed fee scheme: Private Family Law Remuneration Scheme </vt:lpstr>
      <vt:lpstr>Overview of the fixed fee scheme: PFLRS continued </vt:lpstr>
      <vt:lpstr>Solicitor Family Advocacy Scheme (FAS)</vt:lpstr>
      <vt:lpstr>Solicitor FAS: Evidential requirements</vt:lpstr>
      <vt:lpstr>Solicitor FAS: Calculating the fee</vt:lpstr>
      <vt:lpstr>Family Advocacy Scheme: General ..</vt:lpstr>
      <vt:lpstr>Multi-Day Interim Hearings</vt:lpstr>
      <vt:lpstr>Solicitor FAS: Final Hearings</vt:lpstr>
      <vt:lpstr>Solicitor FAS: Final Hearing Fees for Other Hearings</vt:lpstr>
      <vt:lpstr>Billing more than one Aspect</vt:lpstr>
      <vt:lpstr>Billing more than one aspect:</vt:lpstr>
      <vt:lpstr>Billing more than one aspect​ example:    </vt:lpstr>
      <vt:lpstr>Billing more than one aspect: Together and separately</vt:lpstr>
      <vt:lpstr>Billing more than one aspect: Family Advocacy Scheme</vt:lpstr>
      <vt:lpstr>Billing more than one aspect: Fixed and non-fixed fee</vt:lpstr>
      <vt:lpstr>Provider Transfers</vt:lpstr>
      <vt:lpstr>Provider transfers: Calculating applicable fee</vt:lpstr>
      <vt:lpstr>Provider transfers:</vt:lpstr>
      <vt:lpstr>Provider transfers: When an interim bill is applicable</vt:lpstr>
      <vt:lpstr>Supporting Documents</vt:lpstr>
      <vt:lpstr>Uploading supporting documents: General</vt:lpstr>
      <vt:lpstr>Bill Narrative</vt:lpstr>
      <vt:lpstr>Details of Profit cost work</vt:lpstr>
      <vt:lpstr>Details of Profit cost work continued</vt:lpstr>
      <vt:lpstr>Disbursements       </vt:lpstr>
      <vt:lpstr>Disbursements</vt:lpstr>
      <vt:lpstr>Disbursements continued</vt:lpstr>
      <vt:lpstr>Disbursements: Court Orders needed</vt:lpstr>
      <vt:lpstr>Disbursements: Court Orders needed continued</vt:lpstr>
      <vt:lpstr>Enhancement when cases escape</vt:lpstr>
      <vt:lpstr>Enhancement when cases escape: Determining level </vt:lpstr>
      <vt:lpstr>Enhancement when cases escape: Maximum allowable enhancement </vt:lpstr>
      <vt:lpstr>Guaranteed Enhancement in Family Cases</vt:lpstr>
      <vt:lpstr>Additional guidance / Contact us</vt:lpstr>
      <vt:lpstr>Useful links:</vt:lpstr>
      <vt:lpstr>Contact us: </vt:lpstr>
      <vt:lpstr>Our training website</vt:lpstr>
      <vt:lpstr>Our communications channels</vt:lpstr>
      <vt:lpstr>End 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Family Advocacy Scheme (FAS)</dc:title>
  <dc:creator>Cooke, Tristan (LAA)</dc:creator>
  <cp:lastModifiedBy>Goddard, Tammy</cp:lastModifiedBy>
  <cp:revision>8</cp:revision>
  <dcterms:created xsi:type="dcterms:W3CDTF">2022-01-17T13:46:41Z</dcterms:created>
  <dcterms:modified xsi:type="dcterms:W3CDTF">2023-05-17T13:44:31Z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0x0101003DC4EC697F8DD5458A22CB4D2CE1B3D5</vt:lpwstr>
  </property>
  <property fmtid="{D5CDD505-2E9C-101B-9397-08002B2CF9AE}" pid="3" name="Order">
    <vt:r8>59500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