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diagrams/data2.xml" ContentType="application/vnd.openxmlformats-officedocument.drawingml.diagramData+xml"/>
  <Override PartName="/ppt/diagrams/data3.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handoutMasterIdLst>
    <p:handoutMasterId r:id="rId35"/>
  </p:handoutMasterIdLst>
  <p:sldIdLst>
    <p:sldId id="256" r:id="rId2"/>
    <p:sldId id="426" r:id="rId3"/>
    <p:sldId id="268" r:id="rId4"/>
    <p:sldId id="293" r:id="rId5"/>
    <p:sldId id="270" r:id="rId6"/>
    <p:sldId id="294" r:id="rId7"/>
    <p:sldId id="295" r:id="rId8"/>
    <p:sldId id="302" r:id="rId9"/>
    <p:sldId id="273" r:id="rId10"/>
    <p:sldId id="301" r:id="rId11"/>
    <p:sldId id="274" r:id="rId12"/>
    <p:sldId id="277" r:id="rId13"/>
    <p:sldId id="280" r:id="rId14"/>
    <p:sldId id="311" r:id="rId15"/>
    <p:sldId id="306" r:id="rId16"/>
    <p:sldId id="312" r:id="rId17"/>
    <p:sldId id="305" r:id="rId18"/>
    <p:sldId id="303" r:id="rId19"/>
    <p:sldId id="427" r:id="rId20"/>
    <p:sldId id="308" r:id="rId21"/>
    <p:sldId id="310" r:id="rId22"/>
    <p:sldId id="309" r:id="rId23"/>
    <p:sldId id="315" r:id="rId24"/>
    <p:sldId id="317" r:id="rId25"/>
    <p:sldId id="318" r:id="rId26"/>
    <p:sldId id="316" r:id="rId27"/>
    <p:sldId id="313" r:id="rId28"/>
    <p:sldId id="285" r:id="rId29"/>
    <p:sldId id="286" r:id="rId30"/>
    <p:sldId id="287" r:id="rId31"/>
    <p:sldId id="288" r:id="rId32"/>
    <p:sldId id="26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F400919-E5A5-0211-A6BA-AADF5DBF20F6}" name="Jamshid, Anousha | She/Hers" initials="JA|S" userId="S::Anousha.Jamshid@justice.gov.uk::f3c9e433-e1cb-49d2-a3a6-0d7174232c1e" providerId="AD"/>
  <p188:author id="{463BA048-80C3-78A3-03A2-96839CA9D3A5}" name="Facey, John (LAA)" initials="JF" userId="S::John.Facey@justice.gov.uk::34168b67-63a6-48eb-b717-55942f7a085f" providerId="AD"/>
  <p188:author id="{C836644A-1EA2-E1B1-6D4D-A81665371522}" name="Goddard, Tammy | She/Hers" initials="TG" userId="S::Tammy.Goddard@justice.gov.uk::d78adb15-2ef7-4946-b0f0-f690891709e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2DD"/>
    <a:srgbClr val="F9FBF0"/>
    <a:srgbClr val="EBF3F1"/>
    <a:srgbClr val="F8F6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82695" autoAdjust="0"/>
  </p:normalViewPr>
  <p:slideViewPr>
    <p:cSldViewPr snapToGrid="0">
      <p:cViewPr varScale="1">
        <p:scale>
          <a:sx n="61" d="100"/>
          <a:sy n="61" d="100"/>
        </p:scale>
        <p:origin x="788" y="48"/>
      </p:cViewPr>
      <p:guideLst/>
    </p:cSldViewPr>
  </p:slideViewPr>
  <p:outlineViewPr>
    <p:cViewPr>
      <p:scale>
        <a:sx n="33" d="100"/>
        <a:sy n="33" d="100"/>
      </p:scale>
      <p:origin x="0" y="-34748"/>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diagrams/_rels/data2.xml.rels><?xml version="1.0" encoding="UTF-8" standalone="yes"?>
<Relationships xmlns="http://schemas.openxmlformats.org/package/2006/relationships"><Relationship Id="rId2" Type="http://schemas.openxmlformats.org/officeDocument/2006/relationships/hyperlink" Target="https://www.youtube.com/@legalaidagency4058?app=desktop" TargetMode="External"/><Relationship Id="rId1" Type="http://schemas.openxmlformats.org/officeDocument/2006/relationships/hyperlink" Target="https://legalaidlearning.justice.gov.uk/"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https://labulletin.org.uk/p/4P-5T3/sign-up-form"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s://www.youtube.com/@legalaidagency4058?app=desktop" TargetMode="External"/><Relationship Id="rId1" Type="http://schemas.openxmlformats.org/officeDocument/2006/relationships/hyperlink" Target="https://legalaidlearning.justice.gov.uk/"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labulletin.org.uk/p/4P-5T3/sign-up-for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122895-B715-419E-B1F8-4383C129252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AE5A1092-0231-4E03-B74D-4F81BF5E9419}">
      <dgm:prSet phldrT="[Text]" custT="1"/>
      <dgm:spPr/>
      <dgm:t>
        <a:bodyPr/>
        <a:lstStyle/>
        <a:p>
          <a:r>
            <a:rPr lang="en-GB" sz="1800" b="1" dirty="0"/>
            <a:t>Reporting new matter start (NMS) data</a:t>
          </a:r>
        </a:p>
      </dgm:t>
    </dgm:pt>
    <dgm:pt modelId="{91CFE843-4CD8-4697-8906-73F0F5954193}" type="parTrans" cxnId="{6CE5423F-6956-4C49-9D3B-423143B3D7EF}">
      <dgm:prSet/>
      <dgm:spPr/>
      <dgm:t>
        <a:bodyPr/>
        <a:lstStyle/>
        <a:p>
          <a:endParaRPr lang="en-GB" sz="1800" b="1"/>
        </a:p>
      </dgm:t>
    </dgm:pt>
    <dgm:pt modelId="{ADA4F76C-EC69-4907-A860-0AD9A23F2C6C}" type="sibTrans" cxnId="{6CE5423F-6956-4C49-9D3B-423143B3D7EF}">
      <dgm:prSet/>
      <dgm:spPr/>
      <dgm:t>
        <a:bodyPr/>
        <a:lstStyle/>
        <a:p>
          <a:endParaRPr lang="en-GB" sz="1800" b="1"/>
        </a:p>
      </dgm:t>
    </dgm:pt>
    <dgm:pt modelId="{33447C46-188C-48BF-BD4A-A04BD971ABFF}">
      <dgm:prSet phldrT="[Text]" custT="1"/>
      <dgm:spPr/>
      <dgm:t>
        <a:bodyPr/>
        <a:lstStyle/>
        <a:p>
          <a:r>
            <a:rPr lang="en-GB" sz="1800" b="1" dirty="0"/>
            <a:t>Reporting outcome claims under controlled work</a:t>
          </a:r>
        </a:p>
      </dgm:t>
    </dgm:pt>
    <dgm:pt modelId="{45CD199C-B926-4E70-9007-18AA77B4F16E}" type="parTrans" cxnId="{93928E05-8CA1-4786-B72C-D49798A71211}">
      <dgm:prSet/>
      <dgm:spPr/>
      <dgm:t>
        <a:bodyPr/>
        <a:lstStyle/>
        <a:p>
          <a:endParaRPr lang="en-GB" sz="1800" b="1"/>
        </a:p>
      </dgm:t>
    </dgm:pt>
    <dgm:pt modelId="{9F6D6757-6BBB-4986-8011-A4A699115287}" type="sibTrans" cxnId="{93928E05-8CA1-4786-B72C-D49798A71211}">
      <dgm:prSet/>
      <dgm:spPr/>
      <dgm:t>
        <a:bodyPr/>
        <a:lstStyle/>
        <a:p>
          <a:endParaRPr lang="en-GB" sz="1800" b="1"/>
        </a:p>
      </dgm:t>
    </dgm:pt>
    <dgm:pt modelId="{7587A661-6EB6-4280-821B-C12A4B372690}">
      <dgm:prSet phldrT="[Text]" custT="1"/>
      <dgm:spPr/>
      <dgm:t>
        <a:bodyPr/>
        <a:lstStyle/>
        <a:p>
          <a:r>
            <a:rPr lang="en-GB" sz="1800" b="1" dirty="0"/>
            <a:t>Submitting amendments to your submissions</a:t>
          </a:r>
        </a:p>
      </dgm:t>
    </dgm:pt>
    <dgm:pt modelId="{4B0D06A1-7DD4-41AD-AA38-53167E9268AD}" type="parTrans" cxnId="{03D49E98-34A0-4374-94D3-99B634EC83D8}">
      <dgm:prSet/>
      <dgm:spPr/>
      <dgm:t>
        <a:bodyPr/>
        <a:lstStyle/>
        <a:p>
          <a:endParaRPr lang="en-GB" sz="1800" b="1"/>
        </a:p>
      </dgm:t>
    </dgm:pt>
    <dgm:pt modelId="{F532D0F0-151F-4AAF-A0C0-FD23D380D70D}" type="sibTrans" cxnId="{03D49E98-34A0-4374-94D3-99B634EC83D8}">
      <dgm:prSet/>
      <dgm:spPr/>
      <dgm:t>
        <a:bodyPr/>
        <a:lstStyle/>
        <a:p>
          <a:endParaRPr lang="en-GB" sz="1800" b="1"/>
        </a:p>
      </dgm:t>
    </dgm:pt>
    <dgm:pt modelId="{B122CACF-FDB4-489B-ABDE-BACB5595FAD0}">
      <dgm:prSet phldrT="[Text]" custT="1"/>
      <dgm:spPr/>
      <dgm:t>
        <a:bodyPr/>
        <a:lstStyle/>
        <a:p>
          <a:r>
            <a:rPr lang="en-GB" sz="1800" b="1" dirty="0"/>
            <a:t>Useful contacts and links</a:t>
          </a:r>
        </a:p>
      </dgm:t>
    </dgm:pt>
    <dgm:pt modelId="{12202337-C510-40DC-8A4A-9A885B9495BF}" type="parTrans" cxnId="{F2F075F7-D2DC-4087-BC83-17E1DBE27474}">
      <dgm:prSet/>
      <dgm:spPr/>
      <dgm:t>
        <a:bodyPr/>
        <a:lstStyle/>
        <a:p>
          <a:endParaRPr lang="en-GB" sz="1800" b="1"/>
        </a:p>
      </dgm:t>
    </dgm:pt>
    <dgm:pt modelId="{2C47F084-EA93-4640-A73C-83A4D55B2B35}" type="sibTrans" cxnId="{F2F075F7-D2DC-4087-BC83-17E1DBE27474}">
      <dgm:prSet/>
      <dgm:spPr/>
      <dgm:t>
        <a:bodyPr/>
        <a:lstStyle/>
        <a:p>
          <a:endParaRPr lang="en-GB" sz="1800" b="1"/>
        </a:p>
      </dgm:t>
    </dgm:pt>
    <dgm:pt modelId="{D245B1D5-8077-4425-B5EB-D2F87F6EE80D}">
      <dgm:prSet phldrT="[Text]" custT="1"/>
      <dgm:spPr/>
      <dgm:t>
        <a:bodyPr/>
        <a:lstStyle/>
        <a:p>
          <a:r>
            <a:rPr lang="en-US" sz="1800" b="1" dirty="0"/>
            <a:t>Types of submission</a:t>
          </a:r>
          <a:endParaRPr lang="en-GB" sz="1800" b="1" dirty="0"/>
        </a:p>
      </dgm:t>
    </dgm:pt>
    <dgm:pt modelId="{AA253BD3-C4D0-4B9F-B229-3F5CEDA6C474}" type="parTrans" cxnId="{500C6664-6737-40CA-A864-697B37711239}">
      <dgm:prSet/>
      <dgm:spPr/>
      <dgm:t>
        <a:bodyPr/>
        <a:lstStyle/>
        <a:p>
          <a:endParaRPr lang="en-GB" sz="1800" b="1"/>
        </a:p>
      </dgm:t>
    </dgm:pt>
    <dgm:pt modelId="{48B87114-EDA5-447A-891B-73564AE55D35}" type="sibTrans" cxnId="{500C6664-6737-40CA-A864-697B37711239}">
      <dgm:prSet/>
      <dgm:spPr/>
      <dgm:t>
        <a:bodyPr/>
        <a:lstStyle/>
        <a:p>
          <a:endParaRPr lang="en-GB" sz="1800" b="1"/>
        </a:p>
      </dgm:t>
    </dgm:pt>
    <dgm:pt modelId="{67044747-C0CF-4117-913E-5DE72B3A3480}" type="pres">
      <dgm:prSet presAssocID="{32122895-B715-419E-B1F8-4383C1292525}" presName="linear" presStyleCnt="0">
        <dgm:presLayoutVars>
          <dgm:dir/>
          <dgm:animLvl val="lvl"/>
          <dgm:resizeHandles val="exact"/>
        </dgm:presLayoutVars>
      </dgm:prSet>
      <dgm:spPr/>
    </dgm:pt>
    <dgm:pt modelId="{7452DA10-1DFB-4B55-B3B4-585C0A1AB14C}" type="pres">
      <dgm:prSet presAssocID="{D245B1D5-8077-4425-B5EB-D2F87F6EE80D}" presName="parentLin" presStyleCnt="0"/>
      <dgm:spPr/>
    </dgm:pt>
    <dgm:pt modelId="{1CF6F1D8-4B62-4291-9C25-0E1FA01120D1}" type="pres">
      <dgm:prSet presAssocID="{D245B1D5-8077-4425-B5EB-D2F87F6EE80D}" presName="parentLeftMargin" presStyleLbl="node1" presStyleIdx="0" presStyleCnt="5"/>
      <dgm:spPr/>
    </dgm:pt>
    <dgm:pt modelId="{560CEC63-6BEB-4A43-9AC0-B7FAD931BAF5}" type="pres">
      <dgm:prSet presAssocID="{D245B1D5-8077-4425-B5EB-D2F87F6EE80D}" presName="parentText" presStyleLbl="node1" presStyleIdx="0" presStyleCnt="5">
        <dgm:presLayoutVars>
          <dgm:chMax val="0"/>
          <dgm:bulletEnabled val="1"/>
        </dgm:presLayoutVars>
      </dgm:prSet>
      <dgm:spPr/>
    </dgm:pt>
    <dgm:pt modelId="{1EAC89AF-5434-4D4F-A273-C610C408574B}" type="pres">
      <dgm:prSet presAssocID="{D245B1D5-8077-4425-B5EB-D2F87F6EE80D}" presName="negativeSpace" presStyleCnt="0"/>
      <dgm:spPr/>
    </dgm:pt>
    <dgm:pt modelId="{F719C085-4C46-4703-B223-6FC400CBB22A}" type="pres">
      <dgm:prSet presAssocID="{D245B1D5-8077-4425-B5EB-D2F87F6EE80D}" presName="childText" presStyleLbl="conFgAcc1" presStyleIdx="0" presStyleCnt="5">
        <dgm:presLayoutVars>
          <dgm:bulletEnabled val="1"/>
        </dgm:presLayoutVars>
      </dgm:prSet>
      <dgm:spPr/>
    </dgm:pt>
    <dgm:pt modelId="{84A9AEAC-1931-4D6E-A4A8-DA7DEA8334A5}" type="pres">
      <dgm:prSet presAssocID="{48B87114-EDA5-447A-891B-73564AE55D35}" presName="spaceBetweenRectangles" presStyleCnt="0"/>
      <dgm:spPr/>
    </dgm:pt>
    <dgm:pt modelId="{3E92C78B-B88C-4CF7-81A8-2DFCF8C03F3A}" type="pres">
      <dgm:prSet presAssocID="{AE5A1092-0231-4E03-B74D-4F81BF5E9419}" presName="parentLin" presStyleCnt="0"/>
      <dgm:spPr/>
    </dgm:pt>
    <dgm:pt modelId="{D4ED41E4-8E5A-4665-B070-A945CB4F9D29}" type="pres">
      <dgm:prSet presAssocID="{AE5A1092-0231-4E03-B74D-4F81BF5E9419}" presName="parentLeftMargin" presStyleLbl="node1" presStyleIdx="0" presStyleCnt="5"/>
      <dgm:spPr/>
    </dgm:pt>
    <dgm:pt modelId="{8CF98C6A-603C-4BCD-A2DC-AE157A3DA4D8}" type="pres">
      <dgm:prSet presAssocID="{AE5A1092-0231-4E03-B74D-4F81BF5E9419}" presName="parentText" presStyleLbl="node1" presStyleIdx="1" presStyleCnt="5">
        <dgm:presLayoutVars>
          <dgm:chMax val="0"/>
          <dgm:bulletEnabled val="1"/>
        </dgm:presLayoutVars>
      </dgm:prSet>
      <dgm:spPr/>
    </dgm:pt>
    <dgm:pt modelId="{5329BD21-B7A5-45C8-AC4E-5CB1F6E27205}" type="pres">
      <dgm:prSet presAssocID="{AE5A1092-0231-4E03-B74D-4F81BF5E9419}" presName="negativeSpace" presStyleCnt="0"/>
      <dgm:spPr/>
    </dgm:pt>
    <dgm:pt modelId="{C7B5BBA3-8DF5-46EF-ACB1-607B9F2B4B91}" type="pres">
      <dgm:prSet presAssocID="{AE5A1092-0231-4E03-B74D-4F81BF5E9419}" presName="childText" presStyleLbl="conFgAcc1" presStyleIdx="1" presStyleCnt="5">
        <dgm:presLayoutVars>
          <dgm:bulletEnabled val="1"/>
        </dgm:presLayoutVars>
      </dgm:prSet>
      <dgm:spPr/>
    </dgm:pt>
    <dgm:pt modelId="{21678580-84C2-4751-B987-64881DEBB2D1}" type="pres">
      <dgm:prSet presAssocID="{ADA4F76C-EC69-4907-A860-0AD9A23F2C6C}" presName="spaceBetweenRectangles" presStyleCnt="0"/>
      <dgm:spPr/>
    </dgm:pt>
    <dgm:pt modelId="{CABC4438-F602-4586-922C-98FFFB427B8F}" type="pres">
      <dgm:prSet presAssocID="{33447C46-188C-48BF-BD4A-A04BD971ABFF}" presName="parentLin" presStyleCnt="0"/>
      <dgm:spPr/>
    </dgm:pt>
    <dgm:pt modelId="{1220731F-E8A0-4791-BA83-3F736D1AD1B8}" type="pres">
      <dgm:prSet presAssocID="{33447C46-188C-48BF-BD4A-A04BD971ABFF}" presName="parentLeftMargin" presStyleLbl="node1" presStyleIdx="1" presStyleCnt="5"/>
      <dgm:spPr/>
    </dgm:pt>
    <dgm:pt modelId="{AC594484-B8C8-4A7B-86B8-2618DD1809BB}" type="pres">
      <dgm:prSet presAssocID="{33447C46-188C-48BF-BD4A-A04BD971ABFF}" presName="parentText" presStyleLbl="node1" presStyleIdx="2" presStyleCnt="5" custLinFactNeighborX="2889" custLinFactNeighborY="-12417">
        <dgm:presLayoutVars>
          <dgm:chMax val="0"/>
          <dgm:bulletEnabled val="1"/>
        </dgm:presLayoutVars>
      </dgm:prSet>
      <dgm:spPr/>
    </dgm:pt>
    <dgm:pt modelId="{03015E43-3B4D-413C-98DE-47100AE1F2D1}" type="pres">
      <dgm:prSet presAssocID="{33447C46-188C-48BF-BD4A-A04BD971ABFF}" presName="negativeSpace" presStyleCnt="0"/>
      <dgm:spPr/>
    </dgm:pt>
    <dgm:pt modelId="{FFB4D902-6C99-4C37-88C2-344F7152F454}" type="pres">
      <dgm:prSet presAssocID="{33447C46-188C-48BF-BD4A-A04BD971ABFF}" presName="childText" presStyleLbl="conFgAcc1" presStyleIdx="2" presStyleCnt="5">
        <dgm:presLayoutVars>
          <dgm:bulletEnabled val="1"/>
        </dgm:presLayoutVars>
      </dgm:prSet>
      <dgm:spPr/>
    </dgm:pt>
    <dgm:pt modelId="{635EF338-B2B5-4287-BB4B-43D1A57EEBB4}" type="pres">
      <dgm:prSet presAssocID="{9F6D6757-6BBB-4986-8011-A4A699115287}" presName="spaceBetweenRectangles" presStyleCnt="0"/>
      <dgm:spPr/>
    </dgm:pt>
    <dgm:pt modelId="{D3FBA916-B7B9-4E1D-81D7-D6C9227CF02F}" type="pres">
      <dgm:prSet presAssocID="{7587A661-6EB6-4280-821B-C12A4B372690}" presName="parentLin" presStyleCnt="0"/>
      <dgm:spPr/>
    </dgm:pt>
    <dgm:pt modelId="{0C39283B-BF40-4890-9EEB-BE43E6BD1B4C}" type="pres">
      <dgm:prSet presAssocID="{7587A661-6EB6-4280-821B-C12A4B372690}" presName="parentLeftMargin" presStyleLbl="node1" presStyleIdx="2" presStyleCnt="5"/>
      <dgm:spPr/>
    </dgm:pt>
    <dgm:pt modelId="{7684FD45-0120-47D9-8F1B-45AB09E238A9}" type="pres">
      <dgm:prSet presAssocID="{7587A661-6EB6-4280-821B-C12A4B372690}" presName="parentText" presStyleLbl="node1" presStyleIdx="3" presStyleCnt="5">
        <dgm:presLayoutVars>
          <dgm:chMax val="0"/>
          <dgm:bulletEnabled val="1"/>
        </dgm:presLayoutVars>
      </dgm:prSet>
      <dgm:spPr/>
    </dgm:pt>
    <dgm:pt modelId="{D76B3C12-5D12-4EA5-8745-B5A4D9F7145C}" type="pres">
      <dgm:prSet presAssocID="{7587A661-6EB6-4280-821B-C12A4B372690}" presName="negativeSpace" presStyleCnt="0"/>
      <dgm:spPr/>
    </dgm:pt>
    <dgm:pt modelId="{542F4706-0C14-42D3-A7E0-C19E53FA0C2E}" type="pres">
      <dgm:prSet presAssocID="{7587A661-6EB6-4280-821B-C12A4B372690}" presName="childText" presStyleLbl="conFgAcc1" presStyleIdx="3" presStyleCnt="5">
        <dgm:presLayoutVars>
          <dgm:bulletEnabled val="1"/>
        </dgm:presLayoutVars>
      </dgm:prSet>
      <dgm:spPr/>
    </dgm:pt>
    <dgm:pt modelId="{F18F67FE-33BF-4B9D-B7CE-64A672DCF15A}" type="pres">
      <dgm:prSet presAssocID="{F532D0F0-151F-4AAF-A0C0-FD23D380D70D}" presName="spaceBetweenRectangles" presStyleCnt="0"/>
      <dgm:spPr/>
    </dgm:pt>
    <dgm:pt modelId="{3DD24DC7-CF79-42DB-B29E-660546C0DD48}" type="pres">
      <dgm:prSet presAssocID="{B122CACF-FDB4-489B-ABDE-BACB5595FAD0}" presName="parentLin" presStyleCnt="0"/>
      <dgm:spPr/>
    </dgm:pt>
    <dgm:pt modelId="{097A7854-AA3D-4343-9DF4-28E2CBFA0CC3}" type="pres">
      <dgm:prSet presAssocID="{B122CACF-FDB4-489B-ABDE-BACB5595FAD0}" presName="parentLeftMargin" presStyleLbl="node1" presStyleIdx="3" presStyleCnt="5"/>
      <dgm:spPr/>
    </dgm:pt>
    <dgm:pt modelId="{9365EE37-BFDA-4C3A-9722-465436EF8C05}" type="pres">
      <dgm:prSet presAssocID="{B122CACF-FDB4-489B-ABDE-BACB5595FAD0}" presName="parentText" presStyleLbl="node1" presStyleIdx="4" presStyleCnt="5">
        <dgm:presLayoutVars>
          <dgm:chMax val="0"/>
          <dgm:bulletEnabled val="1"/>
        </dgm:presLayoutVars>
      </dgm:prSet>
      <dgm:spPr/>
    </dgm:pt>
    <dgm:pt modelId="{A17AC2F5-C289-41A5-8C5C-175ACAA1923D}" type="pres">
      <dgm:prSet presAssocID="{B122CACF-FDB4-489B-ABDE-BACB5595FAD0}" presName="negativeSpace" presStyleCnt="0"/>
      <dgm:spPr/>
    </dgm:pt>
    <dgm:pt modelId="{7648A9E7-4636-42AB-8FF8-0A704933923E}" type="pres">
      <dgm:prSet presAssocID="{B122CACF-FDB4-489B-ABDE-BACB5595FAD0}" presName="childText" presStyleLbl="conFgAcc1" presStyleIdx="4" presStyleCnt="5">
        <dgm:presLayoutVars>
          <dgm:bulletEnabled val="1"/>
        </dgm:presLayoutVars>
      </dgm:prSet>
      <dgm:spPr/>
    </dgm:pt>
  </dgm:ptLst>
  <dgm:cxnLst>
    <dgm:cxn modelId="{93928E05-8CA1-4786-B72C-D49798A71211}" srcId="{32122895-B715-419E-B1F8-4383C1292525}" destId="{33447C46-188C-48BF-BD4A-A04BD971ABFF}" srcOrd="2" destOrd="0" parTransId="{45CD199C-B926-4E70-9007-18AA77B4F16E}" sibTransId="{9F6D6757-6BBB-4986-8011-A4A699115287}"/>
    <dgm:cxn modelId="{F515680A-B442-4100-97EC-1DFF6D9F823C}" type="presOf" srcId="{B122CACF-FDB4-489B-ABDE-BACB5595FAD0}" destId="{097A7854-AA3D-4343-9DF4-28E2CBFA0CC3}" srcOrd="0" destOrd="0" presId="urn:microsoft.com/office/officeart/2005/8/layout/list1"/>
    <dgm:cxn modelId="{96E39417-77EC-4637-ACC9-7125B4BD5CE8}" type="presOf" srcId="{B122CACF-FDB4-489B-ABDE-BACB5595FAD0}" destId="{9365EE37-BFDA-4C3A-9722-465436EF8C05}" srcOrd="1" destOrd="0" presId="urn:microsoft.com/office/officeart/2005/8/layout/list1"/>
    <dgm:cxn modelId="{FE817828-D70D-4F2F-A0F2-2C8026AD3954}" type="presOf" srcId="{7587A661-6EB6-4280-821B-C12A4B372690}" destId="{7684FD45-0120-47D9-8F1B-45AB09E238A9}" srcOrd="1" destOrd="0" presId="urn:microsoft.com/office/officeart/2005/8/layout/list1"/>
    <dgm:cxn modelId="{6CE5423F-6956-4C49-9D3B-423143B3D7EF}" srcId="{32122895-B715-419E-B1F8-4383C1292525}" destId="{AE5A1092-0231-4E03-B74D-4F81BF5E9419}" srcOrd="1" destOrd="0" parTransId="{91CFE843-4CD8-4697-8906-73F0F5954193}" sibTransId="{ADA4F76C-EC69-4907-A860-0AD9A23F2C6C}"/>
    <dgm:cxn modelId="{8D0F175C-896A-4BDF-8131-30CB89A604D9}" type="presOf" srcId="{D245B1D5-8077-4425-B5EB-D2F87F6EE80D}" destId="{1CF6F1D8-4B62-4291-9C25-0E1FA01120D1}" srcOrd="0" destOrd="0" presId="urn:microsoft.com/office/officeart/2005/8/layout/list1"/>
    <dgm:cxn modelId="{4B827163-B627-4A4E-9CC2-71AEE2364967}" type="presOf" srcId="{33447C46-188C-48BF-BD4A-A04BD971ABFF}" destId="{AC594484-B8C8-4A7B-86B8-2618DD1809BB}" srcOrd="1" destOrd="0" presId="urn:microsoft.com/office/officeart/2005/8/layout/list1"/>
    <dgm:cxn modelId="{500C6664-6737-40CA-A864-697B37711239}" srcId="{32122895-B715-419E-B1F8-4383C1292525}" destId="{D245B1D5-8077-4425-B5EB-D2F87F6EE80D}" srcOrd="0" destOrd="0" parTransId="{AA253BD3-C4D0-4B9F-B229-3F5CEDA6C474}" sibTransId="{48B87114-EDA5-447A-891B-73564AE55D35}"/>
    <dgm:cxn modelId="{DCF58654-0159-4C33-AFA6-8A5A9C27B4C8}" type="presOf" srcId="{7587A661-6EB6-4280-821B-C12A4B372690}" destId="{0C39283B-BF40-4890-9EEB-BE43E6BD1B4C}" srcOrd="0" destOrd="0" presId="urn:microsoft.com/office/officeart/2005/8/layout/list1"/>
    <dgm:cxn modelId="{5D246375-3A63-402E-91A5-BB5987544314}" type="presOf" srcId="{AE5A1092-0231-4E03-B74D-4F81BF5E9419}" destId="{D4ED41E4-8E5A-4665-B070-A945CB4F9D29}" srcOrd="0" destOrd="0" presId="urn:microsoft.com/office/officeart/2005/8/layout/list1"/>
    <dgm:cxn modelId="{F8A5ED91-8665-49D1-B8D7-F9E77650F130}" type="presOf" srcId="{AE5A1092-0231-4E03-B74D-4F81BF5E9419}" destId="{8CF98C6A-603C-4BCD-A2DC-AE157A3DA4D8}" srcOrd="1" destOrd="0" presId="urn:microsoft.com/office/officeart/2005/8/layout/list1"/>
    <dgm:cxn modelId="{56137A96-26DB-4DAB-B07C-E46327A7202B}" type="presOf" srcId="{D245B1D5-8077-4425-B5EB-D2F87F6EE80D}" destId="{560CEC63-6BEB-4A43-9AC0-B7FAD931BAF5}" srcOrd="1" destOrd="0" presId="urn:microsoft.com/office/officeart/2005/8/layout/list1"/>
    <dgm:cxn modelId="{03D49E98-34A0-4374-94D3-99B634EC83D8}" srcId="{32122895-B715-419E-B1F8-4383C1292525}" destId="{7587A661-6EB6-4280-821B-C12A4B372690}" srcOrd="3" destOrd="0" parTransId="{4B0D06A1-7DD4-41AD-AA38-53167E9268AD}" sibTransId="{F532D0F0-151F-4AAF-A0C0-FD23D380D70D}"/>
    <dgm:cxn modelId="{9B46D1E8-9B63-4984-9B0B-B09379E4FDA1}" type="presOf" srcId="{33447C46-188C-48BF-BD4A-A04BD971ABFF}" destId="{1220731F-E8A0-4791-BA83-3F736D1AD1B8}" srcOrd="0" destOrd="0" presId="urn:microsoft.com/office/officeart/2005/8/layout/list1"/>
    <dgm:cxn modelId="{6D586FE9-D319-43B0-B538-3114F09B5629}" type="presOf" srcId="{32122895-B715-419E-B1F8-4383C1292525}" destId="{67044747-C0CF-4117-913E-5DE72B3A3480}" srcOrd="0" destOrd="0" presId="urn:microsoft.com/office/officeart/2005/8/layout/list1"/>
    <dgm:cxn modelId="{F2F075F7-D2DC-4087-BC83-17E1DBE27474}" srcId="{32122895-B715-419E-B1F8-4383C1292525}" destId="{B122CACF-FDB4-489B-ABDE-BACB5595FAD0}" srcOrd="4" destOrd="0" parTransId="{12202337-C510-40DC-8A4A-9A885B9495BF}" sibTransId="{2C47F084-EA93-4640-A73C-83A4D55B2B35}"/>
    <dgm:cxn modelId="{8063D2B3-9CF0-4894-BFB7-6F9C07945658}" type="presParOf" srcId="{67044747-C0CF-4117-913E-5DE72B3A3480}" destId="{7452DA10-1DFB-4B55-B3B4-585C0A1AB14C}" srcOrd="0" destOrd="0" presId="urn:microsoft.com/office/officeart/2005/8/layout/list1"/>
    <dgm:cxn modelId="{7A58B81C-9091-41E2-81D7-B37A17C73AEC}" type="presParOf" srcId="{7452DA10-1DFB-4B55-B3B4-585C0A1AB14C}" destId="{1CF6F1D8-4B62-4291-9C25-0E1FA01120D1}" srcOrd="0" destOrd="0" presId="urn:microsoft.com/office/officeart/2005/8/layout/list1"/>
    <dgm:cxn modelId="{9F26E4F4-0D30-41B3-B26F-C2DDC9961629}" type="presParOf" srcId="{7452DA10-1DFB-4B55-B3B4-585C0A1AB14C}" destId="{560CEC63-6BEB-4A43-9AC0-B7FAD931BAF5}" srcOrd="1" destOrd="0" presId="urn:microsoft.com/office/officeart/2005/8/layout/list1"/>
    <dgm:cxn modelId="{ADBE989C-6DD4-4D4C-B00A-6C6705791176}" type="presParOf" srcId="{67044747-C0CF-4117-913E-5DE72B3A3480}" destId="{1EAC89AF-5434-4D4F-A273-C610C408574B}" srcOrd="1" destOrd="0" presId="urn:microsoft.com/office/officeart/2005/8/layout/list1"/>
    <dgm:cxn modelId="{2E16D291-A4F3-4E09-B64E-DAB6AAAF13EA}" type="presParOf" srcId="{67044747-C0CF-4117-913E-5DE72B3A3480}" destId="{F719C085-4C46-4703-B223-6FC400CBB22A}" srcOrd="2" destOrd="0" presId="urn:microsoft.com/office/officeart/2005/8/layout/list1"/>
    <dgm:cxn modelId="{10F58F41-CE5F-4B38-8536-6BC3E4CC1571}" type="presParOf" srcId="{67044747-C0CF-4117-913E-5DE72B3A3480}" destId="{84A9AEAC-1931-4D6E-A4A8-DA7DEA8334A5}" srcOrd="3" destOrd="0" presId="urn:microsoft.com/office/officeart/2005/8/layout/list1"/>
    <dgm:cxn modelId="{BA97DE50-0137-4102-AA00-CAAB47FCDBB7}" type="presParOf" srcId="{67044747-C0CF-4117-913E-5DE72B3A3480}" destId="{3E92C78B-B88C-4CF7-81A8-2DFCF8C03F3A}" srcOrd="4" destOrd="0" presId="urn:microsoft.com/office/officeart/2005/8/layout/list1"/>
    <dgm:cxn modelId="{3723B8CF-7BE6-4A5E-8E4B-37D11DF4A666}" type="presParOf" srcId="{3E92C78B-B88C-4CF7-81A8-2DFCF8C03F3A}" destId="{D4ED41E4-8E5A-4665-B070-A945CB4F9D29}" srcOrd="0" destOrd="0" presId="urn:microsoft.com/office/officeart/2005/8/layout/list1"/>
    <dgm:cxn modelId="{35B5BE08-56C8-43C3-9E67-7224E90D9896}" type="presParOf" srcId="{3E92C78B-B88C-4CF7-81A8-2DFCF8C03F3A}" destId="{8CF98C6A-603C-4BCD-A2DC-AE157A3DA4D8}" srcOrd="1" destOrd="0" presId="urn:microsoft.com/office/officeart/2005/8/layout/list1"/>
    <dgm:cxn modelId="{8AF451D0-57D3-433B-B809-3BA0B0A87CDD}" type="presParOf" srcId="{67044747-C0CF-4117-913E-5DE72B3A3480}" destId="{5329BD21-B7A5-45C8-AC4E-5CB1F6E27205}" srcOrd="5" destOrd="0" presId="urn:microsoft.com/office/officeart/2005/8/layout/list1"/>
    <dgm:cxn modelId="{B31F5B35-70C9-459E-A058-9B4EC9A3352E}" type="presParOf" srcId="{67044747-C0CF-4117-913E-5DE72B3A3480}" destId="{C7B5BBA3-8DF5-46EF-ACB1-607B9F2B4B91}" srcOrd="6" destOrd="0" presId="urn:microsoft.com/office/officeart/2005/8/layout/list1"/>
    <dgm:cxn modelId="{7BA6DE56-8217-4F45-983C-5F7E04840573}" type="presParOf" srcId="{67044747-C0CF-4117-913E-5DE72B3A3480}" destId="{21678580-84C2-4751-B987-64881DEBB2D1}" srcOrd="7" destOrd="0" presId="urn:microsoft.com/office/officeart/2005/8/layout/list1"/>
    <dgm:cxn modelId="{16D33B9A-7736-43DE-A414-139EAEADC52E}" type="presParOf" srcId="{67044747-C0CF-4117-913E-5DE72B3A3480}" destId="{CABC4438-F602-4586-922C-98FFFB427B8F}" srcOrd="8" destOrd="0" presId="urn:microsoft.com/office/officeart/2005/8/layout/list1"/>
    <dgm:cxn modelId="{E3A9B781-DD12-4420-AD3A-6018B77A7E46}" type="presParOf" srcId="{CABC4438-F602-4586-922C-98FFFB427B8F}" destId="{1220731F-E8A0-4791-BA83-3F736D1AD1B8}" srcOrd="0" destOrd="0" presId="urn:microsoft.com/office/officeart/2005/8/layout/list1"/>
    <dgm:cxn modelId="{1447530E-42F8-4C1B-BE1E-601FAA753C19}" type="presParOf" srcId="{CABC4438-F602-4586-922C-98FFFB427B8F}" destId="{AC594484-B8C8-4A7B-86B8-2618DD1809BB}" srcOrd="1" destOrd="0" presId="urn:microsoft.com/office/officeart/2005/8/layout/list1"/>
    <dgm:cxn modelId="{DC569A58-5587-40C8-809E-88053A69D3C7}" type="presParOf" srcId="{67044747-C0CF-4117-913E-5DE72B3A3480}" destId="{03015E43-3B4D-413C-98DE-47100AE1F2D1}" srcOrd="9" destOrd="0" presId="urn:microsoft.com/office/officeart/2005/8/layout/list1"/>
    <dgm:cxn modelId="{F42FDBA5-8B1E-45BD-A53D-1CA0001900D3}" type="presParOf" srcId="{67044747-C0CF-4117-913E-5DE72B3A3480}" destId="{FFB4D902-6C99-4C37-88C2-344F7152F454}" srcOrd="10" destOrd="0" presId="urn:microsoft.com/office/officeart/2005/8/layout/list1"/>
    <dgm:cxn modelId="{2E6F9BFF-F510-4C8D-A91A-984174D7E4A3}" type="presParOf" srcId="{67044747-C0CF-4117-913E-5DE72B3A3480}" destId="{635EF338-B2B5-4287-BB4B-43D1A57EEBB4}" srcOrd="11" destOrd="0" presId="urn:microsoft.com/office/officeart/2005/8/layout/list1"/>
    <dgm:cxn modelId="{003126ED-E302-4EA9-96DB-98243E45B84C}" type="presParOf" srcId="{67044747-C0CF-4117-913E-5DE72B3A3480}" destId="{D3FBA916-B7B9-4E1D-81D7-D6C9227CF02F}" srcOrd="12" destOrd="0" presId="urn:microsoft.com/office/officeart/2005/8/layout/list1"/>
    <dgm:cxn modelId="{460AA0E4-3866-4181-9874-71C8B07B98B9}" type="presParOf" srcId="{D3FBA916-B7B9-4E1D-81D7-D6C9227CF02F}" destId="{0C39283B-BF40-4890-9EEB-BE43E6BD1B4C}" srcOrd="0" destOrd="0" presId="urn:microsoft.com/office/officeart/2005/8/layout/list1"/>
    <dgm:cxn modelId="{3AF6CEA5-C24C-43D2-8F7F-2516008A7821}" type="presParOf" srcId="{D3FBA916-B7B9-4E1D-81D7-D6C9227CF02F}" destId="{7684FD45-0120-47D9-8F1B-45AB09E238A9}" srcOrd="1" destOrd="0" presId="urn:microsoft.com/office/officeart/2005/8/layout/list1"/>
    <dgm:cxn modelId="{0F9A3245-C066-4B8A-A5E6-D31D0A981CF2}" type="presParOf" srcId="{67044747-C0CF-4117-913E-5DE72B3A3480}" destId="{D76B3C12-5D12-4EA5-8745-B5A4D9F7145C}" srcOrd="13" destOrd="0" presId="urn:microsoft.com/office/officeart/2005/8/layout/list1"/>
    <dgm:cxn modelId="{FFEAB496-8184-4876-8101-3C6FC139FC2B}" type="presParOf" srcId="{67044747-C0CF-4117-913E-5DE72B3A3480}" destId="{542F4706-0C14-42D3-A7E0-C19E53FA0C2E}" srcOrd="14" destOrd="0" presId="urn:microsoft.com/office/officeart/2005/8/layout/list1"/>
    <dgm:cxn modelId="{A7B82E50-7B90-450A-8E81-97CCE07CC40D}" type="presParOf" srcId="{67044747-C0CF-4117-913E-5DE72B3A3480}" destId="{F18F67FE-33BF-4B9D-B7CE-64A672DCF15A}" srcOrd="15" destOrd="0" presId="urn:microsoft.com/office/officeart/2005/8/layout/list1"/>
    <dgm:cxn modelId="{05B09AF8-4660-4419-AAAD-58BED4642525}" type="presParOf" srcId="{67044747-C0CF-4117-913E-5DE72B3A3480}" destId="{3DD24DC7-CF79-42DB-B29E-660546C0DD48}" srcOrd="16" destOrd="0" presId="urn:microsoft.com/office/officeart/2005/8/layout/list1"/>
    <dgm:cxn modelId="{107D532F-334B-466D-9666-B6A5CB57D805}" type="presParOf" srcId="{3DD24DC7-CF79-42DB-B29E-660546C0DD48}" destId="{097A7854-AA3D-4343-9DF4-28E2CBFA0CC3}" srcOrd="0" destOrd="0" presId="urn:microsoft.com/office/officeart/2005/8/layout/list1"/>
    <dgm:cxn modelId="{745714F5-B1D3-4127-BF55-7F2F13FBFA31}" type="presParOf" srcId="{3DD24DC7-CF79-42DB-B29E-660546C0DD48}" destId="{9365EE37-BFDA-4C3A-9722-465436EF8C05}" srcOrd="1" destOrd="0" presId="urn:microsoft.com/office/officeart/2005/8/layout/list1"/>
    <dgm:cxn modelId="{764400D6-89FA-412A-A7CF-EAF04B7D6959}" type="presParOf" srcId="{67044747-C0CF-4117-913E-5DE72B3A3480}" destId="{A17AC2F5-C289-41A5-8C5C-175ACAA1923D}" srcOrd="17" destOrd="0" presId="urn:microsoft.com/office/officeart/2005/8/layout/list1"/>
    <dgm:cxn modelId="{E6D34FF2-A311-495C-9A40-2DE8E0D49BD0}" type="presParOf" srcId="{67044747-C0CF-4117-913E-5DE72B3A3480}" destId="{7648A9E7-4636-42AB-8FF8-0A704933923E}"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5A265D-0FF3-4596-9EEB-DDF32BD0FD4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BB5745D1-D77B-4C9C-8937-4A9A5AFB029E}">
      <dgm:prSet phldrT="[Text]" custT="1"/>
      <dgm:spPr/>
      <dgm:t>
        <a:bodyPr/>
        <a:lstStyle/>
        <a:p>
          <a:r>
            <a:rPr lang="en-GB" sz="1800" dirty="0">
              <a:latin typeface="+mn-lt"/>
            </a:rPr>
            <a:t>Online Support Webchat</a:t>
          </a:r>
        </a:p>
      </dgm:t>
    </dgm:pt>
    <dgm:pt modelId="{D0C72DFF-7C30-4D92-BD8F-E3CA5A80247E}" type="parTrans" cxnId="{2A6A6B54-6A22-4458-B129-478106038F4A}">
      <dgm:prSet/>
      <dgm:spPr/>
      <dgm:t>
        <a:bodyPr/>
        <a:lstStyle/>
        <a:p>
          <a:endParaRPr lang="en-GB" sz="1800">
            <a:latin typeface="+mn-lt"/>
          </a:endParaRPr>
        </a:p>
      </dgm:t>
    </dgm:pt>
    <dgm:pt modelId="{793F014C-5D18-4D97-98FD-8415B7554049}" type="sibTrans" cxnId="{2A6A6B54-6A22-4458-B129-478106038F4A}">
      <dgm:prSet/>
      <dgm:spPr/>
      <dgm:t>
        <a:bodyPr/>
        <a:lstStyle/>
        <a:p>
          <a:endParaRPr lang="en-GB" sz="1800">
            <a:latin typeface="+mn-lt"/>
          </a:endParaRPr>
        </a:p>
      </dgm:t>
    </dgm:pt>
    <dgm:pt modelId="{74B2A774-F583-46DF-BB07-E2D915D9EF3D}">
      <dgm:prSet phldrT="[Text]" custT="1"/>
      <dgm:spPr/>
      <dgm:t>
        <a:bodyPr/>
        <a:lstStyle/>
        <a:p>
          <a:r>
            <a:rPr lang="en-GB" sz="1800" dirty="0">
              <a:latin typeface="+mn-lt"/>
            </a:rPr>
            <a:t>Use Webchat for help with IT system issues</a:t>
          </a:r>
        </a:p>
      </dgm:t>
    </dgm:pt>
    <dgm:pt modelId="{5C6796D3-B2A7-432A-A76D-C0090A40F7E8}" type="parTrans" cxnId="{2BFB89BD-7C16-45BD-B7CE-2017A57692BA}">
      <dgm:prSet/>
      <dgm:spPr/>
      <dgm:t>
        <a:bodyPr/>
        <a:lstStyle/>
        <a:p>
          <a:endParaRPr lang="en-GB" sz="1800">
            <a:latin typeface="+mn-lt"/>
          </a:endParaRPr>
        </a:p>
      </dgm:t>
    </dgm:pt>
    <dgm:pt modelId="{6C694704-2346-4490-98ED-2F97DBA4E95E}" type="sibTrans" cxnId="{2BFB89BD-7C16-45BD-B7CE-2017A57692BA}">
      <dgm:prSet/>
      <dgm:spPr/>
      <dgm:t>
        <a:bodyPr/>
        <a:lstStyle/>
        <a:p>
          <a:endParaRPr lang="en-GB" sz="1800">
            <a:latin typeface="+mn-lt"/>
          </a:endParaRPr>
        </a:p>
      </dgm:t>
    </dgm:pt>
    <dgm:pt modelId="{FE91E168-3DFE-4DEC-A906-3DAEB5C8BD86}">
      <dgm:prSet phldrT="[Text]" custT="1"/>
      <dgm:spPr/>
      <dgm:t>
        <a:bodyPr/>
        <a:lstStyle/>
        <a:p>
          <a:r>
            <a:rPr lang="en-GB" sz="1800" dirty="0">
              <a:latin typeface="+mn-lt"/>
            </a:rPr>
            <a:t>Webinar Recordings</a:t>
          </a:r>
        </a:p>
      </dgm:t>
    </dgm:pt>
    <dgm:pt modelId="{9F3318D0-A554-48D7-BBC3-A2369164C02B}" type="parTrans" cxnId="{4F881A62-9809-467F-AA54-F29C9F04739F}">
      <dgm:prSet/>
      <dgm:spPr/>
      <dgm:t>
        <a:bodyPr/>
        <a:lstStyle/>
        <a:p>
          <a:endParaRPr lang="en-GB" sz="1800">
            <a:latin typeface="+mn-lt"/>
          </a:endParaRPr>
        </a:p>
      </dgm:t>
    </dgm:pt>
    <dgm:pt modelId="{E58C53F6-D8E2-47A7-B42D-28EC4360EFB7}" type="sibTrans" cxnId="{4F881A62-9809-467F-AA54-F29C9F04739F}">
      <dgm:prSet/>
      <dgm:spPr/>
      <dgm:t>
        <a:bodyPr/>
        <a:lstStyle/>
        <a:p>
          <a:endParaRPr lang="en-GB" sz="1800">
            <a:latin typeface="+mn-lt"/>
          </a:endParaRPr>
        </a:p>
      </dgm:t>
    </dgm:pt>
    <dgm:pt modelId="{F620C2A4-B263-498F-BFFC-831710B0C073}">
      <dgm:prSet phldrT="[Text]" custT="1"/>
      <dgm:spPr/>
      <dgm:t>
        <a:bodyPr/>
        <a:lstStyle/>
        <a:p>
          <a:r>
            <a:rPr lang="en-GB" sz="1800" dirty="0">
              <a:latin typeface="+mn-lt"/>
              <a:cs typeface="Arial" panose="020B0604020202020204" pitchFamily="34" charset="0"/>
            </a:rPr>
            <a:t>Our #HelpUsSayYes webinars focus on areas where there have been issues or high enquiry levels</a:t>
          </a:r>
          <a:endParaRPr lang="en-GB" sz="1800" dirty="0">
            <a:latin typeface="+mn-lt"/>
          </a:endParaRPr>
        </a:p>
      </dgm:t>
    </dgm:pt>
    <dgm:pt modelId="{E8580423-49BA-43EC-B9C9-CF0C22690FB2}" type="parTrans" cxnId="{4134D31A-FEB7-4EA5-AD52-DB11E8D2C884}">
      <dgm:prSet/>
      <dgm:spPr/>
      <dgm:t>
        <a:bodyPr/>
        <a:lstStyle/>
        <a:p>
          <a:endParaRPr lang="en-GB" sz="1800">
            <a:latin typeface="+mn-lt"/>
          </a:endParaRPr>
        </a:p>
      </dgm:t>
    </dgm:pt>
    <dgm:pt modelId="{D0C529C9-993E-4D58-957C-32E96597CE66}" type="sibTrans" cxnId="{4134D31A-FEB7-4EA5-AD52-DB11E8D2C884}">
      <dgm:prSet/>
      <dgm:spPr/>
      <dgm:t>
        <a:bodyPr/>
        <a:lstStyle/>
        <a:p>
          <a:endParaRPr lang="en-GB" sz="1800">
            <a:latin typeface="+mn-lt"/>
          </a:endParaRPr>
        </a:p>
      </dgm:t>
    </dgm:pt>
    <dgm:pt modelId="{0D2494D0-FC7A-4CC4-B4A9-8D57D1A8EC01}">
      <dgm:prSet custT="1"/>
      <dgm:spPr/>
      <dgm:t>
        <a:bodyPr/>
        <a:lstStyle/>
        <a:p>
          <a:r>
            <a:rPr lang="en-GB" sz="1800" dirty="0">
              <a:latin typeface="+mn-lt"/>
              <a:cs typeface="Arial" panose="020B0604020202020204" pitchFamily="34" charset="0"/>
            </a:rPr>
            <a:t>Popular sessions are posted on the training website: </a:t>
          </a:r>
          <a:r>
            <a:rPr lang="en-GB" sz="1800" dirty="0">
              <a:solidFill>
                <a:schemeClr val="accent1"/>
              </a:solidFill>
              <a:latin typeface="+mn-lt"/>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Ministry of Justice</a:t>
          </a:r>
          <a:r>
            <a:rPr lang="en-GB" sz="1800" dirty="0">
              <a:solidFill>
                <a:schemeClr val="accent1"/>
              </a:solidFill>
              <a:latin typeface="+mn-lt"/>
              <a:cs typeface="Arial" panose="020B0604020202020204" pitchFamily="34" charset="0"/>
            </a:rPr>
            <a:t> </a:t>
          </a:r>
          <a:r>
            <a:rPr lang="en-GB" sz="1800" dirty="0">
              <a:latin typeface="+mn-lt"/>
              <a:cs typeface="Arial" panose="020B0604020202020204" pitchFamily="34" charset="0"/>
            </a:rPr>
            <a:t>and the LAA YouTube channel: </a:t>
          </a:r>
          <a:r>
            <a:rPr lang="en-GB" sz="1800" dirty="0">
              <a:solidFill>
                <a:schemeClr val="accent1"/>
              </a:solidFill>
              <a:hlinkClick xmlns:r="http://schemas.openxmlformats.org/officeDocument/2006/relationships" r:id="rId2" tooltip="https://www.youtube.com/@legalaidagency4058?app=desktop">
                <a:extLst>
                  <a:ext uri="{A12FA001-AC4F-418D-AE19-62706E023703}">
                    <ahyp:hlinkClr xmlns:ahyp="http://schemas.microsoft.com/office/drawing/2018/hyperlinkcolor" val="tx"/>
                  </a:ext>
                </a:extLst>
              </a:hlinkClick>
            </a:rPr>
            <a:t>Legal Aid Agency </a:t>
          </a:r>
          <a:r>
            <a:rPr lang="en-GB" sz="1800" dirty="0" err="1">
              <a:solidFill>
                <a:schemeClr val="accent1"/>
              </a:solidFill>
              <a:hlinkClick xmlns:r="http://schemas.openxmlformats.org/officeDocument/2006/relationships" r:id="rId2" tooltip="https://www.youtube.com/@legalaidagency4058?app=desktop">
                <a:extLst>
                  <a:ext uri="{A12FA001-AC4F-418D-AE19-62706E023703}">
                    <ahyp:hlinkClr xmlns:ahyp="http://schemas.microsoft.com/office/drawing/2018/hyperlinkcolor" val="tx"/>
                  </a:ext>
                </a:extLst>
              </a:hlinkClick>
            </a:rPr>
            <a:t>youtube</a:t>
          </a:r>
          <a:r>
            <a:rPr lang="en-GB" sz="1800" dirty="0">
              <a:solidFill>
                <a:schemeClr val="accent1"/>
              </a:solidFill>
              <a:hlinkClick xmlns:r="http://schemas.openxmlformats.org/officeDocument/2006/relationships" r:id="rId2" tooltip="https://www.youtube.com/@legalaidagency4058?app=desktop">
                <a:extLst>
                  <a:ext uri="{A12FA001-AC4F-418D-AE19-62706E023703}">
                    <ahyp:hlinkClr xmlns:ahyp="http://schemas.microsoft.com/office/drawing/2018/hyperlinkcolor" val="tx"/>
                  </a:ext>
                </a:extLst>
              </a:hlinkClick>
            </a:rPr>
            <a:t> channel</a:t>
          </a:r>
          <a:endParaRPr lang="en-GB" sz="1800" dirty="0">
            <a:solidFill>
              <a:schemeClr val="accent1"/>
            </a:solidFill>
            <a:latin typeface="+mn-lt"/>
            <a:cs typeface="Arial" panose="020B0604020202020204" pitchFamily="34" charset="0"/>
          </a:endParaRPr>
        </a:p>
      </dgm:t>
    </dgm:pt>
    <dgm:pt modelId="{C422E30D-1A64-4298-9EB8-CA4C7FF38A43}" type="parTrans" cxnId="{A44745B6-5B16-4B06-B3AB-856BA92AF4D4}">
      <dgm:prSet/>
      <dgm:spPr/>
      <dgm:t>
        <a:bodyPr/>
        <a:lstStyle/>
        <a:p>
          <a:endParaRPr lang="en-GB" sz="1800">
            <a:latin typeface="+mn-lt"/>
          </a:endParaRPr>
        </a:p>
      </dgm:t>
    </dgm:pt>
    <dgm:pt modelId="{A2B21FEE-D7B6-4822-AF85-1C851FEC76C3}" type="sibTrans" cxnId="{A44745B6-5B16-4B06-B3AB-856BA92AF4D4}">
      <dgm:prSet/>
      <dgm:spPr/>
      <dgm:t>
        <a:bodyPr/>
        <a:lstStyle/>
        <a:p>
          <a:endParaRPr lang="en-GB" sz="1800">
            <a:latin typeface="+mn-lt"/>
          </a:endParaRPr>
        </a:p>
      </dgm:t>
    </dgm:pt>
    <dgm:pt modelId="{E40D8370-F17F-4DAD-9974-307F3572F0D6}">
      <dgm:prSet phldrT="[Text]" custT="1"/>
      <dgm:spPr/>
      <dgm:t>
        <a:bodyPr/>
        <a:lstStyle/>
        <a:p>
          <a:endParaRPr lang="en-GB" sz="1800" dirty="0">
            <a:latin typeface="+mn-lt"/>
          </a:endParaRPr>
        </a:p>
      </dgm:t>
    </dgm:pt>
    <dgm:pt modelId="{66BA2401-34AC-4309-A435-2A3BE31772A6}" type="parTrans" cxnId="{D5E833EE-2E67-4654-9419-D505B8C5E57D}">
      <dgm:prSet/>
      <dgm:spPr/>
      <dgm:t>
        <a:bodyPr/>
        <a:lstStyle/>
        <a:p>
          <a:endParaRPr lang="en-GB"/>
        </a:p>
      </dgm:t>
    </dgm:pt>
    <dgm:pt modelId="{A385901A-35F5-406F-9A40-418B892544AD}" type="sibTrans" cxnId="{D5E833EE-2E67-4654-9419-D505B8C5E57D}">
      <dgm:prSet/>
      <dgm:spPr/>
      <dgm:t>
        <a:bodyPr/>
        <a:lstStyle/>
        <a:p>
          <a:endParaRPr lang="en-GB"/>
        </a:p>
      </dgm:t>
    </dgm:pt>
    <dgm:pt modelId="{2CDBCB52-4C2A-4820-B8F3-C9C9D547674B}">
      <dgm:prSet phldrT="[Text]" custT="1"/>
      <dgm:spPr/>
      <dgm:t>
        <a:bodyPr/>
        <a:lstStyle/>
        <a:p>
          <a:endParaRPr lang="en-GB" sz="1800" dirty="0">
            <a:latin typeface="+mn-lt"/>
          </a:endParaRPr>
        </a:p>
      </dgm:t>
    </dgm:pt>
    <dgm:pt modelId="{BECD0382-6EAD-466E-92B3-DBB127207E4C}" type="parTrans" cxnId="{CF4EECD7-7657-42E9-8967-5328C38AC4B0}">
      <dgm:prSet/>
      <dgm:spPr/>
      <dgm:t>
        <a:bodyPr/>
        <a:lstStyle/>
        <a:p>
          <a:endParaRPr lang="en-GB"/>
        </a:p>
      </dgm:t>
    </dgm:pt>
    <dgm:pt modelId="{E704401B-C283-4B93-A964-DF0607EA5082}" type="sibTrans" cxnId="{CF4EECD7-7657-42E9-8967-5328C38AC4B0}">
      <dgm:prSet/>
      <dgm:spPr/>
      <dgm:t>
        <a:bodyPr/>
        <a:lstStyle/>
        <a:p>
          <a:endParaRPr lang="en-GB"/>
        </a:p>
      </dgm:t>
    </dgm:pt>
    <dgm:pt modelId="{98C425ED-750E-4A1F-9324-EE14A15F9D29}">
      <dgm:prSet custT="1"/>
      <dgm:spPr/>
      <dgm:t>
        <a:bodyPr/>
        <a:lstStyle/>
        <a:p>
          <a:endParaRPr lang="en-GB" sz="1800" dirty="0">
            <a:solidFill>
              <a:schemeClr val="accent1"/>
            </a:solidFill>
            <a:latin typeface="+mn-lt"/>
            <a:cs typeface="Arial" panose="020B0604020202020204" pitchFamily="34" charset="0"/>
          </a:endParaRPr>
        </a:p>
      </dgm:t>
    </dgm:pt>
    <dgm:pt modelId="{85228208-1B9A-4AFA-B984-C709B98DBBB9}" type="parTrans" cxnId="{337DBAE6-56A6-41F3-9C1E-3CC2C73B5B9E}">
      <dgm:prSet/>
      <dgm:spPr/>
      <dgm:t>
        <a:bodyPr/>
        <a:lstStyle/>
        <a:p>
          <a:endParaRPr lang="en-GB"/>
        </a:p>
      </dgm:t>
    </dgm:pt>
    <dgm:pt modelId="{9F83AF53-1F86-4A2A-AD20-0E1893203D2F}" type="sibTrans" cxnId="{337DBAE6-56A6-41F3-9C1E-3CC2C73B5B9E}">
      <dgm:prSet/>
      <dgm:spPr/>
      <dgm:t>
        <a:bodyPr/>
        <a:lstStyle/>
        <a:p>
          <a:endParaRPr lang="en-GB"/>
        </a:p>
      </dgm:t>
    </dgm:pt>
    <dgm:pt modelId="{A9D1DD24-6667-4077-BC1C-CB08044DECC9}" type="pres">
      <dgm:prSet presAssocID="{275A265D-0FF3-4596-9EEB-DDF32BD0FD4B}" presName="linear" presStyleCnt="0">
        <dgm:presLayoutVars>
          <dgm:animLvl val="lvl"/>
          <dgm:resizeHandles val="exact"/>
        </dgm:presLayoutVars>
      </dgm:prSet>
      <dgm:spPr/>
    </dgm:pt>
    <dgm:pt modelId="{F6DD31D8-6F42-4126-B35E-1D61FB2D3E57}" type="pres">
      <dgm:prSet presAssocID="{BB5745D1-D77B-4C9C-8937-4A9A5AFB029E}" presName="parentText" presStyleLbl="node1" presStyleIdx="0" presStyleCnt="2" custScaleY="49356">
        <dgm:presLayoutVars>
          <dgm:chMax val="0"/>
          <dgm:bulletEnabled val="1"/>
        </dgm:presLayoutVars>
      </dgm:prSet>
      <dgm:spPr/>
    </dgm:pt>
    <dgm:pt modelId="{99EC2A61-6BDF-4971-9BA3-DB448C05C153}" type="pres">
      <dgm:prSet presAssocID="{BB5745D1-D77B-4C9C-8937-4A9A5AFB029E}" presName="childText" presStyleLbl="revTx" presStyleIdx="0" presStyleCnt="2">
        <dgm:presLayoutVars>
          <dgm:bulletEnabled val="1"/>
        </dgm:presLayoutVars>
      </dgm:prSet>
      <dgm:spPr/>
    </dgm:pt>
    <dgm:pt modelId="{199E938E-F137-4F42-AC2A-D3F39B61D1FA}" type="pres">
      <dgm:prSet presAssocID="{FE91E168-3DFE-4DEC-A906-3DAEB5C8BD86}" presName="parentText" presStyleLbl="node1" presStyleIdx="1" presStyleCnt="2" custScaleY="49356">
        <dgm:presLayoutVars>
          <dgm:chMax val="0"/>
          <dgm:bulletEnabled val="1"/>
        </dgm:presLayoutVars>
      </dgm:prSet>
      <dgm:spPr/>
    </dgm:pt>
    <dgm:pt modelId="{658B9F04-2960-418E-B71E-EE7A89A6DFE2}" type="pres">
      <dgm:prSet presAssocID="{FE91E168-3DFE-4DEC-A906-3DAEB5C8BD86}" presName="childText" presStyleLbl="revTx" presStyleIdx="1" presStyleCnt="2">
        <dgm:presLayoutVars>
          <dgm:bulletEnabled val="1"/>
        </dgm:presLayoutVars>
      </dgm:prSet>
      <dgm:spPr/>
    </dgm:pt>
  </dgm:ptLst>
  <dgm:cxnLst>
    <dgm:cxn modelId="{4134D31A-FEB7-4EA5-AD52-DB11E8D2C884}" srcId="{FE91E168-3DFE-4DEC-A906-3DAEB5C8BD86}" destId="{F620C2A4-B263-498F-BFFC-831710B0C073}" srcOrd="1" destOrd="0" parTransId="{E8580423-49BA-43EC-B9C9-CF0C22690FB2}" sibTransId="{D0C529C9-993E-4D58-957C-32E96597CE66}"/>
    <dgm:cxn modelId="{1650CF2D-C566-478F-8384-1C317D51D495}" type="presOf" srcId="{275A265D-0FF3-4596-9EEB-DDF32BD0FD4B}" destId="{A9D1DD24-6667-4077-BC1C-CB08044DECC9}" srcOrd="0" destOrd="0" presId="urn:microsoft.com/office/officeart/2005/8/layout/vList2"/>
    <dgm:cxn modelId="{4F881A62-9809-467F-AA54-F29C9F04739F}" srcId="{275A265D-0FF3-4596-9EEB-DDF32BD0FD4B}" destId="{FE91E168-3DFE-4DEC-A906-3DAEB5C8BD86}" srcOrd="1" destOrd="0" parTransId="{9F3318D0-A554-48D7-BBC3-A2369164C02B}" sibTransId="{E58C53F6-D8E2-47A7-B42D-28EC4360EFB7}"/>
    <dgm:cxn modelId="{7E037B6F-DEAE-443B-9F29-E4D56EFE6B85}" type="presOf" srcId="{F620C2A4-B263-498F-BFFC-831710B0C073}" destId="{658B9F04-2960-418E-B71E-EE7A89A6DFE2}" srcOrd="0" destOrd="1" presId="urn:microsoft.com/office/officeart/2005/8/layout/vList2"/>
    <dgm:cxn modelId="{2A6A6B54-6A22-4458-B129-478106038F4A}" srcId="{275A265D-0FF3-4596-9EEB-DDF32BD0FD4B}" destId="{BB5745D1-D77B-4C9C-8937-4A9A5AFB029E}" srcOrd="0" destOrd="0" parTransId="{D0C72DFF-7C30-4D92-BD8F-E3CA5A80247E}" sibTransId="{793F014C-5D18-4D97-98FD-8415B7554049}"/>
    <dgm:cxn modelId="{20F9A654-2D64-45CA-8E72-6F085BC09D21}" type="presOf" srcId="{74B2A774-F583-46DF-BB07-E2D915D9EF3D}" destId="{99EC2A61-6BDF-4971-9BA3-DB448C05C153}" srcOrd="0" destOrd="1" presId="urn:microsoft.com/office/officeart/2005/8/layout/vList2"/>
    <dgm:cxn modelId="{D65C877B-31B6-4CFB-9128-7A8608439DB6}" type="presOf" srcId="{98C425ED-750E-4A1F-9324-EE14A15F9D29}" destId="{658B9F04-2960-418E-B71E-EE7A89A6DFE2}" srcOrd="0" destOrd="3" presId="urn:microsoft.com/office/officeart/2005/8/layout/vList2"/>
    <dgm:cxn modelId="{A44745B6-5B16-4B06-B3AB-856BA92AF4D4}" srcId="{FE91E168-3DFE-4DEC-A906-3DAEB5C8BD86}" destId="{0D2494D0-FC7A-4CC4-B4A9-8D57D1A8EC01}" srcOrd="2" destOrd="0" parTransId="{C422E30D-1A64-4298-9EB8-CA4C7FF38A43}" sibTransId="{A2B21FEE-D7B6-4822-AF85-1C851FEC76C3}"/>
    <dgm:cxn modelId="{5EDAF7B8-2479-4C17-8678-0E9404609836}" type="presOf" srcId="{0D2494D0-FC7A-4CC4-B4A9-8D57D1A8EC01}" destId="{658B9F04-2960-418E-B71E-EE7A89A6DFE2}" srcOrd="0" destOrd="2" presId="urn:microsoft.com/office/officeart/2005/8/layout/vList2"/>
    <dgm:cxn modelId="{E91025BC-B19B-445F-AE69-FDFB9410C89A}" type="presOf" srcId="{FE91E168-3DFE-4DEC-A906-3DAEB5C8BD86}" destId="{199E938E-F137-4F42-AC2A-D3F39B61D1FA}" srcOrd="0" destOrd="0" presId="urn:microsoft.com/office/officeart/2005/8/layout/vList2"/>
    <dgm:cxn modelId="{2BFB89BD-7C16-45BD-B7CE-2017A57692BA}" srcId="{BB5745D1-D77B-4C9C-8937-4A9A5AFB029E}" destId="{74B2A774-F583-46DF-BB07-E2D915D9EF3D}" srcOrd="1" destOrd="0" parTransId="{5C6796D3-B2A7-432A-A76D-C0090A40F7E8}" sibTransId="{6C694704-2346-4490-98ED-2F97DBA4E95E}"/>
    <dgm:cxn modelId="{F2D1D6C7-999B-4608-99E6-51BA912EFEC3}" type="presOf" srcId="{BB5745D1-D77B-4C9C-8937-4A9A5AFB029E}" destId="{F6DD31D8-6F42-4126-B35E-1D61FB2D3E57}" srcOrd="0" destOrd="0" presId="urn:microsoft.com/office/officeart/2005/8/layout/vList2"/>
    <dgm:cxn modelId="{CF4EECD7-7657-42E9-8967-5328C38AC4B0}" srcId="{FE91E168-3DFE-4DEC-A906-3DAEB5C8BD86}" destId="{2CDBCB52-4C2A-4820-B8F3-C9C9D547674B}" srcOrd="0" destOrd="0" parTransId="{BECD0382-6EAD-466E-92B3-DBB127207E4C}" sibTransId="{E704401B-C283-4B93-A964-DF0607EA5082}"/>
    <dgm:cxn modelId="{337DBAE6-56A6-41F3-9C1E-3CC2C73B5B9E}" srcId="{FE91E168-3DFE-4DEC-A906-3DAEB5C8BD86}" destId="{98C425ED-750E-4A1F-9324-EE14A15F9D29}" srcOrd="3" destOrd="0" parTransId="{85228208-1B9A-4AFA-B984-C709B98DBBB9}" sibTransId="{9F83AF53-1F86-4A2A-AD20-0E1893203D2F}"/>
    <dgm:cxn modelId="{2C4D37E8-8BBB-465F-AD3C-36B067DFBBB5}" type="presOf" srcId="{2CDBCB52-4C2A-4820-B8F3-C9C9D547674B}" destId="{658B9F04-2960-418E-B71E-EE7A89A6DFE2}" srcOrd="0" destOrd="0" presId="urn:microsoft.com/office/officeart/2005/8/layout/vList2"/>
    <dgm:cxn modelId="{C6AA02EB-9362-4FD4-9270-172CCEAEF14F}" type="presOf" srcId="{E40D8370-F17F-4DAD-9974-307F3572F0D6}" destId="{99EC2A61-6BDF-4971-9BA3-DB448C05C153}" srcOrd="0" destOrd="0" presId="urn:microsoft.com/office/officeart/2005/8/layout/vList2"/>
    <dgm:cxn modelId="{D5E833EE-2E67-4654-9419-D505B8C5E57D}" srcId="{BB5745D1-D77B-4C9C-8937-4A9A5AFB029E}" destId="{E40D8370-F17F-4DAD-9974-307F3572F0D6}" srcOrd="0" destOrd="0" parTransId="{66BA2401-34AC-4309-A435-2A3BE31772A6}" sibTransId="{A385901A-35F5-406F-9A40-418B892544AD}"/>
    <dgm:cxn modelId="{D1CC2903-E3A2-4E7D-B879-771016C455D0}" type="presParOf" srcId="{A9D1DD24-6667-4077-BC1C-CB08044DECC9}" destId="{F6DD31D8-6F42-4126-B35E-1D61FB2D3E57}" srcOrd="0" destOrd="0" presId="urn:microsoft.com/office/officeart/2005/8/layout/vList2"/>
    <dgm:cxn modelId="{866956E6-4357-4ACD-A5F5-2AF391EB2D20}" type="presParOf" srcId="{A9D1DD24-6667-4077-BC1C-CB08044DECC9}" destId="{99EC2A61-6BDF-4971-9BA3-DB448C05C153}" srcOrd="1" destOrd="0" presId="urn:microsoft.com/office/officeart/2005/8/layout/vList2"/>
    <dgm:cxn modelId="{15AE7E84-685A-49A2-BF58-19E7FB9A7F05}" type="presParOf" srcId="{A9D1DD24-6667-4077-BC1C-CB08044DECC9}" destId="{199E938E-F137-4F42-AC2A-D3F39B61D1FA}" srcOrd="2" destOrd="0" presId="urn:microsoft.com/office/officeart/2005/8/layout/vList2"/>
    <dgm:cxn modelId="{066065C6-5A8E-45D1-9B81-7C3FAD10D076}" type="presParOf" srcId="{A9D1DD24-6667-4077-BC1C-CB08044DECC9}" destId="{658B9F04-2960-418E-B71E-EE7A89A6DFE2}" srcOrd="3" destOrd="0" presId="urn:microsoft.com/office/officeart/2005/8/layout/vList2"/>
  </dgm:cxnLst>
  <dgm:bg/>
  <dgm:whole>
    <a:ln>
      <a:solidFill>
        <a:schemeClr val="accent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B3B0AF-6761-4645-A37B-F2FFB7537D6F}"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GB"/>
        </a:p>
      </dgm:t>
    </dgm:pt>
    <dgm:pt modelId="{9D589983-DF3B-41F9-B06A-794D6C330F4D}">
      <dgm:prSet custT="1"/>
      <dgm:spPr/>
      <dgm:t>
        <a:bodyPr/>
        <a:lstStyle/>
        <a:p>
          <a:pPr>
            <a:lnSpc>
              <a:spcPct val="90000"/>
            </a:lnSpc>
          </a:pPr>
          <a:r>
            <a:rPr lang="en-US" sz="2000" b="1" dirty="0"/>
            <a:t>Legal Aid Bulletin</a:t>
          </a:r>
          <a:endParaRPr lang="en-GB" sz="2000" b="1" dirty="0"/>
        </a:p>
      </dgm:t>
    </dgm:pt>
    <dgm:pt modelId="{C0520CFD-D5F0-431F-9082-A3390828747C}" type="parTrans" cxnId="{AE1448DF-F964-4046-9374-0C1D722F44B1}">
      <dgm:prSet/>
      <dgm:spPr/>
      <dgm:t>
        <a:bodyPr/>
        <a:lstStyle/>
        <a:p>
          <a:endParaRPr lang="en-GB"/>
        </a:p>
      </dgm:t>
    </dgm:pt>
    <dgm:pt modelId="{58E2C231-EC60-4DE5-9C6C-3AF7D6575138}" type="sibTrans" cxnId="{AE1448DF-F964-4046-9374-0C1D722F44B1}">
      <dgm:prSet/>
      <dgm:spPr/>
      <dgm:t>
        <a:bodyPr/>
        <a:lstStyle/>
        <a:p>
          <a:endParaRPr lang="en-GB"/>
        </a:p>
      </dgm:t>
    </dgm:pt>
    <dgm:pt modelId="{2B9B9966-B2C9-4B8B-B4C2-7121BEF67B6F}">
      <dgm:prSet custT="1"/>
      <dgm:spPr/>
      <dgm:t>
        <a:bodyPr/>
        <a:lstStyle/>
        <a:p>
          <a:pPr>
            <a:lnSpc>
              <a:spcPct val="100000"/>
            </a:lnSpc>
          </a:pPr>
          <a:r>
            <a:rPr lang="en-US" sz="1800" dirty="0"/>
            <a:t>A fortnightly e-alert with links to relevant pages</a:t>
          </a:r>
          <a:endParaRPr lang="en-GB" sz="1800" dirty="0"/>
        </a:p>
      </dgm:t>
    </dgm:pt>
    <dgm:pt modelId="{E577850B-F993-46C3-AFB2-ECAD64495D09}" type="parTrans" cxnId="{DE1CF636-A96F-4421-8353-3F022690078D}">
      <dgm:prSet/>
      <dgm:spPr/>
      <dgm:t>
        <a:bodyPr/>
        <a:lstStyle/>
        <a:p>
          <a:endParaRPr lang="en-GB"/>
        </a:p>
      </dgm:t>
    </dgm:pt>
    <dgm:pt modelId="{C3DFF9BB-4379-4C2F-897D-6EDFBEBF0825}" type="sibTrans" cxnId="{DE1CF636-A96F-4421-8353-3F022690078D}">
      <dgm:prSet/>
      <dgm:spPr/>
      <dgm:t>
        <a:bodyPr/>
        <a:lstStyle/>
        <a:p>
          <a:endParaRPr lang="en-GB"/>
        </a:p>
      </dgm:t>
    </dgm:pt>
    <dgm:pt modelId="{416FFE2E-6175-4CD6-A091-E9EF376105D9}">
      <dgm:prSet custT="1"/>
      <dgm:spPr/>
      <dgm:t>
        <a:bodyPr/>
        <a:lstStyle/>
        <a:p>
          <a:pPr>
            <a:lnSpc>
              <a:spcPct val="100000"/>
            </a:lnSpc>
          </a:pPr>
          <a:r>
            <a:rPr lang="en-US" sz="1800" dirty="0"/>
            <a:t>Join our thousands of subscribers: </a:t>
          </a:r>
          <a:r>
            <a:rPr lang="en-GB" sz="1800" dirty="0">
              <a:hlinkClick xmlns:r="http://schemas.openxmlformats.org/officeDocument/2006/relationships" r:id="rId1"/>
            </a:rPr>
            <a:t>Sign up for the LAA Bulletin</a:t>
          </a:r>
          <a:endParaRPr lang="en-GB" sz="1800" dirty="0"/>
        </a:p>
      </dgm:t>
    </dgm:pt>
    <dgm:pt modelId="{2312A76A-9C3A-4564-85D9-EA1B85B987E0}" type="parTrans" cxnId="{11C8C837-A491-4BCD-9D27-5EC6E60AADE1}">
      <dgm:prSet/>
      <dgm:spPr/>
      <dgm:t>
        <a:bodyPr/>
        <a:lstStyle/>
        <a:p>
          <a:endParaRPr lang="en-GB"/>
        </a:p>
      </dgm:t>
    </dgm:pt>
    <dgm:pt modelId="{D22C0F04-4E24-4D52-B15F-5008C0EBAFCD}" type="sibTrans" cxnId="{11C8C837-A491-4BCD-9D27-5EC6E60AADE1}">
      <dgm:prSet/>
      <dgm:spPr/>
      <dgm:t>
        <a:bodyPr/>
        <a:lstStyle/>
        <a:p>
          <a:endParaRPr lang="en-GB"/>
        </a:p>
      </dgm:t>
    </dgm:pt>
    <dgm:pt modelId="{BE05A758-3544-4C7D-B0DE-F32B658CCBAA}">
      <dgm:prSet custT="1"/>
      <dgm:spPr/>
      <dgm:t>
        <a:bodyPr/>
        <a:lstStyle/>
        <a:p>
          <a:pPr>
            <a:lnSpc>
              <a:spcPct val="90000"/>
            </a:lnSpc>
          </a:pPr>
          <a:r>
            <a:rPr lang="en-US" sz="2000" b="1" dirty="0"/>
            <a:t>Social Media</a:t>
          </a:r>
          <a:endParaRPr lang="en-GB" sz="2400" b="1" dirty="0"/>
        </a:p>
      </dgm:t>
    </dgm:pt>
    <dgm:pt modelId="{3F62FE16-2296-4395-8681-765C9DAE0138}" type="parTrans" cxnId="{663CB5BE-4A6D-4BAD-9B6C-BB93AB9C783C}">
      <dgm:prSet/>
      <dgm:spPr/>
      <dgm:t>
        <a:bodyPr/>
        <a:lstStyle/>
        <a:p>
          <a:endParaRPr lang="en-GB"/>
        </a:p>
      </dgm:t>
    </dgm:pt>
    <dgm:pt modelId="{6AF14648-040D-4DDB-A4DF-284D821616C3}" type="sibTrans" cxnId="{663CB5BE-4A6D-4BAD-9B6C-BB93AB9C783C}">
      <dgm:prSet/>
      <dgm:spPr/>
      <dgm:t>
        <a:bodyPr/>
        <a:lstStyle/>
        <a:p>
          <a:endParaRPr lang="en-GB"/>
        </a:p>
      </dgm:t>
    </dgm:pt>
    <dgm:pt modelId="{6648D457-76A5-4648-8858-808EC61E4FF2}">
      <dgm:prSet custT="1"/>
      <dgm:spPr/>
      <dgm:t>
        <a:bodyPr/>
        <a:lstStyle/>
        <a:p>
          <a:pPr>
            <a:lnSpc>
              <a:spcPct val="100000"/>
            </a:lnSpc>
          </a:pPr>
          <a:r>
            <a:rPr lang="en-GB" sz="1800" dirty="0"/>
            <a:t>Follow us on X (formerly Twitter)</a:t>
          </a:r>
        </a:p>
      </dgm:t>
    </dgm:pt>
    <dgm:pt modelId="{659ECB6D-4AB3-4359-A976-FBE5B24D0BBB}" type="parTrans" cxnId="{808C07A9-2109-4C3F-B506-FA454C22FC2E}">
      <dgm:prSet/>
      <dgm:spPr/>
      <dgm:t>
        <a:bodyPr/>
        <a:lstStyle/>
        <a:p>
          <a:endParaRPr lang="en-GB"/>
        </a:p>
      </dgm:t>
    </dgm:pt>
    <dgm:pt modelId="{44E7C38F-EAB7-4867-A46B-0F54BA503A32}" type="sibTrans" cxnId="{808C07A9-2109-4C3F-B506-FA454C22FC2E}">
      <dgm:prSet/>
      <dgm:spPr/>
      <dgm:t>
        <a:bodyPr/>
        <a:lstStyle/>
        <a:p>
          <a:endParaRPr lang="en-GB"/>
        </a:p>
      </dgm:t>
    </dgm:pt>
    <dgm:pt modelId="{16453FF5-0490-4633-99D2-40E0A4BE3D90}">
      <dgm:prSet custT="1"/>
      <dgm:spPr/>
      <dgm:t>
        <a:bodyPr/>
        <a:lstStyle/>
        <a:p>
          <a:pPr>
            <a:lnSpc>
              <a:spcPct val="100000"/>
            </a:lnSpc>
          </a:pPr>
          <a:r>
            <a:rPr lang="en-GB" sz="1800" dirty="0"/>
            <a:t>Get help from our customer service X account</a:t>
          </a:r>
        </a:p>
      </dgm:t>
    </dgm:pt>
    <dgm:pt modelId="{7D91151E-FFBF-4486-83B3-A4D752DDBFCF}" type="parTrans" cxnId="{1AED0624-CDBA-4A32-B2A5-CB4ACD720FC8}">
      <dgm:prSet/>
      <dgm:spPr/>
      <dgm:t>
        <a:bodyPr/>
        <a:lstStyle/>
        <a:p>
          <a:endParaRPr lang="en-GB"/>
        </a:p>
      </dgm:t>
    </dgm:pt>
    <dgm:pt modelId="{B0882615-AE9E-4FD6-800D-E82610ECEB93}" type="sibTrans" cxnId="{1AED0624-CDBA-4A32-B2A5-CB4ACD720FC8}">
      <dgm:prSet/>
      <dgm:spPr/>
      <dgm:t>
        <a:bodyPr/>
        <a:lstStyle/>
        <a:p>
          <a:endParaRPr lang="en-GB"/>
        </a:p>
      </dgm:t>
    </dgm:pt>
    <dgm:pt modelId="{3A7C267E-5824-4323-81A2-FB4BA950984E}">
      <dgm:prSet custT="1"/>
      <dgm:spPr/>
      <dgm:t>
        <a:bodyPr/>
        <a:lstStyle/>
        <a:p>
          <a:pPr>
            <a:lnSpc>
              <a:spcPct val="100000"/>
            </a:lnSpc>
          </a:pPr>
          <a:r>
            <a:rPr lang="en-GB" sz="1800" dirty="0"/>
            <a:t>Read our blog</a:t>
          </a:r>
        </a:p>
      </dgm:t>
    </dgm:pt>
    <dgm:pt modelId="{4F3521DF-92AC-46BD-8FAC-4CC22B272F5D}" type="parTrans" cxnId="{2E237663-D909-48BD-8978-1159A3F11915}">
      <dgm:prSet/>
      <dgm:spPr/>
      <dgm:t>
        <a:bodyPr/>
        <a:lstStyle/>
        <a:p>
          <a:endParaRPr lang="en-GB"/>
        </a:p>
      </dgm:t>
    </dgm:pt>
    <dgm:pt modelId="{560C77D8-E4CA-4027-964D-1B38493D7504}" type="sibTrans" cxnId="{2E237663-D909-48BD-8978-1159A3F11915}">
      <dgm:prSet/>
      <dgm:spPr/>
      <dgm:t>
        <a:bodyPr/>
        <a:lstStyle/>
        <a:p>
          <a:endParaRPr lang="en-GB"/>
        </a:p>
      </dgm:t>
    </dgm:pt>
    <dgm:pt modelId="{E0CB9983-8573-4759-8060-91DC43526D09}">
      <dgm:prSet custT="1"/>
      <dgm:spPr/>
      <dgm:t>
        <a:bodyPr/>
        <a:lstStyle/>
        <a:p>
          <a:r>
            <a:rPr lang="en-US" sz="2800" dirty="0"/>
            <a:t>     </a:t>
          </a:r>
          <a:r>
            <a:rPr lang="en-US" sz="2200" b="1" dirty="0"/>
            <a:t>LAA Portal</a:t>
          </a:r>
          <a:endParaRPr lang="en-GB" sz="2200" b="1" dirty="0"/>
        </a:p>
      </dgm:t>
    </dgm:pt>
    <dgm:pt modelId="{A7631745-0694-4C93-9E57-0CA34CC80C7F}" type="parTrans" cxnId="{C95D4C76-AA4E-4152-B7EA-EA07D1D8B7F4}">
      <dgm:prSet/>
      <dgm:spPr/>
      <dgm:t>
        <a:bodyPr/>
        <a:lstStyle/>
        <a:p>
          <a:endParaRPr lang="en-GB"/>
        </a:p>
      </dgm:t>
    </dgm:pt>
    <dgm:pt modelId="{1E6CF272-BECF-44F5-B004-FB96C05BBCD7}" type="sibTrans" cxnId="{C95D4C76-AA4E-4152-B7EA-EA07D1D8B7F4}">
      <dgm:prSet/>
      <dgm:spPr/>
      <dgm:t>
        <a:bodyPr/>
        <a:lstStyle/>
        <a:p>
          <a:endParaRPr lang="en-GB"/>
        </a:p>
      </dgm:t>
    </dgm:pt>
    <dgm:pt modelId="{0FF63519-66D7-4F7B-ADF7-19D22518EE3B}">
      <dgm:prSet custT="1"/>
      <dgm:spPr/>
      <dgm:t>
        <a:bodyPr/>
        <a:lstStyle/>
        <a:p>
          <a:r>
            <a:rPr lang="en-US" sz="1800" dirty="0"/>
            <a:t>We post the status of our online systems on the portal’s home page</a:t>
          </a:r>
          <a:endParaRPr lang="en-GB" sz="1800" dirty="0"/>
        </a:p>
      </dgm:t>
    </dgm:pt>
    <dgm:pt modelId="{375829C2-2F22-468F-B77C-A8589983355F}" type="parTrans" cxnId="{EBA9B43F-16C6-4824-9627-93CE1B4FADFF}">
      <dgm:prSet/>
      <dgm:spPr/>
      <dgm:t>
        <a:bodyPr/>
        <a:lstStyle/>
        <a:p>
          <a:endParaRPr lang="en-GB"/>
        </a:p>
      </dgm:t>
    </dgm:pt>
    <dgm:pt modelId="{65B6624B-73B7-4B77-B940-4A9132939CCA}" type="sibTrans" cxnId="{EBA9B43F-16C6-4824-9627-93CE1B4FADFF}">
      <dgm:prSet/>
      <dgm:spPr/>
      <dgm:t>
        <a:bodyPr/>
        <a:lstStyle/>
        <a:p>
          <a:endParaRPr lang="en-GB"/>
        </a:p>
      </dgm:t>
    </dgm:pt>
    <dgm:pt modelId="{889553DC-9A34-48DA-A401-D4931A405435}" type="pres">
      <dgm:prSet presAssocID="{DEB3B0AF-6761-4645-A37B-F2FFB7537D6F}" presName="rootnode" presStyleCnt="0">
        <dgm:presLayoutVars>
          <dgm:chMax/>
          <dgm:chPref/>
          <dgm:dir/>
          <dgm:animLvl val="lvl"/>
        </dgm:presLayoutVars>
      </dgm:prSet>
      <dgm:spPr/>
    </dgm:pt>
    <dgm:pt modelId="{4E0A4B49-985F-483E-A091-3B0C740A0F4C}" type="pres">
      <dgm:prSet presAssocID="{9D589983-DF3B-41F9-B06A-794D6C330F4D}" presName="composite" presStyleCnt="0"/>
      <dgm:spPr/>
    </dgm:pt>
    <dgm:pt modelId="{DEF98DA7-56EB-4076-AB2E-396F8272A1C4}" type="pres">
      <dgm:prSet presAssocID="{9D589983-DF3B-41F9-B06A-794D6C330F4D}" presName="LShape" presStyleLbl="alignNode1" presStyleIdx="0" presStyleCnt="5"/>
      <dgm:spPr/>
    </dgm:pt>
    <dgm:pt modelId="{7AB27754-6247-40DB-8122-0E625924A5BC}" type="pres">
      <dgm:prSet presAssocID="{9D589983-DF3B-41F9-B06A-794D6C330F4D}" presName="ParentText" presStyleLbl="revTx" presStyleIdx="0" presStyleCnt="3">
        <dgm:presLayoutVars>
          <dgm:chMax val="0"/>
          <dgm:chPref val="0"/>
          <dgm:bulletEnabled val="1"/>
        </dgm:presLayoutVars>
      </dgm:prSet>
      <dgm:spPr/>
    </dgm:pt>
    <dgm:pt modelId="{15D4A0BE-9FD7-4751-BB34-500227783EFD}" type="pres">
      <dgm:prSet presAssocID="{9D589983-DF3B-41F9-B06A-794D6C330F4D}" presName="Triangle" presStyleLbl="alignNode1" presStyleIdx="1" presStyleCnt="5"/>
      <dgm:spPr/>
    </dgm:pt>
    <dgm:pt modelId="{DD24E74F-7F95-4078-8EA6-A5C43134685F}" type="pres">
      <dgm:prSet presAssocID="{58E2C231-EC60-4DE5-9C6C-3AF7D6575138}" presName="sibTrans" presStyleCnt="0"/>
      <dgm:spPr/>
    </dgm:pt>
    <dgm:pt modelId="{5586862F-B642-4F4E-BC2C-FA9CFBCBF163}" type="pres">
      <dgm:prSet presAssocID="{58E2C231-EC60-4DE5-9C6C-3AF7D6575138}" presName="space" presStyleCnt="0"/>
      <dgm:spPr/>
    </dgm:pt>
    <dgm:pt modelId="{1D5B347C-4D0A-40C8-A9FF-2899DC49C2DC}" type="pres">
      <dgm:prSet presAssocID="{BE05A758-3544-4C7D-B0DE-F32B658CCBAA}" presName="composite" presStyleCnt="0"/>
      <dgm:spPr/>
    </dgm:pt>
    <dgm:pt modelId="{0D8E4340-A540-4D7A-B9CF-6A9E8A30D3E3}" type="pres">
      <dgm:prSet presAssocID="{BE05A758-3544-4C7D-B0DE-F32B658CCBAA}" presName="LShape" presStyleLbl="alignNode1" presStyleIdx="2" presStyleCnt="5"/>
      <dgm:spPr/>
    </dgm:pt>
    <dgm:pt modelId="{B57CEBD0-6468-4C27-A7EB-95B8220CF12F}" type="pres">
      <dgm:prSet presAssocID="{BE05A758-3544-4C7D-B0DE-F32B658CCBAA}" presName="ParentText" presStyleLbl="revTx" presStyleIdx="1" presStyleCnt="3">
        <dgm:presLayoutVars>
          <dgm:chMax val="0"/>
          <dgm:chPref val="0"/>
          <dgm:bulletEnabled val="1"/>
        </dgm:presLayoutVars>
      </dgm:prSet>
      <dgm:spPr/>
    </dgm:pt>
    <dgm:pt modelId="{3E717D07-4617-41DA-89EB-B655DB0F152A}" type="pres">
      <dgm:prSet presAssocID="{BE05A758-3544-4C7D-B0DE-F32B658CCBAA}" presName="Triangle" presStyleLbl="alignNode1" presStyleIdx="3" presStyleCnt="5"/>
      <dgm:spPr/>
    </dgm:pt>
    <dgm:pt modelId="{17A1EDEE-2C6C-43D2-B456-BB671061BC68}" type="pres">
      <dgm:prSet presAssocID="{6AF14648-040D-4DDB-A4DF-284D821616C3}" presName="sibTrans" presStyleCnt="0"/>
      <dgm:spPr/>
    </dgm:pt>
    <dgm:pt modelId="{B821478C-01A3-4213-8DA2-6534097D9E61}" type="pres">
      <dgm:prSet presAssocID="{6AF14648-040D-4DDB-A4DF-284D821616C3}" presName="space" presStyleCnt="0"/>
      <dgm:spPr/>
    </dgm:pt>
    <dgm:pt modelId="{66FCF810-31D5-4912-A3A6-37A2CF5BC80A}" type="pres">
      <dgm:prSet presAssocID="{E0CB9983-8573-4759-8060-91DC43526D09}" presName="composite" presStyleCnt="0"/>
      <dgm:spPr/>
    </dgm:pt>
    <dgm:pt modelId="{2DADA0D3-2445-48E4-B51C-8A58B012F9FB}" type="pres">
      <dgm:prSet presAssocID="{E0CB9983-8573-4759-8060-91DC43526D09}" presName="LShape" presStyleLbl="alignNode1" presStyleIdx="4" presStyleCnt="5"/>
      <dgm:spPr/>
    </dgm:pt>
    <dgm:pt modelId="{A29CE073-B6D0-4AE4-87C8-79AC237C47B9}" type="pres">
      <dgm:prSet presAssocID="{E0CB9983-8573-4759-8060-91DC43526D09}" presName="ParentText" presStyleLbl="revTx" presStyleIdx="2" presStyleCnt="3">
        <dgm:presLayoutVars>
          <dgm:chMax val="0"/>
          <dgm:chPref val="0"/>
          <dgm:bulletEnabled val="1"/>
        </dgm:presLayoutVars>
      </dgm:prSet>
      <dgm:spPr/>
    </dgm:pt>
  </dgm:ptLst>
  <dgm:cxnLst>
    <dgm:cxn modelId="{06D43521-FA64-4BA9-9966-ED22E98430DF}" type="presOf" srcId="{16453FF5-0490-4633-99D2-40E0A4BE3D90}" destId="{B57CEBD0-6468-4C27-A7EB-95B8220CF12F}" srcOrd="0" destOrd="2" presId="urn:microsoft.com/office/officeart/2009/3/layout/StepUpProcess"/>
    <dgm:cxn modelId="{18817821-CEF9-4E7D-B7B9-5E52671D326A}" type="presOf" srcId="{6648D457-76A5-4648-8858-808EC61E4FF2}" destId="{B57CEBD0-6468-4C27-A7EB-95B8220CF12F}" srcOrd="0" destOrd="1" presId="urn:microsoft.com/office/officeart/2009/3/layout/StepUpProcess"/>
    <dgm:cxn modelId="{1AED0624-CDBA-4A32-B2A5-CB4ACD720FC8}" srcId="{BE05A758-3544-4C7D-B0DE-F32B658CCBAA}" destId="{16453FF5-0490-4633-99D2-40E0A4BE3D90}" srcOrd="1" destOrd="0" parTransId="{7D91151E-FFBF-4486-83B3-A4D752DDBFCF}" sibTransId="{B0882615-AE9E-4FD6-800D-E82610ECEB93}"/>
    <dgm:cxn modelId="{DE1CF636-A96F-4421-8353-3F022690078D}" srcId="{9D589983-DF3B-41F9-B06A-794D6C330F4D}" destId="{2B9B9966-B2C9-4B8B-B4C2-7121BEF67B6F}" srcOrd="0" destOrd="0" parTransId="{E577850B-F993-46C3-AFB2-ECAD64495D09}" sibTransId="{C3DFF9BB-4379-4C2F-897D-6EDFBEBF0825}"/>
    <dgm:cxn modelId="{11C8C837-A491-4BCD-9D27-5EC6E60AADE1}" srcId="{9D589983-DF3B-41F9-B06A-794D6C330F4D}" destId="{416FFE2E-6175-4CD6-A091-E9EF376105D9}" srcOrd="1" destOrd="0" parTransId="{2312A76A-9C3A-4564-85D9-EA1B85B987E0}" sibTransId="{D22C0F04-4E24-4D52-B15F-5008C0EBAFCD}"/>
    <dgm:cxn modelId="{6C341E3A-E909-4909-A81F-01D047254B64}" type="presOf" srcId="{3A7C267E-5824-4323-81A2-FB4BA950984E}" destId="{B57CEBD0-6468-4C27-A7EB-95B8220CF12F}" srcOrd="0" destOrd="3" presId="urn:microsoft.com/office/officeart/2009/3/layout/StepUpProcess"/>
    <dgm:cxn modelId="{EBA9B43F-16C6-4824-9627-93CE1B4FADFF}" srcId="{E0CB9983-8573-4759-8060-91DC43526D09}" destId="{0FF63519-66D7-4F7B-ADF7-19D22518EE3B}" srcOrd="0" destOrd="0" parTransId="{375829C2-2F22-468F-B77C-A8589983355F}" sibTransId="{65B6624B-73B7-4B77-B940-4A9132939CCA}"/>
    <dgm:cxn modelId="{2E237663-D909-48BD-8978-1159A3F11915}" srcId="{BE05A758-3544-4C7D-B0DE-F32B658CCBAA}" destId="{3A7C267E-5824-4323-81A2-FB4BA950984E}" srcOrd="2" destOrd="0" parTransId="{4F3521DF-92AC-46BD-8FAC-4CC22B272F5D}" sibTransId="{560C77D8-E4CA-4027-964D-1B38493D7504}"/>
    <dgm:cxn modelId="{083DF869-5256-4E26-9C9F-C07D041FD10E}" type="presOf" srcId="{0FF63519-66D7-4F7B-ADF7-19D22518EE3B}" destId="{A29CE073-B6D0-4AE4-87C8-79AC237C47B9}" srcOrd="0" destOrd="1" presId="urn:microsoft.com/office/officeart/2009/3/layout/StepUpProcess"/>
    <dgm:cxn modelId="{C95D4C76-AA4E-4152-B7EA-EA07D1D8B7F4}" srcId="{DEB3B0AF-6761-4645-A37B-F2FFB7537D6F}" destId="{E0CB9983-8573-4759-8060-91DC43526D09}" srcOrd="2" destOrd="0" parTransId="{A7631745-0694-4C93-9E57-0CA34CC80C7F}" sibTransId="{1E6CF272-BECF-44F5-B004-FB96C05BBCD7}"/>
    <dgm:cxn modelId="{ACE0F68B-9380-4DCD-BA32-1448C334F557}" type="presOf" srcId="{E0CB9983-8573-4759-8060-91DC43526D09}" destId="{A29CE073-B6D0-4AE4-87C8-79AC237C47B9}" srcOrd="0" destOrd="0" presId="urn:microsoft.com/office/officeart/2009/3/layout/StepUpProcess"/>
    <dgm:cxn modelId="{C203B491-5318-4353-9772-52635B9A79AB}" type="presOf" srcId="{DEB3B0AF-6761-4645-A37B-F2FFB7537D6F}" destId="{889553DC-9A34-48DA-A401-D4931A405435}" srcOrd="0" destOrd="0" presId="urn:microsoft.com/office/officeart/2009/3/layout/StepUpProcess"/>
    <dgm:cxn modelId="{845796A7-7406-47B2-85FA-8794254E1B30}" type="presOf" srcId="{2B9B9966-B2C9-4B8B-B4C2-7121BEF67B6F}" destId="{7AB27754-6247-40DB-8122-0E625924A5BC}" srcOrd="0" destOrd="1" presId="urn:microsoft.com/office/officeart/2009/3/layout/StepUpProcess"/>
    <dgm:cxn modelId="{808C07A9-2109-4C3F-B506-FA454C22FC2E}" srcId="{BE05A758-3544-4C7D-B0DE-F32B658CCBAA}" destId="{6648D457-76A5-4648-8858-808EC61E4FF2}" srcOrd="0" destOrd="0" parTransId="{659ECB6D-4AB3-4359-A976-FBE5B24D0BBB}" sibTransId="{44E7C38F-EAB7-4867-A46B-0F54BA503A32}"/>
    <dgm:cxn modelId="{663CB5BE-4A6D-4BAD-9B6C-BB93AB9C783C}" srcId="{DEB3B0AF-6761-4645-A37B-F2FFB7537D6F}" destId="{BE05A758-3544-4C7D-B0DE-F32B658CCBAA}" srcOrd="1" destOrd="0" parTransId="{3F62FE16-2296-4395-8681-765C9DAE0138}" sibTransId="{6AF14648-040D-4DDB-A4DF-284D821616C3}"/>
    <dgm:cxn modelId="{C06D29C3-882C-4D97-9E72-9C1298774E33}" type="presOf" srcId="{9D589983-DF3B-41F9-B06A-794D6C330F4D}" destId="{7AB27754-6247-40DB-8122-0E625924A5BC}" srcOrd="0" destOrd="0" presId="urn:microsoft.com/office/officeart/2009/3/layout/StepUpProcess"/>
    <dgm:cxn modelId="{F65073C9-EB3F-40F2-BE5E-ED61B97CDEFC}" type="presOf" srcId="{416FFE2E-6175-4CD6-A091-E9EF376105D9}" destId="{7AB27754-6247-40DB-8122-0E625924A5BC}" srcOrd="0" destOrd="2" presId="urn:microsoft.com/office/officeart/2009/3/layout/StepUpProcess"/>
    <dgm:cxn modelId="{E2FE7ACF-4309-4D5C-979E-63A6C7FD21F1}" type="presOf" srcId="{BE05A758-3544-4C7D-B0DE-F32B658CCBAA}" destId="{B57CEBD0-6468-4C27-A7EB-95B8220CF12F}" srcOrd="0" destOrd="0" presId="urn:microsoft.com/office/officeart/2009/3/layout/StepUpProcess"/>
    <dgm:cxn modelId="{AE1448DF-F964-4046-9374-0C1D722F44B1}" srcId="{DEB3B0AF-6761-4645-A37B-F2FFB7537D6F}" destId="{9D589983-DF3B-41F9-B06A-794D6C330F4D}" srcOrd="0" destOrd="0" parTransId="{C0520CFD-D5F0-431F-9082-A3390828747C}" sibTransId="{58E2C231-EC60-4DE5-9C6C-3AF7D6575138}"/>
    <dgm:cxn modelId="{857A9329-7C02-4F85-A61C-2E142E6F8814}" type="presParOf" srcId="{889553DC-9A34-48DA-A401-D4931A405435}" destId="{4E0A4B49-985F-483E-A091-3B0C740A0F4C}" srcOrd="0" destOrd="0" presId="urn:microsoft.com/office/officeart/2009/3/layout/StepUpProcess"/>
    <dgm:cxn modelId="{87052815-A7C6-4B10-A302-AD200CF2CC58}" type="presParOf" srcId="{4E0A4B49-985F-483E-A091-3B0C740A0F4C}" destId="{DEF98DA7-56EB-4076-AB2E-396F8272A1C4}" srcOrd="0" destOrd="0" presId="urn:microsoft.com/office/officeart/2009/3/layout/StepUpProcess"/>
    <dgm:cxn modelId="{27E559BF-3DAB-4BC6-AFF2-7CA03A1A0052}" type="presParOf" srcId="{4E0A4B49-985F-483E-A091-3B0C740A0F4C}" destId="{7AB27754-6247-40DB-8122-0E625924A5BC}" srcOrd="1" destOrd="0" presId="urn:microsoft.com/office/officeart/2009/3/layout/StepUpProcess"/>
    <dgm:cxn modelId="{8814F34F-8482-4FD4-96D7-98D7ED82FC0C}" type="presParOf" srcId="{4E0A4B49-985F-483E-A091-3B0C740A0F4C}" destId="{15D4A0BE-9FD7-4751-BB34-500227783EFD}" srcOrd="2" destOrd="0" presId="urn:microsoft.com/office/officeart/2009/3/layout/StepUpProcess"/>
    <dgm:cxn modelId="{AFCC36D3-ECC3-44A8-98BA-9B2C7B0088F3}" type="presParOf" srcId="{889553DC-9A34-48DA-A401-D4931A405435}" destId="{DD24E74F-7F95-4078-8EA6-A5C43134685F}" srcOrd="1" destOrd="0" presId="urn:microsoft.com/office/officeart/2009/3/layout/StepUpProcess"/>
    <dgm:cxn modelId="{590F0B48-5716-458A-958F-94DD00BA785A}" type="presParOf" srcId="{DD24E74F-7F95-4078-8EA6-A5C43134685F}" destId="{5586862F-B642-4F4E-BC2C-FA9CFBCBF163}" srcOrd="0" destOrd="0" presId="urn:microsoft.com/office/officeart/2009/3/layout/StepUpProcess"/>
    <dgm:cxn modelId="{4FE3CCF4-FACC-49A0-8B79-2B4754C107A5}" type="presParOf" srcId="{889553DC-9A34-48DA-A401-D4931A405435}" destId="{1D5B347C-4D0A-40C8-A9FF-2899DC49C2DC}" srcOrd="2" destOrd="0" presId="urn:microsoft.com/office/officeart/2009/3/layout/StepUpProcess"/>
    <dgm:cxn modelId="{65BB06F9-1172-4247-8A9D-E63FD2D419E6}" type="presParOf" srcId="{1D5B347C-4D0A-40C8-A9FF-2899DC49C2DC}" destId="{0D8E4340-A540-4D7A-B9CF-6A9E8A30D3E3}" srcOrd="0" destOrd="0" presId="urn:microsoft.com/office/officeart/2009/3/layout/StepUpProcess"/>
    <dgm:cxn modelId="{47EB67FB-2500-4823-88D4-FF64E544F139}" type="presParOf" srcId="{1D5B347C-4D0A-40C8-A9FF-2899DC49C2DC}" destId="{B57CEBD0-6468-4C27-A7EB-95B8220CF12F}" srcOrd="1" destOrd="0" presId="urn:microsoft.com/office/officeart/2009/3/layout/StepUpProcess"/>
    <dgm:cxn modelId="{1C2EEC6B-5C62-423C-B584-46ADC2E69B78}" type="presParOf" srcId="{1D5B347C-4D0A-40C8-A9FF-2899DC49C2DC}" destId="{3E717D07-4617-41DA-89EB-B655DB0F152A}" srcOrd="2" destOrd="0" presId="urn:microsoft.com/office/officeart/2009/3/layout/StepUpProcess"/>
    <dgm:cxn modelId="{E0F097BF-4150-45DF-87C6-552362ED31ED}" type="presParOf" srcId="{889553DC-9A34-48DA-A401-D4931A405435}" destId="{17A1EDEE-2C6C-43D2-B456-BB671061BC68}" srcOrd="3" destOrd="0" presId="urn:microsoft.com/office/officeart/2009/3/layout/StepUpProcess"/>
    <dgm:cxn modelId="{A106E7F9-6AB3-47D5-8D15-E6717A437484}" type="presParOf" srcId="{17A1EDEE-2C6C-43D2-B456-BB671061BC68}" destId="{B821478C-01A3-4213-8DA2-6534097D9E61}" srcOrd="0" destOrd="0" presId="urn:microsoft.com/office/officeart/2009/3/layout/StepUpProcess"/>
    <dgm:cxn modelId="{AFC1F68E-728C-4BC4-B788-89512331DB4B}" type="presParOf" srcId="{889553DC-9A34-48DA-A401-D4931A405435}" destId="{66FCF810-31D5-4912-A3A6-37A2CF5BC80A}" srcOrd="4" destOrd="0" presId="urn:microsoft.com/office/officeart/2009/3/layout/StepUpProcess"/>
    <dgm:cxn modelId="{2DA9AB8D-76F6-4B21-8EFF-56E7A73F3DB8}" type="presParOf" srcId="{66FCF810-31D5-4912-A3A6-37A2CF5BC80A}" destId="{2DADA0D3-2445-48E4-B51C-8A58B012F9FB}" srcOrd="0" destOrd="0" presId="urn:microsoft.com/office/officeart/2009/3/layout/StepUpProcess"/>
    <dgm:cxn modelId="{93862D81-3787-4A56-9EAD-3F3A56B5F1D0}" type="presParOf" srcId="{66FCF810-31D5-4912-A3A6-37A2CF5BC80A}" destId="{A29CE073-B6D0-4AE4-87C8-79AC237C47B9}"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9C085-4C46-4703-B223-6FC400CBB22A}">
      <dsp:nvSpPr>
        <dsp:cNvPr id="0" name=""/>
        <dsp:cNvSpPr/>
      </dsp:nvSpPr>
      <dsp:spPr>
        <a:xfrm>
          <a:off x="0" y="292483"/>
          <a:ext cx="10728325"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0CEC63-6BEB-4A43-9AC0-B7FAD931BAF5}">
      <dsp:nvSpPr>
        <dsp:cNvPr id="0" name=""/>
        <dsp:cNvSpPr/>
      </dsp:nvSpPr>
      <dsp:spPr>
        <a:xfrm>
          <a:off x="536416" y="12043"/>
          <a:ext cx="7509827"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3854" tIns="0" rIns="283854" bIns="0" numCol="1" spcCol="1270" anchor="ctr" anchorCtr="0">
          <a:noAutofit/>
        </a:bodyPr>
        <a:lstStyle/>
        <a:p>
          <a:pPr marL="0" lvl="0" indent="0" algn="l" defTabSz="800100">
            <a:lnSpc>
              <a:spcPct val="90000"/>
            </a:lnSpc>
            <a:spcBef>
              <a:spcPct val="0"/>
            </a:spcBef>
            <a:spcAft>
              <a:spcPct val="35000"/>
            </a:spcAft>
            <a:buNone/>
          </a:pPr>
          <a:r>
            <a:rPr lang="en-US" sz="1800" b="1" kern="1200" dirty="0"/>
            <a:t>Types of submission</a:t>
          </a:r>
          <a:endParaRPr lang="en-GB" sz="1800" b="1" kern="1200" dirty="0"/>
        </a:p>
      </dsp:txBody>
      <dsp:txXfrm>
        <a:off x="563796" y="39423"/>
        <a:ext cx="7455067" cy="506120"/>
      </dsp:txXfrm>
    </dsp:sp>
    <dsp:sp modelId="{C7B5BBA3-8DF5-46EF-ACB1-607B9F2B4B91}">
      <dsp:nvSpPr>
        <dsp:cNvPr id="0" name=""/>
        <dsp:cNvSpPr/>
      </dsp:nvSpPr>
      <dsp:spPr>
        <a:xfrm>
          <a:off x="0" y="1154323"/>
          <a:ext cx="10728325"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F98C6A-603C-4BCD-A2DC-AE157A3DA4D8}">
      <dsp:nvSpPr>
        <dsp:cNvPr id="0" name=""/>
        <dsp:cNvSpPr/>
      </dsp:nvSpPr>
      <dsp:spPr>
        <a:xfrm>
          <a:off x="536416" y="873883"/>
          <a:ext cx="7509827"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3854" tIns="0" rIns="283854" bIns="0" numCol="1" spcCol="1270" anchor="ctr" anchorCtr="0">
          <a:noAutofit/>
        </a:bodyPr>
        <a:lstStyle/>
        <a:p>
          <a:pPr marL="0" lvl="0" indent="0" algn="l" defTabSz="800100">
            <a:lnSpc>
              <a:spcPct val="90000"/>
            </a:lnSpc>
            <a:spcBef>
              <a:spcPct val="0"/>
            </a:spcBef>
            <a:spcAft>
              <a:spcPct val="35000"/>
            </a:spcAft>
            <a:buNone/>
          </a:pPr>
          <a:r>
            <a:rPr lang="en-GB" sz="1800" b="1" kern="1200" dirty="0"/>
            <a:t>Reporting new matter start (NMS) data</a:t>
          </a:r>
        </a:p>
      </dsp:txBody>
      <dsp:txXfrm>
        <a:off x="563796" y="901263"/>
        <a:ext cx="7455067" cy="506120"/>
      </dsp:txXfrm>
    </dsp:sp>
    <dsp:sp modelId="{FFB4D902-6C99-4C37-88C2-344F7152F454}">
      <dsp:nvSpPr>
        <dsp:cNvPr id="0" name=""/>
        <dsp:cNvSpPr/>
      </dsp:nvSpPr>
      <dsp:spPr>
        <a:xfrm>
          <a:off x="0" y="2016163"/>
          <a:ext cx="10728325"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594484-B8C8-4A7B-86B8-2618DD1809BB}">
      <dsp:nvSpPr>
        <dsp:cNvPr id="0" name=""/>
        <dsp:cNvSpPr/>
      </dsp:nvSpPr>
      <dsp:spPr>
        <a:xfrm>
          <a:off x="551913" y="1666079"/>
          <a:ext cx="7509827"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3854" tIns="0" rIns="283854" bIns="0" numCol="1" spcCol="1270" anchor="ctr" anchorCtr="0">
          <a:noAutofit/>
        </a:bodyPr>
        <a:lstStyle/>
        <a:p>
          <a:pPr marL="0" lvl="0" indent="0" algn="l" defTabSz="800100">
            <a:lnSpc>
              <a:spcPct val="90000"/>
            </a:lnSpc>
            <a:spcBef>
              <a:spcPct val="0"/>
            </a:spcBef>
            <a:spcAft>
              <a:spcPct val="35000"/>
            </a:spcAft>
            <a:buNone/>
          </a:pPr>
          <a:r>
            <a:rPr lang="en-GB" sz="1800" b="1" kern="1200" dirty="0"/>
            <a:t>Reporting outcome claims under controlled work</a:t>
          </a:r>
        </a:p>
      </dsp:txBody>
      <dsp:txXfrm>
        <a:off x="579293" y="1693459"/>
        <a:ext cx="7455067" cy="506120"/>
      </dsp:txXfrm>
    </dsp:sp>
    <dsp:sp modelId="{542F4706-0C14-42D3-A7E0-C19E53FA0C2E}">
      <dsp:nvSpPr>
        <dsp:cNvPr id="0" name=""/>
        <dsp:cNvSpPr/>
      </dsp:nvSpPr>
      <dsp:spPr>
        <a:xfrm>
          <a:off x="0" y="2878003"/>
          <a:ext cx="10728325"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84FD45-0120-47D9-8F1B-45AB09E238A9}">
      <dsp:nvSpPr>
        <dsp:cNvPr id="0" name=""/>
        <dsp:cNvSpPr/>
      </dsp:nvSpPr>
      <dsp:spPr>
        <a:xfrm>
          <a:off x="536416" y="2597563"/>
          <a:ext cx="7509827"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3854" tIns="0" rIns="283854" bIns="0" numCol="1" spcCol="1270" anchor="ctr" anchorCtr="0">
          <a:noAutofit/>
        </a:bodyPr>
        <a:lstStyle/>
        <a:p>
          <a:pPr marL="0" lvl="0" indent="0" algn="l" defTabSz="800100">
            <a:lnSpc>
              <a:spcPct val="90000"/>
            </a:lnSpc>
            <a:spcBef>
              <a:spcPct val="0"/>
            </a:spcBef>
            <a:spcAft>
              <a:spcPct val="35000"/>
            </a:spcAft>
            <a:buNone/>
          </a:pPr>
          <a:r>
            <a:rPr lang="en-GB" sz="1800" b="1" kern="1200" dirty="0"/>
            <a:t>Submitting amendments to your submissions</a:t>
          </a:r>
        </a:p>
      </dsp:txBody>
      <dsp:txXfrm>
        <a:off x="563796" y="2624943"/>
        <a:ext cx="7455067" cy="506120"/>
      </dsp:txXfrm>
    </dsp:sp>
    <dsp:sp modelId="{7648A9E7-4636-42AB-8FF8-0A704933923E}">
      <dsp:nvSpPr>
        <dsp:cNvPr id="0" name=""/>
        <dsp:cNvSpPr/>
      </dsp:nvSpPr>
      <dsp:spPr>
        <a:xfrm>
          <a:off x="0" y="3739843"/>
          <a:ext cx="10728325"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65EE37-BFDA-4C3A-9722-465436EF8C05}">
      <dsp:nvSpPr>
        <dsp:cNvPr id="0" name=""/>
        <dsp:cNvSpPr/>
      </dsp:nvSpPr>
      <dsp:spPr>
        <a:xfrm>
          <a:off x="536416" y="3459403"/>
          <a:ext cx="7509827"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3854" tIns="0" rIns="283854" bIns="0" numCol="1" spcCol="1270" anchor="ctr" anchorCtr="0">
          <a:noAutofit/>
        </a:bodyPr>
        <a:lstStyle/>
        <a:p>
          <a:pPr marL="0" lvl="0" indent="0" algn="l" defTabSz="800100">
            <a:lnSpc>
              <a:spcPct val="90000"/>
            </a:lnSpc>
            <a:spcBef>
              <a:spcPct val="0"/>
            </a:spcBef>
            <a:spcAft>
              <a:spcPct val="35000"/>
            </a:spcAft>
            <a:buNone/>
          </a:pPr>
          <a:r>
            <a:rPr lang="en-GB" sz="1800" b="1" kern="1200" dirty="0"/>
            <a:t>Useful contacts and links</a:t>
          </a:r>
        </a:p>
      </dsp:txBody>
      <dsp:txXfrm>
        <a:off x="563796" y="3486783"/>
        <a:ext cx="7455067" cy="50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DD31D8-6F42-4126-B35E-1D61FB2D3E57}">
      <dsp:nvSpPr>
        <dsp:cNvPr id="0" name=""/>
        <dsp:cNvSpPr/>
      </dsp:nvSpPr>
      <dsp:spPr>
        <a:xfrm>
          <a:off x="0" y="270192"/>
          <a:ext cx="10728325" cy="6005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latin typeface="+mn-lt"/>
            </a:rPr>
            <a:t>Online Support Webchat</a:t>
          </a:r>
        </a:p>
      </dsp:txBody>
      <dsp:txXfrm>
        <a:off x="29317" y="299509"/>
        <a:ext cx="10669691" cy="541929"/>
      </dsp:txXfrm>
    </dsp:sp>
    <dsp:sp modelId="{99EC2A61-6BDF-4971-9BA3-DB448C05C153}">
      <dsp:nvSpPr>
        <dsp:cNvPr id="0" name=""/>
        <dsp:cNvSpPr/>
      </dsp:nvSpPr>
      <dsp:spPr>
        <a:xfrm>
          <a:off x="0" y="870755"/>
          <a:ext cx="10728325"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0624" tIns="22860" rIns="128016" bIns="22860" numCol="1" spcCol="1270" anchor="t" anchorCtr="0">
          <a:noAutofit/>
        </a:bodyPr>
        <a:lstStyle/>
        <a:p>
          <a:pPr marL="171450" lvl="1" indent="-171450" algn="l" defTabSz="800100">
            <a:lnSpc>
              <a:spcPct val="90000"/>
            </a:lnSpc>
            <a:spcBef>
              <a:spcPct val="0"/>
            </a:spcBef>
            <a:spcAft>
              <a:spcPct val="20000"/>
            </a:spcAft>
            <a:buChar char="•"/>
          </a:pPr>
          <a:endParaRPr lang="en-GB" sz="1800" kern="1200" dirty="0">
            <a:latin typeface="+mn-lt"/>
          </a:endParaRPr>
        </a:p>
        <a:p>
          <a:pPr marL="171450" lvl="1" indent="-171450" algn="l" defTabSz="800100">
            <a:lnSpc>
              <a:spcPct val="90000"/>
            </a:lnSpc>
            <a:spcBef>
              <a:spcPct val="0"/>
            </a:spcBef>
            <a:spcAft>
              <a:spcPct val="20000"/>
            </a:spcAft>
            <a:buChar char="•"/>
          </a:pPr>
          <a:r>
            <a:rPr lang="en-GB" sz="1800" kern="1200" dirty="0">
              <a:latin typeface="+mn-lt"/>
            </a:rPr>
            <a:t>Use Webchat for help with IT system issues</a:t>
          </a:r>
        </a:p>
      </dsp:txBody>
      <dsp:txXfrm>
        <a:off x="0" y="870755"/>
        <a:ext cx="10728325" cy="1076400"/>
      </dsp:txXfrm>
    </dsp:sp>
    <dsp:sp modelId="{199E938E-F137-4F42-AC2A-D3F39B61D1FA}">
      <dsp:nvSpPr>
        <dsp:cNvPr id="0" name=""/>
        <dsp:cNvSpPr/>
      </dsp:nvSpPr>
      <dsp:spPr>
        <a:xfrm>
          <a:off x="0" y="1947156"/>
          <a:ext cx="10728325" cy="6005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latin typeface="+mn-lt"/>
            </a:rPr>
            <a:t>Webinar Recordings</a:t>
          </a:r>
        </a:p>
      </dsp:txBody>
      <dsp:txXfrm>
        <a:off x="29317" y="1976473"/>
        <a:ext cx="10669691" cy="541929"/>
      </dsp:txXfrm>
    </dsp:sp>
    <dsp:sp modelId="{658B9F04-2960-418E-B71E-EE7A89A6DFE2}">
      <dsp:nvSpPr>
        <dsp:cNvPr id="0" name=""/>
        <dsp:cNvSpPr/>
      </dsp:nvSpPr>
      <dsp:spPr>
        <a:xfrm>
          <a:off x="0" y="2547719"/>
          <a:ext cx="10728325" cy="1412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0624" tIns="22860" rIns="128016" bIns="22860" numCol="1" spcCol="1270" anchor="t" anchorCtr="0">
          <a:noAutofit/>
        </a:bodyPr>
        <a:lstStyle/>
        <a:p>
          <a:pPr marL="171450" lvl="1" indent="-171450" algn="l" defTabSz="800100">
            <a:lnSpc>
              <a:spcPct val="90000"/>
            </a:lnSpc>
            <a:spcBef>
              <a:spcPct val="0"/>
            </a:spcBef>
            <a:spcAft>
              <a:spcPct val="20000"/>
            </a:spcAft>
            <a:buChar char="•"/>
          </a:pPr>
          <a:endParaRPr lang="en-GB" sz="1800" kern="1200" dirty="0">
            <a:latin typeface="+mn-lt"/>
          </a:endParaRPr>
        </a:p>
        <a:p>
          <a:pPr marL="171450" lvl="1" indent="-171450" algn="l" defTabSz="800100">
            <a:lnSpc>
              <a:spcPct val="90000"/>
            </a:lnSpc>
            <a:spcBef>
              <a:spcPct val="0"/>
            </a:spcBef>
            <a:spcAft>
              <a:spcPct val="20000"/>
            </a:spcAft>
            <a:buChar char="•"/>
          </a:pPr>
          <a:r>
            <a:rPr lang="en-GB" sz="1800" kern="1200" dirty="0">
              <a:latin typeface="+mn-lt"/>
              <a:cs typeface="Arial" panose="020B0604020202020204" pitchFamily="34" charset="0"/>
            </a:rPr>
            <a:t>Our #HelpUsSayYes webinars focus on areas where there have been issues or high enquiry levels</a:t>
          </a:r>
          <a:endParaRPr lang="en-GB" sz="1800" kern="1200" dirty="0">
            <a:latin typeface="+mn-lt"/>
          </a:endParaRPr>
        </a:p>
        <a:p>
          <a:pPr marL="171450" lvl="1" indent="-171450" algn="l" defTabSz="800100">
            <a:lnSpc>
              <a:spcPct val="90000"/>
            </a:lnSpc>
            <a:spcBef>
              <a:spcPct val="0"/>
            </a:spcBef>
            <a:spcAft>
              <a:spcPct val="20000"/>
            </a:spcAft>
            <a:buChar char="•"/>
          </a:pPr>
          <a:r>
            <a:rPr lang="en-GB" sz="1800" kern="1200" dirty="0">
              <a:latin typeface="+mn-lt"/>
              <a:cs typeface="Arial" panose="020B0604020202020204" pitchFamily="34" charset="0"/>
            </a:rPr>
            <a:t>Popular sessions are posted on the training website: </a:t>
          </a:r>
          <a:r>
            <a:rPr lang="en-GB" sz="1800" kern="1200" dirty="0">
              <a:solidFill>
                <a:schemeClr val="accent1"/>
              </a:solidFill>
              <a:latin typeface="+mn-lt"/>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Ministry of Justice</a:t>
          </a:r>
          <a:r>
            <a:rPr lang="en-GB" sz="1800" kern="1200" dirty="0">
              <a:solidFill>
                <a:schemeClr val="accent1"/>
              </a:solidFill>
              <a:latin typeface="+mn-lt"/>
              <a:cs typeface="Arial" panose="020B0604020202020204" pitchFamily="34" charset="0"/>
            </a:rPr>
            <a:t> </a:t>
          </a:r>
          <a:r>
            <a:rPr lang="en-GB" sz="1800" kern="1200" dirty="0">
              <a:latin typeface="+mn-lt"/>
              <a:cs typeface="Arial" panose="020B0604020202020204" pitchFamily="34" charset="0"/>
            </a:rPr>
            <a:t>and the LAA YouTube channel: </a:t>
          </a:r>
          <a:r>
            <a:rPr lang="en-GB" sz="1800" kern="1200" dirty="0">
              <a:solidFill>
                <a:schemeClr val="accent1"/>
              </a:solidFill>
              <a:hlinkClick xmlns:r="http://schemas.openxmlformats.org/officeDocument/2006/relationships" r:id="rId2" tooltip="https://www.youtube.com/@legalaidagency4058?app=desktop">
                <a:extLst>
                  <a:ext uri="{A12FA001-AC4F-418D-AE19-62706E023703}">
                    <ahyp:hlinkClr xmlns:ahyp="http://schemas.microsoft.com/office/drawing/2018/hyperlinkcolor" val="tx"/>
                  </a:ext>
                </a:extLst>
              </a:hlinkClick>
            </a:rPr>
            <a:t>Legal Aid Agency </a:t>
          </a:r>
          <a:r>
            <a:rPr lang="en-GB" sz="1800" kern="1200" dirty="0" err="1">
              <a:solidFill>
                <a:schemeClr val="accent1"/>
              </a:solidFill>
              <a:hlinkClick xmlns:r="http://schemas.openxmlformats.org/officeDocument/2006/relationships" r:id="rId2" tooltip="https://www.youtube.com/@legalaidagency4058?app=desktop">
                <a:extLst>
                  <a:ext uri="{A12FA001-AC4F-418D-AE19-62706E023703}">
                    <ahyp:hlinkClr xmlns:ahyp="http://schemas.microsoft.com/office/drawing/2018/hyperlinkcolor" val="tx"/>
                  </a:ext>
                </a:extLst>
              </a:hlinkClick>
            </a:rPr>
            <a:t>youtube</a:t>
          </a:r>
          <a:r>
            <a:rPr lang="en-GB" sz="1800" kern="1200" dirty="0">
              <a:solidFill>
                <a:schemeClr val="accent1"/>
              </a:solidFill>
              <a:hlinkClick xmlns:r="http://schemas.openxmlformats.org/officeDocument/2006/relationships" r:id="rId2" tooltip="https://www.youtube.com/@legalaidagency4058?app=desktop">
                <a:extLst>
                  <a:ext uri="{A12FA001-AC4F-418D-AE19-62706E023703}">
                    <ahyp:hlinkClr xmlns:ahyp="http://schemas.microsoft.com/office/drawing/2018/hyperlinkcolor" val="tx"/>
                  </a:ext>
                </a:extLst>
              </a:hlinkClick>
            </a:rPr>
            <a:t> channel</a:t>
          </a:r>
          <a:endParaRPr lang="en-GB" sz="1800" kern="1200" dirty="0">
            <a:solidFill>
              <a:schemeClr val="accent1"/>
            </a:solidFill>
            <a:latin typeface="+mn-lt"/>
            <a:cs typeface="Arial" panose="020B0604020202020204" pitchFamily="34" charset="0"/>
          </a:endParaRPr>
        </a:p>
        <a:p>
          <a:pPr marL="171450" lvl="1" indent="-171450" algn="l" defTabSz="800100">
            <a:lnSpc>
              <a:spcPct val="90000"/>
            </a:lnSpc>
            <a:spcBef>
              <a:spcPct val="0"/>
            </a:spcBef>
            <a:spcAft>
              <a:spcPct val="20000"/>
            </a:spcAft>
            <a:buChar char="•"/>
          </a:pPr>
          <a:endParaRPr lang="en-GB" sz="1800" kern="1200" dirty="0">
            <a:solidFill>
              <a:schemeClr val="accent1"/>
            </a:solidFill>
            <a:latin typeface="+mn-lt"/>
            <a:cs typeface="Arial" panose="020B0604020202020204" pitchFamily="34" charset="0"/>
          </a:endParaRPr>
        </a:p>
      </dsp:txBody>
      <dsp:txXfrm>
        <a:off x="0" y="2547719"/>
        <a:ext cx="10728325" cy="14127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F98DA7-56EB-4076-AB2E-396F8272A1C4}">
      <dsp:nvSpPr>
        <dsp:cNvPr id="0" name=""/>
        <dsp:cNvSpPr/>
      </dsp:nvSpPr>
      <dsp:spPr>
        <a:xfrm rot="5400000">
          <a:off x="1317603" y="1001872"/>
          <a:ext cx="1728772" cy="287663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B27754-6247-40DB-8122-0E625924A5BC}">
      <dsp:nvSpPr>
        <dsp:cNvPr id="0" name=""/>
        <dsp:cNvSpPr/>
      </dsp:nvSpPr>
      <dsp:spPr>
        <a:xfrm>
          <a:off x="1029027" y="1861367"/>
          <a:ext cx="2597045" cy="2276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Legal Aid Bulletin</a:t>
          </a:r>
          <a:endParaRPr lang="en-GB" sz="2000" b="1" kern="1200" dirty="0"/>
        </a:p>
        <a:p>
          <a:pPr marL="171450" lvl="1" indent="-171450" algn="l" defTabSz="800100">
            <a:lnSpc>
              <a:spcPct val="100000"/>
            </a:lnSpc>
            <a:spcBef>
              <a:spcPct val="0"/>
            </a:spcBef>
            <a:spcAft>
              <a:spcPct val="15000"/>
            </a:spcAft>
            <a:buChar char="•"/>
          </a:pPr>
          <a:r>
            <a:rPr lang="en-US" sz="1800" kern="1200" dirty="0"/>
            <a:t>A fortnightly e-alert with links to relevant pages</a:t>
          </a:r>
          <a:endParaRPr lang="en-GB" sz="1800" kern="1200" dirty="0"/>
        </a:p>
        <a:p>
          <a:pPr marL="171450" lvl="1" indent="-171450" algn="l" defTabSz="800100">
            <a:lnSpc>
              <a:spcPct val="100000"/>
            </a:lnSpc>
            <a:spcBef>
              <a:spcPct val="0"/>
            </a:spcBef>
            <a:spcAft>
              <a:spcPct val="15000"/>
            </a:spcAft>
            <a:buChar char="•"/>
          </a:pPr>
          <a:r>
            <a:rPr lang="en-US" sz="1800" kern="1200" dirty="0"/>
            <a:t>Join our thousands of subscribers: </a:t>
          </a:r>
          <a:r>
            <a:rPr lang="en-GB" sz="1800" kern="1200" dirty="0">
              <a:hlinkClick xmlns:r="http://schemas.openxmlformats.org/officeDocument/2006/relationships" r:id="rId1"/>
            </a:rPr>
            <a:t>Sign up for the LAA Bulletin</a:t>
          </a:r>
          <a:endParaRPr lang="en-GB" sz="1800" kern="1200" dirty="0"/>
        </a:p>
      </dsp:txBody>
      <dsp:txXfrm>
        <a:off x="1029027" y="1861367"/>
        <a:ext cx="2597045" cy="2276462"/>
      </dsp:txXfrm>
    </dsp:sp>
    <dsp:sp modelId="{15D4A0BE-9FD7-4751-BB34-500227783EFD}">
      <dsp:nvSpPr>
        <dsp:cNvPr id="0" name=""/>
        <dsp:cNvSpPr/>
      </dsp:nvSpPr>
      <dsp:spPr>
        <a:xfrm>
          <a:off x="3136064" y="790091"/>
          <a:ext cx="490008" cy="49000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8E4340-A540-4D7A-B9CF-6A9E8A30D3E3}">
      <dsp:nvSpPr>
        <dsp:cNvPr id="0" name=""/>
        <dsp:cNvSpPr/>
      </dsp:nvSpPr>
      <dsp:spPr>
        <a:xfrm rot="5400000">
          <a:off x="4496893" y="215154"/>
          <a:ext cx="1728772" cy="287663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7CEBD0-6468-4C27-A7EB-95B8220CF12F}">
      <dsp:nvSpPr>
        <dsp:cNvPr id="0" name=""/>
        <dsp:cNvSpPr/>
      </dsp:nvSpPr>
      <dsp:spPr>
        <a:xfrm>
          <a:off x="4208318" y="1074649"/>
          <a:ext cx="2597045" cy="2276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Social Media</a:t>
          </a:r>
          <a:endParaRPr lang="en-GB" sz="2400" b="1" kern="1200" dirty="0"/>
        </a:p>
        <a:p>
          <a:pPr marL="171450" lvl="1" indent="-171450" algn="l" defTabSz="800100">
            <a:lnSpc>
              <a:spcPct val="100000"/>
            </a:lnSpc>
            <a:spcBef>
              <a:spcPct val="0"/>
            </a:spcBef>
            <a:spcAft>
              <a:spcPct val="15000"/>
            </a:spcAft>
            <a:buChar char="•"/>
          </a:pPr>
          <a:r>
            <a:rPr lang="en-GB" sz="1800" kern="1200" dirty="0"/>
            <a:t>Follow us on X (formerly Twitter)</a:t>
          </a:r>
        </a:p>
        <a:p>
          <a:pPr marL="171450" lvl="1" indent="-171450" algn="l" defTabSz="800100">
            <a:lnSpc>
              <a:spcPct val="100000"/>
            </a:lnSpc>
            <a:spcBef>
              <a:spcPct val="0"/>
            </a:spcBef>
            <a:spcAft>
              <a:spcPct val="15000"/>
            </a:spcAft>
            <a:buChar char="•"/>
          </a:pPr>
          <a:r>
            <a:rPr lang="en-GB" sz="1800" kern="1200" dirty="0"/>
            <a:t>Get help from our customer service X account</a:t>
          </a:r>
        </a:p>
        <a:p>
          <a:pPr marL="171450" lvl="1" indent="-171450" algn="l" defTabSz="800100">
            <a:lnSpc>
              <a:spcPct val="100000"/>
            </a:lnSpc>
            <a:spcBef>
              <a:spcPct val="0"/>
            </a:spcBef>
            <a:spcAft>
              <a:spcPct val="15000"/>
            </a:spcAft>
            <a:buChar char="•"/>
          </a:pPr>
          <a:r>
            <a:rPr lang="en-GB" sz="1800" kern="1200" dirty="0"/>
            <a:t>Read our blog</a:t>
          </a:r>
        </a:p>
      </dsp:txBody>
      <dsp:txXfrm>
        <a:off x="4208318" y="1074649"/>
        <a:ext cx="2597045" cy="2276462"/>
      </dsp:txXfrm>
    </dsp:sp>
    <dsp:sp modelId="{3E717D07-4617-41DA-89EB-B655DB0F152A}">
      <dsp:nvSpPr>
        <dsp:cNvPr id="0" name=""/>
        <dsp:cNvSpPr/>
      </dsp:nvSpPr>
      <dsp:spPr>
        <a:xfrm>
          <a:off x="6315355" y="3372"/>
          <a:ext cx="490008" cy="49000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ADA0D3-2445-48E4-B51C-8A58B012F9FB}">
      <dsp:nvSpPr>
        <dsp:cNvPr id="0" name=""/>
        <dsp:cNvSpPr/>
      </dsp:nvSpPr>
      <dsp:spPr>
        <a:xfrm rot="5400000">
          <a:off x="7676184" y="-571564"/>
          <a:ext cx="1728772" cy="287663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9CE073-B6D0-4AE4-87C8-79AC237C47B9}">
      <dsp:nvSpPr>
        <dsp:cNvPr id="0" name=""/>
        <dsp:cNvSpPr/>
      </dsp:nvSpPr>
      <dsp:spPr>
        <a:xfrm>
          <a:off x="7387609" y="287930"/>
          <a:ext cx="2597045" cy="2276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     </a:t>
          </a:r>
          <a:r>
            <a:rPr lang="en-US" sz="2200" b="1" kern="1200" dirty="0"/>
            <a:t>LAA Portal</a:t>
          </a:r>
          <a:endParaRPr lang="en-GB" sz="2200" b="1" kern="1200" dirty="0"/>
        </a:p>
        <a:p>
          <a:pPr marL="171450" lvl="1" indent="-171450" algn="l" defTabSz="800100">
            <a:lnSpc>
              <a:spcPct val="90000"/>
            </a:lnSpc>
            <a:spcBef>
              <a:spcPct val="0"/>
            </a:spcBef>
            <a:spcAft>
              <a:spcPct val="15000"/>
            </a:spcAft>
            <a:buChar char="•"/>
          </a:pPr>
          <a:r>
            <a:rPr lang="en-US" sz="1800" kern="1200" dirty="0"/>
            <a:t>We post the status of our online systems on the portal’s home page</a:t>
          </a:r>
          <a:endParaRPr lang="en-GB" sz="1800" kern="1200" dirty="0"/>
        </a:p>
      </dsp:txBody>
      <dsp:txXfrm>
        <a:off x="7387609" y="287930"/>
        <a:ext cx="2597045" cy="227646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312176-CD2F-C906-EA25-53B5142851F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9034098B-0B48-AE56-B862-572A56252B4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A73BFB-98CB-48B9-94EC-951DC396B1C8}" type="datetimeFigureOut">
              <a:rPr lang="en-GB" smtClean="0"/>
              <a:t>10/10/2024</a:t>
            </a:fld>
            <a:endParaRPr lang="en-GB" dirty="0"/>
          </a:p>
        </p:txBody>
      </p:sp>
      <p:sp>
        <p:nvSpPr>
          <p:cNvPr id="4" name="Footer Placeholder 3">
            <a:extLst>
              <a:ext uri="{FF2B5EF4-FFF2-40B4-BE49-F238E27FC236}">
                <a16:creationId xmlns:a16="http://schemas.microsoft.com/office/drawing/2014/main" id="{AC63B982-9802-C80C-80B6-69CAFE725FD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7FE5156C-BE97-DE51-2C5F-56A7C7AA8F5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B72910-E49B-45A5-AD4F-261F7F28C03D}" type="slidenum">
              <a:rPr lang="en-GB" smtClean="0"/>
              <a:t>‹#›</a:t>
            </a:fld>
            <a:endParaRPr lang="en-GB" dirty="0"/>
          </a:p>
        </p:txBody>
      </p:sp>
    </p:spTree>
    <p:extLst>
      <p:ext uri="{BB962C8B-B14F-4D97-AF65-F5344CB8AC3E}">
        <p14:creationId xmlns:p14="http://schemas.microsoft.com/office/powerpoint/2010/main" val="2183679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0DA7AC-21A6-48FE-AADC-53FFB7595DE4}" type="datetimeFigureOut">
              <a:rPr lang="en-GB" smtClean="0"/>
              <a:t>10/10/2024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1A3158-828B-45DC-A055-D433B2F6AF05}" type="slidenum">
              <a:rPr lang="en-GB" smtClean="0"/>
              <a:t>‹#›</a:t>
            </a:fld>
            <a:endParaRPr lang="en-GB" dirty="0"/>
          </a:p>
        </p:txBody>
      </p:sp>
    </p:spTree>
    <p:extLst>
      <p:ext uri="{BB962C8B-B14F-4D97-AF65-F5344CB8AC3E}">
        <p14:creationId xmlns:p14="http://schemas.microsoft.com/office/powerpoint/2010/main" val="3780015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1A3158-828B-45DC-A055-D433B2F6AF05}" type="slidenum">
              <a:rPr lang="en-GB" smtClean="0"/>
              <a:t>6</a:t>
            </a:fld>
            <a:endParaRPr lang="en-GB" dirty="0"/>
          </a:p>
        </p:txBody>
      </p:sp>
    </p:spTree>
    <p:extLst>
      <p:ext uri="{BB962C8B-B14F-4D97-AF65-F5344CB8AC3E}">
        <p14:creationId xmlns:p14="http://schemas.microsoft.com/office/powerpoint/2010/main" val="2514455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1A3158-828B-45DC-A055-D433B2F6AF05}" type="slidenum">
              <a:rPr lang="en-GB" smtClean="0"/>
              <a:t>9</a:t>
            </a:fld>
            <a:endParaRPr lang="en-GB" dirty="0"/>
          </a:p>
        </p:txBody>
      </p:sp>
    </p:spTree>
    <p:extLst>
      <p:ext uri="{BB962C8B-B14F-4D97-AF65-F5344CB8AC3E}">
        <p14:creationId xmlns:p14="http://schemas.microsoft.com/office/powerpoint/2010/main" val="4138648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1A3158-828B-45DC-A055-D433B2F6AF05}" type="slidenum">
              <a:rPr lang="en-GB" smtClean="0"/>
              <a:t>17</a:t>
            </a:fld>
            <a:endParaRPr lang="en-GB" dirty="0"/>
          </a:p>
        </p:txBody>
      </p:sp>
    </p:spTree>
    <p:extLst>
      <p:ext uri="{BB962C8B-B14F-4D97-AF65-F5344CB8AC3E}">
        <p14:creationId xmlns:p14="http://schemas.microsoft.com/office/powerpoint/2010/main" val="305011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1A3158-828B-45DC-A055-D433B2F6AF05}" type="slidenum">
              <a:rPr lang="en-GB" smtClean="0"/>
              <a:t>18</a:t>
            </a:fld>
            <a:endParaRPr lang="en-GB" dirty="0"/>
          </a:p>
        </p:txBody>
      </p:sp>
    </p:spTree>
    <p:extLst>
      <p:ext uri="{BB962C8B-B14F-4D97-AF65-F5344CB8AC3E}">
        <p14:creationId xmlns:p14="http://schemas.microsoft.com/office/powerpoint/2010/main" val="305011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1A3158-828B-45DC-A055-D433B2F6AF05}" type="slidenum">
              <a:rPr lang="en-GB" smtClean="0"/>
              <a:t>19</a:t>
            </a:fld>
            <a:endParaRPr lang="en-GB" dirty="0"/>
          </a:p>
        </p:txBody>
      </p:sp>
    </p:spTree>
    <p:extLst>
      <p:ext uri="{BB962C8B-B14F-4D97-AF65-F5344CB8AC3E}">
        <p14:creationId xmlns:p14="http://schemas.microsoft.com/office/powerpoint/2010/main" val="29784796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590F9-5019-854C-18E3-647D62225888}"/>
              </a:ext>
            </a:extLst>
          </p:cNvPr>
          <p:cNvSpPr>
            <a:spLocks noGrp="1"/>
          </p:cNvSpPr>
          <p:nvPr>
            <p:ph type="ctrTitle"/>
          </p:nvPr>
        </p:nvSpPr>
        <p:spPr>
          <a:xfrm>
            <a:off x="758189" y="2622074"/>
            <a:ext cx="7920000" cy="1080000"/>
          </a:xfrm>
        </p:spPr>
        <p:txBody>
          <a:bodyPr anchor="t" anchorCtr="0">
            <a:normAutofit/>
          </a:bodyPr>
          <a:lstStyle>
            <a:lvl1pPr algn="l">
              <a:lnSpc>
                <a:spcPct val="100000"/>
              </a:lnSpc>
              <a:defRPr sz="3400" b="1"/>
            </a:lvl1pPr>
          </a:lstStyle>
          <a:p>
            <a:r>
              <a:rPr lang="en-US" noProof="0"/>
              <a:t>Click to edit Master title style</a:t>
            </a:r>
            <a:endParaRPr lang="en-GB" noProof="0"/>
          </a:p>
        </p:txBody>
      </p:sp>
      <p:sp>
        <p:nvSpPr>
          <p:cNvPr id="3" name="Subtitle 2">
            <a:extLst>
              <a:ext uri="{FF2B5EF4-FFF2-40B4-BE49-F238E27FC236}">
                <a16:creationId xmlns:a16="http://schemas.microsoft.com/office/drawing/2014/main" id="{9F0F1EE0-638B-690E-3374-CE1E12D2585D}"/>
              </a:ext>
            </a:extLst>
          </p:cNvPr>
          <p:cNvSpPr>
            <a:spLocks noGrp="1"/>
          </p:cNvSpPr>
          <p:nvPr>
            <p:ph type="subTitle" idx="1"/>
          </p:nvPr>
        </p:nvSpPr>
        <p:spPr>
          <a:xfrm>
            <a:off x="758190" y="3838357"/>
            <a:ext cx="7920000" cy="1080000"/>
          </a:xfrm>
        </p:spPr>
        <p:txBody>
          <a:bodyPr/>
          <a:lstStyle>
            <a:lvl1pPr marL="0" indent="0" algn="l">
              <a:lnSpc>
                <a:spcPct val="100000"/>
              </a:lnSpc>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10" name="Text Placeholder 9">
            <a:extLst>
              <a:ext uri="{FF2B5EF4-FFF2-40B4-BE49-F238E27FC236}">
                <a16:creationId xmlns:a16="http://schemas.microsoft.com/office/drawing/2014/main" id="{A565C95F-3718-1528-8609-763CA15704E3}"/>
              </a:ext>
            </a:extLst>
          </p:cNvPr>
          <p:cNvSpPr>
            <a:spLocks noGrp="1"/>
          </p:cNvSpPr>
          <p:nvPr>
            <p:ph type="body" sz="quarter" idx="13" hasCustomPrompt="1"/>
          </p:nvPr>
        </p:nvSpPr>
        <p:spPr>
          <a:xfrm>
            <a:off x="758189" y="5364119"/>
            <a:ext cx="7920000" cy="288000"/>
          </a:xfrm>
        </p:spPr>
        <p:txBody>
          <a:bodyPr>
            <a:normAutofit/>
          </a:bodyPr>
          <a:lstStyle>
            <a:lvl1pPr marL="0" indent="0">
              <a:lnSpc>
                <a:spcPct val="100000"/>
              </a:lnSpc>
              <a:spcBef>
                <a:spcPts val="0"/>
              </a:spcBef>
              <a:buNone/>
              <a:defRPr sz="1600"/>
            </a:lvl1pPr>
            <a:lvl2pPr marL="457200" indent="0">
              <a:buNone/>
              <a:defRPr/>
            </a:lvl2pPr>
          </a:lstStyle>
          <a:p>
            <a:pPr lvl="0"/>
            <a:r>
              <a:rPr lang="en-US"/>
              <a:t>Month YYYY</a:t>
            </a:r>
          </a:p>
        </p:txBody>
      </p:sp>
      <p:pic>
        <p:nvPicPr>
          <p:cNvPr id="5" name="Picture 4" descr="Legal Aid Agency logo">
            <a:extLst>
              <a:ext uri="{FF2B5EF4-FFF2-40B4-BE49-F238E27FC236}">
                <a16:creationId xmlns:a16="http://schemas.microsoft.com/office/drawing/2014/main" id="{8BFF1858-6F00-AD2E-0320-A5FD77D347C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9200" y="622800"/>
            <a:ext cx="1393200" cy="1191144"/>
          </a:xfrm>
          <a:prstGeom prst="rect">
            <a:avLst/>
          </a:prstGeom>
          <a:noFill/>
          <a:ln>
            <a:noFill/>
          </a:ln>
        </p:spPr>
      </p:pic>
    </p:spTree>
    <p:extLst>
      <p:ext uri="{BB962C8B-B14F-4D97-AF65-F5344CB8AC3E}">
        <p14:creationId xmlns:p14="http://schemas.microsoft.com/office/powerpoint/2010/main" val="304630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590F9-5019-854C-18E3-647D62225888}"/>
              </a:ext>
            </a:extLst>
          </p:cNvPr>
          <p:cNvSpPr>
            <a:spLocks noGrp="1"/>
          </p:cNvSpPr>
          <p:nvPr>
            <p:ph type="ctrTitle"/>
          </p:nvPr>
        </p:nvSpPr>
        <p:spPr>
          <a:xfrm>
            <a:off x="758189" y="2622074"/>
            <a:ext cx="7920000" cy="1080000"/>
          </a:xfrm>
        </p:spPr>
        <p:txBody>
          <a:bodyPr anchor="t" anchorCtr="0">
            <a:normAutofit/>
          </a:bodyPr>
          <a:lstStyle>
            <a:lvl1pPr algn="l">
              <a:lnSpc>
                <a:spcPct val="100000"/>
              </a:lnSpc>
              <a:defRPr sz="3400" b="1"/>
            </a:lvl1pPr>
          </a:lstStyle>
          <a:p>
            <a:r>
              <a:rPr lang="en-US" noProof="0"/>
              <a:t>Click to edit Master title style</a:t>
            </a:r>
            <a:endParaRPr lang="en-GB" noProof="0"/>
          </a:p>
        </p:txBody>
      </p:sp>
      <p:sp>
        <p:nvSpPr>
          <p:cNvPr id="3" name="Subtitle 2">
            <a:extLst>
              <a:ext uri="{FF2B5EF4-FFF2-40B4-BE49-F238E27FC236}">
                <a16:creationId xmlns:a16="http://schemas.microsoft.com/office/drawing/2014/main" id="{9F0F1EE0-638B-690E-3374-CE1E12D2585D}"/>
              </a:ext>
            </a:extLst>
          </p:cNvPr>
          <p:cNvSpPr>
            <a:spLocks noGrp="1"/>
          </p:cNvSpPr>
          <p:nvPr>
            <p:ph type="subTitle" idx="1"/>
          </p:nvPr>
        </p:nvSpPr>
        <p:spPr>
          <a:xfrm>
            <a:off x="758190" y="3838357"/>
            <a:ext cx="7920000" cy="1080000"/>
          </a:xfrm>
        </p:spPr>
        <p:txBody>
          <a:bodyPr/>
          <a:lstStyle>
            <a:lvl1pPr marL="0" indent="0" algn="l">
              <a:lnSpc>
                <a:spcPct val="100000"/>
              </a:lnSpc>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10" name="Text Placeholder 9">
            <a:extLst>
              <a:ext uri="{FF2B5EF4-FFF2-40B4-BE49-F238E27FC236}">
                <a16:creationId xmlns:a16="http://schemas.microsoft.com/office/drawing/2014/main" id="{A565C95F-3718-1528-8609-763CA15704E3}"/>
              </a:ext>
            </a:extLst>
          </p:cNvPr>
          <p:cNvSpPr>
            <a:spLocks noGrp="1"/>
          </p:cNvSpPr>
          <p:nvPr>
            <p:ph type="body" sz="quarter" idx="13" hasCustomPrompt="1"/>
          </p:nvPr>
        </p:nvSpPr>
        <p:spPr>
          <a:xfrm>
            <a:off x="758189" y="5364119"/>
            <a:ext cx="7920000" cy="288000"/>
          </a:xfrm>
        </p:spPr>
        <p:txBody>
          <a:bodyPr>
            <a:normAutofit/>
          </a:bodyPr>
          <a:lstStyle>
            <a:lvl1pPr marL="0" indent="0">
              <a:lnSpc>
                <a:spcPct val="100000"/>
              </a:lnSpc>
              <a:spcBef>
                <a:spcPts val="0"/>
              </a:spcBef>
              <a:buNone/>
              <a:defRPr sz="1600"/>
            </a:lvl1pPr>
            <a:lvl2pPr marL="457200" indent="0">
              <a:buNone/>
              <a:defRPr/>
            </a:lvl2pPr>
          </a:lstStyle>
          <a:p>
            <a:pPr lvl="0"/>
            <a:r>
              <a:rPr lang="en-US"/>
              <a:t>Month YYYY</a:t>
            </a:r>
          </a:p>
        </p:txBody>
      </p:sp>
      <p:pic>
        <p:nvPicPr>
          <p:cNvPr id="5" name="Picture 4" descr="Legal Aid Agency logo">
            <a:extLst>
              <a:ext uri="{FF2B5EF4-FFF2-40B4-BE49-F238E27FC236}">
                <a16:creationId xmlns:a16="http://schemas.microsoft.com/office/drawing/2014/main" id="{8BFF1858-6F00-AD2E-0320-A5FD77D347C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9200" y="622800"/>
            <a:ext cx="1393200" cy="1191144"/>
          </a:xfrm>
          <a:prstGeom prst="rect">
            <a:avLst/>
          </a:prstGeom>
          <a:noFill/>
          <a:ln>
            <a:noFill/>
          </a:ln>
        </p:spPr>
      </p:pic>
    </p:spTree>
    <p:extLst>
      <p:ext uri="{BB962C8B-B14F-4D97-AF65-F5344CB8AC3E}">
        <p14:creationId xmlns:p14="http://schemas.microsoft.com/office/powerpoint/2010/main" val="4137699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6E2F88-5896-0985-EB97-E740B202CE9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707" y="857"/>
            <a:ext cx="12189600" cy="6857982"/>
          </a:xfrm>
          <a:prstGeom prst="rect">
            <a:avLst/>
          </a:prstGeom>
        </p:spPr>
      </p:pic>
      <p:sp>
        <p:nvSpPr>
          <p:cNvPr id="2" name="Title 1">
            <a:extLst>
              <a:ext uri="{FF2B5EF4-FFF2-40B4-BE49-F238E27FC236}">
                <a16:creationId xmlns:a16="http://schemas.microsoft.com/office/drawing/2014/main" id="{CAB1583C-FBCA-EA5C-1733-E09C1C9DAC2B}"/>
              </a:ext>
            </a:extLst>
          </p:cNvPr>
          <p:cNvSpPr>
            <a:spLocks noGrp="1"/>
          </p:cNvSpPr>
          <p:nvPr>
            <p:ph type="title"/>
          </p:nvPr>
        </p:nvSpPr>
        <p:spPr>
          <a:xfrm>
            <a:off x="759600" y="2620800"/>
            <a:ext cx="7920000" cy="1080000"/>
          </a:xfrm>
        </p:spPr>
        <p:txBody>
          <a:bodyPr anchor="t" anchorCtr="0">
            <a:normAutofit/>
          </a:bodyPr>
          <a:lstStyle>
            <a:lvl1pPr>
              <a:defRPr sz="3400">
                <a:solidFill>
                  <a:schemeClr val="tx1"/>
                </a:solidFill>
              </a:defRPr>
            </a:lvl1pPr>
          </a:lstStyle>
          <a:p>
            <a:r>
              <a:rPr lang="en-US" noProof="0"/>
              <a:t>Click to edit Master title style</a:t>
            </a:r>
            <a:endParaRPr lang="en-GB" noProof="0"/>
          </a:p>
        </p:txBody>
      </p:sp>
      <p:sp>
        <p:nvSpPr>
          <p:cNvPr id="3" name="Text Placeholder 2">
            <a:extLst>
              <a:ext uri="{FF2B5EF4-FFF2-40B4-BE49-F238E27FC236}">
                <a16:creationId xmlns:a16="http://schemas.microsoft.com/office/drawing/2014/main" id="{FAE1315A-D470-E14A-1174-2675FA007A0E}"/>
              </a:ext>
            </a:extLst>
          </p:cNvPr>
          <p:cNvSpPr>
            <a:spLocks noGrp="1"/>
          </p:cNvSpPr>
          <p:nvPr>
            <p:ph type="body" idx="1"/>
          </p:nvPr>
        </p:nvSpPr>
        <p:spPr>
          <a:xfrm>
            <a:off x="759600" y="3837600"/>
            <a:ext cx="7920000" cy="1080000"/>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6" name="Rectangle 5">
            <a:extLst>
              <a:ext uri="{FF2B5EF4-FFF2-40B4-BE49-F238E27FC236}">
                <a16:creationId xmlns:a16="http://schemas.microsoft.com/office/drawing/2014/main" id="{6940A261-4490-3F0F-19D6-E1C8DD27C6FC}"/>
              </a:ext>
            </a:extLst>
          </p:cNvPr>
          <p:cNvSpPr/>
          <p:nvPr userDrawn="1"/>
        </p:nvSpPr>
        <p:spPr>
          <a:xfrm>
            <a:off x="620486" y="326571"/>
            <a:ext cx="1804307" cy="17471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descr="Legal Aid Agency logo">
            <a:extLst>
              <a:ext uri="{FF2B5EF4-FFF2-40B4-BE49-F238E27FC236}">
                <a16:creationId xmlns:a16="http://schemas.microsoft.com/office/drawing/2014/main" id="{A5B87730-3B95-361F-860B-71323EA420A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9200" y="622800"/>
            <a:ext cx="1393200" cy="1191144"/>
          </a:xfrm>
          <a:prstGeom prst="rect">
            <a:avLst/>
          </a:prstGeom>
          <a:noFill/>
          <a:ln>
            <a:noFill/>
          </a:ln>
        </p:spPr>
      </p:pic>
    </p:spTree>
    <p:extLst>
      <p:ext uri="{BB962C8B-B14F-4D97-AF65-F5344CB8AC3E}">
        <p14:creationId xmlns:p14="http://schemas.microsoft.com/office/powerpoint/2010/main" val="123199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36EF8E2-187D-6D0F-4B84-B96F66A36C7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707" y="857"/>
            <a:ext cx="12189600" cy="6857983"/>
          </a:xfrm>
          <a:prstGeom prst="rect">
            <a:avLst/>
          </a:prstGeom>
        </p:spPr>
      </p:pic>
      <p:sp>
        <p:nvSpPr>
          <p:cNvPr id="2" name="Title 1">
            <a:extLst>
              <a:ext uri="{FF2B5EF4-FFF2-40B4-BE49-F238E27FC236}">
                <a16:creationId xmlns:a16="http://schemas.microsoft.com/office/drawing/2014/main" id="{71AD33D3-D582-48EF-0A2B-74426CCEC468}"/>
              </a:ext>
            </a:extLst>
          </p:cNvPr>
          <p:cNvSpPr>
            <a:spLocks noGrp="1"/>
          </p:cNvSpPr>
          <p:nvPr>
            <p:ph type="title"/>
          </p:nvPr>
        </p:nvSpPr>
        <p:spPr/>
        <p:txBody>
          <a:bodyPr/>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311E300F-E606-52C3-A6CF-24C403CD7DD4}"/>
              </a:ext>
            </a:extLst>
          </p:cNvPr>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a:extLst>
              <a:ext uri="{FF2B5EF4-FFF2-40B4-BE49-F238E27FC236}">
                <a16:creationId xmlns:a16="http://schemas.microsoft.com/office/drawing/2014/main" id="{C25AF1ED-CB8C-A0D7-A9FC-6325155370BC}"/>
              </a:ext>
            </a:extLst>
          </p:cNvPr>
          <p:cNvSpPr>
            <a:spLocks noGrp="1"/>
          </p:cNvSpPr>
          <p:nvPr>
            <p:ph type="ftr" sz="quarter" idx="11"/>
          </p:nvPr>
        </p:nvSpPr>
        <p:spPr/>
        <p:txBody>
          <a:bodyPr/>
          <a:lstStyle/>
          <a:p>
            <a:r>
              <a:rPr lang="en-GB" dirty="0"/>
              <a:t>Providing access to justice through working with others to achieve excellence in the delivery of legal aid</a:t>
            </a:r>
          </a:p>
        </p:txBody>
      </p:sp>
      <p:sp>
        <p:nvSpPr>
          <p:cNvPr id="6" name="Slide Number Placeholder 5">
            <a:extLst>
              <a:ext uri="{FF2B5EF4-FFF2-40B4-BE49-F238E27FC236}">
                <a16:creationId xmlns:a16="http://schemas.microsoft.com/office/drawing/2014/main" id="{B1464B7B-2E91-374D-D445-0D9781F85D50}"/>
              </a:ext>
            </a:extLst>
          </p:cNvPr>
          <p:cNvSpPr>
            <a:spLocks noGrp="1"/>
          </p:cNvSpPr>
          <p:nvPr>
            <p:ph type="sldNum" sz="quarter" idx="12"/>
          </p:nvPr>
        </p:nvSpPr>
        <p:spPr/>
        <p:txBody>
          <a:bodyPr/>
          <a:lstStyle/>
          <a:p>
            <a:fld id="{C0189ED6-F87B-4BC1-907E-EF602CA5C674}" type="slidenum">
              <a:rPr lang="en-GB" smtClean="0"/>
              <a:t>‹#›</a:t>
            </a:fld>
            <a:endParaRPr lang="en-GB" dirty="0"/>
          </a:p>
        </p:txBody>
      </p:sp>
      <p:sp>
        <p:nvSpPr>
          <p:cNvPr id="7" name="Date Placeholder 4">
            <a:extLst>
              <a:ext uri="{FF2B5EF4-FFF2-40B4-BE49-F238E27FC236}">
                <a16:creationId xmlns:a16="http://schemas.microsoft.com/office/drawing/2014/main" id="{B3C4A841-9100-F22F-909E-5963D6F20675}"/>
              </a:ext>
            </a:extLst>
          </p:cNvPr>
          <p:cNvSpPr>
            <a:spLocks noGrp="1"/>
          </p:cNvSpPr>
          <p:nvPr>
            <p:ph type="dt" sz="half" idx="10"/>
          </p:nvPr>
        </p:nvSpPr>
        <p:spPr>
          <a:xfrm>
            <a:off x="809427" y="6526800"/>
            <a:ext cx="1800000" cy="180000"/>
          </a:xfrm>
          <a:prstGeom prst="rect">
            <a:avLst/>
          </a:prstGeom>
        </p:spPr>
        <p:txBody>
          <a:bodyPr/>
          <a:lstStyle/>
          <a:p>
            <a:fld id="{ABADD062-A4D9-4A27-A570-C749BAEBB3B1}" type="datetime3">
              <a:rPr lang="en-US" smtClean="0"/>
              <a:t>10 October 2024</a:t>
            </a:fld>
            <a:endParaRPr lang="en-GB" dirty="0"/>
          </a:p>
        </p:txBody>
      </p:sp>
    </p:spTree>
    <p:extLst>
      <p:ext uri="{BB962C8B-B14F-4D97-AF65-F5344CB8AC3E}">
        <p14:creationId xmlns:p14="http://schemas.microsoft.com/office/powerpoint/2010/main" val="2567394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8BA5A3-D492-514B-A332-15142129020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707" y="857"/>
            <a:ext cx="12189600" cy="6857983"/>
          </a:xfrm>
          <a:prstGeom prst="rect">
            <a:avLst/>
          </a:prstGeom>
        </p:spPr>
      </p:pic>
      <p:sp>
        <p:nvSpPr>
          <p:cNvPr id="2" name="Title 1">
            <a:extLst>
              <a:ext uri="{FF2B5EF4-FFF2-40B4-BE49-F238E27FC236}">
                <a16:creationId xmlns:a16="http://schemas.microsoft.com/office/drawing/2014/main" id="{298DA5BE-9F0C-9C33-E738-BB0C9ACF4C41}"/>
              </a:ext>
            </a:extLst>
          </p:cNvPr>
          <p:cNvSpPr>
            <a:spLocks noGrp="1"/>
          </p:cNvSpPr>
          <p:nvPr>
            <p:ph type="title"/>
          </p:nvPr>
        </p:nvSpPr>
        <p:spPr/>
        <p:txBody>
          <a:bodyPr/>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3F6B1209-6B5A-DD57-363E-9C28D7B61B4D}"/>
              </a:ext>
            </a:extLst>
          </p:cNvPr>
          <p:cNvSpPr>
            <a:spLocks noGrp="1"/>
          </p:cNvSpPr>
          <p:nvPr>
            <p:ph sz="half" idx="1"/>
          </p:nvPr>
        </p:nvSpPr>
        <p:spPr>
          <a:xfrm>
            <a:off x="810000" y="1396800"/>
            <a:ext cx="5140800" cy="423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a:extLst>
              <a:ext uri="{FF2B5EF4-FFF2-40B4-BE49-F238E27FC236}">
                <a16:creationId xmlns:a16="http://schemas.microsoft.com/office/drawing/2014/main" id="{8D3296D8-E2C8-3A59-6DA0-2FCCEA8D1B50}"/>
              </a:ext>
            </a:extLst>
          </p:cNvPr>
          <p:cNvSpPr>
            <a:spLocks noGrp="1"/>
          </p:cNvSpPr>
          <p:nvPr>
            <p:ph sz="half" idx="2"/>
          </p:nvPr>
        </p:nvSpPr>
        <p:spPr>
          <a:xfrm>
            <a:off x="6396340" y="1396800"/>
            <a:ext cx="5141085" cy="423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57E578A9-AEFF-4AB7-B964-8C5EFAE84103}"/>
              </a:ext>
            </a:extLst>
          </p:cNvPr>
          <p:cNvSpPr>
            <a:spLocks noGrp="1"/>
          </p:cNvSpPr>
          <p:nvPr>
            <p:ph type="ftr" sz="quarter" idx="11"/>
          </p:nvPr>
        </p:nvSpPr>
        <p:spPr/>
        <p:txBody>
          <a:bodyPr/>
          <a:lstStyle/>
          <a:p>
            <a:r>
              <a:rPr lang="en-GB" dirty="0"/>
              <a:t>Providing access to justice through working with others to achieve excellence in the delivery of legal aid</a:t>
            </a:r>
          </a:p>
        </p:txBody>
      </p:sp>
      <p:sp>
        <p:nvSpPr>
          <p:cNvPr id="7" name="Slide Number Placeholder 6">
            <a:extLst>
              <a:ext uri="{FF2B5EF4-FFF2-40B4-BE49-F238E27FC236}">
                <a16:creationId xmlns:a16="http://schemas.microsoft.com/office/drawing/2014/main" id="{2D0A671D-0D15-C5DF-0D6D-0416008266FB}"/>
              </a:ext>
            </a:extLst>
          </p:cNvPr>
          <p:cNvSpPr>
            <a:spLocks noGrp="1"/>
          </p:cNvSpPr>
          <p:nvPr>
            <p:ph type="sldNum" sz="quarter" idx="12"/>
          </p:nvPr>
        </p:nvSpPr>
        <p:spPr/>
        <p:txBody>
          <a:bodyPr/>
          <a:lstStyle/>
          <a:p>
            <a:fld id="{C0189ED6-F87B-4BC1-907E-EF602CA5C674}" type="slidenum">
              <a:rPr lang="en-GB" smtClean="0"/>
              <a:t>‹#›</a:t>
            </a:fld>
            <a:endParaRPr lang="en-GB" dirty="0"/>
          </a:p>
        </p:txBody>
      </p:sp>
      <p:sp>
        <p:nvSpPr>
          <p:cNvPr id="5" name="Date Placeholder 4">
            <a:extLst>
              <a:ext uri="{FF2B5EF4-FFF2-40B4-BE49-F238E27FC236}">
                <a16:creationId xmlns:a16="http://schemas.microsoft.com/office/drawing/2014/main" id="{E2F44ED3-56E8-EEBB-FFA7-9E84F7C646A0}"/>
              </a:ext>
            </a:extLst>
          </p:cNvPr>
          <p:cNvSpPr>
            <a:spLocks noGrp="1"/>
          </p:cNvSpPr>
          <p:nvPr>
            <p:ph type="dt" sz="half" idx="10"/>
          </p:nvPr>
        </p:nvSpPr>
        <p:spPr>
          <a:xfrm>
            <a:off x="809427" y="6526800"/>
            <a:ext cx="1800000" cy="180000"/>
          </a:xfrm>
          <a:prstGeom prst="rect">
            <a:avLst/>
          </a:prstGeom>
        </p:spPr>
        <p:txBody>
          <a:bodyPr/>
          <a:lstStyle/>
          <a:p>
            <a:fld id="{D5D728FA-9200-4365-AFC8-3D569D3D4CF9}" type="datetime3">
              <a:rPr lang="en-US" smtClean="0"/>
              <a:t>10 October 2024</a:t>
            </a:fld>
            <a:endParaRPr lang="en-GB" dirty="0"/>
          </a:p>
        </p:txBody>
      </p:sp>
    </p:spTree>
    <p:extLst>
      <p:ext uri="{BB962C8B-B14F-4D97-AF65-F5344CB8AC3E}">
        <p14:creationId xmlns:p14="http://schemas.microsoft.com/office/powerpoint/2010/main" val="1408835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Content &amp; Emphasi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7D721D-93D9-3916-15C6-AB0F2D6CB5B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707" y="857"/>
            <a:ext cx="12189600" cy="6857983"/>
          </a:xfrm>
          <a:prstGeom prst="rect">
            <a:avLst/>
          </a:prstGeom>
        </p:spPr>
      </p:pic>
      <p:sp>
        <p:nvSpPr>
          <p:cNvPr id="2" name="Title 1">
            <a:extLst>
              <a:ext uri="{FF2B5EF4-FFF2-40B4-BE49-F238E27FC236}">
                <a16:creationId xmlns:a16="http://schemas.microsoft.com/office/drawing/2014/main" id="{298DA5BE-9F0C-9C33-E738-BB0C9ACF4C41}"/>
              </a:ext>
            </a:extLst>
          </p:cNvPr>
          <p:cNvSpPr>
            <a:spLocks noGrp="1"/>
          </p:cNvSpPr>
          <p:nvPr>
            <p:ph type="title"/>
          </p:nvPr>
        </p:nvSpPr>
        <p:spPr/>
        <p:txBody>
          <a:bodyPr/>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3F6B1209-6B5A-DD57-363E-9C28D7B61B4D}"/>
              </a:ext>
            </a:extLst>
          </p:cNvPr>
          <p:cNvSpPr>
            <a:spLocks noGrp="1"/>
          </p:cNvSpPr>
          <p:nvPr>
            <p:ph sz="half" idx="1"/>
          </p:nvPr>
        </p:nvSpPr>
        <p:spPr>
          <a:xfrm>
            <a:off x="810000" y="1396800"/>
            <a:ext cx="5140800" cy="423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a:extLst>
              <a:ext uri="{FF2B5EF4-FFF2-40B4-BE49-F238E27FC236}">
                <a16:creationId xmlns:a16="http://schemas.microsoft.com/office/drawing/2014/main" id="{8D3296D8-E2C8-3A59-6DA0-2FCCEA8D1B50}"/>
              </a:ext>
            </a:extLst>
          </p:cNvPr>
          <p:cNvSpPr>
            <a:spLocks noGrp="1"/>
          </p:cNvSpPr>
          <p:nvPr>
            <p:ph sz="half" idx="2"/>
          </p:nvPr>
        </p:nvSpPr>
        <p:spPr>
          <a:xfrm>
            <a:off x="6396340" y="1396800"/>
            <a:ext cx="5141085" cy="4230000"/>
          </a:xfrm>
          <a:solidFill>
            <a:srgbClr val="F9FBF0"/>
          </a:solidFill>
        </p:spPr>
        <p:txBody>
          <a:bodyPr lIns="180000" tIns="180000" rIns="180000" bIns="180000"/>
          <a:lstStyle>
            <a:lvl1pPr>
              <a:defRPr b="1">
                <a:solidFill>
                  <a:schemeClr val="accent1"/>
                </a:solidFill>
              </a:defRPr>
            </a:lvl1pPr>
            <a:lvl2pPr marL="0" indent="0">
              <a:buNone/>
              <a:defRPr>
                <a:solidFill>
                  <a:schemeClr val="accent1"/>
                </a:solidFill>
              </a:defRPr>
            </a:lvl2pPr>
            <a:lvl3pPr marL="252000">
              <a:defRPr>
                <a:solidFill>
                  <a:schemeClr val="accent1"/>
                </a:solidFill>
              </a:defRPr>
            </a:lvl3pPr>
            <a:lvl4pPr marL="504000">
              <a:defRPr>
                <a:solidFill>
                  <a:schemeClr val="accent1"/>
                </a:solidFill>
              </a:defRPr>
            </a:lvl4pPr>
            <a:lvl5pPr marL="756000">
              <a:defRPr>
                <a:solidFill>
                  <a:schemeClr val="accent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57E578A9-AEFF-4AB7-B964-8C5EFAE84103}"/>
              </a:ext>
            </a:extLst>
          </p:cNvPr>
          <p:cNvSpPr>
            <a:spLocks noGrp="1"/>
          </p:cNvSpPr>
          <p:nvPr>
            <p:ph type="ftr" sz="quarter" idx="11"/>
          </p:nvPr>
        </p:nvSpPr>
        <p:spPr/>
        <p:txBody>
          <a:bodyPr/>
          <a:lstStyle/>
          <a:p>
            <a:r>
              <a:rPr lang="en-GB" dirty="0"/>
              <a:t>Providing access to justice through working with others to achieve excellence in the delivery of legal aid</a:t>
            </a:r>
          </a:p>
        </p:txBody>
      </p:sp>
      <p:sp>
        <p:nvSpPr>
          <p:cNvPr id="7" name="Slide Number Placeholder 6">
            <a:extLst>
              <a:ext uri="{FF2B5EF4-FFF2-40B4-BE49-F238E27FC236}">
                <a16:creationId xmlns:a16="http://schemas.microsoft.com/office/drawing/2014/main" id="{2D0A671D-0D15-C5DF-0D6D-0416008266FB}"/>
              </a:ext>
            </a:extLst>
          </p:cNvPr>
          <p:cNvSpPr>
            <a:spLocks noGrp="1"/>
          </p:cNvSpPr>
          <p:nvPr>
            <p:ph type="sldNum" sz="quarter" idx="12"/>
          </p:nvPr>
        </p:nvSpPr>
        <p:spPr/>
        <p:txBody>
          <a:bodyPr/>
          <a:lstStyle/>
          <a:p>
            <a:fld id="{C0189ED6-F87B-4BC1-907E-EF602CA5C674}" type="slidenum">
              <a:rPr lang="en-GB" smtClean="0"/>
              <a:t>‹#›</a:t>
            </a:fld>
            <a:endParaRPr lang="en-GB" dirty="0"/>
          </a:p>
        </p:txBody>
      </p:sp>
      <p:sp>
        <p:nvSpPr>
          <p:cNvPr id="9" name="Date Placeholder 4">
            <a:extLst>
              <a:ext uri="{FF2B5EF4-FFF2-40B4-BE49-F238E27FC236}">
                <a16:creationId xmlns:a16="http://schemas.microsoft.com/office/drawing/2014/main" id="{433DFA0F-4C95-CA59-5A7B-1F59A95B9FF9}"/>
              </a:ext>
            </a:extLst>
          </p:cNvPr>
          <p:cNvSpPr>
            <a:spLocks noGrp="1"/>
          </p:cNvSpPr>
          <p:nvPr>
            <p:ph type="dt" sz="half" idx="10"/>
          </p:nvPr>
        </p:nvSpPr>
        <p:spPr>
          <a:xfrm>
            <a:off x="809427" y="6526800"/>
            <a:ext cx="1800000" cy="180000"/>
          </a:xfrm>
          <a:prstGeom prst="rect">
            <a:avLst/>
          </a:prstGeom>
        </p:spPr>
        <p:txBody>
          <a:bodyPr/>
          <a:lstStyle/>
          <a:p>
            <a:fld id="{C5939A23-E015-43C7-89A2-A2AB2553DAB8}" type="datetime3">
              <a:rPr lang="en-US" smtClean="0"/>
              <a:t>10 October 2024</a:t>
            </a:fld>
            <a:endParaRPr lang="en-GB" dirty="0"/>
          </a:p>
        </p:txBody>
      </p:sp>
    </p:spTree>
    <p:extLst>
      <p:ext uri="{BB962C8B-B14F-4D97-AF65-F5344CB8AC3E}">
        <p14:creationId xmlns:p14="http://schemas.microsoft.com/office/powerpoint/2010/main" val="264937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3F7F74-8A9E-B351-CB13-B37757F4721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707" y="857"/>
            <a:ext cx="12189600" cy="6857983"/>
          </a:xfrm>
          <a:prstGeom prst="rect">
            <a:avLst/>
          </a:prstGeom>
        </p:spPr>
      </p:pic>
      <p:sp>
        <p:nvSpPr>
          <p:cNvPr id="11" name="Text Placeholder 10">
            <a:extLst>
              <a:ext uri="{FF2B5EF4-FFF2-40B4-BE49-F238E27FC236}">
                <a16:creationId xmlns:a16="http://schemas.microsoft.com/office/drawing/2014/main" id="{624F3EF4-BF41-0563-2948-DCF0BDB2E7FF}"/>
              </a:ext>
            </a:extLst>
          </p:cNvPr>
          <p:cNvSpPr>
            <a:spLocks noGrp="1"/>
          </p:cNvSpPr>
          <p:nvPr>
            <p:ph type="body" sz="quarter" idx="13"/>
          </p:nvPr>
        </p:nvSpPr>
        <p:spPr>
          <a:xfrm>
            <a:off x="809426" y="1395413"/>
            <a:ext cx="10727999" cy="4229897"/>
          </a:xfrm>
        </p:spPr>
        <p:txBody>
          <a:bodyPr>
            <a:normAutofit/>
          </a:bodyPr>
          <a:lstStyle>
            <a:lvl1pPr>
              <a:defRPr sz="3400"/>
            </a:lvl1pPr>
            <a:lvl2pPr marL="360000" indent="-360000">
              <a:defRPr sz="3400"/>
            </a:lvl2pPr>
            <a:lvl3pPr marL="720000" indent="-360000">
              <a:defRPr sz="3400"/>
            </a:lvl3pPr>
            <a:lvl4pPr marL="1080000" indent="-360000">
              <a:defRPr sz="3400"/>
            </a:lvl4pPr>
            <a:lvl5pPr marL="1440000" indent="-360000">
              <a:defRPr sz="3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C25AF1ED-CB8C-A0D7-A9FC-6325155370BC}"/>
              </a:ext>
            </a:extLst>
          </p:cNvPr>
          <p:cNvSpPr>
            <a:spLocks noGrp="1"/>
          </p:cNvSpPr>
          <p:nvPr>
            <p:ph type="ftr" sz="quarter" idx="11"/>
          </p:nvPr>
        </p:nvSpPr>
        <p:spPr/>
        <p:txBody>
          <a:bodyPr/>
          <a:lstStyle/>
          <a:p>
            <a:r>
              <a:rPr lang="en-GB" dirty="0"/>
              <a:t>Providing access to justice through working with others to achieve excellence in the delivery of legal aid</a:t>
            </a:r>
          </a:p>
        </p:txBody>
      </p:sp>
      <p:sp>
        <p:nvSpPr>
          <p:cNvPr id="6" name="Slide Number Placeholder 5">
            <a:extLst>
              <a:ext uri="{FF2B5EF4-FFF2-40B4-BE49-F238E27FC236}">
                <a16:creationId xmlns:a16="http://schemas.microsoft.com/office/drawing/2014/main" id="{B1464B7B-2E91-374D-D445-0D9781F85D50}"/>
              </a:ext>
            </a:extLst>
          </p:cNvPr>
          <p:cNvSpPr>
            <a:spLocks noGrp="1"/>
          </p:cNvSpPr>
          <p:nvPr>
            <p:ph type="sldNum" sz="quarter" idx="12"/>
          </p:nvPr>
        </p:nvSpPr>
        <p:spPr/>
        <p:txBody>
          <a:bodyPr/>
          <a:lstStyle/>
          <a:p>
            <a:fld id="{C0189ED6-F87B-4BC1-907E-EF602CA5C674}" type="slidenum">
              <a:rPr lang="en-GB" smtClean="0"/>
              <a:t>‹#›</a:t>
            </a:fld>
            <a:endParaRPr lang="en-GB" dirty="0"/>
          </a:p>
        </p:txBody>
      </p:sp>
      <p:sp>
        <p:nvSpPr>
          <p:cNvPr id="4" name="Date Placeholder 3">
            <a:extLst>
              <a:ext uri="{FF2B5EF4-FFF2-40B4-BE49-F238E27FC236}">
                <a16:creationId xmlns:a16="http://schemas.microsoft.com/office/drawing/2014/main" id="{B2DAAC7B-B7C8-1A3B-136D-63FA4F550DF3}"/>
              </a:ext>
            </a:extLst>
          </p:cNvPr>
          <p:cNvSpPr>
            <a:spLocks noGrp="1"/>
          </p:cNvSpPr>
          <p:nvPr>
            <p:ph type="dt" sz="half" idx="10"/>
          </p:nvPr>
        </p:nvSpPr>
        <p:spPr>
          <a:xfrm>
            <a:off x="809427" y="6526800"/>
            <a:ext cx="1800000" cy="180000"/>
          </a:xfrm>
          <a:prstGeom prst="rect">
            <a:avLst/>
          </a:prstGeom>
        </p:spPr>
        <p:txBody>
          <a:bodyPr/>
          <a:lstStyle/>
          <a:p>
            <a:fld id="{157AD45E-7724-4248-90D4-2CA2A9F04D7F}" type="datetime3">
              <a:rPr lang="en-US" smtClean="0"/>
              <a:t>10 October 2024</a:t>
            </a:fld>
            <a:endParaRPr lang="en-GB" dirty="0"/>
          </a:p>
        </p:txBody>
      </p:sp>
    </p:spTree>
    <p:extLst>
      <p:ext uri="{BB962C8B-B14F-4D97-AF65-F5344CB8AC3E}">
        <p14:creationId xmlns:p14="http://schemas.microsoft.com/office/powerpoint/2010/main" val="3264439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xag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4D12B4-F71D-A93C-D362-501A416A4A3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5" name="Footer Placeholder 4">
            <a:extLst>
              <a:ext uri="{FF2B5EF4-FFF2-40B4-BE49-F238E27FC236}">
                <a16:creationId xmlns:a16="http://schemas.microsoft.com/office/drawing/2014/main" id="{C25AF1ED-CB8C-A0D7-A9FC-6325155370BC}"/>
              </a:ext>
            </a:extLst>
          </p:cNvPr>
          <p:cNvSpPr>
            <a:spLocks noGrp="1"/>
          </p:cNvSpPr>
          <p:nvPr>
            <p:ph type="ftr" sz="quarter" idx="11"/>
          </p:nvPr>
        </p:nvSpPr>
        <p:spPr/>
        <p:txBody>
          <a:bodyPr/>
          <a:lstStyle/>
          <a:p>
            <a:r>
              <a:rPr lang="en-GB" dirty="0"/>
              <a:t>Providing access to justice through working with others to achieve excellence in the delivery of legal aid</a:t>
            </a:r>
          </a:p>
        </p:txBody>
      </p:sp>
      <p:sp>
        <p:nvSpPr>
          <p:cNvPr id="6" name="Slide Number Placeholder 5">
            <a:extLst>
              <a:ext uri="{FF2B5EF4-FFF2-40B4-BE49-F238E27FC236}">
                <a16:creationId xmlns:a16="http://schemas.microsoft.com/office/drawing/2014/main" id="{B1464B7B-2E91-374D-D445-0D9781F85D50}"/>
              </a:ext>
            </a:extLst>
          </p:cNvPr>
          <p:cNvSpPr>
            <a:spLocks noGrp="1"/>
          </p:cNvSpPr>
          <p:nvPr>
            <p:ph type="sldNum" sz="quarter" idx="12"/>
          </p:nvPr>
        </p:nvSpPr>
        <p:spPr/>
        <p:txBody>
          <a:bodyPr/>
          <a:lstStyle/>
          <a:p>
            <a:fld id="{C0189ED6-F87B-4BC1-907E-EF602CA5C674}" type="slidenum">
              <a:rPr lang="en-GB" smtClean="0"/>
              <a:t>‹#›</a:t>
            </a:fld>
            <a:endParaRPr lang="en-GB" dirty="0"/>
          </a:p>
        </p:txBody>
      </p:sp>
      <p:sp>
        <p:nvSpPr>
          <p:cNvPr id="12" name="Text Placeholder 11">
            <a:extLst>
              <a:ext uri="{FF2B5EF4-FFF2-40B4-BE49-F238E27FC236}">
                <a16:creationId xmlns:a16="http://schemas.microsoft.com/office/drawing/2014/main" id="{A73D6F2E-3ED3-16DB-77BD-646268225910}"/>
              </a:ext>
            </a:extLst>
          </p:cNvPr>
          <p:cNvSpPr>
            <a:spLocks noGrp="1"/>
          </p:cNvSpPr>
          <p:nvPr>
            <p:ph type="body" sz="quarter" idx="13" hasCustomPrompt="1"/>
          </p:nvPr>
        </p:nvSpPr>
        <p:spPr>
          <a:xfrm>
            <a:off x="4434326" y="1968135"/>
            <a:ext cx="3415552" cy="1260000"/>
          </a:xfrm>
        </p:spPr>
        <p:txBody>
          <a:bodyPr>
            <a:noAutofit/>
          </a:bodyPr>
          <a:lstStyle>
            <a:lvl1pPr algn="ctr">
              <a:defRPr sz="9600">
                <a:solidFill>
                  <a:schemeClr val="bg1"/>
                </a:solidFill>
              </a:defRPr>
            </a:lvl1pPr>
          </a:lstStyle>
          <a:p>
            <a:pPr lvl="0"/>
            <a:r>
              <a:rPr lang="en-US"/>
              <a:t>XX%</a:t>
            </a:r>
          </a:p>
        </p:txBody>
      </p:sp>
      <p:sp>
        <p:nvSpPr>
          <p:cNvPr id="14" name="Text Placeholder 13">
            <a:extLst>
              <a:ext uri="{FF2B5EF4-FFF2-40B4-BE49-F238E27FC236}">
                <a16:creationId xmlns:a16="http://schemas.microsoft.com/office/drawing/2014/main" id="{39D7248E-F2DF-A4EE-65D8-557D031691DF}"/>
              </a:ext>
            </a:extLst>
          </p:cNvPr>
          <p:cNvSpPr>
            <a:spLocks noGrp="1"/>
          </p:cNvSpPr>
          <p:nvPr>
            <p:ph type="body" sz="quarter" idx="14" hasCustomPrompt="1"/>
          </p:nvPr>
        </p:nvSpPr>
        <p:spPr>
          <a:xfrm>
            <a:off x="4434326" y="3365295"/>
            <a:ext cx="3415552" cy="1260000"/>
          </a:xfrm>
        </p:spPr>
        <p:txBody>
          <a:bodyPr>
            <a:normAutofit/>
          </a:bodyPr>
          <a:lstStyle>
            <a:lvl1pPr algn="ctr">
              <a:lnSpc>
                <a:spcPct val="100000"/>
              </a:lnSpc>
              <a:defRPr sz="3000">
                <a:solidFill>
                  <a:schemeClr val="bg1"/>
                </a:solidFill>
              </a:defRPr>
            </a:lvl1pPr>
          </a:lstStyle>
          <a:p>
            <a:pPr lvl="0"/>
            <a:r>
              <a:rPr lang="en-US"/>
              <a:t>description of the change</a:t>
            </a:r>
          </a:p>
        </p:txBody>
      </p:sp>
      <p:sp>
        <p:nvSpPr>
          <p:cNvPr id="4" name="Date Placeholder 3">
            <a:extLst>
              <a:ext uri="{FF2B5EF4-FFF2-40B4-BE49-F238E27FC236}">
                <a16:creationId xmlns:a16="http://schemas.microsoft.com/office/drawing/2014/main" id="{B2DAAC7B-B7C8-1A3B-136D-63FA4F550DF3}"/>
              </a:ext>
            </a:extLst>
          </p:cNvPr>
          <p:cNvSpPr>
            <a:spLocks noGrp="1"/>
          </p:cNvSpPr>
          <p:nvPr>
            <p:ph type="dt" sz="half" idx="10"/>
          </p:nvPr>
        </p:nvSpPr>
        <p:spPr>
          <a:xfrm>
            <a:off x="809427" y="6526800"/>
            <a:ext cx="1800000" cy="180000"/>
          </a:xfrm>
          <a:prstGeom prst="rect">
            <a:avLst/>
          </a:prstGeom>
        </p:spPr>
        <p:txBody>
          <a:bodyPr/>
          <a:lstStyle/>
          <a:p>
            <a:fld id="{28D5B0DA-BC65-4FC3-81A5-985A3331E556}" type="datetime3">
              <a:rPr lang="en-US" smtClean="0"/>
              <a:t>10 October 2024</a:t>
            </a:fld>
            <a:endParaRPr lang="en-GB" dirty="0"/>
          </a:p>
        </p:txBody>
      </p:sp>
    </p:spTree>
    <p:extLst>
      <p:ext uri="{BB962C8B-B14F-4D97-AF65-F5344CB8AC3E}">
        <p14:creationId xmlns:p14="http://schemas.microsoft.com/office/powerpoint/2010/main" val="2358374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E5B4F51-5365-3BA7-A54C-CBC64BD46D7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707" y="857"/>
            <a:ext cx="12189600" cy="6857982"/>
          </a:xfrm>
          <a:prstGeom prst="rect">
            <a:avLst/>
          </a:prstGeom>
        </p:spPr>
      </p:pic>
      <p:sp>
        <p:nvSpPr>
          <p:cNvPr id="3" name="Text Placeholder 2">
            <a:extLst>
              <a:ext uri="{FF2B5EF4-FFF2-40B4-BE49-F238E27FC236}">
                <a16:creationId xmlns:a16="http://schemas.microsoft.com/office/drawing/2014/main" id="{FAE1315A-D470-E14A-1174-2675FA007A0E}"/>
              </a:ext>
            </a:extLst>
          </p:cNvPr>
          <p:cNvSpPr>
            <a:spLocks noGrp="1"/>
          </p:cNvSpPr>
          <p:nvPr>
            <p:ph type="body" idx="1"/>
          </p:nvPr>
        </p:nvSpPr>
        <p:spPr>
          <a:xfrm>
            <a:off x="759600" y="3429000"/>
            <a:ext cx="7920000" cy="2174902"/>
          </a:xfrm>
        </p:spPr>
        <p:txBody>
          <a:bodyPr anchor="b" anchorCtr="0">
            <a:normAutofit/>
          </a:bodyPr>
          <a:lstStyle>
            <a:lvl1pPr marL="0" indent="0">
              <a:buNone/>
              <a:defRPr sz="16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4212279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64E23D-FE4D-87EC-DB78-4BAA2E5DEC66}"/>
              </a:ext>
            </a:extLst>
          </p:cNvPr>
          <p:cNvSpPr>
            <a:spLocks noGrp="1"/>
          </p:cNvSpPr>
          <p:nvPr>
            <p:ph type="title"/>
          </p:nvPr>
        </p:nvSpPr>
        <p:spPr>
          <a:xfrm>
            <a:off x="809425" y="372136"/>
            <a:ext cx="10728000" cy="900000"/>
          </a:xfrm>
          <a:prstGeom prst="rect">
            <a:avLst/>
          </a:prstGeom>
        </p:spPr>
        <p:txBody>
          <a:bodyPr vert="horz" lIns="0" tIns="0" rIns="0" bIns="0" rtlCol="0" anchor="ctr">
            <a:normAutofit/>
          </a:bodyPr>
          <a:lstStyle/>
          <a:p>
            <a:r>
              <a:rPr lang="en-US" noProof="0"/>
              <a:t>Click to edit Master title style</a:t>
            </a:r>
            <a:endParaRPr lang="en-GB" noProof="0"/>
          </a:p>
        </p:txBody>
      </p:sp>
      <p:sp>
        <p:nvSpPr>
          <p:cNvPr id="3" name="Text Placeholder 2">
            <a:extLst>
              <a:ext uri="{FF2B5EF4-FFF2-40B4-BE49-F238E27FC236}">
                <a16:creationId xmlns:a16="http://schemas.microsoft.com/office/drawing/2014/main" id="{8F2BB569-A999-1851-FEC6-8F133AB3290A}"/>
              </a:ext>
            </a:extLst>
          </p:cNvPr>
          <p:cNvSpPr>
            <a:spLocks noGrp="1"/>
          </p:cNvSpPr>
          <p:nvPr>
            <p:ph type="body" idx="1"/>
          </p:nvPr>
        </p:nvSpPr>
        <p:spPr>
          <a:xfrm>
            <a:off x="809426" y="1395662"/>
            <a:ext cx="10728000" cy="4229897"/>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a:extLst>
              <a:ext uri="{FF2B5EF4-FFF2-40B4-BE49-F238E27FC236}">
                <a16:creationId xmlns:a16="http://schemas.microsoft.com/office/drawing/2014/main" id="{DD415EBF-0822-61E4-5172-1D0E3EC803F2}"/>
              </a:ext>
            </a:extLst>
          </p:cNvPr>
          <p:cNvSpPr>
            <a:spLocks noGrp="1"/>
          </p:cNvSpPr>
          <p:nvPr>
            <p:ph type="dt" sz="half" idx="2"/>
          </p:nvPr>
        </p:nvSpPr>
        <p:spPr>
          <a:xfrm>
            <a:off x="809427" y="6526800"/>
            <a:ext cx="1800000" cy="180000"/>
          </a:xfrm>
          <a:prstGeom prst="rect">
            <a:avLst/>
          </a:prstGeom>
        </p:spPr>
        <p:txBody>
          <a:bodyPr vert="horz" lIns="0" tIns="0" rIns="0" bIns="0" rtlCol="0" anchor="ctr"/>
          <a:lstStyle>
            <a:lvl1pPr algn="l">
              <a:defRPr sz="1100">
                <a:solidFill>
                  <a:schemeClr val="tx1"/>
                </a:solidFill>
              </a:defRPr>
            </a:lvl1pPr>
          </a:lstStyle>
          <a:p>
            <a:fld id="{30BFB11B-65CA-4624-BE2F-EF634046FF9E}" type="datetime3">
              <a:rPr lang="en-US" smtClean="0"/>
              <a:t>10 October 2024</a:t>
            </a:fld>
            <a:endParaRPr lang="en-GB" dirty="0"/>
          </a:p>
        </p:txBody>
      </p:sp>
      <p:sp>
        <p:nvSpPr>
          <p:cNvPr id="5" name="Footer Placeholder 4">
            <a:extLst>
              <a:ext uri="{FF2B5EF4-FFF2-40B4-BE49-F238E27FC236}">
                <a16:creationId xmlns:a16="http://schemas.microsoft.com/office/drawing/2014/main" id="{F8035D26-AA16-8F2A-0616-ED002328EE4E}"/>
              </a:ext>
            </a:extLst>
          </p:cNvPr>
          <p:cNvSpPr>
            <a:spLocks noGrp="1"/>
          </p:cNvSpPr>
          <p:nvPr>
            <p:ph type="ftr" sz="quarter" idx="3"/>
          </p:nvPr>
        </p:nvSpPr>
        <p:spPr>
          <a:xfrm>
            <a:off x="2941093" y="6527866"/>
            <a:ext cx="7201467" cy="180000"/>
          </a:xfrm>
          <a:prstGeom prst="rect">
            <a:avLst/>
          </a:prstGeom>
        </p:spPr>
        <p:txBody>
          <a:bodyPr vert="horz" lIns="0" tIns="0" rIns="0" bIns="0" rtlCol="0" anchor="ctr"/>
          <a:lstStyle>
            <a:lvl1pPr algn="r">
              <a:defRPr sz="1100">
                <a:solidFill>
                  <a:schemeClr val="tx1"/>
                </a:solidFill>
              </a:defRPr>
            </a:lvl1pPr>
          </a:lstStyle>
          <a:p>
            <a:r>
              <a:rPr lang="en-GB" dirty="0"/>
              <a:t>Providing access to justice through working with others to achieve excellence in the delivery of legal aid</a:t>
            </a:r>
          </a:p>
        </p:txBody>
      </p:sp>
      <p:sp>
        <p:nvSpPr>
          <p:cNvPr id="6" name="Slide Number Placeholder 5">
            <a:extLst>
              <a:ext uri="{FF2B5EF4-FFF2-40B4-BE49-F238E27FC236}">
                <a16:creationId xmlns:a16="http://schemas.microsoft.com/office/drawing/2014/main" id="{4F5FE07B-E53E-0564-C75F-F4BF63EE2F4C}"/>
              </a:ext>
            </a:extLst>
          </p:cNvPr>
          <p:cNvSpPr>
            <a:spLocks noGrp="1"/>
          </p:cNvSpPr>
          <p:nvPr>
            <p:ph type="sldNum" sz="quarter" idx="4"/>
          </p:nvPr>
        </p:nvSpPr>
        <p:spPr>
          <a:xfrm>
            <a:off x="11443648" y="6169565"/>
            <a:ext cx="450436" cy="365125"/>
          </a:xfrm>
          <a:prstGeom prst="rect">
            <a:avLst/>
          </a:prstGeom>
        </p:spPr>
        <p:txBody>
          <a:bodyPr vert="horz" lIns="0" tIns="0" rIns="0" bIns="0" rtlCol="0" anchor="ctr"/>
          <a:lstStyle>
            <a:lvl1pPr algn="ctr">
              <a:defRPr sz="1500" b="1">
                <a:solidFill>
                  <a:schemeClr val="accent1"/>
                </a:solidFill>
              </a:defRPr>
            </a:lvl1pPr>
          </a:lstStyle>
          <a:p>
            <a:fld id="{C0189ED6-F87B-4BC1-907E-EF602CA5C674}" type="slidenum">
              <a:rPr lang="en-GB" smtClean="0"/>
              <a:pPr/>
              <a:t>‹#›</a:t>
            </a:fld>
            <a:endParaRPr lang="en-GB" dirty="0"/>
          </a:p>
        </p:txBody>
      </p:sp>
      <p:sp>
        <p:nvSpPr>
          <p:cNvPr id="9" name="TextBox 8">
            <a:extLst>
              <a:ext uri="{FF2B5EF4-FFF2-40B4-BE49-F238E27FC236}">
                <a16:creationId xmlns:a16="http://schemas.microsoft.com/office/drawing/2014/main" id="{080495A7-5869-6136-8A35-B6FE0CC42EC2}"/>
              </a:ext>
            </a:extLst>
          </p:cNvPr>
          <p:cNvSpPr txBox="1"/>
          <p:nvPr userDrawn="1">
            <p:extLst>
              <p:ext uri="{1162E1C5-73C7-4A58-AE30-91384D911F3F}">
                <p184:classification xmlns:p184="http://schemas.microsoft.com/office/powerpoint/2018/4/main" val="hdr"/>
              </p:ext>
            </p:extLst>
          </p:nvPr>
        </p:nvSpPr>
        <p:spPr>
          <a:xfrm>
            <a:off x="5820537" y="63500"/>
            <a:ext cx="585788" cy="182880"/>
          </a:xfrm>
          <a:prstGeom prst="rect">
            <a:avLst/>
          </a:prstGeom>
        </p:spPr>
        <p:txBody>
          <a:bodyPr horzOverflow="overflow" lIns="0" tIns="0" rIns="0" bIns="0">
            <a:spAutoFit/>
          </a:bodyPr>
          <a:lstStyle/>
          <a:p>
            <a:pPr algn="l"/>
            <a:r>
              <a:rPr lang="en-GB" sz="1200">
                <a:solidFill>
                  <a:srgbClr val="000000"/>
                </a:solidFill>
                <a:latin typeface="Calibri" panose="020F0502020204030204" pitchFamily="34" charset="0"/>
                <a:cs typeface="Calibri" panose="020F0502020204030204" pitchFamily="34" charset="0"/>
              </a:rPr>
              <a:t>OFFICIAL</a:t>
            </a:r>
          </a:p>
        </p:txBody>
      </p:sp>
      <p:sp>
        <p:nvSpPr>
          <p:cNvPr id="10" name="TextBox 9">
            <a:extLst>
              <a:ext uri="{FF2B5EF4-FFF2-40B4-BE49-F238E27FC236}">
                <a16:creationId xmlns:a16="http://schemas.microsoft.com/office/drawing/2014/main" id="{00169CEE-2BEB-AB5D-E5B4-039E1AF54734}"/>
              </a:ext>
            </a:extLst>
          </p:cNvPr>
          <p:cNvSpPr txBox="1"/>
          <p:nvPr userDrawn="1">
            <p:extLst>
              <p:ext uri="{1162E1C5-73C7-4A58-AE30-91384D911F3F}">
                <p184:classification xmlns:p184="http://schemas.microsoft.com/office/powerpoint/2018/4/main" val="ftr"/>
              </p:ext>
            </p:extLst>
          </p:nvPr>
        </p:nvSpPr>
        <p:spPr>
          <a:xfrm>
            <a:off x="5820537" y="6611620"/>
            <a:ext cx="585788" cy="182880"/>
          </a:xfrm>
          <a:prstGeom prst="rect">
            <a:avLst/>
          </a:prstGeom>
        </p:spPr>
        <p:txBody>
          <a:bodyPr horzOverflow="overflow" lIns="0" tIns="0" rIns="0" bIns="0">
            <a:spAutoFit/>
          </a:bodyPr>
          <a:lstStyle/>
          <a:p>
            <a:pPr algn="l"/>
            <a:r>
              <a:rPr lang="en-GB" sz="12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354403375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1" r:id="rId3"/>
    <p:sldLayoutId id="2147483650" r:id="rId4"/>
    <p:sldLayoutId id="2147483652" r:id="rId5"/>
    <p:sldLayoutId id="2147483655" r:id="rId6"/>
    <p:sldLayoutId id="2147483653" r:id="rId7"/>
    <p:sldLayoutId id="2147483654" r:id="rId8"/>
    <p:sldLayoutId id="2147483656" r:id="rId9"/>
  </p:sldLayoutIdLst>
  <p:hf hdr="0"/>
  <p:txStyles>
    <p:titleStyle>
      <a:lvl1pPr algn="l" defTabSz="914400" rtl="0" eaLnBrk="1" latinLnBrk="0" hangingPunct="1">
        <a:lnSpc>
          <a:spcPct val="100000"/>
        </a:lnSpc>
        <a:spcBef>
          <a:spcPct val="0"/>
        </a:spcBef>
        <a:buNone/>
        <a:defRPr sz="24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Font typeface="Arial" panose="020B0604020202020204" pitchFamily="34" charset="0"/>
        <a:buNone/>
        <a:defRPr sz="2400" kern="1200">
          <a:solidFill>
            <a:schemeClr val="tx1"/>
          </a:solidFill>
          <a:latin typeface="+mn-lt"/>
          <a:ea typeface="+mn-ea"/>
          <a:cs typeface="+mn-cs"/>
        </a:defRPr>
      </a:lvl1pPr>
      <a:lvl2pPr marL="252000" indent="-2520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400" kern="1200">
          <a:solidFill>
            <a:schemeClr val="tx1"/>
          </a:solidFill>
          <a:latin typeface="+mn-lt"/>
          <a:ea typeface="+mn-ea"/>
          <a:cs typeface="+mn-cs"/>
        </a:defRPr>
      </a:lvl2pPr>
      <a:lvl3pPr marL="504000" indent="-252000" algn="l" defTabSz="914400" rtl="0" eaLnBrk="1" latinLnBrk="0" hangingPunct="1">
        <a:lnSpc>
          <a:spcPct val="100000"/>
        </a:lnSpc>
        <a:spcBef>
          <a:spcPts val="0"/>
        </a:spcBef>
        <a:spcAft>
          <a:spcPts val="1000"/>
        </a:spcAft>
        <a:buClr>
          <a:srgbClr val="AFCC46"/>
        </a:buClr>
        <a:buFont typeface="Arial" panose="020B0604020202020204" pitchFamily="34" charset="0"/>
        <a:buChar char="•"/>
        <a:defRPr sz="2400" kern="1200">
          <a:solidFill>
            <a:schemeClr val="tx1"/>
          </a:solidFill>
          <a:latin typeface="+mn-lt"/>
          <a:ea typeface="+mn-ea"/>
          <a:cs typeface="+mn-cs"/>
        </a:defRPr>
      </a:lvl3pPr>
      <a:lvl4pPr marL="756000" indent="-252000" algn="l" defTabSz="914400" rtl="0" eaLnBrk="1" latinLnBrk="0" hangingPunct="1">
        <a:lnSpc>
          <a:spcPct val="100000"/>
        </a:lnSpc>
        <a:spcBef>
          <a:spcPts val="0"/>
        </a:spcBef>
        <a:spcAft>
          <a:spcPts val="1000"/>
        </a:spcAft>
        <a:buFont typeface="Arial" panose="020B0604020202020204" pitchFamily="34" charset="0"/>
        <a:buChar char="•"/>
        <a:defRPr sz="2400" kern="1200">
          <a:solidFill>
            <a:schemeClr val="tx1"/>
          </a:solidFill>
          <a:latin typeface="+mn-lt"/>
          <a:ea typeface="+mn-ea"/>
          <a:cs typeface="+mn-cs"/>
        </a:defRPr>
      </a:lvl4pPr>
      <a:lvl5pPr marL="1008000" indent="-252000" algn="l" defTabSz="914400" rtl="0" eaLnBrk="1" latinLnBrk="0" hangingPunct="1">
        <a:lnSpc>
          <a:spcPct val="100000"/>
        </a:lnSpc>
        <a:spcBef>
          <a:spcPts val="0"/>
        </a:spcBef>
        <a:spcAft>
          <a:spcPts val="1000"/>
        </a:spcAft>
        <a:buClr>
          <a:schemeClr val="accent4"/>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legislation.gov.uk/uksi/2013/422/schedule/1/part/2"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LAAHelpUsSayYes@justice.gov.uk" TargetMode="Externa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mailto:PA-ClaimAmend@justice.gov.uk" TargetMode="External"/><Relationship Id="rId2" Type="http://schemas.openxmlformats.org/officeDocument/2006/relationships/hyperlink" Target="https://www.gov.uk/guidance/submit-a-contracted-work-and-administration-cwa-claim-online#amendments-to-submitted-claims" TargetMode="Externa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hyperlink" Target="mailto:PA-ClaimAmend@justice.gov.uk" TargetMode="External"/><Relationship Id="rId2" Type="http://schemas.openxmlformats.org/officeDocument/2006/relationships/hyperlink" Target="https://www.gov.uk/guidance/submit-a-contracted-work-and-administration-cwa-claim-online#amendments-to-submitted-claims" TargetMode="Externa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www.gov.uk/guidance/civil-legal-aid-civil-regulations-civil-contracts-and-guidance" TargetMode="External"/><Relationship Id="rId7" Type="http://schemas.openxmlformats.org/officeDocument/2006/relationships/hyperlink" Target="https://assets.publishing.service.gov.uk/media/66d0765259b0ec2e151f84ce/2024_Standard_Civil_Contract_Useful_Information__Immigration_.pdf" TargetMode="External"/><Relationship Id="rId2" Type="http://schemas.openxmlformats.org/officeDocument/2006/relationships/hyperlink" Target="https://assets.publishing.service.gov.uk/media/66a9ff2d0808eaf43b50da63/4_8_2024_Immigration_and_Asylum_Category_Specific_Rules.pdf" TargetMode="External"/><Relationship Id="rId1" Type="http://schemas.openxmlformats.org/officeDocument/2006/relationships/slideLayout" Target="../slideLayouts/slideLayout4.xml"/><Relationship Id="rId6" Type="http://schemas.openxmlformats.org/officeDocument/2006/relationships/hyperlink" Target="https://www.gov.uk/guidance/submit-a-contracted-work-and-administration-cwa-claim-online#amendments-to-submitted-claims" TargetMode="External"/><Relationship Id="rId5" Type="http://schemas.openxmlformats.org/officeDocument/2006/relationships/hyperlink" Target="https://legalaidlearning.justice.gov.uk/course/view.php?id=217" TargetMode="External"/><Relationship Id="rId4" Type="http://schemas.openxmlformats.org/officeDocument/2006/relationships/hyperlink" Target="https://www.gov.uk/government/publications/cwa-codes-guidance"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Layout" Target="../diagrams/layout3.xml"/><Relationship Id="rId7" Type="http://schemas.openxmlformats.org/officeDocument/2006/relationships/image" Target="../media/image19.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4F9B61-3BEB-69C9-8B29-33065571F991}"/>
              </a:ext>
            </a:extLst>
          </p:cNvPr>
          <p:cNvSpPr>
            <a:spLocks noGrp="1"/>
          </p:cNvSpPr>
          <p:nvPr>
            <p:ph type="ctrTitle"/>
          </p:nvPr>
        </p:nvSpPr>
        <p:spPr>
          <a:xfrm>
            <a:off x="758188" y="2622074"/>
            <a:ext cx="9741645" cy="1080000"/>
          </a:xfrm>
        </p:spPr>
        <p:txBody>
          <a:bodyPr>
            <a:normAutofit/>
          </a:bodyPr>
          <a:lstStyle/>
          <a:p>
            <a:r>
              <a:rPr lang="en-GB" dirty="0"/>
              <a:t>Immigration billing overview:  Controlled Work</a:t>
            </a:r>
          </a:p>
        </p:txBody>
      </p:sp>
      <p:sp>
        <p:nvSpPr>
          <p:cNvPr id="5" name="Subtitle 4">
            <a:extLst>
              <a:ext uri="{FF2B5EF4-FFF2-40B4-BE49-F238E27FC236}">
                <a16:creationId xmlns:a16="http://schemas.microsoft.com/office/drawing/2014/main" id="{CEA9E972-E2DB-CE64-D54C-939327BE1FAD}"/>
              </a:ext>
            </a:extLst>
          </p:cNvPr>
          <p:cNvSpPr>
            <a:spLocks noGrp="1"/>
          </p:cNvSpPr>
          <p:nvPr>
            <p:ph type="subTitle" idx="1"/>
          </p:nvPr>
        </p:nvSpPr>
        <p:spPr/>
        <p:txBody>
          <a:bodyPr/>
          <a:lstStyle/>
          <a:p>
            <a:r>
              <a:rPr lang="en-GB" dirty="0"/>
              <a:t>Help Us Say Yes Webinar</a:t>
            </a:r>
          </a:p>
        </p:txBody>
      </p:sp>
      <p:sp>
        <p:nvSpPr>
          <p:cNvPr id="6" name="Text Placeholder 5">
            <a:extLst>
              <a:ext uri="{FF2B5EF4-FFF2-40B4-BE49-F238E27FC236}">
                <a16:creationId xmlns:a16="http://schemas.microsoft.com/office/drawing/2014/main" id="{2B5A9EA2-B11D-320D-E1FC-5A363808DE17}"/>
              </a:ext>
            </a:extLst>
          </p:cNvPr>
          <p:cNvSpPr>
            <a:spLocks noGrp="1"/>
          </p:cNvSpPr>
          <p:nvPr>
            <p:ph type="body" sz="quarter" idx="13"/>
          </p:nvPr>
        </p:nvSpPr>
        <p:spPr/>
        <p:txBody>
          <a:bodyPr/>
          <a:lstStyle/>
          <a:p>
            <a:r>
              <a:rPr lang="en-GB" b="1" dirty="0"/>
              <a:t>10 October 2024</a:t>
            </a:r>
          </a:p>
        </p:txBody>
      </p:sp>
    </p:spTree>
    <p:extLst>
      <p:ext uri="{BB962C8B-B14F-4D97-AF65-F5344CB8AC3E}">
        <p14:creationId xmlns:p14="http://schemas.microsoft.com/office/powerpoint/2010/main" val="3337775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FF57E64-EE26-1D30-DBC2-BBD18C179EE3}"/>
              </a:ext>
            </a:extLst>
          </p:cNvPr>
          <p:cNvSpPr>
            <a:spLocks noGrp="1"/>
          </p:cNvSpPr>
          <p:nvPr>
            <p:ph type="title"/>
          </p:nvPr>
        </p:nvSpPr>
        <p:spPr>
          <a:xfrm>
            <a:off x="809425" y="372136"/>
            <a:ext cx="10728000" cy="900000"/>
          </a:xfrm>
        </p:spPr>
        <p:txBody>
          <a:bodyPr/>
          <a:lstStyle/>
          <a:p>
            <a:r>
              <a:rPr lang="en-US" dirty="0"/>
              <a:t>Visuals of reporting</a:t>
            </a:r>
          </a:p>
        </p:txBody>
      </p:sp>
      <p:sp>
        <p:nvSpPr>
          <p:cNvPr id="4" name="Footer Placeholder 3">
            <a:extLst>
              <a:ext uri="{FF2B5EF4-FFF2-40B4-BE49-F238E27FC236}">
                <a16:creationId xmlns:a16="http://schemas.microsoft.com/office/drawing/2014/main" id="{EE1D5AF4-9BCC-EEEF-5F90-CEB1F6989617}"/>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nchor="ctr">
            <a:normAutofit/>
          </a:bodyPr>
          <a:lstStyle/>
          <a:p>
            <a:pPr>
              <a:spcAft>
                <a:spcPts val="600"/>
              </a:spcAft>
            </a:pPr>
            <a:r>
              <a:rPr lang="en-GB" dirty="0"/>
              <a:t>Providing access to justice through working with others to achieve excellence in the delivery of legal aid</a:t>
            </a:r>
          </a:p>
        </p:txBody>
      </p:sp>
      <p:sp>
        <p:nvSpPr>
          <p:cNvPr id="14" name="Content Placeholder 11">
            <a:extLst>
              <a:ext uri="{FF2B5EF4-FFF2-40B4-BE49-F238E27FC236}">
                <a16:creationId xmlns:a16="http://schemas.microsoft.com/office/drawing/2014/main" id="{B01E1D27-79BC-4098-4B48-94806A4F343D}"/>
              </a:ext>
            </a:extLst>
          </p:cNvPr>
          <p:cNvSpPr txBox="1">
            <a:spLocks/>
          </p:cNvSpPr>
          <p:nvPr/>
        </p:nvSpPr>
        <p:spPr>
          <a:xfrm>
            <a:off x="654574" y="1446275"/>
            <a:ext cx="2808715" cy="1307256"/>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2400" kern="1200">
                <a:solidFill>
                  <a:schemeClr val="tx1"/>
                </a:solidFill>
                <a:latin typeface="+mn-lt"/>
                <a:ea typeface="+mn-ea"/>
                <a:cs typeface="+mn-cs"/>
              </a:defRPr>
            </a:lvl1pPr>
            <a:lvl2pPr marL="252000" indent="-2520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400" kern="1200">
                <a:solidFill>
                  <a:schemeClr val="tx1"/>
                </a:solidFill>
                <a:latin typeface="+mn-lt"/>
                <a:ea typeface="+mn-ea"/>
                <a:cs typeface="+mn-cs"/>
              </a:defRPr>
            </a:lvl2pPr>
            <a:lvl3pPr marL="504000" indent="-252000" algn="l" defTabSz="914400" rtl="0" eaLnBrk="1" latinLnBrk="0" hangingPunct="1">
              <a:lnSpc>
                <a:spcPct val="100000"/>
              </a:lnSpc>
              <a:spcBef>
                <a:spcPts val="0"/>
              </a:spcBef>
              <a:spcAft>
                <a:spcPts val="1000"/>
              </a:spcAft>
              <a:buClr>
                <a:srgbClr val="AFCC46"/>
              </a:buClr>
              <a:buFont typeface="Arial" panose="020B0604020202020204" pitchFamily="34" charset="0"/>
              <a:buChar char="•"/>
              <a:defRPr sz="2400" kern="1200">
                <a:solidFill>
                  <a:schemeClr val="tx1"/>
                </a:solidFill>
                <a:latin typeface="+mn-lt"/>
                <a:ea typeface="+mn-ea"/>
                <a:cs typeface="+mn-cs"/>
              </a:defRPr>
            </a:lvl3pPr>
            <a:lvl4pPr marL="756000" indent="-252000" algn="l" defTabSz="914400" rtl="0" eaLnBrk="1" latinLnBrk="0" hangingPunct="1">
              <a:lnSpc>
                <a:spcPct val="100000"/>
              </a:lnSpc>
              <a:spcBef>
                <a:spcPts val="0"/>
              </a:spcBef>
              <a:spcAft>
                <a:spcPts val="1000"/>
              </a:spcAft>
              <a:buFont typeface="Arial" panose="020B0604020202020204" pitchFamily="34" charset="0"/>
              <a:buChar char="•"/>
              <a:defRPr sz="2400" kern="1200">
                <a:solidFill>
                  <a:schemeClr val="tx1"/>
                </a:solidFill>
                <a:latin typeface="+mn-lt"/>
                <a:ea typeface="+mn-ea"/>
                <a:cs typeface="+mn-cs"/>
              </a:defRPr>
            </a:lvl4pPr>
            <a:lvl5pPr marL="1008000" indent="-252000" algn="l" defTabSz="914400" rtl="0" eaLnBrk="1" latinLnBrk="0" hangingPunct="1">
              <a:lnSpc>
                <a:spcPct val="100000"/>
              </a:lnSpc>
              <a:spcBef>
                <a:spcPts val="0"/>
              </a:spcBef>
              <a:spcAft>
                <a:spcPts val="1000"/>
              </a:spcAft>
              <a:buClr>
                <a:schemeClr val="accent4"/>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This is what Table 4 on your schedule may show – these are the authorisations you have under each category at that office</a:t>
            </a:r>
          </a:p>
        </p:txBody>
      </p:sp>
      <p:sp>
        <p:nvSpPr>
          <p:cNvPr id="20" name="Arrow: Right 19" descr="Arrow pointing right">
            <a:extLst>
              <a:ext uri="{FF2B5EF4-FFF2-40B4-BE49-F238E27FC236}">
                <a16:creationId xmlns:a16="http://schemas.microsoft.com/office/drawing/2014/main" id="{BBEEDAA1-C54B-0A50-CFD6-2F44A3CAA104}"/>
              </a:ext>
            </a:extLst>
          </p:cNvPr>
          <p:cNvSpPr/>
          <p:nvPr/>
        </p:nvSpPr>
        <p:spPr>
          <a:xfrm>
            <a:off x="1508167" y="3046335"/>
            <a:ext cx="1852551" cy="26929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7" name="Picture 16" descr="Extract from Contract Schedule">
            <a:extLst>
              <a:ext uri="{FF2B5EF4-FFF2-40B4-BE49-F238E27FC236}">
                <a16:creationId xmlns:a16="http://schemas.microsoft.com/office/drawing/2014/main" id="{171345D1-1095-E7A1-6760-5C75722A0F93}"/>
              </a:ext>
            </a:extLst>
          </p:cNvPr>
          <p:cNvPicPr>
            <a:picLocks noChangeAspect="1"/>
          </p:cNvPicPr>
          <p:nvPr/>
        </p:nvPicPr>
        <p:blipFill>
          <a:blip r:embed="rId2"/>
          <a:stretch>
            <a:fillRect/>
          </a:stretch>
        </p:blipFill>
        <p:spPr>
          <a:xfrm>
            <a:off x="3657600" y="1454199"/>
            <a:ext cx="7879825" cy="2232413"/>
          </a:xfrm>
          <a:prstGeom prst="rect">
            <a:avLst/>
          </a:prstGeom>
          <a:ln>
            <a:solidFill>
              <a:schemeClr val="tx1"/>
            </a:solidFill>
          </a:ln>
        </p:spPr>
      </p:pic>
      <p:pic>
        <p:nvPicPr>
          <p:cNvPr id="19" name="Picture 18" descr="Extract from NMS table">
            <a:extLst>
              <a:ext uri="{FF2B5EF4-FFF2-40B4-BE49-F238E27FC236}">
                <a16:creationId xmlns:a16="http://schemas.microsoft.com/office/drawing/2014/main" id="{409C022D-1510-A328-7DB3-C822CFCDE136}"/>
              </a:ext>
            </a:extLst>
          </p:cNvPr>
          <p:cNvPicPr>
            <a:picLocks noChangeAspect="1"/>
          </p:cNvPicPr>
          <p:nvPr/>
        </p:nvPicPr>
        <p:blipFill>
          <a:blip r:embed="rId3"/>
          <a:stretch>
            <a:fillRect/>
          </a:stretch>
        </p:blipFill>
        <p:spPr>
          <a:xfrm>
            <a:off x="654575" y="3968112"/>
            <a:ext cx="6829425" cy="2266950"/>
          </a:xfrm>
          <a:prstGeom prst="rect">
            <a:avLst/>
          </a:prstGeom>
          <a:ln>
            <a:solidFill>
              <a:schemeClr val="tx1"/>
            </a:solidFill>
          </a:ln>
        </p:spPr>
      </p:pic>
      <p:sp>
        <p:nvSpPr>
          <p:cNvPr id="12" name="Content Placeholder 11">
            <a:extLst>
              <a:ext uri="{FF2B5EF4-FFF2-40B4-BE49-F238E27FC236}">
                <a16:creationId xmlns:a16="http://schemas.microsoft.com/office/drawing/2014/main" id="{8E768A6E-4F66-F6AF-C98B-9FE0D051113B}"/>
              </a:ext>
            </a:extLst>
          </p:cNvPr>
          <p:cNvSpPr>
            <a:spLocks noGrp="1"/>
          </p:cNvSpPr>
          <p:nvPr>
            <p:ph sz="half" idx="1"/>
          </p:nvPr>
        </p:nvSpPr>
        <p:spPr>
          <a:xfrm>
            <a:off x="7597512" y="3995267"/>
            <a:ext cx="4108951" cy="1590798"/>
          </a:xfrm>
        </p:spPr>
        <p:txBody>
          <a:bodyPr>
            <a:noAutofit/>
          </a:bodyPr>
          <a:lstStyle/>
          <a:p>
            <a:r>
              <a:rPr lang="en-GB" sz="1800" dirty="0"/>
              <a:t>This is what your NMS submission could look like in the Bulkload when reporting against each authorisation on that office schedule – you enter the code for the procurement area and access point, not the names</a:t>
            </a:r>
          </a:p>
        </p:txBody>
      </p:sp>
      <p:sp>
        <p:nvSpPr>
          <p:cNvPr id="21" name="Arrow: Right 20" descr="Arrow pointing left">
            <a:extLst>
              <a:ext uri="{FF2B5EF4-FFF2-40B4-BE49-F238E27FC236}">
                <a16:creationId xmlns:a16="http://schemas.microsoft.com/office/drawing/2014/main" id="{A35F965C-8EDF-3B1C-AF2D-125CBA5E1898}"/>
              </a:ext>
            </a:extLst>
          </p:cNvPr>
          <p:cNvSpPr/>
          <p:nvPr/>
        </p:nvSpPr>
        <p:spPr>
          <a:xfrm rot="10800000">
            <a:off x="7948660" y="5870364"/>
            <a:ext cx="1852551" cy="26929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Slide Number Placeholder 4">
            <a:extLst>
              <a:ext uri="{FF2B5EF4-FFF2-40B4-BE49-F238E27FC236}">
                <a16:creationId xmlns:a16="http://schemas.microsoft.com/office/drawing/2014/main" id="{4B588A2F-64F8-9864-A692-AA3716106811}"/>
              </a:ext>
            </a:extLst>
          </p:cNvPr>
          <p:cNvSpPr>
            <a:spLocks noGrp="1"/>
          </p:cNvSpPr>
          <p:nvPr>
            <p:ph type="sldNum" sz="quarter" idx="12"/>
          </p:nvPr>
        </p:nvSpPr>
        <p:spPr>
          <a:xfrm>
            <a:off x="11443648" y="6169565"/>
            <a:ext cx="450436" cy="365125"/>
          </a:xfrm>
        </p:spPr>
        <p:txBody>
          <a:bodyPr anchor="ctr">
            <a:normAutofit/>
          </a:bodyPr>
          <a:lstStyle/>
          <a:p>
            <a:pPr>
              <a:spcAft>
                <a:spcPts val="600"/>
              </a:spcAft>
            </a:pPr>
            <a:fld id="{C0189ED6-F87B-4BC1-907E-EF602CA5C674}" type="slidenum">
              <a:rPr lang="en-GB" smtClean="0"/>
              <a:pPr>
                <a:spcAft>
                  <a:spcPts val="600"/>
                </a:spcAft>
              </a:pPr>
              <a:t>10</a:t>
            </a:fld>
            <a:endParaRPr lang="en-GB" dirty="0"/>
          </a:p>
        </p:txBody>
      </p:sp>
    </p:spTree>
    <p:extLst>
      <p:ext uri="{BB962C8B-B14F-4D97-AF65-F5344CB8AC3E}">
        <p14:creationId xmlns:p14="http://schemas.microsoft.com/office/powerpoint/2010/main" val="507060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D25FC-48B4-2E2D-AB5B-7CFB6B9187CB}"/>
              </a:ext>
            </a:extLst>
          </p:cNvPr>
          <p:cNvSpPr>
            <a:spLocks noGrp="1"/>
          </p:cNvSpPr>
          <p:nvPr>
            <p:ph type="title"/>
          </p:nvPr>
        </p:nvSpPr>
        <p:spPr>
          <a:xfrm>
            <a:off x="809425" y="372136"/>
            <a:ext cx="10728000" cy="900000"/>
          </a:xfrm>
        </p:spPr>
        <p:txBody>
          <a:bodyPr anchor="ctr">
            <a:normAutofit/>
          </a:bodyPr>
          <a:lstStyle/>
          <a:p>
            <a:r>
              <a:rPr lang="en-GB" dirty="0"/>
              <a:t>CLR table</a:t>
            </a:r>
          </a:p>
        </p:txBody>
      </p:sp>
      <p:pic>
        <p:nvPicPr>
          <p:cNvPr id="8" name="Picture 7" descr="Extract of CLR reporting table">
            <a:extLst>
              <a:ext uri="{FF2B5EF4-FFF2-40B4-BE49-F238E27FC236}">
                <a16:creationId xmlns:a16="http://schemas.microsoft.com/office/drawing/2014/main" id="{4328D177-C836-B8E7-4047-4B2402B9C078}"/>
              </a:ext>
            </a:extLst>
          </p:cNvPr>
          <p:cNvPicPr>
            <a:picLocks noChangeAspect="1"/>
          </p:cNvPicPr>
          <p:nvPr/>
        </p:nvPicPr>
        <p:blipFill>
          <a:blip r:embed="rId2"/>
          <a:stretch>
            <a:fillRect/>
          </a:stretch>
        </p:blipFill>
        <p:spPr>
          <a:xfrm>
            <a:off x="702543" y="1259245"/>
            <a:ext cx="4841228" cy="4817022"/>
          </a:xfrm>
          <a:prstGeom prst="rect">
            <a:avLst/>
          </a:prstGeom>
          <a:noFill/>
          <a:ln w="12700">
            <a:solidFill>
              <a:schemeClr val="tx1"/>
            </a:solidFill>
          </a:ln>
        </p:spPr>
      </p:pic>
      <p:sp>
        <p:nvSpPr>
          <p:cNvPr id="4" name="Footer Placeholder 3">
            <a:extLst>
              <a:ext uri="{FF2B5EF4-FFF2-40B4-BE49-F238E27FC236}">
                <a16:creationId xmlns:a16="http://schemas.microsoft.com/office/drawing/2014/main" id="{8AF310F2-DCF9-075D-B247-2FD268CC1DBA}"/>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nchor="ctr">
            <a:normAutofit/>
          </a:bodyPr>
          <a:lstStyle/>
          <a:p>
            <a:pPr>
              <a:spcAft>
                <a:spcPts val="600"/>
              </a:spcAft>
            </a:pPr>
            <a:r>
              <a:rPr lang="en-GB" dirty="0"/>
              <a:t>Providing access to justice through working with others to achieve excellence in the delivery of legal aid</a:t>
            </a:r>
          </a:p>
        </p:txBody>
      </p:sp>
      <p:grpSp>
        <p:nvGrpSpPr>
          <p:cNvPr id="3" name="Group 2" descr="A box containing">
            <a:extLst>
              <a:ext uri="{FF2B5EF4-FFF2-40B4-BE49-F238E27FC236}">
                <a16:creationId xmlns:a16="http://schemas.microsoft.com/office/drawing/2014/main" id="{A414841F-F258-7CD4-31E6-A2AC4DB1B854}"/>
              </a:ext>
            </a:extLst>
          </p:cNvPr>
          <p:cNvGrpSpPr/>
          <p:nvPr/>
        </p:nvGrpSpPr>
        <p:grpSpPr>
          <a:xfrm>
            <a:off x="6096000" y="1515975"/>
            <a:ext cx="5347648" cy="3958996"/>
            <a:chOff x="6096000" y="1515975"/>
            <a:chExt cx="5347648" cy="3958996"/>
          </a:xfrm>
        </p:grpSpPr>
        <p:sp>
          <p:nvSpPr>
            <p:cNvPr id="7" name="Rectangle: Rounded Corners 6">
              <a:extLst>
                <a:ext uri="{FF2B5EF4-FFF2-40B4-BE49-F238E27FC236}">
                  <a16:creationId xmlns:a16="http://schemas.microsoft.com/office/drawing/2014/main" id="{DD81002D-7D75-ABEA-14E6-4F0E58A29567}"/>
                </a:ext>
                <a:ext uri="{C183D7F6-B498-43B3-948B-1728B52AA6E4}">
                  <adec:decorative xmlns:adec="http://schemas.microsoft.com/office/drawing/2017/decorative" val="1"/>
                </a:ext>
              </a:extLst>
            </p:cNvPr>
            <p:cNvSpPr/>
            <p:nvPr/>
          </p:nvSpPr>
          <p:spPr>
            <a:xfrm>
              <a:off x="6096000" y="1515975"/>
              <a:ext cx="5347648" cy="3958996"/>
            </a:xfrm>
            <a:prstGeom prst="roundRect">
              <a:avLst/>
            </a:prstGeom>
            <a:solidFill>
              <a:srgbClr val="CCE2D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descr="A ">
              <a:extLst>
                <a:ext uri="{FF2B5EF4-FFF2-40B4-BE49-F238E27FC236}">
                  <a16:creationId xmlns:a16="http://schemas.microsoft.com/office/drawing/2014/main" id="{0A8B63C3-953B-5978-FA4F-4AFEDAEA0BA1}"/>
                </a:ext>
              </a:extLst>
            </p:cNvPr>
            <p:cNvSpPr txBox="1"/>
            <p:nvPr/>
          </p:nvSpPr>
          <p:spPr>
            <a:xfrm>
              <a:off x="6213914" y="1874191"/>
              <a:ext cx="5123352" cy="3400931"/>
            </a:xfrm>
            <a:prstGeom prst="rect">
              <a:avLst/>
            </a:prstGeom>
            <a:noFill/>
          </p:spPr>
          <p:txBody>
            <a:bodyPr wrap="square" rtlCol="0">
              <a:spAutoFit/>
            </a:bodyPr>
            <a:lstStyle/>
            <a:p>
              <a:pPr>
                <a:spcAft>
                  <a:spcPts val="600"/>
                </a:spcAft>
              </a:pPr>
              <a:r>
                <a:rPr lang="en-GB" b="1" dirty="0"/>
                <a:t>What is this ‘CLR’ table for?</a:t>
              </a:r>
            </a:p>
            <a:p>
              <a:pPr>
                <a:spcAft>
                  <a:spcPts val="600"/>
                </a:spcAft>
              </a:pPr>
              <a:r>
                <a:rPr lang="en-GB" dirty="0"/>
                <a:t>This is a redundant report, and you should just enter ‘0’ against each row. </a:t>
              </a:r>
            </a:p>
            <a:p>
              <a:pPr>
                <a:spcAft>
                  <a:spcPts val="600"/>
                </a:spcAft>
              </a:pPr>
              <a:endParaRPr lang="en-GB" dirty="0"/>
            </a:p>
            <a:p>
              <a:pPr>
                <a:spcAft>
                  <a:spcPts val="600"/>
                </a:spcAft>
              </a:pPr>
              <a:endParaRPr lang="en-GB" dirty="0"/>
            </a:p>
            <a:p>
              <a:pPr>
                <a:spcAft>
                  <a:spcPts val="600"/>
                </a:spcAft>
              </a:pPr>
              <a:endParaRPr lang="en-GB" dirty="0"/>
            </a:p>
            <a:p>
              <a:pPr>
                <a:spcAft>
                  <a:spcPts val="600"/>
                </a:spcAft>
              </a:pPr>
              <a:endParaRPr lang="en-GB" dirty="0"/>
            </a:p>
            <a:p>
              <a:pPr>
                <a:spcAft>
                  <a:spcPts val="600"/>
                </a:spcAft>
              </a:pPr>
              <a:endParaRPr lang="en-GB" dirty="0"/>
            </a:p>
            <a:p>
              <a:pPr>
                <a:spcAft>
                  <a:spcPts val="600"/>
                </a:spcAft>
              </a:pPr>
              <a:r>
                <a:rPr lang="en-GB" dirty="0"/>
                <a:t>This information is not used in relation to your NMS or outcome submissions.</a:t>
              </a:r>
            </a:p>
          </p:txBody>
        </p:sp>
        <p:pic>
          <p:nvPicPr>
            <p:cNvPr id="10" name="Picture 2" descr="No entry - Free signs icons">
              <a:extLst>
                <a:ext uri="{FF2B5EF4-FFF2-40B4-BE49-F238E27FC236}">
                  <a16:creationId xmlns:a16="http://schemas.microsoft.com/office/drawing/2014/main" id="{F16BBB50-E43A-2F09-A8E5-37D56A874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7518" y="3150559"/>
              <a:ext cx="1140582" cy="1140582"/>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Slide Number Placeholder 4">
            <a:extLst>
              <a:ext uri="{FF2B5EF4-FFF2-40B4-BE49-F238E27FC236}">
                <a16:creationId xmlns:a16="http://schemas.microsoft.com/office/drawing/2014/main" id="{38B93E85-1028-3570-A943-5D25FCF17327}"/>
              </a:ext>
            </a:extLst>
          </p:cNvPr>
          <p:cNvSpPr>
            <a:spLocks noGrp="1"/>
          </p:cNvSpPr>
          <p:nvPr>
            <p:ph type="sldNum" sz="quarter" idx="12"/>
          </p:nvPr>
        </p:nvSpPr>
        <p:spPr>
          <a:xfrm>
            <a:off x="11443648" y="6169565"/>
            <a:ext cx="450436" cy="365125"/>
          </a:xfrm>
        </p:spPr>
        <p:txBody>
          <a:bodyPr anchor="ctr">
            <a:normAutofit/>
          </a:bodyPr>
          <a:lstStyle/>
          <a:p>
            <a:pPr>
              <a:spcAft>
                <a:spcPts val="600"/>
              </a:spcAft>
            </a:pPr>
            <a:fld id="{C0189ED6-F87B-4BC1-907E-EF602CA5C674}" type="slidenum">
              <a:rPr lang="en-GB" smtClean="0"/>
              <a:pPr>
                <a:spcAft>
                  <a:spcPts val="600"/>
                </a:spcAft>
              </a:pPr>
              <a:t>11</a:t>
            </a:fld>
            <a:endParaRPr lang="en-GB" dirty="0"/>
          </a:p>
        </p:txBody>
      </p:sp>
    </p:spTree>
    <p:extLst>
      <p:ext uri="{BB962C8B-B14F-4D97-AF65-F5344CB8AC3E}">
        <p14:creationId xmlns:p14="http://schemas.microsoft.com/office/powerpoint/2010/main" val="3248127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8BE21-727B-E987-C9A3-D516CEBA9444}"/>
              </a:ext>
            </a:extLst>
          </p:cNvPr>
          <p:cNvSpPr>
            <a:spLocks noGrp="1"/>
          </p:cNvSpPr>
          <p:nvPr>
            <p:ph type="title"/>
          </p:nvPr>
        </p:nvSpPr>
        <p:spPr>
          <a:xfrm>
            <a:off x="759600" y="2620800"/>
            <a:ext cx="10842592" cy="1080000"/>
          </a:xfrm>
        </p:spPr>
        <p:txBody>
          <a:bodyPr/>
          <a:lstStyle/>
          <a:p>
            <a:r>
              <a:rPr lang="en-GB" dirty="0"/>
              <a:t>Reporting outcome claims under controlled work</a:t>
            </a:r>
          </a:p>
        </p:txBody>
      </p:sp>
    </p:spTree>
    <p:extLst>
      <p:ext uri="{BB962C8B-B14F-4D97-AF65-F5344CB8AC3E}">
        <p14:creationId xmlns:p14="http://schemas.microsoft.com/office/powerpoint/2010/main" val="936393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0699-A343-0BBA-9DEF-57BE01300691}"/>
              </a:ext>
            </a:extLst>
          </p:cNvPr>
          <p:cNvSpPr>
            <a:spLocks noGrp="1"/>
          </p:cNvSpPr>
          <p:nvPr>
            <p:ph type="title"/>
          </p:nvPr>
        </p:nvSpPr>
        <p:spPr/>
        <p:txBody>
          <a:bodyPr/>
          <a:lstStyle/>
          <a:p>
            <a:r>
              <a:rPr lang="en-GB" dirty="0"/>
              <a:t>Claim types</a:t>
            </a:r>
          </a:p>
        </p:txBody>
      </p:sp>
      <p:sp>
        <p:nvSpPr>
          <p:cNvPr id="3" name="Content Placeholder 2">
            <a:extLst>
              <a:ext uri="{FF2B5EF4-FFF2-40B4-BE49-F238E27FC236}">
                <a16:creationId xmlns:a16="http://schemas.microsoft.com/office/drawing/2014/main" id="{F0F4EDFF-3232-2CD8-883D-4F23D8C4E1AE}"/>
              </a:ext>
            </a:extLst>
          </p:cNvPr>
          <p:cNvSpPr>
            <a:spLocks noGrp="1"/>
          </p:cNvSpPr>
          <p:nvPr>
            <p:ph idx="1"/>
          </p:nvPr>
        </p:nvSpPr>
        <p:spPr>
          <a:xfrm>
            <a:off x="809426" y="1395662"/>
            <a:ext cx="10728000" cy="3412869"/>
          </a:xfrm>
        </p:spPr>
        <p:txBody>
          <a:bodyPr>
            <a:normAutofit lnSpcReduction="10000"/>
          </a:bodyPr>
          <a:lstStyle/>
          <a:p>
            <a:r>
              <a:rPr lang="en-GB" sz="1800" b="1" dirty="0"/>
              <a:t>Claim types to choose from </a:t>
            </a:r>
          </a:p>
          <a:p>
            <a:pPr marL="457200" indent="-457200">
              <a:buFont typeface="+mj-lt"/>
              <a:buAutoNum type="arabicPeriod"/>
            </a:pPr>
            <a:r>
              <a:rPr lang="en-GB" sz="1800" dirty="0"/>
              <a:t>Completed claim</a:t>
            </a:r>
          </a:p>
          <a:p>
            <a:pPr marL="457200" indent="-457200">
              <a:buFont typeface="+mj-lt"/>
              <a:buAutoNum type="arabicPeriod"/>
            </a:pPr>
            <a:r>
              <a:rPr lang="en-GB" sz="1800" dirty="0"/>
              <a:t>Stage Disbursement claim</a:t>
            </a:r>
          </a:p>
          <a:p>
            <a:pPr marL="457200" indent="-457200">
              <a:buFont typeface="+mj-lt"/>
              <a:buAutoNum type="arabicPeriod"/>
            </a:pPr>
            <a:r>
              <a:rPr lang="en-GB" sz="1800" dirty="0"/>
              <a:t>Stage claim (only for matters opened prior to 1 April 2023)</a:t>
            </a:r>
          </a:p>
          <a:p>
            <a:endParaRPr lang="en-GB" sz="1800" dirty="0"/>
          </a:p>
          <a:p>
            <a:r>
              <a:rPr lang="en-GB" sz="1800" dirty="0"/>
              <a:t>Depending on which you choose, different fields will need to be completed. For instance, for Stage Disbursement claims, you cannot claim any Profit Costs and those fields will be greyed out in the bulkload spreadsheet or unavailable in CWA.</a:t>
            </a:r>
          </a:p>
          <a:p>
            <a:r>
              <a:rPr lang="en-GB" sz="1800" dirty="0"/>
              <a:t>There can only be 1 completed claim per matter.</a:t>
            </a:r>
          </a:p>
          <a:p>
            <a:r>
              <a:rPr lang="en-GB" sz="1800" dirty="0"/>
              <a:t>	</a:t>
            </a:r>
          </a:p>
        </p:txBody>
      </p:sp>
      <p:sp>
        <p:nvSpPr>
          <p:cNvPr id="4" name="Footer Placeholder 3">
            <a:extLst>
              <a:ext uri="{FF2B5EF4-FFF2-40B4-BE49-F238E27FC236}">
                <a16:creationId xmlns:a16="http://schemas.microsoft.com/office/drawing/2014/main" id="{677E21E9-8AFB-8080-BD1F-9C9FBA51E511}"/>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dirty="0"/>
              <a:t>Providing access to justice through working with others to achieve excellence in the delivery of legal aid</a:t>
            </a:r>
          </a:p>
        </p:txBody>
      </p:sp>
      <p:sp>
        <p:nvSpPr>
          <p:cNvPr id="8" name="Rectangle: Rounded Corners 7">
            <a:extLst>
              <a:ext uri="{FF2B5EF4-FFF2-40B4-BE49-F238E27FC236}">
                <a16:creationId xmlns:a16="http://schemas.microsoft.com/office/drawing/2014/main" id="{10CFD3AB-CBA5-AB89-0BEE-742516257C70}"/>
              </a:ext>
              <a:ext uri="{C183D7F6-B498-43B3-948B-1728B52AA6E4}">
                <adec:decorative xmlns:adec="http://schemas.microsoft.com/office/drawing/2017/decorative" val="1"/>
              </a:ext>
            </a:extLst>
          </p:cNvPr>
          <p:cNvSpPr/>
          <p:nvPr/>
        </p:nvSpPr>
        <p:spPr>
          <a:xfrm>
            <a:off x="809424" y="4668621"/>
            <a:ext cx="10728001" cy="1056903"/>
          </a:xfrm>
          <a:prstGeom prst="roundRect">
            <a:avLst/>
          </a:prstGeom>
          <a:solidFill>
            <a:srgbClr val="CCE2DD"/>
          </a:solidFill>
          <a:ln>
            <a:solidFill>
              <a:srgbClr val="CCE2D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69A1B0-6F7F-CFED-ECB4-2D337C93E2D4}"/>
              </a:ext>
            </a:extLst>
          </p:cNvPr>
          <p:cNvSpPr txBox="1"/>
          <p:nvPr/>
        </p:nvSpPr>
        <p:spPr>
          <a:xfrm>
            <a:off x="1709427" y="4875586"/>
            <a:ext cx="9827998" cy="646331"/>
          </a:xfrm>
          <a:prstGeom prst="rect">
            <a:avLst/>
          </a:prstGeom>
          <a:noFill/>
        </p:spPr>
        <p:txBody>
          <a:bodyPr wrap="square" rtlCol="0">
            <a:spAutoFit/>
          </a:bodyPr>
          <a:lstStyle/>
          <a:p>
            <a:r>
              <a:rPr lang="en-GB" sz="1800" dirty="0"/>
              <a:t>Where you identify that costs have been omitted from a claim, or an error was made in a claim, you must request a Claim Amendment. </a:t>
            </a:r>
            <a:r>
              <a:rPr lang="en-GB" sz="1800" b="1" dirty="0"/>
              <a:t>DO NOT</a:t>
            </a:r>
            <a:r>
              <a:rPr lang="en-GB" sz="1800" dirty="0"/>
              <a:t> submit a second claim for the additional costs.</a:t>
            </a:r>
          </a:p>
        </p:txBody>
      </p:sp>
      <p:pic>
        <p:nvPicPr>
          <p:cNvPr id="7" name="Picture 2">
            <a:extLst>
              <a:ext uri="{FF2B5EF4-FFF2-40B4-BE49-F238E27FC236}">
                <a16:creationId xmlns:a16="http://schemas.microsoft.com/office/drawing/2014/main" id="{B3439966-A41A-AA07-D8F5-5B8BE99BF48B}"/>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607" y="4931809"/>
            <a:ext cx="530529" cy="53052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EB729D73-88A9-FB95-D636-D0ED1D079EEE}"/>
              </a:ext>
            </a:extLst>
          </p:cNvPr>
          <p:cNvSpPr>
            <a:spLocks noGrp="1"/>
          </p:cNvSpPr>
          <p:nvPr>
            <p:ph type="sldNum" sz="quarter" idx="12"/>
          </p:nvPr>
        </p:nvSpPr>
        <p:spPr/>
        <p:txBody>
          <a:bodyPr/>
          <a:lstStyle/>
          <a:p>
            <a:fld id="{C0189ED6-F87B-4BC1-907E-EF602CA5C674}" type="slidenum">
              <a:rPr lang="en-GB" smtClean="0"/>
              <a:t>13</a:t>
            </a:fld>
            <a:endParaRPr lang="en-GB" dirty="0"/>
          </a:p>
        </p:txBody>
      </p:sp>
    </p:spTree>
    <p:extLst>
      <p:ext uri="{BB962C8B-B14F-4D97-AF65-F5344CB8AC3E}">
        <p14:creationId xmlns:p14="http://schemas.microsoft.com/office/powerpoint/2010/main" val="2706477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C206BF26-55CB-59D5-2C6A-0AEDC20E2B21}"/>
              </a:ext>
              <a:ext uri="{C183D7F6-B498-43B3-948B-1728B52AA6E4}">
                <adec:decorative xmlns:adec="http://schemas.microsoft.com/office/drawing/2017/decorative" val="1"/>
              </a:ext>
            </a:extLst>
          </p:cNvPr>
          <p:cNvSpPr/>
          <p:nvPr/>
        </p:nvSpPr>
        <p:spPr>
          <a:xfrm>
            <a:off x="809424" y="4131845"/>
            <a:ext cx="10728001" cy="1593680"/>
          </a:xfrm>
          <a:prstGeom prst="roundRect">
            <a:avLst/>
          </a:prstGeom>
          <a:solidFill>
            <a:srgbClr val="CCE2DD"/>
          </a:solidFill>
          <a:ln>
            <a:solidFill>
              <a:srgbClr val="CCE2D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4DB1970E-785A-2F81-846B-165B3907114B}"/>
              </a:ext>
            </a:extLst>
          </p:cNvPr>
          <p:cNvSpPr>
            <a:spLocks noGrp="1"/>
          </p:cNvSpPr>
          <p:nvPr>
            <p:ph type="title"/>
          </p:nvPr>
        </p:nvSpPr>
        <p:spPr/>
        <p:txBody>
          <a:bodyPr/>
          <a:lstStyle/>
          <a:p>
            <a:r>
              <a:rPr lang="en-GB" dirty="0"/>
              <a:t>Stage disbursement claims</a:t>
            </a:r>
          </a:p>
        </p:txBody>
      </p:sp>
      <p:sp>
        <p:nvSpPr>
          <p:cNvPr id="3" name="Content Placeholder 2">
            <a:extLst>
              <a:ext uri="{FF2B5EF4-FFF2-40B4-BE49-F238E27FC236}">
                <a16:creationId xmlns:a16="http://schemas.microsoft.com/office/drawing/2014/main" id="{4CEF75EC-631C-6D11-5D63-349FDEC23DAB}"/>
              </a:ext>
            </a:extLst>
          </p:cNvPr>
          <p:cNvSpPr>
            <a:spLocks noGrp="1"/>
          </p:cNvSpPr>
          <p:nvPr>
            <p:ph idx="1"/>
          </p:nvPr>
        </p:nvSpPr>
        <p:spPr>
          <a:xfrm>
            <a:off x="809426" y="1395662"/>
            <a:ext cx="10728000" cy="3030033"/>
          </a:xfrm>
        </p:spPr>
        <p:txBody>
          <a:bodyPr>
            <a:normAutofit/>
          </a:bodyPr>
          <a:lstStyle/>
          <a:p>
            <a:pPr>
              <a:lnSpc>
                <a:spcPct val="110000"/>
              </a:lnSpc>
            </a:pPr>
            <a:r>
              <a:rPr lang="en-GB" sz="1800" b="1" dirty="0"/>
              <a:t>Stage disbursement claims</a:t>
            </a:r>
          </a:p>
          <a:p>
            <a:pPr marL="285750" indent="-285750">
              <a:lnSpc>
                <a:spcPct val="110000"/>
              </a:lnSpc>
              <a:buFont typeface="Arial" panose="020B0604020202020204" pitchFamily="34" charset="0"/>
              <a:buChar char="•"/>
            </a:pPr>
            <a:r>
              <a:rPr lang="en-GB" sz="1800" dirty="0"/>
              <a:t>These can be made in accordance with para 8.141 of the 2024 Contract:</a:t>
            </a:r>
          </a:p>
          <a:p>
            <a:pPr marL="537750" lvl="1" indent="-285750">
              <a:lnSpc>
                <a:spcPct val="110000"/>
              </a:lnSpc>
            </a:pPr>
            <a:r>
              <a:rPr lang="en-GB" sz="1800" dirty="0"/>
              <a:t>At least 3 months have elapsed since the matter was opened, or since any previous claim for that matter was made.</a:t>
            </a:r>
          </a:p>
          <a:p>
            <a:pPr marL="285750" indent="-285750">
              <a:lnSpc>
                <a:spcPct val="110000"/>
              </a:lnSpc>
              <a:buFont typeface="Arial" panose="020B0604020202020204" pitchFamily="34" charset="0"/>
              <a:buChar char="•"/>
            </a:pPr>
            <a:r>
              <a:rPr lang="en-GB" sz="1800" dirty="0"/>
              <a:t>You should only report the disbursement costs incurred since the last claim was made on that matter and should ensure that the overall value of disbursements incurred across the matter, does not exceed the applicable cost limitation.</a:t>
            </a:r>
          </a:p>
          <a:p>
            <a:pPr>
              <a:lnSpc>
                <a:spcPct val="110000"/>
              </a:lnSpc>
            </a:pPr>
            <a:r>
              <a:rPr lang="en-GB" sz="1800" dirty="0"/>
              <a:t>	</a:t>
            </a:r>
          </a:p>
        </p:txBody>
      </p:sp>
      <p:sp>
        <p:nvSpPr>
          <p:cNvPr id="4" name="Footer Placeholder 3">
            <a:extLst>
              <a:ext uri="{FF2B5EF4-FFF2-40B4-BE49-F238E27FC236}">
                <a16:creationId xmlns:a16="http://schemas.microsoft.com/office/drawing/2014/main" id="{EE2C8399-1E29-B4C9-D1A2-76123F207B54}"/>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dirty="0"/>
              <a:t>Providing access to justice through working with others to achieve excellence in the delivery of legal aid</a:t>
            </a:r>
          </a:p>
        </p:txBody>
      </p:sp>
      <p:sp>
        <p:nvSpPr>
          <p:cNvPr id="9" name="TextBox 8">
            <a:extLst>
              <a:ext uri="{FF2B5EF4-FFF2-40B4-BE49-F238E27FC236}">
                <a16:creationId xmlns:a16="http://schemas.microsoft.com/office/drawing/2014/main" id="{C36B9F4E-62FB-5783-1396-7FB2AF8139EB}"/>
              </a:ext>
            </a:extLst>
          </p:cNvPr>
          <p:cNvSpPr txBox="1"/>
          <p:nvPr/>
        </p:nvSpPr>
        <p:spPr>
          <a:xfrm>
            <a:off x="1794603" y="4290048"/>
            <a:ext cx="9539656" cy="127727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1800" dirty="0"/>
              <a:t>CWA may reject or limit a claim, if the total disbursements reported exceeds the initial cost limitation, and a prior </a:t>
            </a:r>
            <a:r>
              <a:rPr lang="en-GB" dirty="0"/>
              <a:t>a</a:t>
            </a:r>
            <a:r>
              <a:rPr lang="en-GB" sz="1800" dirty="0"/>
              <a:t>uthority </a:t>
            </a:r>
            <a:r>
              <a:rPr lang="en-GB" dirty="0"/>
              <a:t>n</a:t>
            </a:r>
            <a:r>
              <a:rPr lang="en-GB" sz="1800" dirty="0"/>
              <a:t>umber has not been reported to demonstrate an extension has been obtained.</a:t>
            </a:r>
            <a:endParaRPr lang="en-GB" dirty="0"/>
          </a:p>
          <a:p>
            <a:pPr marL="285750" indent="-285750">
              <a:spcAft>
                <a:spcPts val="600"/>
              </a:spcAft>
              <a:buFont typeface="Arial" panose="020B0604020202020204" pitchFamily="34" charset="0"/>
              <a:buChar char="•"/>
            </a:pPr>
            <a:r>
              <a:rPr lang="en-GB" sz="1800" dirty="0"/>
              <a:t>You must ensure that no costs are repeated across claims.</a:t>
            </a:r>
          </a:p>
        </p:txBody>
      </p:sp>
      <p:pic>
        <p:nvPicPr>
          <p:cNvPr id="7" name="Picture 2">
            <a:extLst>
              <a:ext uri="{FF2B5EF4-FFF2-40B4-BE49-F238E27FC236}">
                <a16:creationId xmlns:a16="http://schemas.microsoft.com/office/drawing/2014/main" id="{92A259B0-3CD9-F5C1-9DA3-390FF6DF35B9}"/>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908" y="4728769"/>
            <a:ext cx="530529" cy="53052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91C768C4-D185-8A68-B4FB-BEC42C71EC20}"/>
              </a:ext>
            </a:extLst>
          </p:cNvPr>
          <p:cNvSpPr>
            <a:spLocks noGrp="1"/>
          </p:cNvSpPr>
          <p:nvPr>
            <p:ph type="sldNum" sz="quarter" idx="12"/>
          </p:nvPr>
        </p:nvSpPr>
        <p:spPr/>
        <p:txBody>
          <a:bodyPr/>
          <a:lstStyle/>
          <a:p>
            <a:fld id="{C0189ED6-F87B-4BC1-907E-EF602CA5C674}" type="slidenum">
              <a:rPr lang="en-GB" smtClean="0"/>
              <a:t>14</a:t>
            </a:fld>
            <a:endParaRPr lang="en-GB" dirty="0"/>
          </a:p>
        </p:txBody>
      </p:sp>
    </p:spTree>
    <p:extLst>
      <p:ext uri="{BB962C8B-B14F-4D97-AF65-F5344CB8AC3E}">
        <p14:creationId xmlns:p14="http://schemas.microsoft.com/office/powerpoint/2010/main" val="458254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D8090-781C-EA59-5F85-95E4A5D2CEDF}"/>
              </a:ext>
            </a:extLst>
          </p:cNvPr>
          <p:cNvSpPr>
            <a:spLocks noGrp="1"/>
          </p:cNvSpPr>
          <p:nvPr>
            <p:ph type="title"/>
          </p:nvPr>
        </p:nvSpPr>
        <p:spPr>
          <a:xfrm>
            <a:off x="809425" y="372136"/>
            <a:ext cx="10728000" cy="900000"/>
          </a:xfrm>
        </p:spPr>
        <p:txBody>
          <a:bodyPr/>
          <a:lstStyle/>
          <a:p>
            <a:r>
              <a:rPr lang="en-US" dirty="0"/>
              <a:t>Legal help, CLR, Procurement area and access point reporting</a:t>
            </a:r>
            <a:endParaRPr lang="en-GB" dirty="0"/>
          </a:p>
        </p:txBody>
      </p:sp>
      <p:sp>
        <p:nvSpPr>
          <p:cNvPr id="3" name="Content Placeholder 2">
            <a:extLst>
              <a:ext uri="{FF2B5EF4-FFF2-40B4-BE49-F238E27FC236}">
                <a16:creationId xmlns:a16="http://schemas.microsoft.com/office/drawing/2014/main" id="{95C5615E-A671-B63E-25E4-50018008B098}"/>
              </a:ext>
            </a:extLst>
          </p:cNvPr>
          <p:cNvSpPr>
            <a:spLocks noGrp="1"/>
          </p:cNvSpPr>
          <p:nvPr>
            <p:ph idx="1"/>
          </p:nvPr>
        </p:nvSpPr>
        <p:spPr/>
        <p:txBody>
          <a:bodyPr>
            <a:normAutofit/>
          </a:bodyPr>
          <a:lstStyle/>
          <a:p>
            <a:r>
              <a:rPr lang="en-GB" sz="1800" b="1" dirty="0"/>
              <a:t>Legal help and CLR</a:t>
            </a:r>
          </a:p>
          <a:p>
            <a:r>
              <a:rPr lang="en-GB" sz="1800" dirty="0"/>
              <a:t>These are separate matters, and separate claims should be made for each. If both matters were opened under the 2024 Contract, then they should both be submitted as completed claims.</a:t>
            </a:r>
          </a:p>
          <a:p>
            <a:r>
              <a:rPr lang="en-GB" sz="1800" dirty="0"/>
              <a:t>The contract sets out when claims can be made – see paras 3.64, 8.75 8.92, 8.139 of the 2024 contract Specifications.</a:t>
            </a:r>
          </a:p>
          <a:p>
            <a:endParaRPr lang="en-GB" sz="1800" b="1" dirty="0"/>
          </a:p>
          <a:p>
            <a:r>
              <a:rPr lang="en-GB" sz="1800" b="1" dirty="0"/>
              <a:t>Procurement area and access points</a:t>
            </a:r>
          </a:p>
          <a:p>
            <a:r>
              <a:rPr lang="en-GB" sz="1800" dirty="0"/>
              <a:t>When reporting outcomes, as you did with NMS, you report the procurement area and access point details relating to the schedule authorisation you have for that account </a:t>
            </a:r>
            <a:r>
              <a:rPr lang="en-GB" sz="1800" b="1" dirty="0"/>
              <a:t>not </a:t>
            </a:r>
            <a:r>
              <a:rPr lang="en-GB" sz="1800" dirty="0"/>
              <a:t>relating to where the client was located.</a:t>
            </a:r>
          </a:p>
          <a:p>
            <a:r>
              <a:rPr lang="en-GB" sz="1800" dirty="0"/>
              <a:t>The client may be in Liverpool, but your authorisation may be under the Midlands and East of England procurement area.</a:t>
            </a:r>
          </a:p>
          <a:p>
            <a:endParaRPr lang="en-GB" sz="1800" dirty="0"/>
          </a:p>
        </p:txBody>
      </p:sp>
      <p:sp>
        <p:nvSpPr>
          <p:cNvPr id="4" name="Footer Placeholder 3">
            <a:extLst>
              <a:ext uri="{FF2B5EF4-FFF2-40B4-BE49-F238E27FC236}">
                <a16:creationId xmlns:a16="http://schemas.microsoft.com/office/drawing/2014/main" id="{51182D03-6460-E370-E257-8ECC8C6BCD4C}"/>
              </a:ext>
            </a:extLst>
          </p:cNvPr>
          <p:cNvSpPr>
            <a:spLocks noGrp="1"/>
          </p:cNvSpPr>
          <p:nvPr>
            <p:ph type="ftr" sz="quarter" idx="11"/>
          </p:nvPr>
        </p:nvSpPr>
        <p:spPr/>
        <p:txBody>
          <a:bodyPr/>
          <a:lstStyle/>
          <a:p>
            <a:r>
              <a:rPr lang="en-GB" dirty="0"/>
              <a:t>Providing access to justice through working with others to achieve excellence in the delivery of legal aid</a:t>
            </a:r>
          </a:p>
        </p:txBody>
      </p:sp>
      <p:sp>
        <p:nvSpPr>
          <p:cNvPr id="5" name="Slide Number Placeholder 4">
            <a:extLst>
              <a:ext uri="{FF2B5EF4-FFF2-40B4-BE49-F238E27FC236}">
                <a16:creationId xmlns:a16="http://schemas.microsoft.com/office/drawing/2014/main" id="{D063C0C5-8DFE-DAB5-A19D-C295AF9FC1B1}"/>
              </a:ext>
            </a:extLst>
          </p:cNvPr>
          <p:cNvSpPr>
            <a:spLocks noGrp="1"/>
          </p:cNvSpPr>
          <p:nvPr>
            <p:ph type="sldNum" sz="quarter" idx="12"/>
          </p:nvPr>
        </p:nvSpPr>
        <p:spPr/>
        <p:txBody>
          <a:bodyPr/>
          <a:lstStyle/>
          <a:p>
            <a:fld id="{C0189ED6-F87B-4BC1-907E-EF602CA5C674}" type="slidenum">
              <a:rPr lang="en-GB" smtClean="0"/>
              <a:t>15</a:t>
            </a:fld>
            <a:endParaRPr lang="en-GB" dirty="0"/>
          </a:p>
        </p:txBody>
      </p:sp>
    </p:spTree>
    <p:extLst>
      <p:ext uri="{BB962C8B-B14F-4D97-AF65-F5344CB8AC3E}">
        <p14:creationId xmlns:p14="http://schemas.microsoft.com/office/powerpoint/2010/main" val="2053176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9261B5F-9065-D38B-F567-CEAF6F4EC040}"/>
              </a:ext>
              <a:ext uri="{C183D7F6-B498-43B3-948B-1728B52AA6E4}">
                <adec:decorative xmlns:adec="http://schemas.microsoft.com/office/drawing/2017/decorative" val="1"/>
              </a:ext>
            </a:extLst>
          </p:cNvPr>
          <p:cNvSpPr/>
          <p:nvPr/>
        </p:nvSpPr>
        <p:spPr>
          <a:xfrm>
            <a:off x="809424" y="3135046"/>
            <a:ext cx="10728001" cy="1660474"/>
          </a:xfrm>
          <a:prstGeom prst="roundRect">
            <a:avLst/>
          </a:prstGeom>
          <a:solidFill>
            <a:srgbClr val="CCE2DD"/>
          </a:solidFill>
          <a:ln>
            <a:solidFill>
              <a:srgbClr val="CCE2D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B3FB441B-AFC2-3DE0-BA77-1B9E4A6F0216}"/>
              </a:ext>
            </a:extLst>
          </p:cNvPr>
          <p:cNvSpPr>
            <a:spLocks noGrp="1"/>
          </p:cNvSpPr>
          <p:nvPr>
            <p:ph type="title"/>
          </p:nvPr>
        </p:nvSpPr>
        <p:spPr/>
        <p:txBody>
          <a:bodyPr/>
          <a:lstStyle/>
          <a:p>
            <a:r>
              <a:rPr lang="en-GB" dirty="0"/>
              <a:t>Early bills</a:t>
            </a:r>
          </a:p>
        </p:txBody>
      </p:sp>
      <p:sp>
        <p:nvSpPr>
          <p:cNvPr id="3" name="Content Placeholder 2">
            <a:extLst>
              <a:ext uri="{FF2B5EF4-FFF2-40B4-BE49-F238E27FC236}">
                <a16:creationId xmlns:a16="http://schemas.microsoft.com/office/drawing/2014/main" id="{05E1120F-5C3E-E11A-13C7-BFEA8C9DEC69}"/>
              </a:ext>
            </a:extLst>
          </p:cNvPr>
          <p:cNvSpPr>
            <a:spLocks noGrp="1"/>
          </p:cNvSpPr>
          <p:nvPr>
            <p:ph idx="1"/>
          </p:nvPr>
        </p:nvSpPr>
        <p:spPr>
          <a:xfrm>
            <a:off x="809426" y="1395663"/>
            <a:ext cx="10728000" cy="1941304"/>
          </a:xfrm>
        </p:spPr>
        <p:txBody>
          <a:bodyPr>
            <a:normAutofit/>
          </a:bodyPr>
          <a:lstStyle/>
          <a:p>
            <a:r>
              <a:rPr lang="en-GB" sz="1800" b="1" dirty="0"/>
              <a:t>Early bills</a:t>
            </a:r>
          </a:p>
          <a:p>
            <a:r>
              <a:rPr lang="en-GB" sz="1800" dirty="0"/>
              <a:t>Where the 2024 Contract permits you to submit a claim, prior to the outcome of the matter being known, you must submit this as a </a:t>
            </a:r>
            <a:r>
              <a:rPr lang="en-GB" sz="1800" b="1" dirty="0"/>
              <a:t>Completed Claim </a:t>
            </a:r>
            <a:r>
              <a:rPr lang="en-GB" sz="1800" dirty="0"/>
              <a:t>using </a:t>
            </a:r>
            <a:r>
              <a:rPr lang="en-GB" sz="1800" b="1" dirty="0"/>
              <a:t>Outcome Code IY</a:t>
            </a:r>
            <a:r>
              <a:rPr lang="en-GB" sz="1800" dirty="0"/>
              <a:t>.</a:t>
            </a:r>
          </a:p>
          <a:p>
            <a:r>
              <a:rPr lang="en-GB" sz="1800" dirty="0"/>
              <a:t>	</a:t>
            </a:r>
          </a:p>
        </p:txBody>
      </p:sp>
      <p:sp>
        <p:nvSpPr>
          <p:cNvPr id="4" name="Footer Placeholder 3">
            <a:extLst>
              <a:ext uri="{FF2B5EF4-FFF2-40B4-BE49-F238E27FC236}">
                <a16:creationId xmlns:a16="http://schemas.microsoft.com/office/drawing/2014/main" id="{46A6589E-893E-B6B8-EE26-FB1B3C856A51}"/>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dirty="0"/>
              <a:t>Providing access to justice through working with others to achieve excellence in the delivery of legal aid</a:t>
            </a:r>
          </a:p>
        </p:txBody>
      </p:sp>
      <p:pic>
        <p:nvPicPr>
          <p:cNvPr id="9" name="Picture 2">
            <a:extLst>
              <a:ext uri="{FF2B5EF4-FFF2-40B4-BE49-F238E27FC236}">
                <a16:creationId xmlns:a16="http://schemas.microsoft.com/office/drawing/2014/main" id="{5E3778CA-AFE2-89A1-77A0-F59DBDD7921B}"/>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019" y="3661420"/>
            <a:ext cx="530529" cy="53052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2304347-B6DF-2174-806E-72770B9BA286}"/>
              </a:ext>
            </a:extLst>
          </p:cNvPr>
          <p:cNvSpPr txBox="1"/>
          <p:nvPr/>
        </p:nvSpPr>
        <p:spPr>
          <a:xfrm>
            <a:off x="1782658" y="3288047"/>
            <a:ext cx="9539656" cy="1277273"/>
          </a:xfrm>
          <a:prstGeom prst="rect">
            <a:avLst/>
          </a:prstGeom>
          <a:noFill/>
        </p:spPr>
        <p:txBody>
          <a:bodyPr wrap="square" rtlCol="0">
            <a:spAutoFit/>
          </a:bodyPr>
          <a:lstStyle/>
          <a:p>
            <a:pPr>
              <a:spcAft>
                <a:spcPts val="600"/>
              </a:spcAft>
            </a:pPr>
            <a:r>
              <a:rPr lang="en-GB" sz="1800" dirty="0"/>
              <a:t>If further costs are incurred in the matter, then you must request a Claim Amendment to this submission. </a:t>
            </a:r>
          </a:p>
          <a:p>
            <a:pPr>
              <a:spcAft>
                <a:spcPts val="600"/>
              </a:spcAft>
            </a:pPr>
            <a:r>
              <a:rPr lang="en-GB" sz="1800" b="1" dirty="0"/>
              <a:t>DO NOT</a:t>
            </a:r>
            <a:r>
              <a:rPr lang="en-GB" sz="1800" dirty="0"/>
              <a:t> submit a second claim for the additional costs as that may lead to double payment of fees.</a:t>
            </a:r>
          </a:p>
        </p:txBody>
      </p:sp>
      <p:sp>
        <p:nvSpPr>
          <p:cNvPr id="5" name="Slide Number Placeholder 4">
            <a:extLst>
              <a:ext uri="{FF2B5EF4-FFF2-40B4-BE49-F238E27FC236}">
                <a16:creationId xmlns:a16="http://schemas.microsoft.com/office/drawing/2014/main" id="{75DF9E20-3586-2A38-3D78-E88A10553F3C}"/>
              </a:ext>
            </a:extLst>
          </p:cNvPr>
          <p:cNvSpPr>
            <a:spLocks noGrp="1"/>
          </p:cNvSpPr>
          <p:nvPr>
            <p:ph type="sldNum" sz="quarter" idx="12"/>
          </p:nvPr>
        </p:nvSpPr>
        <p:spPr/>
        <p:txBody>
          <a:bodyPr/>
          <a:lstStyle/>
          <a:p>
            <a:fld id="{C0189ED6-F87B-4BC1-907E-EF602CA5C674}" type="slidenum">
              <a:rPr lang="en-GB" smtClean="0"/>
              <a:t>16</a:t>
            </a:fld>
            <a:endParaRPr lang="en-GB" dirty="0"/>
          </a:p>
        </p:txBody>
      </p:sp>
    </p:spTree>
    <p:extLst>
      <p:ext uri="{BB962C8B-B14F-4D97-AF65-F5344CB8AC3E}">
        <p14:creationId xmlns:p14="http://schemas.microsoft.com/office/powerpoint/2010/main" val="2670271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9430E-FB0B-B0E6-57BF-9B6F01BBFB61}"/>
              </a:ext>
            </a:extLst>
          </p:cNvPr>
          <p:cNvSpPr>
            <a:spLocks noGrp="1"/>
          </p:cNvSpPr>
          <p:nvPr>
            <p:ph type="title"/>
          </p:nvPr>
        </p:nvSpPr>
        <p:spPr/>
        <p:txBody>
          <a:bodyPr/>
          <a:lstStyle/>
          <a:p>
            <a:r>
              <a:rPr lang="en-GB" dirty="0"/>
              <a:t>Matter type 1 code</a:t>
            </a:r>
          </a:p>
        </p:txBody>
      </p:sp>
      <p:sp>
        <p:nvSpPr>
          <p:cNvPr id="3" name="Content Placeholder 2">
            <a:extLst>
              <a:ext uri="{FF2B5EF4-FFF2-40B4-BE49-F238E27FC236}">
                <a16:creationId xmlns:a16="http://schemas.microsoft.com/office/drawing/2014/main" id="{39161AE4-AEE6-5361-AD5F-33068A2D1AC6}"/>
              </a:ext>
            </a:extLst>
          </p:cNvPr>
          <p:cNvSpPr>
            <a:spLocks noGrp="1"/>
          </p:cNvSpPr>
          <p:nvPr>
            <p:ph idx="1"/>
          </p:nvPr>
        </p:nvSpPr>
        <p:spPr>
          <a:xfrm>
            <a:off x="809424" y="1194320"/>
            <a:ext cx="10478619" cy="1094342"/>
          </a:xfrm>
        </p:spPr>
        <p:txBody>
          <a:bodyPr>
            <a:normAutofit/>
          </a:bodyPr>
          <a:lstStyle/>
          <a:p>
            <a:r>
              <a:rPr lang="en-GB" sz="1800" b="1" dirty="0"/>
              <a:t>What matter type 1 (MT1) code should I use?</a:t>
            </a:r>
          </a:p>
          <a:p>
            <a:r>
              <a:rPr lang="en-GB" sz="1800" dirty="0"/>
              <a:t>The matter type 1 code tells us which fee scheme the matter was funded under: Standard fee scheme or hourly rates? Legal help or CLR? Asylum or immigration?</a:t>
            </a:r>
          </a:p>
          <a:p>
            <a:endParaRPr lang="en-GB" sz="1800" dirty="0"/>
          </a:p>
        </p:txBody>
      </p:sp>
      <p:sp>
        <p:nvSpPr>
          <p:cNvPr id="4" name="Footer Placeholder 3">
            <a:extLst>
              <a:ext uri="{FF2B5EF4-FFF2-40B4-BE49-F238E27FC236}">
                <a16:creationId xmlns:a16="http://schemas.microsoft.com/office/drawing/2014/main" id="{489AF40E-E60B-8D00-EF74-2E07A3157B14}"/>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dirty="0"/>
              <a:t>Providing access to justice through working with others to achieve excellence in the delivery of legal aid</a:t>
            </a:r>
          </a:p>
        </p:txBody>
      </p:sp>
      <p:sp>
        <p:nvSpPr>
          <p:cNvPr id="8" name="Rectangle: Rounded Corners 7">
            <a:extLst>
              <a:ext uri="{FF2B5EF4-FFF2-40B4-BE49-F238E27FC236}">
                <a16:creationId xmlns:a16="http://schemas.microsoft.com/office/drawing/2014/main" id="{D1EFD9FA-EEBA-8CA1-B910-DBEE2D9B4158}"/>
              </a:ext>
              <a:ext uri="{C183D7F6-B498-43B3-948B-1728B52AA6E4}">
                <adec:decorative xmlns:adec="http://schemas.microsoft.com/office/drawing/2017/decorative" val="1"/>
              </a:ext>
            </a:extLst>
          </p:cNvPr>
          <p:cNvSpPr/>
          <p:nvPr/>
        </p:nvSpPr>
        <p:spPr>
          <a:xfrm>
            <a:off x="1618412" y="2290409"/>
            <a:ext cx="4067601" cy="217118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Content Placeholder 2">
            <a:extLst>
              <a:ext uri="{FF2B5EF4-FFF2-40B4-BE49-F238E27FC236}">
                <a16:creationId xmlns:a16="http://schemas.microsoft.com/office/drawing/2014/main" id="{C462D031-C5E3-C1C6-49B3-15499AE10373}"/>
              </a:ext>
            </a:extLst>
          </p:cNvPr>
          <p:cNvSpPr txBox="1">
            <a:spLocks/>
          </p:cNvSpPr>
          <p:nvPr/>
        </p:nvSpPr>
        <p:spPr>
          <a:xfrm>
            <a:off x="2000523" y="2474280"/>
            <a:ext cx="3452237" cy="2001301"/>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2400" kern="1200">
                <a:solidFill>
                  <a:schemeClr val="tx1"/>
                </a:solidFill>
                <a:latin typeface="+mn-lt"/>
                <a:ea typeface="+mn-ea"/>
                <a:cs typeface="+mn-cs"/>
              </a:defRPr>
            </a:lvl1pPr>
            <a:lvl2pPr marL="252000" indent="-2520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400" kern="1200">
                <a:solidFill>
                  <a:schemeClr val="tx1"/>
                </a:solidFill>
                <a:latin typeface="+mn-lt"/>
                <a:ea typeface="+mn-ea"/>
                <a:cs typeface="+mn-cs"/>
              </a:defRPr>
            </a:lvl2pPr>
            <a:lvl3pPr marL="504000" indent="-252000" algn="l" defTabSz="914400" rtl="0" eaLnBrk="1" latinLnBrk="0" hangingPunct="1">
              <a:lnSpc>
                <a:spcPct val="100000"/>
              </a:lnSpc>
              <a:spcBef>
                <a:spcPts val="0"/>
              </a:spcBef>
              <a:spcAft>
                <a:spcPts val="1000"/>
              </a:spcAft>
              <a:buClr>
                <a:srgbClr val="AFCC46"/>
              </a:buClr>
              <a:buFont typeface="Arial" panose="020B0604020202020204" pitchFamily="34" charset="0"/>
              <a:buChar char="•"/>
              <a:defRPr sz="2400" kern="1200">
                <a:solidFill>
                  <a:schemeClr val="tx1"/>
                </a:solidFill>
                <a:latin typeface="+mn-lt"/>
                <a:ea typeface="+mn-ea"/>
                <a:cs typeface="+mn-cs"/>
              </a:defRPr>
            </a:lvl3pPr>
            <a:lvl4pPr marL="756000" indent="-252000" algn="l" defTabSz="914400" rtl="0" eaLnBrk="1" latinLnBrk="0" hangingPunct="1">
              <a:lnSpc>
                <a:spcPct val="100000"/>
              </a:lnSpc>
              <a:spcBef>
                <a:spcPts val="0"/>
              </a:spcBef>
              <a:spcAft>
                <a:spcPts val="1000"/>
              </a:spcAft>
              <a:buFont typeface="Arial" panose="020B0604020202020204" pitchFamily="34" charset="0"/>
              <a:buChar char="•"/>
              <a:defRPr sz="2400" kern="1200">
                <a:solidFill>
                  <a:schemeClr val="tx1"/>
                </a:solidFill>
                <a:latin typeface="+mn-lt"/>
                <a:ea typeface="+mn-ea"/>
                <a:cs typeface="+mn-cs"/>
              </a:defRPr>
            </a:lvl4pPr>
            <a:lvl5pPr marL="1008000" indent="-252000" algn="l" defTabSz="914400" rtl="0" eaLnBrk="1" latinLnBrk="0" hangingPunct="1">
              <a:lnSpc>
                <a:spcPct val="100000"/>
              </a:lnSpc>
              <a:spcBef>
                <a:spcPts val="0"/>
              </a:spcBef>
              <a:spcAft>
                <a:spcPts val="1000"/>
              </a:spcAft>
              <a:buClr>
                <a:schemeClr val="accent4"/>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solidFill>
                  <a:schemeClr val="bg1"/>
                </a:solidFill>
              </a:rPr>
              <a:t>Standard Fee Scheme (SFS)</a:t>
            </a:r>
          </a:p>
          <a:p>
            <a:r>
              <a:rPr lang="en-GB" sz="1600" dirty="0">
                <a:solidFill>
                  <a:schemeClr val="bg1"/>
                </a:solidFill>
              </a:rPr>
              <a:t>IALB – Legal Help, Asylum</a:t>
            </a:r>
          </a:p>
          <a:p>
            <a:r>
              <a:rPr lang="en-GB" sz="1600" dirty="0">
                <a:solidFill>
                  <a:schemeClr val="bg1"/>
                </a:solidFill>
              </a:rPr>
              <a:t>IMLB – Legal Help, Immigration</a:t>
            </a:r>
          </a:p>
          <a:p>
            <a:r>
              <a:rPr lang="en-GB" sz="1600" dirty="0">
                <a:solidFill>
                  <a:schemeClr val="bg1"/>
                </a:solidFill>
              </a:rPr>
              <a:t>IACE – CLR, Asylum, Stage 2D</a:t>
            </a:r>
          </a:p>
          <a:p>
            <a:r>
              <a:rPr lang="en-GB" sz="1600" dirty="0">
                <a:solidFill>
                  <a:schemeClr val="bg1"/>
                </a:solidFill>
              </a:rPr>
              <a:t>IACF – CLR, Asylum, Stage 2E</a:t>
            </a:r>
          </a:p>
          <a:p>
            <a:endParaRPr lang="en-GB" sz="2000" dirty="0">
              <a:solidFill>
                <a:schemeClr val="bg1"/>
              </a:solidFill>
            </a:endParaRPr>
          </a:p>
        </p:txBody>
      </p:sp>
      <p:sp>
        <p:nvSpPr>
          <p:cNvPr id="11" name="Rectangle: Rounded Corners 10">
            <a:extLst>
              <a:ext uri="{FF2B5EF4-FFF2-40B4-BE49-F238E27FC236}">
                <a16:creationId xmlns:a16="http://schemas.microsoft.com/office/drawing/2014/main" id="{6B6F618A-3B90-DB32-B921-BE462F20541A}"/>
              </a:ext>
              <a:ext uri="{C183D7F6-B498-43B3-948B-1728B52AA6E4}">
                <adec:decorative xmlns:adec="http://schemas.microsoft.com/office/drawing/2017/decorative" val="1"/>
              </a:ext>
            </a:extLst>
          </p:cNvPr>
          <p:cNvSpPr/>
          <p:nvPr/>
        </p:nvSpPr>
        <p:spPr>
          <a:xfrm>
            <a:off x="6505987" y="2365090"/>
            <a:ext cx="4067601" cy="217118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Content Placeholder 2">
            <a:extLst>
              <a:ext uri="{FF2B5EF4-FFF2-40B4-BE49-F238E27FC236}">
                <a16:creationId xmlns:a16="http://schemas.microsoft.com/office/drawing/2014/main" id="{2C60AFC4-0991-6658-F55D-1146493E2E1C}"/>
              </a:ext>
            </a:extLst>
          </p:cNvPr>
          <p:cNvSpPr txBox="1">
            <a:spLocks/>
          </p:cNvSpPr>
          <p:nvPr/>
        </p:nvSpPr>
        <p:spPr>
          <a:xfrm>
            <a:off x="7348033" y="2646962"/>
            <a:ext cx="2604042" cy="1562773"/>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2400" kern="1200">
                <a:solidFill>
                  <a:schemeClr val="tx1"/>
                </a:solidFill>
                <a:latin typeface="+mn-lt"/>
                <a:ea typeface="+mn-ea"/>
                <a:cs typeface="+mn-cs"/>
              </a:defRPr>
            </a:lvl1pPr>
            <a:lvl2pPr marL="252000" indent="-2520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400" kern="1200">
                <a:solidFill>
                  <a:schemeClr val="tx1"/>
                </a:solidFill>
                <a:latin typeface="+mn-lt"/>
                <a:ea typeface="+mn-ea"/>
                <a:cs typeface="+mn-cs"/>
              </a:defRPr>
            </a:lvl2pPr>
            <a:lvl3pPr marL="504000" indent="-252000" algn="l" defTabSz="914400" rtl="0" eaLnBrk="1" latinLnBrk="0" hangingPunct="1">
              <a:lnSpc>
                <a:spcPct val="100000"/>
              </a:lnSpc>
              <a:spcBef>
                <a:spcPts val="0"/>
              </a:spcBef>
              <a:spcAft>
                <a:spcPts val="1000"/>
              </a:spcAft>
              <a:buClr>
                <a:srgbClr val="AFCC46"/>
              </a:buClr>
              <a:buFont typeface="Arial" panose="020B0604020202020204" pitchFamily="34" charset="0"/>
              <a:buChar char="•"/>
              <a:defRPr sz="2400" kern="1200">
                <a:solidFill>
                  <a:schemeClr val="tx1"/>
                </a:solidFill>
                <a:latin typeface="+mn-lt"/>
                <a:ea typeface="+mn-ea"/>
                <a:cs typeface="+mn-cs"/>
              </a:defRPr>
            </a:lvl3pPr>
            <a:lvl4pPr marL="756000" indent="-252000" algn="l" defTabSz="914400" rtl="0" eaLnBrk="1" latinLnBrk="0" hangingPunct="1">
              <a:lnSpc>
                <a:spcPct val="100000"/>
              </a:lnSpc>
              <a:spcBef>
                <a:spcPts val="0"/>
              </a:spcBef>
              <a:spcAft>
                <a:spcPts val="1000"/>
              </a:spcAft>
              <a:buFont typeface="Arial" panose="020B0604020202020204" pitchFamily="34" charset="0"/>
              <a:buChar char="•"/>
              <a:defRPr sz="2400" kern="1200">
                <a:solidFill>
                  <a:schemeClr val="tx1"/>
                </a:solidFill>
                <a:latin typeface="+mn-lt"/>
                <a:ea typeface="+mn-ea"/>
                <a:cs typeface="+mn-cs"/>
              </a:defRPr>
            </a:lvl4pPr>
            <a:lvl5pPr marL="1008000" indent="-252000" algn="l" defTabSz="914400" rtl="0" eaLnBrk="1" latinLnBrk="0" hangingPunct="1">
              <a:lnSpc>
                <a:spcPct val="100000"/>
              </a:lnSpc>
              <a:spcBef>
                <a:spcPts val="0"/>
              </a:spcBef>
              <a:spcAft>
                <a:spcPts val="1000"/>
              </a:spcAft>
              <a:buClr>
                <a:schemeClr val="accent4"/>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solidFill>
                  <a:schemeClr val="bg1"/>
                </a:solidFill>
              </a:rPr>
              <a:t>Hourly Rates</a:t>
            </a:r>
          </a:p>
          <a:p>
            <a:r>
              <a:rPr lang="en-GB" sz="1600" dirty="0">
                <a:solidFill>
                  <a:schemeClr val="bg1"/>
                </a:solidFill>
              </a:rPr>
              <a:t>IAXL – Legal Help, Asylum</a:t>
            </a:r>
          </a:p>
          <a:p>
            <a:r>
              <a:rPr lang="en-GB" sz="1600" dirty="0">
                <a:solidFill>
                  <a:schemeClr val="bg1"/>
                </a:solidFill>
              </a:rPr>
              <a:t>IAXC – CLR, Asylum</a:t>
            </a:r>
          </a:p>
          <a:p>
            <a:r>
              <a:rPr lang="en-GB" sz="1600" dirty="0">
                <a:solidFill>
                  <a:schemeClr val="bg1"/>
                </a:solidFill>
              </a:rPr>
              <a:t>IMXC – CLR, Immigration</a:t>
            </a:r>
          </a:p>
        </p:txBody>
      </p:sp>
      <p:sp>
        <p:nvSpPr>
          <p:cNvPr id="13" name="Rectangle: Rounded Corners 12">
            <a:extLst>
              <a:ext uri="{FF2B5EF4-FFF2-40B4-BE49-F238E27FC236}">
                <a16:creationId xmlns:a16="http://schemas.microsoft.com/office/drawing/2014/main" id="{D6B97631-5CD5-8BBB-1A3F-17B5E98074B3}"/>
              </a:ext>
              <a:ext uri="{C183D7F6-B498-43B3-948B-1728B52AA6E4}">
                <adec:decorative xmlns:adec="http://schemas.microsoft.com/office/drawing/2017/decorative" val="1"/>
              </a:ext>
            </a:extLst>
          </p:cNvPr>
          <p:cNvSpPr/>
          <p:nvPr/>
        </p:nvSpPr>
        <p:spPr>
          <a:xfrm>
            <a:off x="3008881" y="4710605"/>
            <a:ext cx="6329088" cy="1570474"/>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6" name="Picture 15" descr="A yellow post-it note with blue writing on it">
            <a:extLst>
              <a:ext uri="{FF2B5EF4-FFF2-40B4-BE49-F238E27FC236}">
                <a16:creationId xmlns:a16="http://schemas.microsoft.com/office/drawing/2014/main" id="{6B15C260-ED9D-E87A-20F9-B398C88B914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0937" t="5371" r="9122" b="8501"/>
          <a:stretch/>
        </p:blipFill>
        <p:spPr>
          <a:xfrm>
            <a:off x="1250267" y="4645460"/>
            <a:ext cx="1686451" cy="1611049"/>
          </a:xfrm>
          <a:prstGeom prst="rect">
            <a:avLst/>
          </a:prstGeom>
        </p:spPr>
      </p:pic>
      <p:sp>
        <p:nvSpPr>
          <p:cNvPr id="14" name="TextBox 13">
            <a:extLst>
              <a:ext uri="{FF2B5EF4-FFF2-40B4-BE49-F238E27FC236}">
                <a16:creationId xmlns:a16="http://schemas.microsoft.com/office/drawing/2014/main" id="{6B6F87F4-82B2-A0BD-1A57-A59BEF733FE3}"/>
              </a:ext>
            </a:extLst>
          </p:cNvPr>
          <p:cNvSpPr txBox="1"/>
          <p:nvPr/>
        </p:nvSpPr>
        <p:spPr>
          <a:xfrm>
            <a:off x="3257908" y="4798684"/>
            <a:ext cx="5676184" cy="1477328"/>
          </a:xfrm>
          <a:prstGeom prst="rect">
            <a:avLst/>
          </a:prstGeom>
          <a:noFill/>
        </p:spPr>
        <p:txBody>
          <a:bodyPr wrap="square" rtlCol="0">
            <a:spAutoFit/>
          </a:bodyPr>
          <a:lstStyle/>
          <a:p>
            <a:r>
              <a:rPr lang="en-GB" dirty="0">
                <a:solidFill>
                  <a:schemeClr val="bg1"/>
                </a:solidFill>
              </a:rPr>
              <a:t>If the second letter of the MT1 code is:</a:t>
            </a:r>
          </a:p>
          <a:p>
            <a:pPr marL="285750" indent="-285750">
              <a:buFont typeface="Arial" panose="020B0604020202020204" pitchFamily="34" charset="0"/>
              <a:buChar char="•"/>
            </a:pPr>
            <a:r>
              <a:rPr lang="en-GB" dirty="0">
                <a:solidFill>
                  <a:schemeClr val="bg1"/>
                </a:solidFill>
              </a:rPr>
              <a:t>‘A’: It relates to Asylum. </a:t>
            </a:r>
          </a:p>
          <a:p>
            <a:pPr marL="285750" indent="-285750">
              <a:buFont typeface="Arial" panose="020B0604020202020204" pitchFamily="34" charset="0"/>
              <a:buChar char="•"/>
            </a:pPr>
            <a:r>
              <a:rPr lang="en-GB" dirty="0">
                <a:solidFill>
                  <a:schemeClr val="bg1"/>
                </a:solidFill>
              </a:rPr>
              <a:t>‘M’: It relates to Immigration. </a:t>
            </a:r>
          </a:p>
          <a:p>
            <a:pPr marL="285750" indent="-285750">
              <a:buFont typeface="Arial" panose="020B0604020202020204" pitchFamily="34" charset="0"/>
              <a:buChar char="•"/>
            </a:pPr>
            <a:r>
              <a:rPr lang="en-GB" dirty="0">
                <a:solidFill>
                  <a:schemeClr val="bg1"/>
                </a:solidFill>
              </a:rPr>
              <a:t>If the code contains an ‘L’: It relates to Legal Help</a:t>
            </a:r>
          </a:p>
          <a:p>
            <a:pPr marL="285750" indent="-285750">
              <a:buFont typeface="Arial" panose="020B0604020202020204" pitchFamily="34" charset="0"/>
              <a:buChar char="•"/>
            </a:pPr>
            <a:r>
              <a:rPr lang="en-GB" dirty="0">
                <a:solidFill>
                  <a:schemeClr val="bg1"/>
                </a:solidFill>
              </a:rPr>
              <a:t>If the code contains a ‘C’: It relates to CLR</a:t>
            </a:r>
          </a:p>
        </p:txBody>
      </p:sp>
      <p:sp>
        <p:nvSpPr>
          <p:cNvPr id="5" name="Slide Number Placeholder 4">
            <a:extLst>
              <a:ext uri="{FF2B5EF4-FFF2-40B4-BE49-F238E27FC236}">
                <a16:creationId xmlns:a16="http://schemas.microsoft.com/office/drawing/2014/main" id="{61D6DA03-C313-C3C4-9459-93787E4AA802}"/>
              </a:ext>
            </a:extLst>
          </p:cNvPr>
          <p:cNvSpPr>
            <a:spLocks noGrp="1"/>
          </p:cNvSpPr>
          <p:nvPr>
            <p:ph type="sldNum" sz="quarter" idx="12"/>
          </p:nvPr>
        </p:nvSpPr>
        <p:spPr/>
        <p:txBody>
          <a:bodyPr/>
          <a:lstStyle/>
          <a:p>
            <a:fld id="{C0189ED6-F87B-4BC1-907E-EF602CA5C674}" type="slidenum">
              <a:rPr lang="en-GB" smtClean="0"/>
              <a:t>17</a:t>
            </a:fld>
            <a:endParaRPr lang="en-GB" dirty="0"/>
          </a:p>
        </p:txBody>
      </p:sp>
    </p:spTree>
    <p:extLst>
      <p:ext uri="{BB962C8B-B14F-4D97-AF65-F5344CB8AC3E}">
        <p14:creationId xmlns:p14="http://schemas.microsoft.com/office/powerpoint/2010/main" val="227310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7C8C4769-9533-DDC8-4BFD-F28FA4F55892}"/>
              </a:ext>
              <a:ext uri="{C183D7F6-B498-43B3-948B-1728B52AA6E4}">
                <adec:decorative xmlns:adec="http://schemas.microsoft.com/office/drawing/2017/decorative" val="1"/>
              </a:ext>
            </a:extLst>
          </p:cNvPr>
          <p:cNvSpPr/>
          <p:nvPr/>
        </p:nvSpPr>
        <p:spPr>
          <a:xfrm>
            <a:off x="809424" y="3192399"/>
            <a:ext cx="10728001" cy="1056903"/>
          </a:xfrm>
          <a:prstGeom prst="roundRect">
            <a:avLst/>
          </a:prstGeom>
          <a:solidFill>
            <a:srgbClr val="CCE2DD"/>
          </a:solidFill>
          <a:ln>
            <a:solidFill>
              <a:srgbClr val="CCE2D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5839430E-FB0B-B0E6-57BF-9B6F01BBFB61}"/>
              </a:ext>
            </a:extLst>
          </p:cNvPr>
          <p:cNvSpPr>
            <a:spLocks noGrp="1"/>
          </p:cNvSpPr>
          <p:nvPr>
            <p:ph type="title"/>
          </p:nvPr>
        </p:nvSpPr>
        <p:spPr/>
        <p:txBody>
          <a:bodyPr/>
          <a:lstStyle/>
          <a:p>
            <a:r>
              <a:rPr lang="en-GB" dirty="0"/>
              <a:t>Matter type 2 code</a:t>
            </a:r>
          </a:p>
        </p:txBody>
      </p:sp>
      <p:sp>
        <p:nvSpPr>
          <p:cNvPr id="3" name="Content Placeholder 2">
            <a:extLst>
              <a:ext uri="{FF2B5EF4-FFF2-40B4-BE49-F238E27FC236}">
                <a16:creationId xmlns:a16="http://schemas.microsoft.com/office/drawing/2014/main" id="{39161AE4-AEE6-5361-AD5F-33068A2D1AC6}"/>
              </a:ext>
            </a:extLst>
          </p:cNvPr>
          <p:cNvSpPr>
            <a:spLocks noGrp="1"/>
          </p:cNvSpPr>
          <p:nvPr>
            <p:ph idx="1"/>
          </p:nvPr>
        </p:nvSpPr>
        <p:spPr>
          <a:xfrm>
            <a:off x="809424" y="1194319"/>
            <a:ext cx="10478619" cy="1976393"/>
          </a:xfrm>
        </p:spPr>
        <p:txBody>
          <a:bodyPr>
            <a:normAutofit/>
          </a:bodyPr>
          <a:lstStyle/>
          <a:p>
            <a:r>
              <a:rPr lang="en-GB" sz="1800" b="1" dirty="0"/>
              <a:t>What matter type 2 (MT2) code should I use?</a:t>
            </a:r>
          </a:p>
          <a:p>
            <a:r>
              <a:rPr lang="en-GB" sz="1800" dirty="0"/>
              <a:t>The MT2 codes tell us about the type of case that the client sought advice on , for example, a claim for asylum, an extension of leave, an application for bail.</a:t>
            </a:r>
          </a:p>
          <a:p>
            <a:pPr marL="285750" indent="-285750">
              <a:buFont typeface="Arial" panose="020B0604020202020204" pitchFamily="34" charset="0"/>
              <a:buChar char="•"/>
            </a:pPr>
            <a:r>
              <a:rPr lang="en-GB" sz="1800" dirty="0"/>
              <a:t>Some MT2 codes can only be used in conjunction with certain MT1 codes and CWA will reject any incompatible combinations.</a:t>
            </a:r>
          </a:p>
          <a:p>
            <a:endParaRPr lang="en-GB" sz="1800" b="1" dirty="0"/>
          </a:p>
          <a:p>
            <a:endParaRPr lang="en-GB" sz="1800" b="1" dirty="0"/>
          </a:p>
          <a:p>
            <a:endParaRPr lang="en-GB" sz="1800" b="1" dirty="0"/>
          </a:p>
          <a:p>
            <a:endParaRPr lang="en-GB" sz="1800" b="1" dirty="0"/>
          </a:p>
          <a:p>
            <a:endParaRPr lang="en-GB" sz="1800" dirty="0"/>
          </a:p>
        </p:txBody>
      </p:sp>
      <p:sp>
        <p:nvSpPr>
          <p:cNvPr id="4" name="Footer Placeholder 3">
            <a:extLst>
              <a:ext uri="{FF2B5EF4-FFF2-40B4-BE49-F238E27FC236}">
                <a16:creationId xmlns:a16="http://schemas.microsoft.com/office/drawing/2014/main" id="{489AF40E-E60B-8D00-EF74-2E07A3157B14}"/>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dirty="0"/>
              <a:t>Providing access to justice through working with others to achieve excellence in the delivery of legal aid</a:t>
            </a:r>
          </a:p>
        </p:txBody>
      </p:sp>
      <p:sp>
        <p:nvSpPr>
          <p:cNvPr id="8" name="TextBox 7">
            <a:extLst>
              <a:ext uri="{FF2B5EF4-FFF2-40B4-BE49-F238E27FC236}">
                <a16:creationId xmlns:a16="http://schemas.microsoft.com/office/drawing/2014/main" id="{3E1230F2-82E4-C300-007D-0683FC3DE80A}"/>
              </a:ext>
            </a:extLst>
          </p:cNvPr>
          <p:cNvSpPr txBox="1"/>
          <p:nvPr/>
        </p:nvSpPr>
        <p:spPr>
          <a:xfrm>
            <a:off x="1873077" y="3267596"/>
            <a:ext cx="9539656" cy="923330"/>
          </a:xfrm>
          <a:prstGeom prst="rect">
            <a:avLst/>
          </a:prstGeom>
          <a:noFill/>
        </p:spPr>
        <p:txBody>
          <a:bodyPr wrap="square" rtlCol="0">
            <a:spAutoFit/>
          </a:bodyPr>
          <a:lstStyle/>
          <a:p>
            <a:r>
              <a:rPr lang="en-GB" sz="1800" dirty="0"/>
              <a:t>For instance. all UASC matters are payable under Hourly Rates, therefore you could not use a Standard Fee MT1 code (e.g. IALB) with the MT2 code IUAS. You should use IAXL instead</a:t>
            </a:r>
          </a:p>
        </p:txBody>
      </p:sp>
      <p:pic>
        <p:nvPicPr>
          <p:cNvPr id="9" name="Picture 2">
            <a:extLst>
              <a:ext uri="{FF2B5EF4-FFF2-40B4-BE49-F238E27FC236}">
                <a16:creationId xmlns:a16="http://schemas.microsoft.com/office/drawing/2014/main" id="{FCC80180-E743-3558-F9AA-97F9C10BC69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239" y="3413526"/>
            <a:ext cx="530529" cy="530529"/>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4412F842-2C0A-EB1E-4C7E-A4315E571BE5}"/>
              </a:ext>
            </a:extLst>
          </p:cNvPr>
          <p:cNvSpPr txBox="1">
            <a:spLocks/>
          </p:cNvSpPr>
          <p:nvPr/>
        </p:nvSpPr>
        <p:spPr>
          <a:xfrm>
            <a:off x="809423" y="4456242"/>
            <a:ext cx="10478619" cy="1534656"/>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2400" kern="1200">
                <a:solidFill>
                  <a:schemeClr val="tx1"/>
                </a:solidFill>
                <a:latin typeface="+mn-lt"/>
                <a:ea typeface="+mn-ea"/>
                <a:cs typeface="+mn-cs"/>
              </a:defRPr>
            </a:lvl1pPr>
            <a:lvl2pPr marL="252000" indent="-2520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400" kern="1200">
                <a:solidFill>
                  <a:schemeClr val="tx1"/>
                </a:solidFill>
                <a:latin typeface="+mn-lt"/>
                <a:ea typeface="+mn-ea"/>
                <a:cs typeface="+mn-cs"/>
              </a:defRPr>
            </a:lvl2pPr>
            <a:lvl3pPr marL="504000" indent="-252000" algn="l" defTabSz="914400" rtl="0" eaLnBrk="1" latinLnBrk="0" hangingPunct="1">
              <a:lnSpc>
                <a:spcPct val="100000"/>
              </a:lnSpc>
              <a:spcBef>
                <a:spcPts val="0"/>
              </a:spcBef>
              <a:spcAft>
                <a:spcPts val="1000"/>
              </a:spcAft>
              <a:buClr>
                <a:srgbClr val="AFCC46"/>
              </a:buClr>
              <a:buFont typeface="Arial" panose="020B0604020202020204" pitchFamily="34" charset="0"/>
              <a:buChar char="•"/>
              <a:defRPr sz="2400" kern="1200">
                <a:solidFill>
                  <a:schemeClr val="tx1"/>
                </a:solidFill>
                <a:latin typeface="+mn-lt"/>
                <a:ea typeface="+mn-ea"/>
                <a:cs typeface="+mn-cs"/>
              </a:defRPr>
            </a:lvl3pPr>
            <a:lvl4pPr marL="756000" indent="-252000" algn="l" defTabSz="914400" rtl="0" eaLnBrk="1" latinLnBrk="0" hangingPunct="1">
              <a:lnSpc>
                <a:spcPct val="100000"/>
              </a:lnSpc>
              <a:spcBef>
                <a:spcPts val="0"/>
              </a:spcBef>
              <a:spcAft>
                <a:spcPts val="1000"/>
              </a:spcAft>
              <a:buFont typeface="Arial" panose="020B0604020202020204" pitchFamily="34" charset="0"/>
              <a:buChar char="•"/>
              <a:defRPr sz="2400" kern="1200">
                <a:solidFill>
                  <a:schemeClr val="tx1"/>
                </a:solidFill>
                <a:latin typeface="+mn-lt"/>
                <a:ea typeface="+mn-ea"/>
                <a:cs typeface="+mn-cs"/>
              </a:defRPr>
            </a:lvl4pPr>
            <a:lvl5pPr marL="1008000" indent="-252000" algn="l" defTabSz="914400" rtl="0" eaLnBrk="1" latinLnBrk="0" hangingPunct="1">
              <a:lnSpc>
                <a:spcPct val="100000"/>
              </a:lnSpc>
              <a:spcBef>
                <a:spcPts val="0"/>
              </a:spcBef>
              <a:spcAft>
                <a:spcPts val="1000"/>
              </a:spcAft>
              <a:buClr>
                <a:schemeClr val="accent4"/>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dirty="0"/>
              <a:t>What outcome code should I use?</a:t>
            </a:r>
          </a:p>
          <a:p>
            <a:pPr marL="285750" indent="-285750">
              <a:buFont typeface="Arial" panose="020B0604020202020204" pitchFamily="34" charset="0"/>
              <a:buChar char="•"/>
            </a:pPr>
            <a:r>
              <a:rPr lang="en-GB" sz="1800" dirty="0"/>
              <a:t>Outcome Codes “IA” to “IG” should be used where the outcome of the client’s matter is known.</a:t>
            </a:r>
          </a:p>
          <a:p>
            <a:pPr marL="285750" indent="-285750">
              <a:buFont typeface="Arial" panose="020B0604020202020204" pitchFamily="34" charset="0"/>
              <a:buChar char="•"/>
            </a:pPr>
            <a:r>
              <a:rPr lang="en-GB" sz="1800" dirty="0"/>
              <a:t>Outcome Codes “IT” to “IZ” should only be used for matters where the ultimate outcome of the matter for the client is not known.</a:t>
            </a:r>
          </a:p>
        </p:txBody>
      </p:sp>
      <p:sp>
        <p:nvSpPr>
          <p:cNvPr id="5" name="Slide Number Placeholder 4">
            <a:extLst>
              <a:ext uri="{FF2B5EF4-FFF2-40B4-BE49-F238E27FC236}">
                <a16:creationId xmlns:a16="http://schemas.microsoft.com/office/drawing/2014/main" id="{61D6DA03-C313-C3C4-9459-93787E4AA802}"/>
              </a:ext>
            </a:extLst>
          </p:cNvPr>
          <p:cNvSpPr>
            <a:spLocks noGrp="1"/>
          </p:cNvSpPr>
          <p:nvPr>
            <p:ph type="sldNum" sz="quarter" idx="12"/>
          </p:nvPr>
        </p:nvSpPr>
        <p:spPr/>
        <p:txBody>
          <a:bodyPr/>
          <a:lstStyle/>
          <a:p>
            <a:fld id="{C0189ED6-F87B-4BC1-907E-EF602CA5C674}" type="slidenum">
              <a:rPr lang="en-GB" smtClean="0"/>
              <a:t>18</a:t>
            </a:fld>
            <a:endParaRPr lang="en-GB" dirty="0"/>
          </a:p>
        </p:txBody>
      </p:sp>
    </p:spTree>
    <p:extLst>
      <p:ext uri="{BB962C8B-B14F-4D97-AF65-F5344CB8AC3E}">
        <p14:creationId xmlns:p14="http://schemas.microsoft.com/office/powerpoint/2010/main" val="2286305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9430E-FB0B-B0E6-57BF-9B6F01BBFB61}"/>
              </a:ext>
            </a:extLst>
          </p:cNvPr>
          <p:cNvSpPr>
            <a:spLocks noGrp="1"/>
          </p:cNvSpPr>
          <p:nvPr>
            <p:ph type="title"/>
          </p:nvPr>
        </p:nvSpPr>
        <p:spPr/>
        <p:txBody>
          <a:bodyPr/>
          <a:lstStyle/>
          <a:p>
            <a:r>
              <a:rPr lang="en-GB" dirty="0"/>
              <a:t>Profit cost field</a:t>
            </a:r>
          </a:p>
        </p:txBody>
      </p:sp>
      <p:sp>
        <p:nvSpPr>
          <p:cNvPr id="4" name="Footer Placeholder 3">
            <a:extLst>
              <a:ext uri="{FF2B5EF4-FFF2-40B4-BE49-F238E27FC236}">
                <a16:creationId xmlns:a16="http://schemas.microsoft.com/office/drawing/2014/main" id="{489AF40E-E60B-8D00-EF74-2E07A3157B14}"/>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dirty="0"/>
              <a:t>Providing access to justice through working with others to achieve excellence in the delivery of legal aid</a:t>
            </a:r>
          </a:p>
        </p:txBody>
      </p:sp>
      <p:sp>
        <p:nvSpPr>
          <p:cNvPr id="12" name="TextBox 11">
            <a:extLst>
              <a:ext uri="{FF2B5EF4-FFF2-40B4-BE49-F238E27FC236}">
                <a16:creationId xmlns:a16="http://schemas.microsoft.com/office/drawing/2014/main" id="{3C4720F5-828F-2BD4-FDEE-4CE2BD82592D}"/>
              </a:ext>
            </a:extLst>
          </p:cNvPr>
          <p:cNvSpPr txBox="1"/>
          <p:nvPr/>
        </p:nvSpPr>
        <p:spPr>
          <a:xfrm>
            <a:off x="809423" y="1231188"/>
            <a:ext cx="10377195" cy="2949525"/>
          </a:xfrm>
          <a:prstGeom prst="rect">
            <a:avLst/>
          </a:prstGeom>
          <a:noFill/>
        </p:spPr>
        <p:txBody>
          <a:bodyPr wrap="square">
            <a:spAutoFit/>
          </a:bodyPr>
          <a:lstStyle/>
          <a:p>
            <a:pPr>
              <a:lnSpc>
                <a:spcPct val="150000"/>
              </a:lnSpc>
            </a:pPr>
            <a:r>
              <a:rPr lang="en-GB" b="1" dirty="0"/>
              <a:t>What do I enter in the Profit Cost field for SFS matters?</a:t>
            </a:r>
          </a:p>
          <a:p>
            <a:pPr marL="285750" indent="-285750">
              <a:lnSpc>
                <a:spcPct val="150000"/>
              </a:lnSpc>
              <a:buFont typeface="Arial" panose="020B0604020202020204" pitchFamily="34" charset="0"/>
              <a:buChar char="•"/>
            </a:pPr>
            <a:r>
              <a:rPr lang="en-GB" dirty="0"/>
              <a:t>You should enter the value of the work undertaken, if calculated at the applicable Escape Fee Hourly rate (see tables 7a and 8a of </a:t>
            </a:r>
            <a:r>
              <a:rPr lang="en-GB" dirty="0" err="1"/>
              <a:t>Sch</a:t>
            </a:r>
            <a:r>
              <a:rPr lang="en-GB" dirty="0"/>
              <a:t> 1 of the </a:t>
            </a:r>
            <a:r>
              <a:rPr lang="en-GB" dirty="0">
                <a:hlinkClick r:id="rId3"/>
              </a:rPr>
              <a:t>Civil Legal Aid (Remuneration) Regulations</a:t>
            </a:r>
            <a:r>
              <a:rPr lang="en-GB" dirty="0"/>
              <a:t>).</a:t>
            </a:r>
          </a:p>
          <a:p>
            <a:pPr marL="285750" indent="-285750">
              <a:lnSpc>
                <a:spcPct val="150000"/>
              </a:lnSpc>
              <a:buFont typeface="Arial" panose="020B0604020202020204" pitchFamily="34" charset="0"/>
              <a:buChar char="•"/>
            </a:pPr>
            <a:r>
              <a:rPr lang="en-GB" dirty="0"/>
              <a:t>This also applies to Counsel Fees – the actual value of the work undertaken by counsel, if calculated at the applicable Escape Fee Hourly Rate, should be reported in the ‘Counsel fee’ field.</a:t>
            </a:r>
          </a:p>
          <a:p>
            <a:pPr marL="285750" indent="-285750">
              <a:lnSpc>
                <a:spcPct val="150000"/>
              </a:lnSpc>
              <a:buFont typeface="Arial" panose="020B0604020202020204" pitchFamily="34" charset="0"/>
              <a:buChar char="•"/>
            </a:pPr>
            <a:r>
              <a:rPr lang="en-GB" dirty="0"/>
              <a:t>CWA will use these figures as part of the calculation to determine if the claim has exceeded the escape fee threshold.</a:t>
            </a:r>
            <a:endParaRPr lang="en-GB" b="1" dirty="0"/>
          </a:p>
        </p:txBody>
      </p:sp>
      <p:sp>
        <p:nvSpPr>
          <p:cNvPr id="13" name="Rectangle: Rounded Corners 12">
            <a:extLst>
              <a:ext uri="{FF2B5EF4-FFF2-40B4-BE49-F238E27FC236}">
                <a16:creationId xmlns:a16="http://schemas.microsoft.com/office/drawing/2014/main" id="{EA158E78-000C-AD9B-585C-D9A905C587C6}"/>
              </a:ext>
              <a:ext uri="{C183D7F6-B498-43B3-948B-1728B52AA6E4}">
                <adec:decorative xmlns:adec="http://schemas.microsoft.com/office/drawing/2017/decorative" val="1"/>
              </a:ext>
            </a:extLst>
          </p:cNvPr>
          <p:cNvSpPr/>
          <p:nvPr/>
        </p:nvSpPr>
        <p:spPr>
          <a:xfrm>
            <a:off x="809424" y="4668621"/>
            <a:ext cx="9950725" cy="1056903"/>
          </a:xfrm>
          <a:prstGeom prst="roundRect">
            <a:avLst/>
          </a:prstGeom>
          <a:solidFill>
            <a:srgbClr val="CCE2DD"/>
          </a:solidFill>
          <a:ln>
            <a:solidFill>
              <a:srgbClr val="CCE2D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9C7E8CC3-F2B6-719C-1CB4-C20FCD836292}"/>
              </a:ext>
            </a:extLst>
          </p:cNvPr>
          <p:cNvSpPr txBox="1"/>
          <p:nvPr/>
        </p:nvSpPr>
        <p:spPr>
          <a:xfrm>
            <a:off x="1874721" y="4779228"/>
            <a:ext cx="8629200" cy="923330"/>
          </a:xfrm>
          <a:prstGeom prst="rect">
            <a:avLst/>
          </a:prstGeom>
          <a:noFill/>
        </p:spPr>
        <p:txBody>
          <a:bodyPr wrap="square" rtlCol="0">
            <a:spAutoFit/>
          </a:bodyPr>
          <a:lstStyle/>
          <a:p>
            <a:r>
              <a:rPr lang="en-GB" b="1" dirty="0"/>
              <a:t>DO NOT</a:t>
            </a:r>
            <a:r>
              <a:rPr lang="en-GB" dirty="0"/>
              <a:t> enter the value of the fixed fee in the profit cost fields. </a:t>
            </a:r>
          </a:p>
          <a:p>
            <a:pPr marL="285750" indent="-285750">
              <a:buFont typeface="Arial" panose="020B0604020202020204" pitchFamily="34" charset="0"/>
              <a:buChar char="•"/>
            </a:pPr>
            <a:r>
              <a:rPr lang="en-GB" dirty="0"/>
              <a:t>CWA will trigger the standard fees automatically when you use the applicable MT1 code. </a:t>
            </a:r>
            <a:endParaRPr lang="en-GB" sz="1800" dirty="0"/>
          </a:p>
        </p:txBody>
      </p:sp>
      <p:pic>
        <p:nvPicPr>
          <p:cNvPr id="15" name="Picture 2">
            <a:extLst>
              <a:ext uri="{FF2B5EF4-FFF2-40B4-BE49-F238E27FC236}">
                <a16:creationId xmlns:a16="http://schemas.microsoft.com/office/drawing/2014/main" id="{8EFF0672-5A15-18BF-E8CE-2AB52F40CD91}"/>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7965" y="4931807"/>
            <a:ext cx="530529" cy="53052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61D6DA03-C313-C3C4-9459-93787E4AA802}"/>
              </a:ext>
            </a:extLst>
          </p:cNvPr>
          <p:cNvSpPr>
            <a:spLocks noGrp="1"/>
          </p:cNvSpPr>
          <p:nvPr>
            <p:ph type="sldNum" sz="quarter" idx="12"/>
          </p:nvPr>
        </p:nvSpPr>
        <p:spPr/>
        <p:txBody>
          <a:bodyPr/>
          <a:lstStyle/>
          <a:p>
            <a:fld id="{C0189ED6-F87B-4BC1-907E-EF602CA5C674}" type="slidenum">
              <a:rPr lang="en-GB" smtClean="0"/>
              <a:t>19</a:t>
            </a:fld>
            <a:endParaRPr lang="en-GB" dirty="0"/>
          </a:p>
        </p:txBody>
      </p:sp>
    </p:spTree>
    <p:extLst>
      <p:ext uri="{BB962C8B-B14F-4D97-AF65-F5344CB8AC3E}">
        <p14:creationId xmlns:p14="http://schemas.microsoft.com/office/powerpoint/2010/main" val="1518446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FEEA8-10A9-4C57-8FBD-DACCF56D584B}"/>
              </a:ext>
              <a:ext uri="{C183D7F6-B498-43B3-948B-1728B52AA6E4}">
                <adec:decorative xmlns:adec="http://schemas.microsoft.com/office/drawing/2017/decorative" val="0"/>
              </a:ext>
            </a:extLst>
          </p:cNvPr>
          <p:cNvSpPr>
            <a:spLocks noGrp="1"/>
          </p:cNvSpPr>
          <p:nvPr>
            <p:ph type="title"/>
          </p:nvPr>
        </p:nvSpPr>
        <p:spPr>
          <a:xfrm>
            <a:off x="589612" y="672396"/>
            <a:ext cx="11012776" cy="345232"/>
          </a:xfrm>
        </p:spPr>
        <p:txBody>
          <a:bodyPr>
            <a:normAutofit fontScale="90000"/>
          </a:bodyPr>
          <a:lstStyle/>
          <a:p>
            <a:r>
              <a:rPr lang="en-US">
                <a:cs typeface="Arial"/>
              </a:rPr>
              <a:t>Technical tips for this webinar</a:t>
            </a:r>
          </a:p>
        </p:txBody>
      </p:sp>
      <p:sp>
        <p:nvSpPr>
          <p:cNvPr id="13" name="Content Placeholder 3">
            <a:extLst>
              <a:ext uri="{FF2B5EF4-FFF2-40B4-BE49-F238E27FC236}">
                <a16:creationId xmlns:a16="http://schemas.microsoft.com/office/drawing/2014/main" id="{3389179B-EE65-A297-76B7-1AD9D296B1DD}"/>
              </a:ext>
            </a:extLst>
          </p:cNvPr>
          <p:cNvSpPr txBox="1">
            <a:spLocks/>
          </p:cNvSpPr>
          <p:nvPr/>
        </p:nvSpPr>
        <p:spPr>
          <a:xfrm>
            <a:off x="589612" y="1827177"/>
            <a:ext cx="5448001" cy="3564277"/>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3pPr>
            <a:lvl4pPr marL="230400" indent="-228600" algn="l" defTabSz="914400" rtl="0" eaLnBrk="1" latinLnBrk="0" hangingPunct="1">
              <a:lnSpc>
                <a:spcPct val="100000"/>
              </a:lnSpc>
              <a:spcBef>
                <a:spcPts val="0"/>
              </a:spcBef>
              <a:spcAft>
                <a:spcPts val="600"/>
              </a:spcAft>
              <a:buClr>
                <a:srgbClr val="575C96"/>
              </a:buClr>
              <a:buFont typeface="Arial" panose="020B0604020202020204" pitchFamily="34" charset="0"/>
              <a:buChar char="•"/>
              <a:defRPr sz="1600" kern="1200">
                <a:solidFill>
                  <a:schemeClr val="tx1"/>
                </a:solidFill>
                <a:latin typeface="+mn-lt"/>
                <a:ea typeface="+mn-ea"/>
                <a:cs typeface="+mn-cs"/>
              </a:defRPr>
            </a:lvl4pPr>
            <a:lvl5pPr marL="457200" indent="-228600" algn="l" defTabSz="914400" rtl="0" eaLnBrk="1" latinLnBrk="0" hangingPunct="1">
              <a:lnSpc>
                <a:spcPct val="100000"/>
              </a:lnSpc>
              <a:spcBef>
                <a:spcPts val="0"/>
              </a:spcBef>
              <a:spcAft>
                <a:spcPts val="600"/>
              </a:spcAft>
              <a:buClr>
                <a:srgbClr val="A68EC2"/>
              </a:buClr>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50000"/>
              </a:lnSpc>
              <a:buFont typeface="+mj-lt"/>
              <a:buAutoNum type="arabicPeriod"/>
            </a:pPr>
            <a:r>
              <a:rPr lang="en-US" sz="1800" b="0" dirty="0">
                <a:cs typeface="Arial"/>
              </a:rPr>
              <a:t>Please remain on mute during the webinar</a:t>
            </a:r>
          </a:p>
          <a:p>
            <a:pPr marL="342900" indent="-342900">
              <a:lnSpc>
                <a:spcPct val="150000"/>
              </a:lnSpc>
              <a:buFont typeface="+mj-lt"/>
              <a:buAutoNum type="arabicPeriod"/>
            </a:pPr>
            <a:r>
              <a:rPr lang="en-US" sz="1800" b="0" dirty="0">
                <a:cs typeface="Arial"/>
              </a:rPr>
              <a:t>You can ask us questions throughout each section using the ‘meeting chat’</a:t>
            </a:r>
          </a:p>
          <a:p>
            <a:pPr marL="342900" indent="-342900">
              <a:lnSpc>
                <a:spcPct val="150000"/>
              </a:lnSpc>
              <a:buFont typeface="+mj-lt"/>
              <a:buAutoNum type="arabicPeriod"/>
            </a:pPr>
            <a:r>
              <a:rPr lang="en-US" sz="1800" b="0" dirty="0">
                <a:cs typeface="Arial"/>
              </a:rPr>
              <a:t>You can keep the meeting chat throughout the event to view other questions</a:t>
            </a:r>
          </a:p>
          <a:p>
            <a:pPr marL="342900" indent="-342900">
              <a:lnSpc>
                <a:spcPct val="150000"/>
              </a:lnSpc>
              <a:buFont typeface="+mj-lt"/>
              <a:buAutoNum type="arabicPeriod"/>
            </a:pPr>
            <a:r>
              <a:rPr lang="en-US" sz="1800" b="0" dirty="0">
                <a:cs typeface="Arial"/>
              </a:rPr>
              <a:t>Email us if you experience technical issues during the webinar:  </a:t>
            </a:r>
            <a:r>
              <a:rPr lang="en-GB" sz="1800" b="0" u="sng" dirty="0">
                <a:solidFill>
                  <a:schemeClr val="accent1"/>
                </a:solidFill>
                <a:latin typeface="Arial" panose="020B060402020202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LAAHelpUsSayYes@justice.gov.uk</a:t>
            </a:r>
            <a:endParaRPr lang="en-US" sz="1800" b="0" dirty="0">
              <a:solidFill>
                <a:schemeClr val="accent1"/>
              </a:solidFill>
              <a:cs typeface="Arial"/>
            </a:endParaRPr>
          </a:p>
        </p:txBody>
      </p:sp>
      <p:grpSp>
        <p:nvGrpSpPr>
          <p:cNvPr id="8" name="Group 7" descr="screen shots of MS Teams">
            <a:extLst>
              <a:ext uri="{FF2B5EF4-FFF2-40B4-BE49-F238E27FC236}">
                <a16:creationId xmlns:a16="http://schemas.microsoft.com/office/drawing/2014/main" id="{4313DFD6-115A-4265-BD9D-06F7DC6548C9}"/>
              </a:ext>
            </a:extLst>
          </p:cNvPr>
          <p:cNvGrpSpPr/>
          <p:nvPr/>
        </p:nvGrpSpPr>
        <p:grpSpPr>
          <a:xfrm>
            <a:off x="6485679" y="1840461"/>
            <a:ext cx="3434430" cy="3522688"/>
            <a:chOff x="6752970" y="1460672"/>
            <a:chExt cx="3434430" cy="3522688"/>
          </a:xfrm>
        </p:grpSpPr>
        <p:sp>
          <p:nvSpPr>
            <p:cNvPr id="11" name="TextBox 10">
              <a:extLst>
                <a:ext uri="{FF2B5EF4-FFF2-40B4-BE49-F238E27FC236}">
                  <a16:creationId xmlns:a16="http://schemas.microsoft.com/office/drawing/2014/main" id="{922B6B0F-160C-40D8-BE03-E744F522C7A2}"/>
                </a:ext>
              </a:extLst>
            </p:cNvPr>
            <p:cNvSpPr txBox="1"/>
            <p:nvPr/>
          </p:nvSpPr>
          <p:spPr>
            <a:xfrm>
              <a:off x="7017150" y="1460672"/>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Camera and audio off when icons appear like this:</a:t>
              </a:r>
              <a:endParaRPr lang="en-US" sz="1600">
                <a:cs typeface="Arial"/>
              </a:endParaRPr>
            </a:p>
          </p:txBody>
        </p:sp>
        <p:pic>
          <p:nvPicPr>
            <p:cNvPr id="7" name="Picture 7" descr="Graphic showing meeting chat bubble ">
              <a:extLst>
                <a:ext uri="{FF2B5EF4-FFF2-40B4-BE49-F238E27FC236}">
                  <a16:creationId xmlns:a16="http://schemas.microsoft.com/office/drawing/2014/main" id="{EBFBABC9-8BEE-4185-8625-57B4AAE7ACAB}"/>
                </a:ext>
              </a:extLst>
            </p:cNvPr>
            <p:cNvPicPr>
              <a:picLocks noChangeAspect="1"/>
            </p:cNvPicPr>
            <p:nvPr/>
          </p:nvPicPr>
          <p:blipFill>
            <a:blip r:embed="rId3"/>
            <a:stretch>
              <a:fillRect/>
            </a:stretch>
          </p:blipFill>
          <p:spPr>
            <a:xfrm>
              <a:off x="7017151" y="2063294"/>
              <a:ext cx="2449015" cy="1123950"/>
            </a:xfrm>
            <a:prstGeom prst="rect">
              <a:avLst/>
            </a:prstGeom>
          </p:spPr>
        </p:pic>
        <p:sp>
          <p:nvSpPr>
            <p:cNvPr id="10" name="TextBox 9" descr="Text: Click here to view the meeting chat&#10;">
              <a:extLst>
                <a:ext uri="{FF2B5EF4-FFF2-40B4-BE49-F238E27FC236}">
                  <a16:creationId xmlns:a16="http://schemas.microsoft.com/office/drawing/2014/main" id="{92C0B6FA-7EBE-4DF4-90DC-DEE680BC15F8}"/>
                </a:ext>
              </a:extLst>
            </p:cNvPr>
            <p:cNvSpPr txBox="1"/>
            <p:nvPr/>
          </p:nvSpPr>
          <p:spPr>
            <a:xfrm>
              <a:off x="6752970" y="3335239"/>
              <a:ext cx="3434430" cy="3355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Click here to view the meeting chat </a:t>
              </a:r>
              <a:endParaRPr lang="en-US" sz="1600">
                <a:cs typeface="Arial"/>
              </a:endParaRPr>
            </a:p>
          </p:txBody>
        </p:sp>
        <p:cxnSp>
          <p:nvCxnSpPr>
            <p:cNvPr id="9" name="Straight Arrow Connector 8" descr="arrow pointing from text to chat bubble">
              <a:extLst>
                <a:ext uri="{FF2B5EF4-FFF2-40B4-BE49-F238E27FC236}">
                  <a16:creationId xmlns:a16="http://schemas.microsoft.com/office/drawing/2014/main" id="{32625F2F-6257-47D5-B1B6-01611C66E296}"/>
                </a:ext>
              </a:extLst>
            </p:cNvPr>
            <p:cNvCxnSpPr>
              <a:cxnSpLocks/>
            </p:cNvCxnSpPr>
            <p:nvPr/>
          </p:nvCxnSpPr>
          <p:spPr>
            <a:xfrm flipH="1">
              <a:off x="7448651" y="3653264"/>
              <a:ext cx="846519" cy="520583"/>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Screen shot of the icons on MS Teams: Participants, meeting chat ">
              <a:extLst>
                <a:ext uri="{FF2B5EF4-FFF2-40B4-BE49-F238E27FC236}">
                  <a16:creationId xmlns:a16="http://schemas.microsoft.com/office/drawing/2014/main" id="{E940DE29-B5BD-46F2-8AE2-C1165A5B91A8}"/>
                </a:ext>
              </a:extLst>
            </p:cNvPr>
            <p:cNvPicPr>
              <a:picLocks noChangeAspect="1"/>
            </p:cNvPicPr>
            <p:nvPr/>
          </p:nvPicPr>
          <p:blipFill>
            <a:blip r:embed="rId4"/>
            <a:stretch>
              <a:fillRect/>
            </a:stretch>
          </p:blipFill>
          <p:spPr>
            <a:xfrm>
              <a:off x="6752970" y="4223619"/>
              <a:ext cx="3434430" cy="759741"/>
            </a:xfrm>
            <a:prstGeom prst="rect">
              <a:avLst/>
            </a:prstGeom>
          </p:spPr>
        </p:pic>
        <p:sp>
          <p:nvSpPr>
            <p:cNvPr id="18" name="Rectangle 17" descr="Highlights the chat bubble&#10;">
              <a:extLst>
                <a:ext uri="{FF2B5EF4-FFF2-40B4-BE49-F238E27FC236}">
                  <a16:creationId xmlns:a16="http://schemas.microsoft.com/office/drawing/2014/main" id="{C1ECF84D-8BF4-4734-8F59-74554C96090A}"/>
                </a:ext>
              </a:extLst>
            </p:cNvPr>
            <p:cNvSpPr/>
            <p:nvPr/>
          </p:nvSpPr>
          <p:spPr>
            <a:xfrm>
              <a:off x="7205273" y="4206331"/>
              <a:ext cx="449705" cy="7533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Footer Placeholder 4">
            <a:extLst>
              <a:ext uri="{FF2B5EF4-FFF2-40B4-BE49-F238E27FC236}">
                <a16:creationId xmlns:a16="http://schemas.microsoft.com/office/drawing/2014/main" id="{F6DD7201-1CAE-5545-45AE-AC3AAB40E3C8}"/>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lstStyle/>
          <a:p>
            <a:r>
              <a:rPr lang="en-GB"/>
              <a:t>Providing access to justice through w</a:t>
            </a:r>
            <a:r>
              <a:rPr lang="en-GB">
                <a:cs typeface="Arial"/>
              </a:rPr>
              <a:t>orking with others to achieve excellence in the delivery of legal aid</a:t>
            </a:r>
          </a:p>
        </p:txBody>
      </p:sp>
      <p:sp>
        <p:nvSpPr>
          <p:cNvPr id="6" name="Slide Number Placeholder 5">
            <a:extLst>
              <a:ext uri="{FF2B5EF4-FFF2-40B4-BE49-F238E27FC236}">
                <a16:creationId xmlns:a16="http://schemas.microsoft.com/office/drawing/2014/main" id="{FC2F61A2-6647-43DA-9FD9-AD4ECDC18669}"/>
              </a:ext>
              <a:ext uri="{C183D7F6-B498-43B3-948B-1728B52AA6E4}">
                <adec:decorative xmlns:adec="http://schemas.microsoft.com/office/drawing/2017/decorative" val="0"/>
              </a:ext>
            </a:extLst>
          </p:cNvPr>
          <p:cNvSpPr>
            <a:spLocks noGrp="1"/>
          </p:cNvSpPr>
          <p:nvPr>
            <p:ph type="sldNum" sz="quarter" idx="12"/>
          </p:nvPr>
        </p:nvSpPr>
        <p:spPr/>
        <p:txBody>
          <a:bodyPr/>
          <a:lstStyle/>
          <a:p>
            <a:fld id="{9A8223AF-F2F5-41F7-A71C-81CE492BCB88}" type="slidenum">
              <a:rPr lang="en-GB" smtClean="0"/>
              <a:pPr/>
              <a:t>2</a:t>
            </a:fld>
            <a:endParaRPr lang="en-GB"/>
          </a:p>
        </p:txBody>
      </p:sp>
    </p:spTree>
    <p:extLst>
      <p:ext uri="{BB962C8B-B14F-4D97-AF65-F5344CB8AC3E}">
        <p14:creationId xmlns:p14="http://schemas.microsoft.com/office/powerpoint/2010/main" val="3140368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8527D-5B48-EACB-9E6E-446F12CB43A1}"/>
              </a:ext>
            </a:extLst>
          </p:cNvPr>
          <p:cNvSpPr>
            <a:spLocks noGrp="1"/>
          </p:cNvSpPr>
          <p:nvPr>
            <p:ph type="title"/>
          </p:nvPr>
        </p:nvSpPr>
        <p:spPr>
          <a:xfrm>
            <a:off x="809425" y="372136"/>
            <a:ext cx="10728000" cy="900000"/>
          </a:xfrm>
        </p:spPr>
        <p:txBody>
          <a:bodyPr anchor="ctr">
            <a:normAutofit/>
          </a:bodyPr>
          <a:lstStyle/>
          <a:p>
            <a:r>
              <a:rPr lang="en-GB" dirty="0"/>
              <a:t>Additional payments</a:t>
            </a:r>
          </a:p>
        </p:txBody>
      </p:sp>
      <p:sp>
        <p:nvSpPr>
          <p:cNvPr id="3" name="Content Placeholder 2">
            <a:extLst>
              <a:ext uri="{FF2B5EF4-FFF2-40B4-BE49-F238E27FC236}">
                <a16:creationId xmlns:a16="http://schemas.microsoft.com/office/drawing/2014/main" id="{6EDFB478-162E-38A3-EBDB-04DFDC833898}"/>
              </a:ext>
            </a:extLst>
          </p:cNvPr>
          <p:cNvSpPr>
            <a:spLocks noGrp="1"/>
          </p:cNvSpPr>
          <p:nvPr>
            <p:ph sz="half" idx="1"/>
          </p:nvPr>
        </p:nvSpPr>
        <p:spPr>
          <a:xfrm>
            <a:off x="809425" y="1120129"/>
            <a:ext cx="5527005" cy="4897674"/>
          </a:xfrm>
        </p:spPr>
        <p:txBody>
          <a:bodyPr>
            <a:normAutofit/>
          </a:bodyPr>
          <a:lstStyle/>
          <a:p>
            <a:pPr>
              <a:lnSpc>
                <a:spcPct val="150000"/>
              </a:lnSpc>
              <a:spcAft>
                <a:spcPts val="600"/>
              </a:spcAft>
            </a:pPr>
            <a:r>
              <a:rPr lang="en-GB" sz="1800" b="1" dirty="0"/>
              <a:t>Additional payments under the SFS</a:t>
            </a:r>
          </a:p>
          <a:p>
            <a:pPr marL="285750" indent="-285750">
              <a:lnSpc>
                <a:spcPct val="150000"/>
              </a:lnSpc>
              <a:spcAft>
                <a:spcPts val="600"/>
              </a:spcAft>
              <a:buFont typeface="Arial" panose="020B0604020202020204" pitchFamily="34" charset="0"/>
              <a:buChar char="•"/>
            </a:pPr>
            <a:r>
              <a:rPr lang="en-GB" sz="1800" dirty="0"/>
              <a:t>If you have attended case management review hearings (CMRHs), adjourned hearings or home office interviews, then you can claim the ‘</a:t>
            </a:r>
            <a:r>
              <a:rPr lang="en-GB" sz="1800" b="1" dirty="0"/>
              <a:t>Additional payments</a:t>
            </a:r>
            <a:r>
              <a:rPr lang="en-GB" sz="1800" dirty="0"/>
              <a:t>’ for these via their respective fields: Select the number of each payment that you are entitled to claim.</a:t>
            </a:r>
          </a:p>
          <a:p>
            <a:pPr marL="285750" indent="-285750">
              <a:lnSpc>
                <a:spcPct val="150000"/>
              </a:lnSpc>
              <a:spcAft>
                <a:spcPts val="600"/>
              </a:spcAft>
              <a:buFont typeface="Arial" panose="020B0604020202020204" pitchFamily="34" charset="0"/>
              <a:buChar char="•"/>
            </a:pPr>
            <a:r>
              <a:rPr lang="en-GB" sz="1800" dirty="0"/>
              <a:t>Only 1 payment of a </a:t>
            </a:r>
            <a:r>
              <a:rPr lang="en-GB" sz="1800" b="1" dirty="0"/>
              <a:t>substantive hearing fee </a:t>
            </a:r>
            <a:r>
              <a:rPr lang="en-GB" sz="1800" dirty="0"/>
              <a:t>can be claimed per matter: Enter </a:t>
            </a:r>
            <a:r>
              <a:rPr lang="en-GB" sz="1800" b="1" dirty="0"/>
              <a:t>Yes</a:t>
            </a:r>
            <a:r>
              <a:rPr lang="en-GB" sz="1800" dirty="0"/>
              <a:t> where applicable: </a:t>
            </a:r>
          </a:p>
          <a:p>
            <a:pPr marL="594900" lvl="1" indent="-342900">
              <a:lnSpc>
                <a:spcPct val="150000"/>
              </a:lnSpc>
              <a:spcAft>
                <a:spcPts val="600"/>
              </a:spcAft>
            </a:pPr>
            <a:r>
              <a:rPr lang="en-GB" sz="1800" dirty="0"/>
              <a:t>CWA will then add the value of these additional payments, to the overall value of the claim.</a:t>
            </a:r>
          </a:p>
        </p:txBody>
      </p:sp>
      <p:pic>
        <p:nvPicPr>
          <p:cNvPr id="8" name="Picture 7" descr="Extract from CWA">
            <a:extLst>
              <a:ext uri="{FF2B5EF4-FFF2-40B4-BE49-F238E27FC236}">
                <a16:creationId xmlns:a16="http://schemas.microsoft.com/office/drawing/2014/main" id="{F38052DD-B254-42D3-FC33-394B65327ED7}"/>
              </a:ext>
            </a:extLst>
          </p:cNvPr>
          <p:cNvPicPr>
            <a:picLocks noChangeAspect="1"/>
          </p:cNvPicPr>
          <p:nvPr/>
        </p:nvPicPr>
        <p:blipFill>
          <a:blip r:embed="rId2"/>
          <a:stretch>
            <a:fillRect/>
          </a:stretch>
        </p:blipFill>
        <p:spPr>
          <a:xfrm>
            <a:off x="6541826" y="1827267"/>
            <a:ext cx="5262650" cy="2553347"/>
          </a:xfrm>
          <a:prstGeom prst="rect">
            <a:avLst/>
          </a:prstGeom>
          <a:solidFill>
            <a:schemeClr val="tx1"/>
          </a:solidFill>
          <a:ln>
            <a:solidFill>
              <a:schemeClr val="tx1"/>
            </a:solidFill>
          </a:ln>
        </p:spPr>
      </p:pic>
      <p:sp>
        <p:nvSpPr>
          <p:cNvPr id="4" name="Footer Placeholder 3">
            <a:extLst>
              <a:ext uri="{FF2B5EF4-FFF2-40B4-BE49-F238E27FC236}">
                <a16:creationId xmlns:a16="http://schemas.microsoft.com/office/drawing/2014/main" id="{F7855EB5-1695-5470-E9A8-21A40C6E03A9}"/>
              </a:ext>
            </a:extLst>
          </p:cNvPr>
          <p:cNvSpPr>
            <a:spLocks noGrp="1"/>
          </p:cNvSpPr>
          <p:nvPr>
            <p:ph type="ftr" sz="quarter" idx="11"/>
          </p:nvPr>
        </p:nvSpPr>
        <p:spPr>
          <a:xfrm>
            <a:off x="2941093" y="6527866"/>
            <a:ext cx="7201467" cy="180000"/>
          </a:xfrm>
        </p:spPr>
        <p:txBody>
          <a:bodyPr anchor="ctr">
            <a:normAutofit/>
          </a:bodyPr>
          <a:lstStyle/>
          <a:p>
            <a:pPr>
              <a:spcAft>
                <a:spcPts val="600"/>
              </a:spcAft>
            </a:pPr>
            <a:r>
              <a:rPr lang="en-GB" dirty="0"/>
              <a:t>Providing access to justice through working with others to achieve excellence in the delivery of legal aid</a:t>
            </a:r>
          </a:p>
        </p:txBody>
      </p:sp>
      <p:sp>
        <p:nvSpPr>
          <p:cNvPr id="5" name="Slide Number Placeholder 4">
            <a:extLst>
              <a:ext uri="{FF2B5EF4-FFF2-40B4-BE49-F238E27FC236}">
                <a16:creationId xmlns:a16="http://schemas.microsoft.com/office/drawing/2014/main" id="{7BFD67D4-30FB-5863-42CA-F778C194E170}"/>
              </a:ext>
            </a:extLst>
          </p:cNvPr>
          <p:cNvSpPr>
            <a:spLocks noGrp="1"/>
          </p:cNvSpPr>
          <p:nvPr>
            <p:ph type="sldNum" sz="quarter" idx="12"/>
          </p:nvPr>
        </p:nvSpPr>
        <p:spPr>
          <a:xfrm>
            <a:off x="11443648" y="6169565"/>
            <a:ext cx="450436" cy="365125"/>
          </a:xfrm>
        </p:spPr>
        <p:txBody>
          <a:bodyPr anchor="ctr">
            <a:normAutofit/>
          </a:bodyPr>
          <a:lstStyle/>
          <a:p>
            <a:pPr>
              <a:spcAft>
                <a:spcPts val="600"/>
              </a:spcAft>
            </a:pPr>
            <a:fld id="{C0189ED6-F87B-4BC1-907E-EF602CA5C674}" type="slidenum">
              <a:rPr lang="en-GB" smtClean="0"/>
              <a:pPr>
                <a:spcAft>
                  <a:spcPts val="600"/>
                </a:spcAft>
              </a:pPr>
              <a:t>20</a:t>
            </a:fld>
            <a:endParaRPr lang="en-GB" dirty="0"/>
          </a:p>
        </p:txBody>
      </p:sp>
    </p:spTree>
    <p:extLst>
      <p:ext uri="{BB962C8B-B14F-4D97-AF65-F5344CB8AC3E}">
        <p14:creationId xmlns:p14="http://schemas.microsoft.com/office/powerpoint/2010/main" val="1679313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3D81A-F899-F23E-5224-1B168EBC2EE8}"/>
              </a:ext>
            </a:extLst>
          </p:cNvPr>
          <p:cNvSpPr>
            <a:spLocks noGrp="1"/>
          </p:cNvSpPr>
          <p:nvPr>
            <p:ph type="title"/>
          </p:nvPr>
        </p:nvSpPr>
        <p:spPr/>
        <p:txBody>
          <a:bodyPr/>
          <a:lstStyle/>
          <a:p>
            <a:r>
              <a:rPr lang="en-GB" dirty="0"/>
              <a:t>Reporting detained travel and waiting / </a:t>
            </a:r>
            <a:r>
              <a:rPr lang="en-GB"/>
              <a:t>pre-Judicial</a:t>
            </a:r>
            <a:r>
              <a:rPr lang="en-GB" dirty="0"/>
              <a:t> review</a:t>
            </a:r>
            <a:r>
              <a:rPr lang="en-GB"/>
              <a:t> costs</a:t>
            </a:r>
            <a:endParaRPr lang="en-GB" dirty="0"/>
          </a:p>
        </p:txBody>
      </p:sp>
      <p:sp>
        <p:nvSpPr>
          <p:cNvPr id="3" name="Content Placeholder 2">
            <a:extLst>
              <a:ext uri="{FF2B5EF4-FFF2-40B4-BE49-F238E27FC236}">
                <a16:creationId xmlns:a16="http://schemas.microsoft.com/office/drawing/2014/main" id="{F078380F-6A50-BCC5-2E4B-01781A280FC9}"/>
              </a:ext>
            </a:extLst>
          </p:cNvPr>
          <p:cNvSpPr>
            <a:spLocks noGrp="1"/>
          </p:cNvSpPr>
          <p:nvPr>
            <p:ph sz="half" idx="1"/>
          </p:nvPr>
        </p:nvSpPr>
        <p:spPr>
          <a:xfrm>
            <a:off x="810000" y="1396800"/>
            <a:ext cx="7051465" cy="4446952"/>
          </a:xfrm>
        </p:spPr>
        <p:txBody>
          <a:bodyPr>
            <a:normAutofit/>
          </a:bodyPr>
          <a:lstStyle/>
          <a:p>
            <a:pPr>
              <a:lnSpc>
                <a:spcPct val="150000"/>
              </a:lnSpc>
            </a:pPr>
            <a:r>
              <a:rPr lang="en-GB" sz="1800" b="1" dirty="0"/>
              <a:t>Detained travel and waiting / Judicial Review </a:t>
            </a:r>
          </a:p>
          <a:p>
            <a:pPr>
              <a:lnSpc>
                <a:spcPct val="150000"/>
              </a:lnSpc>
            </a:pPr>
            <a:r>
              <a:rPr lang="en-GB" sz="1800" dirty="0"/>
              <a:t>There are two fields available in Standard Fee matters, to report costs that are payable </a:t>
            </a:r>
            <a:r>
              <a:rPr lang="en-GB" sz="1800" b="1" dirty="0"/>
              <a:t>in addition </a:t>
            </a:r>
            <a:r>
              <a:rPr lang="en-GB" sz="1800" dirty="0"/>
              <a:t>to the standard fee scheme. </a:t>
            </a:r>
          </a:p>
          <a:p>
            <a:pPr marL="342900" indent="-342900">
              <a:lnSpc>
                <a:spcPct val="150000"/>
              </a:lnSpc>
              <a:buFont typeface="Arial" panose="020B0604020202020204" pitchFamily="34" charset="0"/>
              <a:buChar char="•"/>
            </a:pPr>
            <a:r>
              <a:rPr lang="en-GB" sz="1800" dirty="0"/>
              <a:t>These are for travel and waiting costs to a place of detention, and costs associated with providing advice on a related potential Judicial Review/pre-action advice. These costs are payable under Hourly Rates, with JR advice subject to a cost limit.</a:t>
            </a:r>
          </a:p>
          <a:p>
            <a:pPr marL="342900" indent="-342900">
              <a:lnSpc>
                <a:spcPct val="150000"/>
              </a:lnSpc>
              <a:buFont typeface="Arial" panose="020B0604020202020204" pitchFamily="34" charset="0"/>
              <a:buChar char="•"/>
            </a:pPr>
            <a:r>
              <a:rPr lang="en-GB" sz="1800" dirty="0"/>
              <a:t>CWA will automatically add the values claimed in these fields, to the overall value of the standard fee claim, </a:t>
            </a:r>
            <a:r>
              <a:rPr lang="en-GB" sz="1800" b="1" dirty="0"/>
              <a:t>however</a:t>
            </a:r>
            <a:r>
              <a:rPr lang="en-GB" sz="1800" dirty="0"/>
              <a:t>,</a:t>
            </a:r>
            <a:r>
              <a:rPr lang="en-GB" sz="1800" b="1" dirty="0"/>
              <a:t> </a:t>
            </a:r>
            <a:r>
              <a:rPr lang="en-GB" sz="1800" dirty="0"/>
              <a:t>they will not count towards the escape fee calculation.</a:t>
            </a:r>
          </a:p>
        </p:txBody>
      </p:sp>
      <p:sp>
        <p:nvSpPr>
          <p:cNvPr id="5" name="Footer Placeholder 4">
            <a:extLst>
              <a:ext uri="{FF2B5EF4-FFF2-40B4-BE49-F238E27FC236}">
                <a16:creationId xmlns:a16="http://schemas.microsoft.com/office/drawing/2014/main" id="{890C5E5F-681A-05D6-BB6F-09AD7C8F5710}"/>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dirty="0"/>
              <a:t>Providing access to justice through working with others to achieve excellence in the delivery of legal aid</a:t>
            </a:r>
          </a:p>
        </p:txBody>
      </p:sp>
      <p:pic>
        <p:nvPicPr>
          <p:cNvPr id="9" name="Picture 8" descr="Extract from CWA">
            <a:extLst>
              <a:ext uri="{FF2B5EF4-FFF2-40B4-BE49-F238E27FC236}">
                <a16:creationId xmlns:a16="http://schemas.microsoft.com/office/drawing/2014/main" id="{B73D41EE-7A1B-B7DD-2FCA-BBD8B3F856B2}"/>
              </a:ext>
            </a:extLst>
          </p:cNvPr>
          <p:cNvPicPr>
            <a:picLocks noChangeAspect="1"/>
          </p:cNvPicPr>
          <p:nvPr/>
        </p:nvPicPr>
        <p:blipFill>
          <a:blip r:embed="rId2"/>
          <a:stretch>
            <a:fillRect/>
          </a:stretch>
        </p:blipFill>
        <p:spPr>
          <a:xfrm>
            <a:off x="8144285" y="2122040"/>
            <a:ext cx="3524581" cy="2613919"/>
          </a:xfrm>
          <a:prstGeom prst="rect">
            <a:avLst/>
          </a:prstGeom>
          <a:ln>
            <a:solidFill>
              <a:schemeClr val="tx1"/>
            </a:solidFill>
          </a:ln>
        </p:spPr>
      </p:pic>
      <p:sp>
        <p:nvSpPr>
          <p:cNvPr id="6" name="Slide Number Placeholder 5">
            <a:extLst>
              <a:ext uri="{FF2B5EF4-FFF2-40B4-BE49-F238E27FC236}">
                <a16:creationId xmlns:a16="http://schemas.microsoft.com/office/drawing/2014/main" id="{6F35C26E-5FFA-06D5-1FDF-33D8231898CC}"/>
              </a:ext>
            </a:extLst>
          </p:cNvPr>
          <p:cNvSpPr>
            <a:spLocks noGrp="1"/>
          </p:cNvSpPr>
          <p:nvPr>
            <p:ph type="sldNum" sz="quarter" idx="12"/>
          </p:nvPr>
        </p:nvSpPr>
        <p:spPr/>
        <p:txBody>
          <a:bodyPr/>
          <a:lstStyle/>
          <a:p>
            <a:fld id="{C0189ED6-F87B-4BC1-907E-EF602CA5C674}" type="slidenum">
              <a:rPr lang="en-GB" smtClean="0"/>
              <a:t>21</a:t>
            </a:fld>
            <a:endParaRPr lang="en-GB" dirty="0"/>
          </a:p>
        </p:txBody>
      </p:sp>
    </p:spTree>
    <p:extLst>
      <p:ext uri="{BB962C8B-B14F-4D97-AF65-F5344CB8AC3E}">
        <p14:creationId xmlns:p14="http://schemas.microsoft.com/office/powerpoint/2010/main" val="3891985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49E8E87E-88A4-1E79-FAFF-AA609C6F2463}"/>
              </a:ext>
              <a:ext uri="{C183D7F6-B498-43B3-948B-1728B52AA6E4}">
                <adec:decorative xmlns:adec="http://schemas.microsoft.com/office/drawing/2017/decorative" val="1"/>
              </a:ext>
            </a:extLst>
          </p:cNvPr>
          <p:cNvSpPr/>
          <p:nvPr/>
        </p:nvSpPr>
        <p:spPr>
          <a:xfrm>
            <a:off x="862940" y="3965137"/>
            <a:ext cx="10728001" cy="1056903"/>
          </a:xfrm>
          <a:prstGeom prst="roundRect">
            <a:avLst/>
          </a:prstGeom>
          <a:solidFill>
            <a:srgbClr val="CCE2DD"/>
          </a:solidFill>
          <a:ln>
            <a:solidFill>
              <a:srgbClr val="CCE2D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FDA8527D-5B48-EACB-9E6E-446F12CB43A1}"/>
              </a:ext>
            </a:extLst>
          </p:cNvPr>
          <p:cNvSpPr>
            <a:spLocks noGrp="1"/>
          </p:cNvSpPr>
          <p:nvPr>
            <p:ph type="title"/>
          </p:nvPr>
        </p:nvSpPr>
        <p:spPr>
          <a:xfrm>
            <a:off x="809425" y="372136"/>
            <a:ext cx="10728000" cy="900000"/>
          </a:xfrm>
        </p:spPr>
        <p:txBody>
          <a:bodyPr anchor="ctr">
            <a:normAutofit/>
          </a:bodyPr>
          <a:lstStyle/>
          <a:p>
            <a:r>
              <a:rPr lang="en-GB" dirty="0"/>
              <a:t>Reporting hourly rates matters</a:t>
            </a:r>
          </a:p>
        </p:txBody>
      </p:sp>
      <p:sp>
        <p:nvSpPr>
          <p:cNvPr id="3" name="Content Placeholder 2">
            <a:extLst>
              <a:ext uri="{FF2B5EF4-FFF2-40B4-BE49-F238E27FC236}">
                <a16:creationId xmlns:a16="http://schemas.microsoft.com/office/drawing/2014/main" id="{6EDFB478-162E-38A3-EBDB-04DFDC833898}"/>
              </a:ext>
            </a:extLst>
          </p:cNvPr>
          <p:cNvSpPr>
            <a:spLocks noGrp="1"/>
          </p:cNvSpPr>
          <p:nvPr>
            <p:ph sz="half" idx="1"/>
          </p:nvPr>
        </p:nvSpPr>
        <p:spPr>
          <a:xfrm>
            <a:off x="810000" y="1396800"/>
            <a:ext cx="10519060" cy="2272675"/>
          </a:xfrm>
        </p:spPr>
        <p:txBody>
          <a:bodyPr>
            <a:normAutofit/>
          </a:bodyPr>
          <a:lstStyle/>
          <a:p>
            <a:r>
              <a:rPr lang="en-GB" sz="1800" b="1" dirty="0"/>
              <a:t>Reporting hourly rates matters</a:t>
            </a:r>
          </a:p>
          <a:p>
            <a:pPr marL="285750" indent="-285750">
              <a:buFont typeface="Arial" panose="020B0604020202020204" pitchFamily="34" charset="0"/>
              <a:buChar char="•"/>
            </a:pPr>
            <a:r>
              <a:rPr lang="en-GB" sz="1800" dirty="0"/>
              <a:t>Where the MT1 codes relating to hourly rates matters are used, CWA will credit you with the values entered in the profit costs and Counsel fee field.</a:t>
            </a:r>
          </a:p>
          <a:p>
            <a:pPr marL="285750" indent="-285750">
              <a:buFont typeface="Arial" panose="020B0604020202020204" pitchFamily="34" charset="0"/>
              <a:buChar char="•"/>
            </a:pPr>
            <a:r>
              <a:rPr lang="en-GB" sz="1800" dirty="0"/>
              <a:t>You should only claim up the value of any authorised cost limit in these fields, ensuring that if a cost extension has been obtained the reference number is entered in the ‘NIAT Prior Authority Number’ field.</a:t>
            </a:r>
          </a:p>
          <a:p>
            <a:endParaRPr lang="en-GB" sz="1800" dirty="0"/>
          </a:p>
          <a:p>
            <a:endParaRPr lang="en-GB" sz="1800" dirty="0"/>
          </a:p>
          <a:p>
            <a:endParaRPr lang="en-GB" sz="1800" dirty="0"/>
          </a:p>
        </p:txBody>
      </p:sp>
      <p:sp>
        <p:nvSpPr>
          <p:cNvPr id="4" name="Footer Placeholder 3">
            <a:extLst>
              <a:ext uri="{FF2B5EF4-FFF2-40B4-BE49-F238E27FC236}">
                <a16:creationId xmlns:a16="http://schemas.microsoft.com/office/drawing/2014/main" id="{F7855EB5-1695-5470-E9A8-21A40C6E03A9}"/>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nchor="ctr">
            <a:normAutofit/>
          </a:bodyPr>
          <a:lstStyle/>
          <a:p>
            <a:pPr>
              <a:spcAft>
                <a:spcPts val="600"/>
              </a:spcAft>
            </a:pPr>
            <a:r>
              <a:rPr lang="en-GB" dirty="0"/>
              <a:t>Providing access to justice through working with others to achieve excellence in the delivery of legal aid</a:t>
            </a:r>
          </a:p>
        </p:txBody>
      </p:sp>
      <p:pic>
        <p:nvPicPr>
          <p:cNvPr id="8" name="Picture 2">
            <a:extLst>
              <a:ext uri="{FF2B5EF4-FFF2-40B4-BE49-F238E27FC236}">
                <a16:creationId xmlns:a16="http://schemas.microsoft.com/office/drawing/2014/main" id="{793B314D-F089-00C2-BB19-5590F40379FE}"/>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238" y="4043654"/>
            <a:ext cx="530529" cy="53052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698BBFC-6BA1-F098-E055-75085FDC6BE9}"/>
              </a:ext>
            </a:extLst>
          </p:cNvPr>
          <p:cNvSpPr txBox="1"/>
          <p:nvPr/>
        </p:nvSpPr>
        <p:spPr>
          <a:xfrm>
            <a:off x="2039475" y="4043654"/>
            <a:ext cx="9289585" cy="923330"/>
          </a:xfrm>
          <a:prstGeom prst="rect">
            <a:avLst/>
          </a:prstGeom>
          <a:noFill/>
        </p:spPr>
        <p:txBody>
          <a:bodyPr wrap="square" rtlCol="0">
            <a:spAutoFit/>
          </a:bodyPr>
          <a:lstStyle/>
          <a:p>
            <a:r>
              <a:rPr lang="en-GB" sz="1800" dirty="0"/>
              <a:t>The detention </a:t>
            </a:r>
            <a:r>
              <a:rPr lang="en-GB" dirty="0"/>
              <a:t>t</a:t>
            </a:r>
            <a:r>
              <a:rPr lang="en-GB" sz="1800" dirty="0"/>
              <a:t>ravel and waiting and JR / form </a:t>
            </a:r>
            <a:r>
              <a:rPr lang="en-GB" dirty="0"/>
              <a:t>f</a:t>
            </a:r>
            <a:r>
              <a:rPr lang="en-GB" sz="1800" dirty="0"/>
              <a:t>illing fields, are not applicable for hourly rates claims. </a:t>
            </a:r>
          </a:p>
          <a:p>
            <a:pPr marL="285750" indent="-285750">
              <a:buFont typeface="Arial" panose="020B0604020202020204" pitchFamily="34" charset="0"/>
              <a:buChar char="•"/>
            </a:pPr>
            <a:r>
              <a:rPr lang="en-GB" sz="1800" dirty="0"/>
              <a:t>Those costs should form part of your profit </a:t>
            </a:r>
            <a:r>
              <a:rPr lang="en-GB" dirty="0"/>
              <a:t>c</a:t>
            </a:r>
            <a:r>
              <a:rPr lang="en-GB" sz="1800" dirty="0"/>
              <a:t>ost sum.</a:t>
            </a:r>
          </a:p>
        </p:txBody>
      </p:sp>
      <p:sp>
        <p:nvSpPr>
          <p:cNvPr id="5" name="Slide Number Placeholder 4">
            <a:extLst>
              <a:ext uri="{FF2B5EF4-FFF2-40B4-BE49-F238E27FC236}">
                <a16:creationId xmlns:a16="http://schemas.microsoft.com/office/drawing/2014/main" id="{7BFD67D4-30FB-5863-42CA-F778C194E170}"/>
              </a:ext>
            </a:extLst>
          </p:cNvPr>
          <p:cNvSpPr>
            <a:spLocks noGrp="1"/>
          </p:cNvSpPr>
          <p:nvPr>
            <p:ph type="sldNum" sz="quarter" idx="12"/>
          </p:nvPr>
        </p:nvSpPr>
        <p:spPr>
          <a:xfrm>
            <a:off x="11443648" y="6169565"/>
            <a:ext cx="450436" cy="365125"/>
          </a:xfrm>
        </p:spPr>
        <p:txBody>
          <a:bodyPr anchor="ctr">
            <a:normAutofit/>
          </a:bodyPr>
          <a:lstStyle/>
          <a:p>
            <a:pPr>
              <a:spcAft>
                <a:spcPts val="600"/>
              </a:spcAft>
            </a:pPr>
            <a:fld id="{C0189ED6-F87B-4BC1-907E-EF602CA5C674}" type="slidenum">
              <a:rPr lang="en-GB" smtClean="0"/>
              <a:pPr>
                <a:spcAft>
                  <a:spcPts val="600"/>
                </a:spcAft>
              </a:pPr>
              <a:t>22</a:t>
            </a:fld>
            <a:endParaRPr lang="en-GB" dirty="0"/>
          </a:p>
        </p:txBody>
      </p:sp>
    </p:spTree>
    <p:extLst>
      <p:ext uri="{BB962C8B-B14F-4D97-AF65-F5344CB8AC3E}">
        <p14:creationId xmlns:p14="http://schemas.microsoft.com/office/powerpoint/2010/main" val="4209078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8527D-5B48-EACB-9E6E-446F12CB43A1}"/>
              </a:ext>
            </a:extLst>
          </p:cNvPr>
          <p:cNvSpPr>
            <a:spLocks noGrp="1"/>
          </p:cNvSpPr>
          <p:nvPr>
            <p:ph type="title"/>
          </p:nvPr>
        </p:nvSpPr>
        <p:spPr>
          <a:xfrm>
            <a:off x="809425" y="372136"/>
            <a:ext cx="10728000" cy="900000"/>
          </a:xfrm>
        </p:spPr>
        <p:txBody>
          <a:bodyPr anchor="ctr">
            <a:normAutofit/>
          </a:bodyPr>
          <a:lstStyle/>
          <a:p>
            <a:r>
              <a:rPr lang="en-GB" dirty="0"/>
              <a:t>ECF and exemptions</a:t>
            </a:r>
          </a:p>
        </p:txBody>
      </p:sp>
      <p:sp>
        <p:nvSpPr>
          <p:cNvPr id="3" name="Content Placeholder 2">
            <a:extLst>
              <a:ext uri="{FF2B5EF4-FFF2-40B4-BE49-F238E27FC236}">
                <a16:creationId xmlns:a16="http://schemas.microsoft.com/office/drawing/2014/main" id="{6EDFB478-162E-38A3-EBDB-04DFDC833898}"/>
              </a:ext>
            </a:extLst>
          </p:cNvPr>
          <p:cNvSpPr>
            <a:spLocks noGrp="1"/>
          </p:cNvSpPr>
          <p:nvPr>
            <p:ph sz="half" idx="1"/>
          </p:nvPr>
        </p:nvSpPr>
        <p:spPr>
          <a:xfrm>
            <a:off x="810000" y="1396800"/>
            <a:ext cx="10519060" cy="4772765"/>
          </a:xfrm>
        </p:spPr>
        <p:txBody>
          <a:bodyPr>
            <a:normAutofit/>
          </a:bodyPr>
          <a:lstStyle/>
          <a:p>
            <a:r>
              <a:rPr lang="en-GB" sz="1800" b="1" dirty="0"/>
              <a:t>Exceptional case funding (ECF) </a:t>
            </a:r>
          </a:p>
          <a:p>
            <a:r>
              <a:rPr lang="en-GB" sz="1800" dirty="0"/>
              <a:t>Where ECF has been granted, when reporting the outcome of the matter, to allow MT1 and 2 code combinations to be used which would otherwise not be available, you must report the ‘Exceptional Case Reference Number’ in the field of the same name.</a:t>
            </a:r>
          </a:p>
          <a:p>
            <a:endParaRPr lang="en-GB" sz="1800" b="1" dirty="0"/>
          </a:p>
          <a:p>
            <a:r>
              <a:rPr lang="en-GB" sz="1800" b="1" dirty="0"/>
              <a:t>Exemptions</a:t>
            </a:r>
          </a:p>
          <a:p>
            <a:pPr marL="285750" indent="-285750">
              <a:buFont typeface="Arial" panose="020B0604020202020204" pitchFamily="34" charset="0"/>
              <a:buChar char="•"/>
            </a:pPr>
            <a:r>
              <a:rPr lang="en-GB" sz="1800" dirty="0"/>
              <a:t>Some cases removed from the scope of legal aid of advice can be brought back into scope if an individual meets set criteria. </a:t>
            </a:r>
          </a:p>
          <a:p>
            <a:pPr marL="285750" indent="-285750">
              <a:buFont typeface="Arial" panose="020B0604020202020204" pitchFamily="34" charset="0"/>
              <a:buChar char="•"/>
            </a:pPr>
            <a:r>
              <a:rPr lang="en-GB" sz="1800" dirty="0"/>
              <a:t>When reporting the outcome, the “Exemption Criteria Satisfied” field in CWA may need to be completed.</a:t>
            </a:r>
          </a:p>
          <a:p>
            <a:pPr marL="285750" indent="-285750">
              <a:buFont typeface="Arial" panose="020B0604020202020204" pitchFamily="34" charset="0"/>
              <a:buChar char="•"/>
            </a:pPr>
            <a:r>
              <a:rPr lang="en-GB" sz="1800" dirty="0"/>
              <a:t>This may include matters brought into scope due to the client being a victim of trafficking / modern slavery or being a separated migrant child.</a:t>
            </a:r>
          </a:p>
          <a:p>
            <a:endParaRPr lang="en-GB" sz="1800" dirty="0"/>
          </a:p>
          <a:p>
            <a:endParaRPr lang="en-GB" sz="1800" dirty="0"/>
          </a:p>
        </p:txBody>
      </p:sp>
      <p:sp>
        <p:nvSpPr>
          <p:cNvPr id="4" name="Footer Placeholder 3">
            <a:extLst>
              <a:ext uri="{FF2B5EF4-FFF2-40B4-BE49-F238E27FC236}">
                <a16:creationId xmlns:a16="http://schemas.microsoft.com/office/drawing/2014/main" id="{F7855EB5-1695-5470-E9A8-21A40C6E03A9}"/>
              </a:ext>
            </a:extLst>
          </p:cNvPr>
          <p:cNvSpPr>
            <a:spLocks noGrp="1"/>
          </p:cNvSpPr>
          <p:nvPr>
            <p:ph type="ftr" sz="quarter" idx="11"/>
          </p:nvPr>
        </p:nvSpPr>
        <p:spPr>
          <a:xfrm>
            <a:off x="2941093" y="6527866"/>
            <a:ext cx="7201467" cy="180000"/>
          </a:xfrm>
        </p:spPr>
        <p:txBody>
          <a:bodyPr anchor="ctr">
            <a:normAutofit/>
          </a:bodyPr>
          <a:lstStyle/>
          <a:p>
            <a:pPr>
              <a:spcAft>
                <a:spcPts val="600"/>
              </a:spcAft>
            </a:pPr>
            <a:r>
              <a:rPr lang="en-GB" dirty="0"/>
              <a:t>Providing access to justice through working with others to achieve excellence in the delivery of legal aid</a:t>
            </a:r>
          </a:p>
        </p:txBody>
      </p:sp>
      <p:sp>
        <p:nvSpPr>
          <p:cNvPr id="5" name="Slide Number Placeholder 4">
            <a:extLst>
              <a:ext uri="{FF2B5EF4-FFF2-40B4-BE49-F238E27FC236}">
                <a16:creationId xmlns:a16="http://schemas.microsoft.com/office/drawing/2014/main" id="{7BFD67D4-30FB-5863-42CA-F778C194E170}"/>
              </a:ext>
            </a:extLst>
          </p:cNvPr>
          <p:cNvSpPr>
            <a:spLocks noGrp="1"/>
          </p:cNvSpPr>
          <p:nvPr>
            <p:ph type="sldNum" sz="quarter" idx="12"/>
          </p:nvPr>
        </p:nvSpPr>
        <p:spPr>
          <a:xfrm>
            <a:off x="11443648" y="6169565"/>
            <a:ext cx="450436" cy="365125"/>
          </a:xfrm>
        </p:spPr>
        <p:txBody>
          <a:bodyPr anchor="ctr">
            <a:normAutofit/>
          </a:bodyPr>
          <a:lstStyle/>
          <a:p>
            <a:pPr>
              <a:spcAft>
                <a:spcPts val="600"/>
              </a:spcAft>
            </a:pPr>
            <a:fld id="{C0189ED6-F87B-4BC1-907E-EF602CA5C674}" type="slidenum">
              <a:rPr lang="en-GB" smtClean="0"/>
              <a:pPr>
                <a:spcAft>
                  <a:spcPts val="600"/>
                </a:spcAft>
              </a:pPr>
              <a:t>23</a:t>
            </a:fld>
            <a:endParaRPr lang="en-GB" dirty="0"/>
          </a:p>
        </p:txBody>
      </p:sp>
    </p:spTree>
    <p:extLst>
      <p:ext uri="{BB962C8B-B14F-4D97-AF65-F5344CB8AC3E}">
        <p14:creationId xmlns:p14="http://schemas.microsoft.com/office/powerpoint/2010/main" val="1425902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C5063-329C-7E23-4ADD-1E0CF89285D4}"/>
              </a:ext>
            </a:extLst>
          </p:cNvPr>
          <p:cNvSpPr>
            <a:spLocks noGrp="1"/>
          </p:cNvSpPr>
          <p:nvPr>
            <p:ph type="title"/>
          </p:nvPr>
        </p:nvSpPr>
        <p:spPr>
          <a:xfrm>
            <a:off x="759600" y="2620800"/>
            <a:ext cx="9655988" cy="1080000"/>
          </a:xfrm>
        </p:spPr>
        <p:txBody>
          <a:bodyPr/>
          <a:lstStyle/>
          <a:p>
            <a:r>
              <a:rPr lang="en-GB" dirty="0"/>
              <a:t>Submitting amendments to your submissions</a:t>
            </a:r>
          </a:p>
        </p:txBody>
      </p:sp>
    </p:spTree>
    <p:extLst>
      <p:ext uri="{BB962C8B-B14F-4D97-AF65-F5344CB8AC3E}">
        <p14:creationId xmlns:p14="http://schemas.microsoft.com/office/powerpoint/2010/main" val="948075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57AF6-6B39-2751-17DB-951AA45CBE50}"/>
              </a:ext>
            </a:extLst>
          </p:cNvPr>
          <p:cNvSpPr>
            <a:spLocks noGrp="1"/>
          </p:cNvSpPr>
          <p:nvPr>
            <p:ph type="title"/>
          </p:nvPr>
        </p:nvSpPr>
        <p:spPr/>
        <p:txBody>
          <a:bodyPr/>
          <a:lstStyle/>
          <a:p>
            <a:r>
              <a:rPr lang="en-GB" dirty="0"/>
              <a:t>Amendments to your submissions</a:t>
            </a:r>
          </a:p>
        </p:txBody>
      </p:sp>
      <p:sp>
        <p:nvSpPr>
          <p:cNvPr id="3" name="Content Placeholder 2">
            <a:extLst>
              <a:ext uri="{FF2B5EF4-FFF2-40B4-BE49-F238E27FC236}">
                <a16:creationId xmlns:a16="http://schemas.microsoft.com/office/drawing/2014/main" id="{ED1214CF-FECF-882F-2262-C41041608D27}"/>
              </a:ext>
            </a:extLst>
          </p:cNvPr>
          <p:cNvSpPr>
            <a:spLocks noGrp="1"/>
          </p:cNvSpPr>
          <p:nvPr>
            <p:ph sz="half" idx="1"/>
          </p:nvPr>
        </p:nvSpPr>
        <p:spPr>
          <a:xfrm>
            <a:off x="810000" y="1272136"/>
            <a:ext cx="10727425" cy="4354664"/>
          </a:xfrm>
        </p:spPr>
        <p:txBody>
          <a:bodyPr>
            <a:normAutofit/>
          </a:bodyPr>
          <a:lstStyle/>
          <a:p>
            <a:pPr>
              <a:lnSpc>
                <a:spcPct val="150000"/>
              </a:lnSpc>
            </a:pPr>
            <a:r>
              <a:rPr lang="en-GB" sz="1800" b="1"/>
              <a:t>Possible reasons for amendments</a:t>
            </a:r>
            <a:endParaRPr lang="en-GB" sz="1800" b="1" dirty="0"/>
          </a:p>
          <a:p>
            <a:pPr>
              <a:lnSpc>
                <a:spcPct val="150000"/>
              </a:lnSpc>
            </a:pPr>
            <a:r>
              <a:rPr lang="en-GB" sz="1800" dirty="0"/>
              <a:t>You may need to make amendments to your submissions for a number of reasons, including:</a:t>
            </a:r>
          </a:p>
          <a:p>
            <a:pPr marL="342900" indent="-342900">
              <a:lnSpc>
                <a:spcPct val="150000"/>
              </a:lnSpc>
              <a:buFont typeface="Wingdings" panose="05000000000000000000" pitchFamily="2" charset="2"/>
              <a:buChar char="§"/>
            </a:pPr>
            <a:r>
              <a:rPr lang="en-GB" sz="1800" dirty="0"/>
              <a:t>You have reported an incorrect number of NMS opened in a month</a:t>
            </a:r>
          </a:p>
          <a:p>
            <a:pPr marL="342900" indent="-342900">
              <a:lnSpc>
                <a:spcPct val="150000"/>
              </a:lnSpc>
              <a:buFont typeface="Wingdings" panose="05000000000000000000" pitchFamily="2" charset="2"/>
              <a:buChar char="§"/>
            </a:pPr>
            <a:r>
              <a:rPr lang="en-GB" sz="1800" dirty="0"/>
              <a:t>You have reported an Outcome using the wrong MT1 code and have been paid the wrong fee</a:t>
            </a:r>
          </a:p>
          <a:p>
            <a:pPr marL="342900" indent="-342900">
              <a:lnSpc>
                <a:spcPct val="150000"/>
              </a:lnSpc>
              <a:buFont typeface="Wingdings" panose="05000000000000000000" pitchFamily="2" charset="2"/>
              <a:buChar char="§"/>
            </a:pPr>
            <a:r>
              <a:rPr lang="en-GB" sz="1800" dirty="0"/>
              <a:t>You have submitted an Early Bill and need to add in additional costs and update the outcome</a:t>
            </a:r>
          </a:p>
          <a:p>
            <a:pPr marL="342900" indent="-342900">
              <a:lnSpc>
                <a:spcPct val="150000"/>
              </a:lnSpc>
              <a:buFont typeface="Wingdings" panose="05000000000000000000" pitchFamily="2" charset="2"/>
              <a:buChar char="§"/>
            </a:pPr>
            <a:r>
              <a:rPr lang="en-GB" sz="1800" dirty="0"/>
              <a:t>You forgot to include a disbursement in your completed claim Outcome</a:t>
            </a:r>
          </a:p>
        </p:txBody>
      </p:sp>
      <p:sp>
        <p:nvSpPr>
          <p:cNvPr id="5" name="Footer Placeholder 4">
            <a:extLst>
              <a:ext uri="{FF2B5EF4-FFF2-40B4-BE49-F238E27FC236}">
                <a16:creationId xmlns:a16="http://schemas.microsoft.com/office/drawing/2014/main" id="{3E090C60-A053-9463-5016-BF97632FE984}"/>
              </a:ext>
            </a:extLst>
          </p:cNvPr>
          <p:cNvSpPr>
            <a:spLocks noGrp="1"/>
          </p:cNvSpPr>
          <p:nvPr>
            <p:ph type="ftr" sz="quarter" idx="11"/>
          </p:nvPr>
        </p:nvSpPr>
        <p:spPr/>
        <p:txBody>
          <a:bodyPr/>
          <a:lstStyle/>
          <a:p>
            <a:r>
              <a:rPr lang="en-GB" dirty="0"/>
              <a:t>Providing access to justice through working with others to achieve excellence in the delivery of legal aid</a:t>
            </a:r>
          </a:p>
        </p:txBody>
      </p:sp>
      <p:sp>
        <p:nvSpPr>
          <p:cNvPr id="6" name="Slide Number Placeholder 5">
            <a:extLst>
              <a:ext uri="{FF2B5EF4-FFF2-40B4-BE49-F238E27FC236}">
                <a16:creationId xmlns:a16="http://schemas.microsoft.com/office/drawing/2014/main" id="{2FA4ACF9-522D-57BF-3936-5DE036033759}"/>
              </a:ext>
            </a:extLst>
          </p:cNvPr>
          <p:cNvSpPr>
            <a:spLocks noGrp="1"/>
          </p:cNvSpPr>
          <p:nvPr>
            <p:ph type="sldNum" sz="quarter" idx="12"/>
          </p:nvPr>
        </p:nvSpPr>
        <p:spPr/>
        <p:txBody>
          <a:bodyPr/>
          <a:lstStyle/>
          <a:p>
            <a:fld id="{C0189ED6-F87B-4BC1-907E-EF602CA5C674}" type="slidenum">
              <a:rPr lang="en-GB" smtClean="0"/>
              <a:t>25</a:t>
            </a:fld>
            <a:endParaRPr lang="en-GB" dirty="0"/>
          </a:p>
        </p:txBody>
      </p:sp>
    </p:spTree>
    <p:extLst>
      <p:ext uri="{BB962C8B-B14F-4D97-AF65-F5344CB8AC3E}">
        <p14:creationId xmlns:p14="http://schemas.microsoft.com/office/powerpoint/2010/main" val="2143475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57AF6-6B39-2751-17DB-951AA45CBE50}"/>
              </a:ext>
            </a:extLst>
          </p:cNvPr>
          <p:cNvSpPr>
            <a:spLocks noGrp="1"/>
          </p:cNvSpPr>
          <p:nvPr>
            <p:ph type="title"/>
          </p:nvPr>
        </p:nvSpPr>
        <p:spPr/>
        <p:txBody>
          <a:bodyPr/>
          <a:lstStyle/>
          <a:p>
            <a:r>
              <a:rPr lang="en-GB" dirty="0"/>
              <a:t>NMS amendments</a:t>
            </a:r>
          </a:p>
        </p:txBody>
      </p:sp>
      <p:sp>
        <p:nvSpPr>
          <p:cNvPr id="3" name="Content Placeholder 2">
            <a:extLst>
              <a:ext uri="{FF2B5EF4-FFF2-40B4-BE49-F238E27FC236}">
                <a16:creationId xmlns:a16="http://schemas.microsoft.com/office/drawing/2014/main" id="{ED1214CF-FECF-882F-2262-C41041608D27}"/>
              </a:ext>
            </a:extLst>
          </p:cNvPr>
          <p:cNvSpPr>
            <a:spLocks noGrp="1"/>
          </p:cNvSpPr>
          <p:nvPr>
            <p:ph sz="half" idx="1"/>
          </p:nvPr>
        </p:nvSpPr>
        <p:spPr>
          <a:xfrm>
            <a:off x="810000" y="1272136"/>
            <a:ext cx="10884159" cy="2446424"/>
          </a:xfrm>
        </p:spPr>
        <p:txBody>
          <a:bodyPr>
            <a:normAutofit/>
          </a:bodyPr>
          <a:lstStyle/>
          <a:p>
            <a:r>
              <a:rPr lang="en-GB" sz="1800" b="1" dirty="0"/>
              <a:t>Amendments to NMS submissions</a:t>
            </a:r>
          </a:p>
          <a:p>
            <a:pPr marL="285750" indent="-285750">
              <a:buFont typeface="Arial" panose="020B0604020202020204" pitchFamily="34" charset="0"/>
              <a:buChar char="•"/>
            </a:pPr>
            <a:r>
              <a:rPr lang="en-GB" sz="1800" dirty="0"/>
              <a:t>Use the </a:t>
            </a:r>
            <a:r>
              <a:rPr lang="en-GB" sz="1800" dirty="0">
                <a:hlinkClick r:id="rId2"/>
              </a:rPr>
              <a:t>Claim Amendment form</a:t>
            </a:r>
            <a:r>
              <a:rPr lang="en-GB" sz="1800" dirty="0"/>
              <a:t>: Select the ‘Civil NMS’ tab.</a:t>
            </a:r>
          </a:p>
          <a:p>
            <a:pPr marL="285750" indent="-285750">
              <a:buFont typeface="Arial" panose="020B0604020202020204" pitchFamily="34" charset="0"/>
              <a:buChar char="•"/>
            </a:pPr>
            <a:r>
              <a:rPr lang="en-GB" sz="1800" dirty="0"/>
              <a:t>Enter the information regarding your account, schedule, procurement area, access point, category and the month of the submission to be amended.</a:t>
            </a:r>
          </a:p>
          <a:p>
            <a:pPr marL="285750" indent="-285750">
              <a:buFont typeface="Arial" panose="020B0604020202020204" pitchFamily="34" charset="0"/>
              <a:buChar char="•"/>
            </a:pPr>
            <a:r>
              <a:rPr lang="en-GB" sz="1800" dirty="0"/>
              <a:t>Enter the number of NMS you originally entered, and the value you wish to change it to.</a:t>
            </a:r>
          </a:p>
          <a:p>
            <a:pPr marL="285750" indent="-285750">
              <a:buFont typeface="Arial" panose="020B0604020202020204" pitchFamily="34" charset="0"/>
              <a:buChar char="•"/>
            </a:pPr>
            <a:r>
              <a:rPr lang="en-GB" sz="1800" dirty="0"/>
              <a:t>Email your form to </a:t>
            </a:r>
            <a:r>
              <a:rPr lang="en-GB" sz="1800" dirty="0">
                <a:hlinkClick r:id="rId3"/>
              </a:rPr>
              <a:t>PA-ClaimAmend@justice.gov.uk</a:t>
            </a:r>
            <a:r>
              <a:rPr lang="en-GB" sz="1800" dirty="0"/>
              <a:t> </a:t>
            </a:r>
          </a:p>
        </p:txBody>
      </p:sp>
      <p:sp>
        <p:nvSpPr>
          <p:cNvPr id="5" name="Footer Placeholder 4">
            <a:extLst>
              <a:ext uri="{FF2B5EF4-FFF2-40B4-BE49-F238E27FC236}">
                <a16:creationId xmlns:a16="http://schemas.microsoft.com/office/drawing/2014/main" id="{3E090C60-A053-9463-5016-BF97632FE984}"/>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dirty="0"/>
              <a:t>Providing access to justice through working with others to achieve excellence in the delivery of legal aid</a:t>
            </a:r>
          </a:p>
        </p:txBody>
      </p:sp>
      <p:pic>
        <p:nvPicPr>
          <p:cNvPr id="9" name="Picture 8" descr="Extract from claim amendment form">
            <a:extLst>
              <a:ext uri="{FF2B5EF4-FFF2-40B4-BE49-F238E27FC236}">
                <a16:creationId xmlns:a16="http://schemas.microsoft.com/office/drawing/2014/main" id="{895AA979-94D0-630F-ADF6-E85CE5F324B8}"/>
              </a:ext>
            </a:extLst>
          </p:cNvPr>
          <p:cNvPicPr>
            <a:picLocks noChangeAspect="1"/>
          </p:cNvPicPr>
          <p:nvPr/>
        </p:nvPicPr>
        <p:blipFill>
          <a:blip r:embed="rId4"/>
          <a:stretch>
            <a:fillRect/>
          </a:stretch>
        </p:blipFill>
        <p:spPr>
          <a:xfrm>
            <a:off x="809424" y="3854970"/>
            <a:ext cx="10884735" cy="1907287"/>
          </a:xfrm>
          <a:prstGeom prst="rect">
            <a:avLst/>
          </a:prstGeom>
          <a:ln>
            <a:solidFill>
              <a:schemeClr val="tx1"/>
            </a:solidFill>
          </a:ln>
        </p:spPr>
      </p:pic>
      <p:sp>
        <p:nvSpPr>
          <p:cNvPr id="6" name="Slide Number Placeholder 5">
            <a:extLst>
              <a:ext uri="{FF2B5EF4-FFF2-40B4-BE49-F238E27FC236}">
                <a16:creationId xmlns:a16="http://schemas.microsoft.com/office/drawing/2014/main" id="{2FA4ACF9-522D-57BF-3936-5DE036033759}"/>
              </a:ext>
            </a:extLst>
          </p:cNvPr>
          <p:cNvSpPr>
            <a:spLocks noGrp="1"/>
          </p:cNvSpPr>
          <p:nvPr>
            <p:ph type="sldNum" sz="quarter" idx="12"/>
          </p:nvPr>
        </p:nvSpPr>
        <p:spPr/>
        <p:txBody>
          <a:bodyPr/>
          <a:lstStyle/>
          <a:p>
            <a:fld id="{C0189ED6-F87B-4BC1-907E-EF602CA5C674}" type="slidenum">
              <a:rPr lang="en-GB" smtClean="0"/>
              <a:t>26</a:t>
            </a:fld>
            <a:endParaRPr lang="en-GB" dirty="0"/>
          </a:p>
        </p:txBody>
      </p:sp>
    </p:spTree>
    <p:extLst>
      <p:ext uri="{BB962C8B-B14F-4D97-AF65-F5344CB8AC3E}">
        <p14:creationId xmlns:p14="http://schemas.microsoft.com/office/powerpoint/2010/main" val="1764380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57AF6-6B39-2751-17DB-951AA45CBE50}"/>
              </a:ext>
            </a:extLst>
          </p:cNvPr>
          <p:cNvSpPr>
            <a:spLocks noGrp="1"/>
          </p:cNvSpPr>
          <p:nvPr>
            <p:ph type="title"/>
          </p:nvPr>
        </p:nvSpPr>
        <p:spPr/>
        <p:txBody>
          <a:bodyPr/>
          <a:lstStyle/>
          <a:p>
            <a:r>
              <a:rPr lang="en-GB" dirty="0"/>
              <a:t>Outcome </a:t>
            </a:r>
            <a:r>
              <a:rPr lang="en-GB"/>
              <a:t>amendments</a:t>
            </a:r>
            <a:endParaRPr lang="en-GB" dirty="0"/>
          </a:p>
        </p:txBody>
      </p:sp>
      <p:sp>
        <p:nvSpPr>
          <p:cNvPr id="3" name="Content Placeholder 2">
            <a:extLst>
              <a:ext uri="{FF2B5EF4-FFF2-40B4-BE49-F238E27FC236}">
                <a16:creationId xmlns:a16="http://schemas.microsoft.com/office/drawing/2014/main" id="{ED1214CF-FECF-882F-2262-C41041608D27}"/>
              </a:ext>
            </a:extLst>
          </p:cNvPr>
          <p:cNvSpPr>
            <a:spLocks noGrp="1"/>
          </p:cNvSpPr>
          <p:nvPr>
            <p:ph sz="half" idx="1"/>
          </p:nvPr>
        </p:nvSpPr>
        <p:spPr>
          <a:xfrm>
            <a:off x="810000" y="1272136"/>
            <a:ext cx="11179942" cy="2602127"/>
          </a:xfrm>
        </p:spPr>
        <p:txBody>
          <a:bodyPr>
            <a:normAutofit/>
          </a:bodyPr>
          <a:lstStyle/>
          <a:p>
            <a:r>
              <a:rPr lang="en-GB" sz="1800" b="1" dirty="0"/>
              <a:t>Amendments to outcome submissions</a:t>
            </a:r>
          </a:p>
          <a:p>
            <a:pPr marL="285750" indent="-285750">
              <a:buFont typeface="Arial" panose="020B0604020202020204" pitchFamily="34" charset="0"/>
              <a:buChar char="•"/>
            </a:pPr>
            <a:r>
              <a:rPr lang="en-GB" sz="1800" dirty="0"/>
              <a:t>Use the </a:t>
            </a:r>
            <a:r>
              <a:rPr lang="en-GB" sz="1800" dirty="0">
                <a:hlinkClick r:id="rId2"/>
              </a:rPr>
              <a:t>Claim Amendment form</a:t>
            </a:r>
            <a:r>
              <a:rPr lang="en-GB" sz="1800" dirty="0"/>
              <a:t>: Select ‘Civil Amendments’ tab.</a:t>
            </a:r>
          </a:p>
          <a:p>
            <a:pPr marL="285750" indent="-285750">
              <a:buFont typeface="Arial" panose="020B0604020202020204" pitchFamily="34" charset="0"/>
              <a:buChar char="•"/>
            </a:pPr>
            <a:r>
              <a:rPr lang="en-GB" sz="1800" dirty="0"/>
              <a:t>Enter the information regarding your account, category, the month of the submission to be amended and the name of the client and UFN of the matter. This allows us to identify the claim.</a:t>
            </a:r>
          </a:p>
          <a:p>
            <a:pPr marL="285750" indent="-285750">
              <a:buFont typeface="Arial" panose="020B0604020202020204" pitchFamily="34" charset="0"/>
              <a:buChar char="•"/>
            </a:pPr>
            <a:r>
              <a:rPr lang="en-GB" sz="1800" dirty="0"/>
              <a:t>Select the fields you need to update the data for and enter the necessary information </a:t>
            </a:r>
          </a:p>
          <a:p>
            <a:pPr marL="285750" indent="-285750">
              <a:buFont typeface="Arial" panose="020B0604020202020204" pitchFamily="34" charset="0"/>
              <a:buChar char="•"/>
            </a:pPr>
            <a:r>
              <a:rPr lang="en-GB" sz="1800" dirty="0"/>
              <a:t>Email your form to </a:t>
            </a:r>
            <a:r>
              <a:rPr lang="en-GB" sz="1800" dirty="0">
                <a:hlinkClick r:id="rId3"/>
              </a:rPr>
              <a:t>PA-ClaimAmend@justice.gov.uk</a:t>
            </a:r>
            <a:r>
              <a:rPr lang="en-GB" sz="1800" dirty="0"/>
              <a:t> </a:t>
            </a:r>
          </a:p>
        </p:txBody>
      </p:sp>
      <p:sp>
        <p:nvSpPr>
          <p:cNvPr id="5" name="Footer Placeholder 4">
            <a:extLst>
              <a:ext uri="{FF2B5EF4-FFF2-40B4-BE49-F238E27FC236}">
                <a16:creationId xmlns:a16="http://schemas.microsoft.com/office/drawing/2014/main" id="{3E090C60-A053-9463-5016-BF97632FE984}"/>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dirty="0"/>
              <a:t>Providing access to justice through working with others to achieve excellence in the delivery of legal aid</a:t>
            </a:r>
          </a:p>
        </p:txBody>
      </p:sp>
      <p:pic>
        <p:nvPicPr>
          <p:cNvPr id="11" name="Picture 10" descr="Extract from claim amendment form">
            <a:extLst>
              <a:ext uri="{FF2B5EF4-FFF2-40B4-BE49-F238E27FC236}">
                <a16:creationId xmlns:a16="http://schemas.microsoft.com/office/drawing/2014/main" id="{F8331A20-102E-AB24-7628-D5519074EFFC}"/>
              </a:ext>
            </a:extLst>
          </p:cNvPr>
          <p:cNvPicPr>
            <a:picLocks noChangeAspect="1"/>
          </p:cNvPicPr>
          <p:nvPr/>
        </p:nvPicPr>
        <p:blipFill>
          <a:blip r:embed="rId4"/>
          <a:stretch>
            <a:fillRect/>
          </a:stretch>
        </p:blipFill>
        <p:spPr>
          <a:xfrm>
            <a:off x="809425" y="3567438"/>
            <a:ext cx="10925375" cy="2202004"/>
          </a:xfrm>
          <a:prstGeom prst="rect">
            <a:avLst/>
          </a:prstGeom>
          <a:ln>
            <a:solidFill>
              <a:schemeClr val="tx1"/>
            </a:solidFill>
          </a:ln>
        </p:spPr>
      </p:pic>
      <p:sp>
        <p:nvSpPr>
          <p:cNvPr id="6" name="Slide Number Placeholder 5">
            <a:extLst>
              <a:ext uri="{FF2B5EF4-FFF2-40B4-BE49-F238E27FC236}">
                <a16:creationId xmlns:a16="http://schemas.microsoft.com/office/drawing/2014/main" id="{2FA4ACF9-522D-57BF-3936-5DE036033759}"/>
              </a:ext>
            </a:extLst>
          </p:cNvPr>
          <p:cNvSpPr>
            <a:spLocks noGrp="1"/>
          </p:cNvSpPr>
          <p:nvPr>
            <p:ph type="sldNum" sz="quarter" idx="12"/>
          </p:nvPr>
        </p:nvSpPr>
        <p:spPr/>
        <p:txBody>
          <a:bodyPr/>
          <a:lstStyle/>
          <a:p>
            <a:fld id="{C0189ED6-F87B-4BC1-907E-EF602CA5C674}" type="slidenum">
              <a:rPr lang="en-GB" smtClean="0"/>
              <a:t>27</a:t>
            </a:fld>
            <a:endParaRPr lang="en-GB" dirty="0"/>
          </a:p>
        </p:txBody>
      </p:sp>
    </p:spTree>
    <p:extLst>
      <p:ext uri="{BB962C8B-B14F-4D97-AF65-F5344CB8AC3E}">
        <p14:creationId xmlns:p14="http://schemas.microsoft.com/office/powerpoint/2010/main" val="1905377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A0E34-B4C4-0216-FCF1-912F015E054E}"/>
              </a:ext>
            </a:extLst>
          </p:cNvPr>
          <p:cNvSpPr>
            <a:spLocks noGrp="1"/>
          </p:cNvSpPr>
          <p:nvPr>
            <p:ph type="title"/>
          </p:nvPr>
        </p:nvSpPr>
        <p:spPr/>
        <p:txBody>
          <a:bodyPr/>
          <a:lstStyle/>
          <a:p>
            <a:r>
              <a:rPr lang="en-GB" dirty="0"/>
              <a:t>Useful contacts and links </a:t>
            </a:r>
          </a:p>
        </p:txBody>
      </p:sp>
    </p:spTree>
    <p:extLst>
      <p:ext uri="{BB962C8B-B14F-4D97-AF65-F5344CB8AC3E}">
        <p14:creationId xmlns:p14="http://schemas.microsoft.com/office/powerpoint/2010/main" val="1339689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9E9C2-9D2A-534E-5953-E2BB8648C872}"/>
              </a:ext>
            </a:extLst>
          </p:cNvPr>
          <p:cNvSpPr>
            <a:spLocks noGrp="1"/>
          </p:cNvSpPr>
          <p:nvPr>
            <p:ph type="title"/>
          </p:nvPr>
        </p:nvSpPr>
        <p:spPr/>
        <p:txBody>
          <a:bodyPr/>
          <a:lstStyle/>
          <a:p>
            <a:r>
              <a:rPr lang="en-GB" dirty="0"/>
              <a:t>Useful links </a:t>
            </a:r>
          </a:p>
        </p:txBody>
      </p:sp>
      <p:sp>
        <p:nvSpPr>
          <p:cNvPr id="3" name="Content Placeholder 2">
            <a:extLst>
              <a:ext uri="{FF2B5EF4-FFF2-40B4-BE49-F238E27FC236}">
                <a16:creationId xmlns:a16="http://schemas.microsoft.com/office/drawing/2014/main" id="{CA8BAAF6-8E35-1096-C6DB-C06C7E536AF3}"/>
              </a:ext>
            </a:extLst>
          </p:cNvPr>
          <p:cNvSpPr>
            <a:spLocks noGrp="1"/>
          </p:cNvSpPr>
          <p:nvPr>
            <p:ph idx="1"/>
          </p:nvPr>
        </p:nvSpPr>
        <p:spPr>
          <a:xfrm>
            <a:off x="512543" y="1272136"/>
            <a:ext cx="10728000" cy="4661304"/>
          </a:xfrm>
        </p:spPr>
        <p:txBody>
          <a:bodyPr>
            <a:normAutofit/>
          </a:bodyPr>
          <a:lstStyle/>
          <a:p>
            <a:pPr marL="285750" marR="0" lvl="0" indent="-285750" algn="l"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ea typeface="+mn-ea"/>
                <a:cs typeface="Arial" panose="020B0604020202020204" pitchFamily="34" charset="0"/>
              </a:rPr>
              <a:t>Current contract documents: </a:t>
            </a:r>
            <a:r>
              <a:rPr kumimoji="0" lang="en-GB" sz="1800" b="0" i="0" u="none" strike="noStrike" kern="1200" cap="none" spc="0" normalizeH="0" baseline="0" noProof="0" dirty="0">
                <a:ln>
                  <a:noFill/>
                </a:ln>
                <a:solidFill>
                  <a:schemeClr val="accent1"/>
                </a:solidFill>
                <a:effectLst/>
                <a:uLnTx/>
                <a:uFillTx/>
                <a:ea typeface="+mn-ea"/>
                <a:cs typeface="Arial" panose="020B0604020202020204" pitchFamily="34" charset="0"/>
                <a:hlinkClick r:id="rId2">
                  <a:extLst>
                    <a:ext uri="{A12FA001-AC4F-418D-AE19-62706E023703}">
                      <ahyp:hlinkClr xmlns:ahyp="http://schemas.microsoft.com/office/drawing/2018/hyperlinkcolor" val="tx"/>
                    </a:ext>
                  </a:extLst>
                </a:hlinkClick>
              </a:rPr>
              <a:t>Standard civil contract 2024 - GOV.UK (www.gov.uk)</a:t>
            </a:r>
            <a:endParaRPr kumimoji="0" lang="en-GB" sz="1800" b="0" i="0" u="none" strike="noStrike" kern="1200" cap="none" spc="0" normalizeH="0" baseline="0" noProof="0" dirty="0">
              <a:ln>
                <a:noFill/>
              </a:ln>
              <a:solidFill>
                <a:schemeClr val="accent1"/>
              </a:solidFill>
              <a:effectLst/>
              <a:uLnTx/>
              <a:uFillTx/>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ea typeface="+mn-ea"/>
                <a:cs typeface="Arial" panose="020B0604020202020204" pitchFamily="34" charset="0"/>
              </a:rPr>
              <a:t>Full details of LASPO and Remuneration Regulations: </a:t>
            </a:r>
            <a:r>
              <a:rPr kumimoji="0" lang="en-GB" sz="1800" b="0" i="0" u="none" strike="noStrike" kern="1200" cap="none" spc="0" normalizeH="0" baseline="0" noProof="0" dirty="0">
                <a:ln>
                  <a:noFill/>
                </a:ln>
                <a:solidFill>
                  <a:schemeClr val="accent1"/>
                </a:solidFill>
                <a:effectLst/>
                <a:uLnTx/>
                <a:uFillTx/>
                <a:ea typeface="+mn-ea"/>
                <a:cs typeface="Arial" panose="020B0604020202020204" pitchFamily="34" charset="0"/>
                <a:hlinkClick r:id="rId3">
                  <a:extLst>
                    <a:ext uri="{A12FA001-AC4F-418D-AE19-62706E023703}">
                      <ahyp:hlinkClr xmlns:ahyp="http://schemas.microsoft.com/office/drawing/2018/hyperlinkcolor" val="tx"/>
                    </a:ext>
                  </a:extLst>
                </a:hlinkClick>
              </a:rPr>
              <a:t>Civil legal aid: civil regulations, civil contracts, and guidance - GOV.UK (www.gov.uk)</a:t>
            </a:r>
            <a:endParaRPr kumimoji="0" lang="en-GB" sz="1800" b="0" i="0" u="none" strike="noStrike" kern="1200" cap="none" spc="0" normalizeH="0" baseline="0" noProof="0" dirty="0">
              <a:ln>
                <a:noFill/>
              </a:ln>
              <a:solidFill>
                <a:schemeClr val="accent1"/>
              </a:solidFill>
              <a:effectLst/>
              <a:uLnTx/>
              <a:uFillTx/>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ea typeface="+mn-ea"/>
                <a:cs typeface="Arial" panose="020B0604020202020204" pitchFamily="34" charset="0"/>
              </a:rPr>
              <a:t>Guidance on how to make controlled work claims: </a:t>
            </a:r>
            <a:r>
              <a:rPr kumimoji="0" lang="fr-FR" sz="1800" b="0" i="0" u="none" strike="noStrike" kern="1200" cap="none" spc="0" normalizeH="0" baseline="0" noProof="0" dirty="0">
                <a:ln>
                  <a:noFill/>
                </a:ln>
                <a:solidFill>
                  <a:schemeClr val="accent1"/>
                </a:solidFill>
                <a:effectLst/>
                <a:uLnTx/>
                <a:uFillTx/>
                <a:ea typeface="+mn-ea"/>
                <a:cs typeface="Arial" panose="020B0604020202020204" pitchFamily="34" charset="0"/>
                <a:hlinkClick r:id="rId4">
                  <a:extLst>
                    <a:ext uri="{A12FA001-AC4F-418D-AE19-62706E023703}">
                      <ahyp:hlinkClr xmlns:ahyp="http://schemas.microsoft.com/office/drawing/2018/hyperlinkcolor" val="tx"/>
                    </a:ext>
                  </a:extLst>
                </a:hlinkClick>
              </a:rPr>
              <a:t>CWA codes guidance - GOV.UK (www.gov.uk)</a:t>
            </a:r>
            <a:endParaRPr lang="fr-FR" sz="1800" dirty="0">
              <a:solidFill>
                <a:schemeClr val="accent1"/>
              </a:solidFill>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fr-FR" sz="1800" dirty="0">
                <a:solidFill>
                  <a:prstClr val="black"/>
                </a:solidFill>
                <a:cs typeface="Arial" panose="020B0604020202020204" pitchFamily="34" charset="0"/>
              </a:rPr>
              <a:t>Immigration topic </a:t>
            </a:r>
            <a:r>
              <a:rPr lang="en-GB" sz="1800" dirty="0">
                <a:solidFill>
                  <a:prstClr val="black"/>
                </a:solidFill>
                <a:cs typeface="Arial" panose="020B0604020202020204" pitchFamily="34" charset="0"/>
              </a:rPr>
              <a:t>specific</a:t>
            </a:r>
            <a:r>
              <a:rPr lang="fr-FR" sz="1800" dirty="0">
                <a:solidFill>
                  <a:prstClr val="black"/>
                </a:solidFill>
                <a:cs typeface="Arial" panose="020B0604020202020204" pitchFamily="34" charset="0"/>
              </a:rPr>
              <a:t> guidance – Key </a:t>
            </a:r>
            <a:r>
              <a:rPr lang="en-GB" sz="1800" dirty="0">
                <a:solidFill>
                  <a:prstClr val="black"/>
                </a:solidFill>
                <a:cs typeface="Arial" panose="020B0604020202020204" pitchFamily="34" charset="0"/>
              </a:rPr>
              <a:t>Cards</a:t>
            </a:r>
            <a:r>
              <a:rPr lang="fr-FR" sz="1800" dirty="0">
                <a:solidFill>
                  <a:prstClr val="black"/>
                </a:solidFill>
                <a:cs typeface="Arial" panose="020B0604020202020204" pitchFamily="34" charset="0"/>
              </a:rPr>
              <a:t>: </a:t>
            </a:r>
            <a:r>
              <a:rPr lang="en-GB" sz="1800" dirty="0">
                <a:solidFill>
                  <a:schemeClr val="accent1"/>
                </a:solidFill>
                <a:hlinkClick r:id="rId5">
                  <a:extLst>
                    <a:ext uri="{A12FA001-AC4F-418D-AE19-62706E023703}">
                      <ahyp:hlinkClr xmlns:ahyp="http://schemas.microsoft.com/office/drawing/2018/hyperlinkcolor" val="tx"/>
                    </a:ext>
                  </a:extLst>
                </a:hlinkClick>
              </a:rPr>
              <a:t>Course: Immigration and Asylum (justice.gov.uk)</a:t>
            </a:r>
            <a:endParaRPr lang="fr-FR" sz="1800" dirty="0">
              <a:solidFill>
                <a:schemeClr val="accent1"/>
              </a:solidFill>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fr-FR" sz="1800" dirty="0">
                <a:solidFill>
                  <a:prstClr val="black"/>
                </a:solidFill>
                <a:cs typeface="Arial" panose="020B0604020202020204" pitchFamily="34" charset="0"/>
              </a:rPr>
              <a:t>Claim </a:t>
            </a:r>
            <a:r>
              <a:rPr lang="en-GB" sz="1800" dirty="0">
                <a:solidFill>
                  <a:prstClr val="black"/>
                </a:solidFill>
                <a:cs typeface="Arial" panose="020B0604020202020204" pitchFamily="34" charset="0"/>
              </a:rPr>
              <a:t>amendment</a:t>
            </a:r>
            <a:r>
              <a:rPr lang="fr-FR" sz="1800" dirty="0">
                <a:solidFill>
                  <a:prstClr val="black"/>
                </a:solidFill>
                <a:cs typeface="Arial" panose="020B0604020202020204" pitchFamily="34" charset="0"/>
              </a:rPr>
              <a:t> forms and guidance: </a:t>
            </a:r>
            <a:r>
              <a:rPr lang="en-GB" sz="1800" dirty="0">
                <a:solidFill>
                  <a:schemeClr val="accent1"/>
                </a:solidFill>
                <a:hlinkClick r:id="rId6">
                  <a:extLst>
                    <a:ext uri="{A12FA001-AC4F-418D-AE19-62706E023703}">
                      <ahyp:hlinkClr xmlns:ahyp="http://schemas.microsoft.com/office/drawing/2018/hyperlinkcolor" val="tx"/>
                    </a:ext>
                  </a:extLst>
                </a:hlinkClick>
              </a:rPr>
              <a:t>Submit a contracted work and administration (CWA) claim online - GOV.UK (www.gov.uk)</a:t>
            </a:r>
            <a:endParaRPr lang="fr-FR" sz="1800" dirty="0">
              <a:solidFill>
                <a:schemeClr val="accent1"/>
              </a:solidFill>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fr-FR" sz="1800" dirty="0">
                <a:solidFill>
                  <a:prstClr val="black"/>
                </a:solidFill>
                <a:cs typeface="Arial" panose="020B0604020202020204" pitchFamily="34" charset="0"/>
              </a:rPr>
              <a:t>2024 Standard Civil </a:t>
            </a:r>
            <a:r>
              <a:rPr lang="en-GB" sz="1800" dirty="0">
                <a:solidFill>
                  <a:prstClr val="black"/>
                </a:solidFill>
                <a:cs typeface="Arial" panose="020B0604020202020204" pitchFamily="34" charset="0"/>
              </a:rPr>
              <a:t>Contract</a:t>
            </a:r>
            <a:r>
              <a:rPr lang="fr-FR" sz="1800" dirty="0">
                <a:solidFill>
                  <a:prstClr val="black"/>
                </a:solidFill>
                <a:cs typeface="Arial" panose="020B0604020202020204" pitchFamily="34" charset="0"/>
              </a:rPr>
              <a:t> </a:t>
            </a:r>
            <a:r>
              <a:rPr lang="fr-FR" sz="1800" dirty="0" err="1">
                <a:solidFill>
                  <a:prstClr val="black"/>
                </a:solidFill>
                <a:cs typeface="Arial" panose="020B0604020202020204" pitchFamily="34" charset="0"/>
              </a:rPr>
              <a:t>useful</a:t>
            </a:r>
            <a:r>
              <a:rPr lang="fr-FR" sz="1800" dirty="0">
                <a:solidFill>
                  <a:prstClr val="black"/>
                </a:solidFill>
                <a:cs typeface="Arial" panose="020B0604020202020204" pitchFamily="34" charset="0"/>
              </a:rPr>
              <a:t> information: Immigration: </a:t>
            </a:r>
            <a:r>
              <a:rPr lang="fr-FR" sz="1800" dirty="0">
                <a:solidFill>
                  <a:schemeClr val="accent1"/>
                </a:solidFill>
                <a:cs typeface="Arial" panose="020B0604020202020204" pitchFamily="34" charset="0"/>
                <a:hlinkClick r:id="rId7">
                  <a:extLst>
                    <a:ext uri="{A12FA001-AC4F-418D-AE19-62706E023703}">
                      <ahyp:hlinkClr xmlns:ahyp="http://schemas.microsoft.com/office/drawing/2018/hyperlinkcolor" val="tx"/>
                    </a:ext>
                  </a:extLst>
                </a:hlinkClick>
              </a:rPr>
              <a:t>https://assets.publishing.service.gov.uk/media/66d0765259b0ec2e151f84ce/2024_Standard_Civil_Contract_Useful_Information__Immigration_.pdf</a:t>
            </a:r>
            <a:r>
              <a:rPr lang="fr-FR" sz="1800" dirty="0">
                <a:solidFill>
                  <a:schemeClr val="accent1"/>
                </a:solidFill>
                <a:cs typeface="Arial" panose="020B0604020202020204" pitchFamily="34" charset="0"/>
              </a:rPr>
              <a:t> </a:t>
            </a:r>
          </a:p>
          <a:p>
            <a:pPr marL="285750" marR="0" lvl="0" indent="-285750" algn="l"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endParaRPr lang="fr-FR" sz="1800" dirty="0">
              <a:solidFill>
                <a:prstClr val="black"/>
              </a:solidFill>
              <a:cs typeface="Arial" panose="020B0604020202020204" pitchFamily="34" charset="0"/>
            </a:endParaRPr>
          </a:p>
          <a:p>
            <a:endParaRPr lang="en-GB" sz="1800" dirty="0"/>
          </a:p>
        </p:txBody>
      </p:sp>
      <p:sp>
        <p:nvSpPr>
          <p:cNvPr id="4" name="Footer Placeholder 3">
            <a:extLst>
              <a:ext uri="{FF2B5EF4-FFF2-40B4-BE49-F238E27FC236}">
                <a16:creationId xmlns:a16="http://schemas.microsoft.com/office/drawing/2014/main" id="{7E5D0A3F-B228-DE14-719E-C709108BA2B0}"/>
              </a:ext>
            </a:extLst>
          </p:cNvPr>
          <p:cNvSpPr>
            <a:spLocks noGrp="1"/>
          </p:cNvSpPr>
          <p:nvPr>
            <p:ph type="ftr" sz="quarter" idx="11"/>
          </p:nvPr>
        </p:nvSpPr>
        <p:spPr/>
        <p:txBody>
          <a:bodyPr/>
          <a:lstStyle/>
          <a:p>
            <a:r>
              <a:rPr lang="en-GB" dirty="0"/>
              <a:t>Providing access to justice through working with others to achieve excellence in the delivery of legal aid</a:t>
            </a:r>
          </a:p>
        </p:txBody>
      </p:sp>
      <p:sp>
        <p:nvSpPr>
          <p:cNvPr id="5" name="Slide Number Placeholder 4">
            <a:extLst>
              <a:ext uri="{FF2B5EF4-FFF2-40B4-BE49-F238E27FC236}">
                <a16:creationId xmlns:a16="http://schemas.microsoft.com/office/drawing/2014/main" id="{1F343763-C0D8-A6D4-29CE-5F9CCECBD1FC}"/>
              </a:ext>
            </a:extLst>
          </p:cNvPr>
          <p:cNvSpPr>
            <a:spLocks noGrp="1"/>
          </p:cNvSpPr>
          <p:nvPr>
            <p:ph type="sldNum" sz="quarter" idx="12"/>
          </p:nvPr>
        </p:nvSpPr>
        <p:spPr/>
        <p:txBody>
          <a:bodyPr/>
          <a:lstStyle/>
          <a:p>
            <a:fld id="{C0189ED6-F87B-4BC1-907E-EF602CA5C674}" type="slidenum">
              <a:rPr lang="en-GB" smtClean="0"/>
              <a:t>29</a:t>
            </a:fld>
            <a:endParaRPr lang="en-GB" dirty="0"/>
          </a:p>
        </p:txBody>
      </p:sp>
    </p:spTree>
    <p:extLst>
      <p:ext uri="{BB962C8B-B14F-4D97-AF65-F5344CB8AC3E}">
        <p14:creationId xmlns:p14="http://schemas.microsoft.com/office/powerpoint/2010/main" val="2009064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1489F-2C7D-EE09-1FF7-FEAA975C8098}"/>
              </a:ext>
            </a:extLst>
          </p:cNvPr>
          <p:cNvSpPr>
            <a:spLocks noGrp="1"/>
          </p:cNvSpPr>
          <p:nvPr>
            <p:ph type="title"/>
          </p:nvPr>
        </p:nvSpPr>
        <p:spPr/>
        <p:txBody>
          <a:bodyPr/>
          <a:lstStyle/>
          <a:p>
            <a:r>
              <a:rPr lang="en-GB" dirty="0"/>
              <a:t>Content </a:t>
            </a:r>
          </a:p>
        </p:txBody>
      </p:sp>
      <p:graphicFrame>
        <p:nvGraphicFramePr>
          <p:cNvPr id="6" name="Content Placeholder 5" descr="Content headings">
            <a:extLst>
              <a:ext uri="{FF2B5EF4-FFF2-40B4-BE49-F238E27FC236}">
                <a16:creationId xmlns:a16="http://schemas.microsoft.com/office/drawing/2014/main" id="{78C75A25-2F93-188D-C7C8-CD4A7A67AB3B}"/>
              </a:ext>
            </a:extLst>
          </p:cNvPr>
          <p:cNvGraphicFramePr>
            <a:graphicFrameLocks noGrp="1"/>
          </p:cNvGraphicFramePr>
          <p:nvPr>
            <p:ph idx="1"/>
            <p:extLst>
              <p:ext uri="{D42A27DB-BD31-4B8C-83A1-F6EECF244321}">
                <p14:modId xmlns:p14="http://schemas.microsoft.com/office/powerpoint/2010/main" val="397411682"/>
              </p:ext>
            </p:extLst>
          </p:nvPr>
        </p:nvGraphicFramePr>
        <p:xfrm>
          <a:off x="809625" y="1395413"/>
          <a:ext cx="10728325" cy="4230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8C9F390B-D129-5EB8-E119-DE527329808F}"/>
              </a:ext>
            </a:extLst>
          </p:cNvPr>
          <p:cNvSpPr>
            <a:spLocks noGrp="1"/>
          </p:cNvSpPr>
          <p:nvPr>
            <p:ph type="ftr" sz="quarter" idx="11"/>
          </p:nvPr>
        </p:nvSpPr>
        <p:spPr/>
        <p:txBody>
          <a:bodyPr/>
          <a:lstStyle/>
          <a:p>
            <a:r>
              <a:rPr lang="en-GB" dirty="0"/>
              <a:t>Providing access to justice through working with others to achieve excellence in the delivery of legal aid</a:t>
            </a:r>
          </a:p>
        </p:txBody>
      </p:sp>
      <p:sp>
        <p:nvSpPr>
          <p:cNvPr id="5" name="Slide Number Placeholder 4">
            <a:extLst>
              <a:ext uri="{FF2B5EF4-FFF2-40B4-BE49-F238E27FC236}">
                <a16:creationId xmlns:a16="http://schemas.microsoft.com/office/drawing/2014/main" id="{EF871083-7B1A-4BF2-C196-FEB9DDCA6914}"/>
              </a:ext>
            </a:extLst>
          </p:cNvPr>
          <p:cNvSpPr>
            <a:spLocks noGrp="1"/>
          </p:cNvSpPr>
          <p:nvPr>
            <p:ph type="sldNum" sz="quarter" idx="12"/>
          </p:nvPr>
        </p:nvSpPr>
        <p:spPr/>
        <p:txBody>
          <a:bodyPr/>
          <a:lstStyle/>
          <a:p>
            <a:fld id="{C0189ED6-F87B-4BC1-907E-EF602CA5C674}" type="slidenum">
              <a:rPr lang="en-GB" smtClean="0"/>
              <a:t>3</a:t>
            </a:fld>
            <a:endParaRPr lang="en-GB" dirty="0"/>
          </a:p>
        </p:txBody>
      </p:sp>
      <p:sp>
        <p:nvSpPr>
          <p:cNvPr id="3" name="Date Placeholder 2">
            <a:extLst>
              <a:ext uri="{FF2B5EF4-FFF2-40B4-BE49-F238E27FC236}">
                <a16:creationId xmlns:a16="http://schemas.microsoft.com/office/drawing/2014/main" id="{A20D764B-DE68-B10F-B6DB-4443BD291C22}"/>
              </a:ext>
            </a:extLst>
          </p:cNvPr>
          <p:cNvSpPr>
            <a:spLocks noGrp="1"/>
          </p:cNvSpPr>
          <p:nvPr>
            <p:ph type="dt" sz="half" idx="10"/>
          </p:nvPr>
        </p:nvSpPr>
        <p:spPr/>
        <p:txBody>
          <a:bodyPr/>
          <a:lstStyle/>
          <a:p>
            <a:fld id="{40ADD065-EBDE-4ED5-9D1F-5D022C8B42CC}" type="datetime3">
              <a:rPr lang="en-US" smtClean="0"/>
              <a:t>10 October 2024</a:t>
            </a:fld>
            <a:endParaRPr lang="en-GB" dirty="0"/>
          </a:p>
        </p:txBody>
      </p:sp>
    </p:spTree>
    <p:extLst>
      <p:ext uri="{BB962C8B-B14F-4D97-AF65-F5344CB8AC3E}">
        <p14:creationId xmlns:p14="http://schemas.microsoft.com/office/powerpoint/2010/main" val="9589872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A87E5-212E-DF73-F2A0-8C523C819103}"/>
              </a:ext>
            </a:extLst>
          </p:cNvPr>
          <p:cNvSpPr>
            <a:spLocks noGrp="1"/>
          </p:cNvSpPr>
          <p:nvPr>
            <p:ph type="title"/>
          </p:nvPr>
        </p:nvSpPr>
        <p:spPr/>
        <p:txBody>
          <a:bodyPr/>
          <a:lstStyle/>
          <a:p>
            <a:r>
              <a:rPr lang="en-GB" dirty="0"/>
              <a:t>Our training website</a:t>
            </a:r>
          </a:p>
        </p:txBody>
      </p:sp>
      <p:graphicFrame>
        <p:nvGraphicFramePr>
          <p:cNvPr id="6" name="Content Placeholder 5">
            <a:extLst>
              <a:ext uri="{FF2B5EF4-FFF2-40B4-BE49-F238E27FC236}">
                <a16:creationId xmlns:a16="http://schemas.microsoft.com/office/drawing/2014/main" id="{44BAE5A4-3879-2A7F-2A4E-E77EC08E47EA}"/>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989689393"/>
              </p:ext>
            </p:extLst>
          </p:nvPr>
        </p:nvGraphicFramePr>
        <p:xfrm>
          <a:off x="809625" y="1395413"/>
          <a:ext cx="10728325" cy="4230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F5B55FC8-CB2C-828F-ECD5-0DE830CB0607}"/>
              </a:ext>
            </a:extLst>
          </p:cNvPr>
          <p:cNvSpPr>
            <a:spLocks noGrp="1"/>
          </p:cNvSpPr>
          <p:nvPr>
            <p:ph type="ftr" sz="quarter" idx="11"/>
          </p:nvPr>
        </p:nvSpPr>
        <p:spPr/>
        <p:txBody>
          <a:bodyPr/>
          <a:lstStyle/>
          <a:p>
            <a:r>
              <a:rPr lang="en-GB" dirty="0"/>
              <a:t>Providing access to justice through working with others to achieve excellence in the delivery of legal aid</a:t>
            </a:r>
          </a:p>
        </p:txBody>
      </p:sp>
      <p:sp>
        <p:nvSpPr>
          <p:cNvPr id="5" name="Slide Number Placeholder 4">
            <a:extLst>
              <a:ext uri="{FF2B5EF4-FFF2-40B4-BE49-F238E27FC236}">
                <a16:creationId xmlns:a16="http://schemas.microsoft.com/office/drawing/2014/main" id="{80E96220-D49B-8B5D-5D62-E5F40408CC11}"/>
              </a:ext>
            </a:extLst>
          </p:cNvPr>
          <p:cNvSpPr>
            <a:spLocks noGrp="1"/>
          </p:cNvSpPr>
          <p:nvPr>
            <p:ph type="sldNum" sz="quarter" idx="12"/>
          </p:nvPr>
        </p:nvSpPr>
        <p:spPr/>
        <p:txBody>
          <a:bodyPr/>
          <a:lstStyle/>
          <a:p>
            <a:fld id="{C0189ED6-F87B-4BC1-907E-EF602CA5C674}" type="slidenum">
              <a:rPr lang="en-GB" smtClean="0"/>
              <a:t>30</a:t>
            </a:fld>
            <a:endParaRPr lang="en-GB" dirty="0"/>
          </a:p>
        </p:txBody>
      </p:sp>
    </p:spTree>
    <p:extLst>
      <p:ext uri="{BB962C8B-B14F-4D97-AF65-F5344CB8AC3E}">
        <p14:creationId xmlns:p14="http://schemas.microsoft.com/office/powerpoint/2010/main" val="13742794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6BCDC-0906-0F8C-49C3-70BC0A2B396E}"/>
              </a:ext>
            </a:extLst>
          </p:cNvPr>
          <p:cNvSpPr>
            <a:spLocks noGrp="1"/>
          </p:cNvSpPr>
          <p:nvPr>
            <p:ph type="title"/>
          </p:nvPr>
        </p:nvSpPr>
        <p:spPr/>
        <p:txBody>
          <a:bodyPr/>
          <a:lstStyle/>
          <a:p>
            <a:r>
              <a:rPr lang="en-GB" dirty="0"/>
              <a:t>Our communications channels </a:t>
            </a:r>
          </a:p>
        </p:txBody>
      </p:sp>
      <p:graphicFrame>
        <p:nvGraphicFramePr>
          <p:cNvPr id="7" name="Content Placeholder 6">
            <a:extLst>
              <a:ext uri="{FF2B5EF4-FFF2-40B4-BE49-F238E27FC236}">
                <a16:creationId xmlns:a16="http://schemas.microsoft.com/office/drawing/2014/main" id="{1BE9D3D9-C3A3-E1E4-3686-9C086F19CA95}"/>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036877746"/>
              </p:ext>
            </p:extLst>
          </p:nvPr>
        </p:nvGraphicFramePr>
        <p:xfrm>
          <a:off x="715323" y="1014413"/>
          <a:ext cx="10728325" cy="4140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2717F0E1-ED02-6552-644A-9F44A444ED0C}"/>
              </a:ext>
            </a:extLst>
          </p:cNvPr>
          <p:cNvSpPr>
            <a:spLocks noGrp="1"/>
          </p:cNvSpPr>
          <p:nvPr>
            <p:ph type="ftr" sz="quarter" idx="11"/>
          </p:nvPr>
        </p:nvSpPr>
        <p:spPr/>
        <p:txBody>
          <a:bodyPr/>
          <a:lstStyle/>
          <a:p>
            <a:r>
              <a:rPr lang="en-GB" dirty="0"/>
              <a:t>Providing access to justice through working with others to achieve excellence in the delivery of legal aid</a:t>
            </a:r>
          </a:p>
        </p:txBody>
      </p:sp>
      <p:sp>
        <p:nvSpPr>
          <p:cNvPr id="5" name="Slide Number Placeholder 4">
            <a:extLst>
              <a:ext uri="{FF2B5EF4-FFF2-40B4-BE49-F238E27FC236}">
                <a16:creationId xmlns:a16="http://schemas.microsoft.com/office/drawing/2014/main" id="{8B51E032-9278-58EE-CE0F-0A51A25E786B}"/>
              </a:ext>
            </a:extLst>
          </p:cNvPr>
          <p:cNvSpPr>
            <a:spLocks noGrp="1"/>
          </p:cNvSpPr>
          <p:nvPr>
            <p:ph type="sldNum" sz="quarter" idx="12"/>
          </p:nvPr>
        </p:nvSpPr>
        <p:spPr/>
        <p:txBody>
          <a:bodyPr/>
          <a:lstStyle/>
          <a:p>
            <a:fld id="{C0189ED6-F87B-4BC1-907E-EF602CA5C674}" type="slidenum">
              <a:rPr lang="en-GB" smtClean="0"/>
              <a:t>31</a:t>
            </a:fld>
            <a:endParaRPr lang="en-GB" dirty="0"/>
          </a:p>
        </p:txBody>
      </p:sp>
      <p:pic>
        <p:nvPicPr>
          <p:cNvPr id="9" name="Picture 8">
            <a:extLst>
              <a:ext uri="{FF2B5EF4-FFF2-40B4-BE49-F238E27FC236}">
                <a16:creationId xmlns:a16="http://schemas.microsoft.com/office/drawing/2014/main" id="{1A04530D-AC16-F014-C636-34F9C6BBE109}"/>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8203592" y="3161050"/>
            <a:ext cx="2338155" cy="1299632"/>
          </a:xfrm>
          <a:prstGeom prst="rect">
            <a:avLst/>
          </a:prstGeom>
        </p:spPr>
      </p:pic>
      <p:pic>
        <p:nvPicPr>
          <p:cNvPr id="10" name="Picture 9">
            <a:extLst>
              <a:ext uri="{FF2B5EF4-FFF2-40B4-BE49-F238E27FC236}">
                <a16:creationId xmlns:a16="http://schemas.microsoft.com/office/drawing/2014/main" id="{1A5AB4AE-6C6C-52D4-8969-CD1B6F093312}"/>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4992534" y="4460682"/>
            <a:ext cx="2361782" cy="1121135"/>
          </a:xfrm>
          <a:prstGeom prst="rect">
            <a:avLst/>
          </a:prstGeom>
        </p:spPr>
      </p:pic>
      <p:pic>
        <p:nvPicPr>
          <p:cNvPr id="11" name="Picture 10">
            <a:extLst>
              <a:ext uri="{FF2B5EF4-FFF2-40B4-BE49-F238E27FC236}">
                <a16:creationId xmlns:a16="http://schemas.microsoft.com/office/drawing/2014/main" id="{16A122ED-0B6D-B563-B8F9-563101D7645D}"/>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1763048" y="5101522"/>
            <a:ext cx="2356089" cy="1121134"/>
          </a:xfrm>
          <a:prstGeom prst="rect">
            <a:avLst/>
          </a:prstGeom>
        </p:spPr>
      </p:pic>
    </p:spTree>
    <p:extLst>
      <p:ext uri="{BB962C8B-B14F-4D97-AF65-F5344CB8AC3E}">
        <p14:creationId xmlns:p14="http://schemas.microsoft.com/office/powerpoint/2010/main" val="18919500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47B811-DBBE-929A-8395-6C9FA7C4F165}"/>
              </a:ext>
            </a:extLst>
          </p:cNvPr>
          <p:cNvSpPr>
            <a:spLocks noGrp="1"/>
          </p:cNvSpPr>
          <p:nvPr>
            <p:ph type="title" idx="4294967295"/>
          </p:nvPr>
        </p:nvSpPr>
        <p:spPr>
          <a:xfrm>
            <a:off x="758825" y="3429000"/>
            <a:ext cx="7920038" cy="2174875"/>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GB" sz="1600" b="1" i="0" u="none" strike="noStrike" kern="1200" cap="none" spc="0" normalizeH="0" baseline="0" noProof="0">
                <a:ln>
                  <a:noFill/>
                </a:ln>
                <a:solidFill>
                  <a:schemeClr val="accent1"/>
                </a:solidFill>
                <a:effectLst/>
                <a:uLnTx/>
                <a:uFillTx/>
                <a:latin typeface="+mn-lt"/>
                <a:ea typeface="+mn-ea"/>
                <a:cs typeface="+mn-cs"/>
              </a:rPr>
              <a:t>Legal Aid Agency</a:t>
            </a:r>
            <a:br>
              <a:rPr kumimoji="0" lang="en-GB" sz="1600" b="0" i="0" u="none" strike="noStrike" kern="1200" cap="none" spc="0" normalizeH="0" baseline="0" noProof="0">
                <a:ln>
                  <a:noFill/>
                </a:ln>
                <a:solidFill>
                  <a:schemeClr val="accent1"/>
                </a:solidFill>
                <a:effectLst/>
                <a:uLnTx/>
                <a:uFillTx/>
                <a:latin typeface="+mn-lt"/>
                <a:ea typeface="+mn-ea"/>
                <a:cs typeface="+mn-cs"/>
              </a:rPr>
            </a:br>
            <a:r>
              <a:rPr kumimoji="0" lang="en-GB" sz="1600" b="0" i="0" u="none" strike="noStrike" kern="1200" cap="none" spc="0" normalizeH="0" baseline="0" noProof="0">
                <a:ln>
                  <a:noFill/>
                </a:ln>
                <a:solidFill>
                  <a:schemeClr val="accent1"/>
                </a:solidFill>
                <a:effectLst/>
                <a:uLnTx/>
                <a:uFillTx/>
                <a:latin typeface="+mn-lt"/>
                <a:ea typeface="+mn-ea"/>
                <a:cs typeface="+mn-cs"/>
              </a:rPr>
              <a:t>13th Floor (13.51)</a:t>
            </a:r>
            <a:br>
              <a:rPr kumimoji="0" lang="en-GB" sz="1600" b="0" i="0" u="none" strike="noStrike" kern="1200" cap="none" spc="0" normalizeH="0" baseline="0" noProof="0">
                <a:ln>
                  <a:noFill/>
                </a:ln>
                <a:solidFill>
                  <a:schemeClr val="accent1"/>
                </a:solidFill>
                <a:effectLst/>
                <a:uLnTx/>
                <a:uFillTx/>
                <a:latin typeface="+mn-lt"/>
                <a:ea typeface="+mn-ea"/>
                <a:cs typeface="+mn-cs"/>
              </a:rPr>
            </a:br>
            <a:r>
              <a:rPr kumimoji="0" lang="en-GB" sz="1600" b="0" i="0" u="none" strike="noStrike" kern="1200" cap="none" spc="0" normalizeH="0" baseline="0" noProof="0">
                <a:ln>
                  <a:noFill/>
                </a:ln>
                <a:solidFill>
                  <a:schemeClr val="accent1"/>
                </a:solidFill>
                <a:effectLst/>
                <a:uLnTx/>
                <a:uFillTx/>
                <a:latin typeface="+mn-lt"/>
                <a:ea typeface="+mn-ea"/>
                <a:cs typeface="+mn-cs"/>
              </a:rPr>
              <a:t>102 Petty France</a:t>
            </a:r>
            <a:br>
              <a:rPr kumimoji="0" lang="en-GB" sz="1600" b="0" i="0" u="none" strike="noStrike" kern="1200" cap="none" spc="0" normalizeH="0" baseline="0" noProof="0">
                <a:ln>
                  <a:noFill/>
                </a:ln>
                <a:solidFill>
                  <a:schemeClr val="accent1"/>
                </a:solidFill>
                <a:effectLst/>
                <a:uLnTx/>
                <a:uFillTx/>
                <a:latin typeface="+mn-lt"/>
                <a:ea typeface="+mn-ea"/>
                <a:cs typeface="+mn-cs"/>
              </a:rPr>
            </a:br>
            <a:r>
              <a:rPr kumimoji="0" lang="en-GB" sz="1600" b="0" i="0" u="none" strike="noStrike" kern="1200" cap="none" spc="0" normalizeH="0" baseline="0" noProof="0">
                <a:ln>
                  <a:noFill/>
                </a:ln>
                <a:solidFill>
                  <a:schemeClr val="accent1"/>
                </a:solidFill>
                <a:effectLst/>
                <a:uLnTx/>
                <a:uFillTx/>
                <a:latin typeface="+mn-lt"/>
                <a:ea typeface="+mn-ea"/>
                <a:cs typeface="+mn-cs"/>
              </a:rPr>
              <a:t>London SW1H 9AJ</a:t>
            </a:r>
          </a:p>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GB" sz="1600" b="0" i="0" u="none" strike="noStrike" kern="1200" cap="none" spc="0" normalizeH="0" baseline="0" noProof="0">
                <a:ln>
                  <a:noFill/>
                </a:ln>
                <a:solidFill>
                  <a:schemeClr val="accent1"/>
                </a:solidFill>
                <a:effectLst/>
                <a:uLnTx/>
                <a:uFillTx/>
                <a:latin typeface="+mn-lt"/>
                <a:ea typeface="+mn-ea"/>
                <a:cs typeface="+mn-cs"/>
              </a:rPr>
              <a:t>gov.uk/government/organisations/legal-aid-agency </a:t>
            </a:r>
          </a:p>
        </p:txBody>
      </p:sp>
    </p:spTree>
    <p:extLst>
      <p:ext uri="{BB962C8B-B14F-4D97-AF65-F5344CB8AC3E}">
        <p14:creationId xmlns:p14="http://schemas.microsoft.com/office/powerpoint/2010/main" val="3936237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26FDD-FA4E-0441-C948-C5AD045F9926}"/>
              </a:ext>
            </a:extLst>
          </p:cNvPr>
          <p:cNvSpPr>
            <a:spLocks noGrp="1"/>
          </p:cNvSpPr>
          <p:nvPr>
            <p:ph type="title"/>
          </p:nvPr>
        </p:nvSpPr>
        <p:spPr/>
        <p:txBody>
          <a:bodyPr/>
          <a:lstStyle/>
          <a:p>
            <a:r>
              <a:rPr lang="en-GB" dirty="0"/>
              <a:t>Purpose of this webinar</a:t>
            </a:r>
          </a:p>
        </p:txBody>
      </p:sp>
      <p:sp>
        <p:nvSpPr>
          <p:cNvPr id="3" name="Content Placeholder 2">
            <a:extLst>
              <a:ext uri="{FF2B5EF4-FFF2-40B4-BE49-F238E27FC236}">
                <a16:creationId xmlns:a16="http://schemas.microsoft.com/office/drawing/2014/main" id="{8E2C5EA6-5D01-5656-1829-4E9F4996ACCB}"/>
              </a:ext>
            </a:extLst>
          </p:cNvPr>
          <p:cNvSpPr>
            <a:spLocks noGrp="1"/>
          </p:cNvSpPr>
          <p:nvPr>
            <p:ph idx="1"/>
          </p:nvPr>
        </p:nvSpPr>
        <p:spPr/>
        <p:txBody>
          <a:bodyPr>
            <a:normAutofit/>
          </a:bodyPr>
          <a:lstStyle/>
          <a:p>
            <a:pPr marL="342900" indent="-342900">
              <a:buFont typeface="Arial" panose="020B0604020202020204" pitchFamily="34" charset="0"/>
              <a:buChar char="•"/>
            </a:pPr>
            <a:r>
              <a:rPr lang="en-US" sz="1800" dirty="0"/>
              <a:t>This webinar covers the basics of what needs to be reported in your CWA submissions, in the Immigration category</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r>
              <a:rPr lang="en-US" sz="1800" dirty="0"/>
              <a:t>By the end of this webinar you will understand:</a:t>
            </a:r>
          </a:p>
          <a:p>
            <a:pPr marL="594900" lvl="1" indent="-342900"/>
            <a:r>
              <a:rPr lang="en-US" sz="1800" dirty="0"/>
              <a:t>The difference between your new matter start (NMS) reporting and your outcomes reporting</a:t>
            </a:r>
          </a:p>
          <a:p>
            <a:pPr marL="594900" lvl="1" indent="-342900"/>
            <a:r>
              <a:rPr lang="en-US" sz="1800" dirty="0"/>
              <a:t>How to report your NMS data against the correct procurement area and office schedule</a:t>
            </a:r>
          </a:p>
          <a:p>
            <a:pPr marL="594900" lvl="1" indent="-342900"/>
            <a:r>
              <a:rPr lang="en-US" sz="1800" dirty="0"/>
              <a:t>How to identify which codes and costs information should be used when reporting your claims for costs, under each fee scheme</a:t>
            </a:r>
          </a:p>
          <a:p>
            <a:pPr marL="594900" lvl="1" indent="-342900"/>
            <a:r>
              <a:rPr lang="en-US" sz="1800" dirty="0"/>
              <a:t>What claims can be made at different stages of a case and what information needs to be reported</a:t>
            </a:r>
          </a:p>
          <a:p>
            <a:pPr marL="594900" lvl="1" indent="-342900"/>
            <a:r>
              <a:rPr lang="en-US" sz="1800" dirty="0"/>
              <a:t>How and when to request amendments to previous submissions</a:t>
            </a:r>
          </a:p>
        </p:txBody>
      </p:sp>
      <p:sp>
        <p:nvSpPr>
          <p:cNvPr id="5" name="Footer Placeholder 4">
            <a:extLst>
              <a:ext uri="{FF2B5EF4-FFF2-40B4-BE49-F238E27FC236}">
                <a16:creationId xmlns:a16="http://schemas.microsoft.com/office/drawing/2014/main" id="{C8B78B11-F68F-6CB7-041C-98B3427B800F}"/>
              </a:ext>
            </a:extLst>
          </p:cNvPr>
          <p:cNvSpPr>
            <a:spLocks noGrp="1"/>
          </p:cNvSpPr>
          <p:nvPr>
            <p:ph type="ftr" sz="quarter" idx="11"/>
          </p:nvPr>
        </p:nvSpPr>
        <p:spPr/>
        <p:txBody>
          <a:bodyPr/>
          <a:lstStyle/>
          <a:p>
            <a:r>
              <a:rPr lang="en-GB" dirty="0"/>
              <a:t>Providing access to justice through working with others to achieve excellence in the delivery of legal aid</a:t>
            </a:r>
          </a:p>
        </p:txBody>
      </p:sp>
      <p:sp>
        <p:nvSpPr>
          <p:cNvPr id="6" name="Slide Number Placeholder 5">
            <a:extLst>
              <a:ext uri="{FF2B5EF4-FFF2-40B4-BE49-F238E27FC236}">
                <a16:creationId xmlns:a16="http://schemas.microsoft.com/office/drawing/2014/main" id="{4AC27975-165A-1860-4203-DCCA47159A07}"/>
              </a:ext>
            </a:extLst>
          </p:cNvPr>
          <p:cNvSpPr>
            <a:spLocks noGrp="1"/>
          </p:cNvSpPr>
          <p:nvPr>
            <p:ph type="sldNum" sz="quarter" idx="12"/>
          </p:nvPr>
        </p:nvSpPr>
        <p:spPr/>
        <p:txBody>
          <a:bodyPr/>
          <a:lstStyle/>
          <a:p>
            <a:fld id="{C0189ED6-F87B-4BC1-907E-EF602CA5C674}" type="slidenum">
              <a:rPr lang="en-GB" smtClean="0"/>
              <a:t>4</a:t>
            </a:fld>
            <a:endParaRPr lang="en-GB" dirty="0"/>
          </a:p>
        </p:txBody>
      </p:sp>
    </p:spTree>
    <p:extLst>
      <p:ext uri="{BB962C8B-B14F-4D97-AF65-F5344CB8AC3E}">
        <p14:creationId xmlns:p14="http://schemas.microsoft.com/office/powerpoint/2010/main" val="1614007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C5063-329C-7E23-4ADD-1E0CF89285D4}"/>
              </a:ext>
            </a:extLst>
          </p:cNvPr>
          <p:cNvSpPr>
            <a:spLocks noGrp="1"/>
          </p:cNvSpPr>
          <p:nvPr>
            <p:ph type="title"/>
          </p:nvPr>
        </p:nvSpPr>
        <p:spPr>
          <a:xfrm>
            <a:off x="759600" y="2620800"/>
            <a:ext cx="9655988" cy="1080000"/>
          </a:xfrm>
        </p:spPr>
        <p:txBody>
          <a:bodyPr/>
          <a:lstStyle/>
          <a:p>
            <a:r>
              <a:rPr lang="en-GB" dirty="0"/>
              <a:t>Types of submission</a:t>
            </a:r>
          </a:p>
        </p:txBody>
      </p:sp>
    </p:spTree>
    <p:extLst>
      <p:ext uri="{BB962C8B-B14F-4D97-AF65-F5344CB8AC3E}">
        <p14:creationId xmlns:p14="http://schemas.microsoft.com/office/powerpoint/2010/main" val="874147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4DE54-295F-9E07-184B-070634B530F5}"/>
              </a:ext>
            </a:extLst>
          </p:cNvPr>
          <p:cNvSpPr>
            <a:spLocks noGrp="1"/>
          </p:cNvSpPr>
          <p:nvPr>
            <p:ph type="title"/>
          </p:nvPr>
        </p:nvSpPr>
        <p:spPr>
          <a:xfrm>
            <a:off x="584210" y="372136"/>
            <a:ext cx="10953215" cy="900000"/>
          </a:xfrm>
        </p:spPr>
        <p:txBody>
          <a:bodyPr anchor="ctr">
            <a:normAutofit/>
          </a:bodyPr>
          <a:lstStyle/>
          <a:p>
            <a:r>
              <a:rPr lang="en-GB" dirty="0"/>
              <a:t>Two types of submission required</a:t>
            </a:r>
          </a:p>
        </p:txBody>
      </p:sp>
      <p:sp>
        <p:nvSpPr>
          <p:cNvPr id="4" name="Footer Placeholder 3">
            <a:extLst>
              <a:ext uri="{FF2B5EF4-FFF2-40B4-BE49-F238E27FC236}">
                <a16:creationId xmlns:a16="http://schemas.microsoft.com/office/drawing/2014/main" id="{FE9803AC-71EC-BADD-EF09-90F7A0734E49}"/>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nchor="ctr">
            <a:normAutofit/>
          </a:bodyPr>
          <a:lstStyle/>
          <a:p>
            <a:pPr>
              <a:spcAft>
                <a:spcPts val="600"/>
              </a:spcAft>
            </a:pPr>
            <a:r>
              <a:rPr lang="en-GB" dirty="0"/>
              <a:t>Providing access to justice through working with others to achieve excellence in the delivery of legal aid</a:t>
            </a:r>
          </a:p>
        </p:txBody>
      </p:sp>
      <p:sp>
        <p:nvSpPr>
          <p:cNvPr id="9" name="Content Placeholder 8">
            <a:extLst>
              <a:ext uri="{FF2B5EF4-FFF2-40B4-BE49-F238E27FC236}">
                <a16:creationId xmlns:a16="http://schemas.microsoft.com/office/drawing/2014/main" id="{EB60746B-55D3-AF2C-2621-369F001A9A68}"/>
              </a:ext>
            </a:extLst>
          </p:cNvPr>
          <p:cNvSpPr>
            <a:spLocks noGrp="1"/>
          </p:cNvSpPr>
          <p:nvPr>
            <p:ph sz="half" idx="1"/>
          </p:nvPr>
        </p:nvSpPr>
        <p:spPr>
          <a:xfrm>
            <a:off x="584210" y="1242414"/>
            <a:ext cx="10953215" cy="4897429"/>
          </a:xfrm>
        </p:spPr>
        <p:txBody>
          <a:bodyPr>
            <a:normAutofit lnSpcReduction="10000"/>
          </a:bodyPr>
          <a:lstStyle/>
          <a:p>
            <a:pPr>
              <a:lnSpc>
                <a:spcPct val="150000"/>
              </a:lnSpc>
            </a:pPr>
            <a:r>
              <a:rPr lang="en-GB" sz="1800" dirty="0"/>
              <a:t>There are two types of submission that you are required to make via CWA each month:</a:t>
            </a:r>
          </a:p>
          <a:p>
            <a:pPr marL="457200" indent="-457200">
              <a:lnSpc>
                <a:spcPct val="150000"/>
              </a:lnSpc>
              <a:buAutoNum type="arabicPeriod"/>
            </a:pPr>
            <a:r>
              <a:rPr lang="en-GB" sz="1800" dirty="0"/>
              <a:t>New matter start (NMS) usage in that month</a:t>
            </a:r>
          </a:p>
          <a:p>
            <a:pPr marL="457200" indent="-457200">
              <a:lnSpc>
                <a:spcPct val="150000"/>
              </a:lnSpc>
              <a:buAutoNum type="arabicPeriod"/>
            </a:pPr>
            <a:r>
              <a:rPr lang="en-GB" sz="1800" dirty="0"/>
              <a:t>Outcomes for cases that have concluded in that month</a:t>
            </a:r>
          </a:p>
          <a:p>
            <a:pPr marL="594900" lvl="1" indent="-342900">
              <a:lnSpc>
                <a:spcPct val="150000"/>
              </a:lnSpc>
              <a:buClrTx/>
            </a:pPr>
            <a:r>
              <a:rPr lang="en-GB" sz="1800" dirty="0"/>
              <a:t>Submissions are made one month in arrears, for example, the submission for SEP2024 cannot be submitted until October 2024. </a:t>
            </a:r>
          </a:p>
          <a:p>
            <a:pPr marL="594900" lvl="1" indent="-342900">
              <a:lnSpc>
                <a:spcPct val="150000"/>
              </a:lnSpc>
              <a:buClrTx/>
            </a:pPr>
            <a:r>
              <a:rPr lang="en-GB" sz="1800" dirty="0"/>
              <a:t>The deadline is 20</a:t>
            </a:r>
            <a:r>
              <a:rPr lang="en-GB" sz="1800" baseline="30000" dirty="0"/>
              <a:t>th</a:t>
            </a:r>
            <a:r>
              <a:rPr lang="en-GB" sz="1800" dirty="0"/>
              <a:t> of every month, such as, you have until 20 October to submit your submission for SEP2024.</a:t>
            </a:r>
          </a:p>
          <a:p>
            <a:pPr marL="537750" lvl="1" indent="-285750">
              <a:lnSpc>
                <a:spcPct val="150000"/>
              </a:lnSpc>
              <a:buClrTx/>
            </a:pPr>
            <a:r>
              <a:rPr lang="en-GB" sz="1800" dirty="0"/>
              <a:t>Once a submission has been completed and submitted, no new outcomes can be added to it. </a:t>
            </a:r>
          </a:p>
          <a:p>
            <a:pPr marL="537750" lvl="1" indent="-285750">
              <a:lnSpc>
                <a:spcPct val="150000"/>
              </a:lnSpc>
              <a:buClrTx/>
            </a:pPr>
            <a:r>
              <a:rPr lang="en-GB" sz="1800" dirty="0"/>
              <a:t>If you have no work to report, you must still complete a monthly submission. </a:t>
            </a:r>
          </a:p>
          <a:p>
            <a:pPr marL="789750" lvl="2" indent="-285750">
              <a:lnSpc>
                <a:spcPct val="150000"/>
              </a:lnSpc>
              <a:buClrTx/>
            </a:pPr>
            <a:r>
              <a:rPr lang="en-GB" sz="1800" dirty="0"/>
              <a:t>This is referred to as a ‘nil submission’. </a:t>
            </a:r>
          </a:p>
        </p:txBody>
      </p:sp>
      <p:sp>
        <p:nvSpPr>
          <p:cNvPr id="5" name="Slide Number Placeholder 4">
            <a:extLst>
              <a:ext uri="{FF2B5EF4-FFF2-40B4-BE49-F238E27FC236}">
                <a16:creationId xmlns:a16="http://schemas.microsoft.com/office/drawing/2014/main" id="{A6C67C07-A4FF-4FA7-8888-D7C37E4B4280}"/>
              </a:ext>
            </a:extLst>
          </p:cNvPr>
          <p:cNvSpPr>
            <a:spLocks noGrp="1"/>
          </p:cNvSpPr>
          <p:nvPr>
            <p:ph type="sldNum" sz="quarter" idx="12"/>
          </p:nvPr>
        </p:nvSpPr>
        <p:spPr>
          <a:xfrm>
            <a:off x="11443648" y="6169565"/>
            <a:ext cx="450436" cy="365125"/>
          </a:xfrm>
        </p:spPr>
        <p:txBody>
          <a:bodyPr anchor="ctr">
            <a:normAutofit/>
          </a:bodyPr>
          <a:lstStyle/>
          <a:p>
            <a:pPr>
              <a:spcAft>
                <a:spcPts val="600"/>
              </a:spcAft>
            </a:pPr>
            <a:fld id="{C0189ED6-F87B-4BC1-907E-EF602CA5C674}" type="slidenum">
              <a:rPr lang="en-GB" smtClean="0"/>
              <a:pPr>
                <a:spcAft>
                  <a:spcPts val="600"/>
                </a:spcAft>
              </a:pPr>
              <a:t>6</a:t>
            </a:fld>
            <a:endParaRPr lang="en-GB" dirty="0"/>
          </a:p>
        </p:txBody>
      </p:sp>
    </p:spTree>
    <p:extLst>
      <p:ext uri="{BB962C8B-B14F-4D97-AF65-F5344CB8AC3E}">
        <p14:creationId xmlns:p14="http://schemas.microsoft.com/office/powerpoint/2010/main" val="1459225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C5063-329C-7E23-4ADD-1E0CF89285D4}"/>
              </a:ext>
            </a:extLst>
          </p:cNvPr>
          <p:cNvSpPr>
            <a:spLocks noGrp="1"/>
          </p:cNvSpPr>
          <p:nvPr>
            <p:ph type="title"/>
          </p:nvPr>
        </p:nvSpPr>
        <p:spPr>
          <a:xfrm>
            <a:off x="759600" y="2620800"/>
            <a:ext cx="9655988" cy="1080000"/>
          </a:xfrm>
        </p:spPr>
        <p:txBody>
          <a:bodyPr/>
          <a:lstStyle/>
          <a:p>
            <a:r>
              <a:rPr lang="en-GB" dirty="0"/>
              <a:t>Reporting new matter starts usage</a:t>
            </a:r>
          </a:p>
        </p:txBody>
      </p:sp>
    </p:spTree>
    <p:extLst>
      <p:ext uri="{BB962C8B-B14F-4D97-AF65-F5344CB8AC3E}">
        <p14:creationId xmlns:p14="http://schemas.microsoft.com/office/powerpoint/2010/main" val="1680067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39568-E59A-D12F-AB34-FAC5E906DB7B}"/>
              </a:ext>
            </a:extLst>
          </p:cNvPr>
          <p:cNvSpPr>
            <a:spLocks noGrp="1"/>
          </p:cNvSpPr>
          <p:nvPr>
            <p:ph type="title"/>
          </p:nvPr>
        </p:nvSpPr>
        <p:spPr/>
        <p:txBody>
          <a:bodyPr/>
          <a:lstStyle/>
          <a:p>
            <a:r>
              <a:rPr lang="en-GB" dirty="0"/>
              <a:t>Reporting new matter start (NMS) usage</a:t>
            </a:r>
          </a:p>
        </p:txBody>
      </p:sp>
      <p:sp>
        <p:nvSpPr>
          <p:cNvPr id="3" name="Content Placeholder 2">
            <a:extLst>
              <a:ext uri="{FF2B5EF4-FFF2-40B4-BE49-F238E27FC236}">
                <a16:creationId xmlns:a16="http://schemas.microsoft.com/office/drawing/2014/main" id="{E6DB6F83-51D6-C0DC-2A53-2E59171B9C14}"/>
              </a:ext>
            </a:extLst>
          </p:cNvPr>
          <p:cNvSpPr>
            <a:spLocks noGrp="1"/>
          </p:cNvSpPr>
          <p:nvPr>
            <p:ph sz="half" idx="1"/>
          </p:nvPr>
        </p:nvSpPr>
        <p:spPr>
          <a:xfrm>
            <a:off x="809999" y="1396800"/>
            <a:ext cx="10222177" cy="4230000"/>
          </a:xfrm>
        </p:spPr>
        <p:txBody>
          <a:bodyPr>
            <a:noAutofit/>
          </a:bodyPr>
          <a:lstStyle/>
          <a:p>
            <a:pPr marL="342900" indent="-342900">
              <a:spcBef>
                <a:spcPts val="600"/>
              </a:spcBef>
              <a:spcAft>
                <a:spcPts val="600"/>
              </a:spcAft>
              <a:buFont typeface="Arial" panose="020B0604020202020204" pitchFamily="34" charset="0"/>
              <a:buChar char="•"/>
            </a:pPr>
            <a:r>
              <a:rPr lang="en-GB" sz="1800" dirty="0"/>
              <a:t>You may open a combination of legal help (LH) and controlled legal representation (CLR) matter starts during any month.</a:t>
            </a:r>
          </a:p>
          <a:p>
            <a:pPr marL="342900" indent="-342900">
              <a:spcBef>
                <a:spcPts val="600"/>
              </a:spcBef>
              <a:spcAft>
                <a:spcPts val="600"/>
              </a:spcAft>
              <a:buFont typeface="Arial" panose="020B0604020202020204" pitchFamily="34" charset="0"/>
              <a:buChar char="•"/>
            </a:pPr>
            <a:r>
              <a:rPr lang="en-GB" sz="1800" dirty="0"/>
              <a:t>When reporting your usage, you should report the </a:t>
            </a:r>
            <a:r>
              <a:rPr lang="en-GB" sz="1800" b="1" dirty="0"/>
              <a:t>overall</a:t>
            </a:r>
            <a:r>
              <a:rPr lang="en-GB" sz="1800" dirty="0"/>
              <a:t> total opened in that month, against that schedule authorisation: </a:t>
            </a:r>
          </a:p>
          <a:p>
            <a:pPr marL="342900" indent="-342900">
              <a:spcBef>
                <a:spcPts val="600"/>
              </a:spcBef>
              <a:spcAft>
                <a:spcPts val="600"/>
              </a:spcAft>
              <a:buFont typeface="Arial" panose="020B0604020202020204" pitchFamily="34" charset="0"/>
              <a:buChar char="•"/>
            </a:pPr>
            <a:r>
              <a:rPr lang="en-GB" sz="1800" dirty="0"/>
              <a:t>For example, if you opened 20 legal help and 5 CLR matters in your office which holds an authorisation in the Midlands and East of England procurement area (PA), you report a total of 25 against that authorisation.</a:t>
            </a:r>
          </a:p>
          <a:p>
            <a:pPr marL="342900" indent="-342900">
              <a:spcBef>
                <a:spcPts val="600"/>
              </a:spcBef>
              <a:spcAft>
                <a:spcPts val="600"/>
              </a:spcAft>
              <a:buFont typeface="Arial" panose="020B0604020202020204" pitchFamily="34" charset="0"/>
              <a:buChar char="•"/>
            </a:pPr>
            <a:r>
              <a:rPr lang="en-GB" sz="1800" dirty="0"/>
              <a:t>All your immigration matter starts, have been allocated under category code </a:t>
            </a:r>
            <a:r>
              <a:rPr lang="en-GB" sz="1800" b="1" dirty="0"/>
              <a:t>IMMAS. </a:t>
            </a:r>
            <a:r>
              <a:rPr lang="en-GB" sz="1800" dirty="0"/>
              <a:t>When reporting usage, they should </a:t>
            </a:r>
            <a:r>
              <a:rPr lang="en-GB" sz="1800" b="1" dirty="0"/>
              <a:t>all </a:t>
            </a:r>
            <a:r>
              <a:rPr lang="en-GB" sz="1800" dirty="0"/>
              <a:t>be reported against that code.</a:t>
            </a:r>
          </a:p>
          <a:p>
            <a:pPr marL="342900" indent="-342900">
              <a:spcBef>
                <a:spcPts val="600"/>
              </a:spcBef>
              <a:spcAft>
                <a:spcPts val="600"/>
              </a:spcAft>
              <a:buFont typeface="Arial" panose="020B0604020202020204" pitchFamily="34" charset="0"/>
              <a:buChar char="•"/>
            </a:pPr>
            <a:r>
              <a:rPr lang="en-GB" sz="1800" dirty="0"/>
              <a:t>If you hold DDAS or DAC authorisations, you will have separate NMS allocations for each centre / scheme and need to report matters opened against each of these as appropriate.</a:t>
            </a:r>
          </a:p>
          <a:p>
            <a:pPr>
              <a:spcBef>
                <a:spcPts val="600"/>
              </a:spcBef>
              <a:spcAft>
                <a:spcPts val="600"/>
              </a:spcAft>
            </a:pPr>
            <a:endParaRPr lang="en-GB" sz="1800" dirty="0"/>
          </a:p>
        </p:txBody>
      </p:sp>
      <p:sp>
        <p:nvSpPr>
          <p:cNvPr id="5" name="Footer Placeholder 4">
            <a:extLst>
              <a:ext uri="{FF2B5EF4-FFF2-40B4-BE49-F238E27FC236}">
                <a16:creationId xmlns:a16="http://schemas.microsoft.com/office/drawing/2014/main" id="{D5EA1174-FF28-A18C-0D9E-0EEA53BBF6F4}"/>
              </a:ext>
            </a:extLst>
          </p:cNvPr>
          <p:cNvSpPr>
            <a:spLocks noGrp="1"/>
          </p:cNvSpPr>
          <p:nvPr>
            <p:ph type="ftr" sz="quarter" idx="11"/>
          </p:nvPr>
        </p:nvSpPr>
        <p:spPr/>
        <p:txBody>
          <a:bodyPr/>
          <a:lstStyle/>
          <a:p>
            <a:r>
              <a:rPr lang="en-GB" dirty="0"/>
              <a:t>Providing access to justice through working with others to achieve excellence in the delivery of legal aid</a:t>
            </a:r>
          </a:p>
        </p:txBody>
      </p:sp>
      <p:sp>
        <p:nvSpPr>
          <p:cNvPr id="6" name="Slide Number Placeholder 5">
            <a:extLst>
              <a:ext uri="{FF2B5EF4-FFF2-40B4-BE49-F238E27FC236}">
                <a16:creationId xmlns:a16="http://schemas.microsoft.com/office/drawing/2014/main" id="{C3C1BC1E-4BB4-45A7-5682-7F5BE7601D94}"/>
              </a:ext>
            </a:extLst>
          </p:cNvPr>
          <p:cNvSpPr>
            <a:spLocks noGrp="1"/>
          </p:cNvSpPr>
          <p:nvPr>
            <p:ph type="sldNum" sz="quarter" idx="12"/>
          </p:nvPr>
        </p:nvSpPr>
        <p:spPr/>
        <p:txBody>
          <a:bodyPr/>
          <a:lstStyle/>
          <a:p>
            <a:fld id="{C0189ED6-F87B-4BC1-907E-EF602CA5C674}" type="slidenum">
              <a:rPr lang="en-GB" smtClean="0"/>
              <a:t>8</a:t>
            </a:fld>
            <a:endParaRPr lang="en-GB" dirty="0"/>
          </a:p>
        </p:txBody>
      </p:sp>
    </p:spTree>
    <p:extLst>
      <p:ext uri="{BB962C8B-B14F-4D97-AF65-F5344CB8AC3E}">
        <p14:creationId xmlns:p14="http://schemas.microsoft.com/office/powerpoint/2010/main" val="3052923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9842-AE14-07C9-CCF2-FDC71857D0E3}"/>
              </a:ext>
            </a:extLst>
          </p:cNvPr>
          <p:cNvSpPr>
            <a:spLocks noGrp="1"/>
          </p:cNvSpPr>
          <p:nvPr>
            <p:ph type="title"/>
          </p:nvPr>
        </p:nvSpPr>
        <p:spPr>
          <a:xfrm>
            <a:off x="809425" y="372136"/>
            <a:ext cx="10728000" cy="900000"/>
          </a:xfrm>
        </p:spPr>
        <p:txBody>
          <a:bodyPr anchor="ctr">
            <a:normAutofit/>
          </a:bodyPr>
          <a:lstStyle/>
          <a:p>
            <a:r>
              <a:rPr lang="en-GB" dirty="0"/>
              <a:t>Reporting the data</a:t>
            </a:r>
          </a:p>
        </p:txBody>
      </p:sp>
      <p:sp>
        <p:nvSpPr>
          <p:cNvPr id="3" name="Content Placeholder 2">
            <a:extLst>
              <a:ext uri="{FF2B5EF4-FFF2-40B4-BE49-F238E27FC236}">
                <a16:creationId xmlns:a16="http://schemas.microsoft.com/office/drawing/2014/main" id="{397932F5-94C9-954B-6A67-959D0A2E56E2}"/>
              </a:ext>
            </a:extLst>
          </p:cNvPr>
          <p:cNvSpPr>
            <a:spLocks noGrp="1"/>
          </p:cNvSpPr>
          <p:nvPr>
            <p:ph sz="half" idx="2"/>
          </p:nvPr>
        </p:nvSpPr>
        <p:spPr>
          <a:xfrm>
            <a:off x="809425" y="1157226"/>
            <a:ext cx="5745685" cy="4855565"/>
          </a:xfrm>
        </p:spPr>
        <p:txBody>
          <a:bodyPr>
            <a:noAutofit/>
          </a:bodyPr>
          <a:lstStyle/>
          <a:p>
            <a:pPr>
              <a:spcAft>
                <a:spcPts val="600"/>
              </a:spcAft>
            </a:pPr>
            <a:r>
              <a:rPr lang="en-GB" sz="1800" dirty="0"/>
              <a:t>This data can be reported either line by line directly into CWA or via the bulkload spreadsheet if also reporting outcomes.</a:t>
            </a:r>
          </a:p>
          <a:p>
            <a:pPr>
              <a:spcAft>
                <a:spcPts val="600"/>
              </a:spcAft>
            </a:pPr>
            <a:r>
              <a:rPr lang="en-GB" sz="1800" b="1" dirty="0"/>
              <a:t>Please note:</a:t>
            </a:r>
          </a:p>
          <a:p>
            <a:pPr marL="285750" indent="-285750">
              <a:spcAft>
                <a:spcPts val="600"/>
              </a:spcAft>
              <a:buFont typeface="Arial" panose="020B0604020202020204" pitchFamily="34" charset="0"/>
              <a:buChar char="•"/>
            </a:pPr>
            <a:r>
              <a:rPr lang="en-GB" sz="1800" dirty="0"/>
              <a:t>Your schedule reference is unique to each office, in the format [Account number]/2024/01: For example: 1A234C/2024/01</a:t>
            </a:r>
          </a:p>
          <a:p>
            <a:pPr marL="285750" indent="-285750">
              <a:spcAft>
                <a:spcPts val="600"/>
              </a:spcAft>
              <a:buFont typeface="Arial" panose="020B0604020202020204" pitchFamily="34" charset="0"/>
              <a:buChar char="•"/>
            </a:pPr>
            <a:r>
              <a:rPr lang="en-GB" sz="1800" dirty="0"/>
              <a:t>The procurement area and access points should match those on your schedule</a:t>
            </a:r>
            <a:r>
              <a:rPr lang="en-GB" sz="1800"/>
              <a:t>.</a:t>
            </a:r>
            <a:r>
              <a:rPr lang="en-GB" sz="1800" dirty="0"/>
              <a:t> </a:t>
            </a:r>
          </a:p>
          <a:p>
            <a:pPr marL="285750" indent="-285750">
              <a:spcAft>
                <a:spcPts val="600"/>
              </a:spcAft>
              <a:buFont typeface="Arial" panose="020B0604020202020204" pitchFamily="34" charset="0"/>
              <a:buChar char="•"/>
            </a:pPr>
            <a:r>
              <a:rPr lang="en-GB" sz="1800" dirty="0"/>
              <a:t>For example, you open an immigration matter from an office in the Midlands and East of England procurement area, but the client is in Liverpool, you report the matter against the Midlands and East of England PA as that is what is in your schedule.</a:t>
            </a:r>
            <a:endParaRPr lang="en-GB" sz="1800"/>
          </a:p>
          <a:p>
            <a:pPr marL="285750" indent="-285750">
              <a:spcAft>
                <a:spcPts val="600"/>
              </a:spcAft>
              <a:buFont typeface="Arial" panose="020B0604020202020204" pitchFamily="34" charset="0"/>
              <a:buChar char="•"/>
            </a:pPr>
            <a:r>
              <a:rPr lang="en-GB" sz="1800" dirty="0"/>
              <a:t>You must enter a line for each authorisation you have, under that schedule, where a matter start has been opened. </a:t>
            </a:r>
          </a:p>
        </p:txBody>
      </p:sp>
      <p:pic>
        <p:nvPicPr>
          <p:cNvPr id="14" name="Picture 13" descr="Extract of NMS table">
            <a:extLst>
              <a:ext uri="{FF2B5EF4-FFF2-40B4-BE49-F238E27FC236}">
                <a16:creationId xmlns:a16="http://schemas.microsoft.com/office/drawing/2014/main" id="{EAE1254C-D9F4-8F07-9D29-5EF79F622E49}"/>
              </a:ext>
            </a:extLst>
          </p:cNvPr>
          <p:cNvPicPr>
            <a:picLocks noChangeAspect="1"/>
          </p:cNvPicPr>
          <p:nvPr/>
        </p:nvPicPr>
        <p:blipFill>
          <a:blip r:embed="rId3"/>
          <a:stretch>
            <a:fillRect/>
          </a:stretch>
        </p:blipFill>
        <p:spPr>
          <a:xfrm>
            <a:off x="6686550" y="1272136"/>
            <a:ext cx="4982315" cy="4465724"/>
          </a:xfrm>
          <a:prstGeom prst="rect">
            <a:avLst/>
          </a:prstGeom>
          <a:solidFill>
            <a:schemeClr val="accent2"/>
          </a:solidFill>
          <a:ln>
            <a:solidFill>
              <a:schemeClr val="tx2"/>
            </a:solidFill>
          </a:ln>
        </p:spPr>
      </p:pic>
      <p:sp>
        <p:nvSpPr>
          <p:cNvPr id="4" name="Footer Placeholder 3">
            <a:extLst>
              <a:ext uri="{FF2B5EF4-FFF2-40B4-BE49-F238E27FC236}">
                <a16:creationId xmlns:a16="http://schemas.microsoft.com/office/drawing/2014/main" id="{CD355991-32B8-C4DB-1C5B-A801CF122F4F}"/>
              </a:ext>
              <a:ext uri="{C183D7F6-B498-43B3-948B-1728B52AA6E4}">
                <adec:decorative xmlns:adec="http://schemas.microsoft.com/office/drawing/2017/decorative" val="1"/>
              </a:ext>
            </a:extLst>
          </p:cNvPr>
          <p:cNvSpPr>
            <a:spLocks noGrp="1"/>
          </p:cNvSpPr>
          <p:nvPr>
            <p:ph type="ftr" sz="quarter" idx="11"/>
          </p:nvPr>
        </p:nvSpPr>
        <p:spPr>
          <a:xfrm>
            <a:off x="2941093" y="6527866"/>
            <a:ext cx="7201467" cy="180000"/>
          </a:xfrm>
        </p:spPr>
        <p:txBody>
          <a:bodyPr anchor="ctr">
            <a:normAutofit/>
          </a:bodyPr>
          <a:lstStyle/>
          <a:p>
            <a:pPr>
              <a:spcAft>
                <a:spcPts val="600"/>
              </a:spcAft>
            </a:pPr>
            <a:r>
              <a:rPr lang="en-GB" dirty="0"/>
              <a:t>Providing access to justice through working with others to achieve excellence in the delivery of legal aid</a:t>
            </a:r>
          </a:p>
        </p:txBody>
      </p:sp>
      <p:sp>
        <p:nvSpPr>
          <p:cNvPr id="5" name="Slide Number Placeholder 4">
            <a:extLst>
              <a:ext uri="{FF2B5EF4-FFF2-40B4-BE49-F238E27FC236}">
                <a16:creationId xmlns:a16="http://schemas.microsoft.com/office/drawing/2014/main" id="{0FB25022-8552-AAF3-07FC-95C16A85B7B0}"/>
              </a:ext>
            </a:extLst>
          </p:cNvPr>
          <p:cNvSpPr>
            <a:spLocks noGrp="1"/>
          </p:cNvSpPr>
          <p:nvPr>
            <p:ph type="sldNum" sz="quarter" idx="12"/>
          </p:nvPr>
        </p:nvSpPr>
        <p:spPr>
          <a:xfrm>
            <a:off x="11443648" y="6169565"/>
            <a:ext cx="450436" cy="365125"/>
          </a:xfrm>
        </p:spPr>
        <p:txBody>
          <a:bodyPr anchor="ctr">
            <a:normAutofit/>
          </a:bodyPr>
          <a:lstStyle/>
          <a:p>
            <a:pPr>
              <a:spcAft>
                <a:spcPts val="600"/>
              </a:spcAft>
            </a:pPr>
            <a:fld id="{C0189ED6-F87B-4BC1-907E-EF602CA5C674}" type="slidenum">
              <a:rPr lang="en-GB" smtClean="0"/>
              <a:pPr>
                <a:spcAft>
                  <a:spcPts val="600"/>
                </a:spcAft>
              </a:pPr>
              <a:t>9</a:t>
            </a:fld>
            <a:endParaRPr lang="en-GB" dirty="0"/>
          </a:p>
        </p:txBody>
      </p:sp>
    </p:spTree>
    <p:extLst>
      <p:ext uri="{BB962C8B-B14F-4D97-AF65-F5344CB8AC3E}">
        <p14:creationId xmlns:p14="http://schemas.microsoft.com/office/powerpoint/2010/main" val="147403625"/>
      </p:ext>
    </p:extLst>
  </p:cSld>
  <p:clrMapOvr>
    <a:masterClrMapping/>
  </p:clrMapOvr>
</p:sld>
</file>

<file path=ppt/theme/theme1.xml><?xml version="1.0" encoding="utf-8"?>
<a:theme xmlns:a="http://schemas.openxmlformats.org/drawingml/2006/main" name="Office Theme">
  <a:themeElements>
    <a:clrScheme name="Legal Aid Agency - green">
      <a:dk1>
        <a:sysClr val="windowText" lastClr="000000"/>
      </a:dk1>
      <a:lt1>
        <a:sysClr val="window" lastClr="FFFFFF"/>
      </a:lt1>
      <a:dk2>
        <a:srgbClr val="000000"/>
      </a:dk2>
      <a:lt2>
        <a:srgbClr val="FFFFFF"/>
      </a:lt2>
      <a:accent1>
        <a:srgbClr val="006D55"/>
      </a:accent1>
      <a:accent2>
        <a:srgbClr val="565B96"/>
      </a:accent2>
      <a:accent3>
        <a:srgbClr val="EE7127"/>
      </a:accent3>
      <a:accent4>
        <a:srgbClr val="A0A5B4"/>
      </a:accent4>
      <a:accent5>
        <a:srgbClr val="00A5A1"/>
      </a:accent5>
      <a:accent6>
        <a:srgbClr val="D0333A"/>
      </a:accent6>
      <a:hlink>
        <a:srgbClr val="565B96"/>
      </a:hlink>
      <a:folHlink>
        <a:srgbClr val="565B96"/>
      </a:folHlink>
    </a:clrScheme>
    <a:fontScheme name="Legal Aid Agenc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_LAA PowerPoint template (green).potx" id="{CB74F631-E7B5-4E84-890E-4DD12D499091}" vid="{6BD40243-A6A7-4E55-A8F1-6C325DF9C2BC}"/>
    </a:ext>
  </a:extLst>
</a:theme>
</file>

<file path=ppt/theme/theme2.xml><?xml version="1.0" encoding="utf-8"?>
<a:theme xmlns:a="http://schemas.openxmlformats.org/drawingml/2006/main" name="Office Theme">
  <a:themeElements>
    <a:clrScheme name="Legal Aid Agency - green">
      <a:dk1>
        <a:sysClr val="windowText" lastClr="000000"/>
      </a:dk1>
      <a:lt1>
        <a:sysClr val="window" lastClr="FFFFFF"/>
      </a:lt1>
      <a:dk2>
        <a:srgbClr val="000000"/>
      </a:dk2>
      <a:lt2>
        <a:srgbClr val="FFFFFF"/>
      </a:lt2>
      <a:accent1>
        <a:srgbClr val="006D55"/>
      </a:accent1>
      <a:accent2>
        <a:srgbClr val="565B96"/>
      </a:accent2>
      <a:accent3>
        <a:srgbClr val="EE7127"/>
      </a:accent3>
      <a:accent4>
        <a:srgbClr val="A0A5B4"/>
      </a:accent4>
      <a:accent5>
        <a:srgbClr val="00A5A1"/>
      </a:accent5>
      <a:accent6>
        <a:srgbClr val="D0333A"/>
      </a:accent6>
      <a:hlink>
        <a:srgbClr val="565B96"/>
      </a:hlink>
      <a:folHlink>
        <a:srgbClr val="565B96"/>
      </a:folHlink>
    </a:clrScheme>
    <a:fontScheme name="Legal Aid Agenc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Legal Aid Agency - green">
      <a:dk1>
        <a:sysClr val="windowText" lastClr="000000"/>
      </a:dk1>
      <a:lt1>
        <a:sysClr val="window" lastClr="FFFFFF"/>
      </a:lt1>
      <a:dk2>
        <a:srgbClr val="000000"/>
      </a:dk2>
      <a:lt2>
        <a:srgbClr val="FFFFFF"/>
      </a:lt2>
      <a:accent1>
        <a:srgbClr val="006D55"/>
      </a:accent1>
      <a:accent2>
        <a:srgbClr val="565B96"/>
      </a:accent2>
      <a:accent3>
        <a:srgbClr val="EE7127"/>
      </a:accent3>
      <a:accent4>
        <a:srgbClr val="A0A5B4"/>
      </a:accent4>
      <a:accent5>
        <a:srgbClr val="00A5A1"/>
      </a:accent5>
      <a:accent6>
        <a:srgbClr val="D0333A"/>
      </a:accent6>
      <a:hlink>
        <a:srgbClr val="565B96"/>
      </a:hlink>
      <a:folHlink>
        <a:srgbClr val="565B96"/>
      </a:folHlink>
    </a:clrScheme>
    <a:fontScheme name="Legal Aid Agenc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506B6B9618F74E8C06D11EFDD53444" ma:contentTypeVersion="12" ma:contentTypeDescription="Create a new document." ma:contentTypeScope="" ma:versionID="a442afbf814eefd59fa4e89dbd1910a6">
  <xsd:schema xmlns:xsd="http://www.w3.org/2001/XMLSchema" xmlns:xs="http://www.w3.org/2001/XMLSchema" xmlns:p="http://schemas.microsoft.com/office/2006/metadata/properties" xmlns:ns2="36e1edd4-7d17-4d57-9663-9ce4c188a227" xmlns:ns3="c8ff423a-c6d6-43d4-a310-ad7749d2149d" targetNamespace="http://schemas.microsoft.com/office/2006/metadata/properties" ma:root="true" ma:fieldsID="ecee8889b04750289e2767a8fb3c8b83" ns2:_="" ns3:_="">
    <xsd:import namespace="36e1edd4-7d17-4d57-9663-9ce4c188a227"/>
    <xsd:import namespace="c8ff423a-c6d6-43d4-a310-ad7749d2149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e1edd4-7d17-4d57-9663-9ce4c188a2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8ff423a-c6d6-43d4-a310-ad7749d2149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2F85CDB-A23F-4D6B-82F0-17988C0E2FC8}"/>
</file>

<file path=customXml/itemProps2.xml><?xml version="1.0" encoding="utf-8"?>
<ds:datastoreItem xmlns:ds="http://schemas.openxmlformats.org/officeDocument/2006/customXml" ds:itemID="{915833B7-2538-440E-B554-2FE9C778CEAA}"/>
</file>

<file path=customXml/itemProps3.xml><?xml version="1.0" encoding="utf-8"?>
<ds:datastoreItem xmlns:ds="http://schemas.openxmlformats.org/officeDocument/2006/customXml" ds:itemID="{CDC6394B-F010-4907-8ACD-0593CF09E7A8}"/>
</file>

<file path=docProps/app.xml><?xml version="1.0" encoding="utf-8"?>
<Properties xmlns="http://schemas.openxmlformats.org/officeDocument/2006/extended-properties" xmlns:vt="http://schemas.openxmlformats.org/officeDocument/2006/docPropsVTypes">
  <Template>laa-powerpoint-template-green (3)</Template>
  <TotalTime>518</TotalTime>
  <Words>3159</Words>
  <Application>Microsoft Office PowerPoint</Application>
  <PresentationFormat>Widescreen</PresentationFormat>
  <Paragraphs>256</Paragraphs>
  <Slides>32</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Wingdings</vt:lpstr>
      <vt:lpstr>Office Theme</vt:lpstr>
      <vt:lpstr>Immigration billing overview:  Controlled Work</vt:lpstr>
      <vt:lpstr>Technical tips for this webinar</vt:lpstr>
      <vt:lpstr>Content </vt:lpstr>
      <vt:lpstr>Purpose of this webinar</vt:lpstr>
      <vt:lpstr>Types of submission</vt:lpstr>
      <vt:lpstr>Two types of submission required</vt:lpstr>
      <vt:lpstr>Reporting new matter starts usage</vt:lpstr>
      <vt:lpstr>Reporting new matter start (NMS) usage</vt:lpstr>
      <vt:lpstr>Reporting the data</vt:lpstr>
      <vt:lpstr>Visuals of reporting</vt:lpstr>
      <vt:lpstr>CLR table</vt:lpstr>
      <vt:lpstr>Reporting outcome claims under controlled work</vt:lpstr>
      <vt:lpstr>Claim types</vt:lpstr>
      <vt:lpstr>Stage disbursement claims</vt:lpstr>
      <vt:lpstr>Legal help, CLR, Procurement area and access point reporting</vt:lpstr>
      <vt:lpstr>Early bills</vt:lpstr>
      <vt:lpstr>Matter type 1 code</vt:lpstr>
      <vt:lpstr>Matter type 2 code</vt:lpstr>
      <vt:lpstr>Profit cost field</vt:lpstr>
      <vt:lpstr>Additional payments</vt:lpstr>
      <vt:lpstr>Reporting detained travel and waiting / pre-Judicial review costs</vt:lpstr>
      <vt:lpstr>Reporting hourly rates matters</vt:lpstr>
      <vt:lpstr>ECF and exemptions</vt:lpstr>
      <vt:lpstr>Submitting amendments to your submissions</vt:lpstr>
      <vt:lpstr>Amendments to your submissions</vt:lpstr>
      <vt:lpstr>NMS amendments</vt:lpstr>
      <vt:lpstr>Outcome amendments</vt:lpstr>
      <vt:lpstr>Useful contacts and links </vt:lpstr>
      <vt:lpstr>Useful links </vt:lpstr>
      <vt:lpstr>Our training website</vt:lpstr>
      <vt:lpstr>Our communications channels </vt:lpstr>
      <vt:lpstr>Legal Aid Agency 13th Floor (13.51) 102 Petty France London SW1H 9AJ gov.uk/government/organisations/legal-aid-agency </vt:lpstr>
    </vt:vector>
  </TitlesOfParts>
  <Manager>Legal Aid Agency</Manager>
  <Company>MOJ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[Subject or description]</dc:subject>
  <dc:creator>Jamshid, Anousha | She/Hers</dc:creator>
  <cp:keywords>[Key words separated by commas]</cp:keywords>
  <cp:lastModifiedBy>Goddard, Tammy | She/Hers</cp:lastModifiedBy>
  <cp:revision>6</cp:revision>
  <dcterms:created xsi:type="dcterms:W3CDTF">2024-09-02T11:31:30Z</dcterms:created>
  <dcterms:modified xsi:type="dcterms:W3CDTF">2024-10-10T10:50:27Z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ed1d2f5-2977-4ce1-839d-57a403841e1f_Enabled">
    <vt:lpwstr>true</vt:lpwstr>
  </property>
  <property fmtid="{D5CDD505-2E9C-101B-9397-08002B2CF9AE}" pid="3" name="MSIP_Label_eed1d2f5-2977-4ce1-839d-57a403841e1f_SetDate">
    <vt:lpwstr>2024-10-10T10:50:08Z</vt:lpwstr>
  </property>
  <property fmtid="{D5CDD505-2E9C-101B-9397-08002B2CF9AE}" pid="4" name="MSIP_Label_eed1d2f5-2977-4ce1-839d-57a403841e1f_Method">
    <vt:lpwstr>Privileged</vt:lpwstr>
  </property>
  <property fmtid="{D5CDD505-2E9C-101B-9397-08002B2CF9AE}" pid="5" name="MSIP_Label_eed1d2f5-2977-4ce1-839d-57a403841e1f_Name">
    <vt:lpwstr>OFFICIAL</vt:lpwstr>
  </property>
  <property fmtid="{D5CDD505-2E9C-101B-9397-08002B2CF9AE}" pid="6" name="MSIP_Label_eed1d2f5-2977-4ce1-839d-57a403841e1f_SiteId">
    <vt:lpwstr>c6874728-71e6-41fe-a9e1-2e8c36776ad8</vt:lpwstr>
  </property>
  <property fmtid="{D5CDD505-2E9C-101B-9397-08002B2CF9AE}" pid="7" name="MSIP_Label_eed1d2f5-2977-4ce1-839d-57a403841e1f_ActionId">
    <vt:lpwstr>95506edf-7954-4165-ad68-46cebfa02359</vt:lpwstr>
  </property>
  <property fmtid="{D5CDD505-2E9C-101B-9397-08002B2CF9AE}" pid="8" name="MSIP_Label_eed1d2f5-2977-4ce1-839d-57a403841e1f_ContentBits">
    <vt:lpwstr>3</vt:lpwstr>
  </property>
  <property fmtid="{D5CDD505-2E9C-101B-9397-08002B2CF9AE}" pid="9" name="ClassificationContentMarkingFooterLocations">
    <vt:lpwstr>Office Theme:10</vt:lpwstr>
  </property>
  <property fmtid="{D5CDD505-2E9C-101B-9397-08002B2CF9AE}" pid="10" name="ClassificationContentMarkingFooterText">
    <vt:lpwstr>OFFICIAL</vt:lpwstr>
  </property>
  <property fmtid="{D5CDD505-2E9C-101B-9397-08002B2CF9AE}" pid="11" name="ClassificationContentMarkingHeaderLocations">
    <vt:lpwstr>Office Theme:9</vt:lpwstr>
  </property>
  <property fmtid="{D5CDD505-2E9C-101B-9397-08002B2CF9AE}" pid="12" name="ClassificationContentMarkingHeaderText">
    <vt:lpwstr>OFFICIAL</vt:lpwstr>
  </property>
  <property fmtid="{D5CDD505-2E9C-101B-9397-08002B2CF9AE}" pid="13" name="ContentTypeId">
    <vt:lpwstr>0x01010023506B6B9618F74E8C06D11EFDD53444</vt:lpwstr>
  </property>
</Properties>
</file>