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handoutMasterIdLst>
    <p:handoutMasterId r:id="rId70"/>
  </p:handoutMasterIdLst>
  <p:sldIdLst>
    <p:sldId id="256" r:id="rId5"/>
    <p:sldId id="426" r:id="rId6"/>
    <p:sldId id="425" r:id="rId7"/>
    <p:sldId id="258" r:id="rId8"/>
    <p:sldId id="496" r:id="rId9"/>
    <p:sldId id="428" r:id="rId10"/>
    <p:sldId id="539" r:id="rId11"/>
    <p:sldId id="540" r:id="rId12"/>
    <p:sldId id="541" r:id="rId13"/>
    <p:sldId id="569" r:id="rId14"/>
    <p:sldId id="543" r:id="rId15"/>
    <p:sldId id="570" r:id="rId16"/>
    <p:sldId id="571" r:id="rId17"/>
    <p:sldId id="572" r:id="rId18"/>
    <p:sldId id="574" r:id="rId19"/>
    <p:sldId id="573" r:id="rId20"/>
    <p:sldId id="594" r:id="rId21"/>
    <p:sldId id="575" r:id="rId22"/>
    <p:sldId id="576" r:id="rId23"/>
    <p:sldId id="577" r:id="rId24"/>
    <p:sldId id="578" r:id="rId25"/>
    <p:sldId id="599" r:id="rId26"/>
    <p:sldId id="598" r:id="rId27"/>
    <p:sldId id="579" r:id="rId28"/>
    <p:sldId id="580" r:id="rId29"/>
    <p:sldId id="544" r:id="rId30"/>
    <p:sldId id="545" r:id="rId31"/>
    <p:sldId id="546" r:id="rId32"/>
    <p:sldId id="547" r:id="rId33"/>
    <p:sldId id="582" r:id="rId34"/>
    <p:sldId id="548" r:id="rId35"/>
    <p:sldId id="549" r:id="rId36"/>
    <p:sldId id="583" r:id="rId37"/>
    <p:sldId id="585" r:id="rId38"/>
    <p:sldId id="584" r:id="rId39"/>
    <p:sldId id="550" r:id="rId40"/>
    <p:sldId id="586" r:id="rId41"/>
    <p:sldId id="551" r:id="rId42"/>
    <p:sldId id="552" r:id="rId43"/>
    <p:sldId id="553" r:id="rId44"/>
    <p:sldId id="554" r:id="rId45"/>
    <p:sldId id="600" r:id="rId46"/>
    <p:sldId id="522" r:id="rId47"/>
    <p:sldId id="556" r:id="rId48"/>
    <p:sldId id="557" r:id="rId49"/>
    <p:sldId id="558" r:id="rId50"/>
    <p:sldId id="559" r:id="rId51"/>
    <p:sldId id="560" r:id="rId52"/>
    <p:sldId id="597" r:id="rId53"/>
    <p:sldId id="561" r:id="rId54"/>
    <p:sldId id="555" r:id="rId55"/>
    <p:sldId id="588" r:id="rId56"/>
    <p:sldId id="602" r:id="rId57"/>
    <p:sldId id="589" r:id="rId58"/>
    <p:sldId id="590" r:id="rId59"/>
    <p:sldId id="591" r:id="rId60"/>
    <p:sldId id="494" r:id="rId61"/>
    <p:sldId id="484" r:id="rId62"/>
    <p:sldId id="265" r:id="rId63"/>
    <p:sldId id="438" r:id="rId64"/>
    <p:sldId id="601" r:id="rId65"/>
    <p:sldId id="374" r:id="rId66"/>
    <p:sldId id="375" r:id="rId67"/>
    <p:sldId id="26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D4A30B-7624-4AE6-A04B-5B156BA0C891}" name="Coles, Vivien (LAA)" initials="C(" userId="S::vivien.coles@justice.gov.uk::7120989f-f8eb-40ff-bb55-9190c3e575a0" providerId="AD"/>
  <p188:author id="{C836644A-1EA2-E1B1-6D4D-A81665371522}" name="Goddard, Tammy | She/Hers" initials="GT|S" userId="S::Tammy.Goddard@justice.gov.uk::d78adb15-2ef7-4946-b0f0-f690891709e6" providerId="AD"/>
  <p188:author id="{5E46C6C9-0C63-6F54-B0EF-658F1884BC9E}" name="Richardson, Lisa (LAA)" initials="R(" userId="S::lisa.richardson@justice.gov.uk::f4e72355-deeb-4ad7-8a88-89a285c5543a" providerId="AD"/>
  <p188:author id="{30C5C1CB-1403-D7CD-2DF5-1034CA25EF1D}" name="Cooke, Tristan (LAA)" initials="C(" userId="S::tristan.cooke@justice.gov.uk::c21cef33-142e-469e-ba6b-fc879a42e58a" providerId="AD"/>
  <p188:author id="{50ED13CE-A368-91DE-5384-8E75036AE473}" name="Stedman, Kate | She/Hers" initials="SS" userId="S::kate.stedman@justice.gov.uk::e711748b-9d2d-451c-a372-ed2861724f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F8F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CE208-67F8-4BB1-8A2D-407291AE91A1}" v="1" dt="2024-12-03T10:38:12.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03" autoAdjust="0"/>
  </p:normalViewPr>
  <p:slideViewPr>
    <p:cSldViewPr snapToGrid="0">
      <p:cViewPr varScale="1">
        <p:scale>
          <a:sx n="54" d="100"/>
          <a:sy n="54" d="100"/>
        </p:scale>
        <p:origin x="316" y="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 TargetMode="External"/><Relationship Id="rId2" Type="http://schemas.openxmlformats.org/officeDocument/2006/relationships/hyperlink" Target="https://www.eventbrite.co.uk/o/legal-aid-agency-6102545875" TargetMode="External"/><Relationship Id="rId1" Type="http://schemas.openxmlformats.org/officeDocument/2006/relationships/hyperlink" Target="mailto:Online-Support@justice.gov.uk" TargetMode="External"/><Relationship Id="rId6" Type="http://schemas.openxmlformats.org/officeDocument/2006/relationships/hyperlink" Target="https://legalaidlearning.justice.gov.uk/ccms-advocate-submit-fas-fgf-claim/" TargetMode="External"/><Relationship Id="rId5" Type="http://schemas.openxmlformats.org/officeDocument/2006/relationships/hyperlink" Target="https://legalaidlearning.justice.gov.uk/ccms-advocate-getting-started/" TargetMode="External"/><Relationship Id="rId4" Type="http://schemas.openxmlformats.org/officeDocument/2006/relationships/hyperlink" Target="https://www.youtube.com/@legalaidagency4058?app=desktop"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 Id="rId2" Type="http://schemas.openxmlformats.org/officeDocument/2006/relationships/hyperlink" Target="https://portal.legalservices.gov.uk/oam/server/obrareq.cgi?encquery%3D2iyzWnZidLnQtZzGkmx%2F4VrrlO5ram1CBKaLgwWSv%2Fi%2BWamLod3cG%2Fz8A4etpShxYBBO00lV7TtrVttLO2xUinkiGqw1wDjKnxY3zP3ohh5Fn%2FtrWXgCt4nvV2qIywoD5BnDDtryoRb2xv86CWTv2g7%2Bw1aSgsH%2BC4iC%2B35Ft0rVn%2BWAL0%2BRre3JhzHPhb%2FlrkWBuQ%2BWinotm0OGUCSjP9MGPqZTUUFSlBEWPSTfnc8CGHq3yYvLbxxz79eOomlaMmesvnFkGM30qSNQWYs0P8YUaQbGbuQG0ago%2FD6YqHu67XnDC0Kp6%2BveZGnIpBOn7kcA2h8g%2B6nDNOeCvwfNaqtoOcXvOonEzK5BHH8EvdE%3D%20agentid%3DWebgateAgent11g_1%20ver%3D1%20crmethod%3D2%26cksum%3Db76d94448918078d15c9319ae6f3eea682b78c2d&amp;ECID-Context=1.0062NnNuGlqEoId5Pf8Dyd0001nk0003D6%3BkXhglXhgv0ZGZKSULGSPXKTPJHSRo4USpLO" TargetMode="External"/><Relationship Id="rId1" Type="http://schemas.openxmlformats.org/officeDocument/2006/relationships/hyperlink" Target="https://twitter.com/LegalAidAgency" TargetMode="External"/><Relationship Id="rId4" Type="http://schemas.openxmlformats.org/officeDocument/2006/relationships/hyperlink" Target="https://x.com/LAAHelpTea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ventbrite.co.uk/o/legal-aid-agency-6102545875" TargetMode="External"/><Relationship Id="rId2" Type="http://schemas.openxmlformats.org/officeDocument/2006/relationships/hyperlink" Target="https://legalaidlearning.justice.gov.uk/ccms-advocate-submit-fas-fgf-claim/" TargetMode="External"/><Relationship Id="rId1" Type="http://schemas.openxmlformats.org/officeDocument/2006/relationships/hyperlink" Target="https://legalaidlearning.justice.gov.uk/ccms-advocate-getting-started/" TargetMode="External"/><Relationship Id="rId6" Type="http://schemas.openxmlformats.org/officeDocument/2006/relationships/hyperlink" Target="https://www.youtube.com/@legalaidagency4058?app=desktop" TargetMode="External"/><Relationship Id="rId5" Type="http://schemas.openxmlformats.org/officeDocument/2006/relationships/hyperlink" Target="https://legalaidlearning.justice.gov.uk/" TargetMode="External"/><Relationship Id="rId4" Type="http://schemas.openxmlformats.org/officeDocument/2006/relationships/hyperlink" Target="mailto:Online-Support@justice.gov.uk"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x.com/LAAHelpTeam" TargetMode="External"/><Relationship Id="rId2" Type="http://schemas.openxmlformats.org/officeDocument/2006/relationships/hyperlink" Target="https://twitter.com/LegalAidAgency" TargetMode="External"/><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 Id="rId4" Type="http://schemas.openxmlformats.org/officeDocument/2006/relationships/hyperlink" Target="https://portal.legalservices.gov.uk/oam/server/obrareq.cgi?encquery%3D2iyzWnZidLnQtZzGkmx%2F4VrrlO5ram1CBKaLgwWSv%2Fi%2BWamLod3cG%2Fz8A4etpShxYBBO00lV7TtrVttLO2xUinkiGqw1wDjKnxY3zP3ohh5Fn%2FtrWXgCt4nvV2qIywoD5BnDDtryoRb2xv86CWTv2g7%2Bw1aSgsH%2BC4iC%2B35Ft0rVn%2BWAL0%2BRre3JhzHPhb%2FlrkWBuQ%2BWinotm0OGUCSjP9MGPqZTUUFSlBEWPSTfnc8CGHq3yYvLbxxz79eOomlaMmesvnFkGM30qSNQWYs0P8YUaQbGbuQG0ago%2FD6YqHu67XnDC0Kp6%2BveZGnIpBOn7kcA2h8g%2B6nDNOeCvwfNaqtoOcXvOonEzK5BHH8EvdE%3D%20agentid%3DWebgateAgent11g_1%20ver%3D1%20crmethod%3D2%26cksum%3Db76d94448918078d15c9319ae6f3eea682b78c2d&amp;ECID-Context=1.0062NnNuGlqEoId5Pf8Dyd0001nk0003D6%3BkXhglXhgv0ZGZKSULGSPXKTPJHSRo4USpL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11374-6C7A-4DDB-AE8D-7391EED996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872F618-262B-472B-9ADC-B1AE0C99196D}">
      <dgm:prSet phldr="0" custT="1"/>
      <dgm:spPr/>
      <dgm:t>
        <a:bodyPr/>
        <a:lstStyle/>
        <a:p>
          <a:r>
            <a:rPr lang="en-US" sz="2000" b="0">
              <a:latin typeface="+mn-lt"/>
            </a:rPr>
            <a:t>Introduction</a:t>
          </a:r>
          <a:endParaRPr lang="en-GB" sz="2000" b="0">
            <a:latin typeface="+mn-lt"/>
          </a:endParaRPr>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CF401B89-F7CD-4514-971F-D62E1282719B}" type="parTrans" cxnId="{05D454E5-D1EA-4426-8743-0BB8E6A61598}">
      <dgm:prSet/>
      <dgm:spPr/>
      <dgm:t>
        <a:bodyPr/>
        <a:lstStyle/>
        <a:p>
          <a:endParaRPr lang="en-GB" sz="2000" b="0"/>
        </a:p>
      </dgm:t>
    </dgm:pt>
    <dgm:pt modelId="{4EA12F6E-18A0-445B-AD39-570D85AAF009}" type="sibTrans" cxnId="{05D454E5-D1EA-4426-8743-0BB8E6A61598}">
      <dgm:prSet/>
      <dgm:spPr/>
      <dgm:t>
        <a:bodyPr/>
        <a:lstStyle/>
        <a:p>
          <a:endParaRPr lang="en-GB" sz="2000" b="0"/>
        </a:p>
      </dgm:t>
    </dgm:pt>
    <dgm:pt modelId="{6DF8F874-039E-43CD-B436-83AF817AE86E}">
      <dgm:prSet phldr="0" custT="1"/>
      <dgm:spPr/>
      <dgm:t>
        <a:bodyPr/>
        <a:lstStyle/>
        <a:p>
          <a:r>
            <a:rPr lang="en-US" sz="2000" b="0">
              <a:latin typeface="+mn-lt"/>
            </a:rPr>
            <a:t>Additional guidance / contact us</a:t>
          </a:r>
          <a:endParaRPr lang="en-GB" sz="2000" b="0">
            <a:latin typeface="+mn-lt"/>
          </a:endParaRPr>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E2E7BAC8-5618-44C2-8725-3C9C391FAD28}" type="parTrans" cxnId="{EC5EF0CC-43C5-4644-8E21-1DA3FFB457A6}">
      <dgm:prSet/>
      <dgm:spPr/>
      <dgm:t>
        <a:bodyPr/>
        <a:lstStyle/>
        <a:p>
          <a:endParaRPr lang="en-GB" sz="2000" b="0"/>
        </a:p>
      </dgm:t>
    </dgm:pt>
    <dgm:pt modelId="{EF006D4B-561B-4702-9B93-DC4D85709766}" type="sibTrans" cxnId="{EC5EF0CC-43C5-4644-8E21-1DA3FFB457A6}">
      <dgm:prSet/>
      <dgm:spPr/>
      <dgm:t>
        <a:bodyPr/>
        <a:lstStyle/>
        <a:p>
          <a:endParaRPr lang="en-GB" sz="2000" b="0"/>
        </a:p>
      </dgm:t>
    </dgm:pt>
    <dgm:pt modelId="{7C8A4700-5B1D-4F81-AE64-E233A1C7B55C}">
      <dgm:prSet phldr="0" custT="1"/>
      <dgm:spPr/>
      <dgm:t>
        <a:bodyPr/>
        <a:lstStyle/>
        <a:p>
          <a:pPr rtl="0"/>
          <a:r>
            <a:rPr lang="en-GB" sz="2000" b="0">
              <a:latin typeface="+mn-lt"/>
            </a:rPr>
            <a:t>Travel justification</a:t>
          </a:r>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73D6E69F-E311-4261-8E4C-7B5A9C188CE5}" type="parTrans" cxnId="{7D5EB53C-56EE-4CEC-8394-6E1F54B678E3}">
      <dgm:prSet/>
      <dgm:spPr/>
      <dgm:t>
        <a:bodyPr/>
        <a:lstStyle/>
        <a:p>
          <a:endParaRPr lang="en-GB" sz="2000" b="0"/>
        </a:p>
      </dgm:t>
    </dgm:pt>
    <dgm:pt modelId="{2B0D3D53-7D74-48EE-B385-099FFD468E97}" type="sibTrans" cxnId="{7D5EB53C-56EE-4CEC-8394-6E1F54B678E3}">
      <dgm:prSet/>
      <dgm:spPr/>
      <dgm:t>
        <a:bodyPr/>
        <a:lstStyle/>
        <a:p>
          <a:endParaRPr lang="en-GB" sz="2000" b="0"/>
        </a:p>
      </dgm:t>
    </dgm:pt>
    <dgm:pt modelId="{FD577455-5DEB-4D9B-BF6D-189BFF5028DE}">
      <dgm:prSet phldr="0" custT="1"/>
      <dgm:spPr/>
      <dgm:t>
        <a:bodyPr/>
        <a:lstStyle/>
        <a:p>
          <a:pPr rtl="0"/>
          <a:r>
            <a:rPr lang="en-GB" sz="2000" b="0">
              <a:latin typeface="+mn-lt"/>
            </a:rPr>
            <a:t>Final hearings</a:t>
          </a:r>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1594B379-F743-416A-8611-D30AC328A708}" type="parTrans" cxnId="{E712BF50-2A0F-46B8-BB1C-70D7EB5DCE61}">
      <dgm:prSet/>
      <dgm:spPr/>
      <dgm:t>
        <a:bodyPr/>
        <a:lstStyle/>
        <a:p>
          <a:endParaRPr lang="en-GB" sz="2000" b="0"/>
        </a:p>
      </dgm:t>
    </dgm:pt>
    <dgm:pt modelId="{94254A58-0B37-4310-ACB3-8130559FF41C}" type="sibTrans" cxnId="{E712BF50-2A0F-46B8-BB1C-70D7EB5DCE61}">
      <dgm:prSet/>
      <dgm:spPr/>
      <dgm:t>
        <a:bodyPr/>
        <a:lstStyle/>
        <a:p>
          <a:endParaRPr lang="en-GB" sz="2000" b="0"/>
        </a:p>
      </dgm:t>
    </dgm:pt>
    <dgm:pt modelId="{683D1F10-EB4A-454B-AE0A-D8E2AE34D1E2}">
      <dgm:prSet phldr="0" custT="1"/>
      <dgm:spPr/>
      <dgm:t>
        <a:bodyPr/>
        <a:lstStyle/>
        <a:p>
          <a:pPr rtl="0"/>
          <a:r>
            <a:rPr lang="en-GB" sz="2000" b="0">
              <a:latin typeface="+mn-lt"/>
            </a:rPr>
            <a:t>Cancelled hearings</a:t>
          </a:r>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99510AAD-0C77-42EC-8C52-3984B569EBF1}" type="parTrans" cxnId="{1A049535-BFF2-4AB1-ACDB-650BA8B02C79}">
      <dgm:prSet/>
      <dgm:spPr/>
      <dgm:t>
        <a:bodyPr/>
        <a:lstStyle/>
        <a:p>
          <a:endParaRPr lang="en-GB" sz="2000" b="0"/>
        </a:p>
      </dgm:t>
    </dgm:pt>
    <dgm:pt modelId="{33934437-1649-4A3E-A493-85D81A0BC6B6}" type="sibTrans" cxnId="{1A049535-BFF2-4AB1-ACDB-650BA8B02C79}">
      <dgm:prSet/>
      <dgm:spPr/>
      <dgm:t>
        <a:bodyPr/>
        <a:lstStyle/>
        <a:p>
          <a:endParaRPr lang="en-GB" sz="2000" b="0"/>
        </a:p>
      </dgm:t>
    </dgm:pt>
    <dgm:pt modelId="{F98650AC-80A0-4091-9863-2BE7260FC4E7}">
      <dgm:prSet phldr="0" custT="1"/>
      <dgm:spPr/>
      <dgm:t>
        <a:bodyPr/>
        <a:lstStyle/>
        <a:p>
          <a:pPr rtl="0"/>
          <a:r>
            <a:rPr lang="en-GB" sz="2000" b="0">
              <a:latin typeface="+mn-lt"/>
            </a:rPr>
            <a:t>Advocates meetings, opinions and conferences</a:t>
          </a:r>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E5FC6213-BA49-4D9C-865A-69542784A485}" type="parTrans" cxnId="{26D345B4-1290-4FAC-BB2B-3099C9392A0F}">
      <dgm:prSet/>
      <dgm:spPr/>
      <dgm:t>
        <a:bodyPr/>
        <a:lstStyle/>
        <a:p>
          <a:endParaRPr lang="en-GB" sz="2000" b="0"/>
        </a:p>
      </dgm:t>
    </dgm:pt>
    <dgm:pt modelId="{DB2B9A89-1368-4058-94C0-527FA08F2B5B}" type="sibTrans" cxnId="{26D345B4-1290-4FAC-BB2B-3099C9392A0F}">
      <dgm:prSet/>
      <dgm:spPr/>
      <dgm:t>
        <a:bodyPr/>
        <a:lstStyle/>
        <a:p>
          <a:endParaRPr lang="en-GB" sz="2000" b="0"/>
        </a:p>
      </dgm:t>
    </dgm:pt>
    <dgm:pt modelId="{4A8F3688-4209-402E-85E6-5AA7439C0D50}">
      <dgm:prSet phldr="0" custT="1"/>
      <dgm:spPr/>
      <dgm:t>
        <a:bodyPr/>
        <a:lstStyle/>
        <a:p>
          <a:pPr rtl="0"/>
          <a:r>
            <a:rPr lang="en-GB" sz="2000" b="0">
              <a:latin typeface="+mn-lt"/>
            </a:rPr>
            <a:t>Bolt ons</a:t>
          </a:r>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A6ADECB0-A04F-4E86-BE29-E37E0D3586FF}" type="parTrans" cxnId="{95952CFC-ED75-4FC5-8404-22E32173A013}">
      <dgm:prSet/>
      <dgm:spPr/>
      <dgm:t>
        <a:bodyPr/>
        <a:lstStyle/>
        <a:p>
          <a:endParaRPr lang="en-GB" sz="2000" b="0"/>
        </a:p>
      </dgm:t>
    </dgm:pt>
    <dgm:pt modelId="{418D4465-8684-424C-8AF9-0E2BD10D5B50}" type="sibTrans" cxnId="{95952CFC-ED75-4FC5-8404-22E32173A013}">
      <dgm:prSet/>
      <dgm:spPr/>
      <dgm:t>
        <a:bodyPr/>
        <a:lstStyle/>
        <a:p>
          <a:endParaRPr lang="en-GB" sz="2000" b="0"/>
        </a:p>
      </dgm:t>
    </dgm:pt>
    <dgm:pt modelId="{62B32A65-29F9-473B-AB65-CEC622F57F5E}">
      <dgm:prSet phldr="0" custT="1"/>
      <dgm:spPr/>
      <dgm:t>
        <a:bodyPr/>
        <a:lstStyle/>
        <a:p>
          <a:pPr rtl="0"/>
          <a:r>
            <a:rPr lang="en-GB" sz="2000" b="0">
              <a:latin typeface="+mn-lt"/>
            </a:rPr>
            <a:t>Interim hearings</a:t>
          </a:r>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58A24E36-22FC-42A2-8C56-6597A73597F7}" type="parTrans" cxnId="{5FBD3461-863F-4C00-AEB9-58D1D07DAE53}">
      <dgm:prSet/>
      <dgm:spPr/>
      <dgm:t>
        <a:bodyPr/>
        <a:lstStyle/>
        <a:p>
          <a:endParaRPr lang="en-GB" sz="2000" b="0"/>
        </a:p>
      </dgm:t>
    </dgm:pt>
    <dgm:pt modelId="{F1AEBF95-5F2B-441B-B408-63F66F759C4E}" type="sibTrans" cxnId="{5FBD3461-863F-4C00-AEB9-58D1D07DAE53}">
      <dgm:prSet/>
      <dgm:spPr/>
      <dgm:t>
        <a:bodyPr/>
        <a:lstStyle/>
        <a:p>
          <a:endParaRPr lang="en-GB" sz="2000" b="0"/>
        </a:p>
      </dgm:t>
    </dgm:pt>
    <dgm:pt modelId="{38233197-E055-43DA-89F0-9DB47687C912}">
      <dgm:prSet phldr="0" custT="1"/>
      <dgm:spPr/>
      <dgm:t>
        <a:bodyPr/>
        <a:lstStyle/>
        <a:p>
          <a:r>
            <a:rPr lang="en-GB" sz="2000" b="0">
              <a:latin typeface="+mn-lt"/>
            </a:rPr>
            <a:t>Travel costs</a:t>
          </a:r>
          <a:endParaRPr lang="en-US" sz="2000" b="0"/>
        </a:p>
      </dgm:t>
      <dgm:extLst>
        <a:ext uri="{E40237B7-FDA0-4F09-8148-C483321AD2D9}">
          <dgm14:cNvPr xmlns:dgm14="http://schemas.microsoft.com/office/drawing/2010/diagram" id="0" name="" descr="Vertical box list showing the contents:&#10;Introduction&#10;Final hearings&#10;Interim hearings&#10;Cancelled hearings&#10;Bolt ons&#10;Advocates meetings, opinions and conferences&#10;Travel justification&#10;Travel costs&#10;Additional guidance / contact us&#10;"/>
        </a:ext>
      </dgm:extLst>
    </dgm:pt>
    <dgm:pt modelId="{35FC3423-64F8-4A71-90A5-78E08155B8A4}" type="parTrans" cxnId="{A7113678-0864-4D06-A8E0-BA8CAAB79EF3}">
      <dgm:prSet/>
      <dgm:spPr/>
      <dgm:t>
        <a:bodyPr/>
        <a:lstStyle/>
        <a:p>
          <a:endParaRPr lang="en-GB" sz="2000" b="0"/>
        </a:p>
      </dgm:t>
    </dgm:pt>
    <dgm:pt modelId="{8971688A-944F-4EDB-BE71-B9799A71C36F}" type="sibTrans" cxnId="{A7113678-0864-4D06-A8E0-BA8CAAB79EF3}">
      <dgm:prSet/>
      <dgm:spPr/>
      <dgm:t>
        <a:bodyPr/>
        <a:lstStyle/>
        <a:p>
          <a:endParaRPr lang="en-GB" sz="2000" b="0"/>
        </a:p>
      </dgm:t>
    </dgm:pt>
    <dgm:pt modelId="{1762723A-DC03-4E78-B7DF-04763823A90A}" type="pres">
      <dgm:prSet presAssocID="{E5811374-6C7A-4DDB-AE8D-7391EED99657}" presName="linear" presStyleCnt="0">
        <dgm:presLayoutVars>
          <dgm:dir/>
          <dgm:animLvl val="lvl"/>
          <dgm:resizeHandles val="exact"/>
        </dgm:presLayoutVars>
      </dgm:prSet>
      <dgm:spPr/>
    </dgm:pt>
    <dgm:pt modelId="{B6952D26-7858-46A7-A5F8-7E10D8165BC0}" type="pres">
      <dgm:prSet presAssocID="{E872F618-262B-472B-9ADC-B1AE0C99196D}" presName="parentLin" presStyleCnt="0"/>
      <dgm:spPr/>
    </dgm:pt>
    <dgm:pt modelId="{D01F1D8A-3B77-49FE-AD24-A8A542CD16B5}" type="pres">
      <dgm:prSet presAssocID="{E872F618-262B-472B-9ADC-B1AE0C99196D}" presName="parentLeftMargin" presStyleLbl="node1" presStyleIdx="0" presStyleCnt="9"/>
      <dgm:spPr/>
    </dgm:pt>
    <dgm:pt modelId="{20F3F8B6-31DE-4F79-89FA-D947927A138D}" type="pres">
      <dgm:prSet presAssocID="{E872F618-262B-472B-9ADC-B1AE0C99196D}" presName="parentText" presStyleLbl="node1" presStyleIdx="0" presStyleCnt="9" custScaleX="99500" custScaleY="100096">
        <dgm:presLayoutVars>
          <dgm:chMax val="0"/>
          <dgm:bulletEnabled val="1"/>
        </dgm:presLayoutVars>
      </dgm:prSet>
      <dgm:spPr/>
    </dgm:pt>
    <dgm:pt modelId="{9CA7317D-9863-4F63-AB3D-F0AC47DDAB10}" type="pres">
      <dgm:prSet presAssocID="{E872F618-262B-472B-9ADC-B1AE0C99196D}" presName="negativeSpace" presStyleCnt="0"/>
      <dgm:spPr/>
    </dgm:pt>
    <dgm:pt modelId="{0A1D0566-D159-4808-BFE3-8161F43B4814}" type="pres">
      <dgm:prSet presAssocID="{E872F618-262B-472B-9ADC-B1AE0C99196D}" presName="childText" presStyleLbl="conFgAcc1" presStyleIdx="0" presStyleCnt="9">
        <dgm:presLayoutVars>
          <dgm:bulletEnabled val="1"/>
        </dgm:presLayoutVars>
      </dgm:prSet>
      <dgm:spPr/>
    </dgm:pt>
    <dgm:pt modelId="{720E107D-59F7-42B0-9E1C-50915C06BB63}" type="pres">
      <dgm:prSet presAssocID="{4EA12F6E-18A0-445B-AD39-570D85AAF009}" presName="spaceBetweenRectangles" presStyleCnt="0"/>
      <dgm:spPr/>
    </dgm:pt>
    <dgm:pt modelId="{EC4FA7ED-EC62-4745-B331-73A0B311D4CE}" type="pres">
      <dgm:prSet presAssocID="{FD577455-5DEB-4D9B-BF6D-189BFF5028DE}" presName="parentLin" presStyleCnt="0"/>
      <dgm:spPr/>
    </dgm:pt>
    <dgm:pt modelId="{98744F41-E296-4BFC-A681-1FE3D23E428F}" type="pres">
      <dgm:prSet presAssocID="{FD577455-5DEB-4D9B-BF6D-189BFF5028DE}" presName="parentLeftMargin" presStyleLbl="node1" presStyleIdx="0" presStyleCnt="9"/>
      <dgm:spPr/>
    </dgm:pt>
    <dgm:pt modelId="{D4AC9FA6-02C0-4F23-B5E8-1D7E514448BC}" type="pres">
      <dgm:prSet presAssocID="{FD577455-5DEB-4D9B-BF6D-189BFF5028DE}" presName="parentText" presStyleLbl="node1" presStyleIdx="1" presStyleCnt="9">
        <dgm:presLayoutVars>
          <dgm:chMax val="0"/>
          <dgm:bulletEnabled val="1"/>
        </dgm:presLayoutVars>
      </dgm:prSet>
      <dgm:spPr/>
    </dgm:pt>
    <dgm:pt modelId="{789C2DD1-47BB-462C-997D-4F0849E72C45}" type="pres">
      <dgm:prSet presAssocID="{FD577455-5DEB-4D9B-BF6D-189BFF5028DE}" presName="negativeSpace" presStyleCnt="0"/>
      <dgm:spPr/>
    </dgm:pt>
    <dgm:pt modelId="{642D2D57-4A38-41F7-BF88-659DC4A8039E}" type="pres">
      <dgm:prSet presAssocID="{FD577455-5DEB-4D9B-BF6D-189BFF5028DE}" presName="childText" presStyleLbl="conFgAcc1" presStyleIdx="1" presStyleCnt="9">
        <dgm:presLayoutVars>
          <dgm:bulletEnabled val="1"/>
        </dgm:presLayoutVars>
      </dgm:prSet>
      <dgm:spPr/>
    </dgm:pt>
    <dgm:pt modelId="{8A3787A0-0C6F-495F-9CBF-9E61B7DEA582}" type="pres">
      <dgm:prSet presAssocID="{94254A58-0B37-4310-ACB3-8130559FF41C}" presName="spaceBetweenRectangles" presStyleCnt="0"/>
      <dgm:spPr/>
    </dgm:pt>
    <dgm:pt modelId="{83BCC670-9473-41C5-AA61-64CB7A927146}" type="pres">
      <dgm:prSet presAssocID="{62B32A65-29F9-473B-AB65-CEC622F57F5E}" presName="parentLin" presStyleCnt="0"/>
      <dgm:spPr/>
    </dgm:pt>
    <dgm:pt modelId="{29F475C9-58F1-4385-A181-E2FDE73A684C}" type="pres">
      <dgm:prSet presAssocID="{62B32A65-29F9-473B-AB65-CEC622F57F5E}" presName="parentLeftMargin" presStyleLbl="node1" presStyleIdx="1" presStyleCnt="9"/>
      <dgm:spPr/>
    </dgm:pt>
    <dgm:pt modelId="{75F53D13-F6D6-4EAB-9EFA-7ACA64E86DBF}" type="pres">
      <dgm:prSet presAssocID="{62B32A65-29F9-473B-AB65-CEC622F57F5E}" presName="parentText" presStyleLbl="node1" presStyleIdx="2" presStyleCnt="9">
        <dgm:presLayoutVars>
          <dgm:chMax val="0"/>
          <dgm:bulletEnabled val="1"/>
        </dgm:presLayoutVars>
      </dgm:prSet>
      <dgm:spPr/>
    </dgm:pt>
    <dgm:pt modelId="{A3A15C4B-3847-44B1-A761-BD55D9C2FD78}" type="pres">
      <dgm:prSet presAssocID="{62B32A65-29F9-473B-AB65-CEC622F57F5E}" presName="negativeSpace" presStyleCnt="0"/>
      <dgm:spPr/>
    </dgm:pt>
    <dgm:pt modelId="{1F5F3855-7549-4C64-9C41-FBF906CDE3C0}" type="pres">
      <dgm:prSet presAssocID="{62B32A65-29F9-473B-AB65-CEC622F57F5E}" presName="childText" presStyleLbl="conFgAcc1" presStyleIdx="2" presStyleCnt="9">
        <dgm:presLayoutVars>
          <dgm:bulletEnabled val="1"/>
        </dgm:presLayoutVars>
      </dgm:prSet>
      <dgm:spPr/>
    </dgm:pt>
    <dgm:pt modelId="{AB108E94-8941-4DD7-BCE1-64D67733329B}" type="pres">
      <dgm:prSet presAssocID="{F1AEBF95-5F2B-441B-B408-63F66F759C4E}" presName="spaceBetweenRectangles" presStyleCnt="0"/>
      <dgm:spPr/>
    </dgm:pt>
    <dgm:pt modelId="{D2AB1921-6D27-47FF-98A2-8DBCE21B9D54}" type="pres">
      <dgm:prSet presAssocID="{683D1F10-EB4A-454B-AE0A-D8E2AE34D1E2}" presName="parentLin" presStyleCnt="0"/>
      <dgm:spPr/>
    </dgm:pt>
    <dgm:pt modelId="{DAF37B23-6737-44E7-B205-A7D090CC14BC}" type="pres">
      <dgm:prSet presAssocID="{683D1F10-EB4A-454B-AE0A-D8E2AE34D1E2}" presName="parentLeftMargin" presStyleLbl="node1" presStyleIdx="2" presStyleCnt="9"/>
      <dgm:spPr/>
    </dgm:pt>
    <dgm:pt modelId="{8E64C9B3-B577-4F1A-91C4-EF793A3186D2}" type="pres">
      <dgm:prSet presAssocID="{683D1F10-EB4A-454B-AE0A-D8E2AE34D1E2}" presName="parentText" presStyleLbl="node1" presStyleIdx="3" presStyleCnt="9">
        <dgm:presLayoutVars>
          <dgm:chMax val="0"/>
          <dgm:bulletEnabled val="1"/>
        </dgm:presLayoutVars>
      </dgm:prSet>
      <dgm:spPr/>
    </dgm:pt>
    <dgm:pt modelId="{8D575663-3CC2-4F93-A4C0-C57C90D78992}" type="pres">
      <dgm:prSet presAssocID="{683D1F10-EB4A-454B-AE0A-D8E2AE34D1E2}" presName="negativeSpace" presStyleCnt="0"/>
      <dgm:spPr/>
    </dgm:pt>
    <dgm:pt modelId="{2CE78179-E63D-46C2-BE17-905963214965}" type="pres">
      <dgm:prSet presAssocID="{683D1F10-EB4A-454B-AE0A-D8E2AE34D1E2}" presName="childText" presStyleLbl="conFgAcc1" presStyleIdx="3" presStyleCnt="9">
        <dgm:presLayoutVars>
          <dgm:bulletEnabled val="1"/>
        </dgm:presLayoutVars>
      </dgm:prSet>
      <dgm:spPr/>
    </dgm:pt>
    <dgm:pt modelId="{390821B6-E952-4AD6-BE8F-7300A616589F}" type="pres">
      <dgm:prSet presAssocID="{33934437-1649-4A3E-A493-85D81A0BC6B6}" presName="spaceBetweenRectangles" presStyleCnt="0"/>
      <dgm:spPr/>
    </dgm:pt>
    <dgm:pt modelId="{FB3DDC27-38FD-4442-BE67-2C6C47819C08}" type="pres">
      <dgm:prSet presAssocID="{4A8F3688-4209-402E-85E6-5AA7439C0D50}" presName="parentLin" presStyleCnt="0"/>
      <dgm:spPr/>
    </dgm:pt>
    <dgm:pt modelId="{C11B62D0-BC8F-4F52-9660-4CB746BE7A23}" type="pres">
      <dgm:prSet presAssocID="{4A8F3688-4209-402E-85E6-5AA7439C0D50}" presName="parentLeftMargin" presStyleLbl="node1" presStyleIdx="3" presStyleCnt="9"/>
      <dgm:spPr/>
    </dgm:pt>
    <dgm:pt modelId="{202B3237-C9CF-488A-8984-7635DDB077CA}" type="pres">
      <dgm:prSet presAssocID="{4A8F3688-4209-402E-85E6-5AA7439C0D50}" presName="parentText" presStyleLbl="node1" presStyleIdx="4" presStyleCnt="9">
        <dgm:presLayoutVars>
          <dgm:chMax val="0"/>
          <dgm:bulletEnabled val="1"/>
        </dgm:presLayoutVars>
      </dgm:prSet>
      <dgm:spPr/>
    </dgm:pt>
    <dgm:pt modelId="{6722059C-F28C-4FF5-B527-8709CB441D5C}" type="pres">
      <dgm:prSet presAssocID="{4A8F3688-4209-402E-85E6-5AA7439C0D50}" presName="negativeSpace" presStyleCnt="0"/>
      <dgm:spPr/>
    </dgm:pt>
    <dgm:pt modelId="{ADF52A3D-310F-48A8-9F3F-40A7DE0CDCAE}" type="pres">
      <dgm:prSet presAssocID="{4A8F3688-4209-402E-85E6-5AA7439C0D50}" presName="childText" presStyleLbl="conFgAcc1" presStyleIdx="4" presStyleCnt="9">
        <dgm:presLayoutVars>
          <dgm:bulletEnabled val="1"/>
        </dgm:presLayoutVars>
      </dgm:prSet>
      <dgm:spPr/>
    </dgm:pt>
    <dgm:pt modelId="{3F2C7678-DFBF-4955-AD5E-E103635E8F9B}" type="pres">
      <dgm:prSet presAssocID="{418D4465-8684-424C-8AF9-0E2BD10D5B50}" presName="spaceBetweenRectangles" presStyleCnt="0"/>
      <dgm:spPr/>
    </dgm:pt>
    <dgm:pt modelId="{5921F3E4-7CB0-442F-B6FD-E80C44DF0A8E}" type="pres">
      <dgm:prSet presAssocID="{F98650AC-80A0-4091-9863-2BE7260FC4E7}" presName="parentLin" presStyleCnt="0"/>
      <dgm:spPr/>
    </dgm:pt>
    <dgm:pt modelId="{1BAD53EC-4A97-4BF9-B4EF-9CD09D185C8F}" type="pres">
      <dgm:prSet presAssocID="{F98650AC-80A0-4091-9863-2BE7260FC4E7}" presName="parentLeftMargin" presStyleLbl="node1" presStyleIdx="4" presStyleCnt="9"/>
      <dgm:spPr/>
    </dgm:pt>
    <dgm:pt modelId="{61E7996B-23FE-4727-9311-1EA5E3F37A42}" type="pres">
      <dgm:prSet presAssocID="{F98650AC-80A0-4091-9863-2BE7260FC4E7}" presName="parentText" presStyleLbl="node1" presStyleIdx="5" presStyleCnt="9">
        <dgm:presLayoutVars>
          <dgm:chMax val="0"/>
          <dgm:bulletEnabled val="1"/>
        </dgm:presLayoutVars>
      </dgm:prSet>
      <dgm:spPr/>
    </dgm:pt>
    <dgm:pt modelId="{1D59A0A1-16F8-47C6-9D9A-804B1D762FC5}" type="pres">
      <dgm:prSet presAssocID="{F98650AC-80A0-4091-9863-2BE7260FC4E7}" presName="negativeSpace" presStyleCnt="0"/>
      <dgm:spPr/>
    </dgm:pt>
    <dgm:pt modelId="{2597E0CB-C0A2-45E7-8F10-3D56845155F8}" type="pres">
      <dgm:prSet presAssocID="{F98650AC-80A0-4091-9863-2BE7260FC4E7}" presName="childText" presStyleLbl="conFgAcc1" presStyleIdx="5" presStyleCnt="9">
        <dgm:presLayoutVars>
          <dgm:bulletEnabled val="1"/>
        </dgm:presLayoutVars>
      </dgm:prSet>
      <dgm:spPr/>
    </dgm:pt>
    <dgm:pt modelId="{7F592859-7F0A-4853-8016-062AF334939A}" type="pres">
      <dgm:prSet presAssocID="{DB2B9A89-1368-4058-94C0-527FA08F2B5B}" presName="spaceBetweenRectangles" presStyleCnt="0"/>
      <dgm:spPr/>
    </dgm:pt>
    <dgm:pt modelId="{8FD89E95-37C9-4DF3-B748-74A47496CC5A}" type="pres">
      <dgm:prSet presAssocID="{7C8A4700-5B1D-4F81-AE64-E233A1C7B55C}" presName="parentLin" presStyleCnt="0"/>
      <dgm:spPr/>
    </dgm:pt>
    <dgm:pt modelId="{0A14CEED-E290-4B56-884E-3D21D72C0F38}" type="pres">
      <dgm:prSet presAssocID="{7C8A4700-5B1D-4F81-AE64-E233A1C7B55C}" presName="parentLeftMargin" presStyleLbl="node1" presStyleIdx="5" presStyleCnt="9"/>
      <dgm:spPr/>
    </dgm:pt>
    <dgm:pt modelId="{AF4048FC-60E9-427F-B4B0-78E8BF847F6F}" type="pres">
      <dgm:prSet presAssocID="{7C8A4700-5B1D-4F81-AE64-E233A1C7B55C}" presName="parentText" presStyleLbl="node1" presStyleIdx="6" presStyleCnt="9">
        <dgm:presLayoutVars>
          <dgm:chMax val="0"/>
          <dgm:bulletEnabled val="1"/>
        </dgm:presLayoutVars>
      </dgm:prSet>
      <dgm:spPr/>
    </dgm:pt>
    <dgm:pt modelId="{C7B75D17-A913-4DF1-B383-424BB92D86B9}" type="pres">
      <dgm:prSet presAssocID="{7C8A4700-5B1D-4F81-AE64-E233A1C7B55C}" presName="negativeSpace" presStyleCnt="0"/>
      <dgm:spPr/>
    </dgm:pt>
    <dgm:pt modelId="{248B84A2-DD95-4FB2-B0C8-E71C16D92CD1}" type="pres">
      <dgm:prSet presAssocID="{7C8A4700-5B1D-4F81-AE64-E233A1C7B55C}" presName="childText" presStyleLbl="conFgAcc1" presStyleIdx="6" presStyleCnt="9">
        <dgm:presLayoutVars>
          <dgm:bulletEnabled val="1"/>
        </dgm:presLayoutVars>
      </dgm:prSet>
      <dgm:spPr/>
    </dgm:pt>
    <dgm:pt modelId="{03453C04-C7B4-49F3-AF71-EC56A637860A}" type="pres">
      <dgm:prSet presAssocID="{2B0D3D53-7D74-48EE-B385-099FFD468E97}" presName="spaceBetweenRectangles" presStyleCnt="0"/>
      <dgm:spPr/>
    </dgm:pt>
    <dgm:pt modelId="{44749D1F-8749-45B8-8AD0-3FEAAC3E75C7}" type="pres">
      <dgm:prSet presAssocID="{38233197-E055-43DA-89F0-9DB47687C912}" presName="parentLin" presStyleCnt="0"/>
      <dgm:spPr/>
    </dgm:pt>
    <dgm:pt modelId="{59F5530B-2512-4A87-82CD-226692B8B3D6}" type="pres">
      <dgm:prSet presAssocID="{38233197-E055-43DA-89F0-9DB47687C912}" presName="parentLeftMargin" presStyleLbl="node1" presStyleIdx="6" presStyleCnt="9"/>
      <dgm:spPr/>
    </dgm:pt>
    <dgm:pt modelId="{6F908BEF-5B51-49B4-8CB3-9D6B8D55E6BE}" type="pres">
      <dgm:prSet presAssocID="{38233197-E055-43DA-89F0-9DB47687C912}" presName="parentText" presStyleLbl="node1" presStyleIdx="7" presStyleCnt="9">
        <dgm:presLayoutVars>
          <dgm:chMax val="0"/>
          <dgm:bulletEnabled val="1"/>
        </dgm:presLayoutVars>
      </dgm:prSet>
      <dgm:spPr/>
    </dgm:pt>
    <dgm:pt modelId="{CA78672E-5282-4114-978C-0ED387F89CA4}" type="pres">
      <dgm:prSet presAssocID="{38233197-E055-43DA-89F0-9DB47687C912}" presName="negativeSpace" presStyleCnt="0"/>
      <dgm:spPr/>
    </dgm:pt>
    <dgm:pt modelId="{DD4B53DD-8E69-4CAB-A497-60447CA5907E}" type="pres">
      <dgm:prSet presAssocID="{38233197-E055-43DA-89F0-9DB47687C912}" presName="childText" presStyleLbl="conFgAcc1" presStyleIdx="7" presStyleCnt="9">
        <dgm:presLayoutVars>
          <dgm:bulletEnabled val="1"/>
        </dgm:presLayoutVars>
      </dgm:prSet>
      <dgm:spPr/>
    </dgm:pt>
    <dgm:pt modelId="{81789B0B-FA1A-4284-8FD3-0704035E21F8}" type="pres">
      <dgm:prSet presAssocID="{8971688A-944F-4EDB-BE71-B9799A71C36F}" presName="spaceBetweenRectangles" presStyleCnt="0"/>
      <dgm:spPr/>
    </dgm:pt>
    <dgm:pt modelId="{14DD5744-B5BA-4D6C-9E41-8C481366BC5A}" type="pres">
      <dgm:prSet presAssocID="{6DF8F874-039E-43CD-B436-83AF817AE86E}" presName="parentLin" presStyleCnt="0"/>
      <dgm:spPr/>
    </dgm:pt>
    <dgm:pt modelId="{022AFB67-BA5C-4AEF-AB89-ACAA9BF319D8}" type="pres">
      <dgm:prSet presAssocID="{6DF8F874-039E-43CD-B436-83AF817AE86E}" presName="parentLeftMargin" presStyleLbl="node1" presStyleIdx="7" presStyleCnt="9" custScaleX="102057" custScaleY="83513"/>
      <dgm:spPr/>
    </dgm:pt>
    <dgm:pt modelId="{A9D13121-A604-4FCA-9757-BFD6C95F665B}" type="pres">
      <dgm:prSet presAssocID="{6DF8F874-039E-43CD-B436-83AF817AE86E}" presName="parentText" presStyleLbl="node1" presStyleIdx="8" presStyleCnt="9">
        <dgm:presLayoutVars>
          <dgm:chMax val="0"/>
          <dgm:bulletEnabled val="1"/>
        </dgm:presLayoutVars>
      </dgm:prSet>
      <dgm:spPr/>
    </dgm:pt>
    <dgm:pt modelId="{D753037E-664D-4A53-AF45-C82903C6EB5F}" type="pres">
      <dgm:prSet presAssocID="{6DF8F874-039E-43CD-B436-83AF817AE86E}" presName="negativeSpace" presStyleCnt="0"/>
      <dgm:spPr/>
    </dgm:pt>
    <dgm:pt modelId="{80075B19-8A78-4D84-BD55-2A2A63AF92A6}" type="pres">
      <dgm:prSet presAssocID="{6DF8F874-039E-43CD-B436-83AF817AE86E}" presName="childText" presStyleLbl="conFgAcc1" presStyleIdx="8" presStyleCnt="9">
        <dgm:presLayoutVars>
          <dgm:bulletEnabled val="1"/>
        </dgm:presLayoutVars>
      </dgm:prSet>
      <dgm:spPr/>
    </dgm:pt>
  </dgm:ptLst>
  <dgm:cxnLst>
    <dgm:cxn modelId="{2F2AFF00-DAA2-4E63-8558-657914A76569}" type="presOf" srcId="{F98650AC-80A0-4091-9863-2BE7260FC4E7}" destId="{61E7996B-23FE-4727-9311-1EA5E3F37A42}" srcOrd="1" destOrd="0" presId="urn:microsoft.com/office/officeart/2005/8/layout/list1"/>
    <dgm:cxn modelId="{3B272F13-AE6C-4256-9D4E-7FEE2C9E0811}" type="presOf" srcId="{683D1F10-EB4A-454B-AE0A-D8E2AE34D1E2}" destId="{DAF37B23-6737-44E7-B205-A7D090CC14BC}" srcOrd="0" destOrd="0" presId="urn:microsoft.com/office/officeart/2005/8/layout/list1"/>
    <dgm:cxn modelId="{D6ACD91D-180F-4F96-BABE-1FB52668F5A9}" type="presOf" srcId="{6DF8F874-039E-43CD-B436-83AF817AE86E}" destId="{022AFB67-BA5C-4AEF-AB89-ACAA9BF319D8}" srcOrd="0" destOrd="0" presId="urn:microsoft.com/office/officeart/2005/8/layout/list1"/>
    <dgm:cxn modelId="{823F9322-020F-4AA8-B10B-E053DC25DC61}" type="presOf" srcId="{6DF8F874-039E-43CD-B436-83AF817AE86E}" destId="{A9D13121-A604-4FCA-9757-BFD6C95F665B}" srcOrd="1" destOrd="0" presId="urn:microsoft.com/office/officeart/2005/8/layout/list1"/>
    <dgm:cxn modelId="{7BD0BD29-C5B0-407A-8EE7-128556451091}" type="presOf" srcId="{4A8F3688-4209-402E-85E6-5AA7439C0D50}" destId="{202B3237-C9CF-488A-8984-7635DDB077CA}" srcOrd="1" destOrd="0" presId="urn:microsoft.com/office/officeart/2005/8/layout/list1"/>
    <dgm:cxn modelId="{1A049535-BFF2-4AB1-ACDB-650BA8B02C79}" srcId="{E5811374-6C7A-4DDB-AE8D-7391EED99657}" destId="{683D1F10-EB4A-454B-AE0A-D8E2AE34D1E2}" srcOrd="3" destOrd="0" parTransId="{99510AAD-0C77-42EC-8C52-3984B569EBF1}" sibTransId="{33934437-1649-4A3E-A493-85D81A0BC6B6}"/>
    <dgm:cxn modelId="{7D5EB53C-56EE-4CEC-8394-6E1F54B678E3}" srcId="{E5811374-6C7A-4DDB-AE8D-7391EED99657}" destId="{7C8A4700-5B1D-4F81-AE64-E233A1C7B55C}" srcOrd="6" destOrd="0" parTransId="{73D6E69F-E311-4261-8E4C-7B5A9C188CE5}" sibTransId="{2B0D3D53-7D74-48EE-B385-099FFD468E97}"/>
    <dgm:cxn modelId="{F917B640-AA02-4500-A5E9-C9FE4782006F}" type="presOf" srcId="{38233197-E055-43DA-89F0-9DB47687C912}" destId="{6F908BEF-5B51-49B4-8CB3-9D6B8D55E6BE}" srcOrd="1" destOrd="0" presId="urn:microsoft.com/office/officeart/2005/8/layout/list1"/>
    <dgm:cxn modelId="{E444DB5C-0310-41D1-A60B-6E38F070085D}" type="presOf" srcId="{38233197-E055-43DA-89F0-9DB47687C912}" destId="{59F5530B-2512-4A87-82CD-226692B8B3D6}" srcOrd="0" destOrd="0" presId="urn:microsoft.com/office/officeart/2005/8/layout/list1"/>
    <dgm:cxn modelId="{F791D75F-AFD7-4842-9273-EEAF4CEFFA09}" type="presOf" srcId="{62B32A65-29F9-473B-AB65-CEC622F57F5E}" destId="{75F53D13-F6D6-4EAB-9EFA-7ACA64E86DBF}" srcOrd="1" destOrd="0" presId="urn:microsoft.com/office/officeart/2005/8/layout/list1"/>
    <dgm:cxn modelId="{5FBD3461-863F-4C00-AEB9-58D1D07DAE53}" srcId="{E5811374-6C7A-4DDB-AE8D-7391EED99657}" destId="{62B32A65-29F9-473B-AB65-CEC622F57F5E}" srcOrd="2" destOrd="0" parTransId="{58A24E36-22FC-42A2-8C56-6597A73597F7}" sibTransId="{F1AEBF95-5F2B-441B-B408-63F66F759C4E}"/>
    <dgm:cxn modelId="{BBE9DC6A-0801-4B66-9B3D-744B2B3506F2}" type="presOf" srcId="{F98650AC-80A0-4091-9863-2BE7260FC4E7}" destId="{1BAD53EC-4A97-4BF9-B4EF-9CD09D185C8F}" srcOrd="0" destOrd="0" presId="urn:microsoft.com/office/officeart/2005/8/layout/list1"/>
    <dgm:cxn modelId="{10929E6E-FC45-499B-BE11-306E7CDFA97F}" type="presOf" srcId="{E872F618-262B-472B-9ADC-B1AE0C99196D}" destId="{20F3F8B6-31DE-4F79-89FA-D947927A138D}" srcOrd="1" destOrd="0" presId="urn:microsoft.com/office/officeart/2005/8/layout/list1"/>
    <dgm:cxn modelId="{E712BF50-2A0F-46B8-BB1C-70D7EB5DCE61}" srcId="{E5811374-6C7A-4DDB-AE8D-7391EED99657}" destId="{FD577455-5DEB-4D9B-BF6D-189BFF5028DE}" srcOrd="1" destOrd="0" parTransId="{1594B379-F743-416A-8611-D30AC328A708}" sibTransId="{94254A58-0B37-4310-ACB3-8130559FF41C}"/>
    <dgm:cxn modelId="{36010651-9D4A-4888-8049-A936C63D3648}" type="presOf" srcId="{7C8A4700-5B1D-4F81-AE64-E233A1C7B55C}" destId="{0A14CEED-E290-4B56-884E-3D21D72C0F38}" srcOrd="0" destOrd="0" presId="urn:microsoft.com/office/officeart/2005/8/layout/list1"/>
    <dgm:cxn modelId="{1BB23B74-3882-4BAC-9B10-9370987192A9}" type="presOf" srcId="{E872F618-262B-472B-9ADC-B1AE0C99196D}" destId="{D01F1D8A-3B77-49FE-AD24-A8A542CD16B5}" srcOrd="0" destOrd="0" presId="urn:microsoft.com/office/officeart/2005/8/layout/list1"/>
    <dgm:cxn modelId="{A7113678-0864-4D06-A8E0-BA8CAAB79EF3}" srcId="{E5811374-6C7A-4DDB-AE8D-7391EED99657}" destId="{38233197-E055-43DA-89F0-9DB47687C912}" srcOrd="7" destOrd="0" parTransId="{35FC3423-64F8-4A71-90A5-78E08155B8A4}" sibTransId="{8971688A-944F-4EDB-BE71-B9799A71C36F}"/>
    <dgm:cxn modelId="{3E9D5A85-06C6-4E53-9F77-090DD177E361}" type="presOf" srcId="{4A8F3688-4209-402E-85E6-5AA7439C0D50}" destId="{C11B62D0-BC8F-4F52-9660-4CB746BE7A23}" srcOrd="0" destOrd="0" presId="urn:microsoft.com/office/officeart/2005/8/layout/list1"/>
    <dgm:cxn modelId="{14D0888B-DE9D-4755-8F34-2531598EFE55}" type="presOf" srcId="{FD577455-5DEB-4D9B-BF6D-189BFF5028DE}" destId="{D4AC9FA6-02C0-4F23-B5E8-1D7E514448BC}" srcOrd="1" destOrd="0" presId="urn:microsoft.com/office/officeart/2005/8/layout/list1"/>
    <dgm:cxn modelId="{26D345B4-1290-4FAC-BB2B-3099C9392A0F}" srcId="{E5811374-6C7A-4DDB-AE8D-7391EED99657}" destId="{F98650AC-80A0-4091-9863-2BE7260FC4E7}" srcOrd="5" destOrd="0" parTransId="{E5FC6213-BA49-4D9C-865A-69542784A485}" sibTransId="{DB2B9A89-1368-4058-94C0-527FA08F2B5B}"/>
    <dgm:cxn modelId="{8C5ECDCC-5A23-4549-8B58-94EAEC3C194A}" type="presOf" srcId="{E5811374-6C7A-4DDB-AE8D-7391EED99657}" destId="{1762723A-DC03-4E78-B7DF-04763823A90A}" srcOrd="0" destOrd="0" presId="urn:microsoft.com/office/officeart/2005/8/layout/list1"/>
    <dgm:cxn modelId="{EC5EF0CC-43C5-4644-8E21-1DA3FFB457A6}" srcId="{E5811374-6C7A-4DDB-AE8D-7391EED99657}" destId="{6DF8F874-039E-43CD-B436-83AF817AE86E}" srcOrd="8" destOrd="0" parTransId="{E2E7BAC8-5618-44C2-8725-3C9C391FAD28}" sibTransId="{EF006D4B-561B-4702-9B93-DC4D85709766}"/>
    <dgm:cxn modelId="{6E7682DA-A301-4ACA-B6B0-14C2E214F3D0}" type="presOf" srcId="{7C8A4700-5B1D-4F81-AE64-E233A1C7B55C}" destId="{AF4048FC-60E9-427F-B4B0-78E8BF847F6F}" srcOrd="1" destOrd="0" presId="urn:microsoft.com/office/officeart/2005/8/layout/list1"/>
    <dgm:cxn modelId="{E3B7ACDF-49F9-4BC6-A4CF-52779C90AD36}" type="presOf" srcId="{683D1F10-EB4A-454B-AE0A-D8E2AE34D1E2}" destId="{8E64C9B3-B577-4F1A-91C4-EF793A3186D2}" srcOrd="1" destOrd="0" presId="urn:microsoft.com/office/officeart/2005/8/layout/list1"/>
    <dgm:cxn modelId="{05D454E5-D1EA-4426-8743-0BB8E6A61598}" srcId="{E5811374-6C7A-4DDB-AE8D-7391EED99657}" destId="{E872F618-262B-472B-9ADC-B1AE0C99196D}" srcOrd="0" destOrd="0" parTransId="{CF401B89-F7CD-4514-971F-D62E1282719B}" sibTransId="{4EA12F6E-18A0-445B-AD39-570D85AAF009}"/>
    <dgm:cxn modelId="{44C0DAE7-8BFF-46D4-822B-6572934F3422}" type="presOf" srcId="{62B32A65-29F9-473B-AB65-CEC622F57F5E}" destId="{29F475C9-58F1-4385-A181-E2FDE73A684C}" srcOrd="0" destOrd="0" presId="urn:microsoft.com/office/officeart/2005/8/layout/list1"/>
    <dgm:cxn modelId="{B6F95FF4-ECBB-4A5D-A320-D8D923CE286B}" type="presOf" srcId="{FD577455-5DEB-4D9B-BF6D-189BFF5028DE}" destId="{98744F41-E296-4BFC-A681-1FE3D23E428F}" srcOrd="0" destOrd="0" presId="urn:microsoft.com/office/officeart/2005/8/layout/list1"/>
    <dgm:cxn modelId="{95952CFC-ED75-4FC5-8404-22E32173A013}" srcId="{E5811374-6C7A-4DDB-AE8D-7391EED99657}" destId="{4A8F3688-4209-402E-85E6-5AA7439C0D50}" srcOrd="4" destOrd="0" parTransId="{A6ADECB0-A04F-4E86-BE29-E37E0D3586FF}" sibTransId="{418D4465-8684-424C-8AF9-0E2BD10D5B50}"/>
    <dgm:cxn modelId="{8C38AE7D-DFED-43D6-82D8-BBAEE1DDFE4F}" type="presParOf" srcId="{1762723A-DC03-4E78-B7DF-04763823A90A}" destId="{B6952D26-7858-46A7-A5F8-7E10D8165BC0}" srcOrd="0" destOrd="0" presId="urn:microsoft.com/office/officeart/2005/8/layout/list1"/>
    <dgm:cxn modelId="{B4183838-9E59-433A-B9E5-47985E4397E8}" type="presParOf" srcId="{B6952D26-7858-46A7-A5F8-7E10D8165BC0}" destId="{D01F1D8A-3B77-49FE-AD24-A8A542CD16B5}" srcOrd="0" destOrd="0" presId="urn:microsoft.com/office/officeart/2005/8/layout/list1"/>
    <dgm:cxn modelId="{9BFD17DE-C21F-4C1F-B253-10693CC8CC4B}" type="presParOf" srcId="{B6952D26-7858-46A7-A5F8-7E10D8165BC0}" destId="{20F3F8B6-31DE-4F79-89FA-D947927A138D}" srcOrd="1" destOrd="0" presId="urn:microsoft.com/office/officeart/2005/8/layout/list1"/>
    <dgm:cxn modelId="{FC4F0D39-A586-40AF-A2CC-0A19B75EC2B0}" type="presParOf" srcId="{1762723A-DC03-4E78-B7DF-04763823A90A}" destId="{9CA7317D-9863-4F63-AB3D-F0AC47DDAB10}" srcOrd="1" destOrd="0" presId="urn:microsoft.com/office/officeart/2005/8/layout/list1"/>
    <dgm:cxn modelId="{87357619-ED11-4F57-8005-C36930846668}" type="presParOf" srcId="{1762723A-DC03-4E78-B7DF-04763823A90A}" destId="{0A1D0566-D159-4808-BFE3-8161F43B4814}" srcOrd="2" destOrd="0" presId="urn:microsoft.com/office/officeart/2005/8/layout/list1"/>
    <dgm:cxn modelId="{07A80C2C-AAF1-4CCC-B82A-3AC0A96333E4}" type="presParOf" srcId="{1762723A-DC03-4E78-B7DF-04763823A90A}" destId="{720E107D-59F7-42B0-9E1C-50915C06BB63}" srcOrd="3" destOrd="0" presId="urn:microsoft.com/office/officeart/2005/8/layout/list1"/>
    <dgm:cxn modelId="{4B2D9395-51F7-47C6-847E-758DBF1E46FC}" type="presParOf" srcId="{1762723A-DC03-4E78-B7DF-04763823A90A}" destId="{EC4FA7ED-EC62-4745-B331-73A0B311D4CE}" srcOrd="4" destOrd="0" presId="urn:microsoft.com/office/officeart/2005/8/layout/list1"/>
    <dgm:cxn modelId="{C49CA04D-AD9E-406B-8247-E92FBF9FB7CE}" type="presParOf" srcId="{EC4FA7ED-EC62-4745-B331-73A0B311D4CE}" destId="{98744F41-E296-4BFC-A681-1FE3D23E428F}" srcOrd="0" destOrd="0" presId="urn:microsoft.com/office/officeart/2005/8/layout/list1"/>
    <dgm:cxn modelId="{F0D6E032-01B7-4541-AB8B-8C74A25C34E0}" type="presParOf" srcId="{EC4FA7ED-EC62-4745-B331-73A0B311D4CE}" destId="{D4AC9FA6-02C0-4F23-B5E8-1D7E514448BC}" srcOrd="1" destOrd="0" presId="urn:microsoft.com/office/officeart/2005/8/layout/list1"/>
    <dgm:cxn modelId="{4D0ECA50-E14B-486F-9888-1EF3B5BC7691}" type="presParOf" srcId="{1762723A-DC03-4E78-B7DF-04763823A90A}" destId="{789C2DD1-47BB-462C-997D-4F0849E72C45}" srcOrd="5" destOrd="0" presId="urn:microsoft.com/office/officeart/2005/8/layout/list1"/>
    <dgm:cxn modelId="{8025C068-BC53-4E6C-B093-7D1B6629E772}" type="presParOf" srcId="{1762723A-DC03-4E78-B7DF-04763823A90A}" destId="{642D2D57-4A38-41F7-BF88-659DC4A8039E}" srcOrd="6" destOrd="0" presId="urn:microsoft.com/office/officeart/2005/8/layout/list1"/>
    <dgm:cxn modelId="{60974CAC-7D7E-4CE8-AF2E-896C94B9DD9A}" type="presParOf" srcId="{1762723A-DC03-4E78-B7DF-04763823A90A}" destId="{8A3787A0-0C6F-495F-9CBF-9E61B7DEA582}" srcOrd="7" destOrd="0" presId="urn:microsoft.com/office/officeart/2005/8/layout/list1"/>
    <dgm:cxn modelId="{D63769B8-0437-4446-B397-32D7DF6D9783}" type="presParOf" srcId="{1762723A-DC03-4E78-B7DF-04763823A90A}" destId="{83BCC670-9473-41C5-AA61-64CB7A927146}" srcOrd="8" destOrd="0" presId="urn:microsoft.com/office/officeart/2005/8/layout/list1"/>
    <dgm:cxn modelId="{BDDAB614-EBCE-46FA-889A-EBCE58FCCE2F}" type="presParOf" srcId="{83BCC670-9473-41C5-AA61-64CB7A927146}" destId="{29F475C9-58F1-4385-A181-E2FDE73A684C}" srcOrd="0" destOrd="0" presId="urn:microsoft.com/office/officeart/2005/8/layout/list1"/>
    <dgm:cxn modelId="{FBCF5CAC-EEA3-4B4F-863E-9BDC73E97437}" type="presParOf" srcId="{83BCC670-9473-41C5-AA61-64CB7A927146}" destId="{75F53D13-F6D6-4EAB-9EFA-7ACA64E86DBF}" srcOrd="1" destOrd="0" presId="urn:microsoft.com/office/officeart/2005/8/layout/list1"/>
    <dgm:cxn modelId="{48E9C1AA-CABB-42E8-A7EB-F569875483C6}" type="presParOf" srcId="{1762723A-DC03-4E78-B7DF-04763823A90A}" destId="{A3A15C4B-3847-44B1-A761-BD55D9C2FD78}" srcOrd="9" destOrd="0" presId="urn:microsoft.com/office/officeart/2005/8/layout/list1"/>
    <dgm:cxn modelId="{1C0097A7-C4D1-4524-AA93-8E8957BF5FDA}" type="presParOf" srcId="{1762723A-DC03-4E78-B7DF-04763823A90A}" destId="{1F5F3855-7549-4C64-9C41-FBF906CDE3C0}" srcOrd="10" destOrd="0" presId="urn:microsoft.com/office/officeart/2005/8/layout/list1"/>
    <dgm:cxn modelId="{E8968C89-F16D-470F-84FF-C9B0DD802F66}" type="presParOf" srcId="{1762723A-DC03-4E78-B7DF-04763823A90A}" destId="{AB108E94-8941-4DD7-BCE1-64D67733329B}" srcOrd="11" destOrd="0" presId="urn:microsoft.com/office/officeart/2005/8/layout/list1"/>
    <dgm:cxn modelId="{722316EC-3F7B-493D-A949-65011C1F0F13}" type="presParOf" srcId="{1762723A-DC03-4E78-B7DF-04763823A90A}" destId="{D2AB1921-6D27-47FF-98A2-8DBCE21B9D54}" srcOrd="12" destOrd="0" presId="urn:microsoft.com/office/officeart/2005/8/layout/list1"/>
    <dgm:cxn modelId="{0DCBF203-D005-4BBA-A342-98FA4EE16270}" type="presParOf" srcId="{D2AB1921-6D27-47FF-98A2-8DBCE21B9D54}" destId="{DAF37B23-6737-44E7-B205-A7D090CC14BC}" srcOrd="0" destOrd="0" presId="urn:microsoft.com/office/officeart/2005/8/layout/list1"/>
    <dgm:cxn modelId="{571F97CF-9105-4CBC-B4E0-E66AAA7B3D7D}" type="presParOf" srcId="{D2AB1921-6D27-47FF-98A2-8DBCE21B9D54}" destId="{8E64C9B3-B577-4F1A-91C4-EF793A3186D2}" srcOrd="1" destOrd="0" presId="urn:microsoft.com/office/officeart/2005/8/layout/list1"/>
    <dgm:cxn modelId="{7A805DC2-0CF6-4421-9DD6-A392CA97F9C3}" type="presParOf" srcId="{1762723A-DC03-4E78-B7DF-04763823A90A}" destId="{8D575663-3CC2-4F93-A4C0-C57C90D78992}" srcOrd="13" destOrd="0" presId="urn:microsoft.com/office/officeart/2005/8/layout/list1"/>
    <dgm:cxn modelId="{D4B25739-C806-427E-9210-D984630D14C2}" type="presParOf" srcId="{1762723A-DC03-4E78-B7DF-04763823A90A}" destId="{2CE78179-E63D-46C2-BE17-905963214965}" srcOrd="14" destOrd="0" presId="urn:microsoft.com/office/officeart/2005/8/layout/list1"/>
    <dgm:cxn modelId="{28FD6876-263D-4C12-863B-5C9C4B4E5138}" type="presParOf" srcId="{1762723A-DC03-4E78-B7DF-04763823A90A}" destId="{390821B6-E952-4AD6-BE8F-7300A616589F}" srcOrd="15" destOrd="0" presId="urn:microsoft.com/office/officeart/2005/8/layout/list1"/>
    <dgm:cxn modelId="{EB33F61C-5024-4B9E-83EB-438778CD9537}" type="presParOf" srcId="{1762723A-DC03-4E78-B7DF-04763823A90A}" destId="{FB3DDC27-38FD-4442-BE67-2C6C47819C08}" srcOrd="16" destOrd="0" presId="urn:microsoft.com/office/officeart/2005/8/layout/list1"/>
    <dgm:cxn modelId="{9F4AD9E2-007B-4B42-B99B-613AFB2D5D2E}" type="presParOf" srcId="{FB3DDC27-38FD-4442-BE67-2C6C47819C08}" destId="{C11B62D0-BC8F-4F52-9660-4CB746BE7A23}" srcOrd="0" destOrd="0" presId="urn:microsoft.com/office/officeart/2005/8/layout/list1"/>
    <dgm:cxn modelId="{F1EE8BA4-785E-469A-AE9E-8C449E67127D}" type="presParOf" srcId="{FB3DDC27-38FD-4442-BE67-2C6C47819C08}" destId="{202B3237-C9CF-488A-8984-7635DDB077CA}" srcOrd="1" destOrd="0" presId="urn:microsoft.com/office/officeart/2005/8/layout/list1"/>
    <dgm:cxn modelId="{14649C8C-8CD2-4FD4-998F-816535165D9B}" type="presParOf" srcId="{1762723A-DC03-4E78-B7DF-04763823A90A}" destId="{6722059C-F28C-4FF5-B527-8709CB441D5C}" srcOrd="17" destOrd="0" presId="urn:microsoft.com/office/officeart/2005/8/layout/list1"/>
    <dgm:cxn modelId="{8A022EBF-F713-4B3C-B9C9-9A9223BD400D}" type="presParOf" srcId="{1762723A-DC03-4E78-B7DF-04763823A90A}" destId="{ADF52A3D-310F-48A8-9F3F-40A7DE0CDCAE}" srcOrd="18" destOrd="0" presId="urn:microsoft.com/office/officeart/2005/8/layout/list1"/>
    <dgm:cxn modelId="{C8578689-6996-4D39-A499-69859CEA5480}" type="presParOf" srcId="{1762723A-DC03-4E78-B7DF-04763823A90A}" destId="{3F2C7678-DFBF-4955-AD5E-E103635E8F9B}" srcOrd="19" destOrd="0" presId="urn:microsoft.com/office/officeart/2005/8/layout/list1"/>
    <dgm:cxn modelId="{2FB60C55-485D-4111-B1C2-20D72B44E0AD}" type="presParOf" srcId="{1762723A-DC03-4E78-B7DF-04763823A90A}" destId="{5921F3E4-7CB0-442F-B6FD-E80C44DF0A8E}" srcOrd="20" destOrd="0" presId="urn:microsoft.com/office/officeart/2005/8/layout/list1"/>
    <dgm:cxn modelId="{735DD8D8-1699-4340-A151-4831431FB258}" type="presParOf" srcId="{5921F3E4-7CB0-442F-B6FD-E80C44DF0A8E}" destId="{1BAD53EC-4A97-4BF9-B4EF-9CD09D185C8F}" srcOrd="0" destOrd="0" presId="urn:microsoft.com/office/officeart/2005/8/layout/list1"/>
    <dgm:cxn modelId="{B1586B78-D15B-46B4-A3ED-E35006CF59F9}" type="presParOf" srcId="{5921F3E4-7CB0-442F-B6FD-E80C44DF0A8E}" destId="{61E7996B-23FE-4727-9311-1EA5E3F37A42}" srcOrd="1" destOrd="0" presId="urn:microsoft.com/office/officeart/2005/8/layout/list1"/>
    <dgm:cxn modelId="{0DEEEF7F-9E8B-4747-BE08-EB39BD31C9A1}" type="presParOf" srcId="{1762723A-DC03-4E78-B7DF-04763823A90A}" destId="{1D59A0A1-16F8-47C6-9D9A-804B1D762FC5}" srcOrd="21" destOrd="0" presId="urn:microsoft.com/office/officeart/2005/8/layout/list1"/>
    <dgm:cxn modelId="{50656607-0A60-425C-A52A-EC9337E093E6}" type="presParOf" srcId="{1762723A-DC03-4E78-B7DF-04763823A90A}" destId="{2597E0CB-C0A2-45E7-8F10-3D56845155F8}" srcOrd="22" destOrd="0" presId="urn:microsoft.com/office/officeart/2005/8/layout/list1"/>
    <dgm:cxn modelId="{C47D0E07-31F3-4FD8-A5F3-D95D9CB9A41A}" type="presParOf" srcId="{1762723A-DC03-4E78-B7DF-04763823A90A}" destId="{7F592859-7F0A-4853-8016-062AF334939A}" srcOrd="23" destOrd="0" presId="urn:microsoft.com/office/officeart/2005/8/layout/list1"/>
    <dgm:cxn modelId="{CF3282EF-5180-4CB1-8FC4-E5725A7D4929}" type="presParOf" srcId="{1762723A-DC03-4E78-B7DF-04763823A90A}" destId="{8FD89E95-37C9-4DF3-B748-74A47496CC5A}" srcOrd="24" destOrd="0" presId="urn:microsoft.com/office/officeart/2005/8/layout/list1"/>
    <dgm:cxn modelId="{9CACA722-89D8-49E9-948E-A25CE10FCFC2}" type="presParOf" srcId="{8FD89E95-37C9-4DF3-B748-74A47496CC5A}" destId="{0A14CEED-E290-4B56-884E-3D21D72C0F38}" srcOrd="0" destOrd="0" presId="urn:microsoft.com/office/officeart/2005/8/layout/list1"/>
    <dgm:cxn modelId="{DC43B26C-F43D-4047-8F2B-611AD6F34A34}" type="presParOf" srcId="{8FD89E95-37C9-4DF3-B748-74A47496CC5A}" destId="{AF4048FC-60E9-427F-B4B0-78E8BF847F6F}" srcOrd="1" destOrd="0" presId="urn:microsoft.com/office/officeart/2005/8/layout/list1"/>
    <dgm:cxn modelId="{A7C4E8CB-C84B-4617-ABC3-DFD0A66D0D63}" type="presParOf" srcId="{1762723A-DC03-4E78-B7DF-04763823A90A}" destId="{C7B75D17-A913-4DF1-B383-424BB92D86B9}" srcOrd="25" destOrd="0" presId="urn:microsoft.com/office/officeart/2005/8/layout/list1"/>
    <dgm:cxn modelId="{576C79D4-856C-4089-AFA3-D2756BE873E7}" type="presParOf" srcId="{1762723A-DC03-4E78-B7DF-04763823A90A}" destId="{248B84A2-DD95-4FB2-B0C8-E71C16D92CD1}" srcOrd="26" destOrd="0" presId="urn:microsoft.com/office/officeart/2005/8/layout/list1"/>
    <dgm:cxn modelId="{B601A224-B61A-4FCB-A5D7-DD2E6AAEA561}" type="presParOf" srcId="{1762723A-DC03-4E78-B7DF-04763823A90A}" destId="{03453C04-C7B4-49F3-AF71-EC56A637860A}" srcOrd="27" destOrd="0" presId="urn:microsoft.com/office/officeart/2005/8/layout/list1"/>
    <dgm:cxn modelId="{B9965DDC-FD79-454E-9AEF-22D5DA888CA4}" type="presParOf" srcId="{1762723A-DC03-4E78-B7DF-04763823A90A}" destId="{44749D1F-8749-45B8-8AD0-3FEAAC3E75C7}" srcOrd="28" destOrd="0" presId="urn:microsoft.com/office/officeart/2005/8/layout/list1"/>
    <dgm:cxn modelId="{23E8157D-559A-4807-86B9-8B2792886DD6}" type="presParOf" srcId="{44749D1F-8749-45B8-8AD0-3FEAAC3E75C7}" destId="{59F5530B-2512-4A87-82CD-226692B8B3D6}" srcOrd="0" destOrd="0" presId="urn:microsoft.com/office/officeart/2005/8/layout/list1"/>
    <dgm:cxn modelId="{737AF48A-3EAE-4063-AA2E-7666F7D925AE}" type="presParOf" srcId="{44749D1F-8749-45B8-8AD0-3FEAAC3E75C7}" destId="{6F908BEF-5B51-49B4-8CB3-9D6B8D55E6BE}" srcOrd="1" destOrd="0" presId="urn:microsoft.com/office/officeart/2005/8/layout/list1"/>
    <dgm:cxn modelId="{AF965F02-D4F3-40FF-927B-3206FE808310}" type="presParOf" srcId="{1762723A-DC03-4E78-B7DF-04763823A90A}" destId="{CA78672E-5282-4114-978C-0ED387F89CA4}" srcOrd="29" destOrd="0" presId="urn:microsoft.com/office/officeart/2005/8/layout/list1"/>
    <dgm:cxn modelId="{1CAC037A-4E31-4AF2-8D2A-1C0C028FF24B}" type="presParOf" srcId="{1762723A-DC03-4E78-B7DF-04763823A90A}" destId="{DD4B53DD-8E69-4CAB-A497-60447CA5907E}" srcOrd="30" destOrd="0" presId="urn:microsoft.com/office/officeart/2005/8/layout/list1"/>
    <dgm:cxn modelId="{39DC08FE-1AA0-4A5A-864D-7DB1B505F478}" type="presParOf" srcId="{1762723A-DC03-4E78-B7DF-04763823A90A}" destId="{81789B0B-FA1A-4284-8FD3-0704035E21F8}" srcOrd="31" destOrd="0" presId="urn:microsoft.com/office/officeart/2005/8/layout/list1"/>
    <dgm:cxn modelId="{34264BA8-7CFE-4EC3-9861-C6478C1FF358}" type="presParOf" srcId="{1762723A-DC03-4E78-B7DF-04763823A90A}" destId="{14DD5744-B5BA-4D6C-9E41-8C481366BC5A}" srcOrd="32" destOrd="0" presId="urn:microsoft.com/office/officeart/2005/8/layout/list1"/>
    <dgm:cxn modelId="{EC4E9D62-95D2-437A-B37E-FB31728F6ABE}" type="presParOf" srcId="{14DD5744-B5BA-4D6C-9E41-8C481366BC5A}" destId="{022AFB67-BA5C-4AEF-AB89-ACAA9BF319D8}" srcOrd="0" destOrd="0" presId="urn:microsoft.com/office/officeart/2005/8/layout/list1"/>
    <dgm:cxn modelId="{7540C1EB-296F-425C-8D7E-D74DE444E107}" type="presParOf" srcId="{14DD5744-B5BA-4D6C-9E41-8C481366BC5A}" destId="{A9D13121-A604-4FCA-9757-BFD6C95F665B}" srcOrd="1" destOrd="0" presId="urn:microsoft.com/office/officeart/2005/8/layout/list1"/>
    <dgm:cxn modelId="{8D059B7C-8441-429D-AC47-05E5D923353F}" type="presParOf" srcId="{1762723A-DC03-4E78-B7DF-04763823A90A}" destId="{D753037E-664D-4A53-AF45-C82903C6EB5F}" srcOrd="33" destOrd="0" presId="urn:microsoft.com/office/officeart/2005/8/layout/list1"/>
    <dgm:cxn modelId="{0077EB3A-8BCF-42B6-B17E-51379B3436DE}" type="presParOf" srcId="{1762723A-DC03-4E78-B7DF-04763823A90A}" destId="{80075B19-8A78-4D84-BD55-2A2A63AF92A6}"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35C3339-A81B-4400-A810-D0D06B9429A3}">
      <dgm:prSet custT="1"/>
      <dgm:spPr/>
      <dgm:t>
        <a:bodyPr/>
        <a:lstStyle/>
        <a:p>
          <a:pPr rtl="0"/>
          <a:r>
            <a:rPr lang="en-GB" sz="1800" b="1">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a:solidFill>
          <a:schemeClr val="bg1">
            <a:lumMod val="95000"/>
            <a:alpha val="90000"/>
          </a:schemeClr>
        </a:solidFill>
      </dgm:spPr>
      <dgm:t>
        <a:bodyPr/>
        <a:lstStyle/>
        <a:p>
          <a:r>
            <a:rPr lang="en-GB" sz="1800" b="0">
              <a:latin typeface="Arial"/>
              <a:cs typeface="Arial"/>
            </a:rPr>
            <a:t>Use Webchat for help with IT system issues: </a:t>
          </a:r>
          <a:r>
            <a:rPr lang="en-GB" sz="1800" b="0" i="0">
              <a:hlinkClick xmlns:r="http://schemas.openxmlformats.org/officeDocument/2006/relationships" r:id="rId1"/>
            </a:rPr>
            <a:t>Online-Support@justice.gov.uk</a:t>
          </a:r>
          <a:r>
            <a:rPr lang="en-GB" sz="1800" b="0" i="0"/>
            <a:t> </a:t>
          </a:r>
          <a:endParaRPr lang="en-GB" sz="180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a:solidFill>
          <a:schemeClr val="bg1">
            <a:lumMod val="95000"/>
            <a:alpha val="90000"/>
          </a:schemeClr>
        </a:solidFill>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a:solidFill>
          <a:schemeClr val="bg1">
            <a:lumMod val="95000"/>
            <a:alpha val="90000"/>
          </a:schemeClr>
        </a:solidFill>
      </dgm:spPr>
      <dgm:t>
        <a:bodyPr/>
        <a:lstStyle/>
        <a:p>
          <a:r>
            <a:rPr lang="en-GB" sz="1800" b="0">
              <a:latin typeface="Arial"/>
              <a:cs typeface="Arial"/>
            </a:rPr>
            <a:t>Sign up on ‘Eventbrite: </a:t>
          </a:r>
          <a:r>
            <a:rPr lang="en-GB" sz="1800">
              <a:hlinkClick xmlns:r="http://schemas.openxmlformats.org/officeDocument/2006/relationships" r:id="rId2"/>
            </a:rPr>
            <a:t>Legal Aid Agency Events - 24 Upcoming Activities and Tickets | Eventbrite</a:t>
          </a:r>
          <a:r>
            <a:rPr lang="en-GB" sz="1800" b="0">
              <a:latin typeface="Arial"/>
              <a:cs typeface="Arial"/>
            </a:rPr>
            <a:t>’</a:t>
          </a:r>
          <a:endParaRPr lang="en-GB" sz="1800">
            <a:latin typeface="Arial"/>
            <a:cs typeface="Arial"/>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a:solidFill>
          <a:schemeClr val="bg1">
            <a:lumMod val="95000"/>
            <a:alpha val="90000"/>
          </a:schemeClr>
        </a:solidFill>
      </dgm:spPr>
      <dgm:t>
        <a:bodyPr/>
        <a:lstStyle/>
        <a:p>
          <a:r>
            <a:rPr lang="en-GB" sz="1800">
              <a:latin typeface="Arial"/>
              <a:cs typeface="Arial"/>
            </a:rPr>
            <a:t>Popular sessions are posted on the training website: </a:t>
          </a:r>
          <a:r>
            <a:rPr lang="en-GB" sz="1800">
              <a:solidFill>
                <a:schemeClr val="accent1"/>
              </a:solidFill>
              <a:latin typeface="Arial"/>
              <a:cs typeface="Arial"/>
              <a:hlinkClick xmlns:r="http://schemas.openxmlformats.org/officeDocument/2006/relationships" r:id="rId3">
                <a:extLst>
                  <a:ext uri="{A12FA001-AC4F-418D-AE19-62706E023703}">
                    <ahyp:hlinkClr xmlns:ahyp="http://schemas.microsoft.com/office/drawing/2018/hyperlinkcolor" val="tx"/>
                  </a:ext>
                </a:extLst>
              </a:hlinkClick>
            </a:rPr>
            <a:t>Ministry of Justice</a:t>
          </a:r>
          <a:r>
            <a:rPr lang="en-GB" sz="1800">
              <a:solidFill>
                <a:schemeClr val="accent1"/>
              </a:solidFill>
              <a:latin typeface="Arial"/>
              <a:cs typeface="Arial"/>
            </a:rPr>
            <a:t> </a:t>
          </a:r>
          <a:r>
            <a:rPr lang="en-GB" sz="1800">
              <a:solidFill>
                <a:schemeClr val="tx1"/>
              </a:solidFill>
              <a:latin typeface="+mn-lt"/>
              <a:cs typeface="Arial"/>
            </a:rPr>
            <a:t>and the LAA YouTube channel: </a:t>
          </a:r>
          <a:r>
            <a:rPr lang="en-GB" sz="1800">
              <a:solidFill>
                <a:schemeClr val="accent1"/>
              </a:solidFill>
              <a:hlinkClick xmlns:r="http://schemas.openxmlformats.org/officeDocument/2006/relationships" r:id="rId4" tooltip="https://www.youtube.com/@legalaidagency4058?app=desktop">
                <a:extLst>
                  <a:ext uri="{A12FA001-AC4F-418D-AE19-62706E023703}">
                    <ahyp:hlinkClr xmlns:ahyp="http://schemas.microsoft.com/office/drawing/2018/hyperlinkcolor" val="tx"/>
                  </a:ext>
                </a:extLst>
              </a:hlinkClick>
            </a:rPr>
            <a:t>Legal Aid Agency youtube channel</a:t>
          </a:r>
          <a:r>
            <a:rPr lang="en-GB" sz="1800">
              <a:solidFill>
                <a:schemeClr val="accent1"/>
              </a:solidFill>
            </a:rPr>
            <a:t> R</a:t>
          </a:r>
          <a:r>
            <a:rPr lang="en-GB" sz="1800">
              <a:solidFill>
                <a:schemeClr val="tx1"/>
              </a:solidFill>
            </a:rPr>
            <a:t>emember to like and subscribe!</a:t>
          </a:r>
          <a:endParaRPr lang="en-GB" sz="1800">
            <a:solidFill>
              <a:schemeClr val="tx1"/>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D166097-ED3E-470C-AE56-F2987FEA9BAB}">
      <dgm:prSet phldr="0" custT="1"/>
      <dgm:spPr>
        <a:solidFill>
          <a:schemeClr val="bg1">
            <a:lumMod val="95000"/>
            <a:alpha val="90000"/>
          </a:schemeClr>
        </a:solidFill>
      </dgm:spPr>
      <dgm:t>
        <a:bodyPr/>
        <a:lstStyle/>
        <a:p>
          <a:pPr rtl="0"/>
          <a:r>
            <a:rPr lang="en-GB" sz="1800" b="0">
              <a:hlinkClick xmlns:r="http://schemas.openxmlformats.org/officeDocument/2006/relationships" r:id="rId5"/>
            </a:rPr>
            <a:t>CCMS Advocate: Getting Started</a:t>
          </a:r>
          <a:endParaRPr lang="en-GB" sz="1800" b="0">
            <a:latin typeface="Arial"/>
          </a:endParaRPr>
        </a:p>
      </dgm:t>
    </dgm:pt>
    <dgm:pt modelId="{D048F453-435C-43AF-B0D9-49A808FCF4F0}" type="parTrans" cxnId="{38CA3829-F1E0-4657-9FAD-EE6C053F0622}">
      <dgm:prSet/>
      <dgm:spPr/>
      <dgm:t>
        <a:bodyPr/>
        <a:lstStyle/>
        <a:p>
          <a:endParaRPr lang="en-GB"/>
        </a:p>
      </dgm:t>
    </dgm:pt>
    <dgm:pt modelId="{3D50DC91-35B7-451A-AE4E-D135CC041837}" type="sibTrans" cxnId="{38CA3829-F1E0-4657-9FAD-EE6C053F0622}">
      <dgm:prSet/>
      <dgm:spPr/>
      <dgm:t>
        <a:bodyPr/>
        <a:lstStyle/>
        <a:p>
          <a:endParaRPr lang="en-GB"/>
        </a:p>
      </dgm:t>
    </dgm:pt>
    <dgm:pt modelId="{9B9CA26B-DEFF-4614-8195-D35C0F614A05}">
      <dgm:prSet phldr="0"/>
      <dgm:spPr/>
      <dgm:t>
        <a:bodyPr/>
        <a:lstStyle/>
        <a:p>
          <a:r>
            <a:rPr lang="en-GB" sz="1800" b="0">
              <a:latin typeface="Arial"/>
              <a:hlinkClick xmlns:r="http://schemas.openxmlformats.org/officeDocument/2006/relationships" r:id="rId6"/>
            </a:rPr>
            <a:t>CCMS Advocate: Submit FAS / FGF Claim</a:t>
          </a:r>
          <a:endParaRPr lang="en-GB"/>
        </a:p>
      </dgm:t>
    </dgm:pt>
    <dgm:pt modelId="{8B9C28EC-678B-4306-B83D-CD59578940A3}" type="parTrans" cxnId="{306DE916-CB19-444E-BFBE-064BB54AD93A}">
      <dgm:prSet/>
      <dgm:spPr/>
      <dgm:t>
        <a:bodyPr/>
        <a:lstStyle/>
        <a:p>
          <a:endParaRPr lang="en-GB"/>
        </a:p>
      </dgm:t>
    </dgm:pt>
    <dgm:pt modelId="{719C929C-4E58-4B12-9B62-11C4A75E5329}" type="sibTrans" cxnId="{306DE916-CB19-444E-BFBE-064BB54AD93A}">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FC284108-9712-4918-9EDC-86B0C0F3445D}" type="presOf" srcId="{E3A48D2C-87CF-4510-AA19-2734DF77E047}" destId="{990CD685-0C1B-4143-AF5D-5E9E67D37489}" srcOrd="0" destOrd="0" presId="urn:microsoft.com/office/officeart/2005/8/layout/list1"/>
    <dgm:cxn modelId="{306DE916-CB19-444E-BFBE-064BB54AD93A}" srcId="{B35C3339-A81B-4400-A810-D0D06B9429A3}" destId="{9B9CA26B-DEFF-4614-8195-D35C0F614A05}" srcOrd="1" destOrd="0" parTransId="{8B9C28EC-678B-4306-B83D-CD59578940A3}" sibTransId="{719C929C-4E58-4B12-9B62-11C4A75E5329}"/>
    <dgm:cxn modelId="{FA863118-A668-43D9-B9D3-04A18C243AA2}" type="presOf" srcId="{1ACFDEDA-C65A-4719-A1C4-907D4D8ED6AA}" destId="{64286BCF-409A-4199-93D7-EC97D8E5BBF6}" srcOrd="0" destOrd="1" presId="urn:microsoft.com/office/officeart/2005/8/layout/list1"/>
    <dgm:cxn modelId="{38CA3829-F1E0-4657-9FAD-EE6C053F0622}" srcId="{B35C3339-A81B-4400-A810-D0D06B9429A3}" destId="{AD166097-ED3E-470C-AE56-F2987FEA9BAB}" srcOrd="0" destOrd="0" parTransId="{D048F453-435C-43AF-B0D9-49A808FCF4F0}" sibTransId="{3D50DC91-35B7-451A-AE4E-D135CC041837}"/>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DF136F73-6E4D-49A6-AE0E-F16A36B1B07E}" srcId="{4F72BB69-779C-4E92-8A9B-EF5EF705EDE1}" destId="{817C6758-BB3C-4238-AEC6-C294BC4D0C2F}" srcOrd="3" destOrd="0" parTransId="{0CDD2F1D-7352-4ECA-8BD2-BCF4530B0D9A}" sibTransId="{A37DBEA1-0418-4940-92F3-4D745BF975FA}"/>
    <dgm:cxn modelId="{AD60CB73-60AB-4290-B5DE-49816A568AC6}" type="presOf" srcId="{B35C3339-A81B-4400-A810-D0D06B9429A3}" destId="{150576E2-B4C6-4050-8FD4-CA95B847155B}" srcOrd="1" destOrd="0" presId="urn:microsoft.com/office/officeart/2005/8/layout/list1"/>
    <dgm:cxn modelId="{29DC5174-1FF5-404F-9D85-A911C11A54EA}" type="presOf" srcId="{817C6758-BB3C-4238-AEC6-C294BC4D0C2F}" destId="{9FD5DA56-32BF-4A54-AE52-FB5398107B42}" srcOrd="0" destOrd="0" presId="urn:microsoft.com/office/officeart/2005/8/layout/list1"/>
    <dgm:cxn modelId="{B64D5475-0514-49B2-A875-C941ED419B85}" srcId="{4F72BB69-779C-4E92-8A9B-EF5EF705EDE1}" destId="{E3A48D2C-87CF-4510-AA19-2734DF77E047}" srcOrd="1" destOrd="0" parTransId="{F08D27C8-CF13-4DDB-AE4D-E3455E5B2DEA}" sibTransId="{4773C5DF-AFED-4289-B3A3-085565DDC628}"/>
    <dgm:cxn modelId="{C740A756-CCAE-4BB6-897E-EAC91CD5CC37}" type="presOf" srcId="{4FF9991D-4474-498A-A74B-32475B5B3E8F}" destId="{FE77AF1C-3A89-4C0E-AAED-39D2B822CEDF}" srcOrd="1" destOrd="0" presId="urn:microsoft.com/office/officeart/2005/8/layout/list1"/>
    <dgm:cxn modelId="{47BC9C78-6A5E-4521-AA53-B1FCF8BC6993}" srcId="{817C6758-BB3C-4238-AEC6-C294BC4D0C2F}" destId="{9AB8DC72-3743-4347-AFDE-FA81DC32C4DE}" srcOrd="0" destOrd="0" parTransId="{2910D8AB-EC8B-4A7F-A821-1192B1B27DF2}" sibTransId="{F52BA62B-01BB-43ED-BC06-399838749566}"/>
    <dgm:cxn modelId="{C7EFDD84-2B8C-4C93-8C2F-5DD4F1DA670D}" type="presOf" srcId="{AD166097-ED3E-470C-AE56-F2987FEA9BAB}" destId="{3E190518-22F1-4646-9759-29626193A688}" srcOrd="0" destOrd="0" presId="urn:microsoft.com/office/officeart/2005/8/layout/list1"/>
    <dgm:cxn modelId="{974E559A-5C9E-4075-994C-7EDE744E885B}" type="presOf" srcId="{E3A48D2C-87CF-4510-AA19-2734DF77E047}" destId="{67B7D9D3-9CC8-4AE7-A220-98CDDFF8386C}" srcOrd="1" destOrd="0" presId="urn:microsoft.com/office/officeart/2005/8/layout/list1"/>
    <dgm:cxn modelId="{DFCDB19C-0C14-498F-9278-AC0FFDD8367D}" type="presOf" srcId="{9AB8DC72-3743-4347-AFDE-FA81DC32C4DE}" destId="{64286BCF-409A-4199-93D7-EC97D8E5BBF6}" srcOrd="0" destOrd="0" presId="urn:microsoft.com/office/officeart/2005/8/layout/list1"/>
    <dgm:cxn modelId="{CDC5AE9D-EB07-4D94-9E12-700BEB5A01BB}" type="presOf" srcId="{E3D3CAF0-9275-4665-8A09-F921D8210FA7}" destId="{75A5DF26-28A4-49BE-825D-32A0F9B644C1}"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45BC00AE-6E56-479F-96FA-FA4CD68975D5}" type="presOf" srcId="{9B9CA26B-DEFF-4614-8195-D35C0F614A05}" destId="{3E190518-22F1-4646-9759-29626193A688}" srcOrd="0" destOrd="1" presId="urn:microsoft.com/office/officeart/2005/8/layout/list1"/>
    <dgm:cxn modelId="{E10584BA-0369-450C-B243-BB9B9C514761}" type="presOf" srcId="{817C6758-BB3C-4238-AEC6-C294BC4D0C2F}" destId="{DE41F533-A90B-4791-A97F-D2263066D35F}" srcOrd="1" destOrd="0" presId="urn:microsoft.com/office/officeart/2005/8/layout/list1"/>
    <dgm:cxn modelId="{F16B72BF-548D-4A79-9BF9-7F62CFA487EF}" srcId="{E3A48D2C-87CF-4510-AA19-2734DF77E047}" destId="{37FF15F9-879B-41E1-B0D2-C06ADE359557}" srcOrd="0" destOrd="0" parTransId="{25E59390-DE57-4B43-B87F-D5969C9A300C}" sibTransId="{708D4F25-A279-4FEF-BA88-5EC2C93488D0}"/>
    <dgm:cxn modelId="{2F41BCE2-9053-4874-BFA3-E17798D0EF16}" type="presOf" srcId="{4FF9991D-4474-498A-A74B-32475B5B3E8F}" destId="{6D24EA8C-2E0E-4554-B86F-A3CE533BC085}" srcOrd="0" destOrd="0" presId="urn:microsoft.com/office/officeart/2005/8/layout/list1"/>
    <dgm:cxn modelId="{BDAA95F9-BE76-405F-B53D-BC6113482DF8}" type="presOf" srcId="{B35C3339-A81B-4400-A810-D0D06B9429A3}" destId="{D4175619-06B1-4389-8556-B80F04529D31}" srcOrd="0" destOrd="0" presId="urn:microsoft.com/office/officeart/2005/8/layout/list1"/>
    <dgm:cxn modelId="{FEB889FA-8619-45FB-82A6-36F6122E3E52}" type="presOf" srcId="{37FF15F9-879B-41E1-B0D2-C06ADE359557}" destId="{BFEDC405-33BF-4BA3-A838-FFBB77DEB8BC}" srcOrd="0" destOrd="0" presId="urn:microsoft.com/office/officeart/2005/8/layout/list1"/>
    <dgm:cxn modelId="{5970B85A-D10B-4C23-8B4D-88836E514D9C}" type="presParOf" srcId="{F326CDFE-C63A-487F-A5D8-1814D1401B77}" destId="{0B836C4D-980A-4A32-A67E-A3263397AAF8}" srcOrd="0" destOrd="0" presId="urn:microsoft.com/office/officeart/2005/8/layout/list1"/>
    <dgm:cxn modelId="{8795AB6E-47C1-4648-B5C5-E4F18CE3D788}" type="presParOf" srcId="{0B836C4D-980A-4A32-A67E-A3263397AAF8}" destId="{D4175619-06B1-4389-8556-B80F04529D31}" srcOrd="0" destOrd="0" presId="urn:microsoft.com/office/officeart/2005/8/layout/list1"/>
    <dgm:cxn modelId="{7B00BBE4-968A-44CD-8A3A-8227EB400032}" type="presParOf" srcId="{0B836C4D-980A-4A32-A67E-A3263397AAF8}" destId="{150576E2-B4C6-4050-8FD4-CA95B847155B}" srcOrd="1" destOrd="0" presId="urn:microsoft.com/office/officeart/2005/8/layout/list1"/>
    <dgm:cxn modelId="{86B9132D-8E57-45B4-AB04-3EF1665FB617}" type="presParOf" srcId="{F326CDFE-C63A-487F-A5D8-1814D1401B77}" destId="{37DBEDC6-2265-4286-87D7-73FC1C3033AD}" srcOrd="1" destOrd="0" presId="urn:microsoft.com/office/officeart/2005/8/layout/list1"/>
    <dgm:cxn modelId="{56E25B6A-8D58-45EC-BE3C-557A53E30839}" type="presParOf" srcId="{F326CDFE-C63A-487F-A5D8-1814D1401B77}" destId="{3E190518-22F1-4646-9759-29626193A688}" srcOrd="2" destOrd="0" presId="urn:microsoft.com/office/officeart/2005/8/layout/list1"/>
    <dgm:cxn modelId="{9E9DE52B-155E-41D0-8ECF-0285E6435A91}" type="presParOf" srcId="{F326CDFE-C63A-487F-A5D8-1814D1401B77}" destId="{AE3A173B-1284-41E7-8DDD-891D24D4FE94}" srcOrd="3" destOrd="0" presId="urn:microsoft.com/office/officeart/2005/8/layout/list1"/>
    <dgm:cxn modelId="{16C62C29-6938-41B2-B8EA-5CDB60E60FC3}" type="presParOf" srcId="{F326CDFE-C63A-487F-A5D8-1814D1401B77}" destId="{25869D85-E00A-462B-8968-850D5C6A5829}" srcOrd="4" destOrd="0" presId="urn:microsoft.com/office/officeart/2005/8/layout/list1"/>
    <dgm:cxn modelId="{60FC04EC-D312-4751-A01F-9C7CE9EA49F3}" type="presParOf" srcId="{25869D85-E00A-462B-8968-850D5C6A5829}" destId="{990CD685-0C1B-4143-AF5D-5E9E67D37489}" srcOrd="0" destOrd="0" presId="urn:microsoft.com/office/officeart/2005/8/layout/list1"/>
    <dgm:cxn modelId="{496625C4-8AC8-4D06-AE98-68BF7C8EC439}" type="presParOf" srcId="{25869D85-E00A-462B-8968-850D5C6A5829}" destId="{67B7D9D3-9CC8-4AE7-A220-98CDDFF8386C}" srcOrd="1" destOrd="0" presId="urn:microsoft.com/office/officeart/2005/8/layout/list1"/>
    <dgm:cxn modelId="{43EA2F23-2337-4ACE-A8A2-9C301D50377E}" type="presParOf" srcId="{F326CDFE-C63A-487F-A5D8-1814D1401B77}" destId="{60CBBC75-9757-4052-BAD1-BEB4304F705E}" srcOrd="5" destOrd="0" presId="urn:microsoft.com/office/officeart/2005/8/layout/list1"/>
    <dgm:cxn modelId="{589B6318-EF5C-4E5D-9701-F00E4942CAC3}" type="presParOf" srcId="{F326CDFE-C63A-487F-A5D8-1814D1401B77}" destId="{BFEDC405-33BF-4BA3-A838-FFBB77DEB8BC}" srcOrd="6" destOrd="0" presId="urn:microsoft.com/office/officeart/2005/8/layout/list1"/>
    <dgm:cxn modelId="{1FD8CD32-9DDA-4268-9B87-2DE653FFAE20}" type="presParOf" srcId="{F326CDFE-C63A-487F-A5D8-1814D1401B77}" destId="{4DF61DC7-6494-4B2A-84EB-B910D1C137F1}" srcOrd="7" destOrd="0" presId="urn:microsoft.com/office/officeart/2005/8/layout/list1"/>
    <dgm:cxn modelId="{EAF94074-55D3-4B3E-95D2-270397648C6B}" type="presParOf" srcId="{F326CDFE-C63A-487F-A5D8-1814D1401B77}" destId="{C0C07DE2-292A-4974-8BA9-EE0AB76FABC9}" srcOrd="8" destOrd="0" presId="urn:microsoft.com/office/officeart/2005/8/layout/list1"/>
    <dgm:cxn modelId="{1E310865-7117-4A17-A026-8B826FB4F8E1}" type="presParOf" srcId="{C0C07DE2-292A-4974-8BA9-EE0AB76FABC9}" destId="{6D24EA8C-2E0E-4554-B86F-A3CE533BC085}" srcOrd="0" destOrd="0" presId="urn:microsoft.com/office/officeart/2005/8/layout/list1"/>
    <dgm:cxn modelId="{A52D5838-AEFE-4185-A64B-59CAD5904352}" type="presParOf" srcId="{C0C07DE2-292A-4974-8BA9-EE0AB76FABC9}" destId="{FE77AF1C-3A89-4C0E-AAED-39D2B822CEDF}" srcOrd="1" destOrd="0" presId="urn:microsoft.com/office/officeart/2005/8/layout/list1"/>
    <dgm:cxn modelId="{CF272D0B-B648-4E43-87D4-A58FB7E725F1}" type="presParOf" srcId="{F326CDFE-C63A-487F-A5D8-1814D1401B77}" destId="{BDEAC4B0-55ED-4062-A274-67338E5F5486}" srcOrd="9" destOrd="0" presId="urn:microsoft.com/office/officeart/2005/8/layout/list1"/>
    <dgm:cxn modelId="{28A4A148-16F7-4C55-B6CF-2D8C9E471C57}" type="presParOf" srcId="{F326CDFE-C63A-487F-A5D8-1814D1401B77}" destId="{75A5DF26-28A4-49BE-825D-32A0F9B644C1}" srcOrd="10" destOrd="0" presId="urn:microsoft.com/office/officeart/2005/8/layout/list1"/>
    <dgm:cxn modelId="{3222CB8E-F5C6-48AD-9569-4D22E0B9D26B}" type="presParOf" srcId="{F326CDFE-C63A-487F-A5D8-1814D1401B77}" destId="{58C9549A-D063-4910-ACE4-08A5DBB7569D}" srcOrd="11" destOrd="0" presId="urn:microsoft.com/office/officeart/2005/8/layout/list1"/>
    <dgm:cxn modelId="{B42A8BE6-68A4-4C73-947F-882030BDE2F0}" type="presParOf" srcId="{F326CDFE-C63A-487F-A5D8-1814D1401B77}" destId="{DA47DCFA-7712-4297-AE48-025230E92E85}" srcOrd="12" destOrd="0" presId="urn:microsoft.com/office/officeart/2005/8/layout/list1"/>
    <dgm:cxn modelId="{0BD5E66E-2FC9-49A5-B2C3-0AF7895DC1E1}" type="presParOf" srcId="{DA47DCFA-7712-4297-AE48-025230E92E85}" destId="{9FD5DA56-32BF-4A54-AE52-FB5398107B42}" srcOrd="0" destOrd="0" presId="urn:microsoft.com/office/officeart/2005/8/layout/list1"/>
    <dgm:cxn modelId="{39A3C1B8-DBC9-48B0-AB63-04AFDB14442D}" type="presParOf" srcId="{DA47DCFA-7712-4297-AE48-025230E92E85}" destId="{DE41F533-A90B-4791-A97F-D2263066D35F}" srcOrd="1" destOrd="0" presId="urn:microsoft.com/office/officeart/2005/8/layout/list1"/>
    <dgm:cxn modelId="{B45C46A7-D7E8-4D50-85ED-79A689CB3937}" type="presParOf" srcId="{F326CDFE-C63A-487F-A5D8-1814D1401B77}" destId="{892E7712-640C-4412-BB23-81EE98CB324F}" srcOrd="13" destOrd="0" presId="urn:microsoft.com/office/officeart/2005/8/layout/list1"/>
    <dgm:cxn modelId="{59F2750E-0ED0-4959-8082-F34F98B9EB9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X: </a:t>
          </a:r>
          <a:r>
            <a:rPr lang="en-US" sz="1800">
              <a:hlinkClick xmlns:r="http://schemas.openxmlformats.org/officeDocument/2006/relationships" r:id="rId1"/>
            </a:rPr>
            <a:t>@LegalAidAgency</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 </a:t>
          </a:r>
          <a:r>
            <a:rPr lang="en-GB" sz="1800">
              <a:hlinkClick xmlns:r="http://schemas.openxmlformats.org/officeDocument/2006/relationships" r:id="rId2"/>
            </a:rPr>
            <a:t>LAA online portal</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 </a:t>
          </a:r>
          <a:r>
            <a:rPr lang="en-GB" sz="1800">
              <a:solidFill>
                <a:srgbClr val="575C96"/>
              </a:solidFill>
              <a:hlinkClick xmlns:r="http://schemas.openxmlformats.org/officeDocument/2006/relationships" r:id="rId3">
                <a:extLst>
                  <a:ext uri="{A12FA001-AC4F-418D-AE19-62706E023703}">
                    <ahyp:hlinkClr xmlns:ahyp="http://schemas.microsoft.com/office/drawing/2018/hyperlinkcolor" val="tx"/>
                  </a:ext>
                </a:extLst>
              </a:hlinkClick>
            </a:rPr>
            <a:t>Sign-up to LAA Bulletin &gt;&gt;</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45BA9823-692E-4894-A532-062AAFE1C0DE}">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 </a:t>
          </a:r>
          <a:r>
            <a:rPr lang="en-GB" sz="1800">
              <a:hlinkClick xmlns:r="http://schemas.openxmlformats.org/officeDocument/2006/relationships" r:id="rId4" tooltip="https://x.com/laahelpteam"/>
            </a:rPr>
            <a:t>X: </a:t>
          </a:r>
          <a:r>
            <a:rPr lang="en-GB" sz="1800" err="1">
              <a:hlinkClick xmlns:r="http://schemas.openxmlformats.org/officeDocument/2006/relationships" r:id="rId4" tooltip="https://x.com/laahelpteam"/>
            </a:rPr>
            <a:t>LAAHelpTeam</a:t>
          </a:r>
          <a:r>
            <a:rPr lang="en-GB" sz="1800"/>
            <a:t> </a:t>
          </a:r>
          <a:endParaRPr lang="en-GB" sz="1800">
            <a:solidFill>
              <a:schemeClr val="tx1"/>
            </a:solidFill>
          </a:endParaRPr>
        </a:p>
      </dgm:t>
    </dgm:pt>
    <dgm:pt modelId="{2C6DA98C-A36E-426F-8394-1BB7CCC95221}" type="parTrans" cxnId="{744AC0F3-3196-4FD8-BC46-E366D016DAB2}">
      <dgm:prSet/>
      <dgm:spPr/>
      <dgm:t>
        <a:bodyPr/>
        <a:lstStyle/>
        <a:p>
          <a:endParaRPr lang="en-GB"/>
        </a:p>
      </dgm:t>
    </dgm:pt>
    <dgm:pt modelId="{6F4AB22E-1574-4944-AAE8-71973F4CA7A2}" type="sibTrans" cxnId="{744AC0F3-3196-4FD8-BC46-E366D016DAB2}">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6DFDFE75-DBF1-491E-844F-8C9EB0C41FA5}" type="presOf" srcId="{45BA9823-692E-4894-A532-062AAFE1C0DE}" destId="{1DB7C282-84EA-4A18-AFDC-B0F17F2DC774}" srcOrd="0" destOrd="2"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744AC0F3-3196-4FD8-BC46-E366D016DAB2}" srcId="{95F5C3FB-93E0-49F7-813C-41F0B37D5EFF}" destId="{45BA9823-692E-4894-A532-062AAFE1C0DE}" srcOrd="1" destOrd="0" parTransId="{2C6DA98C-A36E-426F-8394-1BB7CCC95221}" sibTransId="{6F4AB22E-1574-4944-AAE8-71973F4CA7A2}"/>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D0566-D159-4808-BFE3-8161F43B4814}">
      <dsp:nvSpPr>
        <dsp:cNvPr id="0" name=""/>
        <dsp:cNvSpPr/>
      </dsp:nvSpPr>
      <dsp:spPr>
        <a:xfrm>
          <a:off x="0" y="20305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F3F8B6-31DE-4F79-89FA-D947927A138D}">
      <dsp:nvSpPr>
        <dsp:cNvPr id="0" name=""/>
        <dsp:cNvSpPr/>
      </dsp:nvSpPr>
      <dsp:spPr>
        <a:xfrm>
          <a:off x="477367" y="25592"/>
          <a:ext cx="6649730" cy="354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a:lnSpc>
              <a:spcPct val="90000"/>
            </a:lnSpc>
            <a:spcBef>
              <a:spcPct val="0"/>
            </a:spcBef>
            <a:spcAft>
              <a:spcPct val="35000"/>
            </a:spcAft>
            <a:buNone/>
          </a:pPr>
          <a:r>
            <a:rPr lang="en-US" sz="2000" b="0" kern="1200">
              <a:latin typeface="+mn-lt"/>
            </a:rPr>
            <a:t>Introduction</a:t>
          </a:r>
          <a:endParaRPr lang="en-GB" sz="2000" b="0" kern="1200">
            <a:latin typeface="+mn-lt"/>
          </a:endParaRPr>
        </a:p>
      </dsp:txBody>
      <dsp:txXfrm>
        <a:off x="494676" y="42901"/>
        <a:ext cx="6615112" cy="319962"/>
      </dsp:txXfrm>
    </dsp:sp>
    <dsp:sp modelId="{642D2D57-4A38-41F7-BF88-659DC4A8039E}">
      <dsp:nvSpPr>
        <dsp:cNvPr id="0" name=""/>
        <dsp:cNvSpPr/>
      </dsp:nvSpPr>
      <dsp:spPr>
        <a:xfrm>
          <a:off x="0" y="74737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AC9FA6-02C0-4F23-B5E8-1D7E514448BC}">
      <dsp:nvSpPr>
        <dsp:cNvPr id="0" name=""/>
        <dsp:cNvSpPr/>
      </dsp:nvSpPr>
      <dsp:spPr>
        <a:xfrm>
          <a:off x="477367" y="570252"/>
          <a:ext cx="668314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rtl="0">
            <a:lnSpc>
              <a:spcPct val="90000"/>
            </a:lnSpc>
            <a:spcBef>
              <a:spcPct val="0"/>
            </a:spcBef>
            <a:spcAft>
              <a:spcPct val="35000"/>
            </a:spcAft>
            <a:buNone/>
          </a:pPr>
          <a:r>
            <a:rPr lang="en-GB" sz="2000" b="0" kern="1200">
              <a:latin typeface="+mn-lt"/>
            </a:rPr>
            <a:t>Final hearings</a:t>
          </a:r>
        </a:p>
      </dsp:txBody>
      <dsp:txXfrm>
        <a:off x="494660" y="587545"/>
        <a:ext cx="6648560" cy="319654"/>
      </dsp:txXfrm>
    </dsp:sp>
    <dsp:sp modelId="{1F5F3855-7549-4C64-9C41-FBF906CDE3C0}">
      <dsp:nvSpPr>
        <dsp:cNvPr id="0" name=""/>
        <dsp:cNvSpPr/>
      </dsp:nvSpPr>
      <dsp:spPr>
        <a:xfrm>
          <a:off x="0" y="129169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53D13-F6D6-4EAB-9EFA-7ACA64E86DBF}">
      <dsp:nvSpPr>
        <dsp:cNvPr id="0" name=""/>
        <dsp:cNvSpPr/>
      </dsp:nvSpPr>
      <dsp:spPr>
        <a:xfrm>
          <a:off x="477367" y="1114572"/>
          <a:ext cx="668314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rtl="0">
            <a:lnSpc>
              <a:spcPct val="90000"/>
            </a:lnSpc>
            <a:spcBef>
              <a:spcPct val="0"/>
            </a:spcBef>
            <a:spcAft>
              <a:spcPct val="35000"/>
            </a:spcAft>
            <a:buNone/>
          </a:pPr>
          <a:r>
            <a:rPr lang="en-GB" sz="2000" b="0" kern="1200">
              <a:latin typeface="+mn-lt"/>
            </a:rPr>
            <a:t>Interim hearings</a:t>
          </a:r>
        </a:p>
      </dsp:txBody>
      <dsp:txXfrm>
        <a:off x="494660" y="1131865"/>
        <a:ext cx="6648560" cy="319654"/>
      </dsp:txXfrm>
    </dsp:sp>
    <dsp:sp modelId="{2CE78179-E63D-46C2-BE17-905963214965}">
      <dsp:nvSpPr>
        <dsp:cNvPr id="0" name=""/>
        <dsp:cNvSpPr/>
      </dsp:nvSpPr>
      <dsp:spPr>
        <a:xfrm>
          <a:off x="0" y="183601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4C9B3-B577-4F1A-91C4-EF793A3186D2}">
      <dsp:nvSpPr>
        <dsp:cNvPr id="0" name=""/>
        <dsp:cNvSpPr/>
      </dsp:nvSpPr>
      <dsp:spPr>
        <a:xfrm>
          <a:off x="477367" y="1658892"/>
          <a:ext cx="668314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rtl="0">
            <a:lnSpc>
              <a:spcPct val="90000"/>
            </a:lnSpc>
            <a:spcBef>
              <a:spcPct val="0"/>
            </a:spcBef>
            <a:spcAft>
              <a:spcPct val="35000"/>
            </a:spcAft>
            <a:buNone/>
          </a:pPr>
          <a:r>
            <a:rPr lang="en-GB" sz="2000" b="0" kern="1200">
              <a:latin typeface="+mn-lt"/>
            </a:rPr>
            <a:t>Cancelled hearings</a:t>
          </a:r>
        </a:p>
      </dsp:txBody>
      <dsp:txXfrm>
        <a:off x="494660" y="1676185"/>
        <a:ext cx="6648560" cy="319654"/>
      </dsp:txXfrm>
    </dsp:sp>
    <dsp:sp modelId="{ADF52A3D-310F-48A8-9F3F-40A7DE0CDCAE}">
      <dsp:nvSpPr>
        <dsp:cNvPr id="0" name=""/>
        <dsp:cNvSpPr/>
      </dsp:nvSpPr>
      <dsp:spPr>
        <a:xfrm>
          <a:off x="0" y="238033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B3237-C9CF-488A-8984-7635DDB077CA}">
      <dsp:nvSpPr>
        <dsp:cNvPr id="0" name=""/>
        <dsp:cNvSpPr/>
      </dsp:nvSpPr>
      <dsp:spPr>
        <a:xfrm>
          <a:off x="477367" y="2203212"/>
          <a:ext cx="668314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rtl="0">
            <a:lnSpc>
              <a:spcPct val="90000"/>
            </a:lnSpc>
            <a:spcBef>
              <a:spcPct val="0"/>
            </a:spcBef>
            <a:spcAft>
              <a:spcPct val="35000"/>
            </a:spcAft>
            <a:buNone/>
          </a:pPr>
          <a:r>
            <a:rPr lang="en-GB" sz="2000" b="0" kern="1200">
              <a:latin typeface="+mn-lt"/>
            </a:rPr>
            <a:t>Bolt ons</a:t>
          </a:r>
        </a:p>
      </dsp:txBody>
      <dsp:txXfrm>
        <a:off x="494660" y="2220505"/>
        <a:ext cx="6648560" cy="319654"/>
      </dsp:txXfrm>
    </dsp:sp>
    <dsp:sp modelId="{2597E0CB-C0A2-45E7-8F10-3D56845155F8}">
      <dsp:nvSpPr>
        <dsp:cNvPr id="0" name=""/>
        <dsp:cNvSpPr/>
      </dsp:nvSpPr>
      <dsp:spPr>
        <a:xfrm>
          <a:off x="0" y="292465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E7996B-23FE-4727-9311-1EA5E3F37A42}">
      <dsp:nvSpPr>
        <dsp:cNvPr id="0" name=""/>
        <dsp:cNvSpPr/>
      </dsp:nvSpPr>
      <dsp:spPr>
        <a:xfrm>
          <a:off x="477367" y="2747532"/>
          <a:ext cx="668314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rtl="0">
            <a:lnSpc>
              <a:spcPct val="90000"/>
            </a:lnSpc>
            <a:spcBef>
              <a:spcPct val="0"/>
            </a:spcBef>
            <a:spcAft>
              <a:spcPct val="35000"/>
            </a:spcAft>
            <a:buNone/>
          </a:pPr>
          <a:r>
            <a:rPr lang="en-GB" sz="2000" b="0" kern="1200">
              <a:latin typeface="+mn-lt"/>
            </a:rPr>
            <a:t>Advocates meetings, opinions and conferences</a:t>
          </a:r>
        </a:p>
      </dsp:txBody>
      <dsp:txXfrm>
        <a:off x="494660" y="2764825"/>
        <a:ext cx="6648560" cy="319654"/>
      </dsp:txXfrm>
    </dsp:sp>
    <dsp:sp modelId="{248B84A2-DD95-4FB2-B0C8-E71C16D92CD1}">
      <dsp:nvSpPr>
        <dsp:cNvPr id="0" name=""/>
        <dsp:cNvSpPr/>
      </dsp:nvSpPr>
      <dsp:spPr>
        <a:xfrm>
          <a:off x="0" y="346897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048FC-60E9-427F-B4B0-78E8BF847F6F}">
      <dsp:nvSpPr>
        <dsp:cNvPr id="0" name=""/>
        <dsp:cNvSpPr/>
      </dsp:nvSpPr>
      <dsp:spPr>
        <a:xfrm>
          <a:off x="477367" y="3291852"/>
          <a:ext cx="668314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rtl="0">
            <a:lnSpc>
              <a:spcPct val="90000"/>
            </a:lnSpc>
            <a:spcBef>
              <a:spcPct val="0"/>
            </a:spcBef>
            <a:spcAft>
              <a:spcPct val="35000"/>
            </a:spcAft>
            <a:buNone/>
          </a:pPr>
          <a:r>
            <a:rPr lang="en-GB" sz="2000" b="0" kern="1200">
              <a:latin typeface="+mn-lt"/>
            </a:rPr>
            <a:t>Travel justification</a:t>
          </a:r>
        </a:p>
      </dsp:txBody>
      <dsp:txXfrm>
        <a:off x="494660" y="3309145"/>
        <a:ext cx="6648560" cy="319654"/>
      </dsp:txXfrm>
    </dsp:sp>
    <dsp:sp modelId="{DD4B53DD-8E69-4CAB-A497-60447CA5907E}">
      <dsp:nvSpPr>
        <dsp:cNvPr id="0" name=""/>
        <dsp:cNvSpPr/>
      </dsp:nvSpPr>
      <dsp:spPr>
        <a:xfrm>
          <a:off x="0" y="401329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08BEF-5B51-49B4-8CB3-9D6B8D55E6BE}">
      <dsp:nvSpPr>
        <dsp:cNvPr id="0" name=""/>
        <dsp:cNvSpPr/>
      </dsp:nvSpPr>
      <dsp:spPr>
        <a:xfrm>
          <a:off x="477367" y="3836172"/>
          <a:ext cx="668314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a:lnSpc>
              <a:spcPct val="90000"/>
            </a:lnSpc>
            <a:spcBef>
              <a:spcPct val="0"/>
            </a:spcBef>
            <a:spcAft>
              <a:spcPct val="35000"/>
            </a:spcAft>
            <a:buNone/>
          </a:pPr>
          <a:r>
            <a:rPr lang="en-GB" sz="2000" b="0" kern="1200">
              <a:latin typeface="+mn-lt"/>
            </a:rPr>
            <a:t>Travel costs</a:t>
          </a:r>
          <a:endParaRPr lang="en-US" sz="2000" b="0" kern="1200"/>
        </a:p>
      </dsp:txBody>
      <dsp:txXfrm>
        <a:off x="494660" y="3853465"/>
        <a:ext cx="6648560" cy="319654"/>
      </dsp:txXfrm>
    </dsp:sp>
    <dsp:sp modelId="{80075B19-8A78-4D84-BD55-2A2A63AF92A6}">
      <dsp:nvSpPr>
        <dsp:cNvPr id="0" name=""/>
        <dsp:cNvSpPr/>
      </dsp:nvSpPr>
      <dsp:spPr>
        <a:xfrm>
          <a:off x="0" y="4557612"/>
          <a:ext cx="9547351"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13121-A604-4FCA-9757-BFD6C95F665B}">
      <dsp:nvSpPr>
        <dsp:cNvPr id="0" name=""/>
        <dsp:cNvSpPr/>
      </dsp:nvSpPr>
      <dsp:spPr>
        <a:xfrm>
          <a:off x="487187" y="4380492"/>
          <a:ext cx="668314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607" tIns="0" rIns="252607" bIns="0" numCol="1" spcCol="1270" anchor="ctr" anchorCtr="0">
          <a:noAutofit/>
        </a:bodyPr>
        <a:lstStyle/>
        <a:p>
          <a:pPr marL="0" lvl="0" indent="0" algn="l" defTabSz="889000">
            <a:lnSpc>
              <a:spcPct val="90000"/>
            </a:lnSpc>
            <a:spcBef>
              <a:spcPct val="0"/>
            </a:spcBef>
            <a:spcAft>
              <a:spcPct val="35000"/>
            </a:spcAft>
            <a:buNone/>
          </a:pPr>
          <a:r>
            <a:rPr lang="en-US" sz="2000" b="0" kern="1200">
              <a:latin typeface="+mn-lt"/>
            </a:rPr>
            <a:t>Additional guidance / contact us</a:t>
          </a:r>
          <a:endParaRPr lang="en-GB" sz="2000" b="0" kern="1200">
            <a:latin typeface="+mn-lt"/>
          </a:endParaRPr>
        </a:p>
      </dsp:txBody>
      <dsp:txXfrm>
        <a:off x="504480" y="4397785"/>
        <a:ext cx="6648560"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22705"/>
          <a:ext cx="10138391" cy="850500"/>
        </a:xfrm>
        <a:prstGeom prst="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rtl="0">
            <a:lnSpc>
              <a:spcPct val="90000"/>
            </a:lnSpc>
            <a:spcBef>
              <a:spcPct val="0"/>
            </a:spcBef>
            <a:spcAft>
              <a:spcPct val="15000"/>
            </a:spcAft>
            <a:buChar char="•"/>
          </a:pPr>
          <a:r>
            <a:rPr lang="en-GB" sz="1800" b="0" kern="1200">
              <a:hlinkClick xmlns:r="http://schemas.openxmlformats.org/officeDocument/2006/relationships" r:id="rId1"/>
            </a:rPr>
            <a:t>CCMS Advocate: Getting Started</a:t>
          </a:r>
          <a:endParaRPr lang="en-GB" sz="1800" b="0" kern="1200">
            <a:latin typeface="Arial"/>
          </a:endParaRPr>
        </a:p>
        <a:p>
          <a:pPr marL="171450" lvl="1" indent="-171450" algn="l" defTabSz="800100">
            <a:lnSpc>
              <a:spcPct val="90000"/>
            </a:lnSpc>
            <a:spcBef>
              <a:spcPct val="0"/>
            </a:spcBef>
            <a:spcAft>
              <a:spcPct val="15000"/>
            </a:spcAft>
            <a:buChar char="•"/>
          </a:pPr>
          <a:r>
            <a:rPr lang="en-GB" sz="1800" b="0" kern="1200">
              <a:latin typeface="Arial"/>
              <a:hlinkClick xmlns:r="http://schemas.openxmlformats.org/officeDocument/2006/relationships" r:id="rId2"/>
            </a:rPr>
            <a:t>CCMS Advocate: Submit FAS / FGF Claim</a:t>
          </a:r>
          <a:endParaRPr lang="en-GB" kern="1200"/>
        </a:p>
      </dsp:txBody>
      <dsp:txXfrm>
        <a:off x="0" y="222705"/>
        <a:ext cx="10138391" cy="850500"/>
      </dsp:txXfrm>
    </dsp:sp>
    <dsp:sp modelId="{150576E2-B4C6-4050-8FD4-CA95B847155B}">
      <dsp:nvSpPr>
        <dsp:cNvPr id="0" name=""/>
        <dsp:cNvSpPr/>
      </dsp:nvSpPr>
      <dsp:spPr>
        <a:xfrm>
          <a:off x="506919" y="75105"/>
          <a:ext cx="7096873"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Quick Guides </a:t>
          </a:r>
        </a:p>
      </dsp:txBody>
      <dsp:txXfrm>
        <a:off x="521329" y="89515"/>
        <a:ext cx="7068053" cy="266380"/>
      </dsp:txXfrm>
    </dsp:sp>
    <dsp:sp modelId="{BFEDC405-33BF-4BA3-A838-FFBB77DEB8BC}">
      <dsp:nvSpPr>
        <dsp:cNvPr id="0" name=""/>
        <dsp:cNvSpPr/>
      </dsp:nvSpPr>
      <dsp:spPr>
        <a:xfrm>
          <a:off x="0" y="1274805"/>
          <a:ext cx="10138391" cy="819000"/>
        </a:xfrm>
        <a:prstGeom prst="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a:cs typeface="Arial"/>
            </a:rPr>
            <a:t>Sign up on ‘Eventbrite: </a:t>
          </a:r>
          <a:r>
            <a:rPr lang="en-GB" sz="1800" kern="1200">
              <a:hlinkClick xmlns:r="http://schemas.openxmlformats.org/officeDocument/2006/relationships" r:id="rId3"/>
            </a:rPr>
            <a:t>Legal Aid Agency Events - 24 Upcoming Activities and Tickets | Eventbrite</a:t>
          </a:r>
          <a:r>
            <a:rPr lang="en-GB" sz="1800" b="0" kern="1200">
              <a:latin typeface="Arial"/>
              <a:cs typeface="Arial"/>
            </a:rPr>
            <a:t>’</a:t>
          </a:r>
          <a:endParaRPr lang="en-GB" sz="1800" kern="1200">
            <a:latin typeface="Arial"/>
            <a:cs typeface="Arial"/>
          </a:endParaRPr>
        </a:p>
      </dsp:txBody>
      <dsp:txXfrm>
        <a:off x="0" y="1274805"/>
        <a:ext cx="10138391" cy="819000"/>
      </dsp:txXfrm>
    </dsp:sp>
    <dsp:sp modelId="{67B7D9D3-9CC8-4AE7-A220-98CDDFF8386C}">
      <dsp:nvSpPr>
        <dsp:cNvPr id="0" name=""/>
        <dsp:cNvSpPr/>
      </dsp:nvSpPr>
      <dsp:spPr>
        <a:xfrm>
          <a:off x="506919" y="1127205"/>
          <a:ext cx="7096873"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Online Training</a:t>
          </a:r>
        </a:p>
      </dsp:txBody>
      <dsp:txXfrm>
        <a:off x="521329" y="1141615"/>
        <a:ext cx="7068053" cy="266380"/>
      </dsp:txXfrm>
    </dsp:sp>
    <dsp:sp modelId="{75A5DF26-28A4-49BE-825D-32A0F9B644C1}">
      <dsp:nvSpPr>
        <dsp:cNvPr id="0" name=""/>
        <dsp:cNvSpPr/>
      </dsp:nvSpPr>
      <dsp:spPr>
        <a:xfrm>
          <a:off x="0" y="2295405"/>
          <a:ext cx="10138391" cy="582750"/>
        </a:xfrm>
        <a:prstGeom prst="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a:cs typeface="Arial"/>
            </a:rPr>
            <a:t>Use Webchat for help with IT system issues: </a:t>
          </a:r>
          <a:r>
            <a:rPr lang="en-GB" sz="1800" b="0" i="0" kern="1200">
              <a:hlinkClick xmlns:r="http://schemas.openxmlformats.org/officeDocument/2006/relationships" r:id="rId4"/>
            </a:rPr>
            <a:t>Online-Support@justice.gov.uk</a:t>
          </a:r>
          <a:r>
            <a:rPr lang="en-GB" sz="1800" b="0" i="0" kern="1200"/>
            <a:t> </a:t>
          </a:r>
          <a:endParaRPr lang="en-GB" sz="1800" kern="1200">
            <a:latin typeface="Arial" panose="020B0604020202020204" pitchFamily="34" charset="0"/>
            <a:cs typeface="Arial" panose="020B0604020202020204" pitchFamily="34" charset="0"/>
          </a:endParaRPr>
        </a:p>
      </dsp:txBody>
      <dsp:txXfrm>
        <a:off x="0" y="2295405"/>
        <a:ext cx="10138391" cy="582750"/>
      </dsp:txXfrm>
    </dsp:sp>
    <dsp:sp modelId="{FE77AF1C-3A89-4C0E-AAED-39D2B822CEDF}">
      <dsp:nvSpPr>
        <dsp:cNvPr id="0" name=""/>
        <dsp:cNvSpPr/>
      </dsp:nvSpPr>
      <dsp:spPr>
        <a:xfrm>
          <a:off x="506919" y="2147805"/>
          <a:ext cx="7096873"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21329" y="2162215"/>
        <a:ext cx="7068053" cy="266380"/>
      </dsp:txXfrm>
    </dsp:sp>
    <dsp:sp modelId="{64286BCF-409A-4199-93D7-EC97D8E5BBF6}">
      <dsp:nvSpPr>
        <dsp:cNvPr id="0" name=""/>
        <dsp:cNvSpPr/>
      </dsp:nvSpPr>
      <dsp:spPr>
        <a:xfrm>
          <a:off x="0" y="3079756"/>
          <a:ext cx="10138391" cy="1575000"/>
        </a:xfrm>
        <a:prstGeom prst="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latin typeface="Arial"/>
              <a:cs typeface="Arial"/>
            </a:rPr>
            <a:t>Popular sessions are posted on the training website: </a:t>
          </a:r>
          <a:r>
            <a:rPr lang="en-GB" sz="1800" kern="1200">
              <a:solidFill>
                <a:schemeClr val="accent1"/>
              </a:solidFill>
              <a:latin typeface="Arial"/>
              <a:cs typeface="Arial"/>
              <a:hlinkClick xmlns:r="http://schemas.openxmlformats.org/officeDocument/2006/relationships" r:id="rId5">
                <a:extLst>
                  <a:ext uri="{A12FA001-AC4F-418D-AE19-62706E023703}">
                    <ahyp:hlinkClr xmlns:ahyp="http://schemas.microsoft.com/office/drawing/2018/hyperlinkcolor" val="tx"/>
                  </a:ext>
                </a:extLst>
              </a:hlinkClick>
            </a:rPr>
            <a:t>Ministry of Justice</a:t>
          </a:r>
          <a:r>
            <a:rPr lang="en-GB" sz="1800" kern="1200">
              <a:solidFill>
                <a:schemeClr val="accent1"/>
              </a:solidFill>
              <a:latin typeface="Arial"/>
              <a:cs typeface="Arial"/>
            </a:rPr>
            <a:t> </a:t>
          </a:r>
          <a:r>
            <a:rPr lang="en-GB" sz="1800" kern="1200">
              <a:solidFill>
                <a:schemeClr val="tx1"/>
              </a:solidFill>
              <a:latin typeface="+mn-lt"/>
              <a:cs typeface="Arial"/>
            </a:rPr>
            <a:t>and the LAA YouTube channel: </a:t>
          </a:r>
          <a:r>
            <a:rPr lang="en-GB" sz="1800" kern="1200">
              <a:solidFill>
                <a:schemeClr val="accent1"/>
              </a:solidFill>
              <a:hlinkClick xmlns:r="http://schemas.openxmlformats.org/officeDocument/2006/relationships" r:id="rId6" tooltip="https://www.youtube.com/@legalaidagency4058?app=desktop">
                <a:extLst>
                  <a:ext uri="{A12FA001-AC4F-418D-AE19-62706E023703}">
                    <ahyp:hlinkClr xmlns:ahyp="http://schemas.microsoft.com/office/drawing/2018/hyperlinkcolor" val="tx"/>
                  </a:ext>
                </a:extLst>
              </a:hlinkClick>
            </a:rPr>
            <a:t>Legal Aid Agency youtube channel</a:t>
          </a:r>
          <a:r>
            <a:rPr lang="en-GB" sz="1800" kern="1200">
              <a:solidFill>
                <a:schemeClr val="accent1"/>
              </a:solidFill>
            </a:rPr>
            <a:t> R</a:t>
          </a:r>
          <a:r>
            <a:rPr lang="en-GB" sz="1800" kern="1200">
              <a:solidFill>
                <a:schemeClr val="tx1"/>
              </a:solidFill>
            </a:rPr>
            <a:t>emember to like and subscribe!</a:t>
          </a:r>
          <a:endParaRPr lang="en-GB" sz="1800" kern="1200">
            <a:solidFill>
              <a:schemeClr val="tx1"/>
            </a:solidFill>
            <a:latin typeface="Arial" panose="020B0604020202020204" pitchFamily="34" charset="0"/>
            <a:cs typeface="Arial" panose="020B0604020202020204" pitchFamily="34" charset="0"/>
          </a:endParaRPr>
        </a:p>
      </dsp:txBody>
      <dsp:txXfrm>
        <a:off x="0" y="3079756"/>
        <a:ext cx="10138391" cy="1575000"/>
      </dsp:txXfrm>
    </dsp:sp>
    <dsp:sp modelId="{DE41F533-A90B-4791-A97F-D2263066D35F}">
      <dsp:nvSpPr>
        <dsp:cNvPr id="0" name=""/>
        <dsp:cNvSpPr/>
      </dsp:nvSpPr>
      <dsp:spPr>
        <a:xfrm>
          <a:off x="506919" y="2932156"/>
          <a:ext cx="7096873"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21329" y="2946566"/>
        <a:ext cx="7068053"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 </a:t>
          </a:r>
          <a:r>
            <a:rPr lang="en-GB" sz="1800" kern="12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X: </a:t>
          </a:r>
          <a:r>
            <a:rPr lang="en-US" sz="1800" kern="1200">
              <a:hlinkClick xmlns:r="http://schemas.openxmlformats.org/officeDocument/2006/relationships" r:id="rId2"/>
            </a:rPr>
            <a:t>@LegalAidAgency</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 </a:t>
          </a:r>
          <a:r>
            <a:rPr lang="en-GB" sz="1800" kern="1200">
              <a:hlinkClick xmlns:r="http://schemas.openxmlformats.org/officeDocument/2006/relationships" r:id="rId3" tooltip="https://x.com/laahelpteam"/>
            </a:rPr>
            <a:t>X: </a:t>
          </a:r>
          <a:r>
            <a:rPr lang="en-GB" sz="1800" kern="1200" err="1">
              <a:hlinkClick xmlns:r="http://schemas.openxmlformats.org/officeDocument/2006/relationships" r:id="rId3" tooltip="https://x.com/laahelpteam"/>
            </a:rPr>
            <a:t>LAAHelpTeam</a:t>
          </a:r>
          <a:r>
            <a:rPr lang="en-GB" sz="1800" kern="1200"/>
            <a:t> </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 </a:t>
          </a:r>
          <a:r>
            <a:rPr lang="en-GB" sz="1800" kern="1200">
              <a:hlinkClick xmlns:r="http://schemas.openxmlformats.org/officeDocument/2006/relationships" r:id="rId4"/>
            </a:rPr>
            <a:t>LAA online portal</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312176-CD2F-C906-EA25-53B5142851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34098B-0B48-AE56-B862-572A5625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A73BFB-98CB-48B9-94EC-951DC396B1C8}" type="datetimeFigureOut">
              <a:rPr lang="en-GB" smtClean="0"/>
              <a:t>04/12/2024</a:t>
            </a:fld>
            <a:endParaRPr lang="en-GB"/>
          </a:p>
        </p:txBody>
      </p:sp>
      <p:sp>
        <p:nvSpPr>
          <p:cNvPr id="4" name="Footer Placeholder 3">
            <a:extLst>
              <a:ext uri="{FF2B5EF4-FFF2-40B4-BE49-F238E27FC236}">
                <a16:creationId xmlns:a16="http://schemas.microsoft.com/office/drawing/2014/main" id="{AC63B982-9802-C80C-80B6-69CAFE725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FE5156C-BE97-DE51-2C5F-56A7C7AA8F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72910-E49B-45A5-AD4F-261F7F28C03D}" type="slidenum">
              <a:rPr lang="en-GB" smtClean="0"/>
              <a:t>‹#›</a:t>
            </a:fld>
            <a:endParaRPr lang="en-GB"/>
          </a:p>
        </p:txBody>
      </p:sp>
    </p:spTree>
    <p:extLst>
      <p:ext uri="{BB962C8B-B14F-4D97-AF65-F5344CB8AC3E}">
        <p14:creationId xmlns:p14="http://schemas.microsoft.com/office/powerpoint/2010/main" val="218367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DA7AC-21A6-48FE-AADC-53FFB7595DE4}" type="datetimeFigureOut">
              <a:rPr lang="en-GB" smtClean="0"/>
              <a:t>04/12/2024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A3158-828B-45DC-A055-D433B2F6AF05}" type="slidenum">
              <a:rPr lang="en-GB" smtClean="0"/>
              <a:t>‹#›</a:t>
            </a:fld>
            <a:endParaRPr lang="en-GB"/>
          </a:p>
        </p:txBody>
      </p:sp>
    </p:spTree>
    <p:extLst>
      <p:ext uri="{BB962C8B-B14F-4D97-AF65-F5344CB8AC3E}">
        <p14:creationId xmlns:p14="http://schemas.microsoft.com/office/powerpoint/2010/main" val="378001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27</a:t>
            </a:fld>
            <a:endParaRPr lang="en-GB"/>
          </a:p>
        </p:txBody>
      </p:sp>
    </p:spTree>
    <p:extLst>
      <p:ext uri="{BB962C8B-B14F-4D97-AF65-F5344CB8AC3E}">
        <p14:creationId xmlns:p14="http://schemas.microsoft.com/office/powerpoint/2010/main" val="148141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28</a:t>
            </a:fld>
            <a:endParaRPr lang="en-GB"/>
          </a:p>
        </p:txBody>
      </p:sp>
    </p:spTree>
    <p:extLst>
      <p:ext uri="{BB962C8B-B14F-4D97-AF65-F5344CB8AC3E}">
        <p14:creationId xmlns:p14="http://schemas.microsoft.com/office/powerpoint/2010/main" val="392668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31</a:t>
            </a:fld>
            <a:endParaRPr lang="en-GB"/>
          </a:p>
        </p:txBody>
      </p:sp>
    </p:spTree>
    <p:extLst>
      <p:ext uri="{BB962C8B-B14F-4D97-AF65-F5344CB8AC3E}">
        <p14:creationId xmlns:p14="http://schemas.microsoft.com/office/powerpoint/2010/main" val="313465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34</a:t>
            </a:fld>
            <a:endParaRPr lang="en-GB"/>
          </a:p>
        </p:txBody>
      </p:sp>
    </p:spTree>
    <p:extLst>
      <p:ext uri="{BB962C8B-B14F-4D97-AF65-F5344CB8AC3E}">
        <p14:creationId xmlns:p14="http://schemas.microsoft.com/office/powerpoint/2010/main" val="427569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39</a:t>
            </a:fld>
            <a:endParaRPr lang="en-GB"/>
          </a:p>
        </p:txBody>
      </p:sp>
    </p:spTree>
    <p:extLst>
      <p:ext uri="{BB962C8B-B14F-4D97-AF65-F5344CB8AC3E}">
        <p14:creationId xmlns:p14="http://schemas.microsoft.com/office/powerpoint/2010/main" val="755896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44</a:t>
            </a:fld>
            <a:endParaRPr lang="en-GB"/>
          </a:p>
        </p:txBody>
      </p:sp>
    </p:spTree>
    <p:extLst>
      <p:ext uri="{BB962C8B-B14F-4D97-AF65-F5344CB8AC3E}">
        <p14:creationId xmlns:p14="http://schemas.microsoft.com/office/powerpoint/2010/main" val="1930971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6</a:t>
            </a:fld>
            <a:endParaRPr lang="en-GB"/>
          </a:p>
        </p:txBody>
      </p:sp>
    </p:spTree>
    <p:extLst>
      <p:ext uri="{BB962C8B-B14F-4D97-AF65-F5344CB8AC3E}">
        <p14:creationId xmlns:p14="http://schemas.microsoft.com/office/powerpoint/2010/main" val="223642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7</a:t>
            </a:fld>
            <a:endParaRPr lang="en-GB"/>
          </a:p>
        </p:txBody>
      </p:sp>
    </p:spTree>
    <p:extLst>
      <p:ext uri="{BB962C8B-B14F-4D97-AF65-F5344CB8AC3E}">
        <p14:creationId xmlns:p14="http://schemas.microsoft.com/office/powerpoint/2010/main" val="49293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8</a:t>
            </a:fld>
            <a:endParaRPr lang="en-GB"/>
          </a:p>
        </p:txBody>
      </p:sp>
    </p:spTree>
    <p:extLst>
      <p:ext uri="{BB962C8B-B14F-4D97-AF65-F5344CB8AC3E}">
        <p14:creationId xmlns:p14="http://schemas.microsoft.com/office/powerpoint/2010/main" val="190227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9</a:t>
            </a:fld>
            <a:endParaRPr lang="en-GB"/>
          </a:p>
        </p:txBody>
      </p:sp>
    </p:spTree>
    <p:extLst>
      <p:ext uri="{BB962C8B-B14F-4D97-AF65-F5344CB8AC3E}">
        <p14:creationId xmlns:p14="http://schemas.microsoft.com/office/powerpoint/2010/main" val="274368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11</a:t>
            </a:fld>
            <a:endParaRPr lang="en-GB"/>
          </a:p>
        </p:txBody>
      </p:sp>
    </p:spTree>
    <p:extLst>
      <p:ext uri="{BB962C8B-B14F-4D97-AF65-F5344CB8AC3E}">
        <p14:creationId xmlns:p14="http://schemas.microsoft.com/office/powerpoint/2010/main" val="325684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12</a:t>
            </a:fld>
            <a:endParaRPr lang="en-GB"/>
          </a:p>
        </p:txBody>
      </p:sp>
    </p:spTree>
    <p:extLst>
      <p:ext uri="{BB962C8B-B14F-4D97-AF65-F5344CB8AC3E}">
        <p14:creationId xmlns:p14="http://schemas.microsoft.com/office/powerpoint/2010/main" val="156213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19</a:t>
            </a:fld>
            <a:endParaRPr lang="en-GB"/>
          </a:p>
        </p:txBody>
      </p:sp>
    </p:spTree>
    <p:extLst>
      <p:ext uri="{BB962C8B-B14F-4D97-AF65-F5344CB8AC3E}">
        <p14:creationId xmlns:p14="http://schemas.microsoft.com/office/powerpoint/2010/main" val="162072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1A3158-828B-45DC-A055-D433B2F6AF05}" type="slidenum">
              <a:rPr lang="en-GB" smtClean="0"/>
              <a:t>20</a:t>
            </a:fld>
            <a:endParaRPr lang="en-GB"/>
          </a:p>
        </p:txBody>
      </p:sp>
    </p:spTree>
    <p:extLst>
      <p:ext uri="{BB962C8B-B14F-4D97-AF65-F5344CB8AC3E}">
        <p14:creationId xmlns:p14="http://schemas.microsoft.com/office/powerpoint/2010/main" val="3183087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a:extLst>
              <a:ext uri="{FF2B5EF4-FFF2-40B4-BE49-F238E27FC236}">
                <a16:creationId xmlns:a16="http://schemas.microsoft.com/office/drawing/2014/main" id="{C8279A9B-1203-6748-7911-405F61EB5E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Tree>
    <p:extLst>
      <p:ext uri="{BB962C8B-B14F-4D97-AF65-F5344CB8AC3E}">
        <p14:creationId xmlns:p14="http://schemas.microsoft.com/office/powerpoint/2010/main" val="30463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163"/>
                    </a14:imgEffect>
                  </a14:imgLayer>
                </a14:imgProps>
              </a:ext>
              <a:ext uri="{28A0092B-C50C-407E-A947-70E740481C1C}">
                <a14:useLocalDpi xmlns:a14="http://schemas.microsoft.com/office/drawing/2010/main" val="0"/>
              </a:ext>
            </a:extLst>
          </a:blip>
          <a:stretch/>
        </p:blipFill>
        <p:spPr>
          <a:xfrm>
            <a:off x="0" y="-21265"/>
            <a:ext cx="12195073" cy="687926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2319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04/12/2024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256739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04/12/2024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40883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04/12/2024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26493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a:solidFill>
            <a:schemeClr val="bg1">
              <a:lumMod val="95000"/>
            </a:schemeClr>
          </a:solidFill>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04/12/2024</a:t>
            </a:fld>
            <a:endParaRPr lang="en-GB"/>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2" name="Footer Placeholder 4">
            <a:extLst>
              <a:ext uri="{FF2B5EF4-FFF2-40B4-BE49-F238E27FC236}">
                <a16:creationId xmlns:a16="http://schemas.microsoft.com/office/drawing/2014/main" id="{1095A724-0307-5E19-7110-5595331D61B1}"/>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2644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079"/>
          <a:stretch/>
        </p:blipFill>
        <p:spPr>
          <a:xfrm>
            <a:off x="0" y="1926077"/>
            <a:ext cx="12192000" cy="493106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4" name="Picture 3">
            <a:extLst>
              <a:ext uri="{FF2B5EF4-FFF2-40B4-BE49-F238E27FC236}">
                <a16:creationId xmlns:a16="http://schemas.microsoft.com/office/drawing/2014/main" id="{190DA67C-D20C-0B8B-A866-EE645BE6A4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Tree>
    <p:extLst>
      <p:ext uri="{BB962C8B-B14F-4D97-AF65-F5344CB8AC3E}">
        <p14:creationId xmlns:p14="http://schemas.microsoft.com/office/powerpoint/2010/main" val="42122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010383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04/12/2024</a:t>
            </a:fld>
            <a:endParaRPr lang="en-GB"/>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
        <p:nvSpPr>
          <p:cNvPr id="9" name="TextBox 8">
            <a:extLst>
              <a:ext uri="{FF2B5EF4-FFF2-40B4-BE49-F238E27FC236}">
                <a16:creationId xmlns:a16="http://schemas.microsoft.com/office/drawing/2014/main" id="{88791CA8-91EF-4A56-DA76-4E3357B9B991}"/>
              </a:ext>
            </a:extLst>
          </p:cNvPr>
          <p:cNvSpPr txBox="1"/>
          <p:nvPr userDrawn="1">
            <p:extLst>
              <p:ext uri="{1162E1C5-73C7-4A58-AE30-91384D911F3F}">
                <p184:classification xmlns:p184="http://schemas.microsoft.com/office/powerpoint/2018/4/main" val="hdr"/>
              </p:ext>
            </p:extLst>
          </p:nvPr>
        </p:nvSpPr>
        <p:spPr>
          <a:xfrm>
            <a:off x="5114925" y="6350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10" name="TextBox 9">
            <a:extLst>
              <a:ext uri="{FF2B5EF4-FFF2-40B4-BE49-F238E27FC236}">
                <a16:creationId xmlns:a16="http://schemas.microsoft.com/office/drawing/2014/main" id="{F5D4F422-D30B-C1C8-E9AB-9CA47E9D2C17}"/>
              </a:ext>
            </a:extLst>
          </p:cNvPr>
          <p:cNvSpPr txBox="1"/>
          <p:nvPr userDrawn="1">
            <p:extLst>
              <p:ext uri="{1162E1C5-73C7-4A58-AE30-91384D911F3F}">
                <p184:classification xmlns:p184="http://schemas.microsoft.com/office/powerpoint/2018/4/main" val="ftr"/>
              </p:ext>
            </p:extLst>
          </p:nvPr>
        </p:nvSpPr>
        <p:spPr>
          <a:xfrm>
            <a:off x="5114925" y="66116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35440337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5" r:id="rId5"/>
    <p:sldLayoutId id="2147483653" r:id="rId6"/>
    <p:sldLayoutId id="2147483656" r:id="rId7"/>
    <p:sldLayoutId id="2147483658" r:id="rId8"/>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47840/Civil_Finance_Electronic_Handbook_V3.1.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LAAHelpUsSayYes@justice.gov.uk"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civil-claims-rates-calculato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overnment/publications/civil-claims-rates-calculator"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www.find-court-tribunal.service.gov.uk/"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legalaidlearning.justice.gov.uk/pluginfile.php/1195/block_html/content/Civil%20Fixer%20Guidance%20v6.pdf" TargetMode="External"/><Relationship Id="rId2" Type="http://schemas.openxmlformats.org/officeDocument/2006/relationships/hyperlink" Target="mailto:ContactCivil@Justice.gov.uk"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hyperlink" Target="mailto:LAACivilClaimFix@justice.gov.u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assets.publishing.service.gov.uk/media/66f13cfa76558d051527abb9/Costs_Assessment_Guidance_2024_SCC_-_Version_1a-_23_September_2024.pdf" TargetMode="External"/><Relationship Id="rId7" Type="http://schemas.openxmlformats.org/officeDocument/2006/relationships/image" Target="../media/image10.png"/><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4.xml"/><Relationship Id="rId6" Type="http://schemas.openxmlformats.org/officeDocument/2006/relationships/hyperlink" Target="https://legalaidlearning.justice.gov.uk/" TargetMode="External"/><Relationship Id="rId5" Type="http://schemas.openxmlformats.org/officeDocument/2006/relationships/hyperlink" Target="https://www.gov.uk/government/publications/standard-civil-contract-2024" TargetMode="External"/><Relationship Id="rId4" Type="http://schemas.openxmlformats.org/officeDocument/2006/relationships/hyperlink" Target="https://assets.publishing.service.gov.uk/government/uploads/system/uploads/attachment_data/file/879645/LAA-FAS-updatev2.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legalaidlearning.justice.gov.uk/ccms-counsel-and-solicitor-advocate-appeal-bill/" TargetMode="External"/><Relationship Id="rId2" Type="http://schemas.openxmlformats.org/officeDocument/2006/relationships/hyperlink" Target="https://legalaidlearning.justice.gov.uk/" TargetMode="External"/><Relationship Id="rId1" Type="http://schemas.openxmlformats.org/officeDocument/2006/relationships/slideLayout" Target="../slideLayouts/slideLayout4.xml"/><Relationship Id="rId5" Type="http://schemas.openxmlformats.org/officeDocument/2006/relationships/hyperlink" Target="https://legalaidlearning.justice.gov.uk/family-advocacy-scheme-frequently-asked-questions/" TargetMode="External"/><Relationship Id="rId4" Type="http://schemas.openxmlformats.org/officeDocument/2006/relationships/hyperlink" Target="https://legalaidlearning.justice.gov.uk/getting-your-civil-cost-appeals-right-first-time-certificated-and-escape-cases/" TargetMode="Externa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10168891" cy="1080000"/>
          </a:xfrm>
        </p:spPr>
        <p:txBody>
          <a:bodyPr/>
          <a:lstStyle/>
          <a:p>
            <a:r>
              <a:rPr lang="en-US"/>
              <a:t>#HelpUsSayYes webinar: </a:t>
            </a:r>
            <a:br>
              <a:rPr lang="en-US"/>
            </a:br>
            <a:r>
              <a:rPr lang="en-GB"/>
              <a:t>Family advocacy scheme (FAS) for Counsel</a:t>
            </a:r>
            <a:r>
              <a:rPr lang="en-US"/>
              <a:t> </a:t>
            </a:r>
            <a:endParaRPr lang="en-GB"/>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a:t>Civil Billing</a:t>
            </a:r>
            <a:endParaRPr lang="en-GB"/>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a:t>December 2024</a:t>
            </a:r>
            <a:endParaRPr lang="en-GB"/>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cs typeface="Arial"/>
              </a:rPr>
              <a:t>Final hearings </a:t>
            </a:r>
          </a:p>
        </p:txBody>
      </p:sp>
    </p:spTree>
    <p:extLst>
      <p:ext uri="{BB962C8B-B14F-4D97-AF65-F5344CB8AC3E}">
        <p14:creationId xmlns:p14="http://schemas.microsoft.com/office/powerpoint/2010/main" val="13911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Final hearing fees: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047BBC55-B950-243C-8DB8-F4E33CB47B57}"/>
              </a:ext>
            </a:extLst>
          </p:cNvPr>
          <p:cNvSpPr txBox="1"/>
          <p:nvPr/>
        </p:nvSpPr>
        <p:spPr>
          <a:xfrm>
            <a:off x="809424" y="1123569"/>
            <a:ext cx="10634223" cy="4980851"/>
          </a:xfrm>
          <a:prstGeom prst="rect">
            <a:avLst/>
          </a:prstGeom>
          <a:noFill/>
        </p:spPr>
        <p:txBody>
          <a:bodyPr wrap="square" lIns="91440" tIns="45720" rIns="91440" bIns="45720" anchor="t">
            <a:spAutoFit/>
          </a:bodyPr>
          <a:lstStyle/>
          <a:p>
            <a:pPr marL="0" lvl="1">
              <a:spcAft>
                <a:spcPts val="1200"/>
              </a:spcAft>
            </a:pPr>
            <a:r>
              <a:rPr lang="en-GB">
                <a:cs typeface="Arial"/>
              </a:rPr>
              <a:t>A final hearing fee is claimable for a hearing specifically listed in advance for the purpose of making a final determination of the application:</a:t>
            </a:r>
          </a:p>
          <a:p>
            <a:pPr marL="285750" lvl="1" indent="-285750">
              <a:spcAft>
                <a:spcPts val="1200"/>
              </a:spcAft>
              <a:buFont typeface="Arial" panose="020B0604020202020204" pitchFamily="34" charset="0"/>
              <a:buChar char="•"/>
            </a:pPr>
            <a:r>
              <a:rPr lang="en-GB">
                <a:cs typeface="Arial"/>
              </a:rPr>
              <a:t>Such a hearing should also be effective as a final hearing and the substantive issues considered.  </a:t>
            </a:r>
          </a:p>
          <a:p>
            <a:pPr marL="285750" lvl="1" indent="-285750">
              <a:spcAft>
                <a:spcPts val="1200"/>
              </a:spcAft>
              <a:buFont typeface="Arial" panose="020B0604020202020204" pitchFamily="34" charset="0"/>
              <a:buChar char="•"/>
            </a:pPr>
            <a:r>
              <a:rPr lang="en-GB">
                <a:cs typeface="Arial"/>
              </a:rPr>
              <a:t>If the hearing was not expected to be a contested hearing it will be payable as an interim hearing.  </a:t>
            </a:r>
          </a:p>
          <a:p>
            <a:pPr marL="285750" lvl="1" indent="-285750">
              <a:spcAft>
                <a:spcPts val="1200"/>
              </a:spcAft>
              <a:buFont typeface="Arial" panose="020B0604020202020204" pitchFamily="34" charset="0"/>
              <a:buChar char="•"/>
            </a:pPr>
            <a:r>
              <a:rPr lang="en-GB">
                <a:cs typeface="Arial"/>
              </a:rPr>
              <a:t>If a hearing was listed as a final hearing but for whatever reason was adjourned or postponed before the substantive issues were considered, it will be considered an interim hearing. </a:t>
            </a:r>
          </a:p>
          <a:p>
            <a:r>
              <a:rPr lang="en-GB" b="1">
                <a:cs typeface="Arial"/>
              </a:rPr>
              <a:t>Please note: </a:t>
            </a:r>
          </a:p>
          <a:p>
            <a:pPr marL="594360" lvl="1" indent="-342900">
              <a:spcAft>
                <a:spcPts val="1200"/>
              </a:spcAft>
              <a:buFont typeface="Arial" panose="020B0604020202020204" pitchFamily="34" charset="0"/>
              <a:buChar char="•"/>
            </a:pPr>
            <a:r>
              <a:rPr lang="en-GB">
                <a:cs typeface="Arial"/>
              </a:rPr>
              <a:t>A hearing listed and effective as a contested final hearing cannot be claimed on a certificate which does not cover a contested final hearing, even at interim rates.</a:t>
            </a:r>
          </a:p>
          <a:p>
            <a:pPr marL="594360" lvl="1" indent="-342900">
              <a:spcAft>
                <a:spcPts val="1200"/>
              </a:spcAft>
              <a:buFont typeface="Arial" panose="020B0604020202020204" pitchFamily="34" charset="0"/>
              <a:buChar char="•"/>
            </a:pPr>
            <a:r>
              <a:rPr lang="en-GB">
                <a:cs typeface="Arial"/>
              </a:rPr>
              <a:t>If you claim a final hearing fee where the certificate scope does not allow this, payment of your instructing solicitor’s bill will be delayed whilst this issue is investigated; and counsel’s fee will either be reduced to interim rates, or recouped in full, as appropriate.</a:t>
            </a:r>
          </a:p>
          <a:p>
            <a:pPr marL="0" lvl="1"/>
            <a:r>
              <a:rPr lang="en-GB" b="1">
                <a:cs typeface="Arial"/>
              </a:rPr>
              <a:t>Guidance:</a:t>
            </a:r>
            <a:r>
              <a:rPr lang="en-GB">
                <a:cs typeface="Arial"/>
              </a:rPr>
              <a:t> </a:t>
            </a:r>
          </a:p>
          <a:p>
            <a:pPr marL="285750" indent="-285750">
              <a:lnSpc>
                <a:spcPct val="150000"/>
              </a:lnSpc>
              <a:buFont typeface="Arial,Sans-Serif" panose="020B0604020202020204" pitchFamily="34" charset="0"/>
              <a:buChar char="•"/>
            </a:pPr>
            <a:r>
              <a:rPr lang="en-GB">
                <a:cs typeface="Arial"/>
              </a:rPr>
              <a:t>Section 6.4 of the civil finance electronic handbook; </a:t>
            </a:r>
            <a:endParaRPr lang="en-US">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11</a:t>
            </a:fld>
            <a:endParaRPr lang="en-GB"/>
          </a:p>
        </p:txBody>
      </p:sp>
    </p:spTree>
    <p:extLst>
      <p:ext uri="{BB962C8B-B14F-4D97-AF65-F5344CB8AC3E}">
        <p14:creationId xmlns:p14="http://schemas.microsoft.com/office/powerpoint/2010/main" val="7949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Final Hearing fees continued:</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3A29D295-6B92-052D-33C0-3A75470825A7}"/>
              </a:ext>
            </a:extLst>
          </p:cNvPr>
          <p:cNvSpPr txBox="1"/>
          <p:nvPr/>
        </p:nvSpPr>
        <p:spPr>
          <a:xfrm>
            <a:off x="809425" y="1106641"/>
            <a:ext cx="10727999" cy="5093702"/>
          </a:xfrm>
          <a:prstGeom prst="rect">
            <a:avLst/>
          </a:prstGeom>
          <a:noFill/>
        </p:spPr>
        <p:txBody>
          <a:bodyPr wrap="square" lIns="91440" tIns="45720" rIns="91440" bIns="45720" anchor="t">
            <a:spAutoFit/>
          </a:bodyPr>
          <a:lstStyle/>
          <a:p>
            <a:pPr>
              <a:spcAft>
                <a:spcPts val="600"/>
              </a:spcAft>
            </a:pPr>
            <a:r>
              <a:rPr lang="en-GB">
                <a:cs typeface="Arial"/>
              </a:rPr>
              <a:t>Hearings claimable as final include: </a:t>
            </a:r>
          </a:p>
          <a:p>
            <a:pPr marL="285750" indent="-285750">
              <a:spcAft>
                <a:spcPts val="600"/>
              </a:spcAft>
              <a:buFont typeface="Arial" panose="020B0604020202020204" pitchFamily="34" charset="0"/>
              <a:buChar char="•"/>
            </a:pPr>
            <a:r>
              <a:rPr lang="en-GB">
                <a:cs typeface="Arial"/>
              </a:rPr>
              <a:t>Any hearing specifically listed in advance as a ‘Final Hearing’ which was expected to be contested; and which was effective as a final hearing;</a:t>
            </a:r>
          </a:p>
          <a:p>
            <a:pPr marL="285750" indent="-285750">
              <a:spcAft>
                <a:spcPts val="600"/>
              </a:spcAft>
              <a:buChar char="•"/>
            </a:pPr>
            <a:r>
              <a:rPr lang="en-GB">
                <a:cs typeface="Arial"/>
              </a:rPr>
              <a:t>Effective fact-finding hearings in all case types;  </a:t>
            </a:r>
          </a:p>
          <a:p>
            <a:pPr marL="285750" indent="-285750">
              <a:spcAft>
                <a:spcPts val="600"/>
              </a:spcAft>
              <a:buChar char="•"/>
            </a:pPr>
            <a:r>
              <a:rPr lang="en-GB">
                <a:cs typeface="Arial"/>
              </a:rPr>
              <a:t>Effective threshold and welfare hearings in care cases;</a:t>
            </a:r>
          </a:p>
          <a:p>
            <a:pPr marL="285750" indent="-285750">
              <a:spcAft>
                <a:spcPts val="600"/>
              </a:spcAft>
              <a:buChar char="•"/>
            </a:pPr>
            <a:r>
              <a:rPr lang="en-GB">
                <a:cs typeface="Arial"/>
              </a:rPr>
              <a:t>An effective emergency protection order hearing;</a:t>
            </a:r>
          </a:p>
          <a:p>
            <a:pPr marL="285750" indent="-285750">
              <a:spcAft>
                <a:spcPts val="600"/>
              </a:spcAft>
              <a:buChar char="•"/>
            </a:pPr>
            <a:r>
              <a:rPr lang="en-GB">
                <a:cs typeface="Arial"/>
              </a:rPr>
              <a:t>The return date or ‘on notice’ hearing in a domestic abuse case:</a:t>
            </a:r>
          </a:p>
          <a:p>
            <a:pPr marL="994410" lvl="2" indent="-285750">
              <a:spcAft>
                <a:spcPts val="600"/>
              </a:spcAft>
            </a:pPr>
            <a:r>
              <a:rPr lang="en-GB">
                <a:cs typeface="Arial"/>
              </a:rPr>
              <a:t>Unless it was known in advance that the applicant intended to withdraw the application; or that the respondent would not contest it;</a:t>
            </a:r>
          </a:p>
          <a:p>
            <a:pPr marL="285750" indent="-285750">
              <a:spcAft>
                <a:spcPts val="600"/>
              </a:spcAft>
              <a:buChar char="•"/>
            </a:pPr>
            <a:r>
              <a:rPr lang="en-GB">
                <a:cs typeface="Arial"/>
              </a:rPr>
              <a:t>A decision hearing in a pathfinder pilot case listed and effective as a final hearing; and</a:t>
            </a:r>
          </a:p>
          <a:p>
            <a:pPr marL="285750" indent="-285750">
              <a:spcAft>
                <a:spcPts val="600"/>
              </a:spcAft>
              <a:buChar char="•"/>
            </a:pPr>
            <a:r>
              <a:rPr lang="en-GB">
                <a:cs typeface="Arial"/>
              </a:rPr>
              <a:t>A dispute resolution appointment (DRA) listed with the intention of making a final determination of the application; and expected to be both effective and contested as a final hearing.</a:t>
            </a:r>
          </a:p>
          <a:p>
            <a:pPr>
              <a:spcAft>
                <a:spcPts val="600"/>
              </a:spcAft>
            </a:pPr>
            <a:r>
              <a:rPr lang="en-GB" b="1">
                <a:cs typeface="Arial"/>
              </a:rPr>
              <a:t>Please note: </a:t>
            </a:r>
            <a:r>
              <a:rPr lang="en-GB">
                <a:cs typeface="Arial"/>
              </a:rPr>
              <a:t>Final hearing cover is required for all hearings other than fact finding to be claimed.</a:t>
            </a:r>
          </a:p>
          <a:p>
            <a:pPr>
              <a:spcAft>
                <a:spcPts val="600"/>
              </a:spcAft>
            </a:pPr>
            <a:r>
              <a:rPr lang="en-GB" b="1">
                <a:cs typeface="Arial"/>
              </a:rPr>
              <a:t>Guidance: </a:t>
            </a:r>
          </a:p>
          <a:p>
            <a:pPr marL="285750" indent="-285750">
              <a:spcAft>
                <a:spcPts val="600"/>
              </a:spcAft>
              <a:buFont typeface="Arial" panose="020B0604020202020204" pitchFamily="34" charset="0"/>
              <a:buChar char="•"/>
            </a:pPr>
            <a:r>
              <a:rPr lang="en-US">
                <a:cs typeface="Arial"/>
              </a:rPr>
              <a:t>Section 6.4 of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12</a:t>
            </a:fld>
            <a:endParaRPr lang="en-GB"/>
          </a:p>
        </p:txBody>
      </p:sp>
    </p:spTree>
    <p:extLst>
      <p:ext uri="{BB962C8B-B14F-4D97-AF65-F5344CB8AC3E}">
        <p14:creationId xmlns:p14="http://schemas.microsoft.com/office/powerpoint/2010/main" val="285390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Dispute resolution appointment (DRA) hearings:</a:t>
            </a:r>
            <a:endParaRPr lang="en-GB"/>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13</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72AFABC3-29D3-5D53-72DC-0B9101FF27ED}"/>
              </a:ext>
            </a:extLst>
          </p:cNvPr>
          <p:cNvSpPr txBox="1"/>
          <p:nvPr/>
        </p:nvSpPr>
        <p:spPr>
          <a:xfrm>
            <a:off x="809425" y="1272136"/>
            <a:ext cx="10892718" cy="4862870"/>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sz="1800">
                <a:cs typeface="Arial"/>
              </a:rPr>
              <a:t>A dispute resolution appointment (DRA) hearing listed with the specific intention of making a final determination of the application; and expected to be both effective and contested as a final hearing, can also be claimed as a final hearing if the relevant certificate scope covers a final hearing.</a:t>
            </a:r>
            <a:endParaRPr lang="en-US">
              <a:cs typeface="Arial"/>
            </a:endParaRPr>
          </a:p>
          <a:p>
            <a:pPr marL="285750" indent="-285750">
              <a:spcAft>
                <a:spcPts val="600"/>
              </a:spcAft>
              <a:buFont typeface="Arial" panose="020B0604020202020204" pitchFamily="34" charset="0"/>
              <a:buChar char="•"/>
            </a:pPr>
            <a:r>
              <a:rPr lang="en-GB" sz="1800">
                <a:cs typeface="Arial"/>
              </a:rPr>
              <a:t>A DRA listed without confirmation it was intended to make a final determination of the application; or which was not expected to be both effective and contested as a final hearing is payable as an interim hearing.  The certificate does not need to cover a final hearing for this to be claimed at interim rates.</a:t>
            </a:r>
            <a:endParaRPr lang="en-GB">
              <a:cs typeface="Arial"/>
            </a:endParaRPr>
          </a:p>
          <a:p>
            <a:pPr>
              <a:spcAft>
                <a:spcPts val="600"/>
              </a:spcAft>
            </a:pPr>
            <a:r>
              <a:rPr lang="en-GB" sz="1800" b="1">
                <a:cs typeface="Arial"/>
              </a:rPr>
              <a:t>Please note:</a:t>
            </a:r>
          </a:p>
          <a:p>
            <a:pPr marL="285750" indent="-285750">
              <a:spcAft>
                <a:spcPts val="600"/>
              </a:spcAft>
              <a:buFont typeface="Arial" panose="020B0604020202020204" pitchFamily="34" charset="0"/>
              <a:buChar char="•"/>
            </a:pPr>
            <a:r>
              <a:rPr lang="en-GB" sz="1800">
                <a:cs typeface="Arial"/>
              </a:rPr>
              <a:t>Most DRAs appear to be listed as interim rather than final hearings:</a:t>
            </a:r>
            <a:endParaRPr lang="en-GB">
              <a:cs typeface="Arial"/>
            </a:endParaRPr>
          </a:p>
          <a:p>
            <a:pPr marL="742950" lvl="1" indent="-285750">
              <a:spcAft>
                <a:spcPts val="600"/>
              </a:spcAft>
              <a:buChar char="•"/>
            </a:pPr>
            <a:r>
              <a:rPr lang="en-GB">
                <a:cs typeface="Arial"/>
              </a:rPr>
              <a:t>Without specific confirmation that the hearing was expected to be contested and effective as a final hearing; and / or</a:t>
            </a:r>
          </a:p>
          <a:p>
            <a:pPr marL="742950" lvl="1" indent="-285750">
              <a:spcAft>
                <a:spcPts val="600"/>
              </a:spcAft>
              <a:buChar char="•"/>
            </a:pPr>
            <a:r>
              <a:rPr lang="en-GB">
                <a:cs typeface="Arial"/>
              </a:rPr>
              <a:t>With a short time estimate (1 or 2 hours) suggesting that the hearing was not expected to be contested or effective as a final hearing.</a:t>
            </a:r>
          </a:p>
          <a:p>
            <a:pPr marL="285750" indent="-285750">
              <a:spcAft>
                <a:spcPts val="600"/>
              </a:spcAft>
              <a:buFont typeface="Arial"/>
              <a:buChar char="•"/>
            </a:pPr>
            <a:r>
              <a:rPr lang="en-GB" sz="1800">
                <a:cs typeface="Arial"/>
              </a:rPr>
              <a:t>A </a:t>
            </a:r>
            <a:r>
              <a:rPr lang="en-GB">
                <a:cs typeface="Arial"/>
              </a:rPr>
              <a:t>DRA</a:t>
            </a:r>
            <a:r>
              <a:rPr lang="en-GB" sz="1800">
                <a:cs typeface="Arial"/>
              </a:rPr>
              <a:t> claimed at interim rates is payable within the scope of most certificates.</a:t>
            </a:r>
          </a:p>
          <a:p>
            <a:pPr>
              <a:spcBef>
                <a:spcPts val="600"/>
              </a:spcBef>
            </a:pPr>
            <a:r>
              <a:rPr lang="en-GB" b="1">
                <a:cs typeface="Arial"/>
              </a:rPr>
              <a:t>Guidance:</a:t>
            </a:r>
          </a:p>
          <a:p>
            <a:pPr marL="285750" indent="-285750">
              <a:spcAft>
                <a:spcPts val="600"/>
              </a:spcAft>
              <a:buFont typeface="Arial" panose="020B0604020202020204" pitchFamily="34" charset="0"/>
              <a:buChar char="•"/>
            </a:pPr>
            <a:r>
              <a:rPr lang="en-GB" sz="1800">
                <a:cs typeface="Arial"/>
              </a:rPr>
              <a:t>Section 7.127 of the </a:t>
            </a:r>
            <a:r>
              <a:rPr lang="en-GB">
                <a:cs typeface="Arial"/>
              </a:rPr>
              <a:t>standard</a:t>
            </a:r>
            <a:r>
              <a:rPr lang="en-GB" sz="1800">
                <a:cs typeface="Arial"/>
              </a:rPr>
              <a:t> </a:t>
            </a:r>
            <a:r>
              <a:rPr lang="en-GB">
                <a:cs typeface="Arial"/>
              </a:rPr>
              <a:t>civil</a:t>
            </a:r>
            <a:r>
              <a:rPr lang="en-GB" sz="1800">
                <a:cs typeface="Arial"/>
              </a:rPr>
              <a:t> </a:t>
            </a:r>
            <a:r>
              <a:rPr lang="en-GB">
                <a:cs typeface="Arial"/>
              </a:rPr>
              <a:t>contract</a:t>
            </a:r>
            <a:r>
              <a:rPr lang="en-GB" sz="1800">
                <a:cs typeface="Arial"/>
              </a:rPr>
              <a:t> 2024</a:t>
            </a:r>
            <a:r>
              <a:rPr lang="en-GB">
                <a:cs typeface="Arial"/>
              </a:rPr>
              <a:t> (category specific rules: Family)</a:t>
            </a:r>
            <a:endParaRPr lang="en-GB" sz="1800">
              <a:cs typeface="Arial"/>
            </a:endParaRPr>
          </a:p>
        </p:txBody>
      </p:sp>
    </p:spTree>
    <p:extLst>
      <p:ext uri="{BB962C8B-B14F-4D97-AF65-F5344CB8AC3E}">
        <p14:creationId xmlns:p14="http://schemas.microsoft.com/office/powerpoint/2010/main" val="94244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Interim hearings payable as final hearings under the FAS: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8A77104C-1EA6-6535-682B-A3D286C37B09}"/>
              </a:ext>
            </a:extLst>
          </p:cNvPr>
          <p:cNvSpPr txBox="1"/>
          <p:nvPr/>
        </p:nvSpPr>
        <p:spPr>
          <a:xfrm>
            <a:off x="809424" y="1214054"/>
            <a:ext cx="10634223" cy="4867999"/>
          </a:xfrm>
          <a:prstGeom prst="rect">
            <a:avLst/>
          </a:prstGeom>
          <a:noFill/>
        </p:spPr>
        <p:txBody>
          <a:bodyPr wrap="square" lIns="91440" tIns="45720" rIns="91440" bIns="45720" anchor="t">
            <a:spAutoFit/>
          </a:bodyPr>
          <a:lstStyle/>
          <a:p>
            <a:pPr>
              <a:lnSpc>
                <a:spcPct val="150000"/>
              </a:lnSpc>
            </a:pPr>
            <a:r>
              <a:rPr lang="en-GB" sz="1800">
                <a:cs typeface="Arial"/>
              </a:rPr>
              <a:t>The following interim hearings are also claimable as final hearings under the FAS:</a:t>
            </a:r>
            <a:endParaRPr lang="en-US">
              <a:cs typeface="Arial"/>
            </a:endParaRPr>
          </a:p>
          <a:p>
            <a:pPr marL="800100" lvl="1" indent="-342900">
              <a:lnSpc>
                <a:spcPct val="150000"/>
              </a:lnSpc>
              <a:buChar char="•"/>
            </a:pPr>
            <a:r>
              <a:rPr lang="en-GB">
                <a:cs typeface="Arial"/>
              </a:rPr>
              <a:t>An issues resolution hearing (IRH) or settlement conference which concludes a care case entirely for all your clients with no further hearings listed afterwards; and </a:t>
            </a:r>
          </a:p>
          <a:p>
            <a:pPr marL="800100" lvl="1" indent="-342900">
              <a:lnSpc>
                <a:spcPct val="150000"/>
              </a:lnSpc>
              <a:buChar char="•"/>
            </a:pPr>
            <a:r>
              <a:rPr lang="en-GB">
                <a:cs typeface="Arial"/>
              </a:rPr>
              <a:t>A neutral evaluation hearing listed instead of a final hearing or IRH which is intended to conclude the application; and which is effective in doing so.</a:t>
            </a:r>
          </a:p>
          <a:p>
            <a:pPr marL="285750" indent="-285750">
              <a:lnSpc>
                <a:spcPct val="150000"/>
              </a:lnSpc>
              <a:buFont typeface="Arial" panose="020B0604020202020204" pitchFamily="34" charset="0"/>
              <a:buChar char="•"/>
            </a:pPr>
            <a:r>
              <a:rPr lang="en-GB" sz="1800">
                <a:cs typeface="Arial"/>
              </a:rPr>
              <a:t>Final hearing cover is not required for final </a:t>
            </a:r>
            <a:r>
              <a:rPr lang="en-GB">
                <a:cs typeface="Arial"/>
              </a:rPr>
              <a:t>h</a:t>
            </a:r>
            <a:r>
              <a:rPr lang="en-GB" sz="1800">
                <a:cs typeface="Arial"/>
              </a:rPr>
              <a:t>earing fees to be claimed for these hearings.</a:t>
            </a:r>
            <a:endParaRPr lang="en-GB">
              <a:cs typeface="Arial"/>
            </a:endParaRPr>
          </a:p>
          <a:p>
            <a:pPr marL="285750" indent="-285750">
              <a:lnSpc>
                <a:spcPct val="150000"/>
              </a:lnSpc>
              <a:spcAft>
                <a:spcPts val="1200"/>
              </a:spcAft>
              <a:buFont typeface="Arial" panose="020B0604020202020204" pitchFamily="34" charset="0"/>
              <a:buChar char="•"/>
            </a:pPr>
            <a:r>
              <a:rPr lang="en-GB" sz="1800">
                <a:cs typeface="Arial"/>
              </a:rPr>
              <a:t>Please provide a </a:t>
            </a:r>
            <a:r>
              <a:rPr lang="en-GB">
                <a:cs typeface="Arial"/>
              </a:rPr>
              <a:t>finalised copy</a:t>
            </a:r>
            <a:r>
              <a:rPr lang="en-GB" sz="1800">
                <a:cs typeface="Arial"/>
              </a:rPr>
              <a:t> of the order made at the hearing to confirm the case is fully settled.</a:t>
            </a:r>
          </a:p>
          <a:p>
            <a:pPr>
              <a:lnSpc>
                <a:spcPct val="150000"/>
              </a:lnSpc>
            </a:pPr>
            <a:r>
              <a:rPr lang="en-GB" sz="1800" b="1">
                <a:cs typeface="Arial"/>
              </a:rPr>
              <a:t>Please note: </a:t>
            </a:r>
            <a:r>
              <a:rPr lang="en-GB" sz="1800">
                <a:cs typeface="Arial"/>
              </a:rPr>
              <a:t>If a case concludes at any interim hearing except in these specific circumstances, an interim rather than final hearing fee must be claimed.</a:t>
            </a:r>
          </a:p>
          <a:p>
            <a:pPr>
              <a:lnSpc>
                <a:spcPct val="150000"/>
              </a:lnSpc>
              <a:spcBef>
                <a:spcPts val="1000"/>
              </a:spcBef>
            </a:pPr>
            <a:r>
              <a:rPr lang="en-GB" b="1">
                <a:cs typeface="Arial"/>
              </a:rPr>
              <a:t>Guidance:</a:t>
            </a:r>
          </a:p>
          <a:p>
            <a:pPr marL="285750" indent="-285750">
              <a:lnSpc>
                <a:spcPct val="150000"/>
              </a:lnSpc>
              <a:buFont typeface="Arial" panose="020B0604020202020204" pitchFamily="34" charset="0"/>
              <a:buChar char="•"/>
            </a:pPr>
            <a:r>
              <a:rPr lang="en-GB">
                <a:cs typeface="Arial"/>
              </a:rPr>
              <a:t>Sections 14.3 and 15.9, appendix 2 of the costs assessment guidance 2024</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14</a:t>
            </a:fld>
            <a:endParaRPr lang="en-GB"/>
          </a:p>
        </p:txBody>
      </p:sp>
    </p:spTree>
    <p:extLst>
      <p:ext uri="{BB962C8B-B14F-4D97-AF65-F5344CB8AC3E}">
        <p14:creationId xmlns:p14="http://schemas.microsoft.com/office/powerpoint/2010/main" val="234332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Calculating final hearing fees:</a:t>
            </a:r>
            <a:endParaRPr lang="en-US"/>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BA959AC6-9386-DAA2-4036-2D03901F017F}"/>
              </a:ext>
            </a:extLst>
          </p:cNvPr>
          <p:cNvSpPr txBox="1"/>
          <p:nvPr/>
        </p:nvSpPr>
        <p:spPr>
          <a:xfrm>
            <a:off x="809424" y="1233684"/>
            <a:ext cx="10674526" cy="5380960"/>
          </a:xfrm>
          <a:prstGeom prst="rect">
            <a:avLst/>
          </a:prstGeom>
          <a:noFill/>
        </p:spPr>
        <p:txBody>
          <a:bodyPr wrap="square" lIns="91440" tIns="45720" rIns="91440" bIns="45720" anchor="t">
            <a:spAutoFit/>
          </a:bodyPr>
          <a:lstStyle/>
          <a:p>
            <a:pPr>
              <a:spcAft>
                <a:spcPts val="1000"/>
              </a:spcAft>
            </a:pPr>
            <a:r>
              <a:rPr lang="en-GB" sz="1800">
                <a:cs typeface="Arial"/>
              </a:rPr>
              <a:t>A fixed daily fee is payable for each day of an effective final </a:t>
            </a:r>
            <a:r>
              <a:rPr lang="en-GB">
                <a:cs typeface="Arial"/>
              </a:rPr>
              <a:t>h</a:t>
            </a:r>
            <a:r>
              <a:rPr lang="en-GB" sz="1800">
                <a:cs typeface="Arial"/>
              </a:rPr>
              <a:t>earing (or part thereof).</a:t>
            </a:r>
            <a:endParaRPr lang="en-US">
              <a:cs typeface="Arial"/>
            </a:endParaRPr>
          </a:p>
          <a:p>
            <a:pPr marL="342900" indent="-342900">
              <a:spcAft>
                <a:spcPts val="1000"/>
              </a:spcAft>
              <a:buChar char="•"/>
            </a:pPr>
            <a:r>
              <a:rPr lang="en-GB" sz="1800">
                <a:cs typeface="Arial"/>
              </a:rPr>
              <a:t>This fee covers all work carried out on the day:</a:t>
            </a:r>
          </a:p>
          <a:p>
            <a:pPr marL="800100" lvl="1" indent="-342900">
              <a:spcAft>
                <a:spcPts val="1000"/>
              </a:spcAft>
              <a:buChar char="•"/>
            </a:pPr>
            <a:r>
              <a:rPr lang="en-GB">
                <a:cs typeface="Arial"/>
              </a:rPr>
              <a:t>No additional advocates meeting or conference fee is payable for any meeting or conference taking place on the same day.  </a:t>
            </a:r>
          </a:p>
          <a:p>
            <a:pPr marL="800100" lvl="1" indent="-342900">
              <a:spcAft>
                <a:spcPts val="1000"/>
              </a:spcAft>
              <a:buChar char="•"/>
            </a:pPr>
            <a:r>
              <a:rPr lang="en-GB">
                <a:cs typeface="Arial"/>
              </a:rPr>
              <a:t>This also applies if an IRH is claimed as a final hearing.</a:t>
            </a:r>
          </a:p>
          <a:p>
            <a:pPr marL="342900" indent="-342900">
              <a:spcAft>
                <a:spcPts val="1000"/>
              </a:spcAft>
              <a:buChar char="•"/>
            </a:pPr>
            <a:r>
              <a:rPr lang="en-GB" sz="1800">
                <a:cs typeface="Arial"/>
              </a:rPr>
              <a:t>No fee is payable for a </a:t>
            </a:r>
            <a:r>
              <a:rPr lang="en-GB">
                <a:cs typeface="Arial"/>
              </a:rPr>
              <a:t>judicial reading</a:t>
            </a:r>
            <a:r>
              <a:rPr lang="en-GB" sz="1800">
                <a:cs typeface="Arial"/>
              </a:rPr>
              <a:t> </a:t>
            </a:r>
            <a:r>
              <a:rPr lang="en-GB">
                <a:cs typeface="Arial"/>
              </a:rPr>
              <a:t>d</a:t>
            </a:r>
            <a:r>
              <a:rPr lang="en-GB" sz="1800">
                <a:cs typeface="Arial"/>
              </a:rPr>
              <a:t>ay since advocacy is not required from the advocates.  </a:t>
            </a:r>
          </a:p>
          <a:p>
            <a:pPr marL="800100" lvl="1" indent="-342900">
              <a:spcAft>
                <a:spcPts val="1000"/>
              </a:spcAft>
              <a:buChar char="•"/>
            </a:pPr>
            <a:r>
              <a:rPr lang="en-GB">
                <a:cs typeface="Arial"/>
              </a:rPr>
              <a:t>However, a fee may be claimed where the judge directs that the advocates do not attend on a day which is set aside for them draft written submissions.</a:t>
            </a:r>
          </a:p>
          <a:p>
            <a:pPr marL="800100" lvl="1" indent="-342900">
              <a:spcAft>
                <a:spcPts val="1000"/>
              </a:spcAft>
              <a:buChar char="•"/>
            </a:pPr>
            <a:r>
              <a:rPr lang="en-GB">
                <a:cs typeface="Arial"/>
              </a:rPr>
              <a:t>If claiming such a fee, please ensure that the court order confirms this. </a:t>
            </a:r>
          </a:p>
          <a:p>
            <a:pPr marL="342900" indent="-342900">
              <a:spcAft>
                <a:spcPts val="1000"/>
              </a:spcAft>
              <a:buChar char="•"/>
            </a:pPr>
            <a:r>
              <a:rPr lang="en-GB" sz="1800">
                <a:cs typeface="Arial"/>
              </a:rPr>
              <a:t>If different advocates attend on different days</a:t>
            </a:r>
            <a:r>
              <a:rPr lang="en-GB">
                <a:cs typeface="Arial"/>
              </a:rPr>
              <a:t> of the hearing</a:t>
            </a:r>
            <a:r>
              <a:rPr lang="en-GB" sz="1800">
                <a:cs typeface="Arial"/>
              </a:rPr>
              <a:t>, each can claim their fees separately.</a:t>
            </a:r>
          </a:p>
          <a:p>
            <a:pPr>
              <a:spcAft>
                <a:spcPts val="1000"/>
              </a:spcAft>
            </a:pPr>
            <a:r>
              <a:rPr lang="en-GB" b="1">
                <a:cs typeface="Arial"/>
              </a:rPr>
              <a:t>Guidance:</a:t>
            </a:r>
          </a:p>
          <a:p>
            <a:pPr marL="285750" indent="-285750">
              <a:spcAft>
                <a:spcPts val="1000"/>
              </a:spcAft>
              <a:buFont typeface="Arial" panose="020B0604020202020204" pitchFamily="34" charset="0"/>
              <a:buChar char="•"/>
            </a:pPr>
            <a:r>
              <a:rPr lang="en-GB">
                <a:cs typeface="Arial"/>
              </a:rPr>
              <a:t>Sections 6.3, 6.4 and 6.7 of the civil finance electronic handbook</a:t>
            </a:r>
          </a:p>
          <a:p>
            <a:pPr marL="285750" indent="-285750">
              <a:spcAft>
                <a:spcPts val="1000"/>
              </a:spcAft>
              <a:buFont typeface="Arial" panose="020B0604020202020204" pitchFamily="34" charset="0"/>
              <a:buChar char="•"/>
            </a:pPr>
            <a:r>
              <a:rPr lang="en-GB">
                <a:cs typeface="Arial"/>
              </a:rPr>
              <a:t>Section 14.28, appendix 2 of the costs assessment guidance 2024</a:t>
            </a:r>
          </a:p>
          <a:p>
            <a:pPr>
              <a:spcAft>
                <a:spcPts val="1000"/>
              </a:spcAft>
            </a:pPr>
            <a:endParaRPr lang="en-GB" sz="1800" b="1">
              <a:cs typeface="Arial"/>
              <a:hlinkClick r:id="rId2"/>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15</a:t>
            </a:fld>
            <a:endParaRPr lang="en-GB"/>
          </a:p>
        </p:txBody>
      </p:sp>
    </p:spTree>
    <p:extLst>
      <p:ext uri="{BB962C8B-B14F-4D97-AF65-F5344CB8AC3E}">
        <p14:creationId xmlns:p14="http://schemas.microsoft.com/office/powerpoint/2010/main" val="246732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Case conclusion at an interim hearing:</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42C788E2-929E-9CFE-9C0C-25769DF28B7B}"/>
              </a:ext>
            </a:extLst>
          </p:cNvPr>
          <p:cNvSpPr txBox="1"/>
          <p:nvPr/>
        </p:nvSpPr>
        <p:spPr>
          <a:xfrm>
            <a:off x="809424" y="1115428"/>
            <a:ext cx="10727999" cy="4755148"/>
          </a:xfrm>
          <a:prstGeom prst="rect">
            <a:avLst/>
          </a:prstGeom>
          <a:noFill/>
        </p:spPr>
        <p:txBody>
          <a:bodyPr wrap="square" lIns="91440" tIns="45720" rIns="91440" bIns="45720" anchor="t">
            <a:spAutoFit/>
          </a:bodyPr>
          <a:lstStyle/>
          <a:p>
            <a:pPr>
              <a:spcAft>
                <a:spcPts val="1800"/>
              </a:spcAft>
            </a:pPr>
            <a:r>
              <a:rPr lang="en-GB">
                <a:cs typeface="Arial"/>
              </a:rPr>
              <a:t>Claiming final hearing fees incorrectly for interim hearings at which cases conclude is a common reject and recoupment reason.</a:t>
            </a:r>
          </a:p>
          <a:p>
            <a:pPr>
              <a:spcAft>
                <a:spcPts val="1800"/>
              </a:spcAft>
            </a:pPr>
            <a:r>
              <a:rPr lang="en-GB">
                <a:cs typeface="Arial"/>
              </a:rPr>
              <a:t>To avoid rejection or recoupment for this reason, before claiming a final hearing, please confirm that:</a:t>
            </a:r>
          </a:p>
          <a:p>
            <a:pPr marL="285750" indent="-285750">
              <a:spcAft>
                <a:spcPts val="1800"/>
              </a:spcAft>
              <a:buFont typeface="Arial" panose="020B0604020202020204" pitchFamily="34" charset="0"/>
              <a:buChar char="•"/>
            </a:pPr>
            <a:r>
              <a:rPr lang="en-GB">
                <a:cs typeface="Arial"/>
              </a:rPr>
              <a:t>A final hearing fee is claimable within the certificate scope.</a:t>
            </a:r>
          </a:p>
          <a:p>
            <a:pPr marL="285750" indent="-285750">
              <a:spcAft>
                <a:spcPts val="1800"/>
              </a:spcAft>
              <a:buFont typeface="Arial" panose="020B0604020202020204" pitchFamily="34" charset="0"/>
              <a:buChar char="•"/>
            </a:pPr>
            <a:r>
              <a:rPr lang="en-GB">
                <a:cs typeface="Arial"/>
              </a:rPr>
              <a:t>The hearing was listed as a final hearing (or a hearing payable as such as detailed above):</a:t>
            </a:r>
          </a:p>
          <a:p>
            <a:pPr marL="571500" lvl="1" indent="-285750">
              <a:spcAft>
                <a:spcPts val="1800"/>
              </a:spcAft>
              <a:buFont typeface="Arial" panose="020B0604020202020204" pitchFamily="34" charset="0"/>
              <a:buChar char="•"/>
            </a:pPr>
            <a:r>
              <a:rPr lang="en-GB">
                <a:cs typeface="Arial"/>
              </a:rPr>
              <a:t>You can upload a copy of the listing order as well as the order made at the hearing to confirm this.</a:t>
            </a:r>
          </a:p>
          <a:p>
            <a:pPr marL="285750" indent="-285750">
              <a:spcAft>
                <a:spcPts val="1800"/>
              </a:spcAft>
              <a:buFont typeface="Arial" panose="020B0604020202020204" pitchFamily="34" charset="0"/>
              <a:buChar char="•"/>
            </a:pPr>
            <a:r>
              <a:rPr lang="en-GB">
                <a:cs typeface="Arial"/>
              </a:rPr>
              <a:t>The hearing was expected to be contested; and was effective as a final hearing:</a:t>
            </a:r>
          </a:p>
          <a:p>
            <a:pPr marL="571500" lvl="1" indent="-285750">
              <a:spcAft>
                <a:spcPts val="1800"/>
              </a:spcAft>
              <a:buFont typeface="Arial" panose="020B0604020202020204" pitchFamily="34" charset="0"/>
              <a:buChar char="•"/>
            </a:pPr>
            <a:r>
              <a:rPr lang="en-GB">
                <a:cs typeface="Arial"/>
              </a:rPr>
              <a:t>Unless your evidence confirms that the hearing was not expected be contested, it can be assumed that it was expected to be contested.</a:t>
            </a:r>
          </a:p>
          <a:p>
            <a:pPr marL="571500" lvl="1" indent="-285750">
              <a:spcAft>
                <a:spcPts val="1800"/>
              </a:spcAft>
              <a:buFont typeface="Arial" panose="020B0604020202020204" pitchFamily="34" charset="0"/>
              <a:buChar char="•"/>
            </a:pPr>
            <a:r>
              <a:rPr lang="en-GB">
                <a:cs typeface="Arial"/>
              </a:rPr>
              <a:t>A hearing is effective as final if the substantive issues of the application are heard before adjournment, even if a final order cannot be made at the hearing. </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16</a:t>
            </a:fld>
            <a:endParaRPr lang="en-GB"/>
          </a:p>
        </p:txBody>
      </p:sp>
    </p:spTree>
    <p:extLst>
      <p:ext uri="{BB962C8B-B14F-4D97-AF65-F5344CB8AC3E}">
        <p14:creationId xmlns:p14="http://schemas.microsoft.com/office/powerpoint/2010/main" val="33391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cs typeface="Arial"/>
              </a:rPr>
              <a:t>Interim hearings </a:t>
            </a:r>
          </a:p>
        </p:txBody>
      </p:sp>
    </p:spTree>
    <p:extLst>
      <p:ext uri="{BB962C8B-B14F-4D97-AF65-F5344CB8AC3E}">
        <p14:creationId xmlns:p14="http://schemas.microsoft.com/office/powerpoint/2010/main" val="164352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Interim Hearings: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AE6AA694-C617-30B1-0640-E93C00EF18E0}"/>
              </a:ext>
            </a:extLst>
          </p:cNvPr>
          <p:cNvSpPr txBox="1"/>
          <p:nvPr/>
        </p:nvSpPr>
        <p:spPr>
          <a:xfrm>
            <a:off x="809425" y="1108297"/>
            <a:ext cx="10573150" cy="5124480"/>
          </a:xfrm>
          <a:prstGeom prst="rect">
            <a:avLst/>
          </a:prstGeom>
          <a:noFill/>
        </p:spPr>
        <p:txBody>
          <a:bodyPr wrap="square" lIns="91440" tIns="45720" rIns="91440" bIns="45720" anchor="t">
            <a:spAutoFit/>
          </a:bodyPr>
          <a:lstStyle/>
          <a:p>
            <a:pPr>
              <a:spcAft>
                <a:spcPts val="600"/>
              </a:spcAft>
            </a:pPr>
            <a:r>
              <a:rPr lang="en-GB">
                <a:cs typeface="Arial"/>
              </a:rPr>
              <a:t>Any hearing which does not meet our definition of a final hearing is an interim hearing. </a:t>
            </a:r>
            <a:endParaRPr lang="en-US">
              <a:cs typeface="Arial"/>
            </a:endParaRPr>
          </a:p>
          <a:p>
            <a:pPr>
              <a:spcBef>
                <a:spcPts val="600"/>
              </a:spcBef>
              <a:spcAft>
                <a:spcPts val="600"/>
              </a:spcAft>
            </a:pPr>
            <a:r>
              <a:rPr lang="en-GB">
                <a:cs typeface="Arial"/>
              </a:rPr>
              <a:t>These include:</a:t>
            </a:r>
          </a:p>
          <a:p>
            <a:pPr marL="285750" indent="-285750">
              <a:spcAft>
                <a:spcPts val="600"/>
              </a:spcAft>
              <a:buChar char="•"/>
            </a:pPr>
            <a:r>
              <a:rPr lang="en-GB">
                <a:cs typeface="Arial"/>
              </a:rPr>
              <a:t>First directions appointments (FDAs);</a:t>
            </a:r>
          </a:p>
          <a:p>
            <a:pPr marL="285750" indent="-285750">
              <a:spcAft>
                <a:spcPts val="600"/>
              </a:spcAft>
              <a:buChar char="•"/>
            </a:pPr>
            <a:r>
              <a:rPr lang="en-GB">
                <a:cs typeface="Arial"/>
              </a:rPr>
              <a:t>First hearing dispute resolution appointments (FHDRAs);</a:t>
            </a:r>
          </a:p>
          <a:p>
            <a:pPr marL="285750" indent="-285750">
              <a:spcAft>
                <a:spcPts val="600"/>
              </a:spcAft>
              <a:buChar char="•"/>
            </a:pPr>
            <a:r>
              <a:rPr lang="en-GB">
                <a:cs typeface="Arial"/>
              </a:rPr>
              <a:t>Directions hearings;</a:t>
            </a:r>
          </a:p>
          <a:p>
            <a:pPr marL="285750" indent="-285750">
              <a:spcAft>
                <a:spcPts val="600"/>
              </a:spcAft>
              <a:buChar char="•"/>
            </a:pPr>
            <a:r>
              <a:rPr lang="en-GB">
                <a:cs typeface="Arial"/>
              </a:rPr>
              <a:t>Case management hearings;</a:t>
            </a:r>
          </a:p>
          <a:p>
            <a:pPr marL="285750" indent="-285750">
              <a:spcAft>
                <a:spcPts val="600"/>
              </a:spcAft>
              <a:buChar char="•"/>
            </a:pPr>
            <a:r>
              <a:rPr lang="en-GB">
                <a:cs typeface="Arial"/>
              </a:rPr>
              <a:t>Dispute resolution appointment (DRA) (subject to the exception above);</a:t>
            </a:r>
          </a:p>
          <a:p>
            <a:pPr marL="285750" indent="-285750">
              <a:spcAft>
                <a:spcPts val="600"/>
              </a:spcAft>
              <a:buChar char="•"/>
            </a:pPr>
            <a:r>
              <a:rPr lang="en-GB">
                <a:cs typeface="Arial"/>
              </a:rPr>
              <a:t>Financial dispute resolution hearings (FDRs);</a:t>
            </a:r>
          </a:p>
          <a:p>
            <a:pPr marL="285750" indent="-285750">
              <a:spcAft>
                <a:spcPts val="600"/>
              </a:spcAft>
              <a:buChar char="•"/>
            </a:pPr>
            <a:r>
              <a:rPr lang="en-GB">
                <a:cs typeface="Arial"/>
              </a:rPr>
              <a:t>Issues resolution hearings (IRH) (subject to the exception above);</a:t>
            </a:r>
          </a:p>
          <a:p>
            <a:pPr marL="285750" indent="-285750">
              <a:spcAft>
                <a:spcPts val="600"/>
              </a:spcAft>
              <a:buChar char="•"/>
            </a:pPr>
            <a:r>
              <a:rPr lang="en-GB">
                <a:cs typeface="Arial"/>
              </a:rPr>
              <a:t>Settlement conference and neutral evaluation hearings (subject to the exceptions above);</a:t>
            </a:r>
          </a:p>
          <a:p>
            <a:pPr marL="285750" indent="-285750">
              <a:spcAft>
                <a:spcPts val="600"/>
              </a:spcAft>
              <a:buChar char="•"/>
            </a:pPr>
            <a:r>
              <a:rPr lang="en-GB">
                <a:cs typeface="Arial"/>
              </a:rPr>
              <a:t>Review hearings.</a:t>
            </a:r>
          </a:p>
          <a:p>
            <a:pPr>
              <a:spcBef>
                <a:spcPts val="600"/>
              </a:spcBef>
              <a:spcAft>
                <a:spcPts val="600"/>
              </a:spcAft>
            </a:pPr>
            <a:r>
              <a:rPr lang="en-GB" b="1">
                <a:cs typeface="Arial"/>
              </a:rPr>
              <a:t>Guidance:</a:t>
            </a:r>
          </a:p>
          <a:p>
            <a:pPr marL="285750" indent="-285750">
              <a:spcAft>
                <a:spcPts val="600"/>
              </a:spcAft>
              <a:buFont typeface="Arial" panose="020B0604020202020204" pitchFamily="34" charset="0"/>
              <a:buChar char="•"/>
            </a:pPr>
            <a:r>
              <a:rPr lang="en-GB">
                <a:cs typeface="Arial"/>
              </a:rPr>
              <a:t>Section 7.127 of the standard civil contract 2024</a:t>
            </a:r>
            <a:r>
              <a:rPr lang="en-GB" b="1">
                <a:cs typeface="Arial"/>
              </a:rPr>
              <a:t> </a:t>
            </a:r>
            <a:r>
              <a:rPr lang="en-GB">
                <a:cs typeface="Arial"/>
              </a:rPr>
              <a:t>(category specific rules: Family)</a:t>
            </a:r>
          </a:p>
          <a:p>
            <a:pPr marL="285750" indent="-285750">
              <a:spcAft>
                <a:spcPts val="600"/>
              </a:spcAft>
              <a:buFont typeface="Arial" panose="020B0604020202020204" pitchFamily="34" charset="0"/>
              <a:buChar char="•"/>
            </a:pPr>
            <a:r>
              <a:rPr lang="en-GB">
                <a:cs typeface="Arial"/>
              </a:rPr>
              <a:t>Section 14.3, appendix 2 of the costs assessment guidance 2024 </a:t>
            </a:r>
            <a:endParaRPr lang="en-GB" b="1">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18</a:t>
            </a:fld>
            <a:endParaRPr lang="en-GB"/>
          </a:p>
        </p:txBody>
      </p:sp>
    </p:spTree>
    <p:extLst>
      <p:ext uri="{BB962C8B-B14F-4D97-AF65-F5344CB8AC3E}">
        <p14:creationId xmlns:p14="http://schemas.microsoft.com/office/powerpoint/2010/main" val="209505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Interim hearing fees: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0DE41F84-CC78-4DA5-E6B2-299BD62CA82A}"/>
              </a:ext>
            </a:extLst>
          </p:cNvPr>
          <p:cNvSpPr txBox="1"/>
          <p:nvPr/>
        </p:nvSpPr>
        <p:spPr>
          <a:xfrm>
            <a:off x="809424" y="1133356"/>
            <a:ext cx="10634223" cy="5252720"/>
          </a:xfrm>
          <a:prstGeom prst="rect">
            <a:avLst/>
          </a:prstGeom>
          <a:noFill/>
        </p:spPr>
        <p:txBody>
          <a:bodyPr wrap="square" lIns="91440" tIns="45720" rIns="91440" bIns="45720" anchor="t">
            <a:spAutoFit/>
          </a:bodyPr>
          <a:lstStyle/>
          <a:p>
            <a:pPr>
              <a:spcAft>
                <a:spcPts val="1000"/>
              </a:spcAft>
            </a:pPr>
            <a:r>
              <a:rPr lang="en-GB">
                <a:cs typeface="Arial"/>
              </a:rPr>
              <a:t>Interim hearing fees are paid based on the advocate’s attendance time as certified by the court:</a:t>
            </a:r>
            <a:endParaRPr lang="en-US">
              <a:cs typeface="Arial"/>
            </a:endParaRPr>
          </a:p>
          <a:p>
            <a:pPr marL="342900" indent="-342900">
              <a:spcAft>
                <a:spcPts val="1000"/>
              </a:spcAft>
              <a:buChar char="•"/>
            </a:pPr>
            <a:r>
              <a:rPr lang="en-GB">
                <a:cs typeface="Arial"/>
              </a:rPr>
              <a:t>Interim hearing unit 1 is payable for a hearing of an hour or less.</a:t>
            </a:r>
          </a:p>
          <a:p>
            <a:pPr marL="342900" indent="-342900">
              <a:spcAft>
                <a:spcPts val="1000"/>
              </a:spcAft>
              <a:buChar char="•"/>
            </a:pPr>
            <a:r>
              <a:rPr lang="en-GB">
                <a:cs typeface="Arial"/>
              </a:rPr>
              <a:t>Interim hearing unit 2 applies for all hearings which last more than an hour.  </a:t>
            </a:r>
          </a:p>
          <a:p>
            <a:pPr marL="342900" indent="-342900">
              <a:spcAft>
                <a:spcPts val="1000"/>
              </a:spcAft>
              <a:buChar char="•"/>
            </a:pPr>
            <a:r>
              <a:rPr lang="en-GB">
                <a:cs typeface="Arial"/>
              </a:rPr>
              <a:t>Multiples of hearing unit 2 are payable for hearings of more than 2.5 hours, or part thereof. </a:t>
            </a:r>
          </a:p>
          <a:p>
            <a:pPr marL="342900" indent="-342900">
              <a:spcAft>
                <a:spcPts val="1000"/>
              </a:spcAft>
              <a:buChar char="•"/>
            </a:pPr>
            <a:r>
              <a:rPr lang="en-GB">
                <a:cs typeface="Arial"/>
              </a:rPr>
              <a:t>Either hearing unit 1 or 2 is claimable per hearing.  These should not be combined.</a:t>
            </a:r>
          </a:p>
          <a:p>
            <a:pPr marL="342900" indent="-342900">
              <a:spcAft>
                <a:spcPts val="1000"/>
              </a:spcAft>
              <a:buChar char="•"/>
            </a:pPr>
            <a:r>
              <a:rPr lang="en-GB">
                <a:cs typeface="Arial"/>
              </a:rPr>
              <a:t>Fees are calculated from the time the hearing is listed to start by the court (or the parties are ordered to attend for pre-hearing discussions) until the time the hearing concludes, or the order is agreed, minus any adjournments (either for lunch, or overnight).</a:t>
            </a:r>
          </a:p>
          <a:p>
            <a:pPr>
              <a:spcAft>
                <a:spcPts val="1000"/>
              </a:spcAft>
            </a:pPr>
            <a:r>
              <a:rPr lang="en-GB" b="1">
                <a:cs typeface="Arial"/>
              </a:rPr>
              <a:t>Please note: </a:t>
            </a:r>
            <a:r>
              <a:rPr lang="en-GB">
                <a:cs typeface="Arial"/>
              </a:rPr>
              <a:t>If continuous attendance is claimed from before 12 noon until after 2pm, and the deduction of an hour for lunch will reduce the fee payable:</a:t>
            </a:r>
          </a:p>
          <a:p>
            <a:pPr marL="285750" indent="-285750">
              <a:spcAft>
                <a:spcPts val="1000"/>
              </a:spcAft>
              <a:buFont typeface="Arial" panose="020B0604020202020204" pitchFamily="34" charset="0"/>
              <a:buChar char="•"/>
            </a:pPr>
            <a:r>
              <a:rPr lang="en-GB">
                <a:cs typeface="Arial"/>
              </a:rPr>
              <a:t>Please confirm whether any lunch break was taken:</a:t>
            </a:r>
          </a:p>
          <a:p>
            <a:pPr marL="742950" lvl="1" indent="-285750">
              <a:spcAft>
                <a:spcPts val="1000"/>
              </a:spcAft>
              <a:buFont typeface="Arial" panose="020B0604020202020204" pitchFamily="34" charset="0"/>
              <a:buChar char="•"/>
            </a:pPr>
            <a:r>
              <a:rPr lang="en-GB">
                <a:cs typeface="Arial"/>
              </a:rPr>
              <a:t>If you do not, your claim may be returned to query this. </a:t>
            </a:r>
          </a:p>
          <a:p>
            <a:pPr>
              <a:spcAft>
                <a:spcPts val="1000"/>
              </a:spcAft>
            </a:pPr>
            <a:r>
              <a:rPr lang="en-GB" b="1">
                <a:cs typeface="Arial"/>
              </a:rPr>
              <a:t>Guidance:</a:t>
            </a:r>
          </a:p>
          <a:p>
            <a:pPr marL="285750" indent="-285750">
              <a:spcAft>
                <a:spcPts val="1000"/>
              </a:spcAft>
              <a:buFont typeface="Arial" panose="020B0604020202020204" pitchFamily="34" charset="0"/>
              <a:buChar char="•"/>
            </a:pPr>
            <a:r>
              <a:rPr lang="en-GB">
                <a:cs typeface="Arial"/>
              </a:rPr>
              <a:t>Section 6.5 of the civil finance electronic handbook </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19</a:t>
            </a:fld>
            <a:endParaRPr lang="en-GB"/>
          </a:p>
        </p:txBody>
      </p:sp>
    </p:spTree>
    <p:extLst>
      <p:ext uri="{BB962C8B-B14F-4D97-AF65-F5344CB8AC3E}">
        <p14:creationId xmlns:p14="http://schemas.microsoft.com/office/powerpoint/2010/main" val="78630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normAutofit fontScale="90000"/>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73865" y="1741013"/>
            <a:ext cx="5448001" cy="3524288"/>
          </a:xfrm>
        </p:spPr>
        <p:txBody>
          <a:bodyPr vert="horz" lIns="0" tIns="0" rIns="0" bIns="0" rtlCol="0" anchor="t">
            <a:noAutofit/>
          </a:bodyPr>
          <a:lstStyle/>
          <a:p>
            <a:pPr marL="342900" indent="-342900">
              <a:lnSpc>
                <a:spcPct val="150000"/>
              </a:lnSpc>
              <a:buFont typeface="+mj-lt"/>
              <a:buAutoNum type="arabicPeriod"/>
            </a:pPr>
            <a:r>
              <a:rPr lang="en-US" sz="1800" b="0">
                <a:cs typeface="Arial"/>
              </a:rPr>
              <a:t>Please remain on mute during the webinar</a:t>
            </a:r>
          </a:p>
          <a:p>
            <a:pPr marL="342900" indent="-342900">
              <a:lnSpc>
                <a:spcPct val="150000"/>
              </a:lnSpc>
              <a:buFont typeface="+mj-lt"/>
              <a:buAutoNum type="arabicPeriod"/>
            </a:pPr>
            <a:r>
              <a:rPr lang="en-US" sz="1800" b="0">
                <a:cs typeface="Arial"/>
              </a:rPr>
              <a:t>You can ask us questions throughout each section using the ‘meeting chat’</a:t>
            </a:r>
          </a:p>
          <a:p>
            <a:pPr marL="342900" indent="-342900">
              <a:lnSpc>
                <a:spcPct val="150000"/>
              </a:lnSpc>
              <a:buFont typeface="+mj-lt"/>
              <a:buAutoNum type="arabicPeriod"/>
            </a:pPr>
            <a:r>
              <a:rPr lang="en-US" sz="1800" b="0">
                <a:cs typeface="Arial"/>
              </a:rPr>
              <a:t>You can keep the meeting chat </a:t>
            </a:r>
            <a:r>
              <a:rPr lang="en-US" sz="1800">
                <a:cs typeface="Arial"/>
              </a:rPr>
              <a:t>open throughout</a:t>
            </a:r>
            <a:r>
              <a:rPr lang="en-US" sz="1800" b="0">
                <a:cs typeface="Arial"/>
              </a:rPr>
              <a:t> the event to view other questions</a:t>
            </a:r>
          </a:p>
          <a:p>
            <a:pPr marL="342900" indent="-342900">
              <a:lnSpc>
                <a:spcPct val="150000"/>
              </a:lnSpc>
              <a:buFont typeface="+mj-lt"/>
              <a:buAutoNum type="arabicPeriod"/>
            </a:pPr>
            <a:r>
              <a:rPr lang="en-US" sz="1800" b="0">
                <a:cs typeface="Arial"/>
              </a:rPr>
              <a:t>Email us if you experience technical issues during the webinar:  </a:t>
            </a:r>
            <a:r>
              <a:rPr lang="en-GB" sz="1800" b="0" u="sng">
                <a:solidFill>
                  <a:srgbClr val="575C96"/>
                </a:solidFill>
                <a:latin typeface="Arial"/>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LAAHelpUsSayYes@justice.gov.uk</a:t>
            </a:r>
            <a:endParaRPr lang="en-US" sz="1800" b="0">
              <a:solidFill>
                <a:srgbClr val="575C96"/>
              </a:solidFill>
              <a:latin typeface="Arial"/>
              <a:cs typeface="Times New Roman"/>
            </a:endParaRPr>
          </a:p>
        </p:txBody>
      </p:sp>
      <p:grpSp>
        <p:nvGrpSpPr>
          <p:cNvPr id="8" name="Group 7" descr="screen shots of MS Teams showing camera and audio off icons and the icon to click (chat speech bubble) to view the meeting chat.">
            <a:extLst>
              <a:ext uri="{FF2B5EF4-FFF2-40B4-BE49-F238E27FC236}">
                <a16:creationId xmlns:a16="http://schemas.microsoft.com/office/drawing/2014/main" id="{4313DFD6-115A-4265-BD9D-06F7DC6548C9}"/>
              </a:ext>
            </a:extLst>
          </p:cNvPr>
          <p:cNvGrpSpPr/>
          <p:nvPr/>
        </p:nvGrpSpPr>
        <p:grpSpPr>
          <a:xfrm>
            <a:off x="6997743" y="1832252"/>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12" name="Footer Placeholder 4">
            <a:extLst>
              <a:ext uri="{FF2B5EF4-FFF2-40B4-BE49-F238E27FC236}">
                <a16:creationId xmlns:a16="http://schemas.microsoft.com/office/drawing/2014/main" id="{38E029E9-38F7-6AC8-715B-86FAC9AFBB01}"/>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Multi day interim hearings: </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51C57250-09F6-E017-DC40-23DC9A0D40D0}"/>
              </a:ext>
            </a:extLst>
          </p:cNvPr>
          <p:cNvSpPr txBox="1"/>
          <p:nvPr/>
        </p:nvSpPr>
        <p:spPr>
          <a:xfrm>
            <a:off x="809424" y="1065578"/>
            <a:ext cx="10727999" cy="5150128"/>
          </a:xfrm>
          <a:prstGeom prst="rect">
            <a:avLst/>
          </a:prstGeom>
          <a:noFill/>
        </p:spPr>
        <p:txBody>
          <a:bodyPr wrap="square" lIns="91440" tIns="45720" rIns="91440" bIns="45720" anchor="t">
            <a:spAutoFit/>
          </a:bodyPr>
          <a:lstStyle/>
          <a:p>
            <a:pPr marL="342900" indent="-342900">
              <a:lnSpc>
                <a:spcPct val="150000"/>
              </a:lnSpc>
              <a:spcAft>
                <a:spcPts val="600"/>
              </a:spcAft>
              <a:buFont typeface="Arial" panose="020B0604020202020204" pitchFamily="34" charset="0"/>
              <a:buChar char="•"/>
            </a:pPr>
            <a:r>
              <a:rPr lang="en-GB" sz="1800">
                <a:cs typeface="Arial"/>
              </a:rPr>
              <a:t>If a single interim hearing takes place over several days, the total attendance time for the whole hearing, minus any adjournments, should be claimed. </a:t>
            </a:r>
            <a:endParaRPr lang="en-US" sz="1800">
              <a:cs typeface="Arial"/>
            </a:endParaRPr>
          </a:p>
          <a:p>
            <a:pPr marL="342900" indent="-342900">
              <a:lnSpc>
                <a:spcPct val="150000"/>
              </a:lnSpc>
              <a:spcAft>
                <a:spcPts val="600"/>
              </a:spcAft>
              <a:buFont typeface="Arial" panose="020B0604020202020204" pitchFamily="34" charset="0"/>
              <a:buChar char="•"/>
            </a:pPr>
            <a:r>
              <a:rPr lang="en-GB" sz="1800">
                <a:cs typeface="Arial"/>
              </a:rPr>
              <a:t>The total time should be divided by 2.5 hours and the relevant hearing unit claimed.</a:t>
            </a:r>
          </a:p>
          <a:p>
            <a:pPr marL="342900" indent="-342900">
              <a:lnSpc>
                <a:spcPct val="150000"/>
              </a:lnSpc>
              <a:spcAft>
                <a:spcPts val="600"/>
              </a:spcAft>
              <a:buFont typeface="Arial" panose="020B0604020202020204" pitchFamily="34" charset="0"/>
              <a:buChar char="•"/>
            </a:pPr>
            <a:r>
              <a:rPr lang="en-GB" sz="1800">
                <a:cs typeface="Arial"/>
              </a:rPr>
              <a:t>A multi-day hearing unit calculator in the </a:t>
            </a:r>
            <a:r>
              <a:rPr lang="en-GB" sz="1800">
                <a:solidFill>
                  <a:srgbClr val="575C96"/>
                </a:solidFill>
                <a:cs typeface="Arial"/>
                <a:hlinkClick r:id="rId3"/>
              </a:rPr>
              <a:t>Civil Claims Rates Calculator</a:t>
            </a:r>
            <a:r>
              <a:rPr lang="en-GB" sz="1800">
                <a:solidFill>
                  <a:srgbClr val="575C96"/>
                </a:solidFill>
                <a:cs typeface="Arial"/>
              </a:rPr>
              <a:t> </a:t>
            </a:r>
            <a:r>
              <a:rPr lang="en-GB" sz="1800">
                <a:cs typeface="Arial"/>
              </a:rPr>
              <a:t>may assist you.</a:t>
            </a:r>
          </a:p>
          <a:p>
            <a:pPr marL="342900" indent="-342900">
              <a:lnSpc>
                <a:spcPct val="150000"/>
              </a:lnSpc>
              <a:spcAft>
                <a:spcPts val="600"/>
              </a:spcAft>
              <a:buFont typeface="Arial" panose="020B0604020202020204" pitchFamily="34" charset="0"/>
              <a:buChar char="•"/>
            </a:pPr>
            <a:r>
              <a:rPr lang="en-GB">
                <a:cs typeface="Arial"/>
              </a:rPr>
              <a:t>To claim the correct fee for an interim hearing, the relevant hearing unit should be selected in CCMS.</a:t>
            </a:r>
          </a:p>
          <a:p>
            <a:pPr marL="342900" indent="-342900">
              <a:lnSpc>
                <a:spcPct val="150000"/>
              </a:lnSpc>
              <a:spcAft>
                <a:spcPts val="600"/>
              </a:spcAft>
              <a:buFont typeface="Arial" panose="020B0604020202020204" pitchFamily="34" charset="0"/>
              <a:buChar char="•"/>
            </a:pPr>
            <a:r>
              <a:rPr lang="en-GB" sz="1800">
                <a:cs typeface="Arial"/>
              </a:rPr>
              <a:t>Please claim multi-day hearings on a single line if possible.  </a:t>
            </a:r>
          </a:p>
          <a:p>
            <a:pPr marL="594360" lvl="1" indent="-342900">
              <a:lnSpc>
                <a:spcPct val="150000"/>
              </a:lnSpc>
              <a:spcAft>
                <a:spcPts val="600"/>
              </a:spcAft>
              <a:buClrTx/>
              <a:buFont typeface="Arial"/>
              <a:buChar char="•"/>
            </a:pPr>
            <a:r>
              <a:rPr lang="en-GB" sz="1800">
                <a:cs typeface="Arial"/>
              </a:rPr>
              <a:t>CCMS allows up to 15 hours to be claimed per line.  If a longer attendance time is required, please include the remaining hearing units on an additional line.  </a:t>
            </a:r>
          </a:p>
          <a:p>
            <a:pPr marL="594360" lvl="1" indent="-342900">
              <a:lnSpc>
                <a:spcPct val="150000"/>
              </a:lnSpc>
              <a:spcAft>
                <a:spcPts val="600"/>
              </a:spcAft>
              <a:buClrTx/>
              <a:buFont typeface="Arial"/>
              <a:buChar char="•"/>
            </a:pPr>
            <a:r>
              <a:rPr lang="en-GB" sz="1800">
                <a:cs typeface="Arial"/>
              </a:rPr>
              <a:t>Supporting evidence should include a full breakdown of times for each day.</a:t>
            </a:r>
          </a:p>
          <a:p>
            <a:pPr marL="285750" indent="-285750">
              <a:lnSpc>
                <a:spcPct val="150000"/>
              </a:lnSpc>
              <a:spcAft>
                <a:spcPts val="600"/>
              </a:spcAft>
              <a:buFont typeface="Arial" panose="020B0604020202020204" pitchFamily="34" charset="0"/>
              <a:buChar char="•"/>
            </a:pPr>
            <a:r>
              <a:rPr lang="en-GB" sz="1800" b="1">
                <a:cs typeface="Arial"/>
              </a:rPr>
              <a:t>Please note: </a:t>
            </a:r>
            <a:r>
              <a:rPr lang="en-GB" sz="1800">
                <a:cs typeface="Arial"/>
              </a:rPr>
              <a:t>The </a:t>
            </a:r>
            <a:r>
              <a:rPr lang="en-GB">
                <a:cs typeface="Arial"/>
              </a:rPr>
              <a:t>fee</a:t>
            </a:r>
            <a:r>
              <a:rPr lang="en-GB" sz="1800">
                <a:cs typeface="Arial"/>
              </a:rPr>
              <a:t> </a:t>
            </a:r>
            <a:r>
              <a:rPr lang="en-GB">
                <a:cs typeface="Arial"/>
              </a:rPr>
              <a:t>calculated this way for both single and multi-day hearings also</a:t>
            </a:r>
            <a:r>
              <a:rPr lang="en-GB" sz="1800">
                <a:cs typeface="Arial"/>
              </a:rPr>
              <a:t> includes payment for all preparation for advocacy and any incidental work undertaken at other times.</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20</a:t>
            </a:fld>
            <a:endParaRPr lang="en-GB"/>
          </a:p>
        </p:txBody>
      </p:sp>
    </p:spTree>
    <p:extLst>
      <p:ext uri="{BB962C8B-B14F-4D97-AF65-F5344CB8AC3E}">
        <p14:creationId xmlns:p14="http://schemas.microsoft.com/office/powerpoint/2010/main" val="202464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Evidence requirements for hearings:</a:t>
            </a:r>
            <a:endParaRPr lang="en-GB"/>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21</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1" name="TextBox 10">
            <a:extLst>
              <a:ext uri="{FF2B5EF4-FFF2-40B4-BE49-F238E27FC236}">
                <a16:creationId xmlns:a16="http://schemas.microsoft.com/office/drawing/2014/main" id="{CB7218C9-3C48-BE9D-B452-589C22C82335}"/>
              </a:ext>
            </a:extLst>
          </p:cNvPr>
          <p:cNvSpPr txBox="1"/>
          <p:nvPr/>
        </p:nvSpPr>
        <p:spPr>
          <a:xfrm>
            <a:off x="809424" y="1098176"/>
            <a:ext cx="10888034" cy="5570756"/>
          </a:xfrm>
          <a:prstGeom prst="rect">
            <a:avLst/>
          </a:prstGeom>
          <a:noFill/>
        </p:spPr>
        <p:txBody>
          <a:bodyPr wrap="square" lIns="91440" tIns="45720" rIns="91440" bIns="45720" anchor="t">
            <a:spAutoFit/>
          </a:bodyPr>
          <a:lstStyle/>
          <a:p>
            <a:pPr marL="0" lvl="1">
              <a:lnSpc>
                <a:spcPct val="150000"/>
              </a:lnSpc>
              <a:spcAft>
                <a:spcPts val="1000"/>
              </a:spcAft>
            </a:pPr>
            <a:r>
              <a:rPr lang="en-GB">
                <a:cs typeface="Arial"/>
              </a:rPr>
              <a:t>The court order made at the hearing is sufficient evidence where it includes all the information required to confirm the fee payable: </a:t>
            </a:r>
            <a:endParaRPr lang="en-US">
              <a:cs typeface="Arial"/>
            </a:endParaRPr>
          </a:p>
          <a:p>
            <a:pPr marL="285750" lvl="1" indent="-285750">
              <a:lnSpc>
                <a:spcPct val="150000"/>
              </a:lnSpc>
              <a:buFont typeface="Arial" panose="020B0604020202020204" pitchFamily="34" charset="0"/>
              <a:buChar char="•"/>
            </a:pPr>
            <a:r>
              <a:rPr lang="en-GB">
                <a:cs typeface="Arial"/>
              </a:rPr>
              <a:t>The date(s) and type of hearing</a:t>
            </a:r>
          </a:p>
          <a:p>
            <a:pPr marL="285750" lvl="1" indent="-285750">
              <a:lnSpc>
                <a:spcPct val="150000"/>
              </a:lnSpc>
              <a:buFont typeface="Arial" panose="020B0604020202020204" pitchFamily="34" charset="0"/>
              <a:buChar char="•"/>
            </a:pPr>
            <a:r>
              <a:rPr lang="en-GB">
                <a:cs typeface="Arial"/>
              </a:rPr>
              <a:t>The Level of Judge (or Lay Bench / legal adviser) </a:t>
            </a:r>
          </a:p>
          <a:p>
            <a:pPr marL="742950" lvl="2" indent="-285750">
              <a:lnSpc>
                <a:spcPct val="150000"/>
              </a:lnSpc>
              <a:buFont typeface="Arial" panose="020B0604020202020204" pitchFamily="34" charset="0"/>
              <a:buChar char="•"/>
            </a:pPr>
            <a:r>
              <a:rPr lang="en-GB">
                <a:cs typeface="Arial"/>
              </a:rPr>
              <a:t>Where a Judge can sit either as a Circuit Judge or Section 9 Judge, the order should confirm the relevant authority.</a:t>
            </a:r>
          </a:p>
          <a:p>
            <a:pPr marL="285750" lvl="1" indent="-285750">
              <a:lnSpc>
                <a:spcPct val="150000"/>
              </a:lnSpc>
              <a:buFont typeface="Arial" panose="020B0604020202020204" pitchFamily="34" charset="0"/>
              <a:buChar char="•"/>
            </a:pPr>
            <a:r>
              <a:rPr lang="en-GB">
                <a:cs typeface="Arial"/>
              </a:rPr>
              <a:t>The names of the parties and the advocates who participated in the hearing</a:t>
            </a:r>
          </a:p>
          <a:p>
            <a:pPr marL="285750" lvl="1" indent="-285750">
              <a:lnSpc>
                <a:spcPct val="150000"/>
              </a:lnSpc>
              <a:buFont typeface="Arial" panose="020B0604020202020204" pitchFamily="34" charset="0"/>
              <a:buChar char="•"/>
            </a:pPr>
            <a:r>
              <a:rPr lang="en-GB">
                <a:cs typeface="Arial"/>
              </a:rPr>
              <a:t>The application before the court</a:t>
            </a:r>
          </a:p>
          <a:p>
            <a:pPr marL="742950" lvl="2" indent="-285750">
              <a:lnSpc>
                <a:spcPct val="150000"/>
              </a:lnSpc>
              <a:buFont typeface="Arial" panose="020B0604020202020204" pitchFamily="34" charset="0"/>
              <a:buChar char="•"/>
            </a:pPr>
            <a:r>
              <a:rPr lang="en-GB">
                <a:cs typeface="Arial"/>
              </a:rPr>
              <a:t>This information is required to confirm whether the work falls within the scope of the certificate</a:t>
            </a:r>
          </a:p>
          <a:p>
            <a:pPr marL="285750" lvl="1" indent="-285750">
              <a:lnSpc>
                <a:spcPct val="150000"/>
              </a:lnSpc>
              <a:buFont typeface="Arial" panose="020B0604020202020204" pitchFamily="34" charset="0"/>
              <a:buChar char="•"/>
            </a:pPr>
            <a:r>
              <a:rPr lang="en-GB">
                <a:cs typeface="Arial"/>
              </a:rPr>
              <a:t>The number of hearing days, and / or hearing start and finish times, including any lunch breaks</a:t>
            </a:r>
          </a:p>
          <a:p>
            <a:pPr marL="742950" lvl="2" indent="-285750">
              <a:lnSpc>
                <a:spcPct val="150000"/>
              </a:lnSpc>
              <a:buFont typeface="Arial" panose="020B0604020202020204" pitchFamily="34" charset="0"/>
              <a:buChar char="•"/>
            </a:pPr>
            <a:r>
              <a:rPr lang="en-GB">
                <a:cs typeface="Arial"/>
              </a:rPr>
              <a:t>If the order records the total attendance time, please check that this matches the sum of any individual attendance times recorded, or explain any discrepancies </a:t>
            </a:r>
          </a:p>
          <a:p>
            <a:pPr marL="285750" lvl="1" indent="-285750">
              <a:lnSpc>
                <a:spcPct val="150000"/>
              </a:lnSpc>
              <a:buFont typeface="Arial"/>
              <a:buChar char="•"/>
            </a:pPr>
            <a:endParaRPr lang="en-GB"/>
          </a:p>
        </p:txBody>
      </p:sp>
    </p:spTree>
    <p:extLst>
      <p:ext uri="{BB962C8B-B14F-4D97-AF65-F5344CB8AC3E}">
        <p14:creationId xmlns:p14="http://schemas.microsoft.com/office/powerpoint/2010/main" val="282194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Evidence requirements for hearings continued:</a:t>
            </a:r>
            <a:endParaRPr lang="en-GB"/>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22</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1" name="TextBox 10">
            <a:extLst>
              <a:ext uri="{FF2B5EF4-FFF2-40B4-BE49-F238E27FC236}">
                <a16:creationId xmlns:a16="http://schemas.microsoft.com/office/drawing/2014/main" id="{CB7218C9-3C48-BE9D-B452-589C22C82335}"/>
              </a:ext>
            </a:extLst>
          </p:cNvPr>
          <p:cNvSpPr txBox="1"/>
          <p:nvPr/>
        </p:nvSpPr>
        <p:spPr>
          <a:xfrm>
            <a:off x="809424" y="1098176"/>
            <a:ext cx="10936261" cy="5073184"/>
          </a:xfrm>
          <a:prstGeom prst="rect">
            <a:avLst/>
          </a:prstGeom>
          <a:noFill/>
        </p:spPr>
        <p:txBody>
          <a:bodyPr wrap="square" lIns="91440" tIns="45720" rIns="91440" bIns="45720" anchor="t">
            <a:spAutoFit/>
          </a:bodyPr>
          <a:lstStyle/>
          <a:p>
            <a:pPr marL="285750" lvl="1" indent="-285750">
              <a:lnSpc>
                <a:spcPct val="150000"/>
              </a:lnSpc>
              <a:buFont typeface="Arial"/>
              <a:buChar char="•"/>
            </a:pPr>
            <a:r>
              <a:rPr lang="en-GB">
                <a:cs typeface="Arial"/>
              </a:rPr>
              <a:t>Certification of any bolt </a:t>
            </a:r>
            <a:r>
              <a:rPr lang="en-GB" err="1">
                <a:cs typeface="Arial"/>
              </a:rPr>
              <a:t>ons</a:t>
            </a:r>
            <a:r>
              <a:rPr lang="en-GB">
                <a:cs typeface="Arial"/>
              </a:rPr>
              <a:t> or bundle fees claimed</a:t>
            </a:r>
          </a:p>
          <a:p>
            <a:pPr marL="285750" lvl="1" indent="-285750">
              <a:lnSpc>
                <a:spcPct val="150000"/>
              </a:lnSpc>
              <a:buFont typeface="Arial"/>
              <a:buChar char="•"/>
            </a:pPr>
            <a:r>
              <a:rPr lang="en-GB">
                <a:cs typeface="Arial"/>
              </a:rPr>
              <a:t>Confirmation of effectiveness of Final Hearing or case settlement (where relevant) </a:t>
            </a:r>
          </a:p>
          <a:p>
            <a:pPr marL="285750" lvl="1" indent="-285750">
              <a:lnSpc>
                <a:spcPct val="150000"/>
              </a:lnSpc>
              <a:buFont typeface="Arial"/>
              <a:buChar char="•"/>
            </a:pPr>
            <a:r>
              <a:rPr lang="en-GB">
                <a:cs typeface="Arial"/>
              </a:rPr>
              <a:t>Confirmation of the listing of the hearing (if it was used differently) where relevant to the fees claimed</a:t>
            </a:r>
          </a:p>
          <a:p>
            <a:pPr marL="742950" lvl="2" indent="-285750">
              <a:lnSpc>
                <a:spcPct val="150000"/>
              </a:lnSpc>
              <a:buFont typeface="Arial" panose="020B0604020202020204" pitchFamily="34" charset="0"/>
              <a:buChar char="•"/>
            </a:pPr>
            <a:r>
              <a:rPr lang="en-GB">
                <a:cs typeface="Arial"/>
              </a:rPr>
              <a:t>This information may be required to confirm whether work is in scope; or a bundle fee is payable</a:t>
            </a:r>
          </a:p>
          <a:p>
            <a:pPr marL="285750" lvl="1" indent="-285750">
              <a:lnSpc>
                <a:spcPct val="150000"/>
              </a:lnSpc>
              <a:spcAft>
                <a:spcPts val="1200"/>
              </a:spcAft>
              <a:buFont typeface="Arial"/>
              <a:buChar char="•"/>
            </a:pPr>
            <a:r>
              <a:rPr lang="en-GB">
                <a:cs typeface="Arial"/>
              </a:rPr>
              <a:t>The court direction of any associated advocates meeting where required</a:t>
            </a:r>
          </a:p>
          <a:p>
            <a:pPr marL="0" lvl="1">
              <a:lnSpc>
                <a:spcPct val="150000"/>
              </a:lnSpc>
            </a:pPr>
            <a:r>
              <a:rPr lang="en-GB">
                <a:cs typeface="Arial"/>
              </a:rPr>
              <a:t>Any missing information can be supplied via attendance note, document upload note, brief or listing order.</a:t>
            </a:r>
          </a:p>
          <a:p>
            <a:pPr marL="285750" lvl="1" indent="-285750">
              <a:lnSpc>
                <a:spcPct val="150000"/>
              </a:lnSpc>
              <a:buFont typeface="Arial"/>
              <a:buChar char="•"/>
            </a:pPr>
            <a:r>
              <a:rPr lang="en-GB">
                <a:cs typeface="Arial"/>
              </a:rPr>
              <a:t>You can reduce the risk of rejection by supplying these documents too, where available. </a:t>
            </a:r>
          </a:p>
          <a:p>
            <a:pPr marL="0" lvl="1">
              <a:lnSpc>
                <a:spcPct val="150000"/>
              </a:lnSpc>
              <a:spcBef>
                <a:spcPts val="1200"/>
              </a:spcBef>
            </a:pPr>
            <a:r>
              <a:rPr lang="en-GB">
                <a:cs typeface="Arial"/>
              </a:rPr>
              <a:t>Highlighting the relevant information in orders; and uploading CCMS compatible and searchable pdfs or Word documents, will make it easier for us to find the evidence we need and to authorise your fees.</a:t>
            </a:r>
          </a:p>
          <a:p>
            <a:pPr marL="0" lvl="1">
              <a:lnSpc>
                <a:spcPct val="150000"/>
              </a:lnSpc>
              <a:spcBef>
                <a:spcPts val="1200"/>
              </a:spcBef>
            </a:pPr>
            <a:r>
              <a:rPr lang="en-GB" b="1">
                <a:cs typeface="Arial"/>
              </a:rPr>
              <a:t>Guidance:</a:t>
            </a:r>
            <a:endParaRPr lang="en-GB">
              <a:cs typeface="Arial"/>
            </a:endParaRPr>
          </a:p>
          <a:p>
            <a:pPr lvl="1">
              <a:lnSpc>
                <a:spcPct val="150000"/>
              </a:lnSpc>
            </a:pPr>
            <a:r>
              <a:rPr lang="en-GB">
                <a:cs typeface="Arial"/>
              </a:rPr>
              <a:t>Section 15: remote family hearings: updated ways of working</a:t>
            </a:r>
            <a:endParaRPr lang="en-GB"/>
          </a:p>
        </p:txBody>
      </p:sp>
    </p:spTree>
    <p:extLst>
      <p:ext uri="{BB962C8B-B14F-4D97-AF65-F5344CB8AC3E}">
        <p14:creationId xmlns:p14="http://schemas.microsoft.com/office/powerpoint/2010/main" val="156591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Evidence requirements for both interim and final hearings:</a:t>
            </a:r>
            <a:endParaRPr lang="en-GB"/>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23</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8" name="TextBox 7">
            <a:extLst>
              <a:ext uri="{FF2B5EF4-FFF2-40B4-BE49-F238E27FC236}">
                <a16:creationId xmlns:a16="http://schemas.microsoft.com/office/drawing/2014/main" id="{8D29A337-4397-5746-C035-9B2DE31E9E6D}"/>
              </a:ext>
            </a:extLst>
          </p:cNvPr>
          <p:cNvSpPr txBox="1"/>
          <p:nvPr/>
        </p:nvSpPr>
        <p:spPr>
          <a:xfrm>
            <a:off x="797920" y="1071793"/>
            <a:ext cx="10870946" cy="5139869"/>
          </a:xfrm>
          <a:prstGeom prst="rect">
            <a:avLst/>
          </a:prstGeom>
          <a:noFill/>
        </p:spPr>
        <p:txBody>
          <a:bodyPr wrap="square" lIns="91440" tIns="45720" rIns="91440" bIns="45720" anchor="t">
            <a:spAutoFit/>
          </a:bodyPr>
          <a:lstStyle/>
          <a:p>
            <a:pPr>
              <a:spcAft>
                <a:spcPts val="200"/>
              </a:spcAft>
            </a:pPr>
            <a:r>
              <a:rPr lang="en-GB">
                <a:cs typeface="Arial"/>
              </a:rPr>
              <a:t>Finalised orders are required for:</a:t>
            </a:r>
          </a:p>
          <a:p>
            <a:pPr marL="285750" indent="-285750">
              <a:spcAft>
                <a:spcPts val="200"/>
              </a:spcAft>
              <a:buFont typeface="Arial" panose="020B0604020202020204" pitchFamily="34" charset="0"/>
              <a:buChar char="•"/>
            </a:pPr>
            <a:r>
              <a:rPr lang="en-GB">
                <a:cs typeface="Arial"/>
              </a:rPr>
              <a:t>Issues resolution hearings claimed as final hearings; and </a:t>
            </a:r>
          </a:p>
          <a:p>
            <a:pPr marL="285750" indent="-285750">
              <a:spcAft>
                <a:spcPts val="200"/>
              </a:spcAft>
              <a:buFont typeface="Arial" panose="020B0604020202020204" pitchFamily="34" charset="0"/>
              <a:buChar char="•"/>
            </a:pPr>
            <a:r>
              <a:rPr lang="en-GB">
                <a:cs typeface="Arial"/>
              </a:rPr>
              <a:t>Hearings for which early resolution fees are claimed.  </a:t>
            </a:r>
          </a:p>
          <a:p>
            <a:pPr marL="285750" indent="-285750">
              <a:spcAft>
                <a:spcPts val="200"/>
              </a:spcAft>
              <a:buFont typeface="Arial" panose="020B0604020202020204" pitchFamily="34" charset="0"/>
              <a:buChar char="•"/>
            </a:pPr>
            <a:r>
              <a:rPr lang="en-GB">
                <a:cs typeface="Arial"/>
              </a:rPr>
              <a:t>Draft orders are acceptable in other circumstances.</a:t>
            </a:r>
          </a:p>
          <a:p>
            <a:pPr>
              <a:spcAft>
                <a:spcPts val="200"/>
              </a:spcAft>
            </a:pPr>
            <a:r>
              <a:rPr lang="en-GB">
                <a:cs typeface="Arial"/>
              </a:rPr>
              <a:t>Fully completed and certified advocates attendance forms (AAFs) are also acceptable.</a:t>
            </a:r>
            <a:endParaRPr lang="en-US">
              <a:cs typeface="Arial"/>
            </a:endParaRPr>
          </a:p>
          <a:p>
            <a:pPr marL="285750" indent="-285750">
              <a:spcAft>
                <a:spcPts val="200"/>
              </a:spcAft>
              <a:buFont typeface="Arial"/>
              <a:buChar char="•"/>
            </a:pPr>
            <a:r>
              <a:rPr lang="en-GB">
                <a:cs typeface="Arial"/>
              </a:rPr>
              <a:t>Where Part A (percentage) bolt-</a:t>
            </a:r>
            <a:r>
              <a:rPr lang="en-GB" err="1">
                <a:cs typeface="Arial"/>
              </a:rPr>
              <a:t>ons</a:t>
            </a:r>
            <a:r>
              <a:rPr lang="en-GB">
                <a:cs typeface="Arial"/>
              </a:rPr>
              <a:t> are claimed, each must be individually sealed or certified.  </a:t>
            </a:r>
          </a:p>
          <a:p>
            <a:pPr marL="285750" indent="-285750">
              <a:spcAft>
                <a:spcPts val="200"/>
              </a:spcAft>
              <a:buFont typeface="Arial"/>
              <a:buChar char="•"/>
            </a:pPr>
            <a:r>
              <a:rPr lang="en-GB">
                <a:cs typeface="Arial"/>
              </a:rPr>
              <a:t>An advocates bundle fee (Part B bolt on) can be certified in the circle near this section of the form as well as against the individual bundle sizes.</a:t>
            </a:r>
          </a:p>
          <a:p>
            <a:pPr marL="285750" indent="-285750">
              <a:spcAft>
                <a:spcPts val="200"/>
              </a:spcAft>
              <a:buFont typeface="Arial"/>
              <a:buChar char="•"/>
            </a:pPr>
            <a:r>
              <a:rPr lang="en-GB">
                <a:cs typeface="Arial"/>
              </a:rPr>
              <a:t>If any information is obscured by court seals, please confirm the hidden content in an additional note.</a:t>
            </a:r>
          </a:p>
          <a:p>
            <a:pPr>
              <a:spcBef>
                <a:spcPts val="1200"/>
              </a:spcBef>
              <a:spcAft>
                <a:spcPts val="200"/>
              </a:spcAft>
            </a:pPr>
            <a:r>
              <a:rPr lang="en-GB" b="1">
                <a:cs typeface="Arial"/>
              </a:rPr>
              <a:t>Please note: </a:t>
            </a:r>
            <a:r>
              <a:rPr lang="en-GB">
                <a:cs typeface="Arial"/>
              </a:rPr>
              <a:t>Where no court order, attendance note, advocates attendance form or equivalent information can be provided, only interim unit 1 without bolt </a:t>
            </a:r>
            <a:r>
              <a:rPr lang="en-GB" err="1">
                <a:cs typeface="Arial"/>
              </a:rPr>
              <a:t>ons</a:t>
            </a:r>
            <a:r>
              <a:rPr lang="en-GB">
                <a:cs typeface="Arial"/>
              </a:rPr>
              <a:t> is payable.</a:t>
            </a:r>
          </a:p>
          <a:p>
            <a:pPr marL="285750" indent="-285750">
              <a:spcAft>
                <a:spcPts val="200"/>
              </a:spcAft>
              <a:buFont typeface="Arial" panose="020B0604020202020204" pitchFamily="34" charset="0"/>
              <a:buChar char="•"/>
            </a:pPr>
            <a:r>
              <a:rPr lang="en-GB">
                <a:cs typeface="Arial"/>
              </a:rPr>
              <a:t>If you think you may have problems evidencing a fee, you can contact us via a general billing enquiry to explain the circumstances and ask for our advice on what alternative evidence would be acceptable.</a:t>
            </a:r>
          </a:p>
          <a:p>
            <a:pPr>
              <a:spcBef>
                <a:spcPts val="1200"/>
              </a:spcBef>
              <a:spcAft>
                <a:spcPts val="200"/>
              </a:spcAft>
            </a:pPr>
            <a:r>
              <a:rPr lang="en-GB" b="1">
                <a:cs typeface="Arial"/>
              </a:rPr>
              <a:t>Guidance:</a:t>
            </a:r>
          </a:p>
          <a:p>
            <a:pPr marL="285750" indent="-285750">
              <a:spcAft>
                <a:spcPts val="200"/>
              </a:spcAft>
              <a:buFont typeface="Arial"/>
              <a:buChar char="•"/>
            </a:pPr>
            <a:r>
              <a:rPr lang="en-GB">
                <a:cs typeface="Arial"/>
              </a:rPr>
              <a:t>Sections 6.9 and 6.11 of the civil finance electronic handbook</a:t>
            </a:r>
          </a:p>
          <a:p>
            <a:pPr marL="285750" indent="-285750">
              <a:spcAft>
                <a:spcPts val="200"/>
              </a:spcAft>
              <a:buFont typeface="Arial" panose="020B0604020202020204" pitchFamily="34" charset="0"/>
              <a:buChar char="•"/>
            </a:pPr>
            <a:r>
              <a:rPr lang="en-GB">
                <a:cs typeface="Arial"/>
              </a:rPr>
              <a:t>Paragraph 15.7, appendix 2 of the costs assessment guidance 2024</a:t>
            </a:r>
            <a:endParaRPr lang="en-GB"/>
          </a:p>
        </p:txBody>
      </p:sp>
    </p:spTree>
    <p:extLst>
      <p:ext uri="{BB962C8B-B14F-4D97-AF65-F5344CB8AC3E}">
        <p14:creationId xmlns:p14="http://schemas.microsoft.com/office/powerpoint/2010/main" val="567730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Help us pay your hearing fees first time:</a:t>
            </a:r>
            <a:endParaRPr lang="en-US"/>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24</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1B640A2F-9E23-0813-9D75-CA328CDC8E20}"/>
              </a:ext>
            </a:extLst>
          </p:cNvPr>
          <p:cNvSpPr txBox="1"/>
          <p:nvPr/>
        </p:nvSpPr>
        <p:spPr>
          <a:xfrm>
            <a:off x="809424" y="1153505"/>
            <a:ext cx="10877148" cy="5001626"/>
          </a:xfrm>
          <a:prstGeom prst="rect">
            <a:avLst/>
          </a:prstGeom>
          <a:noFill/>
        </p:spPr>
        <p:txBody>
          <a:bodyPr wrap="square" lIns="91440" tIns="45720" rIns="91440" bIns="45720" anchor="t">
            <a:spAutoFit/>
          </a:bodyPr>
          <a:lstStyle/>
          <a:p>
            <a:pPr marL="342900" indent="-342900">
              <a:lnSpc>
                <a:spcPct val="150000"/>
              </a:lnSpc>
              <a:spcAft>
                <a:spcPts val="500"/>
              </a:spcAft>
              <a:buChar char="•"/>
            </a:pPr>
            <a:r>
              <a:rPr lang="en-GB" sz="1700">
                <a:cs typeface="Arial"/>
              </a:rPr>
              <a:t>Check the work claimed is covered by the scope of the certificate.</a:t>
            </a:r>
          </a:p>
          <a:p>
            <a:pPr marL="342900" indent="-342900">
              <a:lnSpc>
                <a:spcPct val="150000"/>
              </a:lnSpc>
              <a:spcAft>
                <a:spcPts val="500"/>
              </a:spcAft>
              <a:buChar char="•"/>
            </a:pPr>
            <a:r>
              <a:rPr lang="en-GB" sz="1700">
                <a:cs typeface="Arial"/>
              </a:rPr>
              <a:t>Check that the advocate has been allocated sufficient costs for the proposed fee to be paid in full.</a:t>
            </a:r>
          </a:p>
          <a:p>
            <a:pPr marL="342900" indent="-342900">
              <a:lnSpc>
                <a:spcPct val="150000"/>
              </a:lnSpc>
              <a:spcAft>
                <a:spcPts val="500"/>
              </a:spcAft>
              <a:buChar char="•"/>
            </a:pPr>
            <a:r>
              <a:rPr lang="en-GB" sz="1700">
                <a:cs typeface="Arial"/>
              </a:rPr>
              <a:t>Ensure that documents for the relevant case and client are uploaded:</a:t>
            </a:r>
            <a:endParaRPr lang="en-US" sz="1700">
              <a:cs typeface="Arial"/>
            </a:endParaRPr>
          </a:p>
          <a:p>
            <a:pPr marL="594360" lvl="1" indent="-342900">
              <a:lnSpc>
                <a:spcPct val="150000"/>
              </a:lnSpc>
              <a:spcAft>
                <a:spcPts val="500"/>
              </a:spcAft>
              <a:buFont typeface="Arial" panose="020B0604020202020204" pitchFamily="34" charset="0"/>
              <a:buChar char="•"/>
            </a:pPr>
            <a:r>
              <a:rPr lang="en-GB" sz="1700">
                <a:cs typeface="Arial"/>
              </a:rPr>
              <a:t>We are required to report documents uploaded for incorrect cases and clients as security breaches.</a:t>
            </a:r>
          </a:p>
          <a:p>
            <a:pPr marL="342900" indent="-342900">
              <a:lnSpc>
                <a:spcPct val="150000"/>
              </a:lnSpc>
              <a:spcAft>
                <a:spcPts val="500"/>
              </a:spcAft>
              <a:buChar char="•"/>
            </a:pPr>
            <a:r>
              <a:rPr lang="en-GB" sz="1700">
                <a:cs typeface="Arial"/>
              </a:rPr>
              <a:t>Check any hearing date(s) entered are correct and match the evidence provided.</a:t>
            </a:r>
          </a:p>
          <a:p>
            <a:pPr marL="342900" indent="-342900">
              <a:lnSpc>
                <a:spcPct val="150000"/>
              </a:lnSpc>
              <a:spcAft>
                <a:spcPts val="500"/>
              </a:spcAft>
              <a:buChar char="•"/>
            </a:pPr>
            <a:r>
              <a:rPr lang="en-GB" sz="1700">
                <a:cs typeface="Arial"/>
              </a:rPr>
              <a:t>Check orders or advocates attendance forms contain all the information required to evidence the fees billed:</a:t>
            </a:r>
          </a:p>
          <a:p>
            <a:pPr marL="800100" lvl="1" indent="-342900">
              <a:lnSpc>
                <a:spcPct val="150000"/>
              </a:lnSpc>
              <a:spcAft>
                <a:spcPts val="500"/>
              </a:spcAft>
              <a:buChar char="•"/>
            </a:pPr>
            <a:r>
              <a:rPr lang="en-GB" sz="1700">
                <a:cs typeface="Arial"/>
              </a:rPr>
              <a:t>If they do not, attendance notes, briefs, listing orders or additional notes can also be provided.</a:t>
            </a:r>
          </a:p>
          <a:p>
            <a:pPr marL="342900" indent="-342900">
              <a:lnSpc>
                <a:spcPct val="150000"/>
              </a:lnSpc>
              <a:spcAft>
                <a:spcPts val="500"/>
              </a:spcAft>
              <a:buChar char="•"/>
            </a:pPr>
            <a:r>
              <a:rPr lang="en-GB" sz="1700">
                <a:cs typeface="Arial"/>
              </a:rPr>
              <a:t>Confirm whether any lunch break was taken for continuous attendances 12 noon - 2pm.</a:t>
            </a:r>
          </a:p>
          <a:p>
            <a:pPr marL="342900" indent="-342900">
              <a:lnSpc>
                <a:spcPct val="150000"/>
              </a:lnSpc>
              <a:spcAft>
                <a:spcPts val="500"/>
              </a:spcAft>
              <a:buChar char="•"/>
            </a:pPr>
            <a:r>
              <a:rPr lang="en-GB" sz="1700">
                <a:cs typeface="Arial"/>
              </a:rPr>
              <a:t>Check that the attendance time calculation in the order is correct and matches the fee billed:</a:t>
            </a:r>
          </a:p>
          <a:p>
            <a:pPr marL="800100" lvl="1" indent="-342900">
              <a:lnSpc>
                <a:spcPct val="150000"/>
              </a:lnSpc>
              <a:spcAft>
                <a:spcPts val="500"/>
              </a:spcAft>
              <a:buChar char="•"/>
            </a:pPr>
            <a:r>
              <a:rPr lang="en-GB" sz="1700">
                <a:cs typeface="Arial"/>
              </a:rPr>
              <a:t>The </a:t>
            </a:r>
            <a:r>
              <a:rPr lang="en-GB" sz="1700">
                <a:solidFill>
                  <a:srgbClr val="575C96"/>
                </a:solidFill>
                <a:cs typeface="Arial"/>
                <a:hlinkClick r:id="rId2"/>
              </a:rPr>
              <a:t>Civil Claims Rates Calculator</a:t>
            </a:r>
            <a:r>
              <a:rPr lang="en-GB" sz="1700">
                <a:solidFill>
                  <a:srgbClr val="575C96"/>
                </a:solidFill>
                <a:cs typeface="Arial"/>
              </a:rPr>
              <a:t> </a:t>
            </a:r>
            <a:r>
              <a:rPr lang="en-GB" sz="1700">
                <a:cs typeface="Arial"/>
              </a:rPr>
              <a:t>may assist you.</a:t>
            </a:r>
          </a:p>
          <a:p>
            <a:pPr marL="342900" indent="-342900">
              <a:lnSpc>
                <a:spcPct val="150000"/>
              </a:lnSpc>
              <a:spcAft>
                <a:spcPts val="500"/>
              </a:spcAft>
              <a:buChar char="•"/>
            </a:pPr>
            <a:r>
              <a:rPr lang="en-GB" sz="1700">
                <a:cs typeface="Arial"/>
              </a:rPr>
              <a:t>Highlight the relevant information in orders; or upload these as Word documents or searchable pdfs.</a:t>
            </a:r>
          </a:p>
        </p:txBody>
      </p:sp>
    </p:spTree>
    <p:extLst>
      <p:ext uri="{BB962C8B-B14F-4D97-AF65-F5344CB8AC3E}">
        <p14:creationId xmlns:p14="http://schemas.microsoft.com/office/powerpoint/2010/main" val="153279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cs typeface="Arial"/>
              </a:rPr>
              <a:t>Cancelled hearings</a:t>
            </a:r>
            <a:endParaRPr lang="en-GB"/>
          </a:p>
        </p:txBody>
      </p:sp>
    </p:spTree>
    <p:extLst>
      <p:ext uri="{BB962C8B-B14F-4D97-AF65-F5344CB8AC3E}">
        <p14:creationId xmlns:p14="http://schemas.microsoft.com/office/powerpoint/2010/main" val="2077568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Cancelled hearings: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65E9A646-0E99-DC4C-8BBC-BC98C228672B}"/>
              </a:ext>
            </a:extLst>
          </p:cNvPr>
          <p:cNvSpPr txBox="1"/>
          <p:nvPr/>
        </p:nvSpPr>
        <p:spPr>
          <a:xfrm>
            <a:off x="809425" y="1048478"/>
            <a:ext cx="10227383" cy="5437386"/>
          </a:xfrm>
          <a:prstGeom prst="rect">
            <a:avLst/>
          </a:prstGeom>
          <a:noFill/>
        </p:spPr>
        <p:txBody>
          <a:bodyPr wrap="square" lIns="91440" tIns="45720" rIns="91440" bIns="45720" anchor="t">
            <a:spAutoFit/>
          </a:bodyPr>
          <a:lstStyle/>
          <a:p>
            <a:pPr marL="0" lvl="1">
              <a:spcAft>
                <a:spcPts val="1000"/>
              </a:spcAft>
            </a:pPr>
            <a:r>
              <a:rPr lang="en-GB" sz="1800">
                <a:cs typeface="Arial"/>
              </a:rPr>
              <a:t>Where </a:t>
            </a:r>
            <a:r>
              <a:rPr lang="en-GB">
                <a:cs typeface="Arial"/>
              </a:rPr>
              <a:t>a self-employed advocate is</a:t>
            </a:r>
            <a:r>
              <a:rPr lang="en-GB" sz="1800">
                <a:cs typeface="Arial"/>
              </a:rPr>
              <a:t> instructed</a:t>
            </a:r>
            <a:r>
              <a:rPr lang="en-GB">
                <a:cs typeface="Arial"/>
              </a:rPr>
              <a:t>,</a:t>
            </a:r>
            <a:r>
              <a:rPr lang="en-GB" sz="1800">
                <a:cs typeface="Arial"/>
              </a:rPr>
              <a:t> and carries out at least 30 minutes of preparation, but the hearing is cancelled before </a:t>
            </a:r>
            <a:r>
              <a:rPr lang="en-GB">
                <a:cs typeface="Arial"/>
              </a:rPr>
              <a:t>the</a:t>
            </a:r>
            <a:r>
              <a:rPr lang="en-GB" sz="1800">
                <a:cs typeface="Arial"/>
              </a:rPr>
              <a:t> </a:t>
            </a:r>
            <a:r>
              <a:rPr lang="en-GB">
                <a:cs typeface="Arial"/>
              </a:rPr>
              <a:t>advocate travels</a:t>
            </a:r>
            <a:r>
              <a:rPr lang="en-GB" sz="1800">
                <a:cs typeface="Arial"/>
              </a:rPr>
              <a:t> to court</a:t>
            </a:r>
            <a:r>
              <a:rPr lang="en-GB">
                <a:cs typeface="Arial"/>
              </a:rPr>
              <a:t> a cancelled hearing fee is payable.</a:t>
            </a:r>
            <a:endParaRPr lang="en-US">
              <a:cs typeface="Arial"/>
            </a:endParaRPr>
          </a:p>
          <a:p>
            <a:pPr marL="0" lvl="1">
              <a:spcAft>
                <a:spcPts val="1000"/>
              </a:spcAft>
            </a:pPr>
            <a:r>
              <a:rPr lang="en-GB">
                <a:cs typeface="Arial"/>
              </a:rPr>
              <a:t>The relevant cancelled hearing fee should be selected in CCMS:</a:t>
            </a:r>
          </a:p>
          <a:p>
            <a:pPr marL="285750" lvl="1" indent="-285750">
              <a:spcAft>
                <a:spcPts val="1000"/>
              </a:spcAft>
              <a:buFont typeface="Arial"/>
              <a:buChar char="•"/>
            </a:pPr>
            <a:r>
              <a:rPr lang="en-GB">
                <a:cs typeface="Arial"/>
              </a:rPr>
              <a:t>A cancelled interim hearing fee is equivalent to interim hearing unit one</a:t>
            </a:r>
            <a:endParaRPr lang="en-US">
              <a:cs typeface="Arial"/>
            </a:endParaRPr>
          </a:p>
          <a:p>
            <a:pPr marL="285750" lvl="1" indent="-285750">
              <a:spcAft>
                <a:spcPts val="1000"/>
              </a:spcAft>
              <a:buFont typeface="Arial"/>
              <a:buChar char="•"/>
            </a:pPr>
            <a:r>
              <a:rPr lang="en-GB">
                <a:cs typeface="Arial"/>
              </a:rPr>
              <a:t>A cancelled final hearing fee is half the relevant daily final hearing fee</a:t>
            </a:r>
            <a:endParaRPr lang="en-US">
              <a:cs typeface="Arial"/>
            </a:endParaRPr>
          </a:p>
          <a:p>
            <a:pPr marL="285750" lvl="1" indent="-285750">
              <a:spcAft>
                <a:spcPts val="1000"/>
              </a:spcAft>
              <a:buFont typeface="Arial"/>
              <a:buChar char="•"/>
            </a:pPr>
            <a:r>
              <a:rPr lang="en-GB" sz="1800">
                <a:cs typeface="Arial"/>
              </a:rPr>
              <a:t>No bolt-on fees may be claimed </a:t>
            </a:r>
            <a:r>
              <a:rPr lang="en-GB">
                <a:cs typeface="Arial"/>
              </a:rPr>
              <a:t>on any</a:t>
            </a:r>
            <a:r>
              <a:rPr lang="en-GB" sz="1800">
                <a:cs typeface="Arial"/>
              </a:rPr>
              <a:t> cancelled hearing</a:t>
            </a:r>
            <a:r>
              <a:rPr lang="en-GB">
                <a:cs typeface="Arial"/>
              </a:rPr>
              <a:t> fee.</a:t>
            </a:r>
            <a:r>
              <a:rPr lang="en-GB" sz="1800">
                <a:cs typeface="Arial"/>
              </a:rPr>
              <a:t> </a:t>
            </a:r>
            <a:endParaRPr lang="en-US">
              <a:cs typeface="Arial"/>
            </a:endParaRPr>
          </a:p>
          <a:p>
            <a:pPr>
              <a:spcBef>
                <a:spcPts val="600"/>
              </a:spcBef>
              <a:spcAft>
                <a:spcPts val="1000"/>
              </a:spcAft>
            </a:pPr>
            <a:r>
              <a:rPr lang="en-GB" sz="1800">
                <a:cs typeface="Arial"/>
              </a:rPr>
              <a:t>The evidence </a:t>
            </a:r>
            <a:r>
              <a:rPr lang="en-GB">
                <a:cs typeface="Arial"/>
              </a:rPr>
              <a:t>required for</a:t>
            </a:r>
            <a:r>
              <a:rPr lang="en-GB" sz="1800">
                <a:cs typeface="Arial"/>
              </a:rPr>
              <a:t> a cancelled hearing </a:t>
            </a:r>
            <a:r>
              <a:rPr lang="en-GB">
                <a:cs typeface="Arial"/>
              </a:rPr>
              <a:t>is</a:t>
            </a:r>
            <a:r>
              <a:rPr lang="en-GB" sz="1800">
                <a:cs typeface="Arial"/>
              </a:rPr>
              <a:t>: </a:t>
            </a:r>
            <a:endParaRPr lang="en-GB">
              <a:cs typeface="Arial"/>
            </a:endParaRPr>
          </a:p>
          <a:p>
            <a:pPr marL="285750" indent="-285750">
              <a:spcAft>
                <a:spcPts val="1000"/>
              </a:spcAft>
              <a:buChar char="•"/>
            </a:pPr>
            <a:r>
              <a:rPr lang="en-GB" sz="1800">
                <a:cs typeface="Arial"/>
              </a:rPr>
              <a:t>Brief</a:t>
            </a:r>
            <a:r>
              <a:rPr lang="en-GB">
                <a:cs typeface="Arial"/>
              </a:rPr>
              <a:t> or</a:t>
            </a:r>
            <a:r>
              <a:rPr lang="en-GB" sz="1800">
                <a:cs typeface="Arial"/>
              </a:rPr>
              <a:t> evidence of instruction</a:t>
            </a:r>
            <a:endParaRPr lang="en-GB">
              <a:cs typeface="Arial"/>
            </a:endParaRPr>
          </a:p>
          <a:p>
            <a:pPr marL="285750" indent="-285750">
              <a:spcAft>
                <a:spcPts val="1000"/>
              </a:spcAft>
              <a:buChar char="•"/>
            </a:pPr>
            <a:r>
              <a:rPr lang="en-GB" sz="1800">
                <a:cs typeface="Arial"/>
              </a:rPr>
              <a:t>Details of any preparation carried out.  </a:t>
            </a:r>
          </a:p>
          <a:p>
            <a:pPr>
              <a:spcBef>
                <a:spcPts val="1000"/>
              </a:spcBef>
              <a:spcAft>
                <a:spcPts val="1000"/>
              </a:spcAft>
            </a:pPr>
            <a:r>
              <a:rPr lang="en-GB" sz="1800" b="1">
                <a:cs typeface="Arial"/>
              </a:rPr>
              <a:t>Please note: </a:t>
            </a:r>
            <a:r>
              <a:rPr lang="en-GB" sz="1800">
                <a:cs typeface="Arial"/>
              </a:rPr>
              <a:t>To avoid rejection, please remember to confirm the </a:t>
            </a:r>
            <a:r>
              <a:rPr lang="en-GB">
                <a:cs typeface="Arial"/>
              </a:rPr>
              <a:t>preparation time</a:t>
            </a:r>
            <a:r>
              <a:rPr lang="en-GB" sz="1800">
                <a:cs typeface="Arial"/>
              </a:rPr>
              <a:t> spent.</a:t>
            </a:r>
          </a:p>
          <a:p>
            <a:pPr>
              <a:spcBef>
                <a:spcPts val="600"/>
              </a:spcBef>
              <a:spcAft>
                <a:spcPts val="600"/>
              </a:spcAft>
            </a:pPr>
            <a:r>
              <a:rPr lang="en-GB" b="1">
                <a:cs typeface="Arial"/>
              </a:rPr>
              <a:t>Guidance:</a:t>
            </a:r>
          </a:p>
          <a:p>
            <a:pPr marL="285750" indent="-285750">
              <a:spcAft>
                <a:spcPts val="1000"/>
              </a:spcAft>
              <a:buFont typeface="Arial" panose="020B0604020202020204" pitchFamily="34" charset="0"/>
              <a:buChar char="•"/>
            </a:pPr>
            <a:r>
              <a:rPr lang="en-GB">
                <a:cs typeface="Arial"/>
              </a:rPr>
              <a:t>Section 14.15, appendix 2 of the costs assessment guidance 2024</a:t>
            </a:r>
          </a:p>
          <a:p>
            <a:pPr marL="285750" indent="-285750">
              <a:spcAft>
                <a:spcPts val="1000"/>
              </a:spcAft>
              <a:buFont typeface="Arial" panose="020B0604020202020204" pitchFamily="34" charset="0"/>
              <a:buChar char="•"/>
            </a:pPr>
            <a:r>
              <a:rPr lang="en-GB">
                <a:cs typeface="Arial"/>
              </a:rPr>
              <a:t>Section 6.11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26</a:t>
            </a:fld>
            <a:endParaRPr lang="en-GB"/>
          </a:p>
        </p:txBody>
      </p:sp>
    </p:spTree>
    <p:extLst>
      <p:ext uri="{BB962C8B-B14F-4D97-AF65-F5344CB8AC3E}">
        <p14:creationId xmlns:p14="http://schemas.microsoft.com/office/powerpoint/2010/main" val="1293719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Cancelled hearings continued:</a:t>
            </a:r>
            <a:endParaRPr lang="en-GB"/>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27</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0D409BC7-13D0-413A-4CC1-A9A774D3E12F}"/>
              </a:ext>
            </a:extLst>
          </p:cNvPr>
          <p:cNvSpPr txBox="1"/>
          <p:nvPr/>
        </p:nvSpPr>
        <p:spPr>
          <a:xfrm>
            <a:off x="809424" y="1026215"/>
            <a:ext cx="10913183" cy="4816703"/>
          </a:xfrm>
          <a:prstGeom prst="rect">
            <a:avLst/>
          </a:prstGeom>
          <a:noFill/>
        </p:spPr>
        <p:txBody>
          <a:bodyPr wrap="square" lIns="91440" tIns="45720" rIns="91440" bIns="45720" anchor="t">
            <a:spAutoFit/>
          </a:bodyPr>
          <a:lstStyle/>
          <a:p>
            <a:pPr>
              <a:spcAft>
                <a:spcPts val="600"/>
              </a:spcAft>
            </a:pPr>
            <a:r>
              <a:rPr lang="en-GB" sz="1800">
                <a:cs typeface="Arial"/>
              </a:rPr>
              <a:t>There are no ‘under-run’ fees in FAS:  </a:t>
            </a:r>
            <a:endParaRPr lang="en-US">
              <a:cs typeface="Arial"/>
            </a:endParaRPr>
          </a:p>
          <a:p>
            <a:pPr marL="285750" indent="-285750">
              <a:spcAft>
                <a:spcPts val="600"/>
              </a:spcAft>
              <a:buClr>
                <a:schemeClr val="tx1"/>
              </a:buClr>
              <a:buFont typeface="Arial" panose="020B0604020202020204" pitchFamily="34" charset="0"/>
              <a:buChar char="•"/>
            </a:pPr>
            <a:r>
              <a:rPr lang="en-GB" sz="1800">
                <a:cs typeface="Arial"/>
              </a:rPr>
              <a:t>If a hearing listed for several days concludes early, no cancelled hearing fees are payable for any vacated days.  </a:t>
            </a:r>
            <a:endParaRPr lang="en-GB">
              <a:cs typeface="Arial"/>
            </a:endParaRPr>
          </a:p>
          <a:p>
            <a:pPr marL="742950" lvl="1" indent="-285750">
              <a:spcAft>
                <a:spcPts val="600"/>
              </a:spcAft>
              <a:buClr>
                <a:schemeClr val="tx1"/>
              </a:buClr>
              <a:buFont typeface="Arial" panose="020B0604020202020204" pitchFamily="34" charset="0"/>
              <a:buChar char="•"/>
            </a:pPr>
            <a:r>
              <a:rPr lang="en-GB" sz="1800">
                <a:cs typeface="Arial"/>
              </a:rPr>
              <a:t>The hearing did take place; it </a:t>
            </a:r>
            <a:r>
              <a:rPr lang="en-GB">
                <a:cs typeface="Arial"/>
              </a:rPr>
              <a:t>was just</a:t>
            </a:r>
            <a:r>
              <a:rPr lang="en-GB" sz="1800">
                <a:cs typeface="Arial"/>
              </a:rPr>
              <a:t> </a:t>
            </a:r>
            <a:r>
              <a:rPr lang="en-GB">
                <a:cs typeface="Arial"/>
              </a:rPr>
              <a:t>shorter</a:t>
            </a:r>
            <a:r>
              <a:rPr lang="en-GB" sz="1800">
                <a:cs typeface="Arial"/>
              </a:rPr>
              <a:t> </a:t>
            </a:r>
            <a:r>
              <a:rPr lang="en-GB">
                <a:cs typeface="Arial"/>
              </a:rPr>
              <a:t>than </a:t>
            </a:r>
            <a:r>
              <a:rPr lang="en-GB" sz="1800">
                <a:cs typeface="Arial"/>
              </a:rPr>
              <a:t>expected.</a:t>
            </a:r>
            <a:endParaRPr lang="en-GB">
              <a:cs typeface="Arial"/>
            </a:endParaRPr>
          </a:p>
          <a:p>
            <a:pPr marL="285750" indent="-285750">
              <a:spcBef>
                <a:spcPts val="600"/>
              </a:spcBef>
              <a:spcAft>
                <a:spcPts val="600"/>
              </a:spcAft>
              <a:buClr>
                <a:schemeClr val="tx1"/>
              </a:buClr>
              <a:buFont typeface="Arial" panose="020B0604020202020204" pitchFamily="34" charset="0"/>
              <a:buChar char="•"/>
            </a:pPr>
            <a:r>
              <a:rPr lang="en-GB" sz="1800">
                <a:cs typeface="Arial"/>
              </a:rPr>
              <a:t>Replacement advocate:</a:t>
            </a:r>
            <a:endParaRPr lang="en-GB">
              <a:cs typeface="Arial"/>
            </a:endParaRPr>
          </a:p>
          <a:p>
            <a:pPr marL="742950" lvl="1" indent="-285750">
              <a:spcAft>
                <a:spcPts val="600"/>
              </a:spcAft>
              <a:buClr>
                <a:schemeClr val="tx1"/>
              </a:buClr>
              <a:buFont typeface="Arial" panose="020B0604020202020204" pitchFamily="34" charset="0"/>
              <a:buChar char="•"/>
            </a:pPr>
            <a:r>
              <a:rPr lang="en-GB" sz="1800">
                <a:cs typeface="Arial"/>
              </a:rPr>
              <a:t>If one advocate replaces another for whatever reason during a hearing or activity</a:t>
            </a:r>
            <a:r>
              <a:rPr lang="en-GB">
                <a:cs typeface="Arial"/>
              </a:rPr>
              <a:t> for which a single fee</a:t>
            </a:r>
            <a:r>
              <a:rPr lang="en-GB" sz="1800">
                <a:cs typeface="Arial"/>
              </a:rPr>
              <a:t> </a:t>
            </a:r>
            <a:r>
              <a:rPr lang="en-GB">
                <a:cs typeface="Arial"/>
              </a:rPr>
              <a:t>is payable, </a:t>
            </a:r>
            <a:r>
              <a:rPr lang="en-GB" sz="1800">
                <a:cs typeface="Arial"/>
              </a:rPr>
              <a:t>both advocates’ </a:t>
            </a:r>
            <a:r>
              <a:rPr lang="en-GB">
                <a:cs typeface="Arial"/>
              </a:rPr>
              <a:t>attendance should</a:t>
            </a:r>
            <a:r>
              <a:rPr lang="en-GB" sz="1800">
                <a:cs typeface="Arial"/>
              </a:rPr>
              <a:t> be claimed by the </a:t>
            </a:r>
            <a:r>
              <a:rPr lang="en-GB">
                <a:cs typeface="Arial"/>
              </a:rPr>
              <a:t>second </a:t>
            </a:r>
            <a:r>
              <a:rPr lang="en-GB" sz="1800">
                <a:cs typeface="Arial"/>
              </a:rPr>
              <a:t>advocate.  </a:t>
            </a:r>
            <a:endParaRPr lang="en-GB">
              <a:cs typeface="Arial"/>
            </a:endParaRPr>
          </a:p>
          <a:p>
            <a:pPr marL="742950" lvl="1" indent="-285750">
              <a:spcAft>
                <a:spcPts val="600"/>
              </a:spcAft>
              <a:buClr>
                <a:schemeClr val="tx1"/>
              </a:buClr>
              <a:buFont typeface="Arial" panose="020B0604020202020204" pitchFamily="34" charset="0"/>
              <a:buChar char="•"/>
            </a:pPr>
            <a:r>
              <a:rPr lang="en-GB" sz="1800">
                <a:cs typeface="Arial"/>
              </a:rPr>
              <a:t>No separate payment is made to the first advocate for wasted preparation.  </a:t>
            </a:r>
            <a:endParaRPr lang="en-GB">
              <a:cs typeface="Arial"/>
            </a:endParaRPr>
          </a:p>
          <a:p>
            <a:pPr marL="742950" lvl="1" indent="-285750">
              <a:spcAft>
                <a:spcPts val="600"/>
              </a:spcAft>
              <a:buClr>
                <a:schemeClr val="tx1"/>
              </a:buClr>
              <a:buFont typeface="Arial" panose="020B0604020202020204" pitchFamily="34" charset="0"/>
              <a:buChar char="•"/>
            </a:pPr>
            <a:r>
              <a:rPr lang="en-GB" sz="1800">
                <a:cs typeface="Arial"/>
              </a:rPr>
              <a:t>The advocates may decide privately to divide the fee according to their respective contributions.</a:t>
            </a:r>
          </a:p>
          <a:p>
            <a:pPr marL="742950" lvl="1" indent="-285750">
              <a:spcAft>
                <a:spcPts val="600"/>
              </a:spcAft>
              <a:buClr>
                <a:schemeClr val="tx1"/>
              </a:buClr>
              <a:buFont typeface="Arial" panose="020B0604020202020204" pitchFamily="34" charset="0"/>
              <a:buChar char="•"/>
            </a:pPr>
            <a:r>
              <a:rPr lang="en-GB" sz="1800">
                <a:cs typeface="Arial"/>
              </a:rPr>
              <a:t>However, if different advocates attend on different days of a final hearing, each can claim separate fees for their own attendance</a:t>
            </a:r>
          </a:p>
          <a:p>
            <a:pPr marL="285750" indent="-285750">
              <a:spcAft>
                <a:spcPts val="600"/>
              </a:spcAft>
              <a:buClr>
                <a:schemeClr val="tx1"/>
              </a:buClr>
              <a:buFont typeface="Arial" panose="020B0604020202020204" pitchFamily="34" charset="0"/>
              <a:buChar char="•"/>
            </a:pPr>
            <a:r>
              <a:rPr lang="en-GB" sz="1800" b="1">
                <a:cs typeface="Arial"/>
              </a:rPr>
              <a:t>Guidance:</a:t>
            </a:r>
          </a:p>
          <a:p>
            <a:pPr marL="537210" lvl="1" indent="-285750">
              <a:spcAft>
                <a:spcPts val="600"/>
              </a:spcAft>
              <a:buClr>
                <a:schemeClr val="tx1"/>
              </a:buClr>
            </a:pPr>
            <a:r>
              <a:rPr lang="en-GB" sz="1800">
                <a:cs typeface="Arial"/>
              </a:rPr>
              <a:t>Section 15.18 – 15.19, </a:t>
            </a:r>
            <a:r>
              <a:rPr lang="en-GB">
                <a:cs typeface="Arial"/>
              </a:rPr>
              <a:t>appendix</a:t>
            </a:r>
            <a:r>
              <a:rPr lang="en-GB" sz="1800">
                <a:cs typeface="Arial"/>
              </a:rPr>
              <a:t> 2 of the </a:t>
            </a:r>
            <a:r>
              <a:rPr lang="en-GB">
                <a:cs typeface="Arial"/>
              </a:rPr>
              <a:t>costs</a:t>
            </a:r>
            <a:r>
              <a:rPr lang="en-GB" sz="1800">
                <a:cs typeface="Arial"/>
              </a:rPr>
              <a:t> </a:t>
            </a:r>
            <a:r>
              <a:rPr lang="en-GB">
                <a:cs typeface="Arial"/>
              </a:rPr>
              <a:t>assessment</a:t>
            </a:r>
            <a:r>
              <a:rPr lang="en-GB" sz="1800">
                <a:cs typeface="Arial"/>
              </a:rPr>
              <a:t> </a:t>
            </a:r>
            <a:r>
              <a:rPr lang="en-GB">
                <a:cs typeface="Arial"/>
              </a:rPr>
              <a:t>guidance</a:t>
            </a:r>
            <a:r>
              <a:rPr lang="en-GB" sz="1800">
                <a:cs typeface="Arial"/>
              </a:rPr>
              <a:t> 2024 </a:t>
            </a:r>
          </a:p>
          <a:p>
            <a:pPr marL="537210" lvl="1" indent="-285750">
              <a:spcAft>
                <a:spcPts val="600"/>
              </a:spcAft>
              <a:buClr>
                <a:schemeClr val="tx1"/>
              </a:buClr>
            </a:pPr>
            <a:r>
              <a:rPr lang="en-GB" sz="1800">
                <a:cs typeface="Arial"/>
              </a:rPr>
              <a:t>Section 6.7 of the </a:t>
            </a:r>
            <a:r>
              <a:rPr lang="en-GB">
                <a:cs typeface="Arial"/>
              </a:rPr>
              <a:t>civil</a:t>
            </a:r>
            <a:r>
              <a:rPr lang="en-GB" sz="1800">
                <a:cs typeface="Arial"/>
              </a:rPr>
              <a:t> </a:t>
            </a:r>
            <a:r>
              <a:rPr lang="en-GB">
                <a:cs typeface="Arial"/>
              </a:rPr>
              <a:t>finance</a:t>
            </a:r>
            <a:r>
              <a:rPr lang="en-GB" sz="1800">
                <a:cs typeface="Arial"/>
              </a:rPr>
              <a:t> </a:t>
            </a:r>
            <a:r>
              <a:rPr lang="en-GB">
                <a:cs typeface="Arial"/>
              </a:rPr>
              <a:t>electronic</a:t>
            </a:r>
            <a:r>
              <a:rPr lang="en-GB" sz="1800">
                <a:cs typeface="Arial"/>
              </a:rPr>
              <a:t> </a:t>
            </a:r>
            <a:r>
              <a:rPr lang="en-GB">
                <a:cs typeface="Arial"/>
              </a:rPr>
              <a:t>handbook</a:t>
            </a:r>
            <a:endParaRPr lang="en-GB" sz="1800">
              <a:cs typeface="Arial"/>
            </a:endParaRPr>
          </a:p>
        </p:txBody>
      </p:sp>
    </p:spTree>
    <p:extLst>
      <p:ext uri="{BB962C8B-B14F-4D97-AF65-F5344CB8AC3E}">
        <p14:creationId xmlns:p14="http://schemas.microsoft.com/office/powerpoint/2010/main" val="2324929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Hearings cancelled after the listing time - paper hearings: </a:t>
            </a:r>
            <a:endParaRPr lang="en-US"/>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0E453876-5A1F-46B2-0CE0-3AF036061995}"/>
              </a:ext>
            </a:extLst>
          </p:cNvPr>
          <p:cNvSpPr txBox="1"/>
          <p:nvPr/>
        </p:nvSpPr>
        <p:spPr>
          <a:xfrm>
            <a:off x="809424" y="1037439"/>
            <a:ext cx="10651799" cy="5201424"/>
          </a:xfrm>
          <a:prstGeom prst="rect">
            <a:avLst/>
          </a:prstGeom>
          <a:noFill/>
        </p:spPr>
        <p:txBody>
          <a:bodyPr wrap="square" lIns="91440" tIns="45720" rIns="91440" bIns="45720" anchor="t">
            <a:spAutoFit/>
          </a:bodyPr>
          <a:lstStyle/>
          <a:p>
            <a:pPr>
              <a:spcAft>
                <a:spcPts val="1000"/>
              </a:spcAft>
            </a:pPr>
            <a:r>
              <a:rPr lang="en-GB">
                <a:cs typeface="Arial"/>
              </a:rPr>
              <a:t>If a hearing is cancelled after the advocate has travelled to court; or waited to join a remote hearing:  </a:t>
            </a:r>
            <a:endParaRPr lang="en-US">
              <a:cs typeface="Arial"/>
            </a:endParaRPr>
          </a:p>
          <a:p>
            <a:pPr marL="342900" indent="-342900">
              <a:spcAft>
                <a:spcPts val="1000"/>
              </a:spcAft>
              <a:buChar char="•"/>
            </a:pPr>
            <a:r>
              <a:rPr lang="en-GB">
                <a:cs typeface="Arial"/>
              </a:rPr>
              <a:t>The advocate can claim the relevant fee for the time spent waiting: </a:t>
            </a:r>
          </a:p>
          <a:p>
            <a:pPr marL="800100" lvl="1" indent="-342900">
              <a:spcAft>
                <a:spcPts val="1000"/>
              </a:spcAft>
              <a:buChar char="•"/>
            </a:pPr>
            <a:r>
              <a:rPr lang="en-GB">
                <a:cs typeface="Arial"/>
              </a:rPr>
              <a:t>Usually this will be hearing unit 1.  However, if the advocate is required to wait for more than an hour after the listed time before being advised the hearing would not take place, the appropriate hearing unit 2 may be claimed.</a:t>
            </a:r>
          </a:p>
          <a:p>
            <a:pPr marL="800100" lvl="1" indent="-342900">
              <a:spcAft>
                <a:spcPts val="1000"/>
              </a:spcAft>
              <a:buChar char="•"/>
            </a:pPr>
            <a:r>
              <a:rPr lang="en-GB">
                <a:cs typeface="Arial"/>
              </a:rPr>
              <a:t>Explain the circumstances, including when the advocate was informed of the cancellation.  </a:t>
            </a:r>
          </a:p>
          <a:p>
            <a:pPr marL="285750" indent="-285750">
              <a:spcBef>
                <a:spcPts val="600"/>
              </a:spcBef>
              <a:spcAft>
                <a:spcPts val="1000"/>
              </a:spcAft>
              <a:buFont typeface="Arial" panose="020B0604020202020204" pitchFamily="34" charset="0"/>
              <a:buChar char="•"/>
            </a:pPr>
            <a:r>
              <a:rPr lang="en-GB">
                <a:cs typeface="Arial"/>
              </a:rPr>
              <a:t>If a hearing goes ahead but the advocate is not required to attend because the court hears the application on paper, hearing unit 1 is payable for the advocate's preparation for an interim hearing.</a:t>
            </a:r>
          </a:p>
          <a:p>
            <a:pPr marL="800100" lvl="1" indent="-342900">
              <a:spcAft>
                <a:spcPts val="1000"/>
              </a:spcAft>
              <a:buFont typeface="Arial" panose="020B0604020202020204" pitchFamily="34" charset="0"/>
              <a:buChar char="•"/>
            </a:pPr>
            <a:r>
              <a:rPr lang="en-GB">
                <a:cs typeface="Arial"/>
              </a:rPr>
              <a:t>A Final Hearing fee is payable if the hearing was listed as final and expected to be contested.</a:t>
            </a:r>
            <a:endParaRPr lang="en-US">
              <a:cs typeface="Arial"/>
            </a:endParaRPr>
          </a:p>
          <a:p>
            <a:pPr marL="285750" indent="-285750">
              <a:spcAft>
                <a:spcPts val="1000"/>
              </a:spcAft>
              <a:buFont typeface="Arial" panose="020B0604020202020204" pitchFamily="34" charset="0"/>
              <a:buChar char="•"/>
            </a:pPr>
            <a:r>
              <a:rPr lang="en-GB">
                <a:cs typeface="Arial"/>
              </a:rPr>
              <a:t>The court order should record that the matter was heard 'on paper' or that the court considered the application, but no parties were present.  </a:t>
            </a:r>
          </a:p>
          <a:p>
            <a:pPr marL="285750" indent="-285750">
              <a:spcAft>
                <a:spcPts val="1000"/>
              </a:spcAft>
              <a:buClr>
                <a:schemeClr val="tx1"/>
              </a:buClr>
              <a:buFont typeface="Arial" panose="020B0604020202020204" pitchFamily="34" charset="0"/>
              <a:buChar char="•"/>
            </a:pPr>
            <a:r>
              <a:rPr lang="en-GB" b="1">
                <a:cs typeface="Arial"/>
              </a:rPr>
              <a:t>Guidance:</a:t>
            </a:r>
          </a:p>
          <a:p>
            <a:pPr marL="537210" lvl="1" indent="-285750">
              <a:spcAft>
                <a:spcPts val="1000"/>
              </a:spcAft>
              <a:buClr>
                <a:schemeClr val="tx1"/>
              </a:buClr>
            </a:pPr>
            <a:r>
              <a:rPr lang="en-GB">
                <a:cs typeface="Arial"/>
              </a:rPr>
              <a:t>Section 15.7, appendix 2 of the costs assessment guidance 2024 </a:t>
            </a:r>
          </a:p>
          <a:p>
            <a:pPr marL="537210" lvl="1" indent="-285750">
              <a:spcAft>
                <a:spcPts val="1000"/>
              </a:spcAft>
              <a:buClr>
                <a:schemeClr val="tx1"/>
              </a:buClr>
            </a:pPr>
            <a:r>
              <a:rPr lang="en-GB">
                <a:cs typeface="Arial"/>
              </a:rPr>
              <a:t>Section 6.4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28</a:t>
            </a:fld>
            <a:endParaRPr lang="en-GB"/>
          </a:p>
        </p:txBody>
      </p:sp>
    </p:spTree>
    <p:extLst>
      <p:ext uri="{BB962C8B-B14F-4D97-AF65-F5344CB8AC3E}">
        <p14:creationId xmlns:p14="http://schemas.microsoft.com/office/powerpoint/2010/main" val="136947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normAutofit/>
          </a:bodyPr>
          <a:lstStyle/>
          <a:p>
            <a:r>
              <a:rPr lang="en-GB" sz="2300">
                <a:solidFill>
                  <a:srgbClr val="575C96"/>
                </a:solidFill>
              </a:rPr>
              <a:t>Fees claimable where the advocates agree in advance the issues for hearing:</a:t>
            </a:r>
            <a:endParaRPr lang="en-GB" sz="2300"/>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921CD2BD-DEDD-63F6-877D-F7B5A743CC4F}"/>
              </a:ext>
            </a:extLst>
          </p:cNvPr>
          <p:cNvSpPr txBox="1"/>
          <p:nvPr/>
        </p:nvSpPr>
        <p:spPr>
          <a:xfrm>
            <a:off x="809424" y="1141776"/>
            <a:ext cx="10634223" cy="5750292"/>
          </a:xfrm>
          <a:prstGeom prst="rect">
            <a:avLst/>
          </a:prstGeom>
          <a:noFill/>
        </p:spPr>
        <p:txBody>
          <a:bodyPr wrap="square" lIns="91440" tIns="45720" rIns="91440" bIns="45720" anchor="t">
            <a:spAutoFit/>
          </a:bodyPr>
          <a:lstStyle/>
          <a:p>
            <a:pPr>
              <a:lnSpc>
                <a:spcPct val="150000"/>
              </a:lnSpc>
            </a:pPr>
            <a:r>
              <a:rPr lang="en-GB" sz="1800">
                <a:cs typeface="Arial"/>
              </a:rPr>
              <a:t>If </a:t>
            </a:r>
            <a:r>
              <a:rPr lang="en-GB">
                <a:cs typeface="Arial"/>
              </a:rPr>
              <a:t>the</a:t>
            </a:r>
            <a:r>
              <a:rPr lang="en-GB" sz="1800">
                <a:cs typeface="Arial"/>
              </a:rPr>
              <a:t> </a:t>
            </a:r>
            <a:r>
              <a:rPr lang="en-GB">
                <a:cs typeface="Arial"/>
              </a:rPr>
              <a:t>advocates</a:t>
            </a:r>
            <a:r>
              <a:rPr lang="en-GB" sz="1800">
                <a:cs typeface="Arial"/>
              </a:rPr>
              <a:t> </a:t>
            </a:r>
            <a:r>
              <a:rPr lang="en-GB">
                <a:cs typeface="Arial"/>
              </a:rPr>
              <a:t>resolve</a:t>
            </a:r>
            <a:r>
              <a:rPr lang="en-GB" sz="1800">
                <a:cs typeface="Arial"/>
              </a:rPr>
              <a:t> the issues intended for a hearing at the associated advocates meeting, and the hearing is vacated:</a:t>
            </a:r>
            <a:endParaRPr lang="en-US">
              <a:cs typeface="Arial"/>
            </a:endParaRPr>
          </a:p>
          <a:p>
            <a:pPr marL="342900" indent="-342900">
              <a:lnSpc>
                <a:spcPct val="150000"/>
              </a:lnSpc>
              <a:buChar char="•"/>
            </a:pPr>
            <a:r>
              <a:rPr lang="en-GB" sz="1800">
                <a:cs typeface="Arial"/>
              </a:rPr>
              <a:t>The advocates meeting fee can be claimed as usual.</a:t>
            </a:r>
            <a:endParaRPr lang="en-GB">
              <a:cs typeface="Arial"/>
            </a:endParaRPr>
          </a:p>
          <a:p>
            <a:pPr marL="342900" indent="-342900">
              <a:lnSpc>
                <a:spcPct val="150000"/>
              </a:lnSpc>
              <a:buChar char="•"/>
            </a:pPr>
            <a:r>
              <a:rPr lang="en-GB" sz="1800">
                <a:cs typeface="Arial"/>
              </a:rPr>
              <a:t>A cancelled hearing fee can also be claimed for the vacated hearing.</a:t>
            </a:r>
            <a:endParaRPr lang="en-GB" b="1">
              <a:cs typeface="Arial"/>
            </a:endParaRPr>
          </a:p>
          <a:p>
            <a:pPr marL="342900" indent="-342900">
              <a:lnSpc>
                <a:spcPct val="150000"/>
              </a:lnSpc>
              <a:spcAft>
                <a:spcPts val="1200"/>
              </a:spcAft>
              <a:buChar char="•"/>
            </a:pPr>
            <a:r>
              <a:rPr lang="en-GB">
                <a:cs typeface="Arial"/>
              </a:rPr>
              <a:t>Please remember to confirm counsel's preparation time to qualify for the cancelled hearing fee.</a:t>
            </a:r>
          </a:p>
          <a:p>
            <a:pPr>
              <a:lnSpc>
                <a:spcPct val="150000"/>
              </a:lnSpc>
            </a:pPr>
            <a:r>
              <a:rPr lang="en-GB" sz="1800">
                <a:cs typeface="Arial"/>
              </a:rPr>
              <a:t>If </a:t>
            </a:r>
            <a:r>
              <a:rPr lang="en-GB">
                <a:cs typeface="Arial"/>
              </a:rPr>
              <a:t>the</a:t>
            </a:r>
            <a:r>
              <a:rPr lang="en-GB" sz="1800">
                <a:cs typeface="Arial"/>
              </a:rPr>
              <a:t> </a:t>
            </a:r>
            <a:r>
              <a:rPr lang="en-GB">
                <a:cs typeface="Arial"/>
              </a:rPr>
              <a:t>advocates</a:t>
            </a:r>
            <a:r>
              <a:rPr lang="en-GB" sz="1800">
                <a:cs typeface="Arial"/>
              </a:rPr>
              <a:t> </a:t>
            </a:r>
            <a:r>
              <a:rPr lang="en-GB">
                <a:cs typeface="Arial"/>
              </a:rPr>
              <a:t>resolve</a:t>
            </a:r>
            <a:r>
              <a:rPr lang="en-GB" sz="1800">
                <a:cs typeface="Arial"/>
              </a:rPr>
              <a:t> the issues intended for a hearing by an exchange of emails before the hearing, and the hearing is vacated:</a:t>
            </a:r>
            <a:endParaRPr lang="en-GB">
              <a:cs typeface="Arial"/>
            </a:endParaRPr>
          </a:p>
          <a:p>
            <a:pPr marL="342900" indent="-342900">
              <a:lnSpc>
                <a:spcPct val="150000"/>
              </a:lnSpc>
              <a:buChar char="•"/>
            </a:pPr>
            <a:r>
              <a:rPr lang="en-GB" sz="1800">
                <a:cs typeface="Arial"/>
              </a:rPr>
              <a:t>The advocates can claim the relevant hearing fee for their time spent on the exchange of emails</a:t>
            </a:r>
            <a:r>
              <a:rPr lang="en-GB">
                <a:cs typeface="Arial"/>
              </a:rPr>
              <a:t>: </a:t>
            </a:r>
          </a:p>
          <a:p>
            <a:pPr marL="800100" lvl="1" indent="-342900">
              <a:lnSpc>
                <a:spcPct val="150000"/>
              </a:lnSpc>
              <a:buChar char="•"/>
            </a:pPr>
            <a:r>
              <a:rPr lang="en-GB">
                <a:cs typeface="Arial"/>
              </a:rPr>
              <a:t>The order vacating the hearing should record this and the names of the advocates</a:t>
            </a:r>
            <a:r>
              <a:rPr lang="en-GB">
                <a:solidFill>
                  <a:srgbClr val="898989"/>
                </a:solidFill>
                <a:cs typeface="Arial"/>
              </a:rPr>
              <a:t>.</a:t>
            </a:r>
          </a:p>
          <a:p>
            <a:pPr>
              <a:lnSpc>
                <a:spcPct val="150000"/>
              </a:lnSpc>
            </a:pPr>
            <a:r>
              <a:rPr lang="en-GB" b="1">
                <a:cs typeface="Arial"/>
              </a:rPr>
              <a:t>Guidance: </a:t>
            </a:r>
          </a:p>
          <a:p>
            <a:pPr marL="285750" indent="-285750">
              <a:lnSpc>
                <a:spcPct val="150000"/>
              </a:lnSpc>
              <a:buFont typeface="Arial" panose="020B0604020202020204" pitchFamily="34" charset="0"/>
              <a:buChar char="•"/>
            </a:pPr>
            <a:r>
              <a:rPr lang="en-GB">
                <a:cs typeface="Arial"/>
              </a:rPr>
              <a:t>Sections 12 and 21: remote family hearings: updated ways of working</a:t>
            </a:r>
          </a:p>
          <a:p>
            <a:pPr marL="285750" indent="-285750">
              <a:lnSpc>
                <a:spcPct val="150000"/>
              </a:lnSpc>
              <a:buFont typeface="Arial" panose="020B0604020202020204" pitchFamily="34" charset="0"/>
              <a:buChar char="•"/>
            </a:pPr>
            <a:r>
              <a:rPr lang="en-GB">
                <a:cs typeface="Arial"/>
              </a:rPr>
              <a:t>Section 6.4 of the civil finance electronic handbook</a:t>
            </a:r>
          </a:p>
          <a:p>
            <a:pPr>
              <a:lnSpc>
                <a:spcPct val="150000"/>
              </a:lnSpc>
            </a:pPr>
            <a:endParaRPr lang="en-GB" sz="1800">
              <a:solidFill>
                <a:srgbClr val="898989"/>
              </a:solidFill>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29</a:t>
            </a:fld>
            <a:endParaRPr lang="en-GB"/>
          </a:p>
        </p:txBody>
      </p:sp>
    </p:spTree>
    <p:extLst>
      <p:ext uri="{BB962C8B-B14F-4D97-AF65-F5344CB8AC3E}">
        <p14:creationId xmlns:p14="http://schemas.microsoft.com/office/powerpoint/2010/main" val="191169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fontScale="90000"/>
          </a:bodyPr>
          <a:lstStyle/>
          <a:p>
            <a:r>
              <a:rPr lang="en-US"/>
              <a:t>Content</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
        <p:nvSpPr>
          <p:cNvPr id="3" name="Footer Placeholder 4">
            <a:extLst>
              <a:ext uri="{FF2B5EF4-FFF2-40B4-BE49-F238E27FC236}">
                <a16:creationId xmlns:a16="http://schemas.microsoft.com/office/drawing/2014/main" id="{97C61C63-A34F-C61D-A2EE-BDFACC4A8B2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graphicFrame>
        <p:nvGraphicFramePr>
          <p:cNvPr id="8" name="Diagram 7" descr="Vertical box list showing the contents:&#10;Introduction&#10;Final hearings&#10;Interim hearings&#10;Cancelled hearings&#10;Bolt ons&#10;Advocates meetings, opinions and conferences&#10;Travel justification&#10;Travel costs&#10;Additional guidance / contact us&#10;">
            <a:extLst>
              <a:ext uri="{FF2B5EF4-FFF2-40B4-BE49-F238E27FC236}">
                <a16:creationId xmlns:a16="http://schemas.microsoft.com/office/drawing/2014/main" id="{6E7D4E5A-0604-2E7F-A438-BF5D2ADE2A4D}"/>
              </a:ext>
            </a:extLst>
          </p:cNvPr>
          <p:cNvGraphicFramePr/>
          <p:nvPr>
            <p:extLst>
              <p:ext uri="{D42A27DB-BD31-4B8C-83A1-F6EECF244321}">
                <p14:modId xmlns:p14="http://schemas.microsoft.com/office/powerpoint/2010/main" val="3516132329"/>
              </p:ext>
            </p:extLst>
          </p:nvPr>
        </p:nvGraphicFramePr>
        <p:xfrm>
          <a:off x="1044448" y="1161288"/>
          <a:ext cx="9547352" cy="4885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8733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Bolt ons</a:t>
            </a:r>
          </a:p>
        </p:txBody>
      </p:sp>
    </p:spTree>
    <p:extLst>
      <p:ext uri="{BB962C8B-B14F-4D97-AF65-F5344CB8AC3E}">
        <p14:creationId xmlns:p14="http://schemas.microsoft.com/office/powerpoint/2010/main" val="2335871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Percentage uplift Bolt ons: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8FB72E40-DE60-8642-ABEE-C6911A18B04A}"/>
              </a:ext>
            </a:extLst>
          </p:cNvPr>
          <p:cNvSpPr txBox="1"/>
          <p:nvPr/>
        </p:nvSpPr>
        <p:spPr>
          <a:xfrm>
            <a:off x="809425" y="1140714"/>
            <a:ext cx="10727999" cy="4272965"/>
          </a:xfrm>
          <a:prstGeom prst="rect">
            <a:avLst/>
          </a:prstGeom>
          <a:noFill/>
        </p:spPr>
        <p:txBody>
          <a:bodyPr wrap="square" lIns="91440" tIns="45720" rIns="91440" bIns="45720" anchor="t">
            <a:spAutoFit/>
          </a:bodyPr>
          <a:lstStyle/>
          <a:p>
            <a:pPr>
              <a:lnSpc>
                <a:spcPct val="150000"/>
              </a:lnSpc>
            </a:pPr>
            <a:r>
              <a:rPr lang="en-GB" sz="1800">
                <a:cs typeface="Arial"/>
              </a:rPr>
              <a:t>Advocacy ‘bolt </a:t>
            </a:r>
            <a:r>
              <a:rPr lang="en-GB" sz="1800" err="1">
                <a:cs typeface="Arial"/>
              </a:rPr>
              <a:t>ons’</a:t>
            </a:r>
            <a:r>
              <a:rPr lang="en-GB" sz="1800">
                <a:cs typeface="Arial"/>
              </a:rPr>
              <a:t> increase the hearing fees payable in some cases and activities.</a:t>
            </a:r>
            <a:endParaRPr lang="en-US">
              <a:cs typeface="Arial"/>
            </a:endParaRPr>
          </a:p>
          <a:p>
            <a:pPr>
              <a:lnSpc>
                <a:spcPct val="150000"/>
              </a:lnSpc>
            </a:pPr>
            <a:r>
              <a:rPr lang="en-GB" sz="1800">
                <a:cs typeface="Arial"/>
              </a:rPr>
              <a:t>A 20-25 percent uplift of the hearing fee is payable per issue where the court certifies that:</a:t>
            </a:r>
            <a:endParaRPr lang="en-GB">
              <a:cs typeface="Arial"/>
            </a:endParaRPr>
          </a:p>
          <a:p>
            <a:pPr marL="342900" indent="-342900">
              <a:lnSpc>
                <a:spcPct val="150000"/>
              </a:lnSpc>
              <a:buChar char="•"/>
            </a:pPr>
            <a:r>
              <a:rPr lang="en-GB" sz="1800">
                <a:cs typeface="Arial"/>
              </a:rPr>
              <a:t>The client is a person against whom allegations have been made (and adopted by the local authority in a public law case) that they have caused significant harm to a child</a:t>
            </a:r>
            <a:r>
              <a:rPr lang="en-GB">
                <a:cs typeface="Arial"/>
              </a:rPr>
              <a:t>; or that</a:t>
            </a:r>
          </a:p>
          <a:p>
            <a:pPr marL="342900" indent="-342900">
              <a:lnSpc>
                <a:spcPct val="150000"/>
              </a:lnSpc>
              <a:buChar char="•"/>
            </a:pPr>
            <a:r>
              <a:rPr lang="en-GB" sz="1800">
                <a:cs typeface="Arial"/>
              </a:rPr>
              <a:t>The client has difficulty giving instructions or understanding advice</a:t>
            </a:r>
            <a:r>
              <a:rPr lang="en-GB">
                <a:cs typeface="Arial"/>
              </a:rPr>
              <a:t> </a:t>
            </a:r>
            <a:r>
              <a:rPr lang="en-GB" sz="1800">
                <a:cs typeface="Arial"/>
              </a:rPr>
              <a:t>as verified by a medical report from either a psychologist or psychiatrist obtained as part of the proceedings</a:t>
            </a:r>
            <a:r>
              <a:rPr lang="en-GB">
                <a:cs typeface="Arial"/>
              </a:rPr>
              <a:t>; or that</a:t>
            </a:r>
          </a:p>
          <a:p>
            <a:pPr marL="342900" indent="-342900">
              <a:lnSpc>
                <a:spcPct val="150000"/>
              </a:lnSpc>
              <a:buChar char="•"/>
            </a:pPr>
            <a:r>
              <a:rPr lang="en-GB" sz="1800">
                <a:cs typeface="Arial"/>
              </a:rPr>
              <a:t>The evidence of an independent expert witness </a:t>
            </a:r>
            <a:r>
              <a:rPr lang="en-GB">
                <a:cs typeface="Arial"/>
              </a:rPr>
              <a:t>was</a:t>
            </a:r>
            <a:r>
              <a:rPr lang="en-GB" sz="1800">
                <a:cs typeface="Arial"/>
              </a:rPr>
              <a:t> cross examined at the hearing (or was expected to be challenged, if the expert’s attendance was cancelled within 72 hours of the hearing).</a:t>
            </a:r>
          </a:p>
          <a:p>
            <a:pPr>
              <a:lnSpc>
                <a:spcPct val="150000"/>
              </a:lnSpc>
              <a:spcBef>
                <a:spcPts val="600"/>
              </a:spcBef>
            </a:pPr>
            <a:r>
              <a:rPr lang="en-GB" b="1">
                <a:cs typeface="Arial"/>
              </a:rPr>
              <a:t>Guidance:</a:t>
            </a:r>
          </a:p>
          <a:p>
            <a:pPr marL="285750" indent="-285750">
              <a:lnSpc>
                <a:spcPct val="150000"/>
              </a:lnSpc>
              <a:buFont typeface="Arial" panose="020B0604020202020204" pitchFamily="34" charset="0"/>
              <a:buChar char="•"/>
            </a:pPr>
            <a:r>
              <a:rPr lang="en-GB">
                <a:cs typeface="Arial"/>
              </a:rPr>
              <a:t>Sections 14.32 – 14.40, 15.12, appendix 2 of the costs assessment guidance 2024</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31</a:t>
            </a:fld>
            <a:endParaRPr lang="en-GB"/>
          </a:p>
        </p:txBody>
      </p:sp>
    </p:spTree>
    <p:extLst>
      <p:ext uri="{BB962C8B-B14F-4D97-AF65-F5344CB8AC3E}">
        <p14:creationId xmlns:p14="http://schemas.microsoft.com/office/powerpoint/2010/main" val="1598102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Percentage uplift bolt </a:t>
            </a:r>
            <a:r>
              <a:rPr lang="en-GB" err="1">
                <a:solidFill>
                  <a:srgbClr val="575C96"/>
                </a:solidFill>
              </a:rPr>
              <a:t>ons</a:t>
            </a:r>
            <a:r>
              <a:rPr lang="en-GB">
                <a:solidFill>
                  <a:srgbClr val="575C96"/>
                </a:solidFill>
              </a:rPr>
              <a:t> continued:</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E965190A-ADC6-1411-E78F-A8889DC77D29}"/>
              </a:ext>
            </a:extLst>
          </p:cNvPr>
          <p:cNvSpPr txBox="1"/>
          <p:nvPr/>
        </p:nvSpPr>
        <p:spPr>
          <a:xfrm>
            <a:off x="809424" y="1075555"/>
            <a:ext cx="10674526" cy="5027017"/>
          </a:xfrm>
          <a:prstGeom prst="rect">
            <a:avLst/>
          </a:prstGeom>
          <a:noFill/>
        </p:spPr>
        <p:txBody>
          <a:bodyPr wrap="square" lIns="91440" tIns="45720" rIns="91440" bIns="45720" anchor="t">
            <a:spAutoFit/>
          </a:bodyPr>
          <a:lstStyle/>
          <a:p>
            <a:pPr marL="285750" lvl="1" indent="-285750">
              <a:lnSpc>
                <a:spcPct val="150000"/>
              </a:lnSpc>
              <a:buClr>
                <a:schemeClr val="tx1"/>
              </a:buClr>
              <a:buFont typeface="Arial" panose="020B0604020202020204" pitchFamily="34" charset="0"/>
              <a:buChar char="•"/>
            </a:pPr>
            <a:r>
              <a:rPr lang="en-GB">
                <a:cs typeface="Arial"/>
              </a:rPr>
              <a:t>These bolt </a:t>
            </a:r>
            <a:r>
              <a:rPr lang="en-GB" err="1">
                <a:cs typeface="Arial"/>
              </a:rPr>
              <a:t>ons</a:t>
            </a:r>
            <a:r>
              <a:rPr lang="en-GB">
                <a:cs typeface="Arial"/>
              </a:rPr>
              <a:t> are payable only for interim and final hearings.</a:t>
            </a:r>
            <a:endParaRPr lang="en-US">
              <a:cs typeface="Arial"/>
            </a:endParaRPr>
          </a:p>
          <a:p>
            <a:pPr marL="285750" lvl="1" indent="-285750">
              <a:lnSpc>
                <a:spcPct val="150000"/>
              </a:lnSpc>
              <a:buClr>
                <a:schemeClr val="tx1"/>
              </a:buClr>
              <a:buFont typeface="Arial" panose="020B0604020202020204" pitchFamily="34" charset="0"/>
              <a:buChar char="•"/>
            </a:pPr>
            <a:r>
              <a:rPr lang="en-GB">
                <a:cs typeface="Arial"/>
              </a:rPr>
              <a:t>They are not payable for conferences, advocates meetings, or opinions; or in domestic abuse cases.</a:t>
            </a:r>
          </a:p>
          <a:p>
            <a:pPr marL="285750" lvl="1" indent="-285750">
              <a:lnSpc>
                <a:spcPct val="150000"/>
              </a:lnSpc>
              <a:buClr>
                <a:schemeClr val="tx1"/>
              </a:buClr>
              <a:buFont typeface="Arial" panose="020B0604020202020204" pitchFamily="34" charset="0"/>
              <a:buChar char="•"/>
            </a:pPr>
            <a:r>
              <a:rPr lang="en-GB">
                <a:cs typeface="Arial"/>
              </a:rPr>
              <a:t>They must be certified by the relevant court order or advocates attendance form; and the relevant court order or form must be supplied.</a:t>
            </a:r>
          </a:p>
          <a:p>
            <a:pPr marL="285750" lvl="1" indent="-285750">
              <a:lnSpc>
                <a:spcPct val="150000"/>
              </a:lnSpc>
              <a:buClr>
                <a:schemeClr val="tx1"/>
              </a:buClr>
              <a:buFont typeface="Arial" panose="020B0604020202020204" pitchFamily="34" charset="0"/>
              <a:buChar char="•"/>
            </a:pPr>
            <a:r>
              <a:rPr lang="en-GB">
                <a:cs typeface="Arial"/>
              </a:rPr>
              <a:t>There is no limit on the number of times these fees are payable when evidenced and when claimed in an appropriate case and activity.</a:t>
            </a:r>
          </a:p>
          <a:p>
            <a:pPr marL="285750" lvl="1" indent="-285750">
              <a:lnSpc>
                <a:spcPct val="150000"/>
              </a:lnSpc>
              <a:buClr>
                <a:schemeClr val="tx1"/>
              </a:buClr>
              <a:buFont typeface="Arial" panose="020B0604020202020204" pitchFamily="34" charset="0"/>
              <a:buChar char="•"/>
            </a:pPr>
            <a:r>
              <a:rPr lang="en-GB">
                <a:cs typeface="Arial"/>
              </a:rPr>
              <a:t>The significant harm and client difficulty bolt </a:t>
            </a:r>
            <a:r>
              <a:rPr lang="en-GB" err="1">
                <a:cs typeface="Arial"/>
              </a:rPr>
              <a:t>ons</a:t>
            </a:r>
            <a:r>
              <a:rPr lang="en-GB">
                <a:cs typeface="Arial"/>
              </a:rPr>
              <a:t> are payable only to the advocate whose clients are certified as affected by these issues.</a:t>
            </a:r>
          </a:p>
          <a:p>
            <a:pPr marL="285750" lvl="1" indent="-285750">
              <a:lnSpc>
                <a:spcPct val="150000"/>
              </a:lnSpc>
              <a:buClr>
                <a:schemeClr val="tx1"/>
              </a:buClr>
              <a:buFont typeface="Arial" panose="020B0604020202020204" pitchFamily="34" charset="0"/>
              <a:buChar char="•"/>
            </a:pPr>
            <a:r>
              <a:rPr lang="en-GB">
                <a:cs typeface="Arial"/>
              </a:rPr>
              <a:t>The expert cross examination bolt on is payable to all the advocates and for every day of the hearing at which the expert gave or was expected to give evidence if cancelled within 72 hours.</a:t>
            </a:r>
          </a:p>
          <a:p>
            <a:pPr marL="285750" lvl="1" indent="-285750">
              <a:lnSpc>
                <a:spcPct val="150000"/>
              </a:lnSpc>
              <a:buClr>
                <a:schemeClr val="tx1"/>
              </a:buClr>
              <a:buFont typeface="Arial" panose="020B0604020202020204" pitchFamily="34" charset="0"/>
              <a:buChar char="•"/>
            </a:pPr>
            <a:r>
              <a:rPr lang="en-GB">
                <a:cs typeface="Arial"/>
              </a:rPr>
              <a:t>Bolt </a:t>
            </a:r>
            <a:r>
              <a:rPr lang="en-GB" err="1">
                <a:cs typeface="Arial"/>
              </a:rPr>
              <a:t>ons</a:t>
            </a:r>
            <a:r>
              <a:rPr lang="en-GB">
                <a:cs typeface="Arial"/>
              </a:rPr>
              <a:t> certified for a hearing can be combined up to a maximum of 75 percent.</a:t>
            </a:r>
          </a:p>
          <a:p>
            <a:pPr marL="285750" lvl="1" indent="-285750">
              <a:lnSpc>
                <a:spcPct val="150000"/>
              </a:lnSpc>
              <a:buClr>
                <a:srgbClr val="000000"/>
              </a:buClr>
              <a:buFont typeface="Arial" panose="020B0604020202020204" pitchFamily="34" charset="0"/>
              <a:buChar char="•"/>
            </a:pPr>
            <a:r>
              <a:rPr lang="en-GB">
                <a:cs typeface="Arial"/>
              </a:rPr>
              <a:t>To claim bolt ons correctly, select the bolt </a:t>
            </a:r>
            <a:r>
              <a:rPr lang="en-GB" err="1">
                <a:cs typeface="Arial"/>
              </a:rPr>
              <a:t>ons</a:t>
            </a:r>
            <a:r>
              <a:rPr lang="en-GB">
                <a:cs typeface="Arial"/>
              </a:rPr>
              <a:t> certified for the advocate in the relevant order / form.</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32</a:t>
            </a:fld>
            <a:endParaRPr lang="en-GB"/>
          </a:p>
        </p:txBody>
      </p:sp>
    </p:spTree>
    <p:extLst>
      <p:ext uri="{BB962C8B-B14F-4D97-AF65-F5344CB8AC3E}">
        <p14:creationId xmlns:p14="http://schemas.microsoft.com/office/powerpoint/2010/main" val="3143283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Early resolution fee (finance cases only):</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C1CC5463-5791-3AF0-1DE4-DA7799214305}"/>
              </a:ext>
            </a:extLst>
          </p:cNvPr>
          <p:cNvSpPr txBox="1"/>
          <p:nvPr/>
        </p:nvSpPr>
        <p:spPr>
          <a:xfrm>
            <a:off x="809424" y="1121331"/>
            <a:ext cx="10727999" cy="4847481"/>
          </a:xfrm>
          <a:prstGeom prst="rect">
            <a:avLst/>
          </a:prstGeom>
          <a:noFill/>
        </p:spPr>
        <p:txBody>
          <a:bodyPr wrap="square" lIns="91440" tIns="45720" rIns="91440" bIns="45720" anchor="t">
            <a:spAutoFit/>
          </a:bodyPr>
          <a:lstStyle/>
          <a:p>
            <a:pPr>
              <a:spcAft>
                <a:spcPts val="1000"/>
              </a:spcAft>
            </a:pPr>
            <a:r>
              <a:rPr lang="en-GB">
                <a:cs typeface="Arial"/>
              </a:rPr>
              <a:t>An early resolution fee may also be payable where a private law finance case concludes at the financial dispute resolution (FDR) hearing; or at the first directions appointment (FDA) hearing if it is used as an FDR hearing. </a:t>
            </a:r>
            <a:endParaRPr lang="en-US">
              <a:cs typeface="Arial"/>
            </a:endParaRPr>
          </a:p>
          <a:p>
            <a:pPr>
              <a:spcAft>
                <a:spcPts val="1000"/>
              </a:spcAft>
            </a:pPr>
            <a:r>
              <a:rPr lang="en-GB">
                <a:cs typeface="Arial"/>
              </a:rPr>
              <a:t>This fee is payable where</a:t>
            </a:r>
            <a:r>
              <a:rPr lang="en-GB" b="1">
                <a:cs typeface="Arial"/>
              </a:rPr>
              <a:t>:</a:t>
            </a:r>
            <a:endParaRPr lang="en-GB">
              <a:cs typeface="Arial"/>
            </a:endParaRPr>
          </a:p>
          <a:p>
            <a:pPr marL="342900" indent="-342900">
              <a:spcAft>
                <a:spcPts val="1000"/>
              </a:spcAft>
              <a:buFont typeface="Arial" panose="020B0604020202020204" pitchFamily="34" charset="0"/>
              <a:buChar char="•"/>
            </a:pPr>
            <a:r>
              <a:rPr lang="en-GB">
                <a:cs typeface="Arial"/>
              </a:rPr>
              <a:t>The advocate claiming ‘materially assisted’ in the settlement of the case.</a:t>
            </a:r>
          </a:p>
          <a:p>
            <a:pPr marL="342900" indent="-342900">
              <a:spcAft>
                <a:spcPts val="1000"/>
              </a:spcAft>
              <a:buFont typeface="Arial" panose="020B0604020202020204" pitchFamily="34" charset="0"/>
              <a:buChar char="•"/>
            </a:pPr>
            <a:r>
              <a:rPr lang="en-GB">
                <a:cs typeface="Arial"/>
              </a:rPr>
              <a:t>The finance aspect of the case does not continue or resume within six months of the hearing for which the settlement payment is claimed.</a:t>
            </a:r>
          </a:p>
          <a:p>
            <a:pPr marL="594360" lvl="1" indent="-342900">
              <a:spcAft>
                <a:spcPts val="1000"/>
              </a:spcAft>
              <a:buFont typeface="Arial" panose="020B0604020202020204" pitchFamily="34" charset="0"/>
              <a:buChar char="•"/>
            </a:pPr>
            <a:r>
              <a:rPr lang="en-GB">
                <a:cs typeface="Arial"/>
              </a:rPr>
              <a:t>If the case is re-opened within six months, this payment will be recouped.</a:t>
            </a:r>
          </a:p>
          <a:p>
            <a:pPr marL="342900" indent="-342900">
              <a:spcAft>
                <a:spcPts val="1000"/>
              </a:spcAft>
              <a:buFont typeface="Arial" panose="020B0604020202020204" pitchFamily="34" charset="0"/>
              <a:buChar char="•"/>
            </a:pPr>
            <a:r>
              <a:rPr lang="en-GB">
                <a:cs typeface="Arial"/>
              </a:rPr>
              <a:t>There must be an active settlement (not just the withdrawal of one party)</a:t>
            </a:r>
          </a:p>
          <a:p>
            <a:pPr marL="342900" indent="-342900">
              <a:spcAft>
                <a:spcPts val="1000"/>
              </a:spcAft>
              <a:buFont typeface="Arial" panose="020B0604020202020204" pitchFamily="34" charset="0"/>
              <a:buChar char="•"/>
            </a:pPr>
            <a:r>
              <a:rPr lang="en-GB">
                <a:cs typeface="Arial"/>
              </a:rPr>
              <a:t>The settlement must be recorded in a final consent order uploaded</a:t>
            </a:r>
          </a:p>
          <a:p>
            <a:pPr>
              <a:spcAft>
                <a:spcPts val="1000"/>
              </a:spcAft>
            </a:pPr>
            <a:r>
              <a:rPr lang="en-GB" b="1">
                <a:solidFill>
                  <a:srgbClr val="000000"/>
                </a:solidFill>
                <a:cs typeface="Arial"/>
              </a:rPr>
              <a:t>Please note: </a:t>
            </a:r>
            <a:r>
              <a:rPr lang="en-GB">
                <a:solidFill>
                  <a:srgbClr val="000000"/>
                </a:solidFill>
                <a:cs typeface="Arial"/>
              </a:rPr>
              <a:t>A higher hearing rate is also payable for an FDR; or where the FDA is used as an FDR.</a:t>
            </a:r>
          </a:p>
          <a:p>
            <a:pPr>
              <a:spcAft>
                <a:spcPts val="1000"/>
              </a:spcAft>
            </a:pPr>
            <a:r>
              <a:rPr lang="en-GB" b="1">
                <a:cs typeface="Arial"/>
              </a:rPr>
              <a:t>Guidance: </a:t>
            </a:r>
          </a:p>
          <a:p>
            <a:pPr marL="285750" indent="-285750">
              <a:spcAft>
                <a:spcPts val="1000"/>
              </a:spcAft>
              <a:buFont typeface="Arial" panose="020B0604020202020204" pitchFamily="34" charset="0"/>
              <a:buChar char="•"/>
            </a:pPr>
            <a:r>
              <a:rPr lang="en-GB">
                <a:cs typeface="Arial"/>
              </a:rPr>
              <a:t>Sections 14.41-14.44, 14.5, appendix 2 of the costs assessment guidance 2024</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33</a:t>
            </a:fld>
            <a:endParaRPr lang="en-GB"/>
          </a:p>
        </p:txBody>
      </p:sp>
    </p:spTree>
    <p:extLst>
      <p:ext uri="{BB962C8B-B14F-4D97-AF65-F5344CB8AC3E}">
        <p14:creationId xmlns:p14="http://schemas.microsoft.com/office/powerpoint/2010/main" val="3009351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Advocates bundle fees: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1185D766-6377-FAC5-BEFC-5B80485110AD}"/>
              </a:ext>
            </a:extLst>
          </p:cNvPr>
          <p:cNvSpPr txBox="1"/>
          <p:nvPr/>
        </p:nvSpPr>
        <p:spPr>
          <a:xfrm>
            <a:off x="809425" y="1133359"/>
            <a:ext cx="10853859" cy="5616922"/>
          </a:xfrm>
          <a:prstGeom prst="rect">
            <a:avLst/>
          </a:prstGeom>
          <a:noFill/>
        </p:spPr>
        <p:txBody>
          <a:bodyPr wrap="square" lIns="91440" tIns="45720" rIns="91440" bIns="45720" anchor="t">
            <a:spAutoFit/>
          </a:bodyPr>
          <a:lstStyle/>
          <a:p>
            <a:pPr>
              <a:spcAft>
                <a:spcPts val="1200"/>
              </a:spcAft>
            </a:pPr>
            <a:r>
              <a:rPr lang="en-GB" sz="1900">
                <a:cs typeface="Arial"/>
              </a:rPr>
              <a:t>Additional fees may also be payable for hearings in the relevant case types where the advocate's bundle exceeds certain sizes, and this is certified by the court.</a:t>
            </a:r>
            <a:endParaRPr lang="en-US">
              <a:cs typeface="Arial"/>
            </a:endParaRPr>
          </a:p>
          <a:p>
            <a:pPr>
              <a:spcAft>
                <a:spcPts val="1200"/>
              </a:spcAft>
            </a:pPr>
            <a:r>
              <a:rPr lang="en-GB" sz="1900" b="1">
                <a:cs typeface="Arial"/>
              </a:rPr>
              <a:t>Please note: </a:t>
            </a:r>
            <a:r>
              <a:rPr lang="en-GB" sz="1900">
                <a:cs typeface="Arial"/>
              </a:rPr>
              <a:t>These fees are limited in number; and payable on a ‘first come, first served’ basis.</a:t>
            </a:r>
            <a:endParaRPr lang="en-GB">
              <a:cs typeface="Arial"/>
            </a:endParaRPr>
          </a:p>
          <a:p>
            <a:pPr marL="342900" indent="-342900">
              <a:spcAft>
                <a:spcPts val="1200"/>
              </a:spcAft>
              <a:buChar char="•"/>
            </a:pPr>
            <a:r>
              <a:rPr lang="en-GB" sz="1900">
                <a:cs typeface="Arial"/>
              </a:rPr>
              <a:t>No advocates bundle is payable in any domestic abuse case; or for any other activities.</a:t>
            </a:r>
            <a:endParaRPr lang="en-GB">
              <a:cs typeface="Arial"/>
            </a:endParaRPr>
          </a:p>
          <a:p>
            <a:pPr>
              <a:spcBef>
                <a:spcPts val="600"/>
              </a:spcBef>
              <a:spcAft>
                <a:spcPts val="1200"/>
              </a:spcAft>
            </a:pPr>
            <a:r>
              <a:rPr lang="en-GB" sz="1900">
                <a:cs typeface="Arial"/>
              </a:rPr>
              <a:t>Final hearing bundles: </a:t>
            </a:r>
            <a:endParaRPr lang="en-GB">
              <a:cs typeface="Arial"/>
            </a:endParaRPr>
          </a:p>
          <a:p>
            <a:pPr marL="342900" indent="-342900">
              <a:spcAft>
                <a:spcPts val="1200"/>
              </a:spcAft>
              <a:buChar char="•"/>
            </a:pPr>
            <a:r>
              <a:rPr lang="en-GB" sz="1900">
                <a:cs typeface="Arial"/>
              </a:rPr>
              <a:t>Only one final hearing bundle fee is claimable in any public law case: </a:t>
            </a:r>
            <a:endParaRPr lang="en-GB">
              <a:cs typeface="Arial"/>
            </a:endParaRPr>
          </a:p>
          <a:p>
            <a:pPr marL="800100" lvl="1" indent="-342900">
              <a:spcAft>
                <a:spcPts val="1200"/>
              </a:spcAft>
              <a:buFont typeface="Arial"/>
              <a:buChar char="•"/>
            </a:pPr>
            <a:r>
              <a:rPr lang="en-GB" sz="1900">
                <a:cs typeface="Arial"/>
              </a:rPr>
              <a:t>Even where there are both fact finding and final hearings in the case.</a:t>
            </a:r>
            <a:endParaRPr lang="en-GB">
              <a:cs typeface="Arial"/>
            </a:endParaRPr>
          </a:p>
          <a:p>
            <a:pPr marL="342900" indent="-342900">
              <a:spcAft>
                <a:spcPts val="1200"/>
              </a:spcAft>
              <a:buChar char="•"/>
            </a:pPr>
            <a:r>
              <a:rPr lang="en-GB" sz="1900">
                <a:cs typeface="Arial"/>
              </a:rPr>
              <a:t>One final hearing bundle per case is claimable for final hearings in both private law children and private law finance cases (where covered by the scope of the certificates).  </a:t>
            </a:r>
            <a:endParaRPr lang="en-GB">
              <a:cs typeface="Arial"/>
            </a:endParaRPr>
          </a:p>
          <a:p>
            <a:pPr marL="342900" indent="-342900">
              <a:spcAft>
                <a:spcPts val="1200"/>
              </a:spcAft>
              <a:buChar char="•"/>
            </a:pPr>
            <a:r>
              <a:rPr lang="en-GB" sz="1900">
                <a:cs typeface="Arial"/>
              </a:rPr>
              <a:t>If a separate fact-finding hearing is held in a private law children case, an additional final hearing bundle is claimable for that hearing. </a:t>
            </a:r>
          </a:p>
          <a:p>
            <a:pPr marL="0" lvl="1">
              <a:spcAft>
                <a:spcPts val="600"/>
              </a:spcAft>
            </a:pPr>
            <a:r>
              <a:rPr lang="en-GB" b="1">
                <a:cs typeface="Arial"/>
              </a:rPr>
              <a:t>Guidance:</a:t>
            </a:r>
            <a:endParaRPr lang="en-US">
              <a:cs typeface="Arial"/>
            </a:endParaRPr>
          </a:p>
          <a:p>
            <a:pPr marL="285750" lvl="1" indent="-285750">
              <a:spcAft>
                <a:spcPts val="600"/>
              </a:spcAft>
              <a:buFont typeface="Arial"/>
              <a:buChar char="•"/>
            </a:pPr>
            <a:r>
              <a:rPr lang="en-GB">
                <a:cs typeface="Arial"/>
              </a:rPr>
              <a:t>Section 6.9 of the civil finance electronic handbook.</a:t>
            </a:r>
          </a:p>
          <a:p>
            <a:pPr marL="342900" indent="-342900">
              <a:spcAft>
                <a:spcPts val="1200"/>
              </a:spcAft>
              <a:buChar char="•"/>
            </a:pPr>
            <a:endParaRPr lang="en-GB" sz="1900">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34</a:t>
            </a:fld>
            <a:endParaRPr lang="en-GB"/>
          </a:p>
        </p:txBody>
      </p:sp>
    </p:spTree>
    <p:extLst>
      <p:ext uri="{BB962C8B-B14F-4D97-AF65-F5344CB8AC3E}">
        <p14:creationId xmlns:p14="http://schemas.microsoft.com/office/powerpoint/2010/main" val="3766342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Interim advocates bundle fees: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48E32718-32DA-57E6-01CA-E13B480DB13F}"/>
              </a:ext>
            </a:extLst>
          </p:cNvPr>
          <p:cNvSpPr txBox="1"/>
          <p:nvPr/>
        </p:nvSpPr>
        <p:spPr>
          <a:xfrm>
            <a:off x="809424" y="1026771"/>
            <a:ext cx="10670126" cy="4893647"/>
          </a:xfrm>
          <a:prstGeom prst="rect">
            <a:avLst/>
          </a:prstGeom>
          <a:noFill/>
        </p:spPr>
        <p:txBody>
          <a:bodyPr wrap="square" lIns="91440" tIns="45720" rIns="91440" bIns="45720" anchor="t">
            <a:spAutoFit/>
          </a:bodyPr>
          <a:lstStyle/>
          <a:p>
            <a:pPr>
              <a:spcAft>
                <a:spcPts val="600"/>
              </a:spcAft>
            </a:pPr>
            <a:r>
              <a:rPr lang="en-GB" sz="1800">
                <a:cs typeface="Arial"/>
              </a:rPr>
              <a:t>Interim hearing </a:t>
            </a:r>
            <a:r>
              <a:rPr lang="en-GB">
                <a:cs typeface="Arial"/>
              </a:rPr>
              <a:t>bundles</a:t>
            </a:r>
            <a:r>
              <a:rPr lang="en-GB" sz="1800">
                <a:cs typeface="Arial"/>
              </a:rPr>
              <a:t>:</a:t>
            </a:r>
            <a:endParaRPr lang="en-US">
              <a:cs typeface="Arial"/>
            </a:endParaRPr>
          </a:p>
          <a:p>
            <a:pPr marL="285750" indent="-285750">
              <a:spcAft>
                <a:spcPts val="600"/>
              </a:spcAft>
              <a:buFont typeface="Arial"/>
              <a:buChar char="•"/>
            </a:pPr>
            <a:r>
              <a:rPr lang="en-GB" sz="1800">
                <a:cs typeface="Arial"/>
              </a:rPr>
              <a:t>One interim hearing bundle is payable per category for private law children and finance cases.  These fees are claimable in any hearing type.</a:t>
            </a:r>
            <a:endParaRPr lang="en-GB">
              <a:cs typeface="Arial"/>
            </a:endParaRPr>
          </a:p>
          <a:p>
            <a:pPr marL="285750" indent="-285750">
              <a:spcAft>
                <a:spcPts val="600"/>
              </a:spcAft>
              <a:buFont typeface="Arial"/>
              <a:buChar char="•"/>
            </a:pPr>
            <a:r>
              <a:rPr lang="en-GB" sz="1800">
                <a:cs typeface="Arial"/>
              </a:rPr>
              <a:t>Two interim bundles are payable for public law cases.  </a:t>
            </a:r>
            <a:endParaRPr lang="en-GB">
              <a:cs typeface="Arial"/>
            </a:endParaRPr>
          </a:p>
          <a:p>
            <a:pPr>
              <a:spcBef>
                <a:spcPts val="600"/>
              </a:spcBef>
              <a:spcAft>
                <a:spcPts val="600"/>
              </a:spcAft>
            </a:pPr>
            <a:r>
              <a:rPr lang="en-GB" sz="1800" b="1">
                <a:cs typeface="Arial"/>
              </a:rPr>
              <a:t>Please note: </a:t>
            </a:r>
            <a:r>
              <a:rPr lang="en-GB">
                <a:cs typeface="Arial"/>
              </a:rPr>
              <a:t>CCMS' FAS bolt ons automation will prevent the submission of any bill including further bundles when the maximum number per case and hearing type have already been paid.</a:t>
            </a:r>
          </a:p>
          <a:p>
            <a:pPr marL="285750" indent="-285750">
              <a:spcBef>
                <a:spcPts val="600"/>
              </a:spcBef>
              <a:spcAft>
                <a:spcPts val="600"/>
              </a:spcAft>
              <a:buFont typeface="Arial"/>
              <a:buChar char="•"/>
            </a:pPr>
            <a:r>
              <a:rPr lang="en-GB">
                <a:cs typeface="Arial"/>
              </a:rPr>
              <a:t>However, public</a:t>
            </a:r>
            <a:r>
              <a:rPr lang="en-GB" sz="1800">
                <a:cs typeface="Arial"/>
              </a:rPr>
              <a:t> law interim bundles may only be claimed for a case management hearing; an issues resolution hearing; or a hearing listed for the hearing of contested evidence.</a:t>
            </a:r>
            <a:endParaRPr lang="en-GB">
              <a:cs typeface="Arial"/>
            </a:endParaRPr>
          </a:p>
          <a:p>
            <a:pPr marL="285750" indent="-285750">
              <a:spcAft>
                <a:spcPts val="600"/>
              </a:spcAft>
              <a:buFont typeface="Arial"/>
              <a:buChar char="•"/>
            </a:pPr>
            <a:r>
              <a:rPr lang="en-GB">
                <a:cs typeface="Arial"/>
              </a:rPr>
              <a:t>Interim</a:t>
            </a:r>
            <a:r>
              <a:rPr lang="en-GB" sz="1800">
                <a:cs typeface="Arial"/>
              </a:rPr>
              <a:t> public law bundles claimed for incorrect hearing types is a common error: </a:t>
            </a:r>
            <a:endParaRPr lang="en-GB">
              <a:cs typeface="Arial"/>
            </a:endParaRPr>
          </a:p>
          <a:p>
            <a:pPr marL="285750" indent="-285750">
              <a:spcAft>
                <a:spcPts val="600"/>
              </a:spcAft>
              <a:buFont typeface="Arial"/>
              <a:buChar char="•"/>
            </a:pPr>
            <a:r>
              <a:rPr lang="en-GB" sz="1800">
                <a:cs typeface="Arial"/>
              </a:rPr>
              <a:t>To avoid rejection for this reason,</a:t>
            </a:r>
            <a:r>
              <a:rPr lang="en-GB">
                <a:cs typeface="Arial"/>
              </a:rPr>
              <a:t> these</a:t>
            </a:r>
            <a:r>
              <a:rPr lang="en-GB" sz="1800">
                <a:cs typeface="Arial"/>
              </a:rPr>
              <a:t> bundles should be claimed only for case management hearings; issues resolution hearings; or hearings listed for the hearing of contested evidence.  </a:t>
            </a:r>
            <a:endParaRPr lang="en-GB">
              <a:cs typeface="Arial"/>
            </a:endParaRPr>
          </a:p>
          <a:p>
            <a:pPr marL="285750" indent="-285750">
              <a:spcAft>
                <a:spcPts val="600"/>
              </a:spcAft>
              <a:buFont typeface="Arial"/>
              <a:buChar char="•"/>
            </a:pPr>
            <a:r>
              <a:rPr lang="en-GB" sz="1800">
                <a:cs typeface="Arial"/>
              </a:rPr>
              <a:t>Evidence should be provided to confirm this, including the listing order </a:t>
            </a:r>
            <a:r>
              <a:rPr lang="en-GB">
                <a:cs typeface="Arial"/>
              </a:rPr>
              <a:t>or brief where necessary.</a:t>
            </a:r>
          </a:p>
          <a:p>
            <a:pPr marL="0" lvl="1" indent="0">
              <a:spcBef>
                <a:spcPts val="600"/>
              </a:spcBef>
              <a:spcAft>
                <a:spcPts val="600"/>
              </a:spcAft>
              <a:buNone/>
            </a:pPr>
            <a:r>
              <a:rPr lang="en-GB" sz="1800" b="1">
                <a:cs typeface="Arial"/>
              </a:rPr>
              <a:t>Guidance:</a:t>
            </a:r>
          </a:p>
          <a:p>
            <a:pPr lvl="1">
              <a:spcAft>
                <a:spcPts val="600"/>
              </a:spcAft>
            </a:pPr>
            <a:r>
              <a:rPr lang="en-GB" sz="1800">
                <a:cs typeface="Arial"/>
              </a:rPr>
              <a:t>Section 14.45-14.52, </a:t>
            </a:r>
            <a:r>
              <a:rPr lang="en-GB">
                <a:cs typeface="Arial"/>
              </a:rPr>
              <a:t>appendix</a:t>
            </a:r>
            <a:r>
              <a:rPr lang="en-GB" sz="1800">
                <a:cs typeface="Arial"/>
              </a:rPr>
              <a:t> 2 of the </a:t>
            </a:r>
            <a:r>
              <a:rPr lang="en-GB">
                <a:cs typeface="Arial"/>
              </a:rPr>
              <a:t>costs</a:t>
            </a:r>
            <a:r>
              <a:rPr lang="en-GB" sz="1800">
                <a:cs typeface="Arial"/>
              </a:rPr>
              <a:t> </a:t>
            </a:r>
            <a:r>
              <a:rPr lang="en-GB">
                <a:cs typeface="Arial"/>
              </a:rPr>
              <a:t>assessment</a:t>
            </a:r>
            <a:r>
              <a:rPr lang="en-GB" sz="1800">
                <a:cs typeface="Arial"/>
              </a:rPr>
              <a:t> </a:t>
            </a:r>
            <a:r>
              <a:rPr lang="en-GB">
                <a:cs typeface="Arial"/>
              </a:rPr>
              <a:t>guidance</a:t>
            </a:r>
            <a:r>
              <a:rPr lang="en-GB" sz="1800">
                <a:cs typeface="Arial"/>
              </a:rPr>
              <a:t> 2024</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35</a:t>
            </a:fld>
            <a:endParaRPr lang="en-GB"/>
          </a:p>
        </p:txBody>
      </p:sp>
    </p:spTree>
    <p:extLst>
      <p:ext uri="{BB962C8B-B14F-4D97-AF65-F5344CB8AC3E}">
        <p14:creationId xmlns:p14="http://schemas.microsoft.com/office/powerpoint/2010/main" val="3672561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Advocates bundle sizes:</a:t>
            </a:r>
            <a:endParaRPr lang="en-GB">
              <a:solidFill>
                <a:srgbClr val="575C96"/>
              </a:solidFill>
              <a:cs typeface="Arial"/>
            </a:endParaRP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B8371DBE-8D7E-547B-A9AE-0524F4F30E96}"/>
              </a:ext>
            </a:extLst>
          </p:cNvPr>
          <p:cNvSpPr txBox="1"/>
          <p:nvPr/>
        </p:nvSpPr>
        <p:spPr>
          <a:xfrm>
            <a:off x="809424" y="1155680"/>
            <a:ext cx="10651799" cy="5124480"/>
          </a:xfrm>
          <a:prstGeom prst="rect">
            <a:avLst/>
          </a:prstGeom>
          <a:noFill/>
        </p:spPr>
        <p:txBody>
          <a:bodyPr wrap="square" lIns="91440" tIns="45720" rIns="91440" bIns="45720" anchor="t">
            <a:spAutoFit/>
          </a:bodyPr>
          <a:lstStyle/>
          <a:p>
            <a:pPr>
              <a:lnSpc>
                <a:spcPct val="150000"/>
              </a:lnSpc>
              <a:spcAft>
                <a:spcPts val="1000"/>
              </a:spcAft>
            </a:pPr>
            <a:r>
              <a:rPr lang="en-GB" sz="1800">
                <a:cs typeface="Arial"/>
              </a:rPr>
              <a:t>The relevant bundle fees certified by the order for the hearing should be selected:</a:t>
            </a:r>
            <a:endParaRPr lang="en-US"/>
          </a:p>
          <a:p>
            <a:pPr marL="285750" indent="-285750">
              <a:lnSpc>
                <a:spcPct val="150000"/>
              </a:lnSpc>
              <a:buFont typeface="Arial" panose="020B0604020202020204" pitchFamily="34" charset="0"/>
              <a:buChar char="•"/>
            </a:pPr>
            <a:r>
              <a:rPr lang="en-GB" sz="1800">
                <a:cs typeface="Arial"/>
              </a:rPr>
              <a:t>Advocates bundle payment 1 (ABP1) </a:t>
            </a:r>
            <a:r>
              <a:rPr lang="en-GB">
                <a:cs typeface="Arial"/>
              </a:rPr>
              <a:t>is payable for</a:t>
            </a:r>
            <a:r>
              <a:rPr lang="en-GB" sz="1800">
                <a:cs typeface="Arial"/>
              </a:rPr>
              <a:t> a bundle of 351-700 pages: </a:t>
            </a:r>
            <a:endParaRPr lang="en-GB">
              <a:cs typeface="Arial"/>
            </a:endParaRPr>
          </a:p>
          <a:p>
            <a:pPr marL="571500" lvl="1" indent="-285750">
              <a:lnSpc>
                <a:spcPct val="150000"/>
              </a:lnSpc>
              <a:spcAft>
                <a:spcPts val="1000"/>
              </a:spcAft>
              <a:buFont typeface="Arial" panose="020B0604020202020204" pitchFamily="34" charset="0"/>
              <a:buChar char="•"/>
            </a:pPr>
            <a:r>
              <a:rPr lang="en-GB" sz="1800">
                <a:solidFill>
                  <a:srgbClr val="000000"/>
                </a:solidFill>
                <a:cs typeface="Arial"/>
              </a:rPr>
              <a:t>£</a:t>
            </a:r>
            <a:r>
              <a:rPr lang="en-GB" sz="1800">
                <a:cs typeface="Arial"/>
              </a:rPr>
              <a:t>59.40 before VAT for an interim hearing; £159.30 before VAT for a Final Hearing</a:t>
            </a:r>
            <a:endParaRPr lang="en-GB">
              <a:cs typeface="Arial"/>
            </a:endParaRPr>
          </a:p>
          <a:p>
            <a:pPr marL="285750" indent="-285750">
              <a:lnSpc>
                <a:spcPct val="150000"/>
              </a:lnSpc>
              <a:buFont typeface="Arial" panose="020B0604020202020204" pitchFamily="34" charset="0"/>
              <a:buChar char="•"/>
            </a:pPr>
            <a:r>
              <a:rPr lang="en-GB" sz="1800">
                <a:cs typeface="Arial"/>
              </a:rPr>
              <a:t>Advocates bundle payment 2 (ABP2) </a:t>
            </a:r>
            <a:r>
              <a:rPr lang="en-GB">
                <a:cs typeface="Arial"/>
              </a:rPr>
              <a:t>is payable for</a:t>
            </a:r>
            <a:r>
              <a:rPr lang="en-GB" sz="1800">
                <a:cs typeface="Arial"/>
              </a:rPr>
              <a:t> a bundle of 701-1400 pages: </a:t>
            </a:r>
            <a:endParaRPr lang="en-GB">
              <a:solidFill>
                <a:srgbClr val="000000"/>
              </a:solidFill>
              <a:cs typeface="Arial"/>
            </a:endParaRPr>
          </a:p>
          <a:p>
            <a:pPr marL="571500" lvl="1" indent="-285750">
              <a:lnSpc>
                <a:spcPct val="150000"/>
              </a:lnSpc>
              <a:spcAft>
                <a:spcPts val="1000"/>
              </a:spcAft>
              <a:buFont typeface="Arial" panose="020B0604020202020204" pitchFamily="34" charset="0"/>
              <a:buChar char="•"/>
            </a:pPr>
            <a:r>
              <a:rPr lang="en-GB" sz="1800">
                <a:solidFill>
                  <a:srgbClr val="000000"/>
                </a:solidFill>
                <a:cs typeface="Arial"/>
              </a:rPr>
              <a:t>£</a:t>
            </a:r>
            <a:r>
              <a:rPr lang="en-GB" sz="1800">
                <a:cs typeface="Arial"/>
              </a:rPr>
              <a:t>89.10 before VAT for an interim hearing; £239.40 before VAT for a Final Hearing</a:t>
            </a:r>
            <a:endParaRPr lang="en-GB">
              <a:cs typeface="Arial"/>
            </a:endParaRPr>
          </a:p>
          <a:p>
            <a:pPr marL="285750" indent="-285750">
              <a:lnSpc>
                <a:spcPct val="150000"/>
              </a:lnSpc>
              <a:buFont typeface="Arial" panose="020B0604020202020204" pitchFamily="34" charset="0"/>
              <a:buChar char="•"/>
            </a:pPr>
            <a:r>
              <a:rPr lang="en-GB" sz="1800">
                <a:cs typeface="Arial"/>
              </a:rPr>
              <a:t>Advocates bundle payment 3 (ABP3) </a:t>
            </a:r>
            <a:r>
              <a:rPr lang="en-GB">
                <a:cs typeface="Arial"/>
              </a:rPr>
              <a:t>is payable for</a:t>
            </a:r>
            <a:r>
              <a:rPr lang="en-GB" sz="1800">
                <a:cs typeface="Arial"/>
              </a:rPr>
              <a:t> a bundle of more than 1400 pages:</a:t>
            </a:r>
            <a:endParaRPr lang="en-GB">
              <a:cs typeface="Arial"/>
            </a:endParaRPr>
          </a:p>
          <a:p>
            <a:pPr marL="571500" lvl="1" indent="-285750">
              <a:lnSpc>
                <a:spcPct val="150000"/>
              </a:lnSpc>
              <a:spcAft>
                <a:spcPts val="1000"/>
              </a:spcAft>
              <a:buFont typeface="Arial" panose="020B0604020202020204" pitchFamily="34" charset="0"/>
              <a:buChar char="•"/>
            </a:pPr>
            <a:r>
              <a:rPr lang="en-GB" sz="1800">
                <a:solidFill>
                  <a:srgbClr val="000000"/>
                </a:solidFill>
                <a:cs typeface="Arial"/>
              </a:rPr>
              <a:t>£</a:t>
            </a:r>
            <a:r>
              <a:rPr lang="en-GB" sz="1800">
                <a:cs typeface="Arial"/>
              </a:rPr>
              <a:t>89.10 before VAT for an interim hearing; £318.60 before VAT for a Final Hearing</a:t>
            </a:r>
            <a:endParaRPr lang="en-GB">
              <a:cs typeface="Arial"/>
            </a:endParaRPr>
          </a:p>
          <a:p>
            <a:pPr>
              <a:lnSpc>
                <a:spcPct val="150000"/>
              </a:lnSpc>
            </a:pPr>
            <a:r>
              <a:rPr lang="en-GB" sz="1800" b="1">
                <a:cs typeface="Arial"/>
              </a:rPr>
              <a:t>Please note: </a:t>
            </a:r>
            <a:r>
              <a:rPr lang="en-GB" sz="1800">
                <a:cs typeface="Arial"/>
              </a:rPr>
              <a:t>To avoid rejection when claiming bundles, the court order should confirm the size of the bundle or payment certified by the court; and the relevant fee should be selected in CCMS.</a:t>
            </a:r>
          </a:p>
          <a:p>
            <a:pPr>
              <a:lnSpc>
                <a:spcPct val="150000"/>
              </a:lnSpc>
            </a:pPr>
            <a:r>
              <a:rPr lang="en-GB" sz="1800" b="1">
                <a:cs typeface="Arial"/>
              </a:rPr>
              <a:t>Guidance:</a:t>
            </a:r>
          </a:p>
          <a:p>
            <a:pPr marL="342900" indent="-342900">
              <a:lnSpc>
                <a:spcPct val="150000"/>
              </a:lnSpc>
              <a:buFont typeface="Arial" panose="020B0604020202020204" pitchFamily="34" charset="0"/>
              <a:buChar char="•"/>
            </a:pPr>
            <a:r>
              <a:rPr lang="en-GB">
                <a:solidFill>
                  <a:srgbClr val="333333"/>
                </a:solidFill>
                <a:latin typeface="Arial"/>
                <a:cs typeface="Segoe UI"/>
              </a:rPr>
              <a:t>Tables 1(d) and 2(e), Schedule 3, civil legal aid (remuneration) regulations 2013</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36</a:t>
            </a:fld>
            <a:endParaRPr lang="en-GB"/>
          </a:p>
        </p:txBody>
      </p:sp>
    </p:spTree>
    <p:extLst>
      <p:ext uri="{BB962C8B-B14F-4D97-AF65-F5344CB8AC3E}">
        <p14:creationId xmlns:p14="http://schemas.microsoft.com/office/powerpoint/2010/main" val="3204273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Advocates meetings, opinions and conference fees</a:t>
            </a:r>
          </a:p>
        </p:txBody>
      </p:sp>
    </p:spTree>
    <p:extLst>
      <p:ext uri="{BB962C8B-B14F-4D97-AF65-F5344CB8AC3E}">
        <p14:creationId xmlns:p14="http://schemas.microsoft.com/office/powerpoint/2010/main" val="3850965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Advocates meetings: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0AEDC7A0-AFE8-91A6-A638-CAF505B8C4F5}"/>
              </a:ext>
            </a:extLst>
          </p:cNvPr>
          <p:cNvSpPr txBox="1"/>
          <p:nvPr/>
        </p:nvSpPr>
        <p:spPr>
          <a:xfrm>
            <a:off x="809425" y="1167907"/>
            <a:ext cx="10573150" cy="5103961"/>
          </a:xfrm>
          <a:prstGeom prst="rect">
            <a:avLst/>
          </a:prstGeom>
          <a:noFill/>
        </p:spPr>
        <p:txBody>
          <a:bodyPr wrap="square" lIns="91440" tIns="45720" rIns="91440" bIns="45720" anchor="t">
            <a:spAutoFit/>
          </a:bodyPr>
          <a:lstStyle/>
          <a:p>
            <a:pPr>
              <a:lnSpc>
                <a:spcPct val="150000"/>
              </a:lnSpc>
            </a:pPr>
            <a:r>
              <a:rPr lang="en-GB">
                <a:cs typeface="Arial"/>
              </a:rPr>
              <a:t>An advocates meeting fee is payable where the advocate attends an advocates meeting directed by the court in accordance with the public law outline. </a:t>
            </a:r>
            <a:endParaRPr lang="en-US">
              <a:cs typeface="Arial"/>
            </a:endParaRPr>
          </a:p>
          <a:p>
            <a:pPr marL="342900" indent="-342900">
              <a:lnSpc>
                <a:spcPct val="150000"/>
              </a:lnSpc>
              <a:spcAft>
                <a:spcPts val="0"/>
              </a:spcAft>
              <a:buChar char="•"/>
            </a:pPr>
            <a:r>
              <a:rPr lang="en-GB">
                <a:cs typeface="Arial"/>
              </a:rPr>
              <a:t>There is no limit on the number of meeting fees claimable per case, but evidence of court direction must be provided for the third and later meetings claimed.</a:t>
            </a:r>
          </a:p>
          <a:p>
            <a:pPr>
              <a:lnSpc>
                <a:spcPct val="150000"/>
              </a:lnSpc>
              <a:spcAft>
                <a:spcPts val="0"/>
              </a:spcAft>
            </a:pPr>
            <a:r>
              <a:rPr lang="en-GB">
                <a:cs typeface="Arial"/>
              </a:rPr>
              <a:t>This can be:</a:t>
            </a:r>
          </a:p>
          <a:p>
            <a:pPr marL="342900" indent="-342900">
              <a:lnSpc>
                <a:spcPct val="150000"/>
              </a:lnSpc>
              <a:spcAft>
                <a:spcPts val="0"/>
              </a:spcAft>
              <a:buChar char="•"/>
            </a:pPr>
            <a:r>
              <a:rPr lang="en-GB">
                <a:cs typeface="Arial"/>
              </a:rPr>
              <a:t>A copy of the court order listing the meeting;</a:t>
            </a:r>
          </a:p>
          <a:p>
            <a:pPr marL="342900" indent="-342900">
              <a:lnSpc>
                <a:spcPct val="150000"/>
              </a:lnSpc>
              <a:spcAft>
                <a:spcPts val="0"/>
              </a:spcAft>
              <a:buChar char="•"/>
            </a:pPr>
            <a:r>
              <a:rPr lang="en-GB">
                <a:cs typeface="Arial"/>
              </a:rPr>
              <a:t>A copy of the order made at the associated hearing confirming that the meeting took place; or</a:t>
            </a:r>
          </a:p>
          <a:p>
            <a:pPr marL="342900" indent="-342900">
              <a:lnSpc>
                <a:spcPct val="150000"/>
              </a:lnSpc>
              <a:spcAft>
                <a:spcPts val="0"/>
              </a:spcAft>
              <a:buChar char="•"/>
            </a:pPr>
            <a:r>
              <a:rPr lang="en-GB">
                <a:cs typeface="Arial"/>
              </a:rPr>
              <a:t>A copy of the joining instructions for the meeting from the court or party arranging the meeting.</a:t>
            </a:r>
          </a:p>
          <a:p>
            <a:pPr>
              <a:lnSpc>
                <a:spcPct val="150000"/>
              </a:lnSpc>
              <a:spcBef>
                <a:spcPts val="600"/>
              </a:spcBef>
              <a:spcAft>
                <a:spcPts val="0"/>
              </a:spcAft>
            </a:pPr>
            <a:r>
              <a:rPr lang="en-GB" b="1">
                <a:cs typeface="Arial"/>
              </a:rPr>
              <a:t>Please note: </a:t>
            </a:r>
            <a:r>
              <a:rPr lang="en-GB">
                <a:cs typeface="Arial"/>
              </a:rPr>
              <a:t>You may not be aware of meeting fees previously claimed by other advocates: </a:t>
            </a:r>
          </a:p>
          <a:p>
            <a:pPr marL="742950" lvl="1" indent="-285750">
              <a:lnSpc>
                <a:spcPct val="150000"/>
              </a:lnSpc>
              <a:buFont typeface="Arial" panose="020B0604020202020204" pitchFamily="34" charset="0"/>
              <a:buChar char="•"/>
            </a:pPr>
            <a:r>
              <a:rPr lang="en-GB">
                <a:cs typeface="Arial"/>
              </a:rPr>
              <a:t>To reduce the risk of rejection, please include evidence of court direction whenever possible.</a:t>
            </a:r>
          </a:p>
          <a:p>
            <a:pPr marL="0" lvl="1">
              <a:lnSpc>
                <a:spcPct val="150000"/>
              </a:lnSpc>
            </a:pPr>
            <a:r>
              <a:rPr lang="en-GB" b="1">
                <a:cs typeface="Arial"/>
              </a:rPr>
              <a:t>Guidance:</a:t>
            </a:r>
          </a:p>
          <a:p>
            <a:pPr marL="285750" lvl="1" indent="-285750">
              <a:lnSpc>
                <a:spcPct val="150000"/>
              </a:lnSpc>
              <a:buFont typeface="Arial" panose="020B0604020202020204" pitchFamily="34" charset="0"/>
              <a:buChar char="•"/>
            </a:pPr>
            <a:r>
              <a:rPr lang="en-GB">
                <a:cs typeface="Arial"/>
              </a:rPr>
              <a:t>Section 6.4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38</a:t>
            </a:fld>
            <a:endParaRPr lang="en-GB"/>
          </a:p>
        </p:txBody>
      </p:sp>
    </p:spTree>
    <p:extLst>
      <p:ext uri="{BB962C8B-B14F-4D97-AF65-F5344CB8AC3E}">
        <p14:creationId xmlns:p14="http://schemas.microsoft.com/office/powerpoint/2010/main" val="200468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Advocates meetings continued:</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599B371B-A7DD-9357-8A96-0C2F1E30D4A8}"/>
              </a:ext>
            </a:extLst>
          </p:cNvPr>
          <p:cNvSpPr txBox="1"/>
          <p:nvPr/>
        </p:nvSpPr>
        <p:spPr>
          <a:xfrm>
            <a:off x="778888" y="1091926"/>
            <a:ext cx="10634223" cy="5257850"/>
          </a:xfrm>
          <a:prstGeom prst="rect">
            <a:avLst/>
          </a:prstGeom>
          <a:noFill/>
        </p:spPr>
        <p:txBody>
          <a:bodyPr wrap="square" lIns="91440" tIns="45720" rIns="91440" bIns="45720" anchor="t">
            <a:spAutoFit/>
          </a:bodyPr>
          <a:lstStyle/>
          <a:p>
            <a:pPr marL="342900" indent="-342900">
              <a:lnSpc>
                <a:spcPct val="150000"/>
              </a:lnSpc>
              <a:buClr>
                <a:schemeClr val="tx1"/>
              </a:buClr>
              <a:buFont typeface="Arial" panose="020B0604020202020204" pitchFamily="34" charset="0"/>
              <a:buChar char="•"/>
            </a:pPr>
            <a:r>
              <a:rPr lang="en-GB" sz="1900">
                <a:cs typeface="Arial"/>
              </a:rPr>
              <a:t>The level of judge rate payable for an advocates meeting is determined by the hearing to which the meeting relates (usually the hearing following the advocates meeting).</a:t>
            </a:r>
            <a:endParaRPr lang="en-US">
              <a:cs typeface="Arial"/>
            </a:endParaRPr>
          </a:p>
          <a:p>
            <a:pPr marL="594360" lvl="1" indent="-342900">
              <a:lnSpc>
                <a:spcPct val="150000"/>
              </a:lnSpc>
              <a:buClr>
                <a:schemeClr val="tx1"/>
              </a:buClr>
              <a:buFont typeface="Arial" panose="020B0604020202020204" pitchFamily="34" charset="0"/>
              <a:buChar char="•"/>
            </a:pPr>
            <a:r>
              <a:rPr lang="en-GB" sz="1900">
                <a:cs typeface="Arial"/>
              </a:rPr>
              <a:t>If a meeting fee is claimed separately from the associated hearing, please include a copy of the order made at the hearing to confirm the rate payable. </a:t>
            </a:r>
            <a:endParaRPr lang="en-GB">
              <a:cs typeface="Arial"/>
            </a:endParaRPr>
          </a:p>
          <a:p>
            <a:pPr marL="342900" indent="-342900">
              <a:lnSpc>
                <a:spcPct val="150000"/>
              </a:lnSpc>
              <a:buClr>
                <a:schemeClr val="tx1"/>
              </a:buClr>
              <a:buFont typeface="Arial" panose="020B0604020202020204" pitchFamily="34" charset="0"/>
              <a:buChar char="•"/>
            </a:pPr>
            <a:r>
              <a:rPr lang="en-GB" sz="1900">
                <a:cs typeface="Arial"/>
              </a:rPr>
              <a:t>No bolt </a:t>
            </a:r>
            <a:r>
              <a:rPr lang="en-GB" sz="1900" err="1">
                <a:cs typeface="Arial"/>
              </a:rPr>
              <a:t>ons</a:t>
            </a:r>
            <a:r>
              <a:rPr lang="en-GB" sz="1900">
                <a:cs typeface="Arial"/>
              </a:rPr>
              <a:t> are claimable on any advocates meeting fee (apart from exceptional travel).</a:t>
            </a:r>
            <a:endParaRPr lang="en-GB">
              <a:cs typeface="Arial"/>
            </a:endParaRPr>
          </a:p>
          <a:p>
            <a:pPr marL="342900" indent="-342900">
              <a:lnSpc>
                <a:spcPct val="150000"/>
              </a:lnSpc>
              <a:buClr>
                <a:schemeClr val="tx1"/>
              </a:buClr>
              <a:buFont typeface="Arial" panose="020B0604020202020204" pitchFamily="34" charset="0"/>
              <a:buChar char="•"/>
            </a:pPr>
            <a:r>
              <a:rPr lang="en-GB" sz="1900">
                <a:cs typeface="Arial"/>
              </a:rPr>
              <a:t>No advocates meeting fee is claimable on the same day as a final hearing.</a:t>
            </a:r>
            <a:endParaRPr lang="en-GB">
              <a:cs typeface="Arial"/>
            </a:endParaRPr>
          </a:p>
          <a:p>
            <a:pPr marL="342900" indent="-342900">
              <a:lnSpc>
                <a:spcPct val="150000"/>
              </a:lnSpc>
              <a:buClr>
                <a:schemeClr val="tx1"/>
              </a:buClr>
              <a:buFont typeface="Arial" panose="020B0604020202020204" pitchFamily="34" charset="0"/>
              <a:buChar char="•"/>
            </a:pPr>
            <a:r>
              <a:rPr lang="en-GB" sz="1900">
                <a:cs typeface="Arial"/>
              </a:rPr>
              <a:t>An advocates meeting fee is claimable on the same day as an interim hearing only if the meeting takes place outside the time certified by the court for the hearing.</a:t>
            </a:r>
            <a:endParaRPr lang="en-GB">
              <a:cs typeface="Arial"/>
            </a:endParaRPr>
          </a:p>
          <a:p>
            <a:pPr marL="342900" indent="-342900">
              <a:lnSpc>
                <a:spcPct val="150000"/>
              </a:lnSpc>
              <a:buClr>
                <a:schemeClr val="tx1"/>
              </a:buClr>
              <a:buFont typeface="Arial" panose="020B0604020202020204" pitchFamily="34" charset="0"/>
              <a:buChar char="•"/>
            </a:pPr>
            <a:r>
              <a:rPr lang="en-GB" sz="1900">
                <a:cs typeface="Arial"/>
              </a:rPr>
              <a:t>A professionals meeting is not an advocates meeting.  </a:t>
            </a:r>
            <a:endParaRPr lang="en-GB">
              <a:cs typeface="Arial"/>
            </a:endParaRPr>
          </a:p>
          <a:p>
            <a:pPr marL="594360" lvl="1" indent="-342900">
              <a:lnSpc>
                <a:spcPct val="150000"/>
              </a:lnSpc>
              <a:buClr>
                <a:schemeClr val="tx1"/>
              </a:buClr>
              <a:buFont typeface="Arial" panose="020B0604020202020204" pitchFamily="34" charset="0"/>
              <a:buChar char="•"/>
            </a:pPr>
            <a:r>
              <a:rPr lang="en-GB" sz="1900">
                <a:cs typeface="Arial"/>
              </a:rPr>
              <a:t>No FAS fees are payable for attendance at a professionals meeting</a:t>
            </a:r>
          </a:p>
          <a:p>
            <a:pPr marL="0" lvl="1">
              <a:lnSpc>
                <a:spcPct val="150000"/>
              </a:lnSpc>
              <a:buClr>
                <a:schemeClr val="tx1"/>
              </a:buClr>
            </a:pPr>
            <a:r>
              <a:rPr lang="en-GB" b="1">
                <a:cs typeface="Arial"/>
              </a:rPr>
              <a:t>Guidance:</a:t>
            </a:r>
          </a:p>
          <a:p>
            <a:pPr marL="594360" lvl="1" indent="-342900">
              <a:lnSpc>
                <a:spcPct val="150000"/>
              </a:lnSpc>
              <a:buClr>
                <a:schemeClr val="tx1"/>
              </a:buClr>
              <a:buFont typeface="Arial" panose="020B0604020202020204" pitchFamily="34" charset="0"/>
              <a:buChar char="•"/>
            </a:pPr>
            <a:r>
              <a:rPr lang="en-GB">
                <a:cs typeface="Arial"/>
              </a:rPr>
              <a:t>Section 6.4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39</a:t>
            </a:fld>
            <a:endParaRPr lang="en-GB"/>
          </a:p>
        </p:txBody>
      </p:sp>
    </p:spTree>
    <p:extLst>
      <p:ext uri="{BB962C8B-B14F-4D97-AF65-F5344CB8AC3E}">
        <p14:creationId xmlns:p14="http://schemas.microsoft.com/office/powerpoint/2010/main" val="63529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FAS for Counsel:</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809425" y="1309542"/>
            <a:ext cx="10561857" cy="100978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lnSpc>
                <a:spcPct val="150000"/>
              </a:lnSpc>
              <a:buClr>
                <a:schemeClr val="tx1"/>
              </a:buClr>
              <a:buNone/>
            </a:pPr>
            <a:r>
              <a:rPr lang="en-GB" sz="1800" b="1">
                <a:cs typeface="Arial"/>
              </a:rPr>
              <a:t>Purpose of the webinar:</a:t>
            </a:r>
          </a:p>
          <a:p>
            <a:pPr marL="83820" lvl="4" indent="0">
              <a:lnSpc>
                <a:spcPct val="150000"/>
              </a:lnSpc>
              <a:buClr>
                <a:schemeClr val="tx1"/>
              </a:buClr>
              <a:buNone/>
            </a:pPr>
            <a:r>
              <a:rPr lang="en-US" sz="1800">
                <a:ea typeface="+mn-lt"/>
                <a:cs typeface="Arial"/>
              </a:rPr>
              <a:t>The purpose of this webinar is to </a:t>
            </a:r>
            <a:r>
              <a:rPr lang="en-GB" sz="1800">
                <a:solidFill>
                  <a:srgbClr val="3A3A3A"/>
                </a:solidFill>
                <a:effectLst/>
                <a:ea typeface="Calibri" panose="020F0502020204030204" pitchFamily="34" charset="0"/>
              </a:rPr>
              <a:t>offer guidance </a:t>
            </a:r>
            <a:r>
              <a:rPr lang="en-GB" sz="1800">
                <a:effectLst/>
                <a:ea typeface="Calibri" panose="020F0502020204030204" pitchFamily="34" charset="0"/>
              </a:rPr>
              <a:t>to help you </a:t>
            </a:r>
            <a:r>
              <a:rPr lang="en-GB" sz="1800">
                <a:ea typeface="Calibri" panose="020F0502020204030204" pitchFamily="34" charset="0"/>
              </a:rPr>
              <a:t>claim and evidence FAS</a:t>
            </a:r>
            <a:r>
              <a:rPr lang="en-GB" sz="1800">
                <a:effectLst/>
                <a:ea typeface="Calibri" panose="020F0502020204030204" pitchFamily="34" charset="0"/>
              </a:rPr>
              <a:t> fees correctly and </a:t>
            </a:r>
            <a:r>
              <a:rPr lang="en-GB" sz="1800">
                <a:ea typeface="Calibri" panose="020F0502020204030204" pitchFamily="34" charset="0"/>
              </a:rPr>
              <a:t>avoid reductions and payment delays</a:t>
            </a:r>
            <a:r>
              <a:rPr lang="en-GB" sz="1800">
                <a:effectLst/>
                <a:ea typeface="Calibri" panose="020F0502020204030204" pitchFamily="34" charset="0"/>
              </a:rPr>
              <a:t>. </a:t>
            </a:r>
            <a:endParaRPr lang="en-GB" sz="1800">
              <a:effectLst/>
              <a:ea typeface="Calibri" panose="020F0502020204030204" pitchFamily="34" charset="0"/>
              <a:cs typeface="Arial"/>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3850276" y="2939924"/>
            <a:ext cx="7201467" cy="4438395"/>
          </a:xfrm>
          <a:prstGeom prst="rect">
            <a:avLst/>
          </a:prstGeom>
        </p:spPr>
        <p:txBody>
          <a:bodyPr wrap="square" lIns="91440" tIns="45720" rIns="91440" bIns="45720" anchor="t">
            <a:spAutoFit/>
          </a:bodyPr>
          <a:lstStyle/>
          <a:p>
            <a:pPr>
              <a:lnSpc>
                <a:spcPct val="200000"/>
              </a:lnSpc>
              <a:spcAft>
                <a:spcPts val="0"/>
              </a:spcAft>
            </a:pPr>
            <a:r>
              <a:rPr lang="en-GB">
                <a:ea typeface="Calibri"/>
                <a:cs typeface="Arial"/>
              </a:rPr>
              <a:t>By the end of the webinar, you will have an understanding of:</a:t>
            </a:r>
          </a:p>
          <a:p>
            <a:pPr marL="285750" indent="-285750">
              <a:lnSpc>
                <a:spcPct val="200000"/>
              </a:lnSpc>
              <a:spcAft>
                <a:spcPts val="0"/>
              </a:spcAft>
              <a:buFont typeface="Arial" panose="020B0604020202020204" pitchFamily="34" charset="0"/>
              <a:buChar char="•"/>
            </a:pPr>
            <a:r>
              <a:rPr lang="en-GB">
                <a:cs typeface="Arial"/>
              </a:rPr>
              <a:t>How to ensure your FAS fees are correct first time</a:t>
            </a:r>
          </a:p>
          <a:p>
            <a:pPr marL="285750" indent="-285750">
              <a:lnSpc>
                <a:spcPct val="200000"/>
              </a:lnSpc>
              <a:spcAft>
                <a:spcPts val="0"/>
              </a:spcAft>
              <a:buFont typeface="Arial" panose="020B0604020202020204" pitchFamily="34" charset="0"/>
              <a:buChar char="•"/>
            </a:pPr>
            <a:r>
              <a:rPr lang="en-GB">
                <a:cs typeface="Arial"/>
              </a:rPr>
              <a:t>The evidence required to support your claims</a:t>
            </a:r>
          </a:p>
          <a:p>
            <a:pPr marL="285750" indent="-285750">
              <a:lnSpc>
                <a:spcPct val="200000"/>
              </a:lnSpc>
              <a:spcAft>
                <a:spcPts val="0"/>
              </a:spcAft>
              <a:buFont typeface="Arial" panose="020B0604020202020204" pitchFamily="34" charset="0"/>
              <a:buChar char="•"/>
            </a:pPr>
            <a:endParaRPr lang="en-GB">
              <a:cs typeface="Arial"/>
            </a:endParaRPr>
          </a:p>
          <a:p>
            <a:pPr marL="285750" indent="-285750">
              <a:lnSpc>
                <a:spcPct val="200000"/>
              </a:lnSpc>
              <a:spcAft>
                <a:spcPts val="0"/>
              </a:spcAft>
              <a:buFont typeface="Arial" panose="020B0604020202020204" pitchFamily="34" charset="0"/>
              <a:buChar char="•"/>
            </a:pPr>
            <a:endParaRPr lang="en-GB">
              <a:cs typeface="Arial"/>
            </a:endParaRPr>
          </a:p>
          <a:p>
            <a:pPr marL="285750" indent="-285750">
              <a:lnSpc>
                <a:spcPct val="200000"/>
              </a:lnSpc>
              <a:spcAft>
                <a:spcPts val="0"/>
              </a:spcAft>
              <a:buFont typeface="Arial" panose="020B0604020202020204" pitchFamily="34" charset="0"/>
              <a:buChar char="•"/>
            </a:pPr>
            <a:endParaRPr lang="en-GB">
              <a:cs typeface="Arial"/>
            </a:endParaRPr>
          </a:p>
          <a:p>
            <a:pPr marL="285750" indent="-285750">
              <a:lnSpc>
                <a:spcPct val="200000"/>
              </a:lnSpc>
              <a:spcAft>
                <a:spcPts val="0"/>
              </a:spcAft>
              <a:buFont typeface="Arial" panose="020B0604020202020204" pitchFamily="34" charset="0"/>
              <a:buChar char="•"/>
            </a:pPr>
            <a:endParaRPr lang="en-GB">
              <a:cs typeface="Arial"/>
            </a:endParaRPr>
          </a:p>
          <a:p>
            <a:pPr marL="285750" indent="-285750">
              <a:lnSpc>
                <a:spcPct val="200000"/>
              </a:lnSpc>
              <a:spcAft>
                <a:spcPts val="0"/>
              </a:spcAft>
              <a:buFont typeface="Arial" panose="020B0604020202020204" pitchFamily="34" charset="0"/>
              <a:buChar char="•"/>
            </a:pPr>
            <a:endParaRPr lang="en-US">
              <a:cs typeface="Arial"/>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86968" y="2696033"/>
            <a:ext cx="2554262" cy="3261375"/>
          </a:xfrm>
          <a:prstGeom prst="rect">
            <a:avLst/>
          </a:prstGeom>
        </p:spPr>
      </p:pic>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
        <p:nvSpPr>
          <p:cNvPr id="2" name="Footer Placeholder 4">
            <a:extLst>
              <a:ext uri="{FF2B5EF4-FFF2-40B4-BE49-F238E27FC236}">
                <a16:creationId xmlns:a16="http://schemas.microsoft.com/office/drawing/2014/main" id="{1F409A66-9743-9E09-EEA3-D7310037D02E}"/>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034274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Opinion fees: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1" name="TextBox 10">
            <a:extLst>
              <a:ext uri="{FF2B5EF4-FFF2-40B4-BE49-F238E27FC236}">
                <a16:creationId xmlns:a16="http://schemas.microsoft.com/office/drawing/2014/main" id="{7E67C9C7-8610-C807-34D3-2E0093674807}"/>
              </a:ext>
            </a:extLst>
          </p:cNvPr>
          <p:cNvSpPr txBox="1"/>
          <p:nvPr/>
        </p:nvSpPr>
        <p:spPr>
          <a:xfrm>
            <a:off x="809425" y="1007074"/>
            <a:ext cx="10727999" cy="4909036"/>
          </a:xfrm>
          <a:prstGeom prst="rect">
            <a:avLst/>
          </a:prstGeom>
          <a:noFill/>
        </p:spPr>
        <p:txBody>
          <a:bodyPr wrap="square" lIns="91440" tIns="45720" rIns="91440" bIns="45720" anchor="t">
            <a:spAutoFit/>
          </a:bodyPr>
          <a:lstStyle/>
          <a:p>
            <a:pPr>
              <a:spcAft>
                <a:spcPts val="200"/>
              </a:spcAft>
            </a:pPr>
            <a:r>
              <a:rPr lang="en-GB">
                <a:cs typeface="Arial"/>
              </a:rPr>
              <a:t>An opinion fee may be payable where counsel is instructed to provide a written opinion:</a:t>
            </a:r>
            <a:endParaRPr lang="en-US">
              <a:cs typeface="Arial"/>
            </a:endParaRPr>
          </a:p>
          <a:p>
            <a:pPr marL="285750" indent="-285750">
              <a:spcAft>
                <a:spcPts val="200"/>
              </a:spcAft>
              <a:buChar char="•"/>
            </a:pPr>
            <a:r>
              <a:rPr lang="en-GB">
                <a:cs typeface="Arial"/>
              </a:rPr>
              <a:t>A copy of the opinion must be provided.</a:t>
            </a:r>
          </a:p>
          <a:p>
            <a:pPr marL="285750" indent="-285750">
              <a:spcAft>
                <a:spcPts val="200"/>
              </a:spcAft>
              <a:buChar char="•"/>
            </a:pPr>
            <a:r>
              <a:rPr lang="en-GB">
                <a:cs typeface="Arial"/>
              </a:rPr>
              <a:t>No opinion fees are claimable in domestic abuse cases.  </a:t>
            </a:r>
          </a:p>
          <a:p>
            <a:pPr marL="285750" indent="-285750">
              <a:spcAft>
                <a:spcPts val="200"/>
              </a:spcAft>
              <a:buChar char="•"/>
            </a:pPr>
            <a:r>
              <a:rPr lang="en-GB">
                <a:cs typeface="Arial"/>
              </a:rPr>
              <a:t>Two opinion fees are claimable per category for all other categories of case.</a:t>
            </a:r>
          </a:p>
          <a:p>
            <a:pPr marL="285750" indent="-285750">
              <a:spcAft>
                <a:spcPts val="200"/>
              </a:spcAft>
              <a:buChar char="•"/>
            </a:pPr>
            <a:r>
              <a:rPr lang="en-GB">
                <a:cs typeface="Arial"/>
              </a:rPr>
              <a:t>A third opinion fee is claimable for advice on an appeal against a final order where this is covered by the scope of the certificate.</a:t>
            </a:r>
          </a:p>
          <a:p>
            <a:pPr marL="285750" indent="-285750">
              <a:spcAft>
                <a:spcPts val="200"/>
              </a:spcAft>
              <a:buChar char="•"/>
            </a:pPr>
            <a:r>
              <a:rPr lang="en-GB">
                <a:cs typeface="Arial"/>
              </a:rPr>
              <a:t>No bolt </a:t>
            </a:r>
            <a:r>
              <a:rPr lang="en-GB" err="1">
                <a:cs typeface="Arial"/>
              </a:rPr>
              <a:t>ons</a:t>
            </a:r>
            <a:r>
              <a:rPr lang="en-GB">
                <a:cs typeface="Arial"/>
              </a:rPr>
              <a:t> are claimable on opinion fees.</a:t>
            </a:r>
          </a:p>
          <a:p>
            <a:pPr marL="285750" indent="-285750">
              <a:spcAft>
                <a:spcPts val="200"/>
              </a:spcAft>
              <a:buChar char="•"/>
            </a:pPr>
            <a:r>
              <a:rPr lang="en-GB">
                <a:cs typeface="Arial"/>
              </a:rPr>
              <a:t>CCMS' bolt </a:t>
            </a:r>
            <a:r>
              <a:rPr lang="en-GB" err="1">
                <a:cs typeface="Arial"/>
              </a:rPr>
              <a:t>ons</a:t>
            </a:r>
            <a:r>
              <a:rPr lang="en-GB">
                <a:cs typeface="Arial"/>
              </a:rPr>
              <a:t> automation will prevent the submission of any further bill including an opinion fee once the maximum number have already been paid.</a:t>
            </a:r>
          </a:p>
          <a:p>
            <a:pPr marL="285750" indent="-285750">
              <a:spcAft>
                <a:spcPts val="200"/>
              </a:spcAft>
              <a:buChar char="•"/>
            </a:pPr>
            <a:r>
              <a:rPr lang="en-GB">
                <a:cs typeface="Arial"/>
              </a:rPr>
              <a:t>An opinion is not claimable for any preparation for advocacy or work incidental to any other FAS fee:</a:t>
            </a:r>
          </a:p>
          <a:p>
            <a:pPr marL="285750" indent="-285750">
              <a:spcAft>
                <a:spcPts val="200"/>
              </a:spcAft>
              <a:buFont typeface="Arial" panose="020B0604020202020204" pitchFamily="34" charset="0"/>
              <a:buChar char="•"/>
            </a:pPr>
            <a:r>
              <a:rPr lang="en-GB">
                <a:cs typeface="Arial"/>
              </a:rPr>
              <a:t>Drafting an attendance or conference note is included in the relevant hearing or conference fee.</a:t>
            </a:r>
          </a:p>
          <a:p>
            <a:pPr marL="285750" indent="-285750">
              <a:spcAft>
                <a:spcPts val="200"/>
              </a:spcAft>
              <a:buChar char="•"/>
            </a:pPr>
            <a:r>
              <a:rPr lang="en-GB">
                <a:cs typeface="Arial"/>
              </a:rPr>
              <a:t>Drafting a position statement, case summary or skeleton argument for a hearing is included in the associated hearing fee (whether claimed by counsel, another advocate, or the instructing solicitor).</a:t>
            </a:r>
          </a:p>
          <a:p>
            <a:pPr>
              <a:spcBef>
                <a:spcPts val="600"/>
              </a:spcBef>
              <a:spcAft>
                <a:spcPts val="200"/>
              </a:spcAft>
            </a:pPr>
            <a:r>
              <a:rPr lang="en-GB" b="1">
                <a:cs typeface="Arial"/>
              </a:rPr>
              <a:t>Guidance:</a:t>
            </a:r>
          </a:p>
          <a:p>
            <a:pPr marL="285750" indent="-285750">
              <a:spcAft>
                <a:spcPts val="200"/>
              </a:spcAft>
              <a:buFont typeface="Arial" panose="020B0604020202020204" pitchFamily="34" charset="0"/>
              <a:buChar char="•"/>
            </a:pPr>
            <a:r>
              <a:rPr lang="en-GB">
                <a:cs typeface="Arial"/>
              </a:rPr>
              <a:t>Sections 6.3 and 6.11 of the civil finance electronic handbook</a:t>
            </a:r>
          </a:p>
          <a:p>
            <a:pPr marL="285750" indent="-285750">
              <a:spcAft>
                <a:spcPts val="200"/>
              </a:spcAft>
              <a:buFont typeface="Arial" panose="020B0604020202020204" pitchFamily="34" charset="0"/>
              <a:buChar char="•"/>
            </a:pPr>
            <a:r>
              <a:rPr lang="en-GB">
                <a:cs typeface="Arial"/>
              </a:rPr>
              <a:t>Sections 14.2 -14.11 and 14.21 – 14.24, appendix 2 of the costs assessment guidance 2024</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40</a:t>
            </a:fld>
            <a:endParaRPr lang="en-GB"/>
          </a:p>
        </p:txBody>
      </p:sp>
    </p:spTree>
    <p:extLst>
      <p:ext uri="{BB962C8B-B14F-4D97-AF65-F5344CB8AC3E}">
        <p14:creationId xmlns:p14="http://schemas.microsoft.com/office/powerpoint/2010/main" val="1555825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Conference fees:</a:t>
            </a:r>
            <a:endParaRPr lang="en-GB"/>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41</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87F1D3AD-C997-60BF-6B37-3507F23F4B6B}"/>
              </a:ext>
            </a:extLst>
          </p:cNvPr>
          <p:cNvSpPr txBox="1"/>
          <p:nvPr/>
        </p:nvSpPr>
        <p:spPr>
          <a:xfrm>
            <a:off x="809424" y="1041418"/>
            <a:ext cx="11107352" cy="4847481"/>
          </a:xfrm>
          <a:prstGeom prst="rect">
            <a:avLst/>
          </a:prstGeom>
          <a:noFill/>
        </p:spPr>
        <p:txBody>
          <a:bodyPr wrap="square" lIns="91440" tIns="45720" rIns="91440" bIns="45720" anchor="t">
            <a:spAutoFit/>
          </a:bodyPr>
          <a:lstStyle/>
          <a:p>
            <a:pPr>
              <a:spcAft>
                <a:spcPts val="1000"/>
              </a:spcAft>
            </a:pPr>
            <a:r>
              <a:rPr lang="en-GB">
                <a:cs typeface="Arial"/>
              </a:rPr>
              <a:t>A conference fee may be claimable where Counsel advises the client in conference:</a:t>
            </a:r>
            <a:endParaRPr lang="en-US">
              <a:cs typeface="Arial"/>
            </a:endParaRPr>
          </a:p>
          <a:p>
            <a:pPr marL="285750" indent="-285750">
              <a:spcAft>
                <a:spcPts val="1000"/>
              </a:spcAft>
              <a:buFont typeface="Arial"/>
              <a:buChar char="•"/>
            </a:pPr>
            <a:r>
              <a:rPr lang="en-GB">
                <a:cs typeface="Arial"/>
              </a:rPr>
              <a:t>No conference fees are claimable in domestic abuse cases.</a:t>
            </a:r>
          </a:p>
          <a:p>
            <a:pPr marL="285750" indent="-285750">
              <a:spcAft>
                <a:spcPts val="1000"/>
              </a:spcAft>
              <a:buFont typeface="Arial"/>
              <a:buChar char="•"/>
            </a:pPr>
            <a:r>
              <a:rPr lang="en-GB">
                <a:cs typeface="Arial"/>
              </a:rPr>
              <a:t>Two conference fees are claimable per category for all other categories of case.</a:t>
            </a:r>
          </a:p>
          <a:p>
            <a:pPr marL="285750" indent="-285750">
              <a:spcAft>
                <a:spcPts val="1000"/>
              </a:spcAft>
              <a:buFont typeface="Arial"/>
              <a:buChar char="•"/>
            </a:pPr>
            <a:r>
              <a:rPr lang="en-GB">
                <a:cs typeface="Arial"/>
              </a:rPr>
              <a:t>No bolt </a:t>
            </a:r>
            <a:r>
              <a:rPr lang="en-GB" err="1">
                <a:cs typeface="Arial"/>
              </a:rPr>
              <a:t>ons</a:t>
            </a:r>
            <a:r>
              <a:rPr lang="en-GB">
                <a:cs typeface="Arial"/>
              </a:rPr>
              <a:t> are claimable on conference fees (apart from exceptional travel where appropriate).</a:t>
            </a:r>
          </a:p>
          <a:p>
            <a:pPr marL="285750" indent="-285750">
              <a:spcAft>
                <a:spcPts val="1000"/>
              </a:spcAft>
              <a:buFont typeface="Arial"/>
              <a:buChar char="•"/>
            </a:pPr>
            <a:r>
              <a:rPr lang="en-GB">
                <a:cs typeface="Arial"/>
              </a:rPr>
              <a:t>CCMS' bolt </a:t>
            </a:r>
            <a:r>
              <a:rPr lang="en-GB" err="1">
                <a:cs typeface="Arial"/>
              </a:rPr>
              <a:t>ons</a:t>
            </a:r>
            <a:r>
              <a:rPr lang="en-GB">
                <a:cs typeface="Arial"/>
              </a:rPr>
              <a:t> automation will prevent the submission of any further bill including a conference once the maximum number have already been paid.</a:t>
            </a:r>
          </a:p>
          <a:p>
            <a:pPr marL="285750" indent="-285750">
              <a:spcAft>
                <a:spcPts val="1000"/>
              </a:spcAft>
              <a:buFont typeface="Arial"/>
              <a:buChar char="•"/>
            </a:pPr>
            <a:r>
              <a:rPr lang="en-GB">
                <a:cs typeface="Arial"/>
              </a:rPr>
              <a:t>No conference fee is payable on the same day as a final hearing.</a:t>
            </a:r>
          </a:p>
          <a:p>
            <a:pPr marL="285750" indent="-285750">
              <a:spcAft>
                <a:spcPts val="1000"/>
              </a:spcAft>
              <a:buFont typeface="Arial"/>
              <a:buChar char="•"/>
            </a:pPr>
            <a:r>
              <a:rPr lang="en-GB">
                <a:cs typeface="Arial"/>
              </a:rPr>
              <a:t>A conference fee is payable on the same day as an interim hearing only if the conference takes place outside the time certified by the court for the hearing.</a:t>
            </a:r>
          </a:p>
          <a:p>
            <a:pPr marL="285750" indent="-285750">
              <a:spcAft>
                <a:spcPts val="1000"/>
              </a:spcAft>
              <a:buFont typeface="Arial"/>
              <a:buChar char="•"/>
            </a:pPr>
            <a:r>
              <a:rPr lang="en-GB">
                <a:cs typeface="Arial"/>
              </a:rPr>
              <a:t>The conference fee covers all work carried out in connection with the conference, including producing a note of the conference for the instructing solicitor.</a:t>
            </a:r>
          </a:p>
          <a:p>
            <a:pPr>
              <a:spcAft>
                <a:spcPts val="1000"/>
              </a:spcAft>
            </a:pPr>
            <a:r>
              <a:rPr lang="en-GB" b="1">
                <a:cs typeface="Arial"/>
              </a:rPr>
              <a:t>Guidance:</a:t>
            </a:r>
            <a:endParaRPr lang="en-US">
              <a:cs typeface="Arial"/>
            </a:endParaRPr>
          </a:p>
          <a:p>
            <a:pPr marL="285750" indent="-285750">
              <a:spcAft>
                <a:spcPts val="1000"/>
              </a:spcAft>
              <a:buFont typeface="Arial"/>
              <a:buChar char="•"/>
            </a:pPr>
            <a:r>
              <a:rPr lang="en-GB">
                <a:cs typeface="Arial"/>
              </a:rPr>
              <a:t>Sections 14.25 – 14.31, appendix 2 of the costs assessment guidance 2024</a:t>
            </a:r>
          </a:p>
        </p:txBody>
      </p:sp>
    </p:spTree>
    <p:extLst>
      <p:ext uri="{BB962C8B-B14F-4D97-AF65-F5344CB8AC3E}">
        <p14:creationId xmlns:p14="http://schemas.microsoft.com/office/powerpoint/2010/main" val="3443280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Conference evidence:</a:t>
            </a:r>
            <a:endParaRPr lang="en-GB"/>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42</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87F1D3AD-C997-60BF-6B37-3507F23F4B6B}"/>
              </a:ext>
            </a:extLst>
          </p:cNvPr>
          <p:cNvSpPr txBox="1"/>
          <p:nvPr/>
        </p:nvSpPr>
        <p:spPr>
          <a:xfrm>
            <a:off x="809425" y="1272136"/>
            <a:ext cx="11164861" cy="3915174"/>
          </a:xfrm>
          <a:prstGeom prst="rect">
            <a:avLst/>
          </a:prstGeom>
          <a:noFill/>
        </p:spPr>
        <p:txBody>
          <a:bodyPr wrap="square" lIns="91440" tIns="45720" rIns="91440" bIns="45720" anchor="t">
            <a:spAutoFit/>
          </a:bodyPr>
          <a:lstStyle/>
          <a:p>
            <a:pPr>
              <a:lnSpc>
                <a:spcPct val="150000"/>
              </a:lnSpc>
              <a:spcAft>
                <a:spcPts val="600"/>
              </a:spcAft>
            </a:pPr>
            <a:r>
              <a:rPr lang="en-GB">
                <a:cs typeface="Arial"/>
              </a:rPr>
              <a:t>The evidence required for a conference is a conference note.</a:t>
            </a:r>
            <a:endParaRPr lang="en-US">
              <a:cs typeface="Arial"/>
            </a:endParaRPr>
          </a:p>
          <a:p>
            <a:pPr marL="285750" indent="-285750">
              <a:lnSpc>
                <a:spcPct val="150000"/>
              </a:lnSpc>
              <a:spcAft>
                <a:spcPts val="600"/>
              </a:spcAft>
              <a:buFont typeface="Arial"/>
              <a:buChar char="•"/>
            </a:pPr>
            <a:r>
              <a:rPr lang="en-GB">
                <a:cs typeface="Arial"/>
              </a:rPr>
              <a:t>If the conference was on the same day as an interim hearing, this should include the conference start and finish times. </a:t>
            </a:r>
            <a:endParaRPr lang="en-US">
              <a:cs typeface="Arial"/>
            </a:endParaRPr>
          </a:p>
          <a:p>
            <a:pPr marL="285750" indent="-285750">
              <a:lnSpc>
                <a:spcPct val="150000"/>
              </a:lnSpc>
              <a:spcAft>
                <a:spcPts val="600"/>
              </a:spcAft>
              <a:buFont typeface="Arial"/>
              <a:buChar char="•"/>
            </a:pPr>
            <a:r>
              <a:rPr lang="en-GB">
                <a:cs typeface="Arial"/>
              </a:rPr>
              <a:t>If a separate conference note is provided rather than an endorsed brief, this should confirm the advocate's and client's names and enough information on the application to confirm that work is in scope.</a:t>
            </a:r>
          </a:p>
          <a:p>
            <a:pPr marL="285750" indent="-285750">
              <a:lnSpc>
                <a:spcPct val="150000"/>
              </a:lnSpc>
              <a:spcAft>
                <a:spcPts val="600"/>
              </a:spcAft>
              <a:buFont typeface="Arial"/>
              <a:buChar char="•"/>
            </a:pPr>
            <a:r>
              <a:rPr lang="en-GB">
                <a:cs typeface="Arial"/>
              </a:rPr>
              <a:t>Details of the conference can also be provided via the document upload note.</a:t>
            </a:r>
          </a:p>
          <a:p>
            <a:pPr>
              <a:lnSpc>
                <a:spcPct val="200000"/>
              </a:lnSpc>
            </a:pPr>
            <a:r>
              <a:rPr lang="en-GB" b="1">
                <a:cs typeface="Arial"/>
              </a:rPr>
              <a:t>Guidance:</a:t>
            </a:r>
          </a:p>
          <a:p>
            <a:pPr marL="285750" indent="-285750">
              <a:lnSpc>
                <a:spcPct val="200000"/>
              </a:lnSpc>
              <a:spcAft>
                <a:spcPts val="600"/>
              </a:spcAft>
              <a:buChar char="•"/>
            </a:pPr>
            <a:r>
              <a:rPr lang="en-GB">
                <a:cs typeface="Arial"/>
              </a:rPr>
              <a:t>Section 6.11 of the civil finance electronic handbook</a:t>
            </a:r>
          </a:p>
        </p:txBody>
      </p:sp>
    </p:spTree>
    <p:extLst>
      <p:ext uri="{BB962C8B-B14F-4D97-AF65-F5344CB8AC3E}">
        <p14:creationId xmlns:p14="http://schemas.microsoft.com/office/powerpoint/2010/main" val="896171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Travel justification</a:t>
            </a:r>
          </a:p>
        </p:txBody>
      </p:sp>
    </p:spTree>
    <p:extLst>
      <p:ext uri="{BB962C8B-B14F-4D97-AF65-F5344CB8AC3E}">
        <p14:creationId xmlns:p14="http://schemas.microsoft.com/office/powerpoint/2010/main" val="4116571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justification:</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67B28B0E-612C-AFDF-5100-3E420184FD13}"/>
              </a:ext>
            </a:extLst>
          </p:cNvPr>
          <p:cNvSpPr txBox="1"/>
          <p:nvPr/>
        </p:nvSpPr>
        <p:spPr>
          <a:xfrm>
            <a:off x="809425" y="1135913"/>
            <a:ext cx="10634223" cy="4965462"/>
          </a:xfrm>
          <a:prstGeom prst="rect">
            <a:avLst/>
          </a:prstGeom>
          <a:noFill/>
        </p:spPr>
        <p:txBody>
          <a:bodyPr wrap="square" lIns="91440" tIns="45720" rIns="91440" bIns="45720" anchor="t">
            <a:spAutoFit/>
          </a:bodyPr>
          <a:lstStyle/>
          <a:p>
            <a:pPr>
              <a:lnSpc>
                <a:spcPct val="150000"/>
              </a:lnSpc>
              <a:spcAft>
                <a:spcPts val="600"/>
              </a:spcAft>
            </a:pPr>
            <a:r>
              <a:rPr lang="en-GB">
                <a:cs typeface="Arial"/>
              </a:rPr>
              <a:t>'Travel justification' is an explanation of any travel costs claimed; and why the advocate was instructed.</a:t>
            </a:r>
            <a:endParaRPr lang="en-US">
              <a:cs typeface="Arial"/>
            </a:endParaRPr>
          </a:p>
          <a:p>
            <a:pPr>
              <a:lnSpc>
                <a:spcPct val="150000"/>
              </a:lnSpc>
              <a:spcBef>
                <a:spcPts val="600"/>
              </a:spcBef>
              <a:spcAft>
                <a:spcPts val="600"/>
              </a:spcAft>
            </a:pPr>
            <a:r>
              <a:rPr lang="en-GB">
                <a:cs typeface="Arial"/>
              </a:rPr>
              <a:t>It is generally assumed that a local advocate would be instructed where possible.</a:t>
            </a:r>
            <a:endParaRPr lang="en-US">
              <a:cs typeface="Arial"/>
            </a:endParaRPr>
          </a:p>
          <a:p>
            <a:pPr>
              <a:lnSpc>
                <a:spcPct val="150000"/>
              </a:lnSpc>
              <a:spcAft>
                <a:spcPts val="600"/>
              </a:spcAft>
            </a:pPr>
            <a:r>
              <a:rPr lang="en-GB">
                <a:cs typeface="Arial"/>
              </a:rPr>
              <a:t>However, a more distant advocate may also reasonably be instructed where:</a:t>
            </a:r>
          </a:p>
          <a:p>
            <a:pPr marL="342900" indent="-342900">
              <a:lnSpc>
                <a:spcPct val="150000"/>
              </a:lnSpc>
              <a:spcAft>
                <a:spcPts val="600"/>
              </a:spcAft>
              <a:buChar char="•"/>
            </a:pPr>
            <a:r>
              <a:rPr lang="en-GB">
                <a:cs typeface="Arial"/>
              </a:rPr>
              <a:t>There is no local bar;</a:t>
            </a:r>
          </a:p>
          <a:p>
            <a:pPr marL="342900" indent="-342900">
              <a:lnSpc>
                <a:spcPct val="150000"/>
              </a:lnSpc>
              <a:spcAft>
                <a:spcPts val="600"/>
              </a:spcAft>
              <a:buChar char="•"/>
            </a:pPr>
            <a:r>
              <a:rPr lang="en-GB">
                <a:cs typeface="Arial"/>
              </a:rPr>
              <a:t>There is no suitable local counsel available;</a:t>
            </a:r>
          </a:p>
          <a:p>
            <a:pPr marL="342900" indent="-342900">
              <a:lnSpc>
                <a:spcPct val="150000"/>
              </a:lnSpc>
              <a:spcAft>
                <a:spcPts val="600"/>
              </a:spcAft>
              <a:buChar char="•"/>
            </a:pPr>
            <a:r>
              <a:rPr lang="en-GB">
                <a:cs typeface="Arial"/>
              </a:rPr>
              <a:t>There is a need for continuity of counsel; or</a:t>
            </a:r>
          </a:p>
          <a:p>
            <a:pPr marL="342900" indent="-342900">
              <a:lnSpc>
                <a:spcPct val="150000"/>
              </a:lnSpc>
              <a:spcAft>
                <a:spcPts val="600"/>
              </a:spcAft>
              <a:buChar char="•"/>
            </a:pPr>
            <a:r>
              <a:rPr lang="en-GB">
                <a:cs typeface="Arial"/>
              </a:rPr>
              <a:t>The case requires specific knowledge or skill.</a:t>
            </a:r>
          </a:p>
          <a:p>
            <a:pPr>
              <a:lnSpc>
                <a:spcPct val="150000"/>
              </a:lnSpc>
              <a:spcAft>
                <a:spcPts val="600"/>
              </a:spcAft>
            </a:pPr>
            <a:r>
              <a:rPr lang="en-GB" b="1">
                <a:cs typeface="Arial"/>
              </a:rPr>
              <a:t>Please note: </a:t>
            </a:r>
            <a:r>
              <a:rPr lang="en-GB">
                <a:cs typeface="Arial"/>
              </a:rPr>
              <a:t>Where any travel costs are claimed, justification (an explanation) should be provided.</a:t>
            </a:r>
          </a:p>
          <a:p>
            <a:pPr>
              <a:lnSpc>
                <a:spcPct val="150000"/>
              </a:lnSpc>
              <a:spcAft>
                <a:spcPts val="600"/>
              </a:spcAft>
            </a:pPr>
            <a:r>
              <a:rPr lang="en-GB" b="1">
                <a:cs typeface="Arial"/>
              </a:rPr>
              <a:t>Guidance:</a:t>
            </a:r>
          </a:p>
          <a:p>
            <a:pPr marL="285750" indent="-285750">
              <a:lnSpc>
                <a:spcPct val="150000"/>
              </a:lnSpc>
              <a:spcAft>
                <a:spcPts val="600"/>
              </a:spcAft>
              <a:buFont typeface="Arial" panose="020B0604020202020204" pitchFamily="34" charset="0"/>
              <a:buChar char="•"/>
            </a:pPr>
            <a:r>
              <a:rPr lang="en-GB">
                <a:cs typeface="Arial"/>
              </a:rPr>
              <a:t>Section 6.8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44</a:t>
            </a:fld>
            <a:endParaRPr lang="en-GB"/>
          </a:p>
        </p:txBody>
      </p:sp>
    </p:spTree>
    <p:extLst>
      <p:ext uri="{BB962C8B-B14F-4D97-AF65-F5344CB8AC3E}">
        <p14:creationId xmlns:p14="http://schemas.microsoft.com/office/powerpoint/2010/main" val="725436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justification: No local Bar</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1E1AD9BB-A354-C03D-2807-16AFFD518615}"/>
              </a:ext>
            </a:extLst>
          </p:cNvPr>
          <p:cNvSpPr txBox="1"/>
          <p:nvPr/>
        </p:nvSpPr>
        <p:spPr>
          <a:xfrm>
            <a:off x="809424" y="1141841"/>
            <a:ext cx="10727999" cy="5150128"/>
          </a:xfrm>
          <a:prstGeom prst="rect">
            <a:avLst/>
          </a:prstGeom>
          <a:noFill/>
        </p:spPr>
        <p:txBody>
          <a:bodyPr wrap="square" lIns="91440" tIns="45720" rIns="91440" bIns="45720" anchor="t">
            <a:spAutoFit/>
          </a:bodyPr>
          <a:lstStyle/>
          <a:p>
            <a:pPr>
              <a:lnSpc>
                <a:spcPct val="150000"/>
              </a:lnSpc>
              <a:spcAft>
                <a:spcPts val="600"/>
              </a:spcAft>
            </a:pPr>
            <a:r>
              <a:rPr lang="en-GB">
                <a:cs typeface="Arial"/>
              </a:rPr>
              <a:t>Where there are no or few local chambers, a more distant advocate instructed should confirm when claiming travel costs:</a:t>
            </a:r>
          </a:p>
          <a:p>
            <a:pPr marL="285750" indent="-285750">
              <a:lnSpc>
                <a:spcPct val="150000"/>
              </a:lnSpc>
              <a:spcAft>
                <a:spcPts val="600"/>
              </a:spcAft>
              <a:buFont typeface="Arial"/>
              <a:buChar char="•"/>
            </a:pPr>
            <a:r>
              <a:rPr lang="en-GB">
                <a:cs typeface="Arial"/>
              </a:rPr>
              <a:t>That there is no local bar; and </a:t>
            </a:r>
          </a:p>
          <a:p>
            <a:pPr marL="285750" indent="-285750">
              <a:lnSpc>
                <a:spcPct val="150000"/>
              </a:lnSpc>
              <a:spcAft>
                <a:spcPts val="600"/>
              </a:spcAft>
              <a:buFont typeface="Arial"/>
              <a:buChar char="•"/>
            </a:pPr>
            <a:r>
              <a:rPr lang="en-GB">
                <a:cs typeface="Arial"/>
              </a:rPr>
              <a:t>If the main local bar was not used, why their instruction was preferable to any more local advocate.</a:t>
            </a:r>
          </a:p>
          <a:p>
            <a:pPr marL="285750" indent="-285750">
              <a:lnSpc>
                <a:spcPct val="150000"/>
              </a:lnSpc>
              <a:spcAft>
                <a:spcPts val="600"/>
              </a:spcAft>
              <a:buFont typeface="Arial"/>
              <a:buChar char="•"/>
            </a:pPr>
            <a:r>
              <a:rPr lang="en-GB">
                <a:cs typeface="Arial"/>
              </a:rPr>
              <a:t>A claim from the main local bar will be accepted if justified.  Where no or insufficient justification is provided, costs may be reduced to those payable to an advocate from the main local bar.</a:t>
            </a:r>
          </a:p>
          <a:p>
            <a:pPr>
              <a:lnSpc>
                <a:spcPct val="150000"/>
              </a:lnSpc>
              <a:spcAft>
                <a:spcPts val="600"/>
              </a:spcAft>
            </a:pPr>
            <a:r>
              <a:rPr lang="en-GB" b="1">
                <a:cs typeface="Arial"/>
              </a:rPr>
              <a:t>Please note: </a:t>
            </a:r>
            <a:r>
              <a:rPr lang="en-GB">
                <a:cs typeface="Arial"/>
              </a:rPr>
              <a:t>We do not want to assess your travel costs unnecessarily:</a:t>
            </a:r>
          </a:p>
          <a:p>
            <a:pPr marL="285750" indent="-285750">
              <a:lnSpc>
                <a:spcPct val="150000"/>
              </a:lnSpc>
              <a:spcAft>
                <a:spcPts val="600"/>
              </a:spcAft>
              <a:buFont typeface="Arial" panose="020B0604020202020204" pitchFamily="34" charset="0"/>
              <a:buChar char="•"/>
            </a:pPr>
            <a:r>
              <a:rPr lang="en-GB">
                <a:cs typeface="Arial"/>
              </a:rPr>
              <a:t>To avoid reductions and appeals please explain what any costs claimed are; and why the advocate was the most appropriate person to instruct in all the circumstances of the case and activity.  </a:t>
            </a:r>
          </a:p>
          <a:p>
            <a:pPr>
              <a:lnSpc>
                <a:spcPct val="150000"/>
              </a:lnSpc>
              <a:spcAft>
                <a:spcPts val="600"/>
              </a:spcAft>
            </a:pPr>
            <a:r>
              <a:rPr lang="en-GB" b="1">
                <a:cs typeface="Arial"/>
              </a:rPr>
              <a:t>Guidance:</a:t>
            </a:r>
          </a:p>
          <a:p>
            <a:pPr marL="285750" indent="-285750">
              <a:lnSpc>
                <a:spcPct val="150000"/>
              </a:lnSpc>
              <a:spcAft>
                <a:spcPts val="600"/>
              </a:spcAft>
              <a:buFont typeface="Arial" panose="020B0604020202020204" pitchFamily="34" charset="0"/>
              <a:buChar char="•"/>
            </a:pPr>
            <a:r>
              <a:rPr lang="en-GB">
                <a:cs typeface="Arial"/>
              </a:rPr>
              <a:t>Section 6.8, appendix 5,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45</a:t>
            </a:fld>
            <a:endParaRPr lang="en-GB"/>
          </a:p>
        </p:txBody>
      </p:sp>
    </p:spTree>
    <p:extLst>
      <p:ext uri="{BB962C8B-B14F-4D97-AF65-F5344CB8AC3E}">
        <p14:creationId xmlns:p14="http://schemas.microsoft.com/office/powerpoint/2010/main" val="3155966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justification: Local counsel unavailable</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8" name="TextBox 7">
            <a:extLst>
              <a:ext uri="{FF2B5EF4-FFF2-40B4-BE49-F238E27FC236}">
                <a16:creationId xmlns:a16="http://schemas.microsoft.com/office/drawing/2014/main" id="{A494A9DE-7EF9-C235-0E12-3595619E054E}"/>
              </a:ext>
            </a:extLst>
          </p:cNvPr>
          <p:cNvSpPr txBox="1"/>
          <p:nvPr/>
        </p:nvSpPr>
        <p:spPr>
          <a:xfrm>
            <a:off x="809424" y="1120964"/>
            <a:ext cx="10634223" cy="5073184"/>
          </a:xfrm>
          <a:prstGeom prst="rect">
            <a:avLst/>
          </a:prstGeom>
          <a:noFill/>
        </p:spPr>
        <p:txBody>
          <a:bodyPr wrap="square" lIns="91440" tIns="45720" rIns="91440" bIns="45720" anchor="t">
            <a:spAutoFit/>
          </a:bodyPr>
          <a:lstStyle/>
          <a:p>
            <a:pPr>
              <a:lnSpc>
                <a:spcPct val="150000"/>
              </a:lnSpc>
            </a:pPr>
            <a:r>
              <a:rPr lang="en-GB">
                <a:cs typeface="Arial"/>
              </a:rPr>
              <a:t>A</a:t>
            </a:r>
            <a:r>
              <a:rPr lang="en-GB" sz="1800">
                <a:cs typeface="Arial"/>
              </a:rPr>
              <a:t> distant advocate </a:t>
            </a:r>
            <a:r>
              <a:rPr lang="en-GB">
                <a:cs typeface="Arial"/>
              </a:rPr>
              <a:t>may be instructed where</a:t>
            </a:r>
            <a:r>
              <a:rPr lang="en-GB" sz="1800">
                <a:cs typeface="Arial"/>
              </a:rPr>
              <a:t> the instructing solicitor </a:t>
            </a:r>
            <a:r>
              <a:rPr lang="en-GB">
                <a:cs typeface="Arial"/>
              </a:rPr>
              <a:t>cannot </a:t>
            </a:r>
            <a:r>
              <a:rPr lang="en-GB" sz="1800">
                <a:cs typeface="Arial"/>
              </a:rPr>
              <a:t>find a local advocate who:</a:t>
            </a:r>
            <a:endParaRPr lang="en-GB">
              <a:cs typeface="Arial"/>
            </a:endParaRPr>
          </a:p>
          <a:p>
            <a:pPr marL="342900" indent="-342900">
              <a:lnSpc>
                <a:spcPct val="150000"/>
              </a:lnSpc>
              <a:buChar char="•"/>
            </a:pPr>
            <a:r>
              <a:rPr lang="en-GB" sz="1800">
                <a:cs typeface="Arial"/>
              </a:rPr>
              <a:t>Is willing to act under </a:t>
            </a:r>
            <a:r>
              <a:rPr lang="en-GB">
                <a:cs typeface="Arial"/>
              </a:rPr>
              <a:t>the FAS</a:t>
            </a:r>
            <a:r>
              <a:rPr lang="en-GB" sz="1800">
                <a:cs typeface="Arial"/>
              </a:rPr>
              <a:t>, or</a:t>
            </a:r>
            <a:endParaRPr lang="en-GB">
              <a:cs typeface="Arial"/>
            </a:endParaRPr>
          </a:p>
          <a:p>
            <a:pPr marL="342900" indent="-342900">
              <a:lnSpc>
                <a:spcPct val="150000"/>
              </a:lnSpc>
              <a:buChar char="•"/>
            </a:pPr>
            <a:r>
              <a:rPr lang="en-GB" sz="1800">
                <a:cs typeface="Arial"/>
              </a:rPr>
              <a:t>Is available </a:t>
            </a:r>
            <a:r>
              <a:rPr lang="en-GB">
                <a:cs typeface="Arial"/>
              </a:rPr>
              <a:t>as required</a:t>
            </a:r>
            <a:r>
              <a:rPr lang="en-GB" sz="1800">
                <a:cs typeface="Arial"/>
              </a:rPr>
              <a:t>, or</a:t>
            </a:r>
            <a:endParaRPr lang="en-GB">
              <a:cs typeface="Arial"/>
            </a:endParaRPr>
          </a:p>
          <a:p>
            <a:pPr marL="342900" indent="-342900">
              <a:lnSpc>
                <a:spcPct val="150000"/>
              </a:lnSpc>
              <a:spcAft>
                <a:spcPts val="600"/>
              </a:spcAft>
              <a:buChar char="•"/>
            </a:pPr>
            <a:r>
              <a:rPr lang="en-GB" sz="1800">
                <a:cs typeface="Arial"/>
              </a:rPr>
              <a:t>Has the required knowledge and skill.</a:t>
            </a:r>
            <a:endParaRPr lang="en-GB">
              <a:cs typeface="Arial"/>
            </a:endParaRPr>
          </a:p>
          <a:p>
            <a:pPr>
              <a:lnSpc>
                <a:spcPct val="150000"/>
              </a:lnSpc>
            </a:pPr>
            <a:r>
              <a:rPr lang="en-GB" sz="1800">
                <a:cs typeface="Arial"/>
              </a:rPr>
              <a:t>If </a:t>
            </a:r>
            <a:r>
              <a:rPr lang="en-GB">
                <a:cs typeface="Arial"/>
              </a:rPr>
              <a:t>this was </a:t>
            </a:r>
            <a:r>
              <a:rPr lang="en-GB" sz="1800">
                <a:cs typeface="Arial"/>
              </a:rPr>
              <a:t>the reason for the advocate's instruction, this should be </a:t>
            </a:r>
            <a:r>
              <a:rPr lang="en-GB">
                <a:cs typeface="Arial"/>
              </a:rPr>
              <a:t>explained</a:t>
            </a:r>
            <a:r>
              <a:rPr lang="en-GB" sz="1800">
                <a:cs typeface="Arial"/>
              </a:rPr>
              <a:t>.  </a:t>
            </a:r>
            <a:endParaRPr lang="en-GB">
              <a:cs typeface="Arial"/>
            </a:endParaRPr>
          </a:p>
          <a:p>
            <a:pPr marL="342900" indent="-342900">
              <a:lnSpc>
                <a:spcPct val="150000"/>
              </a:lnSpc>
              <a:buChar char="•"/>
            </a:pPr>
            <a:r>
              <a:rPr lang="en-GB" sz="1800">
                <a:cs typeface="Arial"/>
              </a:rPr>
              <a:t>The closest available advocate should be instructed.</a:t>
            </a:r>
            <a:endParaRPr lang="en-GB">
              <a:cs typeface="Arial"/>
            </a:endParaRPr>
          </a:p>
          <a:p>
            <a:pPr>
              <a:lnSpc>
                <a:spcPct val="150000"/>
              </a:lnSpc>
              <a:spcBef>
                <a:spcPts val="1200"/>
              </a:spcBef>
              <a:spcAft>
                <a:spcPts val="600"/>
              </a:spcAft>
            </a:pPr>
            <a:r>
              <a:rPr lang="en-GB" sz="1800" b="1">
                <a:cs typeface="Arial"/>
              </a:rPr>
              <a:t>Please note: </a:t>
            </a:r>
            <a:r>
              <a:rPr lang="en-GB" sz="1800">
                <a:cs typeface="Arial"/>
              </a:rPr>
              <a:t>If travel expenses </a:t>
            </a:r>
            <a:r>
              <a:rPr lang="en-GB">
                <a:cs typeface="Arial"/>
              </a:rPr>
              <a:t>are claimed from</a:t>
            </a:r>
            <a:r>
              <a:rPr lang="en-GB" sz="1800">
                <a:cs typeface="Arial"/>
              </a:rPr>
              <a:t> beyond the main local bar(s) to the court, please </a:t>
            </a:r>
            <a:r>
              <a:rPr lang="en-GB">
                <a:cs typeface="Arial"/>
              </a:rPr>
              <a:t>explain</a:t>
            </a:r>
            <a:r>
              <a:rPr lang="en-GB" sz="1800">
                <a:cs typeface="Arial"/>
              </a:rPr>
              <a:t> why the advocate was instructed or</a:t>
            </a:r>
            <a:r>
              <a:rPr lang="en-GB">
                <a:cs typeface="Arial"/>
              </a:rPr>
              <a:t> costs</a:t>
            </a:r>
            <a:r>
              <a:rPr lang="en-GB" sz="1800">
                <a:cs typeface="Arial"/>
              </a:rPr>
              <a:t> may be assessed</a:t>
            </a:r>
            <a:r>
              <a:rPr lang="en-GB">
                <a:cs typeface="Arial"/>
              </a:rPr>
              <a:t> to those payable to the main local bar.</a:t>
            </a:r>
          </a:p>
          <a:p>
            <a:pPr>
              <a:lnSpc>
                <a:spcPct val="150000"/>
              </a:lnSpc>
              <a:spcBef>
                <a:spcPts val="1200"/>
              </a:spcBef>
            </a:pPr>
            <a:r>
              <a:rPr lang="en-GB" b="1">
                <a:cs typeface="Arial"/>
              </a:rPr>
              <a:t>Guidance:</a:t>
            </a:r>
          </a:p>
          <a:p>
            <a:pPr marL="342900" indent="-342900">
              <a:lnSpc>
                <a:spcPct val="150000"/>
              </a:lnSpc>
              <a:buFont typeface="Arial" panose="020B0604020202020204" pitchFamily="34" charset="0"/>
              <a:buChar char="•"/>
            </a:pPr>
            <a:r>
              <a:rPr lang="en-GB">
                <a:cs typeface="Arial"/>
              </a:rPr>
              <a:t>See section 6.8, appendix 5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46</a:t>
            </a:fld>
            <a:endParaRPr lang="en-GB"/>
          </a:p>
        </p:txBody>
      </p:sp>
    </p:spTree>
    <p:extLst>
      <p:ext uri="{BB962C8B-B14F-4D97-AF65-F5344CB8AC3E}">
        <p14:creationId xmlns:p14="http://schemas.microsoft.com/office/powerpoint/2010/main" val="1110544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justification: Continuity of counsel</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BCDA2B50-3DA6-5B61-9525-DA8B5441C9F6}"/>
              </a:ext>
            </a:extLst>
          </p:cNvPr>
          <p:cNvSpPr txBox="1"/>
          <p:nvPr/>
        </p:nvSpPr>
        <p:spPr>
          <a:xfrm>
            <a:off x="809424" y="1272136"/>
            <a:ext cx="10727999" cy="5073184"/>
          </a:xfrm>
          <a:prstGeom prst="rect">
            <a:avLst/>
          </a:prstGeom>
          <a:noFill/>
        </p:spPr>
        <p:txBody>
          <a:bodyPr wrap="square" lIns="91440" tIns="45720" rIns="91440" bIns="45720" anchor="t">
            <a:spAutoFit/>
          </a:bodyPr>
          <a:lstStyle/>
          <a:p>
            <a:pPr>
              <a:spcAft>
                <a:spcPts val="1000"/>
              </a:spcAft>
            </a:pPr>
            <a:r>
              <a:rPr lang="en-GB">
                <a:cs typeface="Arial"/>
              </a:rPr>
              <a:t>The use of counsel already familiar with the case or client will be considered reasonable justification for instructing a more distant advocate where relevant to the case or activity.</a:t>
            </a:r>
            <a:endParaRPr lang="en-US"/>
          </a:p>
          <a:p>
            <a:pPr marL="285750" indent="-285750">
              <a:spcAft>
                <a:spcPts val="1000"/>
              </a:spcAft>
              <a:buFont typeface="Arial" panose="020B0604020202020204" pitchFamily="34" charset="0"/>
              <a:buChar char="•"/>
            </a:pPr>
            <a:r>
              <a:rPr lang="en-GB">
                <a:cs typeface="Arial"/>
              </a:rPr>
              <a:t>The individual advocate must already have been instructed on the case (or by the client).</a:t>
            </a:r>
          </a:p>
          <a:p>
            <a:pPr marL="285750" indent="-285750">
              <a:spcAft>
                <a:spcPts val="600"/>
              </a:spcAft>
              <a:buFont typeface="Arial" panose="020B0604020202020204" pitchFamily="34" charset="0"/>
              <a:buChar char="•"/>
            </a:pPr>
            <a:r>
              <a:rPr lang="en-GB">
                <a:cs typeface="Arial"/>
              </a:rPr>
              <a:t>Where travel costs are claimed for continuity on non-consecutive hearings, we may consider:</a:t>
            </a:r>
          </a:p>
          <a:p>
            <a:pPr marL="742950" lvl="1" indent="-285750">
              <a:spcAft>
                <a:spcPts val="600"/>
              </a:spcAft>
              <a:buFont typeface="Arial" panose="020B0604020202020204" pitchFamily="34" charset="0"/>
              <a:buChar char="•"/>
            </a:pPr>
            <a:r>
              <a:rPr lang="en-GB">
                <a:cs typeface="Arial"/>
              </a:rPr>
              <a:t>What is the nature of the hearing?  </a:t>
            </a:r>
          </a:p>
          <a:p>
            <a:pPr marL="1200150" lvl="2" indent="-285750">
              <a:spcAft>
                <a:spcPts val="600"/>
              </a:spcAft>
              <a:buFont typeface="Arial" panose="020B0604020202020204" pitchFamily="34" charset="0"/>
              <a:buChar char="•"/>
            </a:pPr>
            <a:r>
              <a:rPr lang="en-GB">
                <a:cs typeface="Arial"/>
              </a:rPr>
              <a:t>Would continuity be significant?</a:t>
            </a:r>
          </a:p>
          <a:p>
            <a:pPr marL="742950" lvl="1" indent="-285750">
              <a:spcAft>
                <a:spcPts val="600"/>
              </a:spcAft>
              <a:buFont typeface="Arial" panose="020B0604020202020204" pitchFamily="34" charset="0"/>
              <a:buChar char="•"/>
            </a:pPr>
            <a:r>
              <a:rPr lang="en-GB">
                <a:cs typeface="Arial"/>
              </a:rPr>
              <a:t>Are there frequent changes of advocate? </a:t>
            </a:r>
          </a:p>
          <a:p>
            <a:pPr marL="1200150" lvl="2" indent="-285750">
              <a:spcAft>
                <a:spcPts val="600"/>
              </a:spcAft>
              <a:buFont typeface="Arial" panose="020B0604020202020204" pitchFamily="34" charset="0"/>
              <a:buChar char="•"/>
            </a:pPr>
            <a:r>
              <a:rPr lang="en-GB">
                <a:cs typeface="Arial"/>
              </a:rPr>
              <a:t>Does this weaken the argument that continuity is required?</a:t>
            </a:r>
          </a:p>
          <a:p>
            <a:pPr marL="742950" lvl="1" indent="-285750">
              <a:spcAft>
                <a:spcPts val="600"/>
              </a:spcAft>
              <a:buFont typeface="Arial" panose="020B0604020202020204" pitchFamily="34" charset="0"/>
              <a:buChar char="•"/>
            </a:pPr>
            <a:r>
              <a:rPr lang="en-GB">
                <a:cs typeface="Arial"/>
              </a:rPr>
              <a:t>When did the advocate last represent the client?  </a:t>
            </a:r>
          </a:p>
          <a:p>
            <a:pPr marL="1200150" lvl="2" indent="-285750">
              <a:spcAft>
                <a:spcPts val="600"/>
              </a:spcAft>
              <a:buFont typeface="Arial" panose="020B0604020202020204" pitchFamily="34" charset="0"/>
              <a:buChar char="•"/>
            </a:pPr>
            <a:r>
              <a:rPr lang="en-GB">
                <a:cs typeface="Arial"/>
              </a:rPr>
              <a:t>Has the case changed significantly since then?</a:t>
            </a:r>
          </a:p>
          <a:p>
            <a:pPr>
              <a:spcBef>
                <a:spcPts val="600"/>
              </a:spcBef>
              <a:spcAft>
                <a:spcPts val="600"/>
              </a:spcAft>
            </a:pPr>
            <a:r>
              <a:rPr lang="en-GB" b="1">
                <a:cs typeface="Arial"/>
              </a:rPr>
              <a:t>Please note: </a:t>
            </a:r>
            <a:r>
              <a:rPr lang="en-GB">
                <a:cs typeface="Arial"/>
              </a:rPr>
              <a:t>If travel costs are claimed for continuity but the advocate is billing for the first time on a case, please explain the advocate's connection with the client. </a:t>
            </a:r>
          </a:p>
          <a:p>
            <a:pPr>
              <a:spcBef>
                <a:spcPts val="600"/>
              </a:spcBef>
              <a:spcAft>
                <a:spcPts val="600"/>
              </a:spcAft>
            </a:pPr>
            <a:r>
              <a:rPr lang="en-GB" b="1">
                <a:cs typeface="Arial"/>
              </a:rPr>
              <a:t>Guidance:</a:t>
            </a:r>
          </a:p>
          <a:p>
            <a:pPr marL="342900" indent="-342900">
              <a:spcAft>
                <a:spcPts val="600"/>
              </a:spcAft>
              <a:buFont typeface="Arial" panose="020B0604020202020204" pitchFamily="34" charset="0"/>
              <a:buChar char="•"/>
            </a:pPr>
            <a:r>
              <a:rPr lang="en-GB">
                <a:cs typeface="Arial"/>
              </a:rPr>
              <a:t>See section 6.8 of the civil finance electronic handbook</a:t>
            </a:r>
            <a:endParaRPr lang="en-GB" b="1">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47</a:t>
            </a:fld>
            <a:endParaRPr lang="en-GB"/>
          </a:p>
        </p:txBody>
      </p:sp>
    </p:spTree>
    <p:extLst>
      <p:ext uri="{BB962C8B-B14F-4D97-AF65-F5344CB8AC3E}">
        <p14:creationId xmlns:p14="http://schemas.microsoft.com/office/powerpoint/2010/main" val="2193863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justification: Specific knowledge or skill</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14DB472C-38F6-C0BC-4A47-E2F52B6075E9}"/>
              </a:ext>
            </a:extLst>
          </p:cNvPr>
          <p:cNvSpPr txBox="1"/>
          <p:nvPr/>
        </p:nvSpPr>
        <p:spPr>
          <a:xfrm>
            <a:off x="809425" y="1249201"/>
            <a:ext cx="10641736" cy="5411738"/>
          </a:xfrm>
          <a:prstGeom prst="rect">
            <a:avLst/>
          </a:prstGeom>
          <a:noFill/>
        </p:spPr>
        <p:txBody>
          <a:bodyPr wrap="square" lIns="91440" tIns="45720" rIns="91440" bIns="45720" anchor="t">
            <a:spAutoFit/>
          </a:bodyPr>
          <a:lstStyle/>
          <a:p>
            <a:pPr>
              <a:lnSpc>
                <a:spcPct val="150000"/>
              </a:lnSpc>
              <a:spcAft>
                <a:spcPts val="600"/>
              </a:spcAft>
            </a:pPr>
            <a:r>
              <a:rPr lang="en-GB" sz="1800">
                <a:cs typeface="Arial"/>
              </a:rPr>
              <a:t>An advocate may also be instructed due to knowledge or skill in a specific field of law.  </a:t>
            </a:r>
            <a:endParaRPr lang="en-US" sz="1800">
              <a:cs typeface="Arial"/>
            </a:endParaRPr>
          </a:p>
          <a:p>
            <a:pPr marL="285750" indent="-285750">
              <a:lnSpc>
                <a:spcPct val="150000"/>
              </a:lnSpc>
              <a:buChar char="•"/>
            </a:pPr>
            <a:r>
              <a:rPr lang="en-GB" sz="1800">
                <a:cs typeface="Arial"/>
              </a:rPr>
              <a:t>This would generally be expected in more complex or unusual cases; or in relation to an unusual or novel area of law.</a:t>
            </a:r>
          </a:p>
          <a:p>
            <a:pPr marL="285750" indent="-285750">
              <a:lnSpc>
                <a:spcPct val="150000"/>
              </a:lnSpc>
              <a:buChar char="•"/>
            </a:pPr>
            <a:r>
              <a:rPr lang="en-GB" sz="1800">
                <a:cs typeface="Arial"/>
              </a:rPr>
              <a:t>If claiming travel costs for this reason, please explain counsel’s particular expertise.</a:t>
            </a:r>
          </a:p>
          <a:p>
            <a:pPr>
              <a:lnSpc>
                <a:spcPct val="150000"/>
              </a:lnSpc>
              <a:spcBef>
                <a:spcPts val="1200"/>
              </a:spcBef>
            </a:pPr>
            <a:r>
              <a:rPr lang="en-GB" sz="1800" b="1">
                <a:cs typeface="Arial"/>
              </a:rPr>
              <a:t>Please note: </a:t>
            </a:r>
            <a:r>
              <a:rPr lang="en-GB" sz="1800">
                <a:cs typeface="Arial"/>
              </a:rPr>
              <a:t>If you do not know why counsel was instructed, please ask your instructing solicitor for </a:t>
            </a:r>
            <a:r>
              <a:rPr lang="en-GB">
                <a:cs typeface="Arial"/>
              </a:rPr>
              <a:t>this information</a:t>
            </a:r>
            <a:r>
              <a:rPr lang="en-GB" sz="1800">
                <a:cs typeface="Arial"/>
              </a:rPr>
              <a:t> and include </a:t>
            </a:r>
            <a:r>
              <a:rPr lang="en-GB">
                <a:cs typeface="Arial"/>
              </a:rPr>
              <a:t>their</a:t>
            </a:r>
            <a:r>
              <a:rPr lang="en-GB" sz="1800">
                <a:cs typeface="Arial"/>
              </a:rPr>
              <a:t> </a:t>
            </a:r>
            <a:r>
              <a:rPr lang="en-GB">
                <a:cs typeface="Arial"/>
              </a:rPr>
              <a:t>explanation </a:t>
            </a:r>
            <a:r>
              <a:rPr lang="en-GB" sz="1800">
                <a:cs typeface="Arial"/>
              </a:rPr>
              <a:t>in support of any substantial travel costs claimed.  </a:t>
            </a:r>
          </a:p>
          <a:p>
            <a:pPr>
              <a:lnSpc>
                <a:spcPct val="150000"/>
              </a:lnSpc>
            </a:pPr>
            <a:r>
              <a:rPr lang="en-GB" sz="1800">
                <a:cs typeface="Arial"/>
              </a:rPr>
              <a:t>(The solicitor is required to advise the client on the selection of the most suitable advocate, </a:t>
            </a:r>
            <a:r>
              <a:rPr lang="en-GB">
                <a:cs typeface="Arial"/>
              </a:rPr>
              <a:t>including</a:t>
            </a:r>
            <a:r>
              <a:rPr lang="en-GB" sz="1800">
                <a:cs typeface="Arial"/>
              </a:rPr>
              <a:t> any alternative </a:t>
            </a:r>
            <a:r>
              <a:rPr lang="en-GB">
                <a:cs typeface="Arial"/>
              </a:rPr>
              <a:t>counsel</a:t>
            </a:r>
            <a:r>
              <a:rPr lang="en-GB" sz="1800">
                <a:cs typeface="Arial"/>
              </a:rPr>
              <a:t> or in-house advocates available, so they should have </a:t>
            </a:r>
            <a:r>
              <a:rPr lang="en-GB">
                <a:cs typeface="Arial"/>
              </a:rPr>
              <a:t>this</a:t>
            </a:r>
            <a:r>
              <a:rPr lang="en-GB" sz="1800">
                <a:cs typeface="Arial"/>
              </a:rPr>
              <a:t> information). </a:t>
            </a:r>
          </a:p>
          <a:p>
            <a:pPr>
              <a:lnSpc>
                <a:spcPct val="150000"/>
              </a:lnSpc>
              <a:spcBef>
                <a:spcPts val="1200"/>
              </a:spcBef>
            </a:pPr>
            <a:r>
              <a:rPr lang="en-GB" b="1">
                <a:cs typeface="Arial"/>
              </a:rPr>
              <a:t>Guidance:</a:t>
            </a:r>
          </a:p>
          <a:p>
            <a:pPr marL="285750" indent="-285750">
              <a:lnSpc>
                <a:spcPct val="150000"/>
              </a:lnSpc>
              <a:buFont typeface="Arial" panose="020B0604020202020204" pitchFamily="34" charset="0"/>
              <a:buChar char="•"/>
            </a:pPr>
            <a:r>
              <a:rPr lang="en-GB" sz="1800">
                <a:cs typeface="Arial"/>
              </a:rPr>
              <a:t>Section 6.8 of the civil finance electronic handbook</a:t>
            </a:r>
          </a:p>
          <a:p>
            <a:pPr marL="285750" indent="-285750">
              <a:lnSpc>
                <a:spcPct val="150000"/>
              </a:lnSpc>
              <a:buFont typeface="Arial" panose="020B0604020202020204" pitchFamily="34" charset="0"/>
              <a:buChar char="•"/>
            </a:pPr>
            <a:r>
              <a:rPr lang="en-GB" sz="1800">
                <a:cs typeface="Arial"/>
              </a:rPr>
              <a:t>Sections 7.3 – 7.5 </a:t>
            </a:r>
            <a:r>
              <a:rPr lang="en-GB">
                <a:cs typeface="Arial"/>
              </a:rPr>
              <a:t>and 8.3 (m) </a:t>
            </a:r>
            <a:r>
              <a:rPr lang="en-GB" sz="1800">
                <a:cs typeface="Arial"/>
              </a:rPr>
              <a:t>of the standard civil contract 2024, standard terms</a:t>
            </a:r>
          </a:p>
          <a:p>
            <a:pPr>
              <a:lnSpc>
                <a:spcPct val="150000"/>
              </a:lnSpc>
            </a:pPr>
            <a:endParaRPr lang="en-GB" sz="1800" b="1" u="sng">
              <a:solidFill>
                <a:srgbClr val="565B96"/>
              </a:solidFill>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48</a:t>
            </a:fld>
            <a:endParaRPr lang="en-GB"/>
          </a:p>
        </p:txBody>
      </p:sp>
    </p:spTree>
    <p:extLst>
      <p:ext uri="{BB962C8B-B14F-4D97-AF65-F5344CB8AC3E}">
        <p14:creationId xmlns:p14="http://schemas.microsoft.com/office/powerpoint/2010/main" val="4206739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Travel costs</a:t>
            </a:r>
          </a:p>
        </p:txBody>
      </p:sp>
    </p:spTree>
    <p:extLst>
      <p:ext uri="{BB962C8B-B14F-4D97-AF65-F5344CB8AC3E}">
        <p14:creationId xmlns:p14="http://schemas.microsoft.com/office/powerpoint/2010/main" val="10521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Introduction</a:t>
            </a:r>
          </a:p>
        </p:txBody>
      </p:sp>
    </p:spTree>
    <p:extLst>
      <p:ext uri="{BB962C8B-B14F-4D97-AF65-F5344CB8AC3E}">
        <p14:creationId xmlns:p14="http://schemas.microsoft.com/office/powerpoint/2010/main" val="1387337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Local travel:</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90AAB592-E798-0FC3-0A97-9F10324A822A}"/>
              </a:ext>
            </a:extLst>
          </p:cNvPr>
          <p:cNvSpPr txBox="1"/>
          <p:nvPr/>
        </p:nvSpPr>
        <p:spPr>
          <a:xfrm>
            <a:off x="809424" y="1100311"/>
            <a:ext cx="10641736" cy="5105045"/>
          </a:xfrm>
          <a:prstGeom prst="rect">
            <a:avLst/>
          </a:prstGeom>
          <a:noFill/>
        </p:spPr>
        <p:txBody>
          <a:bodyPr wrap="square" lIns="91440" tIns="45720" rIns="91440" bIns="45720" anchor="t">
            <a:spAutoFit/>
          </a:bodyPr>
          <a:lstStyle/>
          <a:p>
            <a:pPr>
              <a:spcAft>
                <a:spcPts val="600"/>
              </a:spcAft>
            </a:pPr>
            <a:r>
              <a:rPr lang="en-GB">
                <a:cs typeface="Arial"/>
              </a:rPr>
              <a:t>No travel expenses (mileage, public transport or taxi costs) are recoverable for a journey to a court less than ten miles from chambers (or the advocate’s office): </a:t>
            </a:r>
            <a:endParaRPr lang="en-US"/>
          </a:p>
          <a:p>
            <a:pPr>
              <a:spcAft>
                <a:spcPts val="600"/>
              </a:spcAft>
            </a:pPr>
            <a:r>
              <a:rPr lang="en-GB">
                <a:cs typeface="Arial"/>
              </a:rPr>
              <a:t>However, you can claim:</a:t>
            </a:r>
            <a:endParaRPr lang="en-US"/>
          </a:p>
          <a:p>
            <a:pPr marL="846455" lvl="2" indent="-342900">
              <a:spcAft>
                <a:spcPts val="600"/>
              </a:spcAft>
              <a:buFont typeface="Arial"/>
              <a:buChar char="•"/>
            </a:pPr>
            <a:r>
              <a:rPr lang="en-GB">
                <a:cs typeface="Arial"/>
              </a:rPr>
              <a:t>Parking costs</a:t>
            </a:r>
          </a:p>
          <a:p>
            <a:pPr marL="846455" lvl="2" indent="-342900">
              <a:spcAft>
                <a:spcPts val="600"/>
              </a:spcAft>
              <a:buFont typeface="Arial"/>
              <a:buChar char="•"/>
            </a:pPr>
            <a:r>
              <a:rPr lang="en-GB">
                <a:cs typeface="Arial"/>
              </a:rPr>
              <a:t>Tunnel or toll charges</a:t>
            </a:r>
          </a:p>
          <a:p>
            <a:pPr marL="846455" lvl="2" indent="-342900">
              <a:spcAft>
                <a:spcPts val="600"/>
              </a:spcAft>
              <a:buFont typeface="Arial"/>
              <a:buChar char="•"/>
            </a:pPr>
            <a:r>
              <a:rPr lang="en-GB">
                <a:cs typeface="Arial"/>
              </a:rPr>
              <a:t>Costs to other advocacy locations</a:t>
            </a:r>
          </a:p>
          <a:p>
            <a:pPr>
              <a:spcBef>
                <a:spcPts val="600"/>
              </a:spcBef>
              <a:spcAft>
                <a:spcPts val="600"/>
              </a:spcAft>
            </a:pPr>
            <a:r>
              <a:rPr lang="en-GB">
                <a:cs typeface="Arial"/>
              </a:rPr>
              <a:t>Otherwise, if it was reasonable to instruct the advocate, travel expenses can be claimed. </a:t>
            </a:r>
          </a:p>
          <a:p>
            <a:pPr>
              <a:spcBef>
                <a:spcPts val="600"/>
              </a:spcBef>
              <a:spcAft>
                <a:spcPts val="600"/>
              </a:spcAft>
            </a:pPr>
            <a:r>
              <a:rPr lang="en-GB" b="1">
                <a:cs typeface="Arial"/>
              </a:rPr>
              <a:t>Please note:</a:t>
            </a:r>
          </a:p>
          <a:p>
            <a:pPr>
              <a:spcAft>
                <a:spcPts val="600"/>
              </a:spcAft>
            </a:pPr>
            <a:r>
              <a:rPr lang="en-GB">
                <a:cs typeface="Arial"/>
              </a:rPr>
              <a:t>To avoid unnecessary rejection or assessment of travel expenses:</a:t>
            </a:r>
          </a:p>
          <a:p>
            <a:pPr marL="594360" lvl="1" indent="-342900">
              <a:spcAft>
                <a:spcPts val="600"/>
              </a:spcAft>
              <a:buFont typeface="Arial"/>
              <a:buChar char="•"/>
            </a:pPr>
            <a:r>
              <a:rPr lang="en-GB">
                <a:cs typeface="Arial"/>
              </a:rPr>
              <a:t>Please do not claim mileage or public transport costs for a journey of ten miles or less;</a:t>
            </a:r>
          </a:p>
          <a:p>
            <a:pPr marL="594360" lvl="1" indent="-342900">
              <a:spcAft>
                <a:spcPts val="600"/>
              </a:spcAft>
              <a:buFont typeface="Arial"/>
              <a:buChar char="•"/>
            </a:pPr>
            <a:r>
              <a:rPr lang="en-GB">
                <a:cs typeface="Arial"/>
              </a:rPr>
              <a:t>Explain all costs claimed and why the advocate was the most appropriate person to instruct;</a:t>
            </a:r>
          </a:p>
          <a:p>
            <a:pPr marL="594360" lvl="1" indent="-342900">
              <a:spcAft>
                <a:spcPts val="600"/>
              </a:spcAft>
              <a:buFont typeface="Arial"/>
              <a:buChar char="•"/>
            </a:pPr>
            <a:r>
              <a:rPr lang="en-GB">
                <a:cs typeface="Arial"/>
              </a:rPr>
              <a:t>Upload evidence of any (non-mileage) expenses of more than £20 including VAT. </a:t>
            </a:r>
          </a:p>
          <a:p>
            <a:pPr>
              <a:spcBef>
                <a:spcPts val="600"/>
              </a:spcBef>
              <a:spcAft>
                <a:spcPts val="600"/>
              </a:spcAft>
            </a:pPr>
            <a:r>
              <a:rPr lang="en-GB" b="1">
                <a:cs typeface="Arial"/>
              </a:rPr>
              <a:t>Guidance: </a:t>
            </a:r>
            <a:endParaRPr lang="en-GB">
              <a:cs typeface="Arial"/>
            </a:endParaRPr>
          </a:p>
          <a:p>
            <a:pPr marL="342900" indent="-342900">
              <a:spcAft>
                <a:spcPts val="600"/>
              </a:spcAft>
              <a:buFont typeface="Arial" panose="020B0604020202020204" pitchFamily="34" charset="0"/>
              <a:buChar char="•"/>
            </a:pPr>
            <a:r>
              <a:rPr lang="en-GB">
                <a:cs typeface="Arial"/>
              </a:rPr>
              <a:t>Section 10.33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50</a:t>
            </a:fld>
            <a:endParaRPr lang="en-GB"/>
          </a:p>
        </p:txBody>
      </p:sp>
    </p:spTree>
    <p:extLst>
      <p:ext uri="{BB962C8B-B14F-4D97-AF65-F5344CB8AC3E}">
        <p14:creationId xmlns:p14="http://schemas.microsoft.com/office/powerpoint/2010/main" val="88145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Exceptional travel:</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6C343BB8-400F-DBC1-A294-8A6A8EDFB24C}"/>
              </a:ext>
            </a:extLst>
          </p:cNvPr>
          <p:cNvSpPr txBox="1"/>
          <p:nvPr/>
        </p:nvSpPr>
        <p:spPr>
          <a:xfrm>
            <a:off x="809424" y="1175300"/>
            <a:ext cx="10854999" cy="4396075"/>
          </a:xfrm>
          <a:prstGeom prst="rect">
            <a:avLst/>
          </a:prstGeom>
          <a:noFill/>
        </p:spPr>
        <p:txBody>
          <a:bodyPr wrap="square" lIns="91440" tIns="45720" rIns="91440" bIns="45720" anchor="t">
            <a:spAutoFit/>
          </a:bodyPr>
          <a:lstStyle/>
          <a:p>
            <a:pPr>
              <a:lnSpc>
                <a:spcPct val="150000"/>
              </a:lnSpc>
              <a:spcAft>
                <a:spcPts val="1200"/>
              </a:spcAft>
            </a:pPr>
            <a:r>
              <a:rPr lang="en-GB">
                <a:cs typeface="Arial"/>
              </a:rPr>
              <a:t>A fee of</a:t>
            </a:r>
            <a:r>
              <a:rPr lang="en-GB" sz="1800">
                <a:cs typeface="Arial"/>
              </a:rPr>
              <a:t> £32.04 </a:t>
            </a:r>
            <a:r>
              <a:rPr lang="en-GB">
                <a:cs typeface="Arial"/>
              </a:rPr>
              <a:t>per return journey is</a:t>
            </a:r>
            <a:r>
              <a:rPr lang="en-GB" sz="1800">
                <a:cs typeface="Arial"/>
              </a:rPr>
              <a:t> claimable for travel to hearings at court, conferences</a:t>
            </a:r>
            <a:r>
              <a:rPr lang="en-GB">
                <a:cs typeface="Arial"/>
              </a:rPr>
              <a:t>,</a:t>
            </a:r>
            <a:r>
              <a:rPr lang="en-GB" sz="1800">
                <a:cs typeface="Arial"/>
              </a:rPr>
              <a:t> and advocates meetings attended in person where:</a:t>
            </a:r>
            <a:endParaRPr lang="en-US">
              <a:cs typeface="Arial"/>
            </a:endParaRPr>
          </a:p>
          <a:p>
            <a:pPr marL="342900" indent="-342900">
              <a:lnSpc>
                <a:spcPct val="150000"/>
              </a:lnSpc>
              <a:spcAft>
                <a:spcPts val="1200"/>
              </a:spcAft>
              <a:buFont typeface="+mj-lt"/>
              <a:buAutoNum type="alphaLcParenR"/>
            </a:pPr>
            <a:r>
              <a:rPr lang="en-GB">
                <a:cs typeface="Arial"/>
              </a:rPr>
              <a:t>'it</a:t>
            </a:r>
            <a:r>
              <a:rPr lang="en-GB" sz="1800">
                <a:cs typeface="Arial"/>
              </a:rPr>
              <a:t> was reasonable to instruct the advocate in question in all the circumstances of the case, taking into account whether there were any suitable potential advocates situated more locally to the court; and</a:t>
            </a:r>
            <a:endParaRPr lang="en-GB">
              <a:cs typeface="Arial"/>
            </a:endParaRPr>
          </a:p>
          <a:p>
            <a:pPr marL="342900" indent="-342900">
              <a:lnSpc>
                <a:spcPct val="150000"/>
              </a:lnSpc>
              <a:spcAft>
                <a:spcPts val="1200"/>
              </a:spcAft>
              <a:buFont typeface="+mj-lt"/>
              <a:buAutoNum type="alphaLcParenR"/>
            </a:pPr>
            <a:r>
              <a:rPr lang="en-GB" sz="1800">
                <a:cs typeface="Arial"/>
              </a:rPr>
              <a:t>the journey from the advocate’s office or chambers to the court (or location of the Advocates’ Meeting or conference) exceeds 25 miles each way.  This is calculated on the basis of actual distance travelled by the most direct route rather than the distance measured in a straight line’.</a:t>
            </a:r>
          </a:p>
          <a:p>
            <a:pPr>
              <a:lnSpc>
                <a:spcPct val="150000"/>
              </a:lnSpc>
              <a:spcAft>
                <a:spcPts val="1200"/>
              </a:spcAft>
            </a:pPr>
            <a:r>
              <a:rPr lang="en-GB" b="1">
                <a:cs typeface="Arial"/>
              </a:rPr>
              <a:t>Guidance:</a:t>
            </a:r>
          </a:p>
          <a:p>
            <a:pPr marL="285750" indent="-285750">
              <a:lnSpc>
                <a:spcPct val="150000"/>
              </a:lnSpc>
              <a:spcAft>
                <a:spcPts val="1200"/>
              </a:spcAft>
              <a:buFont typeface="Arial" panose="020B0604020202020204" pitchFamily="34" charset="0"/>
              <a:buChar char="•"/>
            </a:pPr>
            <a:r>
              <a:rPr lang="en-GB">
                <a:cs typeface="Arial"/>
              </a:rPr>
              <a:t>Section 15.13, appendix 2 of the costs assessment guidance 2024</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51</a:t>
            </a:fld>
            <a:endParaRPr lang="en-GB"/>
          </a:p>
        </p:txBody>
      </p:sp>
    </p:spTree>
    <p:extLst>
      <p:ext uri="{BB962C8B-B14F-4D97-AF65-F5344CB8AC3E}">
        <p14:creationId xmlns:p14="http://schemas.microsoft.com/office/powerpoint/2010/main" val="3088651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expenses: Mileage</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47D7E84B-84EE-C870-D1CA-E7D26311FB30}"/>
              </a:ext>
            </a:extLst>
          </p:cNvPr>
          <p:cNvSpPr txBox="1"/>
          <p:nvPr/>
        </p:nvSpPr>
        <p:spPr>
          <a:xfrm>
            <a:off x="809425" y="1145773"/>
            <a:ext cx="10855000" cy="4515339"/>
          </a:xfrm>
          <a:prstGeom prst="rect">
            <a:avLst/>
          </a:prstGeom>
          <a:noFill/>
        </p:spPr>
        <p:txBody>
          <a:bodyPr wrap="square" lIns="91440" tIns="45720" rIns="91440" bIns="45720" anchor="t">
            <a:spAutoFit/>
          </a:bodyPr>
          <a:lstStyle/>
          <a:p>
            <a:pPr>
              <a:lnSpc>
                <a:spcPct val="200000"/>
              </a:lnSpc>
            </a:pPr>
            <a:r>
              <a:rPr lang="en-GB">
                <a:cs typeface="Arial"/>
              </a:rPr>
              <a:t>The following travel expenses are also claimable (from chambers or the advocate’s office) where justified: </a:t>
            </a:r>
            <a:endParaRPr lang="en-US">
              <a:cs typeface="Arial"/>
            </a:endParaRPr>
          </a:p>
          <a:p>
            <a:pPr>
              <a:lnSpc>
                <a:spcPct val="200000"/>
              </a:lnSpc>
              <a:spcBef>
                <a:spcPts val="600"/>
              </a:spcBef>
            </a:pPr>
            <a:r>
              <a:rPr lang="en-GB">
                <a:cs typeface="Arial"/>
              </a:rPr>
              <a:t>Mileage at 45 pence per mile.</a:t>
            </a:r>
          </a:p>
          <a:p>
            <a:pPr marL="571500" lvl="1" indent="-285750">
              <a:lnSpc>
                <a:spcPct val="200000"/>
              </a:lnSpc>
              <a:buFont typeface="Arial" panose="020B0604020202020204" pitchFamily="34" charset="0"/>
              <a:buChar char="•"/>
            </a:pPr>
            <a:r>
              <a:rPr lang="en-GB">
                <a:cs typeface="Arial"/>
              </a:rPr>
              <a:t>Where this is claimed, we will check the return distance from chambers or the advocate’s office to the court (or other location of advocacy) specified by the documents as calculated by </a:t>
            </a:r>
            <a:r>
              <a:rPr lang="en-GB">
                <a:hlinkClick r:id="rId2"/>
              </a:rPr>
              <a:t>Find a Court or Tribunal - GOV.UK</a:t>
            </a:r>
            <a:r>
              <a:rPr lang="en-GB"/>
              <a:t>.</a:t>
            </a:r>
            <a:endParaRPr lang="en-GB">
              <a:cs typeface="Arial"/>
            </a:endParaRPr>
          </a:p>
          <a:p>
            <a:pPr marL="571500" lvl="1" indent="-285750">
              <a:lnSpc>
                <a:spcPct val="200000"/>
              </a:lnSpc>
              <a:buFont typeface="Arial" panose="020B0604020202020204" pitchFamily="34" charset="0"/>
              <a:buChar char="•"/>
            </a:pPr>
            <a:r>
              <a:rPr lang="en-GB"/>
              <a:t>If a different journey was necessary, please e</a:t>
            </a:r>
            <a:r>
              <a:rPr lang="en-GB">
                <a:cs typeface="Arial"/>
              </a:rPr>
              <a:t>xplain what this was and why it was necessary. </a:t>
            </a:r>
          </a:p>
          <a:p>
            <a:pPr marL="285750" lvl="1">
              <a:lnSpc>
                <a:spcPct val="200000"/>
              </a:lnSpc>
            </a:pPr>
            <a:r>
              <a:rPr lang="en-GB" b="1">
                <a:cs typeface="Arial"/>
              </a:rPr>
              <a:t>Guidance: </a:t>
            </a:r>
            <a:endParaRPr lang="en-GB">
              <a:cs typeface="Arial"/>
            </a:endParaRPr>
          </a:p>
          <a:p>
            <a:pPr marL="342900" indent="-342900">
              <a:lnSpc>
                <a:spcPct val="200000"/>
              </a:lnSpc>
              <a:buFont typeface="Arial" panose="020B0604020202020204" pitchFamily="34" charset="0"/>
              <a:buChar char="•"/>
            </a:pPr>
            <a:r>
              <a:rPr lang="en-GB">
                <a:cs typeface="Arial"/>
              </a:rPr>
              <a:t>Section 10.32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52</a:t>
            </a:fld>
            <a:endParaRPr lang="en-GB"/>
          </a:p>
        </p:txBody>
      </p:sp>
    </p:spTree>
    <p:extLst>
      <p:ext uri="{BB962C8B-B14F-4D97-AF65-F5344CB8AC3E}">
        <p14:creationId xmlns:p14="http://schemas.microsoft.com/office/powerpoint/2010/main" val="3033452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expenses: Public transport</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47D7E84B-84EE-C870-D1CA-E7D26311FB30}"/>
              </a:ext>
            </a:extLst>
          </p:cNvPr>
          <p:cNvSpPr txBox="1"/>
          <p:nvPr/>
        </p:nvSpPr>
        <p:spPr>
          <a:xfrm>
            <a:off x="809425" y="1217659"/>
            <a:ext cx="10768736" cy="4462760"/>
          </a:xfrm>
          <a:prstGeom prst="rect">
            <a:avLst/>
          </a:prstGeom>
          <a:noFill/>
        </p:spPr>
        <p:txBody>
          <a:bodyPr wrap="square" lIns="91440" tIns="45720" rIns="91440" bIns="45720" anchor="t">
            <a:spAutoFit/>
          </a:bodyPr>
          <a:lstStyle/>
          <a:p>
            <a:pPr>
              <a:spcBef>
                <a:spcPts val="600"/>
              </a:spcBef>
              <a:spcAft>
                <a:spcPts val="600"/>
              </a:spcAft>
            </a:pPr>
            <a:r>
              <a:rPr lang="en-GB">
                <a:cs typeface="Arial"/>
              </a:rPr>
              <a:t>Payment can be claimed for the most economical standard class train and public transport fares:</a:t>
            </a:r>
            <a:endParaRPr lang="en-US"/>
          </a:p>
          <a:p>
            <a:pPr marL="571500" lvl="1" indent="-285750">
              <a:spcAft>
                <a:spcPts val="600"/>
              </a:spcAft>
              <a:buFont typeface="Arial" panose="020B0604020202020204" pitchFamily="34" charset="0"/>
              <a:buChar char="•"/>
            </a:pPr>
            <a:r>
              <a:rPr lang="en-GB">
                <a:cs typeface="Arial"/>
              </a:rPr>
              <a:t>First class travel will not be allowed unless it is more cost effective than standard class.</a:t>
            </a:r>
          </a:p>
          <a:p>
            <a:pPr marL="571500" lvl="1" indent="-285750">
              <a:spcAft>
                <a:spcPts val="600"/>
              </a:spcAft>
              <a:buFont typeface="Arial" panose="020B0604020202020204" pitchFamily="34" charset="0"/>
              <a:buChar char="•"/>
            </a:pPr>
            <a:r>
              <a:rPr lang="en-GB">
                <a:cs typeface="Arial"/>
              </a:rPr>
              <a:t>Train tickets should be provided where available for any expenses of £20 or more including VAT.</a:t>
            </a:r>
          </a:p>
          <a:p>
            <a:pPr marL="571500" lvl="1" indent="-285750">
              <a:spcAft>
                <a:spcPts val="600"/>
              </a:spcAft>
              <a:buFont typeface="Arial" panose="020B0604020202020204" pitchFamily="34" charset="0"/>
              <a:buChar char="•"/>
            </a:pPr>
            <a:r>
              <a:rPr lang="en-GB">
                <a:cs typeface="Arial"/>
              </a:rPr>
              <a:t>If train tickets are unavailable, the following evidence should be provided: </a:t>
            </a:r>
          </a:p>
          <a:p>
            <a:pPr marL="1028700" lvl="2" indent="-285750">
              <a:spcAft>
                <a:spcPts val="600"/>
              </a:spcAft>
              <a:buFont typeface="Arial" panose="020B0604020202020204" pitchFamily="34" charset="0"/>
              <a:buChar char="•"/>
            </a:pPr>
            <a:r>
              <a:rPr lang="en-GB">
                <a:cs typeface="Arial"/>
              </a:rPr>
              <a:t>Evidence of expenditure (for example, a receipt, bank or payment statement); and </a:t>
            </a:r>
          </a:p>
          <a:p>
            <a:pPr marL="1028700" lvl="2" indent="-285750">
              <a:spcAft>
                <a:spcPts val="600"/>
              </a:spcAft>
              <a:buFont typeface="Arial" panose="020B0604020202020204" pitchFamily="34" charset="0"/>
              <a:buChar char="•"/>
            </a:pPr>
            <a:r>
              <a:rPr lang="en-GB">
                <a:cs typeface="Arial"/>
              </a:rPr>
              <a:t>A screenshot from a ticketing website showing that this is the standard class fare for the journey from chambers or the advocates office to the court. </a:t>
            </a:r>
          </a:p>
          <a:p>
            <a:pPr marL="571500" lvl="1" indent="-285750">
              <a:spcAft>
                <a:spcPts val="600"/>
              </a:spcAft>
              <a:buFont typeface="Arial" panose="020B0604020202020204" pitchFamily="34" charset="0"/>
              <a:buChar char="•"/>
            </a:pPr>
            <a:r>
              <a:rPr lang="en-GB">
                <a:cs typeface="Arial"/>
              </a:rPr>
              <a:t>If the advocate travels from home but costs are payable only from chambers or the advocate’s office:</a:t>
            </a:r>
          </a:p>
          <a:p>
            <a:pPr marL="1028700" lvl="2" indent="-285750">
              <a:spcAft>
                <a:spcPts val="600"/>
              </a:spcAft>
              <a:buFont typeface="Arial" panose="020B0604020202020204" pitchFamily="34" charset="0"/>
              <a:buChar char="•"/>
            </a:pPr>
            <a:r>
              <a:rPr lang="en-GB">
                <a:cs typeface="Arial"/>
              </a:rPr>
              <a:t>You can claim the fare from chambers or the advocate’s office with evidence of the actual disbursement; a screenshot of the equivalent journey from chambers; and an explanation.</a:t>
            </a:r>
          </a:p>
          <a:p>
            <a:pPr marL="285750" lvl="1">
              <a:spcBef>
                <a:spcPts val="600"/>
              </a:spcBef>
              <a:spcAft>
                <a:spcPts val="600"/>
              </a:spcAft>
            </a:pPr>
            <a:r>
              <a:rPr lang="en-GB" b="1">
                <a:cs typeface="Arial"/>
              </a:rPr>
              <a:t>Guidance: </a:t>
            </a:r>
            <a:endParaRPr lang="en-GB">
              <a:cs typeface="Arial"/>
            </a:endParaRPr>
          </a:p>
          <a:p>
            <a:pPr marL="342900" indent="-342900">
              <a:spcAft>
                <a:spcPts val="600"/>
              </a:spcAft>
              <a:buFont typeface="Arial" panose="020B0604020202020204" pitchFamily="34" charset="0"/>
              <a:buChar char="•"/>
            </a:pPr>
            <a:r>
              <a:rPr lang="en-GB">
                <a:cs typeface="Arial"/>
              </a:rPr>
              <a:t>Section 10.32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53</a:t>
            </a:fld>
            <a:endParaRPr lang="en-GB"/>
          </a:p>
        </p:txBody>
      </p:sp>
    </p:spTree>
    <p:extLst>
      <p:ext uri="{BB962C8B-B14F-4D97-AF65-F5344CB8AC3E}">
        <p14:creationId xmlns:p14="http://schemas.microsoft.com/office/powerpoint/2010/main" val="977172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expenses: Overnight accommodation</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1A50E9AF-E46B-10EE-30C9-28C7DFDEA376}"/>
              </a:ext>
            </a:extLst>
          </p:cNvPr>
          <p:cNvSpPr txBox="1"/>
          <p:nvPr/>
        </p:nvSpPr>
        <p:spPr>
          <a:xfrm>
            <a:off x="809425" y="1228924"/>
            <a:ext cx="10856569" cy="4932119"/>
          </a:xfrm>
          <a:prstGeom prst="rect">
            <a:avLst/>
          </a:prstGeom>
          <a:noFill/>
        </p:spPr>
        <p:txBody>
          <a:bodyPr wrap="square" lIns="91440" tIns="45720" rIns="91440" bIns="45720" anchor="t">
            <a:spAutoFit/>
          </a:bodyPr>
          <a:lstStyle/>
          <a:p>
            <a:pPr>
              <a:spcAft>
                <a:spcPts val="600"/>
              </a:spcAft>
            </a:pPr>
            <a:r>
              <a:rPr lang="en-GB">
                <a:cs typeface="Arial"/>
              </a:rPr>
              <a:t>Overnight accommodation costs may also be claimed where justified:</a:t>
            </a:r>
            <a:endParaRPr lang="en-US">
              <a:cs typeface="Arial"/>
            </a:endParaRPr>
          </a:p>
          <a:p>
            <a:pPr marL="285750" indent="-285750">
              <a:spcAft>
                <a:spcPts val="300"/>
              </a:spcAft>
              <a:buChar char="•"/>
            </a:pPr>
            <a:r>
              <a:rPr lang="en-GB">
                <a:cs typeface="Arial"/>
              </a:rPr>
              <a:t>Up to £100 per night before VAT is claimable for hotel stays in London, Birmingham, Manchester, Leeds, Liverpool and Newcastle-upon-Tyne city centres on or after 01 September 2023.</a:t>
            </a:r>
          </a:p>
          <a:p>
            <a:pPr marL="285750" indent="-285750">
              <a:spcAft>
                <a:spcPts val="300"/>
              </a:spcAft>
              <a:buChar char="•"/>
            </a:pPr>
            <a:r>
              <a:rPr lang="en-GB">
                <a:cs typeface="Arial"/>
              </a:rPr>
              <a:t>Up to £65 per night before VAT is claimable for hotel stays elsewhere on or after 01 September 2023.</a:t>
            </a:r>
          </a:p>
          <a:p>
            <a:pPr marL="742950" lvl="1" indent="-285750">
              <a:spcAft>
                <a:spcPts val="300"/>
              </a:spcAft>
              <a:buChar char="•"/>
            </a:pPr>
            <a:r>
              <a:rPr lang="en-GB">
                <a:cs typeface="Arial"/>
              </a:rPr>
              <a:t>If the actual costs are lower than the maximum amount, you should only claim the actual costs </a:t>
            </a:r>
          </a:p>
          <a:p>
            <a:pPr marL="285750" indent="-285750">
              <a:spcBef>
                <a:spcPts val="600"/>
              </a:spcBef>
              <a:spcAft>
                <a:spcPts val="300"/>
              </a:spcAft>
              <a:buChar char="•"/>
            </a:pPr>
            <a:r>
              <a:rPr lang="en-GB">
                <a:cs typeface="Arial"/>
              </a:rPr>
              <a:t>If you also claim VAT, the net cost should be claimed as net in CCMS to avoid double charging VAT.  </a:t>
            </a:r>
          </a:p>
          <a:p>
            <a:pPr marL="285750" indent="-285750">
              <a:spcBef>
                <a:spcPts val="1200"/>
              </a:spcBef>
              <a:spcAft>
                <a:spcPts val="300"/>
              </a:spcAft>
              <a:buChar char="•"/>
            </a:pPr>
            <a:r>
              <a:rPr lang="en-GB">
                <a:cs typeface="Arial"/>
              </a:rPr>
              <a:t>A maximum additional £21 night subsistence allowance and £5 personal incidental allowance is also claimable for each 24-hour period during which overnight accommodation costs are claimed.</a:t>
            </a:r>
          </a:p>
          <a:p>
            <a:pPr marL="571500" lvl="1" indent="-285750">
              <a:spcAft>
                <a:spcPts val="300"/>
              </a:spcAft>
              <a:buFont typeface="Arial" panose="020B0604020202020204" pitchFamily="34" charset="0"/>
              <a:buChar char="•"/>
            </a:pPr>
            <a:r>
              <a:rPr lang="en-GB">
                <a:cs typeface="Arial"/>
              </a:rPr>
              <a:t>Subsistence expenses are claimable for food and non-alcoholic drinks;</a:t>
            </a:r>
          </a:p>
          <a:p>
            <a:pPr marL="571500" lvl="1" indent="-285750">
              <a:spcAft>
                <a:spcPts val="300"/>
              </a:spcAft>
              <a:buFont typeface="Arial" panose="020B0604020202020204" pitchFamily="34" charset="0"/>
              <a:buChar char="•"/>
            </a:pPr>
            <a:r>
              <a:rPr lang="en-GB">
                <a:cs typeface="Arial"/>
              </a:rPr>
              <a:t>Other reasonable personal incidental expenses may also be claimed, for example, hotel WIFI</a:t>
            </a:r>
          </a:p>
          <a:p>
            <a:pPr marL="0" lvl="1">
              <a:spcBef>
                <a:spcPts val="1200"/>
              </a:spcBef>
              <a:spcAft>
                <a:spcPts val="300"/>
              </a:spcAft>
            </a:pPr>
            <a:r>
              <a:rPr lang="en-GB" b="1">
                <a:cs typeface="Arial"/>
              </a:rPr>
              <a:t>Please note: </a:t>
            </a:r>
            <a:r>
              <a:rPr lang="en-GB">
                <a:cs typeface="Arial"/>
              </a:rPr>
              <a:t>All claims for £20 or more including VAT; and all subsistence expenses, must be evidenced by receipt.</a:t>
            </a:r>
          </a:p>
          <a:p>
            <a:pPr>
              <a:spcBef>
                <a:spcPts val="1200"/>
              </a:spcBef>
              <a:spcAft>
                <a:spcPts val="300"/>
              </a:spcAft>
            </a:pPr>
            <a:r>
              <a:rPr lang="en-GB" b="1">
                <a:cs typeface="Arial"/>
              </a:rPr>
              <a:t>Guidance: </a:t>
            </a:r>
            <a:endParaRPr lang="en-GB">
              <a:cs typeface="Arial"/>
            </a:endParaRPr>
          </a:p>
          <a:p>
            <a:pPr marL="342900" indent="-342900">
              <a:spcAft>
                <a:spcPts val="300"/>
              </a:spcAft>
              <a:buFont typeface="Arial" panose="020B0604020202020204" pitchFamily="34" charset="0"/>
              <a:buChar char="•"/>
            </a:pPr>
            <a:r>
              <a:rPr lang="en-GB">
                <a:cs typeface="Arial"/>
              </a:rPr>
              <a:t>Section 10.32 of the civil finance electronic handbook</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54</a:t>
            </a:fld>
            <a:endParaRPr lang="en-GB"/>
          </a:p>
        </p:txBody>
      </p:sp>
    </p:spTree>
    <p:extLst>
      <p:ext uri="{BB962C8B-B14F-4D97-AF65-F5344CB8AC3E}">
        <p14:creationId xmlns:p14="http://schemas.microsoft.com/office/powerpoint/2010/main" val="907631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Travel expenses: Overnight accommodation and taxi fares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6AEC0E9E-B929-9913-C74F-F1923A6093EC}"/>
              </a:ext>
            </a:extLst>
          </p:cNvPr>
          <p:cNvSpPr txBox="1"/>
          <p:nvPr/>
        </p:nvSpPr>
        <p:spPr>
          <a:xfrm>
            <a:off x="809424" y="1222685"/>
            <a:ext cx="10670490" cy="4960477"/>
          </a:xfrm>
          <a:prstGeom prst="rect">
            <a:avLst/>
          </a:prstGeom>
          <a:noFill/>
        </p:spPr>
        <p:txBody>
          <a:bodyPr wrap="square" lIns="91440" tIns="45720" rIns="91440" bIns="45720" anchor="t">
            <a:spAutoFit/>
          </a:bodyPr>
          <a:lstStyle/>
          <a:p>
            <a:pPr>
              <a:spcAft>
                <a:spcPts val="600"/>
              </a:spcAft>
            </a:pPr>
            <a:r>
              <a:rPr lang="en-GB">
                <a:cs typeface="Arial"/>
              </a:rPr>
              <a:t>An explanation should</a:t>
            </a:r>
            <a:r>
              <a:rPr lang="en-GB" sz="1800">
                <a:cs typeface="Arial"/>
              </a:rPr>
              <a:t> always be provided for </a:t>
            </a:r>
            <a:r>
              <a:rPr lang="en-GB">
                <a:cs typeface="Arial"/>
              </a:rPr>
              <a:t>overnight accommodation and</a:t>
            </a:r>
            <a:r>
              <a:rPr lang="en-GB" sz="1800">
                <a:cs typeface="Arial"/>
              </a:rPr>
              <a:t> taxi expenses</a:t>
            </a:r>
            <a:r>
              <a:rPr lang="en-GB">
                <a:cs typeface="Arial"/>
              </a:rPr>
              <a:t>.</a:t>
            </a:r>
            <a:endParaRPr lang="en-US">
              <a:cs typeface="Arial"/>
            </a:endParaRPr>
          </a:p>
          <a:p>
            <a:pPr>
              <a:spcAft>
                <a:spcPts val="600"/>
              </a:spcAft>
            </a:pPr>
            <a:r>
              <a:rPr lang="en-GB">
                <a:cs typeface="Arial"/>
              </a:rPr>
              <a:t>Overnight</a:t>
            </a:r>
            <a:r>
              <a:rPr lang="en-GB" sz="1800">
                <a:cs typeface="Arial"/>
              </a:rPr>
              <a:t> accommodation </a:t>
            </a:r>
            <a:r>
              <a:rPr lang="en-GB">
                <a:cs typeface="Arial"/>
              </a:rPr>
              <a:t>should </a:t>
            </a:r>
            <a:r>
              <a:rPr lang="en-GB" sz="1800">
                <a:cs typeface="Arial"/>
              </a:rPr>
              <a:t>only </a:t>
            </a:r>
            <a:r>
              <a:rPr lang="en-GB">
                <a:cs typeface="Arial"/>
              </a:rPr>
              <a:t>be claimed</a:t>
            </a:r>
            <a:r>
              <a:rPr lang="en-GB" sz="1800">
                <a:cs typeface="Arial"/>
              </a:rPr>
              <a:t> in exceptional</a:t>
            </a:r>
            <a:r>
              <a:rPr lang="en-GB">
                <a:cs typeface="Arial"/>
              </a:rPr>
              <a:t> </a:t>
            </a:r>
            <a:r>
              <a:rPr lang="en-GB" sz="1800">
                <a:cs typeface="Arial"/>
              </a:rPr>
              <a:t>circumstances</a:t>
            </a:r>
            <a:r>
              <a:rPr lang="en-GB">
                <a:cs typeface="Arial"/>
              </a:rPr>
              <a:t>.</a:t>
            </a:r>
          </a:p>
          <a:p>
            <a:pPr marL="285750" indent="-285750">
              <a:spcAft>
                <a:spcPts val="600"/>
              </a:spcAft>
              <a:buFont typeface="Arial" panose="020B0604020202020204" pitchFamily="34" charset="0"/>
              <a:buChar char="•"/>
            </a:pPr>
            <a:r>
              <a:rPr lang="en-GB">
                <a:cs typeface="Arial"/>
              </a:rPr>
              <a:t>Both the instruction</a:t>
            </a:r>
            <a:r>
              <a:rPr lang="en-GB" sz="1800">
                <a:cs typeface="Arial"/>
              </a:rPr>
              <a:t> </a:t>
            </a:r>
            <a:r>
              <a:rPr lang="en-GB">
                <a:cs typeface="Arial"/>
              </a:rPr>
              <a:t>of a distant advocate;</a:t>
            </a:r>
            <a:r>
              <a:rPr lang="en-GB" sz="1800">
                <a:cs typeface="Arial"/>
              </a:rPr>
              <a:t> </a:t>
            </a:r>
            <a:r>
              <a:rPr lang="en-GB">
                <a:cs typeface="Arial"/>
              </a:rPr>
              <a:t>and the need for an overnight stay should be justified</a:t>
            </a:r>
            <a:r>
              <a:rPr lang="en-GB" sz="1800">
                <a:cs typeface="Arial"/>
              </a:rPr>
              <a:t>.  </a:t>
            </a:r>
            <a:endParaRPr lang="en-GB">
              <a:cs typeface="Arial"/>
            </a:endParaRPr>
          </a:p>
          <a:p>
            <a:pPr marL="285750" indent="-285750">
              <a:spcAft>
                <a:spcPts val="600"/>
              </a:spcAft>
              <a:buFont typeface="Arial" panose="020B0604020202020204" pitchFamily="34" charset="0"/>
              <a:buChar char="•"/>
            </a:pPr>
            <a:r>
              <a:rPr lang="en-GB">
                <a:cs typeface="Arial"/>
              </a:rPr>
              <a:t>Overnight accommodation may be considered reasonable where: </a:t>
            </a:r>
          </a:p>
          <a:p>
            <a:pPr marL="800100" lvl="1" indent="-342900">
              <a:spcAft>
                <a:spcPts val="600"/>
              </a:spcAft>
              <a:buFont typeface="Arial" panose="020B0604020202020204" pitchFamily="34" charset="0"/>
              <a:buChar char="•"/>
            </a:pPr>
            <a:r>
              <a:rPr lang="en-GB">
                <a:cs typeface="Arial"/>
              </a:rPr>
              <a:t>It is more economical than repeated return trips for a single hearing; or </a:t>
            </a:r>
          </a:p>
          <a:p>
            <a:pPr marL="800100" lvl="1" indent="-342900">
              <a:spcAft>
                <a:spcPts val="600"/>
              </a:spcAft>
              <a:buFont typeface="Arial" panose="020B0604020202020204" pitchFamily="34" charset="0"/>
              <a:buChar char="•"/>
            </a:pPr>
            <a:r>
              <a:rPr lang="en-GB">
                <a:cs typeface="Arial"/>
              </a:rPr>
              <a:t>Either the return travel time or expected advocacy would be so long that it</a:t>
            </a:r>
            <a:r>
              <a:rPr lang="en-GB" sz="1800">
                <a:cs typeface="Arial"/>
              </a:rPr>
              <a:t> would be unreasonable to </a:t>
            </a:r>
            <a:r>
              <a:rPr lang="en-GB">
                <a:cs typeface="Arial"/>
              </a:rPr>
              <a:t>expect the advocate to undertake both</a:t>
            </a:r>
            <a:r>
              <a:rPr lang="en-GB" sz="1800">
                <a:cs typeface="Arial"/>
              </a:rPr>
              <a:t> in a single day.</a:t>
            </a:r>
            <a:endParaRPr lang="en-GB">
              <a:cs typeface="Arial"/>
            </a:endParaRPr>
          </a:p>
          <a:p>
            <a:pPr>
              <a:spcBef>
                <a:spcPts val="600"/>
              </a:spcBef>
              <a:spcAft>
                <a:spcPts val="600"/>
              </a:spcAft>
            </a:pPr>
            <a:r>
              <a:rPr lang="en-GB" sz="1800">
                <a:cs typeface="Arial"/>
              </a:rPr>
              <a:t>Where taxi costs are claimed:</a:t>
            </a:r>
            <a:endParaRPr lang="en-GB">
              <a:cs typeface="Arial"/>
            </a:endParaRPr>
          </a:p>
          <a:p>
            <a:pPr marL="342900" indent="-342900">
              <a:spcAft>
                <a:spcPts val="600"/>
              </a:spcAft>
              <a:buFont typeface="Arial" panose="020B0604020202020204" pitchFamily="34" charset="0"/>
              <a:buChar char="•"/>
            </a:pPr>
            <a:r>
              <a:rPr lang="en-GB">
                <a:cs typeface="Arial"/>
              </a:rPr>
              <a:t>It should be</a:t>
            </a:r>
            <a:r>
              <a:rPr lang="en-GB" sz="1800">
                <a:cs typeface="Arial"/>
              </a:rPr>
              <a:t> </a:t>
            </a:r>
            <a:r>
              <a:rPr lang="en-GB">
                <a:cs typeface="Arial"/>
              </a:rPr>
              <a:t>explained </a:t>
            </a:r>
            <a:r>
              <a:rPr lang="en-GB" sz="1800">
                <a:cs typeface="Arial"/>
              </a:rPr>
              <a:t>why this was necessary or more cost effective than public transport.</a:t>
            </a:r>
            <a:endParaRPr lang="en-GB">
              <a:cs typeface="Arial"/>
            </a:endParaRPr>
          </a:p>
          <a:p>
            <a:pPr marL="342900" indent="-342900">
              <a:spcAft>
                <a:spcPts val="600"/>
              </a:spcAft>
              <a:buFont typeface="Arial"/>
              <a:buChar char="•"/>
            </a:pPr>
            <a:r>
              <a:rPr lang="en-GB" sz="1800">
                <a:cs typeface="Arial"/>
              </a:rPr>
              <a:t>Costs may be assessed to </a:t>
            </a:r>
            <a:r>
              <a:rPr lang="en-GB">
                <a:cs typeface="Arial"/>
              </a:rPr>
              <a:t>those payable for public</a:t>
            </a:r>
            <a:r>
              <a:rPr lang="en-GB" sz="1800">
                <a:cs typeface="Arial"/>
              </a:rPr>
              <a:t> transport unless </a:t>
            </a:r>
            <a:r>
              <a:rPr lang="en-GB">
                <a:cs typeface="Arial"/>
              </a:rPr>
              <a:t>it is</a:t>
            </a:r>
            <a:r>
              <a:rPr lang="en-GB" sz="1800">
                <a:cs typeface="Arial"/>
              </a:rPr>
              <a:t> </a:t>
            </a:r>
            <a:r>
              <a:rPr lang="en-GB">
                <a:cs typeface="Arial"/>
              </a:rPr>
              <a:t>confirmed</a:t>
            </a:r>
            <a:r>
              <a:rPr lang="en-GB" sz="1800">
                <a:cs typeface="Arial"/>
              </a:rPr>
              <a:t> that </a:t>
            </a:r>
            <a:r>
              <a:rPr lang="en-GB">
                <a:cs typeface="Arial"/>
              </a:rPr>
              <a:t>this was  </a:t>
            </a:r>
            <a:r>
              <a:rPr lang="en-GB" sz="1800">
                <a:cs typeface="Arial"/>
              </a:rPr>
              <a:t>unavailable or inappropriate.</a:t>
            </a:r>
            <a:endParaRPr lang="en-GB">
              <a:cs typeface="Arial"/>
            </a:endParaRPr>
          </a:p>
          <a:p>
            <a:pPr>
              <a:spcBef>
                <a:spcPts val="600"/>
              </a:spcBef>
              <a:spcAft>
                <a:spcPts val="600"/>
              </a:spcAft>
            </a:pPr>
            <a:r>
              <a:rPr lang="en-GB" b="1">
                <a:cs typeface="Arial"/>
              </a:rPr>
              <a:t>Guidance: </a:t>
            </a:r>
          </a:p>
          <a:p>
            <a:pPr marL="285750" indent="-285750">
              <a:spcAft>
                <a:spcPts val="600"/>
              </a:spcAft>
              <a:buFont typeface="Arial" panose="020B0604020202020204" pitchFamily="34" charset="0"/>
              <a:buChar char="•"/>
            </a:pPr>
            <a:r>
              <a:rPr lang="en-GB" sz="1800">
                <a:cs typeface="Arial"/>
              </a:rPr>
              <a:t>Section 3.18 of the costs assessment guidance 2024</a:t>
            </a:r>
          </a:p>
          <a:p>
            <a:pPr marL="285750" indent="-285750">
              <a:spcAft>
                <a:spcPts val="600"/>
              </a:spcAft>
              <a:buFont typeface="Arial" panose="020B0604020202020204" pitchFamily="34" charset="0"/>
              <a:buChar char="•"/>
            </a:pPr>
            <a:r>
              <a:rPr lang="en-GB">
                <a:cs typeface="Arial"/>
              </a:rPr>
              <a:t>Sections 6.8 and 10.32 of the civil finance electronic handbook</a:t>
            </a:r>
            <a:endParaRPr lang="en-GB" sz="1800">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55</a:t>
            </a:fld>
            <a:endParaRPr lang="en-GB"/>
          </a:p>
        </p:txBody>
      </p:sp>
    </p:spTree>
    <p:extLst>
      <p:ext uri="{BB962C8B-B14F-4D97-AF65-F5344CB8AC3E}">
        <p14:creationId xmlns:p14="http://schemas.microsoft.com/office/powerpoint/2010/main" val="138933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Appealing assessed travel costs: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C55CBA11-A61E-FE8D-3707-A46AF41B88F0}"/>
              </a:ext>
            </a:extLst>
          </p:cNvPr>
          <p:cNvSpPr txBox="1"/>
          <p:nvPr/>
        </p:nvSpPr>
        <p:spPr>
          <a:xfrm>
            <a:off x="809425" y="1099364"/>
            <a:ext cx="10670490" cy="4739759"/>
          </a:xfrm>
          <a:prstGeom prst="rect">
            <a:avLst/>
          </a:prstGeom>
          <a:noFill/>
        </p:spPr>
        <p:txBody>
          <a:bodyPr wrap="square" lIns="91440" tIns="45720" rIns="91440" bIns="45720" anchor="t">
            <a:spAutoFit/>
          </a:bodyPr>
          <a:lstStyle/>
          <a:p>
            <a:pPr marL="285750" indent="-285750">
              <a:spcAft>
                <a:spcPts val="600"/>
              </a:spcAft>
              <a:buFont typeface="Arial"/>
              <a:buChar char="•"/>
            </a:pPr>
            <a:r>
              <a:rPr lang="en-GB">
                <a:cs typeface="Arial"/>
              </a:rPr>
              <a:t>Challenge any costs reduced via assessment by submitting an appeal bill for the assessed costs only within 28 days of assessment:</a:t>
            </a:r>
          </a:p>
          <a:p>
            <a:pPr marL="742950" lvl="1" indent="-285750">
              <a:spcAft>
                <a:spcPts val="600"/>
              </a:spcAft>
              <a:buFont typeface="Arial"/>
              <a:buChar char="•"/>
            </a:pPr>
            <a:r>
              <a:rPr lang="en-GB">
                <a:cs typeface="Arial"/>
              </a:rPr>
              <a:t>Links to guidance on submitting an appeal bill can be found on slide 61.</a:t>
            </a:r>
          </a:p>
          <a:p>
            <a:pPr marL="742950" lvl="1" indent="-285750">
              <a:spcAft>
                <a:spcPts val="600"/>
              </a:spcAft>
              <a:buFont typeface="Arial"/>
              <a:buChar char="•"/>
            </a:pPr>
            <a:r>
              <a:rPr lang="en-GB">
                <a:cs typeface="Arial"/>
              </a:rPr>
              <a:t>Assessed costs should not be re-billed by submitting a new bill for travel expenses only.</a:t>
            </a:r>
          </a:p>
          <a:p>
            <a:pPr marL="285750" indent="-285750">
              <a:spcAft>
                <a:spcPts val="600"/>
              </a:spcAft>
              <a:buFont typeface="Arial"/>
              <a:buChar char="•"/>
            </a:pPr>
            <a:r>
              <a:rPr lang="en-GB">
                <a:cs typeface="Arial"/>
              </a:rPr>
              <a:t>Appeals will be reviewed by the LAA and may be referred to an independent costs assessor (ICA).</a:t>
            </a:r>
            <a:endParaRPr lang="en-US">
              <a:cs typeface="Arial"/>
            </a:endParaRPr>
          </a:p>
          <a:p>
            <a:pPr marL="285750" indent="-285750">
              <a:spcAft>
                <a:spcPts val="600"/>
              </a:spcAft>
              <a:buFont typeface="Arial"/>
              <a:buChar char="•"/>
            </a:pPr>
            <a:r>
              <a:rPr lang="en-GB">
                <a:cs typeface="Arial"/>
              </a:rPr>
              <a:t>If you do not appeal within 28 days of the original assessment, we will consider the matter closed:</a:t>
            </a:r>
          </a:p>
          <a:p>
            <a:pPr marL="742950" lvl="1" indent="-285750">
              <a:spcAft>
                <a:spcPts val="600"/>
              </a:spcAft>
              <a:buFont typeface="Arial"/>
              <a:buChar char="•"/>
            </a:pPr>
            <a:r>
              <a:rPr lang="en-GB">
                <a:cs typeface="Arial"/>
              </a:rPr>
              <a:t>Any further request for payment of the assessed costs may be rejected.</a:t>
            </a:r>
          </a:p>
          <a:p>
            <a:pPr marL="285750" indent="-285750">
              <a:spcAft>
                <a:spcPts val="600"/>
              </a:spcAft>
              <a:buFont typeface="Arial"/>
              <a:buChar char="•"/>
            </a:pPr>
            <a:r>
              <a:rPr lang="en-GB">
                <a:cs typeface="Arial"/>
              </a:rPr>
              <a:t>If costs were assessed for insufficient justification for the instruction of a distant advocate, an appeal is more likely to succeed if you:</a:t>
            </a:r>
          </a:p>
          <a:p>
            <a:pPr marL="800100" lvl="1" indent="-342900">
              <a:spcAft>
                <a:spcPts val="600"/>
              </a:spcAft>
              <a:buFont typeface="Arial" panose="020B0604020202020204" pitchFamily="34" charset="0"/>
              <a:buChar char="•"/>
            </a:pPr>
            <a:r>
              <a:rPr lang="en-GB">
                <a:cs typeface="Arial"/>
              </a:rPr>
              <a:t>Ask your instructing solicitor to confirm any efforts made to instruct a more local advocate; or </a:t>
            </a:r>
          </a:p>
          <a:p>
            <a:pPr marL="800100" lvl="1" indent="-342900">
              <a:spcAft>
                <a:spcPts val="600"/>
              </a:spcAft>
              <a:buFont typeface="Arial" panose="020B0604020202020204" pitchFamily="34" charset="0"/>
              <a:buChar char="•"/>
            </a:pPr>
            <a:r>
              <a:rPr lang="en-GB">
                <a:cs typeface="Arial"/>
              </a:rPr>
              <a:t>Explain why the advocate was the most suitable person to instruct for the activity or case.</a:t>
            </a:r>
          </a:p>
          <a:p>
            <a:pPr marL="285750" indent="-285750">
              <a:spcAft>
                <a:spcPts val="600"/>
              </a:spcAft>
              <a:buFont typeface="Arial"/>
              <a:buChar char="•"/>
            </a:pPr>
            <a:r>
              <a:rPr lang="en-GB">
                <a:cs typeface="Arial"/>
              </a:rPr>
              <a:t>Most cost appeals are rejected because they are submitted for the full costs originally claimed, rather than the balance of the costs reduced:</a:t>
            </a:r>
          </a:p>
          <a:p>
            <a:pPr marL="800100" lvl="1" indent="-342900">
              <a:spcAft>
                <a:spcPts val="600"/>
              </a:spcAft>
              <a:buFont typeface="Arial"/>
              <a:buChar char="•"/>
            </a:pPr>
            <a:r>
              <a:rPr lang="en-GB">
                <a:cs typeface="Arial"/>
              </a:rPr>
              <a:t>To avoid rejection for this reason please submit your appeal only for the assessed costs.</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56</a:t>
            </a:fld>
            <a:endParaRPr lang="en-GB"/>
          </a:p>
        </p:txBody>
      </p:sp>
    </p:spTree>
    <p:extLst>
      <p:ext uri="{BB962C8B-B14F-4D97-AF65-F5344CB8AC3E}">
        <p14:creationId xmlns:p14="http://schemas.microsoft.com/office/powerpoint/2010/main" val="300184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Contact us / additional guidance</a:t>
            </a:r>
          </a:p>
        </p:txBody>
      </p:sp>
    </p:spTree>
    <p:extLst>
      <p:ext uri="{BB962C8B-B14F-4D97-AF65-F5344CB8AC3E}">
        <p14:creationId xmlns:p14="http://schemas.microsoft.com/office/powerpoint/2010/main" val="531185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a:xfrm>
            <a:off x="809425" y="655128"/>
            <a:ext cx="10728000" cy="441680"/>
          </a:xfrm>
        </p:spPr>
        <p:txBody>
          <a:bodyPr anchor="t"/>
          <a:lstStyle/>
          <a:p>
            <a:r>
              <a:rPr lang="en-GB"/>
              <a:t>Contact us: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09425" y="1323473"/>
            <a:ext cx="10759579" cy="4211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sz="1800" b="0">
                <a:cs typeface="Arial"/>
              </a:rPr>
              <a:t>Customer service team</a:t>
            </a:r>
            <a:r>
              <a:rPr lang="en-GB" sz="1800">
                <a:cs typeface="Arial"/>
              </a:rPr>
              <a:t>: </a:t>
            </a:r>
            <a:r>
              <a:rPr lang="en-GB" sz="1800" b="0">
                <a:cs typeface="Arial"/>
              </a:rPr>
              <a:t>Tel:</a:t>
            </a:r>
            <a:r>
              <a:rPr lang="en-GB" sz="1800">
                <a:cs typeface="Arial"/>
              </a:rPr>
              <a:t> </a:t>
            </a:r>
            <a:r>
              <a:rPr lang="en-GB" sz="1800" b="0">
                <a:cs typeface="Arial"/>
              </a:rPr>
              <a:t>0300 200 2020</a:t>
            </a:r>
          </a:p>
          <a:p>
            <a:pPr marL="285750" indent="-285750">
              <a:lnSpc>
                <a:spcPct val="150000"/>
              </a:lnSpc>
              <a:buFont typeface="Arial" panose="020B0604020202020204" pitchFamily="34" charset="0"/>
              <a:buChar char="•"/>
            </a:pPr>
            <a:r>
              <a:rPr lang="en-GB" sz="1800" b="0">
                <a:cs typeface="Calibri"/>
              </a:rPr>
              <a:t>Any queries regarding non-CCMS cases should be emailed to </a:t>
            </a:r>
            <a:r>
              <a:rPr lang="en-GB" sz="1800" b="0">
                <a:ea typeface="+mn-lt"/>
                <a:cs typeface="+mn-lt"/>
                <a:hlinkClick r:id="rId2"/>
              </a:rPr>
              <a:t>ContactCivil@Justice.gov.uk</a:t>
            </a:r>
            <a:endParaRPr lang="en-GB" sz="1800" b="0">
              <a:ea typeface="+mn-lt"/>
              <a:cs typeface="+mn-lt"/>
            </a:endParaRPr>
          </a:p>
          <a:p>
            <a:pPr marL="285750" indent="-285750">
              <a:lnSpc>
                <a:spcPct val="150000"/>
              </a:lnSpc>
              <a:buFont typeface="Arial" panose="020B0604020202020204" pitchFamily="34" charset="0"/>
              <a:buChar char="•"/>
            </a:pPr>
            <a:r>
              <a:rPr lang="en-GB" sz="1800" b="0">
                <a:cs typeface="Arial"/>
              </a:rPr>
              <a:t>Any queries regarding CCMS cases should be submitted as general billing enquiries including the relevant CCMS case reference.</a:t>
            </a:r>
            <a:endParaRPr lang="en-GB" sz="1800" b="0"/>
          </a:p>
          <a:p>
            <a:pPr marL="285750" indent="-285750">
              <a:lnSpc>
                <a:spcPct val="150000"/>
              </a:lnSpc>
              <a:buFont typeface="Arial" panose="020B0604020202020204" pitchFamily="34" charset="0"/>
              <a:buChar char="•"/>
            </a:pPr>
            <a:r>
              <a:rPr lang="en-GB" sz="1800" b="0"/>
              <a:t>Guidance in relation to the use of the fixer mailbox can be found here: </a:t>
            </a:r>
            <a:r>
              <a:rPr lang="en-GB" sz="1800" b="0">
                <a:hlinkClick r:id="rId3"/>
              </a:rPr>
              <a:t>Civil Fixer Guidance (justice.gov.uk)</a:t>
            </a:r>
            <a:endParaRPr lang="en-GB" sz="1800" b="0">
              <a:cs typeface="Arial"/>
            </a:endParaRPr>
          </a:p>
          <a:p>
            <a:pPr marL="285750" indent="-285750">
              <a:lnSpc>
                <a:spcPct val="150000"/>
              </a:lnSpc>
              <a:buChar char="•"/>
            </a:pPr>
            <a:endParaRPr lang="en-GB" sz="1800" b="0">
              <a:cs typeface="Arial" panose="020B0604020202020204" pitchFamily="34" charset="0"/>
            </a:endParaRP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58</a:t>
            </a:fld>
            <a:endParaRPr lang="en-GB"/>
          </a:p>
        </p:txBody>
      </p:sp>
      <p:sp>
        <p:nvSpPr>
          <p:cNvPr id="3" name="Footer Placeholder 4">
            <a:extLst>
              <a:ext uri="{FF2B5EF4-FFF2-40B4-BE49-F238E27FC236}">
                <a16:creationId xmlns:a16="http://schemas.microsoft.com/office/drawing/2014/main" id="{9A9956A2-EC93-DB5D-4121-17147217A6C6}"/>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261845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A35229-6650-AE76-30C2-DD7E1F31501B}"/>
              </a:ext>
            </a:extLst>
          </p:cNvPr>
          <p:cNvSpPr>
            <a:spLocks noGrp="1"/>
          </p:cNvSpPr>
          <p:nvPr>
            <p:ph sz="half" idx="2"/>
          </p:nvPr>
        </p:nvSpPr>
        <p:spPr>
          <a:xfrm>
            <a:off x="809624" y="1112832"/>
            <a:ext cx="10859860" cy="4752514"/>
          </a:xfrm>
        </p:spPr>
        <p:txBody>
          <a:bodyPr vert="horz" lIns="0" tIns="0" rIns="0" bIns="0" rtlCol="0" anchor="t">
            <a:noAutofit/>
          </a:bodyPr>
          <a:lstStyle/>
          <a:p>
            <a:pPr>
              <a:lnSpc>
                <a:spcPct val="150000"/>
              </a:lnSpc>
              <a:spcAft>
                <a:spcPts val="1200"/>
              </a:spcAft>
            </a:pPr>
            <a:r>
              <a:rPr lang="en-GB" sz="1800" b="0"/>
              <a:t>You can challenge </a:t>
            </a:r>
            <a:r>
              <a:rPr lang="en-GB" sz="1800"/>
              <a:t>a decision</a:t>
            </a:r>
            <a:r>
              <a:rPr lang="en-GB" sz="1800" b="0"/>
              <a:t> to return your claim, if you disagree, through the LAA’s civil claim fix process: </a:t>
            </a:r>
          </a:p>
          <a:p>
            <a:pPr marL="342900" indent="-342900">
              <a:lnSpc>
                <a:spcPct val="150000"/>
              </a:lnSpc>
              <a:spcAft>
                <a:spcPts val="1200"/>
              </a:spcAft>
              <a:buFont typeface="Arial" panose="020B0604020202020204" pitchFamily="34" charset="0"/>
              <a:buChar char="•"/>
            </a:pPr>
            <a:r>
              <a:rPr lang="en-GB" sz="1800" b="0"/>
              <a:t>If you believe: </a:t>
            </a:r>
            <a:endParaRPr lang="en-GB" sz="1800" b="0">
              <a:cs typeface="Arial"/>
            </a:endParaRPr>
          </a:p>
          <a:p>
            <a:pPr marL="800100" lvl="4" indent="-342900">
              <a:lnSpc>
                <a:spcPct val="150000"/>
              </a:lnSpc>
              <a:spcAft>
                <a:spcPts val="1200"/>
              </a:spcAft>
              <a:buClrTx/>
            </a:pPr>
            <a:r>
              <a:rPr lang="en-GB" sz="1800"/>
              <a:t>The information requested is not required or has already been uploaded.</a:t>
            </a:r>
          </a:p>
          <a:p>
            <a:pPr marL="342900" indent="-342900">
              <a:lnSpc>
                <a:spcPct val="150000"/>
              </a:lnSpc>
              <a:spcAft>
                <a:spcPts val="1200"/>
              </a:spcAft>
              <a:buFont typeface="Arial" panose="020B0604020202020204" pitchFamily="34" charset="0"/>
              <a:buChar char="•"/>
            </a:pPr>
            <a:r>
              <a:rPr lang="en-GB" sz="1800" b="0"/>
              <a:t>Challenges should lay out the reasons for disagreeing and be sent to:  </a:t>
            </a:r>
            <a:r>
              <a:rPr lang="en-GB" sz="1800" b="0">
                <a:solidFill>
                  <a:srgbClr val="575C96"/>
                </a:solidFill>
                <a:hlinkClick r:id="rId2">
                  <a:extLst>
                    <a:ext uri="{A12FA001-AC4F-418D-AE19-62706E023703}">
                      <ahyp:hlinkClr xmlns:ahyp="http://schemas.microsoft.com/office/drawing/2018/hyperlinkcolor" val="tx"/>
                    </a:ext>
                  </a:extLst>
                </a:hlinkClick>
              </a:rPr>
              <a:t>LAACivilClaimFix@justice.gov.uk</a:t>
            </a:r>
            <a:endParaRPr lang="en-GB" sz="1800" b="0">
              <a:solidFill>
                <a:srgbClr val="575C96"/>
              </a:solidFill>
            </a:endParaRPr>
          </a:p>
          <a:p>
            <a:pPr marL="285750" indent="-285750">
              <a:lnSpc>
                <a:spcPct val="150000"/>
              </a:lnSpc>
              <a:spcAft>
                <a:spcPts val="1200"/>
              </a:spcAft>
              <a:buFont typeface="Arial" panose="020B0604020202020204" pitchFamily="34" charset="0"/>
              <a:buChar char="•"/>
              <a:tabLst>
                <a:tab pos="286512" algn="l"/>
              </a:tabLst>
            </a:pPr>
            <a:r>
              <a:rPr lang="en-US" sz="1800" b="0" i="0" spc="0" baseline="0">
                <a:solidFill>
                  <a:srgbClr val="000000"/>
                </a:solidFill>
              </a:rPr>
              <a:t>To avoid having a claim returned for </a:t>
            </a:r>
            <a:r>
              <a:rPr lang="en-US" sz="1800">
                <a:solidFill>
                  <a:srgbClr val="000000"/>
                </a:solidFill>
              </a:rPr>
              <a:t>further information</a:t>
            </a:r>
            <a:r>
              <a:rPr lang="en-US" sz="1800" b="0" i="0" spc="0" baseline="0">
                <a:solidFill>
                  <a:srgbClr val="000000"/>
                </a:solidFill>
              </a:rPr>
              <a:t>, you can </a:t>
            </a:r>
            <a:r>
              <a:rPr lang="en-US" sz="1800">
                <a:solidFill>
                  <a:srgbClr val="000000"/>
                </a:solidFill>
              </a:rPr>
              <a:t>also </a:t>
            </a:r>
            <a:r>
              <a:rPr lang="en-US" sz="1800" b="0" i="0" spc="0" baseline="0">
                <a:solidFill>
                  <a:srgbClr val="000000"/>
                </a:solidFill>
              </a:rPr>
              <a:t>contact this service for advice on any situation you are unsure of</a:t>
            </a:r>
            <a:r>
              <a:rPr lang="en-US" sz="1800">
                <a:solidFill>
                  <a:srgbClr val="000000"/>
                </a:solidFill>
              </a:rPr>
              <a:t> before submission</a:t>
            </a:r>
            <a:endParaRPr lang="en-US" sz="1800" b="0" i="0" spc="0" baseline="0">
              <a:solidFill>
                <a:srgbClr val="000000"/>
              </a:solidFill>
              <a:cs typeface="Arial"/>
            </a:endParaRPr>
          </a:p>
          <a:p>
            <a:pPr marL="342900" indent="-342900">
              <a:lnSpc>
                <a:spcPct val="150000"/>
              </a:lnSpc>
              <a:spcAft>
                <a:spcPts val="1200"/>
              </a:spcAft>
              <a:buFont typeface="Arial" panose="020B0604020202020204" pitchFamily="34" charset="0"/>
              <a:buChar char="•"/>
            </a:pPr>
            <a:r>
              <a:rPr lang="en-GB" sz="1800" b="0"/>
              <a:t>The civil claim fix service has a 24-hour turnaround target</a:t>
            </a:r>
            <a:endParaRPr lang="en-GB" sz="1800" b="0">
              <a:cs typeface="Arial"/>
            </a:endParaRPr>
          </a:p>
          <a:p>
            <a:pPr marL="342900" indent="-342900">
              <a:lnSpc>
                <a:spcPct val="150000"/>
              </a:lnSpc>
              <a:spcAft>
                <a:spcPts val="1200"/>
              </a:spcAft>
              <a:buFont typeface="Arial" panose="020B0604020202020204" pitchFamily="34" charset="0"/>
              <a:buChar char="•"/>
            </a:pPr>
            <a:r>
              <a:rPr lang="en-GB" sz="1800" b="0"/>
              <a:t>Reports are provided to the contract management teams and feedback is given to individual caseworkers</a:t>
            </a:r>
            <a:endParaRPr lang="en-US" sz="1800" b="0">
              <a:solidFill>
                <a:srgbClr val="575C96"/>
              </a:solidFill>
            </a:endParaRPr>
          </a:p>
        </p:txBody>
      </p:sp>
      <p:sp>
        <p:nvSpPr>
          <p:cNvPr id="3" name="Footer Placeholder 4">
            <a:extLst>
              <a:ext uri="{FF2B5EF4-FFF2-40B4-BE49-F238E27FC236}">
                <a16:creationId xmlns:a16="http://schemas.microsoft.com/office/drawing/2014/main" id="{8DF532BD-445F-5D67-1686-DB06BF7272CC}"/>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0" name="Title 4">
            <a:extLst>
              <a:ext uri="{FF2B5EF4-FFF2-40B4-BE49-F238E27FC236}">
                <a16:creationId xmlns:a16="http://schemas.microsoft.com/office/drawing/2014/main" id="{D400C1E8-5475-9DA0-EE33-389A66642628}"/>
              </a:ext>
            </a:extLst>
          </p:cNvPr>
          <p:cNvSpPr>
            <a:spLocks noGrp="1"/>
          </p:cNvSpPr>
          <p:nvPr>
            <p:ph type="title"/>
          </p:nvPr>
        </p:nvSpPr>
        <p:spPr>
          <a:xfrm>
            <a:off x="809625" y="371475"/>
            <a:ext cx="10728325" cy="900113"/>
          </a:xfrm>
        </p:spPr>
        <p:txBody>
          <a:bodyPr/>
          <a:lstStyle/>
          <a:p>
            <a:r>
              <a:rPr lang="en-GB"/>
              <a:t>Civil claim fix:</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59</a:t>
            </a:fld>
            <a:endParaRPr lang="en-GB"/>
          </a:p>
        </p:txBody>
      </p:sp>
    </p:spTree>
    <p:extLst>
      <p:ext uri="{BB962C8B-B14F-4D97-AF65-F5344CB8AC3E}">
        <p14:creationId xmlns:p14="http://schemas.microsoft.com/office/powerpoint/2010/main" val="366041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What is the family advocacy scheme (FAS)?</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834C1198-76CE-E655-5C29-4A496A5DB799}"/>
              </a:ext>
            </a:extLst>
          </p:cNvPr>
          <p:cNvSpPr txBox="1"/>
          <p:nvPr/>
        </p:nvSpPr>
        <p:spPr>
          <a:xfrm>
            <a:off x="809425" y="1145787"/>
            <a:ext cx="10727999" cy="4493538"/>
          </a:xfrm>
          <a:prstGeom prst="rect">
            <a:avLst/>
          </a:prstGeom>
          <a:noFill/>
        </p:spPr>
        <p:txBody>
          <a:bodyPr wrap="square" lIns="91440" tIns="45720" rIns="91440" bIns="45720" anchor="t">
            <a:spAutoFit/>
          </a:bodyPr>
          <a:lstStyle/>
          <a:p>
            <a:pPr marL="285750" lvl="1" indent="-285750">
              <a:spcAft>
                <a:spcPts val="1200"/>
              </a:spcAft>
              <a:buClrTx/>
              <a:buFont typeface="Arial" panose="020B0604020202020204" pitchFamily="34" charset="0"/>
              <a:buChar char="•"/>
            </a:pPr>
            <a:r>
              <a:rPr lang="en-GB" sz="1800">
                <a:cs typeface="Arial"/>
              </a:rPr>
              <a:t>A payment scheme for advocacy in most family cases funded after 09 May 2011.  </a:t>
            </a:r>
            <a:endParaRPr lang="en-US" sz="1800">
              <a:cs typeface="Arial"/>
            </a:endParaRPr>
          </a:p>
          <a:p>
            <a:pPr marL="285750" lvl="1" indent="-285750">
              <a:spcAft>
                <a:spcPts val="1200"/>
              </a:spcAft>
              <a:buClrTx/>
              <a:buFont typeface="Arial" panose="020B0604020202020204" pitchFamily="34" charset="0"/>
              <a:buChar char="•"/>
            </a:pPr>
            <a:r>
              <a:rPr lang="en-GB" sz="1800">
                <a:cs typeface="Arial"/>
              </a:rPr>
              <a:t>It offers a range of fixed fees for hearings, advocates meetings, conferences and opinions depending on the category of law, level of judge, and length of hearing.</a:t>
            </a:r>
          </a:p>
          <a:p>
            <a:pPr marL="285750" lvl="1" indent="-285750">
              <a:spcAft>
                <a:spcPts val="1200"/>
              </a:spcAft>
              <a:buClrTx/>
              <a:buFont typeface="Arial" panose="020B0604020202020204" pitchFamily="34" charset="0"/>
              <a:buChar char="•"/>
            </a:pPr>
            <a:r>
              <a:rPr lang="en-GB" sz="1800">
                <a:cs typeface="Arial"/>
              </a:rPr>
              <a:t>FAS fees include preparation for advocacy; waiting; and some travelling time.</a:t>
            </a:r>
          </a:p>
          <a:p>
            <a:pPr marL="285750" lvl="1" indent="-285750">
              <a:spcAft>
                <a:spcPts val="1200"/>
              </a:spcAft>
              <a:buFont typeface="Arial" panose="020B0604020202020204" pitchFamily="34" charset="0"/>
              <a:buChar char="•"/>
            </a:pPr>
            <a:r>
              <a:rPr lang="en-GB" sz="1800">
                <a:cs typeface="Arial"/>
              </a:rPr>
              <a:t>An additional fee is payable for travel time where it was reasonable to instruct </a:t>
            </a:r>
            <a:r>
              <a:rPr lang="en-GB">
                <a:cs typeface="Arial"/>
              </a:rPr>
              <a:t>an advocate based</a:t>
            </a:r>
            <a:r>
              <a:rPr lang="en-GB" sz="1800">
                <a:cs typeface="Arial"/>
              </a:rPr>
              <a:t> more than 25 miles from the court (or other location of advocacy</a:t>
            </a:r>
            <a:r>
              <a:rPr lang="en-GB">
                <a:cs typeface="Arial"/>
              </a:rPr>
              <a:t>).</a:t>
            </a:r>
            <a:endParaRPr lang="en-GB" sz="1800">
              <a:cs typeface="Arial"/>
            </a:endParaRPr>
          </a:p>
          <a:p>
            <a:pPr marL="285750" lvl="1" indent="-285750">
              <a:spcAft>
                <a:spcPts val="1200"/>
              </a:spcAft>
              <a:buClrTx/>
              <a:buFont typeface="Arial" panose="020B0604020202020204" pitchFamily="34" charset="0"/>
              <a:buChar char="•"/>
            </a:pPr>
            <a:r>
              <a:rPr lang="en-GB" sz="1800">
                <a:cs typeface="Arial"/>
              </a:rPr>
              <a:t>Reasonable travel expenses are also claimable</a:t>
            </a:r>
            <a:r>
              <a:rPr lang="en-GB">
                <a:cs typeface="Arial"/>
              </a:rPr>
              <a:t>.</a:t>
            </a:r>
          </a:p>
          <a:p>
            <a:pPr marL="0" lvl="1">
              <a:spcAft>
                <a:spcPts val="1200"/>
              </a:spcAft>
              <a:buClrTx/>
            </a:pPr>
            <a:r>
              <a:rPr lang="en-GB" b="1">
                <a:cs typeface="Arial"/>
              </a:rPr>
              <a:t>Guidance: </a:t>
            </a:r>
          </a:p>
          <a:p>
            <a:pPr marL="742950" lvl="2" indent="-285750">
              <a:spcAft>
                <a:spcPts val="1200"/>
              </a:spcAft>
              <a:buFont typeface="Arial" panose="020B0604020202020204" pitchFamily="34" charset="0"/>
              <a:buChar char="•"/>
            </a:pPr>
            <a:r>
              <a:rPr lang="en-GB">
                <a:cs typeface="Arial"/>
              </a:rPr>
              <a:t>FAS guidance: See appendix 2 of the costs assessment guidance and chapter 6 of the civil finance electronic handbook</a:t>
            </a:r>
          </a:p>
          <a:p>
            <a:pPr marL="742950" lvl="1" indent="-285750">
              <a:spcAft>
                <a:spcPts val="1200"/>
              </a:spcAft>
              <a:buFont typeface="Arial" panose="020B0604020202020204" pitchFamily="34" charset="0"/>
              <a:buChar char="•"/>
            </a:pPr>
            <a:r>
              <a:rPr lang="en-GB">
                <a:cs typeface="Arial"/>
              </a:rPr>
              <a:t>Family proceedings excluded from FAS are detailed in section 5.1 of appendix 2 of the costs assessment guidance and section 6.1 of the civil finance electronic handbook </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6</a:t>
            </a:fld>
            <a:endParaRPr lang="en-GB"/>
          </a:p>
        </p:txBody>
      </p:sp>
    </p:spTree>
    <p:extLst>
      <p:ext uri="{BB962C8B-B14F-4D97-AF65-F5344CB8AC3E}">
        <p14:creationId xmlns:p14="http://schemas.microsoft.com/office/powerpoint/2010/main" val="1102036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t>Guidance:</a:t>
            </a: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8" name="TextBox 7">
            <a:extLst>
              <a:ext uri="{FF2B5EF4-FFF2-40B4-BE49-F238E27FC236}">
                <a16:creationId xmlns:a16="http://schemas.microsoft.com/office/drawing/2014/main" id="{1283F65E-BA68-D770-888B-E509988D7848}"/>
              </a:ext>
            </a:extLst>
          </p:cNvPr>
          <p:cNvSpPr txBox="1"/>
          <p:nvPr/>
        </p:nvSpPr>
        <p:spPr>
          <a:xfrm>
            <a:off x="809424" y="1272136"/>
            <a:ext cx="10867463" cy="1785104"/>
          </a:xfrm>
          <a:prstGeom prst="rect">
            <a:avLst/>
          </a:prstGeom>
          <a:noFill/>
        </p:spPr>
        <p:txBody>
          <a:bodyPr wrap="square" lIns="91440" tIns="45720" rIns="91440" bIns="45720" anchor="t">
            <a:spAutoFit/>
          </a:bodyPr>
          <a:lstStyle/>
          <a:p>
            <a:pPr marL="285750" indent="-285750">
              <a:spcAft>
                <a:spcPts val="600"/>
              </a:spcAft>
              <a:buClr>
                <a:schemeClr val="tx1"/>
              </a:buClr>
              <a:buFont typeface="Arial" panose="020B0604020202020204" pitchFamily="34" charset="0"/>
              <a:buChar char="•"/>
              <a:tabLst>
                <a:tab pos="286511" algn="l"/>
              </a:tabLst>
            </a:pPr>
            <a:r>
              <a:rPr lang="en-US" b="0" i="0" spc="0" baseline="0">
                <a:solidFill>
                  <a:srgbClr val="575C96"/>
                </a:solidFill>
                <a:hlinkClick r:id="rId2">
                  <a:extLst>
                    <a:ext uri="{A12FA001-AC4F-418D-AE19-62706E023703}">
                      <ahyp:hlinkClr xmlns:ahyp="http://schemas.microsoft.com/office/drawing/2018/hyperlinkcolor" val="tx"/>
                    </a:ext>
                  </a:extLst>
                </a:hlinkClick>
              </a:rPr>
              <a:t>Civil Finance Electronic Handbook</a:t>
            </a:r>
          </a:p>
          <a:p>
            <a:pPr marL="285750" indent="-285750">
              <a:spcAft>
                <a:spcPts val="600"/>
              </a:spcAft>
              <a:buClr>
                <a:schemeClr val="tx1"/>
              </a:buClr>
              <a:buFont typeface="Arial,Sans-Serif" panose="020B0604020202020204" pitchFamily="34" charset="0"/>
              <a:buChar char="•"/>
            </a:pPr>
            <a:r>
              <a:rPr lang="en-GB">
                <a:hlinkClick r:id="rId3"/>
              </a:rPr>
              <a:t>Costs_Assessment_Guidance_2024_SCC_-_Version_1a-_23_September_2024.pdf</a:t>
            </a:r>
            <a:r>
              <a:rPr lang="en-US"/>
              <a:t>  </a:t>
            </a:r>
            <a:r>
              <a:rPr lang="en-US">
                <a:solidFill>
                  <a:schemeClr val="accent1"/>
                </a:solidFill>
              </a:rPr>
              <a:t>(Appendix 2)</a:t>
            </a:r>
            <a:endParaRPr lang="en-US">
              <a:solidFill>
                <a:schemeClr val="accent1"/>
              </a:solidFill>
              <a:cs typeface="Arial"/>
            </a:endParaRPr>
          </a:p>
          <a:p>
            <a:pPr marL="285750" indent="-285750">
              <a:spcAft>
                <a:spcPts val="600"/>
              </a:spcAft>
              <a:buClr>
                <a:schemeClr val="tx1"/>
              </a:buClr>
              <a:buFont typeface="Arial,Sans-Serif" panose="020B0604020202020204" pitchFamily="34" charset="0"/>
              <a:buChar char="•"/>
            </a:pPr>
            <a:r>
              <a:rPr lang="en-US">
                <a:solidFill>
                  <a:srgbClr val="575C96"/>
                </a:solidFill>
                <a:cs typeface="Arial"/>
                <a:hlinkClick r:id="rId4">
                  <a:extLst>
                    <a:ext uri="{A12FA001-AC4F-418D-AE19-62706E023703}">
                      <ahyp:hlinkClr xmlns:ahyp="http://schemas.microsoft.com/office/drawing/2018/hyperlinkcolor" val="tx"/>
                    </a:ext>
                  </a:extLst>
                </a:hlinkClick>
              </a:rPr>
              <a:t>Remote Family Hearings: Updated Ways of Working</a:t>
            </a:r>
            <a:endParaRPr lang="en-US">
              <a:solidFill>
                <a:schemeClr val="accent1"/>
              </a:solidFill>
            </a:endParaRPr>
          </a:p>
          <a:p>
            <a:pPr marL="285750" indent="-285750">
              <a:spcAft>
                <a:spcPts val="600"/>
              </a:spcAft>
              <a:buClr>
                <a:schemeClr val="tx1"/>
              </a:buClr>
              <a:buFont typeface="Arial" panose="020B0604020202020204" pitchFamily="34" charset="0"/>
              <a:buChar char="•"/>
            </a:pPr>
            <a:r>
              <a:rPr lang="en-GB" sz="1800">
                <a:solidFill>
                  <a:schemeClr val="accent1"/>
                </a:solidFill>
                <a:hlinkClick r:id="rId5" tooltip="https://www.gov.uk/government/publications/standard-civil-contract-2024">
                  <a:extLst>
                    <a:ext uri="{A12FA001-AC4F-418D-AE19-62706E023703}">
                      <ahyp:hlinkClr xmlns:ahyp="http://schemas.microsoft.com/office/drawing/2018/hyperlinkcolor" val="tx"/>
                    </a:ext>
                  </a:extLst>
                </a:hlinkClick>
              </a:rPr>
              <a:t>Standard civil contract 2024 - GOV.UK</a:t>
            </a:r>
            <a:r>
              <a:rPr lang="en-GB" sz="1800">
                <a:solidFill>
                  <a:schemeClr val="accent1"/>
                </a:solidFill>
              </a:rPr>
              <a:t> </a:t>
            </a:r>
            <a:r>
              <a:rPr lang="en-GB">
                <a:solidFill>
                  <a:schemeClr val="accent1"/>
                </a:solidFill>
              </a:rPr>
              <a:t> (7.127, Category Specific Rules, Family)</a:t>
            </a:r>
            <a:endParaRPr lang="en-GB">
              <a:solidFill>
                <a:schemeClr val="accent1"/>
              </a:solidFill>
              <a:cs typeface="Arial"/>
            </a:endParaRPr>
          </a:p>
          <a:p>
            <a:pPr marL="285750" indent="-285750">
              <a:spcAft>
                <a:spcPts val="600"/>
              </a:spcAft>
              <a:buClr>
                <a:schemeClr val="tx1"/>
              </a:buClr>
              <a:buFont typeface="Arial" panose="020B0604020202020204" pitchFamily="34" charset="0"/>
              <a:buChar char="•"/>
              <a:tabLst>
                <a:tab pos="286511" algn="l"/>
              </a:tabLst>
            </a:pPr>
            <a:r>
              <a:rPr lang="en-US">
                <a:solidFill>
                  <a:srgbClr val="575C96"/>
                </a:solidFill>
                <a:hlinkClick r:id="rId6">
                  <a:extLst>
                    <a:ext uri="{A12FA001-AC4F-418D-AE19-62706E023703}">
                      <ahyp:hlinkClr xmlns:ahyp="http://schemas.microsoft.com/office/drawing/2018/hyperlinkcolor" val="tx"/>
                    </a:ext>
                  </a:extLst>
                </a:hlinkClick>
              </a:rPr>
              <a:t>Legal Aid Learning Website</a:t>
            </a:r>
            <a:r>
              <a:rPr lang="en-GB">
                <a:solidFill>
                  <a:srgbClr val="000000"/>
                </a:solidFill>
              </a:rPr>
              <a:t>  </a:t>
            </a:r>
            <a:r>
              <a:rPr lang="en-GB">
                <a:solidFill>
                  <a:schemeClr val="accent1"/>
                </a:solidFill>
              </a:rPr>
              <a:t>(CCMS Advocates modules on Civil Legal Aid page)</a:t>
            </a:r>
            <a:endParaRPr lang="en-GB" sz="1800">
              <a:solidFill>
                <a:schemeClr val="accent1"/>
              </a:solidFill>
              <a:ea typeface="+mn-lt"/>
              <a:cs typeface="+mn-lt"/>
            </a:endParaRPr>
          </a:p>
        </p:txBody>
      </p:sp>
      <p:sp>
        <p:nvSpPr>
          <p:cNvPr id="9" name="Freeform 302">
            <a:extLst>
              <a:ext uri="{FF2B5EF4-FFF2-40B4-BE49-F238E27FC236}">
                <a16:creationId xmlns:a16="http://schemas.microsoft.com/office/drawing/2014/main" id="{9BD3F093-337E-0079-16B2-6DF021B4DFE4}"/>
              </a:ext>
              <a:ext uri="{C183D7F6-B498-43B3-948B-1728B52AA6E4}">
                <adec:decorative xmlns:adec="http://schemas.microsoft.com/office/drawing/2017/decorative" val="1"/>
              </a:ext>
            </a:extLst>
          </p:cNvPr>
          <p:cNvSpPr/>
          <p:nvPr/>
        </p:nvSpPr>
        <p:spPr>
          <a:xfrm>
            <a:off x="788481" y="3582493"/>
            <a:ext cx="9784926" cy="2460956"/>
          </a:xfrm>
          <a:custGeom>
            <a:avLst/>
            <a:gdLst/>
            <a:ahLst/>
            <a:cxnLst/>
            <a:rect l="0" t="0" r="0" b="0"/>
            <a:pathLst>
              <a:path w="10166604" h="2308860">
                <a:moveTo>
                  <a:pt x="0" y="2308860"/>
                </a:moveTo>
                <a:lnTo>
                  <a:pt x="10166604" y="2308860"/>
                </a:lnTo>
                <a:lnTo>
                  <a:pt x="10166604" y="0"/>
                </a:lnTo>
                <a:lnTo>
                  <a:pt x="0" y="0"/>
                </a:lnTo>
                <a:lnTo>
                  <a:pt x="0" y="2308860"/>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Rectangle 286">
            <a:extLst>
              <a:ext uri="{FF2B5EF4-FFF2-40B4-BE49-F238E27FC236}">
                <a16:creationId xmlns:a16="http://schemas.microsoft.com/office/drawing/2014/main" id="{41F5BFBD-4CB1-1FDF-F525-67E13E117378}"/>
              </a:ext>
            </a:extLst>
          </p:cNvPr>
          <p:cNvSpPr/>
          <p:nvPr/>
        </p:nvSpPr>
        <p:spPr>
          <a:xfrm>
            <a:off x="915151" y="3627161"/>
            <a:ext cx="9553152" cy="823302"/>
          </a:xfrm>
          <a:prstGeom prst="rect">
            <a:avLst/>
          </a:prstGeom>
        </p:spPr>
        <p:txBody>
          <a:bodyPr wrap="square" lIns="0" tIns="0" rIns="0" bIns="0">
            <a:spAutoFit/>
          </a:bodyPr>
          <a:lstStyle/>
          <a:p>
            <a:pPr marL="0"/>
            <a:r>
              <a:rPr lang="en-US" sz="1800" b="1" i="0" spc="0" baseline="0">
                <a:solidFill>
                  <a:srgbClr val="000000"/>
                </a:solidFill>
                <a:latin typeface="Arial"/>
              </a:rPr>
              <a:t>Top Tip:</a:t>
            </a:r>
          </a:p>
          <a:p>
            <a:pPr marL="149961">
              <a:lnSpc>
                <a:spcPts val="2160"/>
              </a:lnSpc>
            </a:pPr>
            <a:r>
              <a:rPr lang="en-US" sz="1802" b="0" i="0" spc="0" baseline="0">
                <a:solidFill>
                  <a:srgbClr val="000000"/>
                </a:solidFill>
                <a:latin typeface="Arial"/>
              </a:rPr>
              <a:t>The above documents are fully searchable PDFs. To find the information you need, you can </a:t>
            </a:r>
          </a:p>
          <a:p>
            <a:pPr marL="149961">
              <a:lnSpc>
                <a:spcPts val="2161"/>
              </a:lnSpc>
            </a:pPr>
            <a:r>
              <a:rPr lang="en-US" sz="1800" b="0" i="0" spc="0" baseline="0">
                <a:solidFill>
                  <a:srgbClr val="000000"/>
                </a:solidFill>
                <a:latin typeface="ArialMT"/>
              </a:rPr>
              <a:t>search for a key word using ‘</a:t>
            </a:r>
            <a:r>
              <a:rPr lang="en-US" sz="1800" b="1" i="0" spc="0" baseline="0">
                <a:solidFill>
                  <a:srgbClr val="000000"/>
                </a:solidFill>
                <a:latin typeface="Arial-BoldMT"/>
              </a:rPr>
              <a:t>Ctrl + F’.</a:t>
            </a:r>
          </a:p>
        </p:txBody>
      </p:sp>
      <p:pic>
        <p:nvPicPr>
          <p:cNvPr id="12" name="Picture 303" descr="Screen shot of how to search for PDFs using keyword (Ctrl + F">
            <a:extLst>
              <a:ext uri="{FF2B5EF4-FFF2-40B4-BE49-F238E27FC236}">
                <a16:creationId xmlns:a16="http://schemas.microsoft.com/office/drawing/2014/main" id="{4EE6941F-B196-04E4-C420-C0204B10EE7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858835" y="4556657"/>
            <a:ext cx="6025896" cy="1309116"/>
          </a:xfrm>
          <a:prstGeom prst="rect">
            <a:avLst/>
          </a:prstGeom>
          <a:noFill/>
          <a:ln w="15875">
            <a:solidFill>
              <a:schemeClr val="tx1"/>
            </a:solidFill>
          </a:ln>
        </p:spPr>
      </p:pic>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60</a:t>
            </a:fld>
            <a:endParaRPr lang="en-GB"/>
          </a:p>
        </p:txBody>
      </p:sp>
    </p:spTree>
    <p:extLst>
      <p:ext uri="{BB962C8B-B14F-4D97-AF65-F5344CB8AC3E}">
        <p14:creationId xmlns:p14="http://schemas.microsoft.com/office/powerpoint/2010/main" val="3027652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D400C1E8-5475-9DA0-EE33-389A66642628}"/>
              </a:ext>
            </a:extLst>
          </p:cNvPr>
          <p:cNvSpPr>
            <a:spLocks noGrp="1"/>
          </p:cNvSpPr>
          <p:nvPr>
            <p:ph type="title"/>
          </p:nvPr>
        </p:nvSpPr>
        <p:spPr>
          <a:xfrm>
            <a:off x="809625" y="371475"/>
            <a:ext cx="10728325" cy="900113"/>
          </a:xfrm>
        </p:spPr>
        <p:txBody>
          <a:bodyPr/>
          <a:lstStyle/>
          <a:p>
            <a:r>
              <a:rPr lang="en-GB"/>
              <a:t>Additional guidance:</a:t>
            </a:r>
          </a:p>
        </p:txBody>
      </p:sp>
      <p:sp>
        <p:nvSpPr>
          <p:cNvPr id="3" name="Footer Placeholder 4">
            <a:extLst>
              <a:ext uri="{FF2B5EF4-FFF2-40B4-BE49-F238E27FC236}">
                <a16:creationId xmlns:a16="http://schemas.microsoft.com/office/drawing/2014/main" id="{8DF532BD-445F-5D67-1686-DB06BF7272CC}"/>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5" name="TextBox 4">
            <a:extLst>
              <a:ext uri="{FF2B5EF4-FFF2-40B4-BE49-F238E27FC236}">
                <a16:creationId xmlns:a16="http://schemas.microsoft.com/office/drawing/2014/main" id="{D5B3F31F-3341-8749-9868-47BF596AECC6}"/>
              </a:ext>
            </a:extLst>
          </p:cNvPr>
          <p:cNvSpPr txBox="1"/>
          <p:nvPr/>
        </p:nvSpPr>
        <p:spPr>
          <a:xfrm>
            <a:off x="809625" y="1226005"/>
            <a:ext cx="10572750" cy="4346062"/>
          </a:xfrm>
          <a:prstGeom prst="rect">
            <a:avLst/>
          </a:prstGeom>
          <a:noFill/>
        </p:spPr>
        <p:txBody>
          <a:bodyPr wrap="square" lIns="91440" tIns="45720" rIns="91440" bIns="45720" anchor="t">
            <a:spAutoFit/>
          </a:bodyPr>
          <a:lstStyle/>
          <a:p>
            <a:pPr marL="342900" indent="-342900">
              <a:lnSpc>
                <a:spcPct val="200000"/>
              </a:lnSpc>
              <a:spcAft>
                <a:spcPts val="1200"/>
              </a:spcAft>
              <a:buChar char="•"/>
            </a:pPr>
            <a:r>
              <a:rPr lang="en-GB">
                <a:cs typeface="Arial"/>
              </a:rPr>
              <a:t>The following courses, available in the 'CCMS Advocate: Closing cases and submitting bills' section of the 'CCMS Advocate' module of the 'Civil Legal Aid' page of the </a:t>
            </a:r>
            <a:r>
              <a:rPr lang="en-US">
                <a:solidFill>
                  <a:srgbClr val="575C96"/>
                </a:solidFill>
                <a:cs typeface="Arial"/>
                <a:hlinkClick r:id="rId2">
                  <a:extLst>
                    <a:ext uri="{A12FA001-AC4F-418D-AE19-62706E023703}">
                      <ahyp:hlinkClr xmlns:ahyp="http://schemas.microsoft.com/office/drawing/2018/hyperlinkcolor" val="tx"/>
                    </a:ext>
                  </a:extLst>
                </a:hlinkClick>
              </a:rPr>
              <a:t>Legal Aid Learning Website</a:t>
            </a:r>
            <a:r>
              <a:rPr lang="en-US">
                <a:solidFill>
                  <a:srgbClr val="575C96"/>
                </a:solidFill>
                <a:cs typeface="Arial"/>
              </a:rPr>
              <a:t> </a:t>
            </a:r>
            <a:r>
              <a:rPr lang="en-GB">
                <a:solidFill>
                  <a:srgbClr val="000000"/>
                </a:solidFill>
                <a:cs typeface="Arial"/>
              </a:rPr>
              <a:t>may assist you to submit your appeal correctly:</a:t>
            </a:r>
          </a:p>
          <a:p>
            <a:pPr marL="342900" indent="-342900">
              <a:lnSpc>
                <a:spcPct val="200000"/>
              </a:lnSpc>
              <a:spcAft>
                <a:spcPts val="1200"/>
              </a:spcAft>
              <a:buChar char="•"/>
            </a:pPr>
            <a:r>
              <a:rPr lang="en-GB">
                <a:hlinkClick r:id="rId3"/>
              </a:rPr>
              <a:t>CCMS Counsel and Solicitor Advocate: Appeal Bill – Legal Aid Learning</a:t>
            </a:r>
            <a:endParaRPr lang="en-GB"/>
          </a:p>
          <a:p>
            <a:pPr marL="342900" indent="-342900">
              <a:lnSpc>
                <a:spcPct val="200000"/>
              </a:lnSpc>
              <a:spcAft>
                <a:spcPts val="1200"/>
              </a:spcAft>
              <a:buChar char="•"/>
            </a:pPr>
            <a:r>
              <a:rPr lang="en-GB">
                <a:hlinkClick r:id="rId4"/>
              </a:rPr>
              <a:t>Getting your civil cost appeals right first time: certificated and escape cases – Legal Aid Learning</a:t>
            </a:r>
            <a:endParaRPr lang="en-GB">
              <a:solidFill>
                <a:srgbClr val="000000"/>
              </a:solidFill>
              <a:cs typeface="Arial"/>
            </a:endParaRPr>
          </a:p>
          <a:p>
            <a:pPr marL="285750" indent="-285750">
              <a:lnSpc>
                <a:spcPct val="200000"/>
              </a:lnSpc>
              <a:buFont typeface="Arial" panose="020B0604020202020204" pitchFamily="34" charset="0"/>
              <a:buChar char="•"/>
            </a:pPr>
            <a:r>
              <a:rPr lang="en-GB">
                <a:cs typeface="Arial"/>
              </a:rPr>
              <a:t>Further guidance on FAS billing is also available in this location: </a:t>
            </a:r>
            <a:r>
              <a:rPr lang="en-GB">
                <a:hlinkClick r:id="rId5"/>
              </a:rPr>
              <a:t>Family Advocacy Scheme frequently asked questions – Legal Aid Learning</a:t>
            </a:r>
            <a:endParaRPr lang="en-GB">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61</a:t>
            </a:fld>
            <a:endParaRPr lang="en-GB"/>
          </a:p>
        </p:txBody>
      </p:sp>
    </p:spTree>
    <p:extLst>
      <p:ext uri="{BB962C8B-B14F-4D97-AF65-F5344CB8AC3E}">
        <p14:creationId xmlns:p14="http://schemas.microsoft.com/office/powerpoint/2010/main" val="3998218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62</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1175014688"/>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4">
            <a:extLst>
              <a:ext uri="{FF2B5EF4-FFF2-40B4-BE49-F238E27FC236}">
                <a16:creationId xmlns:a16="http://schemas.microsoft.com/office/drawing/2014/main" id="{325E0F21-9D0C-2409-0CEB-44EF6E926FB5}"/>
              </a:ext>
              <a:ext uri="{C183D7F6-B498-43B3-948B-1728B52AA6E4}">
                <adec:decorative xmlns:adec="http://schemas.microsoft.com/office/drawing/2017/decorative" val="1"/>
              </a:ext>
            </a:extLst>
          </p:cNvPr>
          <p:cNvSpPr>
            <a:spLocks noGrp="1"/>
          </p:cNvSpPr>
          <p:nvPr>
            <p:ph type="ftr" sz="quarter" idx="11"/>
          </p:nvPr>
        </p:nvSpPr>
        <p:spPr>
          <a:xfrm>
            <a:off x="2941093" y="6456808"/>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262691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fontScale="90000"/>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3348791910"/>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X formerly known as Twitter logo">
            <a:extLst>
              <a:ext uri="{FF2B5EF4-FFF2-40B4-BE49-F238E27FC236}">
                <a16:creationId xmlns:a16="http://schemas.microsoft.com/office/drawing/2014/main" id="{8C8DA38D-A23B-0B38-1847-B266194A8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84723" y="4530863"/>
            <a:ext cx="1620653" cy="1411593"/>
          </a:xfrm>
          <a:prstGeom prst="rect">
            <a:avLst/>
          </a:prstGeom>
          <a:noFill/>
          <a:ln>
            <a:noFill/>
          </a:ln>
        </p:spPr>
      </p:pic>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63</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13092" t="5582" r="13595" b="4206"/>
          <a:stretch/>
        </p:blipFill>
        <p:spPr>
          <a:xfrm>
            <a:off x="7966778" y="3429000"/>
            <a:ext cx="1620653" cy="1411593"/>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2002668" y="4651249"/>
            <a:ext cx="1620653" cy="1411593"/>
          </a:xfrm>
          <a:prstGeom prst="rect">
            <a:avLst/>
          </a:prstGeom>
        </p:spPr>
      </p:pic>
      <p:sp>
        <p:nvSpPr>
          <p:cNvPr id="2" name="Footer Placeholder 4">
            <a:extLst>
              <a:ext uri="{FF2B5EF4-FFF2-40B4-BE49-F238E27FC236}">
                <a16:creationId xmlns:a16="http://schemas.microsoft.com/office/drawing/2014/main" id="{0A12CE99-694A-ED15-1FB7-5CEE177FFF5B}"/>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501507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Categories of case:</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6" name="Content Placeholder 3">
            <a:extLst>
              <a:ext uri="{FF2B5EF4-FFF2-40B4-BE49-F238E27FC236}">
                <a16:creationId xmlns:a16="http://schemas.microsoft.com/office/drawing/2014/main" id="{80A35229-6650-AE76-30C2-DD7E1F31501B}"/>
              </a:ext>
            </a:extLst>
          </p:cNvPr>
          <p:cNvSpPr txBox="1">
            <a:spLocks/>
          </p:cNvSpPr>
          <p:nvPr/>
        </p:nvSpPr>
        <p:spPr>
          <a:xfrm>
            <a:off x="809425" y="1273880"/>
            <a:ext cx="10517058" cy="488231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n-GB" sz="1800">
                <a:cs typeface="Arial"/>
              </a:rPr>
              <a:t>Family cases covered by FAS are divided into 5 categories: </a:t>
            </a:r>
            <a:endParaRPr lang="en-US" sz="1800"/>
          </a:p>
          <a:p>
            <a:pPr marL="251460" lvl="1" indent="-251460"/>
            <a:r>
              <a:rPr lang="en-GB" sz="1800">
                <a:cs typeface="Arial"/>
              </a:rPr>
              <a:t>Care and supervision applications</a:t>
            </a:r>
          </a:p>
          <a:p>
            <a:pPr marL="251460" lvl="1" indent="-251460"/>
            <a:r>
              <a:rPr lang="en-GB" sz="1800">
                <a:cs typeface="Arial"/>
              </a:rPr>
              <a:t>Other public law applications</a:t>
            </a:r>
          </a:p>
          <a:p>
            <a:pPr marL="251460" lvl="1" indent="-251460"/>
            <a:r>
              <a:rPr lang="en-GB" sz="1800">
                <a:cs typeface="Arial"/>
              </a:rPr>
              <a:t>Private law children cases</a:t>
            </a:r>
          </a:p>
          <a:p>
            <a:pPr marL="251460" lvl="1" indent="-251460"/>
            <a:r>
              <a:rPr lang="en-GB" sz="1800">
                <a:cs typeface="Arial"/>
              </a:rPr>
              <a:t>Domestic abuse cases</a:t>
            </a:r>
          </a:p>
          <a:p>
            <a:pPr marL="251460" lvl="1" indent="-251460">
              <a:spcAft>
                <a:spcPts val="1800"/>
              </a:spcAft>
            </a:pPr>
            <a:r>
              <a:rPr lang="en-GB" sz="1800">
                <a:cs typeface="Arial"/>
              </a:rPr>
              <a:t>Private law finance cases</a:t>
            </a:r>
          </a:p>
          <a:p>
            <a:pPr marL="0" lvl="1" indent="0">
              <a:spcAft>
                <a:spcPts val="1800"/>
              </a:spcAft>
              <a:buNone/>
            </a:pPr>
            <a:r>
              <a:rPr lang="en-GB" sz="1800">
                <a:cs typeface="Arial"/>
              </a:rPr>
              <a:t>Each category has separate rates, but CCMS will only offer the rates for the categories covered by the certificate, so to claim the correct category rates, you only need to select the relevant category.  </a:t>
            </a:r>
            <a:endParaRPr lang="en-GB" sz="1800"/>
          </a:p>
          <a:p>
            <a:r>
              <a:rPr lang="en-GB" sz="1800" b="1">
                <a:cs typeface="Arial"/>
              </a:rPr>
              <a:t>Please note</a:t>
            </a:r>
            <a:r>
              <a:rPr lang="en-GB" sz="1800">
                <a:cs typeface="Arial"/>
              </a:rPr>
              <a:t>: Where a certificate covers multiple categories, please select the rates relevant to the application(s) heard at the hearing or activity as indicated by the order or other evidence.</a:t>
            </a:r>
            <a:endParaRPr lang="en-GB" sz="1800"/>
          </a:p>
          <a:p>
            <a:pPr marL="285750" indent="-285750">
              <a:buChar char="•"/>
            </a:pPr>
            <a:r>
              <a:rPr lang="en-GB" sz="1800">
                <a:cs typeface="Arial"/>
              </a:rPr>
              <a:t>If a single hearing or activity includes significant work in multiple categories, you can only claim fees once in a single category, but you can choose which category to claim.</a:t>
            </a:r>
            <a:endParaRPr lang="en-GB">
              <a:cs typeface="Arial"/>
            </a:endParaRPr>
          </a:p>
          <a:p>
            <a:pPr>
              <a:lnSpc>
                <a:spcPct val="150000"/>
              </a:lnSpc>
              <a:spcAft>
                <a:spcPts val="1200"/>
              </a:spcAft>
            </a:pPr>
            <a:endParaRPr lang="en-GB" sz="1800">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7</a:t>
            </a:fld>
            <a:endParaRPr lang="en-GB"/>
          </a:p>
        </p:txBody>
      </p:sp>
    </p:spTree>
    <p:extLst>
      <p:ext uri="{BB962C8B-B14F-4D97-AF65-F5344CB8AC3E}">
        <p14:creationId xmlns:p14="http://schemas.microsoft.com/office/powerpoint/2010/main" val="196114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Level of judge:</a:t>
            </a:r>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3F0BA720-1B9F-E012-745C-F13EC76A5AE6}"/>
              </a:ext>
            </a:extLst>
          </p:cNvPr>
          <p:cNvSpPr txBox="1"/>
          <p:nvPr/>
        </p:nvSpPr>
        <p:spPr>
          <a:xfrm>
            <a:off x="809425" y="1107315"/>
            <a:ext cx="10573150" cy="5227072"/>
          </a:xfrm>
          <a:prstGeom prst="rect">
            <a:avLst/>
          </a:prstGeom>
          <a:noFill/>
        </p:spPr>
        <p:txBody>
          <a:bodyPr wrap="square" lIns="91440" tIns="45720" rIns="91440" bIns="45720" anchor="t">
            <a:spAutoFit/>
          </a:bodyPr>
          <a:lstStyle/>
          <a:p>
            <a:pPr>
              <a:lnSpc>
                <a:spcPct val="150000"/>
              </a:lnSpc>
              <a:spcAft>
                <a:spcPts val="600"/>
              </a:spcAft>
            </a:pPr>
            <a:r>
              <a:rPr lang="en-GB" sz="1800">
                <a:cs typeface="Arial"/>
              </a:rPr>
              <a:t>Some FAS fees vary according to who hears the case:</a:t>
            </a:r>
          </a:p>
          <a:p>
            <a:pPr marL="342900" indent="-342900">
              <a:lnSpc>
                <a:spcPct val="150000"/>
              </a:lnSpc>
              <a:spcAft>
                <a:spcPts val="600"/>
              </a:spcAft>
              <a:buFont typeface="Arial" panose="020B0604020202020204" pitchFamily="34" charset="0"/>
              <a:buChar char="•"/>
            </a:pPr>
            <a:r>
              <a:rPr lang="en-GB" sz="1800">
                <a:cs typeface="Arial"/>
              </a:rPr>
              <a:t>Hearing and advocates meetings fees vary depending on whether they are heard by:</a:t>
            </a:r>
          </a:p>
          <a:p>
            <a:pPr marL="594360" lvl="1" indent="-342900">
              <a:lnSpc>
                <a:spcPct val="150000"/>
              </a:lnSpc>
              <a:spcAft>
                <a:spcPts val="600"/>
              </a:spcAft>
              <a:buFont typeface="Arial" panose="020B0604020202020204" pitchFamily="34" charset="0"/>
              <a:buChar char="•"/>
            </a:pPr>
            <a:r>
              <a:rPr lang="en-GB" sz="1800">
                <a:cs typeface="Arial"/>
              </a:rPr>
              <a:t>Lay Magistrates / Lay Bench / Legal Adviser / Justices Clerk, or</a:t>
            </a:r>
          </a:p>
          <a:p>
            <a:pPr marL="594360" lvl="1" indent="-342900">
              <a:lnSpc>
                <a:spcPct val="150000"/>
              </a:lnSpc>
              <a:spcAft>
                <a:spcPts val="600"/>
              </a:spcAft>
              <a:buFont typeface="Arial" panose="020B0604020202020204" pitchFamily="34" charset="0"/>
              <a:buChar char="•"/>
            </a:pPr>
            <a:r>
              <a:rPr lang="en-GB" sz="1800">
                <a:cs typeface="Arial"/>
              </a:rPr>
              <a:t>A District Judge / Circuit Judge / Recorder, or</a:t>
            </a:r>
          </a:p>
          <a:p>
            <a:pPr marL="594360" lvl="1" indent="-342900">
              <a:lnSpc>
                <a:spcPct val="150000"/>
              </a:lnSpc>
              <a:spcAft>
                <a:spcPts val="600"/>
              </a:spcAft>
              <a:buClr>
                <a:srgbClr val="565B96"/>
              </a:buClr>
              <a:buFont typeface="Arial" panose="020B0604020202020204" pitchFamily="34" charset="0"/>
              <a:buChar char="•"/>
            </a:pPr>
            <a:r>
              <a:rPr lang="en-GB" sz="1800">
                <a:cs typeface="Arial"/>
              </a:rPr>
              <a:t>A High Court Judge / Deputy High Court Judge sitting under S9(1) of Senior Courts Act 1981 (a ‘Section 9’ Judge).</a:t>
            </a:r>
          </a:p>
          <a:p>
            <a:pPr marL="342900" indent="-342900">
              <a:lnSpc>
                <a:spcPct val="150000"/>
              </a:lnSpc>
              <a:spcAft>
                <a:spcPts val="600"/>
              </a:spcAft>
              <a:buFont typeface="Arial" panose="020B0604020202020204" pitchFamily="34" charset="0"/>
              <a:buChar char="•"/>
            </a:pPr>
            <a:r>
              <a:rPr lang="en-GB">
                <a:cs typeface="Arial"/>
              </a:rPr>
              <a:t>The same conference</a:t>
            </a:r>
            <a:r>
              <a:rPr lang="en-GB" sz="1800">
                <a:cs typeface="Arial"/>
              </a:rPr>
              <a:t>, opinion and bundle fees are payable regardless of who hears the case.</a:t>
            </a:r>
          </a:p>
          <a:p>
            <a:pPr marL="342900" indent="-342900">
              <a:lnSpc>
                <a:spcPct val="150000"/>
              </a:lnSpc>
              <a:spcAft>
                <a:spcPts val="600"/>
              </a:spcAft>
              <a:buFont typeface="Arial" panose="020B0604020202020204" pitchFamily="34" charset="0"/>
              <a:buChar char="•"/>
            </a:pPr>
            <a:r>
              <a:rPr lang="en-GB" sz="1800">
                <a:cs typeface="Arial"/>
              </a:rPr>
              <a:t>For advocates meetings, the level of judge is taken from the associated hearing (usually the hearing following the meeting).  </a:t>
            </a:r>
          </a:p>
          <a:p>
            <a:pPr marL="594360" lvl="1" indent="-342900">
              <a:lnSpc>
                <a:spcPct val="150000"/>
              </a:lnSpc>
              <a:spcAft>
                <a:spcPts val="600"/>
              </a:spcAft>
              <a:buFont typeface="Arial" panose="020B0604020202020204" pitchFamily="34" charset="0"/>
              <a:buChar char="•"/>
            </a:pPr>
            <a:r>
              <a:rPr lang="en-GB">
                <a:cs typeface="Arial"/>
              </a:rPr>
              <a:t>C</a:t>
            </a:r>
            <a:r>
              <a:rPr lang="en-GB" sz="1800">
                <a:cs typeface="Arial"/>
              </a:rPr>
              <a:t>onfirm the general allocation </a:t>
            </a:r>
            <a:r>
              <a:rPr lang="en-GB">
                <a:cs typeface="Arial"/>
              </a:rPr>
              <a:t>of the case for</a:t>
            </a:r>
            <a:r>
              <a:rPr lang="en-GB" sz="1800">
                <a:cs typeface="Arial"/>
              </a:rPr>
              <a:t> a meeting listed separately from any hearing.</a:t>
            </a:r>
          </a:p>
          <a:p>
            <a:pPr>
              <a:lnSpc>
                <a:spcPct val="150000"/>
              </a:lnSpc>
              <a:spcAft>
                <a:spcPts val="600"/>
              </a:spcAft>
            </a:pPr>
            <a:r>
              <a:rPr lang="en-GB" sz="1800" b="1">
                <a:cs typeface="Arial"/>
              </a:rPr>
              <a:t>Please note: </a:t>
            </a:r>
            <a:r>
              <a:rPr lang="en-GB" sz="1800">
                <a:cs typeface="Arial"/>
              </a:rPr>
              <a:t>To bill correctly, select the level of judge indicated by the relevant order.</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8</a:t>
            </a:fld>
            <a:endParaRPr lang="en-GB"/>
          </a:p>
        </p:txBody>
      </p:sp>
    </p:spTree>
    <p:extLst>
      <p:ext uri="{BB962C8B-B14F-4D97-AF65-F5344CB8AC3E}">
        <p14:creationId xmlns:p14="http://schemas.microsoft.com/office/powerpoint/2010/main" val="133467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solidFill>
                  <a:srgbClr val="575C96"/>
                </a:solidFill>
              </a:rPr>
              <a:t>FAS activities:</a:t>
            </a:r>
            <a:endParaRPr lang="en-GB">
              <a:cs typeface="Arial"/>
            </a:endParaRP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4" name="TextBox 3">
            <a:extLst>
              <a:ext uri="{FF2B5EF4-FFF2-40B4-BE49-F238E27FC236}">
                <a16:creationId xmlns:a16="http://schemas.microsoft.com/office/drawing/2014/main" id="{B4FDE56E-1DFC-EF0F-4BE6-46C70ADF8746}"/>
              </a:ext>
            </a:extLst>
          </p:cNvPr>
          <p:cNvSpPr txBox="1"/>
          <p:nvPr/>
        </p:nvSpPr>
        <p:spPr>
          <a:xfrm>
            <a:off x="809425" y="1272136"/>
            <a:ext cx="10573150" cy="5027017"/>
          </a:xfrm>
          <a:prstGeom prst="rect">
            <a:avLst/>
          </a:prstGeom>
          <a:noFill/>
        </p:spPr>
        <p:txBody>
          <a:bodyPr wrap="square" lIns="91440" tIns="45720" rIns="91440" bIns="45720" anchor="t">
            <a:spAutoFit/>
          </a:bodyPr>
          <a:lstStyle/>
          <a:p>
            <a:pPr>
              <a:lnSpc>
                <a:spcPct val="150000"/>
              </a:lnSpc>
            </a:pPr>
            <a:r>
              <a:rPr lang="en-GB" sz="1800">
                <a:cs typeface="Arial"/>
              </a:rPr>
              <a:t>Fees can be claimed for five advocacy activities:</a:t>
            </a:r>
            <a:endParaRPr lang="en-US" sz="1800">
              <a:cs typeface="Arial"/>
            </a:endParaRPr>
          </a:p>
          <a:p>
            <a:pPr marL="342900" indent="-342900">
              <a:lnSpc>
                <a:spcPct val="150000"/>
              </a:lnSpc>
              <a:buChar char="•"/>
            </a:pPr>
            <a:r>
              <a:rPr lang="en-GB" sz="1800">
                <a:cs typeface="Arial"/>
              </a:rPr>
              <a:t>Final hearings </a:t>
            </a:r>
          </a:p>
          <a:p>
            <a:pPr marL="342900" indent="-342900">
              <a:lnSpc>
                <a:spcPct val="150000"/>
              </a:lnSpc>
              <a:buChar char="•"/>
            </a:pPr>
            <a:r>
              <a:rPr lang="en-GB" sz="1800">
                <a:cs typeface="Arial"/>
              </a:rPr>
              <a:t>Interim hearings</a:t>
            </a:r>
          </a:p>
          <a:p>
            <a:pPr marL="342900" indent="-342900">
              <a:lnSpc>
                <a:spcPct val="150000"/>
              </a:lnSpc>
              <a:buChar char="•"/>
            </a:pPr>
            <a:r>
              <a:rPr lang="en-GB" sz="1800">
                <a:cs typeface="Arial"/>
              </a:rPr>
              <a:t>Advocates meetings </a:t>
            </a:r>
          </a:p>
          <a:p>
            <a:pPr marL="342900" indent="-342900">
              <a:lnSpc>
                <a:spcPct val="150000"/>
              </a:lnSpc>
              <a:buChar char="•"/>
            </a:pPr>
            <a:r>
              <a:rPr lang="en-GB" sz="1800">
                <a:cs typeface="Arial"/>
              </a:rPr>
              <a:t>Conferences </a:t>
            </a:r>
          </a:p>
          <a:p>
            <a:pPr marL="342900" indent="-342900">
              <a:lnSpc>
                <a:spcPct val="150000"/>
              </a:lnSpc>
              <a:buChar char="•"/>
            </a:pPr>
            <a:r>
              <a:rPr lang="en-GB" sz="1800">
                <a:cs typeface="Arial"/>
              </a:rPr>
              <a:t>Opinions</a:t>
            </a:r>
          </a:p>
          <a:p>
            <a:pPr>
              <a:lnSpc>
                <a:spcPct val="150000"/>
              </a:lnSpc>
            </a:pPr>
            <a:r>
              <a:rPr lang="en-GB" sz="1800" b="1">
                <a:cs typeface="Arial"/>
              </a:rPr>
              <a:t>Please note: </a:t>
            </a:r>
            <a:r>
              <a:rPr lang="en-GB" sz="1800">
                <a:cs typeface="Arial"/>
              </a:rPr>
              <a:t>Selecting the </a:t>
            </a:r>
            <a:r>
              <a:rPr lang="en-GB">
                <a:cs typeface="Arial"/>
              </a:rPr>
              <a:t>correct </a:t>
            </a:r>
            <a:r>
              <a:rPr lang="en-GB" sz="1800">
                <a:cs typeface="Arial"/>
              </a:rPr>
              <a:t>activity,</a:t>
            </a:r>
            <a:r>
              <a:rPr lang="en-GB">
                <a:cs typeface="Arial"/>
              </a:rPr>
              <a:t> </a:t>
            </a:r>
            <a:r>
              <a:rPr lang="en-GB" sz="1800">
                <a:cs typeface="Arial"/>
              </a:rPr>
              <a:t>where this is covered by the scope of the certificate,</a:t>
            </a:r>
            <a:r>
              <a:rPr lang="en-GB">
                <a:cs typeface="Arial"/>
              </a:rPr>
              <a:t> </a:t>
            </a:r>
            <a:r>
              <a:rPr lang="en-GB" sz="1800">
                <a:cs typeface="Arial"/>
              </a:rPr>
              <a:t>will help you avoid rejection.</a:t>
            </a:r>
          </a:p>
          <a:p>
            <a:pPr>
              <a:lnSpc>
                <a:spcPct val="150000"/>
              </a:lnSpc>
            </a:pPr>
            <a:r>
              <a:rPr lang="en-GB" sz="1800" b="1">
                <a:cs typeface="Arial"/>
              </a:rPr>
              <a:t>Guidance: </a:t>
            </a:r>
          </a:p>
          <a:p>
            <a:pPr marL="285750" indent="-285750">
              <a:lnSpc>
                <a:spcPct val="150000"/>
              </a:lnSpc>
              <a:buFont typeface="Arial" panose="020B0604020202020204" pitchFamily="34" charset="0"/>
              <a:buChar char="•"/>
            </a:pPr>
            <a:r>
              <a:rPr lang="en-GB">
                <a:cs typeface="Arial"/>
              </a:rPr>
              <a:t>Chapter 14, appendix 2 of the costs assessment guidance 2024</a:t>
            </a:r>
          </a:p>
          <a:p>
            <a:pPr marL="285750" indent="-285750">
              <a:lnSpc>
                <a:spcPct val="150000"/>
              </a:lnSpc>
              <a:buFont typeface="Arial" panose="020B0604020202020204" pitchFamily="34" charset="0"/>
              <a:buChar char="•"/>
            </a:pPr>
            <a:r>
              <a:rPr lang="en-GB">
                <a:cs typeface="Arial"/>
              </a:rPr>
              <a:t>Section 6.4 of the civil finance electronic handbook </a:t>
            </a:r>
            <a:endParaRPr lang="en-GB" sz="1800">
              <a:cs typeface="Arial"/>
            </a:endParaRPr>
          </a:p>
          <a:p>
            <a:pPr>
              <a:lnSpc>
                <a:spcPct val="150000"/>
              </a:lnSpc>
            </a:pPr>
            <a:endParaRPr lang="en-GB" sz="1800">
              <a:cs typeface="Aria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9</a:t>
            </a:fld>
            <a:endParaRPr lang="en-GB"/>
          </a:p>
        </p:txBody>
      </p:sp>
    </p:spTree>
    <p:extLst>
      <p:ext uri="{BB962C8B-B14F-4D97-AF65-F5344CB8AC3E}">
        <p14:creationId xmlns:p14="http://schemas.microsoft.com/office/powerpoint/2010/main" val="2761754043"/>
      </p:ext>
    </p:extLst>
  </p:cSld>
  <p:clrMapOvr>
    <a:masterClrMapping/>
  </p:clrMapOvr>
</p:sld>
</file>

<file path=ppt/theme/theme1.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D912AA0-7ABD-41F8-A326-0D21A704D362}" vid="{C2A767E1-17AF-4CDC-93B5-AC933DACC799}"/>
    </a:ext>
  </a:extLst>
</a:theme>
</file>

<file path=ppt/theme/theme2.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8EBC4F-4D15-4443-8A7D-4788BE91BB3F}">
  <ds:schemaRefs>
    <ds:schemaRef ds:uri="http://schemas.microsoft.com/sharepoint/v3/contenttype/forms"/>
  </ds:schemaRefs>
</ds:datastoreItem>
</file>

<file path=customXml/itemProps2.xml><?xml version="1.0" encoding="utf-8"?>
<ds:datastoreItem xmlns:ds="http://schemas.openxmlformats.org/officeDocument/2006/customXml" ds:itemID="{C0CDB07E-F013-4360-A93E-529D784DE884}">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c8ff423a-c6d6-43d4-a310-ad7749d2149d"/>
    <ds:schemaRef ds:uri="36e1edd4-7d17-4d57-9663-9ce4c188a227"/>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23026152-EAB8-499E-9B5F-E4421C513AFC}"/>
</file>

<file path=docProps/app.xml><?xml version="1.0" encoding="utf-8"?>
<Properties xmlns="http://schemas.openxmlformats.org/officeDocument/2006/extended-properties" xmlns:vt="http://schemas.openxmlformats.org/officeDocument/2006/docPropsVTypes">
  <Template>laa-powerpoint-template-purple (3)</Template>
  <TotalTime>5</TotalTime>
  <Words>8893</Words>
  <Application>Microsoft Office PowerPoint</Application>
  <PresentationFormat>Widescreen</PresentationFormat>
  <Paragraphs>683</Paragraphs>
  <Slides>64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Arial,Sans-Serif</vt:lpstr>
      <vt:lpstr>Arial-BoldMT</vt:lpstr>
      <vt:lpstr>ArialMT</vt:lpstr>
      <vt:lpstr>Calibri</vt:lpstr>
      <vt:lpstr>Office Theme</vt:lpstr>
      <vt:lpstr>#HelpUsSayYes webinar:  Family advocacy scheme (FAS) for Counsel </vt:lpstr>
      <vt:lpstr>Technical tips for this webinar</vt:lpstr>
      <vt:lpstr>Content</vt:lpstr>
      <vt:lpstr>FAS for Counsel:</vt:lpstr>
      <vt:lpstr>Introduction</vt:lpstr>
      <vt:lpstr>What is the family advocacy scheme (FAS)?</vt:lpstr>
      <vt:lpstr>Categories of case:</vt:lpstr>
      <vt:lpstr>Level of judge:</vt:lpstr>
      <vt:lpstr>FAS activities:</vt:lpstr>
      <vt:lpstr>Final hearings </vt:lpstr>
      <vt:lpstr>Final hearing fees:</vt:lpstr>
      <vt:lpstr>Final Hearing fees continued:</vt:lpstr>
      <vt:lpstr>Dispute resolution appointment (DRA) hearings:</vt:lpstr>
      <vt:lpstr>Interim hearings payable as final hearings under the FAS:</vt:lpstr>
      <vt:lpstr>Calculating final hearing fees:</vt:lpstr>
      <vt:lpstr>Case conclusion at an interim hearing:</vt:lpstr>
      <vt:lpstr>Interim hearings </vt:lpstr>
      <vt:lpstr>Interim Hearings:</vt:lpstr>
      <vt:lpstr>Interim hearing fees:</vt:lpstr>
      <vt:lpstr>Multi day interim hearings: </vt:lpstr>
      <vt:lpstr>Evidence requirements for hearings:</vt:lpstr>
      <vt:lpstr>Evidence requirements for hearings continued:</vt:lpstr>
      <vt:lpstr>Evidence requirements for both interim and final hearings:</vt:lpstr>
      <vt:lpstr>Help us pay your hearing fees first time:</vt:lpstr>
      <vt:lpstr>Cancelled hearings</vt:lpstr>
      <vt:lpstr>Cancelled hearings:</vt:lpstr>
      <vt:lpstr>Cancelled hearings continued:</vt:lpstr>
      <vt:lpstr>Hearings cancelled after the listing time - paper hearings: </vt:lpstr>
      <vt:lpstr>Fees claimable where the advocates agree in advance the issues for hearing:</vt:lpstr>
      <vt:lpstr>Bolt ons</vt:lpstr>
      <vt:lpstr>Percentage uplift Bolt ons:</vt:lpstr>
      <vt:lpstr>Percentage uplift bolt ons continued:</vt:lpstr>
      <vt:lpstr>Early resolution fee (finance cases only):</vt:lpstr>
      <vt:lpstr>Advocates bundle fees:</vt:lpstr>
      <vt:lpstr>Interim advocates bundle fees:</vt:lpstr>
      <vt:lpstr>Advocates bundle sizes:</vt:lpstr>
      <vt:lpstr>Advocates meetings, opinions and conference fees</vt:lpstr>
      <vt:lpstr>Advocates meetings:</vt:lpstr>
      <vt:lpstr>Advocates meetings continued:</vt:lpstr>
      <vt:lpstr>Opinion fees:</vt:lpstr>
      <vt:lpstr>Conference fees:</vt:lpstr>
      <vt:lpstr>Conference evidence:</vt:lpstr>
      <vt:lpstr>Travel justification</vt:lpstr>
      <vt:lpstr>Travel justification:</vt:lpstr>
      <vt:lpstr>Travel justification: No local Bar</vt:lpstr>
      <vt:lpstr>Travel justification: Local counsel unavailable</vt:lpstr>
      <vt:lpstr>Travel justification: Continuity of counsel</vt:lpstr>
      <vt:lpstr>Travel justification: Specific knowledge or skill</vt:lpstr>
      <vt:lpstr>Travel costs</vt:lpstr>
      <vt:lpstr>Local travel:</vt:lpstr>
      <vt:lpstr>Exceptional travel:</vt:lpstr>
      <vt:lpstr>Travel expenses: Mileage</vt:lpstr>
      <vt:lpstr>Travel expenses: Public transport</vt:lpstr>
      <vt:lpstr>Travel expenses: Overnight accommodation</vt:lpstr>
      <vt:lpstr>Travel expenses: Overnight accommodation and taxi fares</vt:lpstr>
      <vt:lpstr>Appealing assessed travel costs:</vt:lpstr>
      <vt:lpstr>Contact us / additional guidance</vt:lpstr>
      <vt:lpstr>Contact us:</vt:lpstr>
      <vt:lpstr>Civil claim fix:</vt:lpstr>
      <vt:lpstr>Guidance:</vt:lpstr>
      <vt:lpstr>Additional guidance:</vt:lpstr>
      <vt:lpstr>Our training website:</vt:lpstr>
      <vt:lpstr>Our communications channels:</vt:lpstr>
      <vt:lpstr>Legal Aid Agency 13th Floor (13.51) 102 Petty France London SW1H 9AJ gov.uk/government/organisations/legal-aid-agency </vt:lpstr>
    </vt:vector>
  </TitlesOfParts>
  <Manager>Legal Aid Agency</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[Subject or description]</dc:subject>
  <dc:creator>Goddard, Tammy | She/Hers</dc:creator>
  <cp:keywords>[Key words separated by commas]</cp:keywords>
  <cp:lastModifiedBy>Goddard, Tammy | She/Hers</cp:lastModifiedBy>
  <cp:revision>2</cp:revision>
  <dcterms:created xsi:type="dcterms:W3CDTF">2024-10-29T19:15:47Z</dcterms:created>
  <dcterms:modified xsi:type="dcterms:W3CDTF">2024-12-04T08:34:09Z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b734f1-cb36-428c-8453-d227e30ff63d_Enabled">
    <vt:lpwstr>true</vt:lpwstr>
  </property>
  <property fmtid="{D5CDD505-2E9C-101B-9397-08002B2CF9AE}" pid="3" name="MSIP_Label_15b734f1-cb36-428c-8453-d227e30ff63d_SetDate">
    <vt:lpwstr>2024-11-08T06:59:39Z</vt:lpwstr>
  </property>
  <property fmtid="{D5CDD505-2E9C-101B-9397-08002B2CF9AE}" pid="4" name="MSIP_Label_15b734f1-cb36-428c-8453-d227e30ff63d_Method">
    <vt:lpwstr>Privileged</vt:lpwstr>
  </property>
  <property fmtid="{D5CDD505-2E9C-101B-9397-08002B2CF9AE}" pid="5" name="MSIP_Label_15b734f1-cb36-428c-8453-d227e30ff63d_Name">
    <vt:lpwstr>OFFICIAL - FOR PUBLIC RELEASE</vt:lpwstr>
  </property>
  <property fmtid="{D5CDD505-2E9C-101B-9397-08002B2CF9AE}" pid="6" name="MSIP_Label_15b734f1-cb36-428c-8453-d227e30ff63d_SiteId">
    <vt:lpwstr>c6874728-71e6-41fe-a9e1-2e8c36776ad8</vt:lpwstr>
  </property>
  <property fmtid="{D5CDD505-2E9C-101B-9397-08002B2CF9AE}" pid="7" name="MSIP_Label_15b734f1-cb36-428c-8453-d227e30ff63d_ActionId">
    <vt:lpwstr>321c69c6-b81a-4ef3-ba29-7cd8782668b8</vt:lpwstr>
  </property>
  <property fmtid="{D5CDD505-2E9C-101B-9397-08002B2CF9AE}" pid="8" name="MSIP_Label_15b734f1-cb36-428c-8453-d227e30ff63d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 - FOR PUBLIC RELEASE</vt:lpwstr>
  </property>
  <property fmtid="{D5CDD505-2E9C-101B-9397-08002B2CF9AE}" pid="11" name="ClassificationContentMarkingHeaderLocations">
    <vt:lpwstr>Office Theme:9</vt:lpwstr>
  </property>
  <property fmtid="{D5CDD505-2E9C-101B-9397-08002B2CF9AE}" pid="12" name="ClassificationContentMarkingHeaderText">
    <vt:lpwstr>OFFICIAL - FOR PUBLIC RELEASE</vt:lpwstr>
  </property>
  <property fmtid="{D5CDD505-2E9C-101B-9397-08002B2CF9AE}" pid="13" name="ContentTypeId">
    <vt:lpwstr>0x0101003DC4EC697F8DD5458A22CB4D2CE1B3D5</vt:lpwstr>
  </property>
  <property fmtid="{D5CDD505-2E9C-101B-9397-08002B2CF9AE}" pid="14" name="Order">
    <vt:r8>114600</vt:r8>
  </property>
  <property fmtid="{D5CDD505-2E9C-101B-9397-08002B2CF9AE}" pid="15" name="xd_Signature">
    <vt:bool>false</vt:bool>
  </property>
  <property fmtid="{D5CDD505-2E9C-101B-9397-08002B2CF9AE}" pid="16" name="xd_ProgID">
    <vt:lpwstr/>
  </property>
  <property fmtid="{D5CDD505-2E9C-101B-9397-08002B2CF9AE}" pid="17" name="_SourceUrl">
    <vt:lpwstr/>
  </property>
  <property fmtid="{D5CDD505-2E9C-101B-9397-08002B2CF9AE}" pid="18" name="_SharedFileIndex">
    <vt:lpwstr/>
  </property>
  <property fmtid="{D5CDD505-2E9C-101B-9397-08002B2CF9AE}" pid="19" name="ComplianceAssetId">
    <vt:lpwstr/>
  </property>
  <property fmtid="{D5CDD505-2E9C-101B-9397-08002B2CF9AE}" pid="20" name="TemplateUrl">
    <vt:lpwstr/>
  </property>
  <property fmtid="{D5CDD505-2E9C-101B-9397-08002B2CF9AE}" pid="21" name="_ExtendedDescription">
    <vt:lpwstr/>
  </property>
  <property fmtid="{D5CDD505-2E9C-101B-9397-08002B2CF9AE}" pid="22" name="TriggerFlowInfo">
    <vt:lpwstr/>
  </property>
  <property fmtid="{D5CDD505-2E9C-101B-9397-08002B2CF9AE}" pid="23" name="MediaServiceImageTags">
    <vt:lpwstr/>
  </property>
</Properties>
</file>