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426" r:id="rId6"/>
    <p:sldId id="425" r:id="rId7"/>
    <p:sldId id="258" r:id="rId8"/>
    <p:sldId id="495" r:id="rId9"/>
    <p:sldId id="264" r:id="rId10"/>
    <p:sldId id="428" r:id="rId11"/>
    <p:sldId id="505" r:id="rId12"/>
    <p:sldId id="430" r:id="rId13"/>
    <p:sldId id="429" r:id="rId14"/>
    <p:sldId id="257" r:id="rId15"/>
    <p:sldId id="432" r:id="rId16"/>
    <p:sldId id="431" r:id="rId17"/>
    <p:sldId id="496" r:id="rId18"/>
    <p:sldId id="508" r:id="rId19"/>
    <p:sldId id="498" r:id="rId20"/>
    <p:sldId id="499" r:id="rId21"/>
    <p:sldId id="500" r:id="rId22"/>
    <p:sldId id="501" r:id="rId23"/>
    <p:sldId id="502" r:id="rId24"/>
    <p:sldId id="506" r:id="rId25"/>
    <p:sldId id="494" r:id="rId26"/>
    <p:sldId id="484" r:id="rId27"/>
    <p:sldId id="265" r:id="rId28"/>
    <p:sldId id="374" r:id="rId29"/>
    <p:sldId id="507"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E96C19-992A-5C59-18CA-B491371B0623}" name="Chapman, John (LAA) | He/His" initials="" userId="S::John.Chapman@justice.gov.uk::7a28c6c9-6e15-45a8-8b38-4dd0abf30a63" providerId="AD"/>
  <p188:author id="{274A5538-DF6F-509B-307B-319827773EE9}" name="Crosier, David" initials="DC" userId="S::David.Crosier@justice.gov.uk::db090c0a-9c9b-4f99-8c71-6857df0d0557" providerId="AD"/>
  <p188:author id="{C836644A-1EA2-E1B1-6D4D-A81665371522}" name="Goddard, Tammy | She/Hers" initials="GT|S" userId="S::Tammy.Goddard@justice.gov.uk::d78adb15-2ef7-4946-b0f0-f690891709e6" providerId="AD"/>
  <p188:author id="{9302E863-0129-C395-6C9D-1650B1495AD5}" name="Dryden, James" initials="JD" userId="S::James.Dryden@justice.gov.uk::b70b1e35-c2f0-400d-8d55-eee37b91d772" providerId="AD"/>
  <p188:author id="{737C6D79-47C8-B518-6B4D-61DDA8910F82}" name="Dryden, James" initials="DJ" userId="S::james.dryden@justice.gov.uk::b70b1e35-c2f0-400d-8d55-eee37b91d7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F8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460" y="4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dard, Tammy | She/Hers" userId="S::tammy.goddard@justice.gov.uk::d78adb15-2ef7-4946-b0f0-f690891709e6" providerId="AD" clId="Web-{BF102525-375A-4B8B-A670-303ED2919858}"/>
    <pc:docChg chg="modSld">
      <pc:chgData name="Goddard, Tammy | She/Hers" userId="S::tammy.goddard@justice.gov.uk::d78adb15-2ef7-4946-b0f0-f690891709e6" providerId="AD" clId="Web-{BF102525-375A-4B8B-A670-303ED2919858}" dt="2025-01-13T06:20:31.707" v="0" actId="1076"/>
      <pc:docMkLst>
        <pc:docMk/>
      </pc:docMkLst>
      <pc:sldChg chg="modSp">
        <pc:chgData name="Goddard, Tammy | She/Hers" userId="S::tammy.goddard@justice.gov.uk::d78adb15-2ef7-4946-b0f0-f690891709e6" providerId="AD" clId="Web-{BF102525-375A-4B8B-A670-303ED2919858}" dt="2025-01-13T06:20:31.707" v="0" actId="1076"/>
        <pc:sldMkLst>
          <pc:docMk/>
          <pc:sldMk cId="1262691760" sldId="374"/>
        </pc:sldMkLst>
        <pc:graphicFrameChg chg="mod">
          <ac:chgData name="Goddard, Tammy | She/Hers" userId="S::tammy.goddard@justice.gov.uk::d78adb15-2ef7-4946-b0f0-f690891709e6" providerId="AD" clId="Web-{BF102525-375A-4B8B-A670-303ED2919858}" dt="2025-01-13T06:20:31.707" v="0" actId="1076"/>
          <ac:graphicFrameMkLst>
            <pc:docMk/>
            <pc:sldMk cId="1262691760" sldId="374"/>
            <ac:graphicFrameMk id="3" creationId="{A2AEA88C-A77B-49FA-9957-07E661748AD0}"/>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hyperlink" Target="https://legalaidlearning.justice.gov.uk/amend-a-case-cost-limitation/" TargetMode="External"/><Relationship Id="rId3" Type="http://schemas.openxmlformats.org/officeDocument/2006/relationships/hyperlink" Target="https://legalaidlearning.justice.gov.uk/" TargetMode="External"/><Relationship Id="rId7" Type="http://schemas.openxmlformats.org/officeDocument/2006/relationships/hyperlink" Target="https://legalaidlearning.justice.gov.uk/amend-provider-details/" TargetMode="External"/><Relationship Id="rId2" Type="http://schemas.openxmlformats.org/officeDocument/2006/relationships/hyperlink" Target="https://www.eventbrite.co.uk/o/legal-aid-agency-6102545875" TargetMode="External"/><Relationship Id="rId1" Type="http://schemas.openxmlformats.org/officeDocument/2006/relationships/hyperlink" Target="mailto:Online-Support@justice.gov.uk" TargetMode="External"/><Relationship Id="rId6" Type="http://schemas.openxmlformats.org/officeDocument/2006/relationships/hyperlink" Target="https://legalaidlearning.justice.gov.uk/course/view.php?id=202" TargetMode="External"/><Relationship Id="rId5" Type="http://schemas.openxmlformats.org/officeDocument/2006/relationships/hyperlink" Target="https://legalaidlearning.justice.gov.uk/ccms-provider-managing-live-cases-provider-transfer/" TargetMode="External"/><Relationship Id="rId4" Type="http://schemas.openxmlformats.org/officeDocument/2006/relationships/hyperlink" Target="https://www.youtube.com/@legalaidagency4058"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 Id="rId2" Type="http://schemas.openxmlformats.org/officeDocument/2006/relationships/hyperlink" Target="https://portal.legalservices.gov.uk/oam/server/obrareq.cgi?encquery%3D2iyzWnZidLnQtZzGkmx%2F4VrrlO5ram1CBKaLgwWSv%2Fi%2BWamLod3cG%2Fz8A4etpShxYBBO00lV7TtrVttLO2xUinkiGqw1wDjKnxY3zP3ohh5Fn%2FtrWXgCt4nvV2qIywoD5BnDDtryoRb2xv86CWTv2g7%2Bw1aSgsH%2BC4iC%2B35Ft0rVn%2BWAL0%2BRre3JhzHPhb%2FlrkWBuQ%2BWinotm0OGUCSjP9MGPqZTUUFSlBEWPSTfnc8CGHq3yYvLbxxz79eOomlaMmesvnFkGM30qSNQWYs0P8YUaQbGbuQG0ago%2FD6YqHu67XnDC0Kp6%2BveZGnIpBOn7kcA2h8g%2B6nDNOeCvwfNaqtoOcXvOonEzK5BHH8EvdE%3D%20agentid%3DWebgateAgent11g_1%20ver%3D1%20crmethod%3D2%26cksum%3Db76d94448918078d15c9319ae6f3eea682b78c2d&amp;ECID-Context=1.0062NnNuGlqEoId5Pf8Dyd0001nk0003D6%3BkXhglXhgv0ZGZKSULGSPXKTPJHSRo4USpLO" TargetMode="External"/><Relationship Id="rId1" Type="http://schemas.openxmlformats.org/officeDocument/2006/relationships/hyperlink" Target="https://twitter.com/LegalAidAgency" TargetMode="External"/><Relationship Id="rId4" Type="http://schemas.openxmlformats.org/officeDocument/2006/relationships/hyperlink" Target="https://x.com/LAAHelpTeam"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youtube.com/@legalaidagency4058" TargetMode="External"/><Relationship Id="rId3" Type="http://schemas.openxmlformats.org/officeDocument/2006/relationships/hyperlink" Target="https://legalaidlearning.justice.gov.uk/amend-provider-details/" TargetMode="External"/><Relationship Id="rId7" Type="http://schemas.openxmlformats.org/officeDocument/2006/relationships/hyperlink" Target="https://legalaidlearning.justice.gov.uk/"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ccms-provider-managing-live-cases-provider-transfer/" TargetMode="External"/><Relationship Id="rId6" Type="http://schemas.openxmlformats.org/officeDocument/2006/relationships/hyperlink" Target="mailto:Online-Support@justice.gov.uk" TargetMode="External"/><Relationship Id="rId5" Type="http://schemas.openxmlformats.org/officeDocument/2006/relationships/hyperlink" Target="https://www.eventbrite.co.uk/o/legal-aid-agency-6102545875" TargetMode="External"/><Relationship Id="rId4" Type="http://schemas.openxmlformats.org/officeDocument/2006/relationships/hyperlink" Target="https://legalaidlearning.justice.gov.uk/amend-a-case-cost-limitation/"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x.com/LAAHelpTeam" TargetMode="External"/><Relationship Id="rId2" Type="http://schemas.openxmlformats.org/officeDocument/2006/relationships/hyperlink" Target="https://twitter.com/LegalAidAgency" TargetMode="External"/><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 Id="rId4" Type="http://schemas.openxmlformats.org/officeDocument/2006/relationships/hyperlink" Target="https://portal.legalservices.gov.uk/oam/server/obrareq.cgi?encquery%3D2iyzWnZidLnQtZzGkmx%2F4VrrlO5ram1CBKaLgwWSv%2Fi%2BWamLod3cG%2Fz8A4etpShxYBBO00lV7TtrVttLO2xUinkiGqw1wDjKnxY3zP3ohh5Fn%2FtrWXgCt4nvV2qIywoD5BnDDtryoRb2xv86CWTv2g7%2Bw1aSgsH%2BC4iC%2B35Ft0rVn%2BWAL0%2BRre3JhzHPhb%2FlrkWBuQ%2BWinotm0OGUCSjP9MGPqZTUUFSlBEWPSTfnc8CGHq3yYvLbxxz79eOomlaMmesvnFkGM30qSNQWYs0P8YUaQbGbuQG0ago%2FD6YqHu67XnDC0Kp6%2BveZGnIpBOn7kcA2h8g%2B6nDNOeCvwfNaqtoOcXvOonEzK5BHH8EvdE%3D%20agentid%3DWebgateAgent11g_1%20ver%3D1%20crmethod%3D2%26cksum%3Db76d94448918078d15c9319ae6f3eea682b78c2d&amp;ECID-Context=1.0062NnNuGlqEoId5Pf8Dyd0001nk0003D6%3BkXhglXhgv0ZGZKSULGSPXKTPJHSRo4USpL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96E60D9-C167-40E7-BA7C-C1B8B9BD520A}">
      <dgm:prSet phldr="0" custT="1"/>
      <dgm:spPr/>
      <dgm:t>
        <a:bodyPr/>
        <a:lstStyle/>
        <a:p>
          <a:r>
            <a:rPr lang="en-US" sz="1800" b="1" i="0" spc="0" baseline="0">
              <a:latin typeface="Arial"/>
            </a:rPr>
            <a:t>How to submit a provider transfer request</a:t>
          </a:r>
          <a:endParaRPr lang="en-US" sz="1800" b="0">
            <a:latin typeface="+mj-lt"/>
          </a:endParaRPr>
        </a:p>
      </dgm:t>
    </dgm:pt>
    <dgm:pt modelId="{971ABBAF-AB59-44B7-ACE0-A7E5B53B5978}" type="parTrans" cxnId="{CB19D958-ABEE-4A51-A264-7C0E095A1D08}">
      <dgm:prSet/>
      <dgm:spPr/>
      <dgm:t>
        <a:bodyPr/>
        <a:lstStyle/>
        <a:p>
          <a:endParaRPr lang="en-GB" sz="1800" b="0">
            <a:latin typeface="+mj-lt"/>
          </a:endParaRPr>
        </a:p>
      </dgm:t>
    </dgm:pt>
    <dgm:pt modelId="{AADB3289-71D5-4EA6-968C-47D8CBE45E06}" type="sibTrans" cxnId="{CB19D958-ABEE-4A51-A264-7C0E095A1D08}">
      <dgm:prSet/>
      <dgm:spPr/>
      <dgm:t>
        <a:bodyPr/>
        <a:lstStyle/>
        <a:p>
          <a:endParaRPr lang="en-GB" sz="1800" b="0">
            <a:latin typeface="+mj-lt"/>
          </a:endParaRPr>
        </a:p>
      </dgm:t>
    </dgm:pt>
    <dgm:pt modelId="{6738112D-DB1C-4DD4-8D3B-9DFB76B885FE}">
      <dgm:prSet phldr="0" custT="1"/>
      <dgm:spPr/>
      <dgm:t>
        <a:bodyPr/>
        <a:lstStyle/>
        <a:p>
          <a:r>
            <a:rPr lang="en-GB" sz="1800" b="1"/>
            <a:t>The process after a transfer</a:t>
          </a:r>
          <a:endParaRPr lang="en-US" sz="1800" b="1">
            <a:latin typeface="+mj-lt"/>
          </a:endParaRPr>
        </a:p>
      </dgm:t>
    </dgm:pt>
    <dgm:pt modelId="{968C2124-A657-4BED-AF7B-03E142D5E88D}" type="parTrans" cxnId="{8F7A5390-C44E-411A-92B8-87192257CCFC}">
      <dgm:prSet/>
      <dgm:spPr/>
      <dgm:t>
        <a:bodyPr/>
        <a:lstStyle/>
        <a:p>
          <a:endParaRPr lang="en-GB" sz="1800" b="0"/>
        </a:p>
      </dgm:t>
    </dgm:pt>
    <dgm:pt modelId="{B6BB3B68-04B3-4911-906E-12154BEC42BA}" type="sibTrans" cxnId="{8F7A5390-C44E-411A-92B8-87192257CCFC}">
      <dgm:prSet/>
      <dgm:spPr/>
      <dgm:t>
        <a:bodyPr/>
        <a:lstStyle/>
        <a:p>
          <a:endParaRPr lang="en-GB" sz="1800" b="0"/>
        </a:p>
      </dgm:t>
    </dgm:pt>
    <dgm:pt modelId="{4B640520-04A6-4F29-9159-B6811F42F097}">
      <dgm:prSet phldr="0" custT="1"/>
      <dgm:spPr/>
      <dgm:t>
        <a:bodyPr/>
        <a:lstStyle/>
        <a:p>
          <a:pPr rtl="0"/>
          <a:r>
            <a:rPr lang="en-GB" sz="1800" b="1"/>
            <a:t>High cost family interactions</a:t>
          </a:r>
          <a:endParaRPr lang="en-US" sz="1800" b="1">
            <a:latin typeface="+mj-lt"/>
          </a:endParaRPr>
        </a:p>
      </dgm:t>
    </dgm:pt>
    <dgm:pt modelId="{898CB2AB-5A08-40FA-AF22-FA05E5CDA29C}" type="parTrans" cxnId="{B7669EEB-E7AD-40CF-9456-1CD9EDA3DB37}">
      <dgm:prSet/>
      <dgm:spPr/>
      <dgm:t>
        <a:bodyPr/>
        <a:lstStyle/>
        <a:p>
          <a:endParaRPr lang="en-GB" sz="1800" b="0"/>
        </a:p>
      </dgm:t>
    </dgm:pt>
    <dgm:pt modelId="{D111E504-729F-46E6-911C-79EB33453B10}" type="sibTrans" cxnId="{B7669EEB-E7AD-40CF-9456-1CD9EDA3DB37}">
      <dgm:prSet/>
      <dgm:spPr/>
      <dgm:t>
        <a:bodyPr/>
        <a:lstStyle/>
        <a:p>
          <a:endParaRPr lang="en-GB" sz="1800" b="0"/>
        </a:p>
      </dgm:t>
    </dgm:pt>
    <dgm:pt modelId="{34360730-CF5A-4C09-ADC4-F2BDBC6E2B15}">
      <dgm:prSet phldr="0" custT="1"/>
      <dgm:spPr/>
      <dgm:t>
        <a:bodyPr/>
        <a:lstStyle/>
        <a:p>
          <a:r>
            <a:rPr lang="en-US" sz="1800" b="1">
              <a:latin typeface="+mj-lt"/>
            </a:rPr>
            <a:t>Additional guidance / contact us</a:t>
          </a:r>
        </a:p>
      </dgm:t>
    </dgm:pt>
    <dgm:pt modelId="{D01DD2E9-66CD-4BEC-AB99-9808C0C9CC51}" type="parTrans" cxnId="{BDEF41BA-3D10-4D40-AEE8-26F26A6443EE}">
      <dgm:prSet/>
      <dgm:spPr/>
      <dgm:t>
        <a:bodyPr/>
        <a:lstStyle/>
        <a:p>
          <a:endParaRPr lang="en-GB" sz="1800" b="0"/>
        </a:p>
      </dgm:t>
    </dgm:pt>
    <dgm:pt modelId="{135E8A40-2A3F-4495-9B51-A403215F381D}" type="sibTrans" cxnId="{BDEF41BA-3D10-4D40-AEE8-26F26A6443EE}">
      <dgm:prSet/>
      <dgm:spPr/>
      <dgm:t>
        <a:bodyPr/>
        <a:lstStyle/>
        <a:p>
          <a:endParaRPr lang="en-GB" sz="1800" b="0"/>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4"/>
      <dgm:spPr/>
    </dgm:pt>
    <dgm:pt modelId="{09173ECB-3CA2-4201-8958-7B80D329960E}" type="pres">
      <dgm:prSet presAssocID="{C96E60D9-C167-40E7-BA7C-C1B8B9BD520A}" presName="parentText" presStyleLbl="node1" presStyleIdx="0" presStyleCnt="4" custScaleX="102393" custScaleY="83513">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4">
        <dgm:presLayoutVars>
          <dgm:bulletEnabled val="1"/>
        </dgm:presLayoutVars>
      </dgm:prSet>
      <dgm:spPr/>
    </dgm:pt>
    <dgm:pt modelId="{FDF6ACB4-779D-41BD-9268-347A4A00E5ED}" type="pres">
      <dgm:prSet presAssocID="{AADB3289-71D5-4EA6-968C-47D8CBE45E06}" presName="spaceBetweenRectangles" presStyleCnt="0"/>
      <dgm:spPr/>
    </dgm:pt>
    <dgm:pt modelId="{A8A2C503-7BD2-4C05-B348-E4E6D12A1D0E}" type="pres">
      <dgm:prSet presAssocID="{6738112D-DB1C-4DD4-8D3B-9DFB76B885FE}" presName="parentLin" presStyleCnt="0"/>
      <dgm:spPr/>
    </dgm:pt>
    <dgm:pt modelId="{65ACA5CC-5DC2-4662-AC3C-2924A5408C21}" type="pres">
      <dgm:prSet presAssocID="{6738112D-DB1C-4DD4-8D3B-9DFB76B885FE}" presName="parentLeftMargin" presStyleLbl="node1" presStyleIdx="0" presStyleCnt="4"/>
      <dgm:spPr/>
    </dgm:pt>
    <dgm:pt modelId="{6D40192D-86BB-419C-9B0E-9FD3DFD24F42}" type="pres">
      <dgm:prSet presAssocID="{6738112D-DB1C-4DD4-8D3B-9DFB76B885FE}" presName="parentText" presStyleLbl="node1" presStyleIdx="1" presStyleCnt="4" custScaleX="102393" custScaleY="83513">
        <dgm:presLayoutVars>
          <dgm:chMax val="0"/>
          <dgm:bulletEnabled val="1"/>
        </dgm:presLayoutVars>
      </dgm:prSet>
      <dgm:spPr/>
    </dgm:pt>
    <dgm:pt modelId="{FFB9615A-73EB-4E3E-A662-7EE472B54073}" type="pres">
      <dgm:prSet presAssocID="{6738112D-DB1C-4DD4-8D3B-9DFB76B885FE}" presName="negativeSpace" presStyleCnt="0"/>
      <dgm:spPr/>
    </dgm:pt>
    <dgm:pt modelId="{F2832651-8427-42C8-A5F0-B6CCDE760BE8}" type="pres">
      <dgm:prSet presAssocID="{6738112D-DB1C-4DD4-8D3B-9DFB76B885FE}" presName="childText" presStyleLbl="conFgAcc1" presStyleIdx="1" presStyleCnt="4">
        <dgm:presLayoutVars>
          <dgm:bulletEnabled val="1"/>
        </dgm:presLayoutVars>
      </dgm:prSet>
      <dgm:spPr/>
    </dgm:pt>
    <dgm:pt modelId="{1CA15A85-610B-4884-8F09-451C2A614E71}" type="pres">
      <dgm:prSet presAssocID="{B6BB3B68-04B3-4911-906E-12154BEC42BA}" presName="spaceBetweenRectangles" presStyleCnt="0"/>
      <dgm:spPr/>
    </dgm:pt>
    <dgm:pt modelId="{8A1320B6-0652-452C-9955-4099CB6480EE}" type="pres">
      <dgm:prSet presAssocID="{4B640520-04A6-4F29-9159-B6811F42F097}" presName="parentLin" presStyleCnt="0"/>
      <dgm:spPr/>
    </dgm:pt>
    <dgm:pt modelId="{D386141B-510F-43C1-9E72-87D660827DDF}" type="pres">
      <dgm:prSet presAssocID="{4B640520-04A6-4F29-9159-B6811F42F097}" presName="parentLeftMargin" presStyleLbl="node1" presStyleIdx="1" presStyleCnt="4"/>
      <dgm:spPr/>
    </dgm:pt>
    <dgm:pt modelId="{22F279A5-008F-43E4-B06D-B3A969381382}" type="pres">
      <dgm:prSet presAssocID="{4B640520-04A6-4F29-9159-B6811F42F097}" presName="parentText" presStyleLbl="node1" presStyleIdx="2" presStyleCnt="4" custScaleX="102393" custScaleY="83513">
        <dgm:presLayoutVars>
          <dgm:chMax val="0"/>
          <dgm:bulletEnabled val="1"/>
        </dgm:presLayoutVars>
      </dgm:prSet>
      <dgm:spPr/>
    </dgm:pt>
    <dgm:pt modelId="{96112907-A73A-4566-8C0E-BC5EA2BE0723}" type="pres">
      <dgm:prSet presAssocID="{4B640520-04A6-4F29-9159-B6811F42F097}" presName="negativeSpace" presStyleCnt="0"/>
      <dgm:spPr/>
    </dgm:pt>
    <dgm:pt modelId="{A682009C-0EC9-41E5-AB18-DCC10545A6B0}" type="pres">
      <dgm:prSet presAssocID="{4B640520-04A6-4F29-9159-B6811F42F097}" presName="childText" presStyleLbl="conFgAcc1" presStyleIdx="2" presStyleCnt="4">
        <dgm:presLayoutVars>
          <dgm:bulletEnabled val="1"/>
        </dgm:presLayoutVars>
      </dgm:prSet>
      <dgm:spPr/>
    </dgm:pt>
    <dgm:pt modelId="{676660E9-05F0-48AD-86CE-42909581F841}" type="pres">
      <dgm:prSet presAssocID="{D111E504-729F-46E6-911C-79EB33453B10}" presName="spaceBetweenRectangles" presStyleCnt="0"/>
      <dgm:spPr/>
    </dgm:pt>
    <dgm:pt modelId="{31A4B3EA-7526-4A8C-A44B-F6F30FD8DC08}" type="pres">
      <dgm:prSet presAssocID="{34360730-CF5A-4C09-ADC4-F2BDBC6E2B15}" presName="parentLin" presStyleCnt="0"/>
      <dgm:spPr/>
    </dgm:pt>
    <dgm:pt modelId="{6A6F395F-6AAB-44B6-8DE3-9721C6BEBFED}" type="pres">
      <dgm:prSet presAssocID="{34360730-CF5A-4C09-ADC4-F2BDBC6E2B15}" presName="parentLeftMargin" presStyleLbl="node1" presStyleIdx="2" presStyleCnt="4"/>
      <dgm:spPr/>
    </dgm:pt>
    <dgm:pt modelId="{96F3E9F1-F97A-407F-BE21-5CAF0E706261}" type="pres">
      <dgm:prSet presAssocID="{34360730-CF5A-4C09-ADC4-F2BDBC6E2B15}" presName="parentText" presStyleLbl="node1" presStyleIdx="3" presStyleCnt="4" custScaleX="102057" custScaleY="83513">
        <dgm:presLayoutVars>
          <dgm:chMax val="0"/>
          <dgm:bulletEnabled val="1"/>
        </dgm:presLayoutVars>
      </dgm:prSet>
      <dgm:spPr/>
    </dgm:pt>
    <dgm:pt modelId="{DF00595F-594A-4652-BF47-659D70DB2EE4}" type="pres">
      <dgm:prSet presAssocID="{34360730-CF5A-4C09-ADC4-F2BDBC6E2B15}" presName="negativeSpace" presStyleCnt="0"/>
      <dgm:spPr/>
    </dgm:pt>
    <dgm:pt modelId="{5516CB9E-988F-492F-99B6-094237FAC981}" type="pres">
      <dgm:prSet presAssocID="{34360730-CF5A-4C09-ADC4-F2BDBC6E2B15}" presName="childText" presStyleLbl="conFgAcc1" presStyleIdx="3" presStyleCnt="4">
        <dgm:presLayoutVars>
          <dgm:bulletEnabled val="1"/>
        </dgm:presLayoutVars>
      </dgm:prSet>
      <dgm:spPr/>
    </dgm:pt>
  </dgm:ptLst>
  <dgm:cxnLst>
    <dgm:cxn modelId="{87792902-7381-4961-93D7-F165AA5359FC}" type="presOf" srcId="{6738112D-DB1C-4DD4-8D3B-9DFB76B885FE}" destId="{65ACA5CC-5DC2-4662-AC3C-2924A5408C21}" srcOrd="0" destOrd="0" presId="urn:microsoft.com/office/officeart/2005/8/layout/list1"/>
    <dgm:cxn modelId="{5679D417-1826-49AC-B7C0-785057059376}" type="presOf" srcId="{34360730-CF5A-4C09-ADC4-F2BDBC6E2B15}" destId="{6A6F395F-6AAB-44B6-8DE3-9721C6BEBFED}" srcOrd="0" destOrd="0" presId="urn:microsoft.com/office/officeart/2005/8/layout/list1"/>
    <dgm:cxn modelId="{57B74038-5BF4-497D-9EB2-F54D2F760424}" type="presOf" srcId="{34360730-CF5A-4C09-ADC4-F2BDBC6E2B15}" destId="{96F3E9F1-F97A-407F-BE21-5CAF0E706261}" srcOrd="1" destOrd="0" presId="urn:microsoft.com/office/officeart/2005/8/layout/list1"/>
    <dgm:cxn modelId="{32204447-4188-4104-891F-C38676D4B881}" type="presOf" srcId="{6738112D-DB1C-4DD4-8D3B-9DFB76B885FE}" destId="{6D40192D-86BB-419C-9B0E-9FD3DFD24F42}"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AD1BA752-A1D0-436E-AA41-84B9A10D3F25}" type="presOf" srcId="{4B640520-04A6-4F29-9159-B6811F42F097}" destId="{D386141B-510F-43C1-9E72-87D660827DDF}" srcOrd="0"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CE9AC285-E36A-4FA6-965C-98202F9FCA26}" type="presOf" srcId="{4B640520-04A6-4F29-9159-B6811F42F097}" destId="{22F279A5-008F-43E4-B06D-B3A969381382}" srcOrd="1" destOrd="0" presId="urn:microsoft.com/office/officeart/2005/8/layout/list1"/>
    <dgm:cxn modelId="{8F7A5390-C44E-411A-92B8-87192257CCFC}" srcId="{A0E57EAA-47BC-4F6E-8CEA-36B348611F0A}" destId="{6738112D-DB1C-4DD4-8D3B-9DFB76B885FE}" srcOrd="1" destOrd="0" parTransId="{968C2124-A657-4BED-AF7B-03E142D5E88D}" sibTransId="{B6BB3B68-04B3-4911-906E-12154BEC42BA}"/>
    <dgm:cxn modelId="{BDEF41BA-3D10-4D40-AEE8-26F26A6443EE}" srcId="{A0E57EAA-47BC-4F6E-8CEA-36B348611F0A}" destId="{34360730-CF5A-4C09-ADC4-F2BDBC6E2B15}" srcOrd="3" destOrd="0" parTransId="{D01DD2E9-66CD-4BEC-AB99-9808C0C9CC51}" sibTransId="{135E8A40-2A3F-4495-9B51-A403215F381D}"/>
    <dgm:cxn modelId="{F907BEE6-3E00-4879-8408-43D6483744B0}" type="presOf" srcId="{C96E60D9-C167-40E7-BA7C-C1B8B9BD520A}" destId="{0FDC5B9C-7B6F-42F4-A606-9B0A40213D20}" srcOrd="0" destOrd="0" presId="urn:microsoft.com/office/officeart/2005/8/layout/list1"/>
    <dgm:cxn modelId="{B7669EEB-E7AD-40CF-9456-1CD9EDA3DB37}" srcId="{A0E57EAA-47BC-4F6E-8CEA-36B348611F0A}" destId="{4B640520-04A6-4F29-9159-B6811F42F097}" srcOrd="2" destOrd="0" parTransId="{898CB2AB-5A08-40FA-AF22-FA05E5CDA29C}" sibTransId="{D111E504-729F-46E6-911C-79EB33453B10}"/>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87318BBA-CB7A-48F6-ACCC-B81DBDDC0150}" type="presParOf" srcId="{5DAE78DC-027A-4390-B29E-5829F6B745DB}" destId="{A8A2C503-7BD2-4C05-B348-E4E6D12A1D0E}" srcOrd="4" destOrd="0" presId="urn:microsoft.com/office/officeart/2005/8/layout/list1"/>
    <dgm:cxn modelId="{464F292E-21FC-42A4-95D9-D8EBDAA6B4FF}" type="presParOf" srcId="{A8A2C503-7BD2-4C05-B348-E4E6D12A1D0E}" destId="{65ACA5CC-5DC2-4662-AC3C-2924A5408C21}" srcOrd="0" destOrd="0" presId="urn:microsoft.com/office/officeart/2005/8/layout/list1"/>
    <dgm:cxn modelId="{F83F7C99-54BA-4D24-837B-648870839BBE}" type="presParOf" srcId="{A8A2C503-7BD2-4C05-B348-E4E6D12A1D0E}" destId="{6D40192D-86BB-419C-9B0E-9FD3DFD24F42}" srcOrd="1" destOrd="0" presId="urn:microsoft.com/office/officeart/2005/8/layout/list1"/>
    <dgm:cxn modelId="{F60B6C53-ECEF-45D2-931B-1D029DCB91B1}" type="presParOf" srcId="{5DAE78DC-027A-4390-B29E-5829F6B745DB}" destId="{FFB9615A-73EB-4E3E-A662-7EE472B54073}" srcOrd="5" destOrd="0" presId="urn:microsoft.com/office/officeart/2005/8/layout/list1"/>
    <dgm:cxn modelId="{53274D9D-7621-4041-B4E7-CB6AADD8B32B}" type="presParOf" srcId="{5DAE78DC-027A-4390-B29E-5829F6B745DB}" destId="{F2832651-8427-42C8-A5F0-B6CCDE760BE8}" srcOrd="6" destOrd="0" presId="urn:microsoft.com/office/officeart/2005/8/layout/list1"/>
    <dgm:cxn modelId="{7868B017-28C6-4CB8-A1BB-0CD71C6BED43}" type="presParOf" srcId="{5DAE78DC-027A-4390-B29E-5829F6B745DB}" destId="{1CA15A85-610B-4884-8F09-451C2A614E71}" srcOrd="7" destOrd="0" presId="urn:microsoft.com/office/officeart/2005/8/layout/list1"/>
    <dgm:cxn modelId="{25BBE836-F1A5-4567-B881-9127659FCC82}" type="presParOf" srcId="{5DAE78DC-027A-4390-B29E-5829F6B745DB}" destId="{8A1320B6-0652-452C-9955-4099CB6480EE}" srcOrd="8" destOrd="0" presId="urn:microsoft.com/office/officeart/2005/8/layout/list1"/>
    <dgm:cxn modelId="{424F040B-A092-4911-97EC-6C74AAA68295}" type="presParOf" srcId="{8A1320B6-0652-452C-9955-4099CB6480EE}" destId="{D386141B-510F-43C1-9E72-87D660827DDF}" srcOrd="0" destOrd="0" presId="urn:microsoft.com/office/officeart/2005/8/layout/list1"/>
    <dgm:cxn modelId="{A7DCF5BE-3F41-4C99-99CD-601D0D5009F1}" type="presParOf" srcId="{8A1320B6-0652-452C-9955-4099CB6480EE}" destId="{22F279A5-008F-43E4-B06D-B3A969381382}" srcOrd="1" destOrd="0" presId="urn:microsoft.com/office/officeart/2005/8/layout/list1"/>
    <dgm:cxn modelId="{58CD1653-DFBE-46A0-A416-397D8000CCE5}" type="presParOf" srcId="{5DAE78DC-027A-4390-B29E-5829F6B745DB}" destId="{96112907-A73A-4566-8C0E-BC5EA2BE0723}" srcOrd="9" destOrd="0" presId="urn:microsoft.com/office/officeart/2005/8/layout/list1"/>
    <dgm:cxn modelId="{8AAE5873-60BD-4046-B304-62C8965DADE6}" type="presParOf" srcId="{5DAE78DC-027A-4390-B29E-5829F6B745DB}" destId="{A682009C-0EC9-41E5-AB18-DCC10545A6B0}" srcOrd="10" destOrd="0" presId="urn:microsoft.com/office/officeart/2005/8/layout/list1"/>
    <dgm:cxn modelId="{9950345D-030E-48D2-B984-AFA372C46798}" type="presParOf" srcId="{5DAE78DC-027A-4390-B29E-5829F6B745DB}" destId="{676660E9-05F0-48AD-86CE-42909581F841}" srcOrd="11" destOrd="0" presId="urn:microsoft.com/office/officeart/2005/8/layout/list1"/>
    <dgm:cxn modelId="{2904D523-7386-4A15-B05E-8648B209E223}" type="presParOf" srcId="{5DAE78DC-027A-4390-B29E-5829F6B745DB}" destId="{31A4B3EA-7526-4A8C-A44B-F6F30FD8DC08}" srcOrd="12" destOrd="0" presId="urn:microsoft.com/office/officeart/2005/8/layout/list1"/>
    <dgm:cxn modelId="{F0C43FDF-02E1-4CB7-9AF9-F88FE8F78426}" type="presParOf" srcId="{31A4B3EA-7526-4A8C-A44B-F6F30FD8DC08}" destId="{6A6F395F-6AAB-44B6-8DE3-9721C6BEBFED}" srcOrd="0" destOrd="0" presId="urn:microsoft.com/office/officeart/2005/8/layout/list1"/>
    <dgm:cxn modelId="{7AD0346D-3A53-43CF-B6FD-388F765820A9}" type="presParOf" srcId="{31A4B3EA-7526-4A8C-A44B-F6F30FD8DC08}" destId="{96F3E9F1-F97A-407F-BE21-5CAF0E706261}" srcOrd="1" destOrd="0" presId="urn:microsoft.com/office/officeart/2005/8/layout/list1"/>
    <dgm:cxn modelId="{0913AF1C-C465-429B-83AF-F1C7E889E5D7}" type="presParOf" srcId="{5DAE78DC-027A-4390-B29E-5829F6B745DB}" destId="{DF00595F-594A-4652-BF47-659D70DB2EE4}" srcOrd="13" destOrd="0" presId="urn:microsoft.com/office/officeart/2005/8/layout/list1"/>
    <dgm:cxn modelId="{CEDEBF6E-9738-44E9-B97E-DEDCE6848963}" type="presParOf" srcId="{5DAE78DC-027A-4390-B29E-5829F6B745DB}" destId="{5516CB9E-988F-492F-99B6-094237FAC981}" srcOrd="14" destOrd="0" presId="urn:microsoft.com/office/officeart/2005/8/layout/list1"/>
  </dgm:cxnLst>
  <dgm:bg/>
  <dgm:whole>
    <a:ln>
      <a:solidFill>
        <a:srgbClr val="575C96"/>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a:solidFill>
          <a:schemeClr val="bg1">
            <a:lumMod val="95000"/>
            <a:alpha val="90000"/>
          </a:schemeClr>
        </a:solidFill>
      </dgm:spPr>
      <dgm:t>
        <a:bodyPr/>
        <a:lstStyle/>
        <a:p>
          <a:r>
            <a:rPr lang="en-GB" sz="1800" b="0">
              <a:latin typeface="Arial" panose="020B0604020202020204" pitchFamily="34" charset="0"/>
              <a:cs typeface="Arial" panose="020B0604020202020204" pitchFamily="34" charset="0"/>
            </a:rPr>
            <a:t>Use Webchat for help with IT system issues: </a:t>
          </a:r>
          <a:r>
            <a:rPr lang="en-GB" sz="1800" b="0" i="0">
              <a:hlinkClick xmlns:r="http://schemas.openxmlformats.org/officeDocument/2006/relationships" r:id="rId1"/>
            </a:rPr>
            <a:t>Online-Support@justice.gov.uk</a:t>
          </a:r>
          <a:r>
            <a:rPr lang="en-GB" sz="1800" b="0" i="0"/>
            <a:t> </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a:solidFill>
          <a:schemeClr val="bg1">
            <a:lumMod val="95000"/>
            <a:alpha val="90000"/>
          </a:schemeClr>
        </a:solidFill>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a:solidFill>
          <a:schemeClr val="bg1">
            <a:lumMod val="95000"/>
            <a:alpha val="90000"/>
          </a:schemeClr>
        </a:solidFill>
      </dgm:spPr>
      <dgm:t>
        <a:bodyPr/>
        <a:lstStyle/>
        <a:p>
          <a:r>
            <a:rPr lang="en-GB" sz="1800" b="0">
              <a:latin typeface="Arial" panose="020B0604020202020204" pitchFamily="34" charset="0"/>
              <a:cs typeface="Arial" panose="020B0604020202020204" pitchFamily="34" charset="0"/>
            </a:rPr>
            <a:t>Sign up on Eventbrite: </a:t>
          </a:r>
          <a:r>
            <a:rPr lang="en-GB" sz="1800">
              <a:hlinkClick xmlns:r="http://schemas.openxmlformats.org/officeDocument/2006/relationships" r:id="rId2"/>
            </a:rPr>
            <a:t>LAA Events - Upcoming Activities and Tickets</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a:solidFill>
          <a:schemeClr val="bg1">
            <a:lumMod val="95000"/>
            <a:alpha val="90000"/>
          </a:schemeClr>
        </a:solidFill>
      </dgm:spPr>
      <dgm:t>
        <a:bodyPr/>
        <a:lstStyle/>
        <a:p>
          <a:r>
            <a:rPr lang="en-GB" sz="1800">
              <a:latin typeface="Arial" panose="020B0604020202020204" pitchFamily="34" charset="0"/>
              <a:cs typeface="Arial" panose="020B0604020202020204" pitchFamily="34" charset="0"/>
            </a:rPr>
            <a:t>Popular sessions are posted on the </a:t>
          </a:r>
          <a:r>
            <a:rPr lang="en-GB" sz="1800">
              <a:solidFill>
                <a:schemeClr val="accent1"/>
              </a:solidFill>
              <a:latin typeface="Arial" panose="020B0604020202020204" pitchFamily="34" charset="0"/>
              <a:cs typeface="Arial" panose="020B0604020202020204" pitchFamily="34" charset="0"/>
              <a:hlinkClick xmlns:r="http://schemas.openxmlformats.org/officeDocument/2006/relationships" r:id="rId3"/>
            </a:rPr>
            <a:t>LAA T</a:t>
          </a:r>
          <a:r>
            <a:rPr lang="en-GB" sz="1800">
              <a:latin typeface="Arial" panose="020B0604020202020204" pitchFamily="34" charset="0"/>
              <a:cs typeface="Arial" panose="020B0604020202020204" pitchFamily="34" charset="0"/>
              <a:hlinkClick xmlns:r="http://schemas.openxmlformats.org/officeDocument/2006/relationships" r:id="rId3"/>
            </a:rPr>
            <a:t>raining website</a:t>
          </a:r>
          <a:r>
            <a:rPr lang="en-GB" sz="1800">
              <a:latin typeface="Arial" panose="020B0604020202020204" pitchFamily="34" charset="0"/>
              <a:cs typeface="Arial" panose="020B0604020202020204" pitchFamily="34" charset="0"/>
            </a:rPr>
            <a:t> </a:t>
          </a:r>
          <a:r>
            <a:rPr lang="en-GB" sz="1800">
              <a:solidFill>
                <a:schemeClr val="tx1"/>
              </a:solidFill>
              <a:latin typeface="+mn-lt"/>
              <a:cs typeface="Arial" panose="020B0604020202020204" pitchFamily="34" charset="0"/>
            </a:rPr>
            <a:t>and the </a:t>
          </a:r>
          <a:r>
            <a:rPr lang="en-GB" sz="1800">
              <a:solidFill>
                <a:schemeClr val="tx1"/>
              </a:solidFill>
              <a:latin typeface="+mn-lt"/>
              <a:cs typeface="Arial" panose="020B0604020202020204" pitchFamily="34" charset="0"/>
              <a:hlinkClick xmlns:r="http://schemas.openxmlformats.org/officeDocument/2006/relationships" r:id="rId4"/>
            </a:rPr>
            <a:t>LAA YouTube channel</a:t>
          </a:r>
          <a:r>
            <a:rPr lang="en-GB" sz="1800">
              <a:solidFill>
                <a:schemeClr val="tx1"/>
              </a:solidFill>
            </a:rPr>
            <a:t> (remember to ‘like and subscribe’!)</a:t>
          </a:r>
          <a:endParaRPr lang="en-GB" sz="1800">
            <a:solidFill>
              <a:schemeClr val="tx1"/>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a:solidFill>
          <a:schemeClr val="bg1">
            <a:lumMod val="95000"/>
            <a:alpha val="90000"/>
          </a:schemeClr>
        </a:solidFill>
      </dgm:spPr>
      <dgm:t>
        <a:bodyPr/>
        <a:lstStyle/>
        <a:p>
          <a:r>
            <a:rPr lang="en-GB" sz="1800" dirty="0">
              <a:hlinkClick xmlns:r="http://schemas.openxmlformats.org/officeDocument/2006/relationships" r:id="rId5"/>
            </a:rPr>
            <a:t>CCMS Provider: Provider Transfer</a:t>
          </a:r>
          <a:endParaRPr lang="en-GB" sz="1800" b="0" dirty="0">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66B0B749-34C7-429A-8B3F-0A054B572AE4}">
      <dgm:prSet phldr="0" custT="1"/>
      <dgm:spPr>
        <a:solidFill>
          <a:schemeClr val="bg1">
            <a:lumMod val="95000"/>
            <a:alpha val="90000"/>
          </a:schemeClr>
        </a:solidFill>
      </dgm:spPr>
      <dgm:t>
        <a:bodyPr/>
        <a:lstStyle/>
        <a:p>
          <a:r>
            <a:rPr lang="en-GB" sz="1800" dirty="0">
              <a:hlinkClick xmlns:r="http://schemas.openxmlformats.org/officeDocument/2006/relationships" r:id="rId7"/>
            </a:rPr>
            <a:t>Amend Provider Details – Legal Aid Learning</a:t>
          </a:r>
          <a:endParaRPr lang="en-GB" sz="1800" b="0" dirty="0">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endParaRPr>
        </a:p>
      </dgm:t>
    </dgm:pt>
    <dgm:pt modelId="{1CFD9532-548A-477A-9AF7-53E9B8FE1247}" type="parTrans" cxnId="{6F418873-2819-4554-8472-D95AD43C043A}">
      <dgm:prSet/>
      <dgm:spPr/>
      <dgm:t>
        <a:bodyPr/>
        <a:lstStyle/>
        <a:p>
          <a:endParaRPr lang="en-GB"/>
        </a:p>
      </dgm:t>
    </dgm:pt>
    <dgm:pt modelId="{D4202110-C168-4300-8B2F-B1B98886F9A5}" type="sibTrans" cxnId="{6F418873-2819-4554-8472-D95AD43C043A}">
      <dgm:prSet/>
      <dgm:spPr/>
      <dgm:t>
        <a:bodyPr/>
        <a:lstStyle/>
        <a:p>
          <a:endParaRPr lang="en-GB"/>
        </a:p>
      </dgm:t>
    </dgm:pt>
    <dgm:pt modelId="{517661B6-DF45-40A8-8532-7260D6EAABB8}">
      <dgm:prSet phldr="0" custT="1"/>
      <dgm:spPr>
        <a:solidFill>
          <a:schemeClr val="bg1">
            <a:lumMod val="95000"/>
            <a:alpha val="90000"/>
          </a:schemeClr>
        </a:solidFill>
      </dgm:spPr>
      <dgm:t>
        <a:bodyPr/>
        <a:lstStyle/>
        <a:p>
          <a:r>
            <a:rPr lang="en-GB" sz="1800" dirty="0">
              <a:hlinkClick xmlns:r="http://schemas.openxmlformats.org/officeDocument/2006/relationships" r:id="rId8"/>
            </a:rPr>
            <a:t>Amend a Case Cost Limitation – Legal Aid Learning</a:t>
          </a:r>
          <a:endParaRPr lang="en-GB" sz="1800" b="0" dirty="0">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endParaRPr>
        </a:p>
      </dgm:t>
    </dgm:pt>
    <dgm:pt modelId="{5F9603A8-A381-4F81-81E2-C2DAA6C90D60}" type="parTrans" cxnId="{3EBD5773-84F0-40C8-9FDA-7AA7719E54E0}">
      <dgm:prSet/>
      <dgm:spPr/>
      <dgm:t>
        <a:bodyPr/>
        <a:lstStyle/>
        <a:p>
          <a:endParaRPr lang="en-GB"/>
        </a:p>
      </dgm:t>
    </dgm:pt>
    <dgm:pt modelId="{ADED80E6-5906-419C-B5D3-8CA654B2A11A}" type="sibTrans" cxnId="{3EBD5773-84F0-40C8-9FDA-7AA7719E54E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2AF2401-3049-4D63-B24B-D678E1F65A49}" type="presOf" srcId="{AD166097-ED3E-470C-AE56-F2987FEA9BAB}" destId="{3E190518-22F1-4646-9759-29626193A688}" srcOrd="0" destOrd="0" presId="urn:microsoft.com/office/officeart/2005/8/layout/list1"/>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D585B114-4D8E-4A20-A0A6-609AA89718D9}" type="presOf" srcId="{517661B6-DF45-40A8-8532-7260D6EAABB8}" destId="{3E190518-22F1-4646-9759-29626193A688}" srcOrd="0" destOrd="2"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3EBD5773-84F0-40C8-9FDA-7AA7719E54E0}" srcId="{B35C3339-A81B-4400-A810-D0D06B9429A3}" destId="{517661B6-DF45-40A8-8532-7260D6EAABB8}" srcOrd="2" destOrd="0" parTransId="{5F9603A8-A381-4F81-81E2-C2DAA6C90D60}" sibTransId="{ADED80E6-5906-419C-B5D3-8CA654B2A11A}"/>
    <dgm:cxn modelId="{6F418873-2819-4554-8472-D95AD43C043A}" srcId="{B35C3339-A81B-4400-A810-D0D06B9429A3}" destId="{66B0B749-34C7-429A-8B3F-0A054B572AE4}" srcOrd="1" destOrd="0" parTransId="{1CFD9532-548A-477A-9AF7-53E9B8FE1247}" sibTransId="{D4202110-C168-4300-8B2F-B1B98886F9A5}"/>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E707EEB9-7FD0-4278-BD84-8E67BA020032}" type="presOf" srcId="{66B0B749-34C7-429A-8B3F-0A054B572AE4}" destId="{3E190518-22F1-4646-9759-29626193A688}" srcOrd="0" destOrd="1"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X: </a:t>
          </a:r>
          <a:r>
            <a:rPr lang="en-US" sz="1800">
              <a:hlinkClick xmlns:r="http://schemas.openxmlformats.org/officeDocument/2006/relationships" r:id="rId1"/>
            </a:rPr>
            <a:t>@LegalAidAgency</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 </a:t>
          </a:r>
          <a:r>
            <a:rPr lang="en-GB" sz="1800">
              <a:hlinkClick xmlns:r="http://schemas.openxmlformats.org/officeDocument/2006/relationships" r:id="rId2"/>
            </a:rPr>
            <a:t>LAA online portal</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 </a:t>
          </a:r>
          <a:r>
            <a:rPr lang="en-GB" sz="1800">
              <a:solidFill>
                <a:srgbClr val="575C96"/>
              </a:solidFill>
              <a:hlinkClick xmlns:r="http://schemas.openxmlformats.org/officeDocument/2006/relationships" r:id="rId3">
                <a:extLst>
                  <a:ext uri="{A12FA001-AC4F-418D-AE19-62706E023703}">
                    <ahyp:hlinkClr xmlns:ahyp="http://schemas.microsoft.com/office/drawing/2018/hyperlinkcolor" val="tx"/>
                  </a:ext>
                </a:extLst>
              </a:hlinkClick>
            </a:rPr>
            <a:t>Sign-up to LAA Bulletin &gt;&gt;</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45BA9823-692E-4894-A532-062AAFE1C0DE}">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 </a:t>
          </a:r>
          <a:r>
            <a:rPr lang="en-GB" sz="1800">
              <a:hlinkClick xmlns:r="http://schemas.openxmlformats.org/officeDocument/2006/relationships" r:id="rId4" tooltip="https://x.com/laahelpteam"/>
            </a:rPr>
            <a:t>X: </a:t>
          </a:r>
          <a:r>
            <a:rPr lang="en-GB" sz="1800" err="1">
              <a:hlinkClick xmlns:r="http://schemas.openxmlformats.org/officeDocument/2006/relationships" r:id="rId4" tooltip="https://x.com/laahelpteam"/>
            </a:rPr>
            <a:t>LAAHelpTeam</a:t>
          </a:r>
          <a:r>
            <a:rPr lang="en-GB" sz="1800"/>
            <a:t> </a:t>
          </a:r>
          <a:endParaRPr lang="en-GB" sz="1800">
            <a:solidFill>
              <a:schemeClr val="tx1"/>
            </a:solidFill>
          </a:endParaRPr>
        </a:p>
      </dgm:t>
    </dgm:pt>
    <dgm:pt modelId="{2C6DA98C-A36E-426F-8394-1BB7CCC95221}" type="parTrans" cxnId="{744AC0F3-3196-4FD8-BC46-E366D016DAB2}">
      <dgm:prSet/>
      <dgm:spPr/>
      <dgm:t>
        <a:bodyPr/>
        <a:lstStyle/>
        <a:p>
          <a:endParaRPr lang="en-GB"/>
        </a:p>
      </dgm:t>
    </dgm:pt>
    <dgm:pt modelId="{6F4AB22E-1574-4944-AAE8-71973F4CA7A2}" type="sibTrans" cxnId="{744AC0F3-3196-4FD8-BC46-E366D016DAB2}">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6DFDFE75-DBF1-491E-844F-8C9EB0C41FA5}" type="presOf" srcId="{45BA9823-692E-4894-A532-062AAFE1C0DE}" destId="{1DB7C282-84EA-4A18-AFDC-B0F17F2DC774}" srcOrd="0" destOrd="2"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744AC0F3-3196-4FD8-BC46-E366D016DAB2}" srcId="{95F5C3FB-93E0-49F7-813C-41F0B37D5EFF}" destId="{45BA9823-692E-4894-A532-062AAFE1C0DE}" srcOrd="1" destOrd="0" parTransId="{2C6DA98C-A36E-426F-8394-1BB7CCC95221}" sibTransId="{6F4AB22E-1574-4944-AAE8-71973F4CA7A2}"/>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349432"/>
          <a:ext cx="9814886"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90744" y="62534"/>
          <a:ext cx="7034829" cy="714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i="0" kern="1200" spc="0" baseline="0">
              <a:latin typeface="Arial"/>
            </a:rPr>
            <a:t>How to submit a provider transfer request</a:t>
          </a:r>
          <a:endParaRPr lang="en-US" sz="1800" b="0" kern="1200">
            <a:latin typeface="+mj-lt"/>
          </a:endParaRPr>
        </a:p>
      </dsp:txBody>
      <dsp:txXfrm>
        <a:off x="525644" y="97434"/>
        <a:ext cx="6965029" cy="645138"/>
      </dsp:txXfrm>
    </dsp:sp>
    <dsp:sp modelId="{F2832651-8427-42C8-A5F0-B6CCDE760BE8}">
      <dsp:nvSpPr>
        <dsp:cNvPr id="0" name=""/>
        <dsp:cNvSpPr/>
      </dsp:nvSpPr>
      <dsp:spPr>
        <a:xfrm>
          <a:off x="0" y="1523731"/>
          <a:ext cx="9814886"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0192D-86BB-419C-9B0E-9FD3DFD24F42}">
      <dsp:nvSpPr>
        <dsp:cNvPr id="0" name=""/>
        <dsp:cNvSpPr/>
      </dsp:nvSpPr>
      <dsp:spPr>
        <a:xfrm>
          <a:off x="490744" y="1236832"/>
          <a:ext cx="7034829" cy="714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GB" sz="1800" b="1" kern="1200"/>
            <a:t>The process after a transfer</a:t>
          </a:r>
          <a:endParaRPr lang="en-US" sz="1800" b="1" kern="1200">
            <a:latin typeface="+mj-lt"/>
          </a:endParaRPr>
        </a:p>
      </dsp:txBody>
      <dsp:txXfrm>
        <a:off x="525644" y="1271732"/>
        <a:ext cx="6965029" cy="645138"/>
      </dsp:txXfrm>
    </dsp:sp>
    <dsp:sp modelId="{A682009C-0EC9-41E5-AB18-DCC10545A6B0}">
      <dsp:nvSpPr>
        <dsp:cNvPr id="0" name=""/>
        <dsp:cNvSpPr/>
      </dsp:nvSpPr>
      <dsp:spPr>
        <a:xfrm>
          <a:off x="0" y="2698029"/>
          <a:ext cx="9814886"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279A5-008F-43E4-B06D-B3A969381382}">
      <dsp:nvSpPr>
        <dsp:cNvPr id="0" name=""/>
        <dsp:cNvSpPr/>
      </dsp:nvSpPr>
      <dsp:spPr>
        <a:xfrm>
          <a:off x="490744" y="2411131"/>
          <a:ext cx="7034829" cy="714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rtl="0">
            <a:lnSpc>
              <a:spcPct val="90000"/>
            </a:lnSpc>
            <a:spcBef>
              <a:spcPct val="0"/>
            </a:spcBef>
            <a:spcAft>
              <a:spcPct val="35000"/>
            </a:spcAft>
            <a:buNone/>
          </a:pPr>
          <a:r>
            <a:rPr lang="en-GB" sz="1800" b="1" kern="1200"/>
            <a:t>High cost family interactions</a:t>
          </a:r>
          <a:endParaRPr lang="en-US" sz="1800" b="1" kern="1200">
            <a:latin typeface="+mj-lt"/>
          </a:endParaRPr>
        </a:p>
      </dsp:txBody>
      <dsp:txXfrm>
        <a:off x="525644" y="2446031"/>
        <a:ext cx="6965029" cy="645138"/>
      </dsp:txXfrm>
    </dsp:sp>
    <dsp:sp modelId="{5516CB9E-988F-492F-99B6-094237FAC981}">
      <dsp:nvSpPr>
        <dsp:cNvPr id="0" name=""/>
        <dsp:cNvSpPr/>
      </dsp:nvSpPr>
      <dsp:spPr>
        <a:xfrm>
          <a:off x="0" y="3872327"/>
          <a:ext cx="9814886"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E9F1-F97A-407F-BE21-5CAF0E706261}">
      <dsp:nvSpPr>
        <dsp:cNvPr id="0" name=""/>
        <dsp:cNvSpPr/>
      </dsp:nvSpPr>
      <dsp:spPr>
        <a:xfrm>
          <a:off x="490744" y="3585429"/>
          <a:ext cx="7011744" cy="714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Additional guidance / contact us</a:t>
          </a:r>
        </a:p>
      </dsp:txBody>
      <dsp:txXfrm>
        <a:off x="525644" y="3620329"/>
        <a:ext cx="6941944" cy="645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10061"/>
          <a:ext cx="10138391" cy="11529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hlinkClick xmlns:r="http://schemas.openxmlformats.org/officeDocument/2006/relationships" r:id="rId1"/>
            </a:rPr>
            <a:t>CCMS Provider: Provider Transfer</a:t>
          </a:r>
          <a:endParaRPr lang="en-GB" sz="1800" b="0" kern="12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Char char="•"/>
          </a:pPr>
          <a:r>
            <a:rPr lang="en-GB" sz="1800" kern="1200" dirty="0">
              <a:hlinkClick xmlns:r="http://schemas.openxmlformats.org/officeDocument/2006/relationships" r:id="rId3"/>
            </a:rPr>
            <a:t>Amend Provider Details – Legal Aid Learning</a:t>
          </a:r>
          <a:endParaRPr lang="en-GB" sz="1800" b="0" kern="12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Char char="•"/>
          </a:pPr>
          <a:r>
            <a:rPr lang="en-GB" sz="1800" kern="1200" dirty="0">
              <a:hlinkClick xmlns:r="http://schemas.openxmlformats.org/officeDocument/2006/relationships" r:id="rId4"/>
            </a:rPr>
            <a:t>Amend a Case Cost Limitation – Legal Aid Learning</a:t>
          </a:r>
          <a:endParaRPr lang="en-GB" sz="1800" b="0" kern="120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210061"/>
        <a:ext cx="10138391" cy="1152900"/>
      </dsp:txXfrm>
    </dsp:sp>
    <dsp:sp modelId="{150576E2-B4C6-4050-8FD4-CA95B847155B}">
      <dsp:nvSpPr>
        <dsp:cNvPr id="0" name=""/>
        <dsp:cNvSpPr/>
      </dsp:nvSpPr>
      <dsp:spPr>
        <a:xfrm>
          <a:off x="506919" y="32941"/>
          <a:ext cx="7096873"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4212" y="50234"/>
        <a:ext cx="7062287" cy="319654"/>
      </dsp:txXfrm>
    </dsp:sp>
    <dsp:sp modelId="{BFEDC405-33BF-4BA3-A838-FFBB77DEB8BC}">
      <dsp:nvSpPr>
        <dsp:cNvPr id="0" name=""/>
        <dsp:cNvSpPr/>
      </dsp:nvSpPr>
      <dsp:spPr>
        <a:xfrm>
          <a:off x="0" y="1604881"/>
          <a:ext cx="10138391" cy="6237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 </a:t>
          </a:r>
          <a:r>
            <a:rPr lang="en-GB" sz="1800" kern="1200">
              <a:hlinkClick xmlns:r="http://schemas.openxmlformats.org/officeDocument/2006/relationships" r:id="rId5"/>
            </a:rPr>
            <a:t>LAA Events - Upcoming Activities and Tickets</a:t>
          </a:r>
          <a:endParaRPr lang="en-GB" sz="1800" kern="1200">
            <a:latin typeface="Arial" panose="020B0604020202020204" pitchFamily="34" charset="0"/>
            <a:cs typeface="Arial" panose="020B0604020202020204" pitchFamily="34" charset="0"/>
          </a:endParaRPr>
        </a:p>
      </dsp:txBody>
      <dsp:txXfrm>
        <a:off x="0" y="1604881"/>
        <a:ext cx="10138391" cy="623700"/>
      </dsp:txXfrm>
    </dsp:sp>
    <dsp:sp modelId="{67B7D9D3-9CC8-4AE7-A220-98CDDFF8386C}">
      <dsp:nvSpPr>
        <dsp:cNvPr id="0" name=""/>
        <dsp:cNvSpPr/>
      </dsp:nvSpPr>
      <dsp:spPr>
        <a:xfrm>
          <a:off x="506919" y="1427761"/>
          <a:ext cx="7096873"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24212" y="1445054"/>
        <a:ext cx="7062287" cy="319654"/>
      </dsp:txXfrm>
    </dsp:sp>
    <dsp:sp modelId="{75A5DF26-28A4-49BE-825D-32A0F9B644C1}">
      <dsp:nvSpPr>
        <dsp:cNvPr id="0" name=""/>
        <dsp:cNvSpPr/>
      </dsp:nvSpPr>
      <dsp:spPr>
        <a:xfrm>
          <a:off x="0" y="2470501"/>
          <a:ext cx="10138391" cy="6237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 </a:t>
          </a:r>
          <a:r>
            <a:rPr lang="en-GB" sz="1800" b="0" i="0" kern="1200">
              <a:hlinkClick xmlns:r="http://schemas.openxmlformats.org/officeDocument/2006/relationships" r:id="rId6"/>
            </a:rPr>
            <a:t>Online-Support@justice.gov.uk</a:t>
          </a:r>
          <a:r>
            <a:rPr lang="en-GB" sz="1800" b="0" i="0" kern="1200"/>
            <a:t> </a:t>
          </a:r>
          <a:endParaRPr lang="en-GB" sz="1800" kern="1200">
            <a:latin typeface="Arial" panose="020B0604020202020204" pitchFamily="34" charset="0"/>
            <a:cs typeface="Arial" panose="020B0604020202020204" pitchFamily="34" charset="0"/>
          </a:endParaRPr>
        </a:p>
      </dsp:txBody>
      <dsp:txXfrm>
        <a:off x="0" y="2470501"/>
        <a:ext cx="10138391" cy="623700"/>
      </dsp:txXfrm>
    </dsp:sp>
    <dsp:sp modelId="{FE77AF1C-3A89-4C0E-AAED-39D2B822CEDF}">
      <dsp:nvSpPr>
        <dsp:cNvPr id="0" name=""/>
        <dsp:cNvSpPr/>
      </dsp:nvSpPr>
      <dsp:spPr>
        <a:xfrm>
          <a:off x="506919" y="2293381"/>
          <a:ext cx="7096873"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24212" y="2310674"/>
        <a:ext cx="7062287" cy="319654"/>
      </dsp:txXfrm>
    </dsp:sp>
    <dsp:sp modelId="{64286BCF-409A-4199-93D7-EC97D8E5BBF6}">
      <dsp:nvSpPr>
        <dsp:cNvPr id="0" name=""/>
        <dsp:cNvSpPr/>
      </dsp:nvSpPr>
      <dsp:spPr>
        <a:xfrm>
          <a:off x="0" y="3336121"/>
          <a:ext cx="10138391" cy="1360800"/>
        </a:xfrm>
        <a:prstGeom prst="rect">
          <a:avLst/>
        </a:prstGeom>
        <a:solidFill>
          <a:schemeClr val="bg1">
            <a:lumMod val="9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49936"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Popular sessions are posted on the </a:t>
          </a:r>
          <a:r>
            <a:rPr lang="en-GB" sz="1800" kern="1200">
              <a:solidFill>
                <a:schemeClr val="accent1"/>
              </a:solidFill>
              <a:latin typeface="Arial" panose="020B0604020202020204" pitchFamily="34" charset="0"/>
              <a:cs typeface="Arial" panose="020B0604020202020204" pitchFamily="34" charset="0"/>
              <a:hlinkClick xmlns:r="http://schemas.openxmlformats.org/officeDocument/2006/relationships" r:id="rId7"/>
            </a:rPr>
            <a:t>LAA T</a:t>
          </a:r>
          <a:r>
            <a:rPr lang="en-GB" sz="1800" kern="1200">
              <a:latin typeface="Arial" panose="020B0604020202020204" pitchFamily="34" charset="0"/>
              <a:cs typeface="Arial" panose="020B0604020202020204" pitchFamily="34" charset="0"/>
              <a:hlinkClick xmlns:r="http://schemas.openxmlformats.org/officeDocument/2006/relationships" r:id="rId7"/>
            </a:rPr>
            <a:t>raining website</a:t>
          </a:r>
          <a:r>
            <a:rPr lang="en-GB" sz="1800" kern="1200">
              <a:latin typeface="Arial" panose="020B0604020202020204" pitchFamily="34" charset="0"/>
              <a:cs typeface="Arial" panose="020B0604020202020204" pitchFamily="34" charset="0"/>
            </a:rPr>
            <a:t> </a:t>
          </a:r>
          <a:r>
            <a:rPr lang="en-GB" sz="1800" kern="1200">
              <a:solidFill>
                <a:schemeClr val="tx1"/>
              </a:solidFill>
              <a:latin typeface="+mn-lt"/>
              <a:cs typeface="Arial" panose="020B0604020202020204" pitchFamily="34" charset="0"/>
            </a:rPr>
            <a:t>and the </a:t>
          </a:r>
          <a:r>
            <a:rPr lang="en-GB" sz="1800" kern="1200">
              <a:solidFill>
                <a:schemeClr val="tx1"/>
              </a:solidFill>
              <a:latin typeface="+mn-lt"/>
              <a:cs typeface="Arial" panose="020B0604020202020204" pitchFamily="34" charset="0"/>
              <a:hlinkClick xmlns:r="http://schemas.openxmlformats.org/officeDocument/2006/relationships" r:id="rId8"/>
            </a:rPr>
            <a:t>LAA YouTube channel</a:t>
          </a:r>
          <a:r>
            <a:rPr lang="en-GB" sz="1800" kern="1200">
              <a:solidFill>
                <a:schemeClr val="tx1"/>
              </a:solidFill>
            </a:rPr>
            <a:t> (remember to ‘like and subscribe’!)</a:t>
          </a:r>
          <a:endParaRPr lang="en-GB" sz="1800" kern="1200">
            <a:solidFill>
              <a:schemeClr val="tx1"/>
            </a:solidFill>
            <a:latin typeface="Arial" panose="020B0604020202020204" pitchFamily="34" charset="0"/>
            <a:cs typeface="Arial" panose="020B0604020202020204" pitchFamily="34" charset="0"/>
          </a:endParaRPr>
        </a:p>
      </dsp:txBody>
      <dsp:txXfrm>
        <a:off x="0" y="3336121"/>
        <a:ext cx="10138391" cy="1360800"/>
      </dsp:txXfrm>
    </dsp:sp>
    <dsp:sp modelId="{DE41F533-A90B-4791-A97F-D2263066D35F}">
      <dsp:nvSpPr>
        <dsp:cNvPr id="0" name=""/>
        <dsp:cNvSpPr/>
      </dsp:nvSpPr>
      <dsp:spPr>
        <a:xfrm>
          <a:off x="506919" y="3159001"/>
          <a:ext cx="7096873"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24212" y="3176294"/>
        <a:ext cx="7062287"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1093110"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546092"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 </a:t>
          </a:r>
          <a:r>
            <a:rPr lang="en-GB" sz="1800" kern="12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1800" kern="1200">
            <a:solidFill>
              <a:schemeClr val="tx1"/>
            </a:solidFill>
          </a:endParaRPr>
        </a:p>
      </dsp:txBody>
      <dsp:txXfrm>
        <a:off x="546092" y="1293864"/>
        <a:ext cx="2646209" cy="1580392"/>
      </dsp:txXfrm>
    </dsp:sp>
    <dsp:sp modelId="{56E93CB9-72B4-4F91-A22C-AF9924480AB8}">
      <dsp:nvSpPr>
        <dsp:cNvPr id="0" name=""/>
        <dsp:cNvSpPr/>
      </dsp:nvSpPr>
      <dsp:spPr>
        <a:xfrm>
          <a:off x="2720971"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4169503"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3795988"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X: </a:t>
          </a:r>
          <a:r>
            <a:rPr lang="en-US" sz="1800" kern="1200">
              <a:hlinkClick xmlns:r="http://schemas.openxmlformats.org/officeDocument/2006/relationships" r:id="rId2"/>
            </a:rPr>
            <a:t>@LegalAidAgency</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 </a:t>
          </a:r>
          <a:r>
            <a:rPr lang="en-GB" sz="1800" kern="1200">
              <a:hlinkClick xmlns:r="http://schemas.openxmlformats.org/officeDocument/2006/relationships" r:id="rId3" tooltip="https://x.com/laahelpteam"/>
            </a:rPr>
            <a:t>X: </a:t>
          </a:r>
          <a:r>
            <a:rPr lang="en-GB" sz="1800" kern="1200" err="1">
              <a:hlinkClick xmlns:r="http://schemas.openxmlformats.org/officeDocument/2006/relationships" r:id="rId3" tooltip="https://x.com/laahelpteam"/>
            </a:rPr>
            <a:t>LAAHelpTeam</a:t>
          </a:r>
          <a:r>
            <a:rPr lang="en-GB" sz="1800" kern="1200"/>
            <a:t> </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3795988" y="844529"/>
        <a:ext cx="2363398" cy="1580392"/>
      </dsp:txXfrm>
    </dsp:sp>
    <dsp:sp modelId="{64CA9253-242E-45BF-96BC-52521496B7E4}">
      <dsp:nvSpPr>
        <dsp:cNvPr id="0" name=""/>
        <dsp:cNvSpPr/>
      </dsp:nvSpPr>
      <dsp:spPr>
        <a:xfrm>
          <a:off x="5676419"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7006180"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6577969"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 </a:t>
          </a:r>
          <a:r>
            <a:rPr lang="en-GB" sz="1800" kern="1200">
              <a:hlinkClick xmlns:r="http://schemas.openxmlformats.org/officeDocument/2006/relationships" r:id="rId4"/>
            </a:rPr>
            <a:t>LAA online portal</a:t>
          </a:r>
          <a:endParaRPr lang="en-GB" sz="1800" kern="1200">
            <a:solidFill>
              <a:schemeClr val="tx1"/>
            </a:solidFill>
          </a:endParaRPr>
        </a:p>
      </dsp:txBody>
      <dsp:txXfrm>
        <a:off x="6577969"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12176-CD2F-C906-EA25-53B514285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34098B-0B48-AE56-B862-572A5625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A73BFB-98CB-48B9-94EC-951DC396B1C8}" type="datetimeFigureOut">
              <a:rPr lang="en-GB" smtClean="0"/>
              <a:t>12/01/2025</a:t>
            </a:fld>
            <a:endParaRPr lang="en-GB"/>
          </a:p>
        </p:txBody>
      </p:sp>
      <p:sp>
        <p:nvSpPr>
          <p:cNvPr id="4" name="Footer Placeholder 3">
            <a:extLst>
              <a:ext uri="{FF2B5EF4-FFF2-40B4-BE49-F238E27FC236}">
                <a16:creationId xmlns:a16="http://schemas.microsoft.com/office/drawing/2014/main" id="{AC63B982-9802-C80C-80B6-69CAFE725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E5156C-BE97-DE51-2C5F-56A7C7AA8F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72910-E49B-45A5-AD4F-261F7F28C03D}" type="slidenum">
              <a:rPr lang="en-GB" smtClean="0"/>
              <a:t>‹#›</a:t>
            </a:fld>
            <a:endParaRPr lang="en-GB"/>
          </a:p>
        </p:txBody>
      </p:sp>
    </p:spTree>
    <p:extLst>
      <p:ext uri="{BB962C8B-B14F-4D97-AF65-F5344CB8AC3E}">
        <p14:creationId xmlns:p14="http://schemas.microsoft.com/office/powerpoint/2010/main" val="21836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DA7AC-21A6-48FE-AADC-53FFB7595DE4}"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A3158-828B-45DC-A055-D433B2F6AF05}" type="slidenum">
              <a:rPr lang="en-GB" smtClean="0"/>
              <a:t>‹#›</a:t>
            </a:fld>
            <a:endParaRPr lang="en-GB"/>
          </a:p>
        </p:txBody>
      </p:sp>
    </p:spTree>
    <p:extLst>
      <p:ext uri="{BB962C8B-B14F-4D97-AF65-F5344CB8AC3E}">
        <p14:creationId xmlns:p14="http://schemas.microsoft.com/office/powerpoint/2010/main" val="37800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23</a:t>
            </a:fld>
            <a:endParaRPr lang="en-GB"/>
          </a:p>
        </p:txBody>
      </p:sp>
    </p:spTree>
    <p:extLst>
      <p:ext uri="{BB962C8B-B14F-4D97-AF65-F5344CB8AC3E}">
        <p14:creationId xmlns:p14="http://schemas.microsoft.com/office/powerpoint/2010/main" val="48037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a:extLst>
              <a:ext uri="{FF2B5EF4-FFF2-40B4-BE49-F238E27FC236}">
                <a16:creationId xmlns:a16="http://schemas.microsoft.com/office/drawing/2014/main" id="{C8279A9B-1203-6748-7911-405F61EB5E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30463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163"/>
                    </a14:imgEffect>
                  </a14:imgLayer>
                </a14:imgProps>
              </a:ext>
              <a:ext uri="{28A0092B-C50C-407E-A947-70E740481C1C}">
                <a14:useLocalDpi xmlns:a14="http://schemas.microsoft.com/office/drawing/2010/main" val="0"/>
              </a:ext>
            </a:extLst>
          </a:blip>
          <a:stretch/>
        </p:blipFill>
        <p:spPr>
          <a:xfrm>
            <a:off x="-3073" y="0"/>
            <a:ext cx="12195073" cy="687926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2319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12/01/2025</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5673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12/01/2025</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0883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12/01/2025</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6493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a:solidFill>
            <a:schemeClr val="bg1">
              <a:lumMod val="95000"/>
            </a:schemeClr>
          </a:solidFill>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12/01/2025</a:t>
            </a:fld>
            <a:endParaRPr lang="en-GB"/>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2" name="Footer Placeholder 4">
            <a:extLst>
              <a:ext uri="{FF2B5EF4-FFF2-40B4-BE49-F238E27FC236}">
                <a16:creationId xmlns:a16="http://schemas.microsoft.com/office/drawing/2014/main" id="{1095A724-0307-5E19-7110-5595331D61B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44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079"/>
          <a:stretch/>
        </p:blipFill>
        <p:spPr>
          <a:xfrm>
            <a:off x="0" y="1926935"/>
            <a:ext cx="12192000" cy="493106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4" name="Picture 3">
            <a:extLst>
              <a:ext uri="{FF2B5EF4-FFF2-40B4-BE49-F238E27FC236}">
                <a16:creationId xmlns:a16="http://schemas.microsoft.com/office/drawing/2014/main" id="{190DA67C-D20C-0B8B-A866-EE645BE6A4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42122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010383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12/01/2025</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9" name="TextBox 8">
            <a:extLst>
              <a:ext uri="{FF2B5EF4-FFF2-40B4-BE49-F238E27FC236}">
                <a16:creationId xmlns:a16="http://schemas.microsoft.com/office/drawing/2014/main" id="{88791CA8-91EF-4A56-DA76-4E3357B9B991}"/>
              </a:ext>
            </a:extLst>
          </p:cNvPr>
          <p:cNvSpPr txBox="1"/>
          <p:nvPr userDrawn="1">
            <p:extLst>
              <p:ext uri="{1162E1C5-73C7-4A58-AE30-91384D911F3F}">
                <p184:classification xmlns:p184="http://schemas.microsoft.com/office/powerpoint/2018/4/main" val="hdr"/>
              </p:ext>
            </p:extLst>
          </p:nvPr>
        </p:nvSpPr>
        <p:spPr>
          <a:xfrm>
            <a:off x="5114925" y="6350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0" name="TextBox 9">
            <a:extLst>
              <a:ext uri="{FF2B5EF4-FFF2-40B4-BE49-F238E27FC236}">
                <a16:creationId xmlns:a16="http://schemas.microsoft.com/office/drawing/2014/main" id="{F5D4F422-D30B-C1C8-E9AB-9CA47E9D2C17}"/>
              </a:ext>
            </a:extLst>
          </p:cNvPr>
          <p:cNvSpPr txBox="1"/>
          <p:nvPr userDrawn="1">
            <p:extLst>
              <p:ext uri="{1162E1C5-73C7-4A58-AE30-91384D911F3F}">
                <p184:classification xmlns:p184="http://schemas.microsoft.com/office/powerpoint/2018/4/main" val="ftr"/>
              </p:ext>
            </p:extLst>
          </p:nvPr>
        </p:nvSpPr>
        <p:spPr>
          <a:xfrm>
            <a:off x="5114925" y="66116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5440337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 id="2147483653" r:id="rId6"/>
    <p:sldLayoutId id="2147483656" r:id="rId7"/>
    <p:sldLayoutId id="2147483658"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AAHelpUsSayYes@justice.gov.uk"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Online-Support@justice.gov.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highcostfamilyfixer@justice.gov.uk" TargetMode="External"/><Relationship Id="rId4" Type="http://schemas.openxmlformats.org/officeDocument/2006/relationships/hyperlink" Target="mailto:highcostfamily@justice.gov.uk"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85960/21._hcf_family_fully_costed_case_plan_checklist.docx" TargetMode="External"/><Relationship Id="rId3" Type="http://schemas.openxmlformats.org/officeDocument/2006/relationships/hyperlink" Target="https://legalaidlearning.justice.gov.uk/" TargetMode="External"/><Relationship Id="rId7" Type="http://schemas.openxmlformats.org/officeDocument/2006/relationships/hyperlink" Target="https://assets.publishing.service.gov.uk/government/uploads/system/uploads/attachment_data/file/802984/Counsel_Acceptance_Form.docx" TargetMode="External"/><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4.xml"/><Relationship Id="rId6" Type="http://schemas.openxmlformats.org/officeDocument/2006/relationships/hyperlink" Target="https://assets.publishing.service.gov.uk/media/655dfdac544aea0019fb3266/HCF_Contract_2018_HR.docx" TargetMode="External"/><Relationship Id="rId11" Type="http://schemas.openxmlformats.org/officeDocument/2006/relationships/hyperlink" Target="https://www.gov.uk/guidance/civil-processing-dates" TargetMode="External"/><Relationship Id="rId5" Type="http://schemas.openxmlformats.org/officeDocument/2006/relationships/hyperlink" Target="https://assets.publishing.service.gov.uk/media/655dff48544aea000dfb3288/HCF_Contract_2018_CCFS_two_counsel.docx" TargetMode="External"/><Relationship Id="rId10" Type="http://schemas.openxmlformats.org/officeDocument/2006/relationships/hyperlink" Target="https://assets.publishing.service.gov.uk/media/66b9ef89ab418ab0555935fa/Costs_Assessment_Guidance_2018_-_Version_10-_December_2023___clean_.pdf" TargetMode="External"/><Relationship Id="rId4" Type="http://schemas.openxmlformats.org/officeDocument/2006/relationships/hyperlink" Target="https://assets.publishing.service.gov.uk/media/655dfd5a544aea0019fb3265/HCF_Contract_2018_CCFS_.docx" TargetMode="External"/><Relationship Id="rId9" Type="http://schemas.openxmlformats.org/officeDocument/2006/relationships/hyperlink" Target="https://assets.publishing.service.gov.uk/media/66f13cfa76558d051527abb9/Costs_Assessment_Guidance_2024_SCC_-_Version_1a-_23_September_2024.pdf"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legalaidlearning.justice.gov.uk/ccms-invalid-characters-and-formatt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10631172" cy="1080000"/>
          </a:xfrm>
        </p:spPr>
        <p:txBody>
          <a:bodyPr/>
          <a:lstStyle/>
          <a:p>
            <a:r>
              <a:rPr lang="en-US"/>
              <a:t>#HelpUsSayYes webinar: Transfer of high cost cases</a:t>
            </a:r>
            <a:endParaRPr lang="en-GB"/>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High Cost Family</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a:t>November 2024</a:t>
            </a:r>
            <a:endParaRPr lang="en-GB"/>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3" name="Title 1">
            <a:extLst>
              <a:ext uri="{FF2B5EF4-FFF2-40B4-BE49-F238E27FC236}">
                <a16:creationId xmlns:a16="http://schemas.microsoft.com/office/drawing/2014/main" id="{15DE3320-E7EE-C9C6-8E39-02C1E1819C2F}"/>
              </a:ext>
            </a:extLst>
          </p:cNvPr>
          <p:cNvSpPr>
            <a:spLocks noGrp="1"/>
          </p:cNvSpPr>
          <p:nvPr>
            <p:ph type="title"/>
          </p:nvPr>
        </p:nvSpPr>
        <p:spPr>
          <a:xfrm>
            <a:off x="686059" y="372136"/>
            <a:ext cx="10755139" cy="900000"/>
          </a:xfrm>
        </p:spPr>
        <p:txBody>
          <a:bodyPr>
            <a:normAutofit/>
          </a:bodyPr>
          <a:lstStyle/>
          <a:p>
            <a:r>
              <a:rPr kumimoji="0" lang="en-US" sz="2300" b="1" i="0" u="none" strike="noStrike" kern="1200" cap="none" spc="0" normalizeH="0" baseline="0" noProof="0">
                <a:ln>
                  <a:noFill/>
                </a:ln>
                <a:solidFill>
                  <a:srgbClr val="575C96"/>
                </a:solidFill>
                <a:effectLst/>
                <a:uLnTx/>
                <a:uFillTx/>
                <a:ea typeface="+mj-ea"/>
                <a:cs typeface="+mj-cs"/>
              </a:rPr>
              <a:t>Getting it right first time</a:t>
            </a:r>
            <a:endParaRPr lang="en-US" sz="2300">
              <a:solidFill>
                <a:srgbClr val="575C96"/>
              </a:solidFill>
              <a:highlight>
                <a:srgbClr val="FFFF00"/>
              </a:highlight>
              <a:latin typeface="Arial"/>
            </a:endParaRPr>
          </a:p>
        </p:txBody>
      </p:sp>
      <p:sp>
        <p:nvSpPr>
          <p:cNvPr id="4" name="Freeform 187">
            <a:extLst>
              <a:ext uri="{FF2B5EF4-FFF2-40B4-BE49-F238E27FC236}">
                <a16:creationId xmlns:a16="http://schemas.microsoft.com/office/drawing/2014/main" id="{8E91A5DE-0980-E11B-A773-71104FB1F0C9}"/>
              </a:ext>
              <a:ext uri="{C183D7F6-B498-43B3-948B-1728B52AA6E4}">
                <adec:decorative xmlns:adec="http://schemas.microsoft.com/office/drawing/2017/decorative" val="1"/>
              </a:ext>
            </a:extLst>
          </p:cNvPr>
          <p:cNvSpPr/>
          <p:nvPr/>
        </p:nvSpPr>
        <p:spPr>
          <a:xfrm>
            <a:off x="688013" y="5134951"/>
            <a:ext cx="9936444" cy="930523"/>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Content Placeholder 3">
            <a:extLst>
              <a:ext uri="{FF2B5EF4-FFF2-40B4-BE49-F238E27FC236}">
                <a16:creationId xmlns:a16="http://schemas.microsoft.com/office/drawing/2014/main" id="{2CF0A821-F347-458D-2228-B0A28D90DF45}"/>
              </a:ext>
            </a:extLst>
          </p:cNvPr>
          <p:cNvSpPr txBox="1">
            <a:spLocks/>
          </p:cNvSpPr>
          <p:nvPr/>
        </p:nvSpPr>
        <p:spPr>
          <a:xfrm>
            <a:off x="686059" y="1264095"/>
            <a:ext cx="10517058" cy="378687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spcAft>
                <a:spcPts val="1600"/>
              </a:spcAft>
            </a:pPr>
            <a:r>
              <a:rPr lang="en-GB" sz="1800" b="0" i="0" spc="0" baseline="0" dirty="0">
                <a:solidFill>
                  <a:srgbClr val="000000"/>
                </a:solidFill>
              </a:rPr>
              <a:t>Prior to submitting your provider </a:t>
            </a:r>
            <a:r>
              <a:rPr lang="en-GB" sz="1800" dirty="0">
                <a:solidFill>
                  <a:srgbClr val="000000"/>
                </a:solidFill>
              </a:rPr>
              <a:t>t</a:t>
            </a:r>
            <a:r>
              <a:rPr lang="en-GB" sz="1800" b="0" i="0" spc="0" baseline="0" dirty="0">
                <a:solidFill>
                  <a:srgbClr val="000000"/>
                </a:solidFill>
              </a:rPr>
              <a:t>ransfer </a:t>
            </a:r>
            <a:r>
              <a:rPr lang="en-GB" sz="1800" dirty="0">
                <a:solidFill>
                  <a:srgbClr val="000000"/>
                </a:solidFill>
              </a:rPr>
              <a:t>r</a:t>
            </a:r>
            <a:r>
              <a:rPr lang="en-GB" sz="1800" b="0" i="0" spc="0" baseline="0" dirty="0">
                <a:solidFill>
                  <a:srgbClr val="000000"/>
                </a:solidFill>
              </a:rPr>
              <a:t>equest:</a:t>
            </a:r>
          </a:p>
          <a:p>
            <a:pPr marL="377190" indent="-285750">
              <a:spcAft>
                <a:spcPts val="1600"/>
              </a:spcAft>
              <a:buFont typeface="Arial" panose="020B0604020202020204" pitchFamily="34" charset="0"/>
              <a:buChar char="•"/>
            </a:pPr>
            <a:r>
              <a:rPr lang="en-GB" sz="1800" b="0" i="0" spc="0" baseline="0" dirty="0">
                <a:solidFill>
                  <a:srgbClr val="000000"/>
                </a:solidFill>
              </a:rPr>
              <a:t>Consent must be obtained from an existing member of the outgoing firm.</a:t>
            </a:r>
          </a:p>
          <a:p>
            <a:pPr marL="377190" indent="-285750">
              <a:spcAft>
                <a:spcPts val="1600"/>
              </a:spcAft>
              <a:buFont typeface="Arial" panose="020B0604020202020204" pitchFamily="34" charset="0"/>
              <a:buChar char="•"/>
            </a:pPr>
            <a:r>
              <a:rPr lang="en-GB" sz="1800" b="0" i="0" spc="0" baseline="0" dirty="0">
                <a:solidFill>
                  <a:srgbClr val="000000"/>
                </a:solidFill>
              </a:rPr>
              <a:t>If the request is born from client dissatisfaction, then a complaint sent by the client to that firm together with their response should also be obtained.</a:t>
            </a:r>
          </a:p>
          <a:p>
            <a:pPr marL="91440">
              <a:spcAft>
                <a:spcPts val="1600"/>
              </a:spcAft>
            </a:pPr>
            <a:r>
              <a:rPr lang="en-GB" sz="1800" b="0" i="0" spc="0" baseline="0" dirty="0">
                <a:solidFill>
                  <a:srgbClr val="000000"/>
                </a:solidFill>
              </a:rPr>
              <a:t>Once your request has been submitted:</a:t>
            </a:r>
          </a:p>
          <a:p>
            <a:pPr marL="377190" indent="-285750">
              <a:spcAft>
                <a:spcPts val="1600"/>
              </a:spcAft>
              <a:buFont typeface="Arial" panose="020B0604020202020204" pitchFamily="34" charset="0"/>
              <a:buChar char="•"/>
            </a:pPr>
            <a:r>
              <a:rPr lang="en-GB" sz="1800" b="0" i="0" spc="0" baseline="0" dirty="0">
                <a:solidFill>
                  <a:srgbClr val="000000"/>
                </a:solidFill>
              </a:rPr>
              <a:t>It is screened by our central business support team and assigned to h</a:t>
            </a:r>
            <a:r>
              <a:rPr lang="en-GB" sz="1800" dirty="0">
                <a:solidFill>
                  <a:srgbClr val="000000"/>
                </a:solidFill>
              </a:rPr>
              <a:t>igh cost family</a:t>
            </a:r>
            <a:r>
              <a:rPr lang="en-GB" sz="1800" b="0" i="0" spc="0" baseline="0" dirty="0">
                <a:solidFill>
                  <a:srgbClr val="000000"/>
                </a:solidFill>
              </a:rPr>
              <a:t>.</a:t>
            </a:r>
          </a:p>
          <a:p>
            <a:pPr marL="377190" indent="-285750">
              <a:spcAft>
                <a:spcPts val="1600"/>
              </a:spcAft>
              <a:buFont typeface="Arial" panose="020B0604020202020204" pitchFamily="34" charset="0"/>
              <a:buChar char="•"/>
            </a:pPr>
            <a:r>
              <a:rPr lang="en-GB" sz="1800" b="0" i="0" spc="0" baseline="0" dirty="0">
                <a:solidFill>
                  <a:srgbClr val="000000"/>
                </a:solidFill>
              </a:rPr>
              <a:t>If we require any further information that has not already been provided, we will send you a request by way of response.</a:t>
            </a:r>
          </a:p>
        </p:txBody>
      </p:sp>
      <p:sp>
        <p:nvSpPr>
          <p:cNvPr id="5" name="Rectangle 189">
            <a:extLst>
              <a:ext uri="{FF2B5EF4-FFF2-40B4-BE49-F238E27FC236}">
                <a16:creationId xmlns:a16="http://schemas.microsoft.com/office/drawing/2014/main" id="{EABC5E4A-9B0F-B09E-AA82-AD5D7CA2CB88}"/>
              </a:ext>
            </a:extLst>
          </p:cNvPr>
          <p:cNvSpPr/>
          <p:nvPr/>
        </p:nvSpPr>
        <p:spPr>
          <a:xfrm>
            <a:off x="812412" y="5313720"/>
            <a:ext cx="9330148" cy="553998"/>
          </a:xfrm>
          <a:prstGeom prst="rect">
            <a:avLst/>
          </a:prstGeom>
        </p:spPr>
        <p:txBody>
          <a:bodyPr wrap="square" lIns="0" tIns="0" rIns="0" bIns="0">
            <a:spAutoFit/>
          </a:bodyPr>
          <a:lstStyle/>
          <a:p>
            <a:pPr marL="0"/>
            <a:r>
              <a:rPr lang="en-US" b="1" i="0" spc="0" baseline="0" dirty="0">
                <a:solidFill>
                  <a:srgbClr val="000000"/>
                </a:solidFill>
              </a:rPr>
              <a:t>Top tip: </a:t>
            </a:r>
            <a:r>
              <a:rPr lang="en-GB" b="0" i="0" spc="0" baseline="0" dirty="0">
                <a:solidFill>
                  <a:srgbClr val="000000"/>
                </a:solidFill>
              </a:rPr>
              <a:t>If the provider transfer is urgent (within 2 working days of a required amendment) please contact our customer services team on 0300 200 2020 advising of the urgency.</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10</a:t>
            </a:fld>
            <a:endParaRPr lang="en-GB"/>
          </a:p>
        </p:txBody>
      </p:sp>
    </p:spTree>
    <p:extLst>
      <p:ext uri="{BB962C8B-B14F-4D97-AF65-F5344CB8AC3E}">
        <p14:creationId xmlns:p14="http://schemas.microsoft.com/office/powerpoint/2010/main" val="162547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A6C531-C6EB-23E2-D92D-F3785277FD5A}"/>
              </a:ext>
            </a:extLst>
          </p:cNvPr>
          <p:cNvSpPr txBox="1">
            <a:spLocks noGrp="1"/>
          </p:cNvSpPr>
          <p:nvPr>
            <p:ph type="title" idx="4294967295"/>
          </p:nvPr>
        </p:nvSpPr>
        <p:spPr>
          <a:xfrm>
            <a:off x="759600" y="2620800"/>
            <a:ext cx="8649576"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a:ea typeface="+mj-ea"/>
                <a:cs typeface="+mj-cs"/>
              </a:rPr>
              <a:t>The process after a transfer</a:t>
            </a:r>
            <a:endParaRPr kumimoji="0" lang="en-GB" sz="3400" b="1" i="0" u="none" strike="noStrike" kern="1200" cap="none" spc="0" normalizeH="0" baseline="0" noProof="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1055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7F87D4-00F1-CBF2-3BD4-AE23315DE504}"/>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dirty="0">
                <a:ln>
                  <a:noFill/>
                </a:ln>
                <a:solidFill>
                  <a:srgbClr val="575C96"/>
                </a:solidFill>
                <a:effectLst/>
                <a:uLnTx/>
                <a:uFillTx/>
                <a:latin typeface="+mj-lt"/>
                <a:ea typeface="+mj-ea"/>
                <a:cs typeface="+mj-cs"/>
              </a:rPr>
              <a:t>The process following a transfer for HCF cases</a:t>
            </a:r>
            <a:endParaRPr kumimoji="0" lang="en-US" sz="2300" b="1" i="0" u="none" strike="noStrike" kern="1200" cap="none" spc="0" normalizeH="0" baseline="0" noProof="0" dirty="0">
              <a:ln>
                <a:noFill/>
              </a:ln>
              <a:solidFill>
                <a:srgbClr val="575C96"/>
              </a:solidFill>
              <a:effectLst/>
              <a:highlight>
                <a:srgbClr val="FFFF00"/>
              </a:highlight>
              <a:uLnTx/>
              <a:uFillTx/>
              <a:latin typeface="Arial"/>
              <a:ea typeface="+mj-ea"/>
              <a:cs typeface="+mj-cs"/>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5" name="Content Placeholder 3">
            <a:extLst>
              <a:ext uri="{FF2B5EF4-FFF2-40B4-BE49-F238E27FC236}">
                <a16:creationId xmlns:a16="http://schemas.microsoft.com/office/drawing/2014/main" id="{53679344-3C3C-CF41-B31C-DE7A93FB216F}"/>
              </a:ext>
            </a:extLst>
          </p:cNvPr>
          <p:cNvSpPr txBox="1">
            <a:spLocks/>
          </p:cNvSpPr>
          <p:nvPr/>
        </p:nvSpPr>
        <p:spPr>
          <a:xfrm>
            <a:off x="686059" y="1264095"/>
            <a:ext cx="10517058" cy="423000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lnSpc>
                <a:spcPct val="200000"/>
              </a:lnSpc>
              <a:spcAft>
                <a:spcPts val="1200"/>
              </a:spcAft>
            </a:pPr>
            <a:r>
              <a:rPr lang="en-GB" sz="1800" b="0" i="0" spc="0" baseline="0" dirty="0">
                <a:solidFill>
                  <a:srgbClr val="000000"/>
                </a:solidFill>
              </a:rPr>
              <a:t>HCF cases are slightly different:</a:t>
            </a:r>
          </a:p>
          <a:p>
            <a:pPr marL="377190" indent="-285750">
              <a:lnSpc>
                <a:spcPct val="200000"/>
              </a:lnSpc>
              <a:spcAft>
                <a:spcPts val="1200"/>
              </a:spcAft>
              <a:buFont typeface="Arial" panose="020B0604020202020204" pitchFamily="34" charset="0"/>
              <a:buChar char="•"/>
            </a:pPr>
            <a:r>
              <a:rPr lang="en-GB" sz="1800" b="0" i="0" spc="0" baseline="0" dirty="0">
                <a:solidFill>
                  <a:srgbClr val="000000"/>
                </a:solidFill>
              </a:rPr>
              <a:t>You will not need to amend the certificate to increase the cost limitation.</a:t>
            </a:r>
          </a:p>
          <a:p>
            <a:pPr marL="377190" indent="-285750">
              <a:lnSpc>
                <a:spcPct val="200000"/>
              </a:lnSpc>
              <a:spcAft>
                <a:spcPts val="1200"/>
              </a:spcAft>
              <a:buFont typeface="Arial" panose="020B0604020202020204" pitchFamily="34" charset="0"/>
              <a:buChar char="•"/>
            </a:pPr>
            <a:r>
              <a:rPr lang="en-GB" sz="1800" b="0" i="0" spc="0" baseline="0" dirty="0">
                <a:solidFill>
                  <a:srgbClr val="000000"/>
                </a:solidFill>
              </a:rPr>
              <a:t>After allocating costs to the previous provider, you may end up with no remaining costs.</a:t>
            </a:r>
          </a:p>
          <a:p>
            <a:pPr marL="91440">
              <a:lnSpc>
                <a:spcPct val="200000"/>
              </a:lnSpc>
              <a:spcAft>
                <a:spcPts val="1200"/>
              </a:spcAft>
            </a:pPr>
            <a:r>
              <a:rPr lang="en-GB" sz="1800" b="0" i="0" spc="0" baseline="0" dirty="0">
                <a:solidFill>
                  <a:srgbClr val="000000"/>
                </a:solidFill>
              </a:rPr>
              <a:t>We may set up a new case plan notification for your firm. If we do, This will be assigned to either:</a:t>
            </a:r>
          </a:p>
          <a:p>
            <a:pPr marL="377190" indent="-285750">
              <a:lnSpc>
                <a:spcPct val="200000"/>
              </a:lnSpc>
              <a:spcAft>
                <a:spcPts val="1200"/>
              </a:spcAft>
              <a:buFont typeface="Arial" panose="020B0604020202020204" pitchFamily="34" charset="0"/>
              <a:buChar char="•"/>
            </a:pPr>
            <a:r>
              <a:rPr lang="en-GB" sz="1800" b="0" i="0" spc="0" baseline="0" dirty="0">
                <a:solidFill>
                  <a:srgbClr val="000000"/>
                </a:solidFill>
              </a:rPr>
              <a:t>The provider </a:t>
            </a:r>
            <a:r>
              <a:rPr lang="en-GB" sz="1800" dirty="0">
                <a:solidFill>
                  <a:srgbClr val="000000"/>
                </a:solidFill>
              </a:rPr>
              <a:t>c</a:t>
            </a:r>
            <a:r>
              <a:rPr lang="en-GB" sz="1800" b="0" i="0" spc="0" baseline="0" dirty="0">
                <a:solidFill>
                  <a:srgbClr val="000000"/>
                </a:solidFill>
              </a:rPr>
              <a:t>ontact, which you should assign to the case ASAP; or</a:t>
            </a:r>
          </a:p>
          <a:p>
            <a:pPr marL="377190" indent="-285750">
              <a:lnSpc>
                <a:spcPct val="200000"/>
              </a:lnSpc>
              <a:spcAft>
                <a:spcPts val="1200"/>
              </a:spcAft>
              <a:buFont typeface="Arial" panose="020B0604020202020204" pitchFamily="34" charset="0"/>
              <a:buChar char="•"/>
            </a:pPr>
            <a:r>
              <a:rPr lang="en-GB" sz="1800" b="0" i="0" spc="0" baseline="0" dirty="0">
                <a:solidFill>
                  <a:srgbClr val="000000"/>
                </a:solidFill>
              </a:rPr>
              <a:t>The default primary contact for the firm, if a provider </a:t>
            </a:r>
            <a:r>
              <a:rPr lang="en-GB" sz="1800" dirty="0">
                <a:solidFill>
                  <a:srgbClr val="000000"/>
                </a:solidFill>
              </a:rPr>
              <a:t>c</a:t>
            </a:r>
            <a:r>
              <a:rPr lang="en-GB" sz="1800" b="0" i="0" spc="0" baseline="0" dirty="0">
                <a:solidFill>
                  <a:srgbClr val="000000"/>
                </a:solidFill>
              </a:rPr>
              <a:t>ontact has not yet been assigned.</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12</a:t>
            </a:fld>
            <a:endParaRPr lang="en-GB"/>
          </a:p>
        </p:txBody>
      </p:sp>
    </p:spTree>
    <p:extLst>
      <p:ext uri="{BB962C8B-B14F-4D97-AF65-F5344CB8AC3E}">
        <p14:creationId xmlns:p14="http://schemas.microsoft.com/office/powerpoint/2010/main" val="176959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7B564E-9B8F-8371-861F-27A60C04FE6A}"/>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a:ln>
                  <a:noFill/>
                </a:ln>
                <a:solidFill>
                  <a:srgbClr val="575C96"/>
                </a:solidFill>
                <a:effectLst/>
                <a:uLnTx/>
                <a:uFillTx/>
                <a:latin typeface="+mj-lt"/>
                <a:ea typeface="+mj-ea"/>
                <a:cs typeface="+mj-cs"/>
              </a:rPr>
              <a:t>Amending provider details after a transfer</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5" name="Content Placeholder 3">
            <a:extLst>
              <a:ext uri="{FF2B5EF4-FFF2-40B4-BE49-F238E27FC236}">
                <a16:creationId xmlns:a16="http://schemas.microsoft.com/office/drawing/2014/main" id="{2F0BA590-8B8C-67F3-576F-F4A4453F91B9}"/>
              </a:ext>
            </a:extLst>
          </p:cNvPr>
          <p:cNvSpPr txBox="1">
            <a:spLocks/>
          </p:cNvSpPr>
          <p:nvPr/>
        </p:nvSpPr>
        <p:spPr>
          <a:xfrm>
            <a:off x="686059" y="1264095"/>
            <a:ext cx="4312897" cy="155376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spcAft>
                <a:spcPts val="600"/>
              </a:spcAft>
              <a:buFont typeface="Arial" panose="020B0604020202020204" pitchFamily="34" charset="0"/>
              <a:buChar char="•"/>
            </a:pPr>
            <a:r>
              <a:rPr lang="en-GB" sz="1800" dirty="0">
                <a:solidFill>
                  <a:srgbClr val="000000"/>
                </a:solidFill>
              </a:rPr>
              <a:t>Following the transfer, you can locate the case in </a:t>
            </a:r>
            <a:r>
              <a:rPr lang="en-GB" sz="1800" b="1" dirty="0">
                <a:solidFill>
                  <a:srgbClr val="000000"/>
                </a:solidFill>
              </a:rPr>
              <a:t>Cases and Applications</a:t>
            </a:r>
            <a:r>
              <a:rPr lang="en-GB" sz="1800" dirty="0">
                <a:solidFill>
                  <a:srgbClr val="000000"/>
                </a:solidFill>
              </a:rPr>
              <a:t>.</a:t>
            </a:r>
          </a:p>
          <a:p>
            <a:pPr marL="377190" indent="-285750">
              <a:spcAft>
                <a:spcPts val="600"/>
              </a:spcAft>
              <a:buFont typeface="Arial" panose="020B0604020202020204" pitchFamily="34" charset="0"/>
              <a:buChar char="•"/>
            </a:pPr>
            <a:r>
              <a:rPr lang="en-GB" sz="1800" dirty="0">
                <a:solidFill>
                  <a:srgbClr val="000000"/>
                </a:solidFill>
              </a:rPr>
              <a:t>From the available actions screen, click </a:t>
            </a:r>
            <a:r>
              <a:rPr lang="en-GB" sz="1800" b="1" dirty="0">
                <a:solidFill>
                  <a:srgbClr val="000000"/>
                </a:solidFill>
              </a:rPr>
              <a:t>Amend Provider Details</a:t>
            </a:r>
          </a:p>
        </p:txBody>
      </p:sp>
      <p:grpSp>
        <p:nvGrpSpPr>
          <p:cNvPr id="8" name="Group 7" descr="Screenshot of CCMS available actions screen, highlighting the amend provider details link">
            <a:extLst>
              <a:ext uri="{FF2B5EF4-FFF2-40B4-BE49-F238E27FC236}">
                <a16:creationId xmlns:a16="http://schemas.microsoft.com/office/drawing/2014/main" id="{46A1A13C-606B-0632-A674-5327FD85F56D}"/>
              </a:ext>
            </a:extLst>
          </p:cNvPr>
          <p:cNvGrpSpPr/>
          <p:nvPr/>
        </p:nvGrpSpPr>
        <p:grpSpPr>
          <a:xfrm>
            <a:off x="704165" y="2905666"/>
            <a:ext cx="4350449" cy="2624328"/>
            <a:chOff x="704165" y="2905666"/>
            <a:chExt cx="4350449" cy="2624328"/>
          </a:xfrm>
        </p:grpSpPr>
        <p:pic>
          <p:nvPicPr>
            <p:cNvPr id="17" name="Picture 16">
              <a:extLst>
                <a:ext uri="{FF2B5EF4-FFF2-40B4-BE49-F238E27FC236}">
                  <a16:creationId xmlns:a16="http://schemas.microsoft.com/office/drawing/2014/main" id="{644A45A9-703B-8800-7A01-008AE80D0969}"/>
                </a:ext>
              </a:extLst>
            </p:cNvPr>
            <p:cNvPicPr>
              <a:picLocks noChangeAspect="1"/>
            </p:cNvPicPr>
            <p:nvPr/>
          </p:nvPicPr>
          <p:blipFill>
            <a:blip r:embed="rId2"/>
            <a:stretch>
              <a:fillRect/>
            </a:stretch>
          </p:blipFill>
          <p:spPr>
            <a:xfrm>
              <a:off x="704165" y="2905666"/>
              <a:ext cx="4350449" cy="2624328"/>
            </a:xfrm>
            <a:prstGeom prst="rect">
              <a:avLst/>
            </a:prstGeom>
            <a:ln>
              <a:solidFill>
                <a:schemeClr val="tx1"/>
              </a:solidFill>
            </a:ln>
          </p:spPr>
        </p:pic>
        <p:sp>
          <p:nvSpPr>
            <p:cNvPr id="18" name="Freeform 233">
              <a:extLst>
                <a:ext uri="{FF2B5EF4-FFF2-40B4-BE49-F238E27FC236}">
                  <a16:creationId xmlns:a16="http://schemas.microsoft.com/office/drawing/2014/main" id="{C843F1A1-7D3F-63BC-517F-00F099F273FB}"/>
                </a:ext>
              </a:extLst>
            </p:cNvPr>
            <p:cNvSpPr/>
            <p:nvPr/>
          </p:nvSpPr>
          <p:spPr>
            <a:xfrm>
              <a:off x="704165" y="5187634"/>
              <a:ext cx="1169901" cy="216663"/>
            </a:xfrm>
            <a:custGeom>
              <a:avLst/>
              <a:gdLst/>
              <a:ahLst/>
              <a:cxnLst/>
              <a:rect l="0" t="0" r="0" b="0"/>
              <a:pathLst>
                <a:path w="521208" h="239268">
                  <a:moveTo>
                    <a:pt x="0" y="239268"/>
                  </a:moveTo>
                  <a:lnTo>
                    <a:pt x="521208" y="239268"/>
                  </a:lnTo>
                  <a:lnTo>
                    <a:pt x="521208" y="0"/>
                  </a:lnTo>
                  <a:lnTo>
                    <a:pt x="0" y="0"/>
                  </a:lnTo>
                  <a:lnTo>
                    <a:pt x="0" y="239268"/>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6" name="Content Placeholder 3">
            <a:extLst>
              <a:ext uri="{FF2B5EF4-FFF2-40B4-BE49-F238E27FC236}">
                <a16:creationId xmlns:a16="http://schemas.microsoft.com/office/drawing/2014/main" id="{AE2D4A75-891A-2127-CF95-FA43499F9964}"/>
              </a:ext>
            </a:extLst>
          </p:cNvPr>
          <p:cNvSpPr txBox="1">
            <a:spLocks/>
          </p:cNvSpPr>
          <p:nvPr/>
        </p:nvSpPr>
        <p:spPr>
          <a:xfrm>
            <a:off x="6552653" y="1264095"/>
            <a:ext cx="4312897" cy="155376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spcAft>
                <a:spcPts val="1200"/>
              </a:spcAft>
              <a:buFont typeface="Arial" panose="020B0604020202020204" pitchFamily="34" charset="0"/>
              <a:buChar char="•"/>
            </a:pPr>
            <a:r>
              <a:rPr lang="en-GB" sz="1800" dirty="0">
                <a:solidFill>
                  <a:srgbClr val="000000"/>
                </a:solidFill>
              </a:rPr>
              <a:t>Amend the </a:t>
            </a:r>
            <a:r>
              <a:rPr lang="en-GB" sz="1800" b="1" dirty="0">
                <a:solidFill>
                  <a:srgbClr val="000000"/>
                </a:solidFill>
              </a:rPr>
              <a:t>Contact Name</a:t>
            </a:r>
            <a:r>
              <a:rPr lang="en-GB" sz="1800" dirty="0">
                <a:solidFill>
                  <a:srgbClr val="000000"/>
                </a:solidFill>
              </a:rPr>
              <a:t> to the user who you wish to receive all future actions and notifications on the case.</a:t>
            </a:r>
          </a:p>
          <a:p>
            <a:pPr marL="377190" indent="-285750">
              <a:spcAft>
                <a:spcPts val="1200"/>
              </a:spcAft>
              <a:buFont typeface="Arial" panose="020B0604020202020204" pitchFamily="34" charset="0"/>
              <a:buChar char="•"/>
            </a:pPr>
            <a:r>
              <a:rPr lang="en-GB" sz="1800" dirty="0">
                <a:solidFill>
                  <a:srgbClr val="000000"/>
                </a:solidFill>
              </a:rPr>
              <a:t>Click </a:t>
            </a:r>
            <a:r>
              <a:rPr lang="en-GB" sz="1800" b="1" dirty="0">
                <a:solidFill>
                  <a:srgbClr val="000000"/>
                </a:solidFill>
              </a:rPr>
              <a:t>Confirm</a:t>
            </a:r>
            <a:r>
              <a:rPr lang="en-GB" sz="1800" dirty="0">
                <a:solidFill>
                  <a:srgbClr val="000000"/>
                </a:solidFill>
              </a:rPr>
              <a:t>.</a:t>
            </a: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2" name="Freeform 187">
            <a:extLst>
              <a:ext uri="{FF2B5EF4-FFF2-40B4-BE49-F238E27FC236}">
                <a16:creationId xmlns:a16="http://schemas.microsoft.com/office/drawing/2014/main" id="{B2DF7BE7-2038-B9F7-4895-BD619ED7BAA9}"/>
              </a:ext>
              <a:ext uri="{C183D7F6-B498-43B3-948B-1728B52AA6E4}">
                <adec:decorative xmlns:adec="http://schemas.microsoft.com/office/drawing/2017/decorative" val="1"/>
              </a:ext>
            </a:extLst>
          </p:cNvPr>
          <p:cNvSpPr/>
          <p:nvPr/>
        </p:nvSpPr>
        <p:spPr>
          <a:xfrm>
            <a:off x="686059" y="5664743"/>
            <a:ext cx="9459180" cy="593625"/>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2" name="Picture 218" descr="Screenshot of the amend provider details screen">
            <a:extLst>
              <a:ext uri="{FF2B5EF4-FFF2-40B4-BE49-F238E27FC236}">
                <a16:creationId xmlns:a16="http://schemas.microsoft.com/office/drawing/2014/main" id="{EB2AB173-7B28-5AAA-0CDE-8623BB4056F7}"/>
              </a:ext>
            </a:extLst>
          </p:cNvPr>
          <p:cNvPicPr>
            <a:picLocks noChangeArrowheads="1"/>
          </p:cNvPicPr>
          <p:nvPr/>
        </p:nvPicPr>
        <p:blipFill>
          <a:blip r:embed="rId3">
            <a:extLst>
              <a:ext uri="{28A0092B-C50C-407E-A947-70E740481C1C}">
                <a14:useLocalDpi xmlns:a14="http://schemas.microsoft.com/office/drawing/2010/main" val="0"/>
              </a:ext>
            </a:extLst>
          </a:blip>
          <a:srcRect r="888" b="4058"/>
          <a:stretch/>
        </p:blipFill>
        <p:spPr>
          <a:xfrm>
            <a:off x="6552653" y="2893799"/>
            <a:ext cx="3575081" cy="2625534"/>
          </a:xfrm>
          <a:prstGeom prst="rect">
            <a:avLst/>
          </a:prstGeom>
          <a:noFill/>
          <a:ln>
            <a:solidFill>
              <a:schemeClr val="tx1"/>
            </a:solidFill>
          </a:ln>
        </p:spPr>
      </p:pic>
      <p:sp>
        <p:nvSpPr>
          <p:cNvPr id="3" name="Rectangle 189">
            <a:extLst>
              <a:ext uri="{FF2B5EF4-FFF2-40B4-BE49-F238E27FC236}">
                <a16:creationId xmlns:a16="http://schemas.microsoft.com/office/drawing/2014/main" id="{4BE177C3-7840-4906-D568-1A50618D46A2}"/>
              </a:ext>
            </a:extLst>
          </p:cNvPr>
          <p:cNvSpPr/>
          <p:nvPr/>
        </p:nvSpPr>
        <p:spPr>
          <a:xfrm>
            <a:off x="771579" y="5699506"/>
            <a:ext cx="9330148" cy="492443"/>
          </a:xfrm>
          <a:prstGeom prst="rect">
            <a:avLst/>
          </a:prstGeom>
        </p:spPr>
        <p:txBody>
          <a:bodyPr wrap="square" lIns="0" tIns="0" rIns="0" bIns="0" anchor="t">
            <a:spAutoFit/>
          </a:bodyPr>
          <a:lstStyle/>
          <a:p>
            <a:r>
              <a:rPr lang="en-US" sz="1600" b="1" i="0" spc="0" baseline="0">
                <a:solidFill>
                  <a:srgbClr val="000000"/>
                </a:solidFill>
              </a:rPr>
              <a:t>Top tip: </a:t>
            </a:r>
            <a:r>
              <a:rPr lang="en-GB" sz="1600" b="0" i="0" spc="0" baseline="0">
                <a:solidFill>
                  <a:srgbClr val="000000"/>
                </a:solidFill>
              </a:rPr>
              <a:t>You are required to set a Contact Name on the case so all future notifications are sent to an active user. This is crucial to ensure active communication via </a:t>
            </a:r>
            <a:r>
              <a:rPr lang="en-GB" sz="1600">
                <a:solidFill>
                  <a:srgbClr val="000000"/>
                </a:solidFill>
              </a:rPr>
              <a:t>your </a:t>
            </a:r>
            <a:r>
              <a:rPr lang="en-GB" sz="1600" b="0" i="0" spc="0" baseline="0">
                <a:solidFill>
                  <a:srgbClr val="000000"/>
                </a:solidFill>
              </a:rPr>
              <a:t>Case Plan.</a:t>
            </a:r>
            <a:endParaRPr lang="en-GB"/>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13</a:t>
            </a:fld>
            <a:endParaRPr lang="en-GB"/>
          </a:p>
        </p:txBody>
      </p:sp>
    </p:spTree>
    <p:extLst>
      <p:ext uri="{BB962C8B-B14F-4D97-AF65-F5344CB8AC3E}">
        <p14:creationId xmlns:p14="http://schemas.microsoft.com/office/powerpoint/2010/main" val="377667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A4FD9C-3B96-27CB-A36F-6B64E1B86818}"/>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rgbClr val="575C96"/>
                </a:solidFill>
                <a:effectLst/>
                <a:uLnTx/>
                <a:uFillTx/>
                <a:latin typeface="+mj-lt"/>
                <a:ea typeface="+mj-ea"/>
                <a:cs typeface="+mj-cs"/>
              </a:rPr>
              <a:t>Allocating </a:t>
            </a:r>
            <a:r>
              <a:rPr lang="en-US" sz="2300" dirty="0">
                <a:solidFill>
                  <a:srgbClr val="575C96"/>
                </a:solidFill>
              </a:rPr>
              <a:t>costs</a:t>
            </a:r>
            <a:r>
              <a:rPr kumimoji="0" lang="en-US" sz="2300" b="1" i="0" u="none" strike="noStrike" kern="1200" cap="none" spc="0" normalizeH="0" baseline="0" noProof="0" dirty="0">
                <a:ln>
                  <a:noFill/>
                </a:ln>
                <a:solidFill>
                  <a:srgbClr val="575C96"/>
                </a:solidFill>
                <a:effectLst/>
                <a:uLnTx/>
                <a:uFillTx/>
                <a:latin typeface="+mj-lt"/>
                <a:ea typeface="+mj-ea"/>
                <a:cs typeface="+mj-cs"/>
              </a:rPr>
              <a:t> after a transfer of HCF cases</a:t>
            </a:r>
            <a:endParaRPr kumimoji="0" lang="en-US" sz="2300" b="1" i="0" u="none" strike="noStrike" kern="1200" cap="none" spc="0" normalizeH="0" baseline="0" noProof="0" dirty="0">
              <a:ln>
                <a:noFill/>
              </a:ln>
              <a:solidFill>
                <a:srgbClr val="575C96"/>
              </a:solidFill>
              <a:effectLst/>
              <a:highlight>
                <a:srgbClr val="FFFF00"/>
              </a:highlight>
              <a:uLnTx/>
              <a:uFillTx/>
              <a:latin typeface="Arial"/>
              <a:ea typeface="+mj-ea"/>
              <a:cs typeface="+mj-cs"/>
            </a:endParaRPr>
          </a:p>
        </p:txBody>
      </p:sp>
      <p:sp>
        <p:nvSpPr>
          <p:cNvPr id="13" name="TextBox 12">
            <a:extLst>
              <a:ext uri="{FF2B5EF4-FFF2-40B4-BE49-F238E27FC236}">
                <a16:creationId xmlns:a16="http://schemas.microsoft.com/office/drawing/2014/main" id="{FB6DB743-1F2E-AB72-5213-8C225A143BBD}"/>
              </a:ext>
            </a:extLst>
          </p:cNvPr>
          <p:cNvSpPr txBox="1"/>
          <p:nvPr/>
        </p:nvSpPr>
        <p:spPr>
          <a:xfrm>
            <a:off x="514350" y="1146574"/>
            <a:ext cx="10856538" cy="923330"/>
          </a:xfrm>
          <a:prstGeom prst="rect">
            <a:avLst/>
          </a:prstGeom>
          <a:noFill/>
        </p:spPr>
        <p:txBody>
          <a:bodyPr wrap="square">
            <a:spAutoFit/>
          </a:bodyPr>
          <a:lstStyle/>
          <a:p>
            <a:pPr marL="377190" indent="-285750">
              <a:buFont typeface="Arial" panose="020B0604020202020204" pitchFamily="34" charset="0"/>
              <a:buChar char="•"/>
            </a:pPr>
            <a:r>
              <a:rPr lang="en-GB" sz="1800" b="0" i="0" spc="0" baseline="0" dirty="0">
                <a:solidFill>
                  <a:srgbClr val="000000"/>
                </a:solidFill>
              </a:rPr>
              <a:t>It will be necessary to split the cost limit between firms. </a:t>
            </a:r>
          </a:p>
          <a:p>
            <a:pPr marL="377190" indent="-285750">
              <a:buFont typeface="Arial" panose="020B0604020202020204" pitchFamily="34" charset="0"/>
              <a:buChar char="•"/>
            </a:pPr>
            <a:r>
              <a:rPr lang="en-GB" sz="1800" b="0" i="0" spc="0" baseline="0" dirty="0">
                <a:solidFill>
                  <a:srgbClr val="000000"/>
                </a:solidFill>
              </a:rPr>
              <a:t>The following steps direct you to the case costs page containing a cost limitation allocation table, and help you perform this task.</a:t>
            </a:r>
          </a:p>
        </p:txBody>
      </p:sp>
      <p:sp>
        <p:nvSpPr>
          <p:cNvPr id="15" name="TextBox 14">
            <a:extLst>
              <a:ext uri="{FF2B5EF4-FFF2-40B4-BE49-F238E27FC236}">
                <a16:creationId xmlns:a16="http://schemas.microsoft.com/office/drawing/2014/main" id="{28542D4C-2B74-22F8-09C0-6CFA45844B8B}"/>
              </a:ext>
            </a:extLst>
          </p:cNvPr>
          <p:cNvSpPr txBox="1"/>
          <p:nvPr/>
        </p:nvSpPr>
        <p:spPr>
          <a:xfrm>
            <a:off x="821112" y="2218993"/>
            <a:ext cx="4518169" cy="646331"/>
          </a:xfrm>
          <a:prstGeom prst="rect">
            <a:avLst/>
          </a:prstGeom>
          <a:noFill/>
        </p:spPr>
        <p:txBody>
          <a:bodyPr wrap="square">
            <a:spAutoFit/>
          </a:bodyPr>
          <a:lstStyle/>
          <a:p>
            <a:pPr marL="377190" indent="-285750">
              <a:spcAft>
                <a:spcPts val="1600"/>
              </a:spcAft>
              <a:buFont typeface="Arial" panose="020B0604020202020204" pitchFamily="34" charset="0"/>
              <a:buChar char="•"/>
            </a:pPr>
            <a:r>
              <a:rPr lang="en-GB" sz="1800" b="0" i="0" spc="0" baseline="0" dirty="0">
                <a:solidFill>
                  <a:srgbClr val="000000"/>
                </a:solidFill>
              </a:rPr>
              <a:t>From the list of available actions, click </a:t>
            </a:r>
            <a:r>
              <a:rPr lang="en-GB" sz="1800" b="1" i="0" spc="0" baseline="0" dirty="0">
                <a:solidFill>
                  <a:srgbClr val="000000"/>
                </a:solidFill>
              </a:rPr>
              <a:t>Allocate Cost Limit</a:t>
            </a:r>
            <a:r>
              <a:rPr lang="en-GB" sz="1800" b="0" i="0" spc="0" baseline="0" dirty="0">
                <a:solidFill>
                  <a:srgbClr val="000000"/>
                </a:solidFill>
              </a:rPr>
              <a:t>.</a:t>
            </a: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pic>
        <p:nvPicPr>
          <p:cNvPr id="6" name="Picture 228" descr="Screenshot of available actions screen highlighting the allocate cost limit link">
            <a:extLst>
              <a:ext uri="{FF2B5EF4-FFF2-40B4-BE49-F238E27FC236}">
                <a16:creationId xmlns:a16="http://schemas.microsoft.com/office/drawing/2014/main" id="{8E240473-FD66-9C66-80D8-45353960D3BE}"/>
              </a:ext>
            </a:extLst>
          </p:cNvPr>
          <p:cNvPicPr>
            <a:picLocks noChangeArrowheads="1"/>
          </p:cNvPicPr>
          <p:nvPr/>
        </p:nvPicPr>
        <p:blipFill>
          <a:blip r:embed="rId2">
            <a:extLst>
              <a:ext uri="{28A0092B-C50C-407E-A947-70E740481C1C}">
                <a14:useLocalDpi xmlns:a14="http://schemas.microsoft.com/office/drawing/2010/main" val="0"/>
              </a:ext>
            </a:extLst>
          </a:blip>
          <a:srcRect l="-1" r="15684"/>
          <a:stretch/>
        </p:blipFill>
        <p:spPr>
          <a:xfrm>
            <a:off x="926914" y="3171226"/>
            <a:ext cx="4412367" cy="2407435"/>
          </a:xfrm>
          <a:prstGeom prst="rect">
            <a:avLst/>
          </a:prstGeom>
          <a:noFill/>
          <a:ln>
            <a:solidFill>
              <a:schemeClr val="tx1"/>
            </a:solidFill>
          </a:ln>
        </p:spPr>
      </p:pic>
      <p:sp>
        <p:nvSpPr>
          <p:cNvPr id="17" name="TextBox 16">
            <a:extLst>
              <a:ext uri="{FF2B5EF4-FFF2-40B4-BE49-F238E27FC236}">
                <a16:creationId xmlns:a16="http://schemas.microsoft.com/office/drawing/2014/main" id="{E664261B-6508-2640-FDCC-4F52AAF5BD80}"/>
              </a:ext>
            </a:extLst>
          </p:cNvPr>
          <p:cNvSpPr txBox="1"/>
          <p:nvPr/>
        </p:nvSpPr>
        <p:spPr>
          <a:xfrm>
            <a:off x="5896124" y="1972756"/>
            <a:ext cx="5442794" cy="1277273"/>
          </a:xfrm>
          <a:prstGeom prst="rect">
            <a:avLst/>
          </a:prstGeom>
          <a:noFill/>
        </p:spPr>
        <p:txBody>
          <a:bodyPr wrap="square" lIns="91440" tIns="45720" rIns="91440" bIns="45720" anchor="t">
            <a:spAutoFit/>
          </a:bodyPr>
          <a:lstStyle/>
          <a:p>
            <a:pPr marL="434340" indent="-342900">
              <a:spcAft>
                <a:spcPts val="600"/>
              </a:spcAft>
              <a:buFont typeface="Arial" panose="020B0604020202020204" pitchFamily="34" charset="0"/>
              <a:buChar char="•"/>
            </a:pPr>
            <a:r>
              <a:rPr lang="en-GB" sz="1800" b="0" i="0" spc="0" baseline="0" dirty="0">
                <a:solidFill>
                  <a:srgbClr val="000000"/>
                </a:solidFill>
              </a:rPr>
              <a:t>Enter the amount to be allocated to the previous firm and click </a:t>
            </a:r>
            <a:r>
              <a:rPr lang="en-GB" sz="1800" b="1" i="0" spc="0" baseline="0" dirty="0">
                <a:solidFill>
                  <a:srgbClr val="000000"/>
                </a:solidFill>
              </a:rPr>
              <a:t>calculate</a:t>
            </a:r>
            <a:r>
              <a:rPr lang="en-GB" sz="1800" b="0" i="0" spc="0" baseline="0" dirty="0">
                <a:solidFill>
                  <a:srgbClr val="000000"/>
                </a:solidFill>
              </a:rPr>
              <a:t>. The remainder</a:t>
            </a:r>
            <a:r>
              <a:rPr lang="en-GB" dirty="0">
                <a:solidFill>
                  <a:srgbClr val="000000"/>
                </a:solidFill>
              </a:rPr>
              <a:t> </a:t>
            </a:r>
            <a:r>
              <a:rPr lang="en-GB" sz="1800" b="0" i="0" spc="0" baseline="0" dirty="0">
                <a:solidFill>
                  <a:srgbClr val="000000"/>
                </a:solidFill>
              </a:rPr>
              <a:t>will be allocated to your firm.</a:t>
            </a:r>
          </a:p>
          <a:p>
            <a:pPr marL="434340" indent="-342900">
              <a:spcAft>
                <a:spcPts val="600"/>
              </a:spcAft>
              <a:buFont typeface="Arial" panose="020B0604020202020204" pitchFamily="34" charset="0"/>
              <a:buChar char="•"/>
            </a:pPr>
            <a:r>
              <a:rPr lang="en-GB" sz="1800" b="0" i="0" spc="0" baseline="0" dirty="0">
                <a:solidFill>
                  <a:srgbClr val="000000"/>
                </a:solidFill>
              </a:rPr>
              <a:t>Click </a:t>
            </a:r>
            <a:r>
              <a:rPr lang="en-GB" sz="1800" b="1" i="0" spc="0" baseline="0" dirty="0">
                <a:solidFill>
                  <a:srgbClr val="000000"/>
                </a:solidFill>
              </a:rPr>
              <a:t>Next</a:t>
            </a:r>
            <a:r>
              <a:rPr lang="en-GB" sz="1800" b="0" i="0" spc="0" baseline="0" dirty="0">
                <a:solidFill>
                  <a:srgbClr val="000000"/>
                </a:solidFill>
              </a:rPr>
              <a:t> to complete the allocation.</a:t>
            </a:r>
          </a:p>
        </p:txBody>
      </p:sp>
      <p:grpSp>
        <p:nvGrpSpPr>
          <p:cNvPr id="4" name="Group 3" descr="Screenshot of CCMS case costs screen highlighting the sections to complete, calculate and next ">
            <a:extLst>
              <a:ext uri="{FF2B5EF4-FFF2-40B4-BE49-F238E27FC236}">
                <a16:creationId xmlns:a16="http://schemas.microsoft.com/office/drawing/2014/main" id="{7C6709AA-3225-FF78-8C9B-2F0C71A5940B}"/>
              </a:ext>
            </a:extLst>
          </p:cNvPr>
          <p:cNvGrpSpPr/>
          <p:nvPr/>
        </p:nvGrpSpPr>
        <p:grpSpPr>
          <a:xfrm>
            <a:off x="6411337" y="3527028"/>
            <a:ext cx="4316913" cy="2526236"/>
            <a:chOff x="6211642" y="3618666"/>
            <a:chExt cx="4274384" cy="2526236"/>
          </a:xfrm>
        </p:grpSpPr>
        <p:pic>
          <p:nvPicPr>
            <p:cNvPr id="8" name="Picture 230">
              <a:extLst>
                <a:ext uri="{FF2B5EF4-FFF2-40B4-BE49-F238E27FC236}">
                  <a16:creationId xmlns:a16="http://schemas.microsoft.com/office/drawing/2014/main" id="{85644B70-5468-11A8-5607-9CDE3DF189D9}"/>
                </a:ext>
              </a:extLst>
            </p:cNvPr>
            <p:cNvPicPr>
              <a:picLocks noChangeArrowheads="1"/>
            </p:cNvPicPr>
            <p:nvPr/>
          </p:nvPicPr>
          <p:blipFill>
            <a:blip r:embed="rId3">
              <a:extLst>
                <a:ext uri="{28A0092B-C50C-407E-A947-70E740481C1C}">
                  <a14:useLocalDpi xmlns:a14="http://schemas.microsoft.com/office/drawing/2010/main" val="0"/>
                </a:ext>
              </a:extLst>
            </a:blip>
            <a:srcRect r="1542"/>
            <a:stretch/>
          </p:blipFill>
          <p:spPr>
            <a:xfrm>
              <a:off x="6211642" y="3618666"/>
              <a:ext cx="4274384" cy="2526118"/>
            </a:xfrm>
            <a:prstGeom prst="rect">
              <a:avLst/>
            </a:prstGeom>
            <a:noFill/>
            <a:ln>
              <a:solidFill>
                <a:schemeClr val="tx1"/>
              </a:solidFill>
            </a:ln>
          </p:spPr>
        </p:pic>
        <p:sp>
          <p:nvSpPr>
            <p:cNvPr id="9" name="Freeform 232">
              <a:extLst>
                <a:ext uri="{FF2B5EF4-FFF2-40B4-BE49-F238E27FC236}">
                  <a16:creationId xmlns:a16="http://schemas.microsoft.com/office/drawing/2014/main" id="{EDF4E06A-63FB-D443-FB11-02292DF35983}"/>
                </a:ext>
              </a:extLst>
            </p:cNvPr>
            <p:cNvSpPr/>
            <p:nvPr/>
          </p:nvSpPr>
          <p:spPr>
            <a:xfrm>
              <a:off x="6798710" y="5609183"/>
              <a:ext cx="483558" cy="218325"/>
            </a:xfrm>
            <a:custGeom>
              <a:avLst/>
              <a:gdLst/>
              <a:ahLst/>
              <a:cxnLst/>
              <a:rect l="0" t="0" r="0" b="0"/>
              <a:pathLst>
                <a:path w="539496" h="227076">
                  <a:moveTo>
                    <a:pt x="0" y="227076"/>
                  </a:moveTo>
                  <a:lnTo>
                    <a:pt x="539496" y="227076"/>
                  </a:lnTo>
                  <a:lnTo>
                    <a:pt x="539496" y="0"/>
                  </a:lnTo>
                  <a:lnTo>
                    <a:pt x="0" y="0"/>
                  </a:lnTo>
                  <a:lnTo>
                    <a:pt x="0" y="227076"/>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233">
              <a:extLst>
                <a:ext uri="{FF2B5EF4-FFF2-40B4-BE49-F238E27FC236}">
                  <a16:creationId xmlns:a16="http://schemas.microsoft.com/office/drawing/2014/main" id="{1C81246E-3FC5-0F8B-05BB-D6BB49599A65}"/>
                </a:ext>
              </a:extLst>
            </p:cNvPr>
            <p:cNvSpPr/>
            <p:nvPr/>
          </p:nvSpPr>
          <p:spPr>
            <a:xfrm>
              <a:off x="6266802" y="5936950"/>
              <a:ext cx="455829" cy="207952"/>
            </a:xfrm>
            <a:custGeom>
              <a:avLst/>
              <a:gdLst/>
              <a:ahLst/>
              <a:cxnLst/>
              <a:rect l="0" t="0" r="0" b="0"/>
              <a:pathLst>
                <a:path w="521208" h="239268">
                  <a:moveTo>
                    <a:pt x="0" y="239268"/>
                  </a:moveTo>
                  <a:lnTo>
                    <a:pt x="521208" y="239268"/>
                  </a:lnTo>
                  <a:lnTo>
                    <a:pt x="521208" y="0"/>
                  </a:lnTo>
                  <a:lnTo>
                    <a:pt x="0" y="0"/>
                  </a:lnTo>
                  <a:lnTo>
                    <a:pt x="0" y="239268"/>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234">
              <a:extLst>
                <a:ext uri="{FF2B5EF4-FFF2-40B4-BE49-F238E27FC236}">
                  <a16:creationId xmlns:a16="http://schemas.microsoft.com/office/drawing/2014/main" id="{8A112A09-1209-BF31-62F5-F1D8C35747DC}"/>
                </a:ext>
              </a:extLst>
            </p:cNvPr>
            <p:cNvSpPr/>
            <p:nvPr/>
          </p:nvSpPr>
          <p:spPr>
            <a:xfrm>
              <a:off x="7937497" y="5330878"/>
              <a:ext cx="524792" cy="230047"/>
            </a:xfrm>
            <a:custGeom>
              <a:avLst/>
              <a:gdLst/>
              <a:ahLst/>
              <a:cxnLst/>
              <a:rect l="0" t="0" r="0" b="0"/>
              <a:pathLst>
                <a:path w="539496" h="239268">
                  <a:moveTo>
                    <a:pt x="0" y="239268"/>
                  </a:moveTo>
                  <a:lnTo>
                    <a:pt x="539496" y="239268"/>
                  </a:lnTo>
                  <a:lnTo>
                    <a:pt x="539496" y="0"/>
                  </a:lnTo>
                  <a:lnTo>
                    <a:pt x="0" y="0"/>
                  </a:lnTo>
                  <a:lnTo>
                    <a:pt x="0" y="239268"/>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14</a:t>
            </a:fld>
            <a:endParaRPr lang="en-GB"/>
          </a:p>
        </p:txBody>
      </p:sp>
    </p:spTree>
    <p:extLst>
      <p:ext uri="{BB962C8B-B14F-4D97-AF65-F5344CB8AC3E}">
        <p14:creationId xmlns:p14="http://schemas.microsoft.com/office/powerpoint/2010/main" val="306478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A4FD9C-3B96-27CB-A36F-6B64E1B86818}"/>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a:defRPr/>
            </a:pPr>
            <a:r>
              <a:rPr kumimoji="0" lang="en-US" sz="2300" b="1" i="0" u="none" strike="noStrike" kern="1200" cap="none" spc="0" normalizeH="0" baseline="0" noProof="0">
                <a:ln>
                  <a:noFill/>
                </a:ln>
                <a:solidFill>
                  <a:srgbClr val="575C96"/>
                </a:solidFill>
                <a:effectLst/>
                <a:uLnTx/>
                <a:uFillTx/>
                <a:latin typeface="+mj-lt"/>
                <a:ea typeface="+mj-ea"/>
                <a:cs typeface="+mj-cs"/>
              </a:rPr>
              <a:t>Ensuring </a:t>
            </a:r>
            <a:r>
              <a:rPr lang="en-US" sz="2300">
                <a:solidFill>
                  <a:srgbClr val="575C96"/>
                </a:solidFill>
              </a:rPr>
              <a:t>effective communication</a:t>
            </a:r>
            <a:r>
              <a:rPr kumimoji="0" lang="en-US" sz="2300" b="1" i="0" u="none" strike="noStrike" kern="1200" cap="none" spc="0" normalizeH="0" baseline="0" noProof="0">
                <a:ln>
                  <a:noFill/>
                </a:ln>
                <a:solidFill>
                  <a:srgbClr val="575C96"/>
                </a:solidFill>
                <a:effectLst/>
                <a:uLnTx/>
                <a:uFillTx/>
                <a:latin typeface="+mj-lt"/>
                <a:ea typeface="+mj-ea"/>
                <a:cs typeface="+mj-cs"/>
              </a:rPr>
              <a:t> via CCMS</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3" name="TextBox 12">
            <a:extLst>
              <a:ext uri="{FF2B5EF4-FFF2-40B4-BE49-F238E27FC236}">
                <a16:creationId xmlns:a16="http://schemas.microsoft.com/office/drawing/2014/main" id="{FB6DB743-1F2E-AB72-5213-8C225A143BBD}"/>
              </a:ext>
            </a:extLst>
          </p:cNvPr>
          <p:cNvSpPr txBox="1"/>
          <p:nvPr/>
        </p:nvSpPr>
        <p:spPr>
          <a:xfrm>
            <a:off x="649403" y="1164263"/>
            <a:ext cx="10856538" cy="5124480"/>
          </a:xfrm>
          <a:prstGeom prst="rect">
            <a:avLst/>
          </a:prstGeom>
          <a:noFill/>
        </p:spPr>
        <p:txBody>
          <a:bodyPr wrap="square" lIns="91440" tIns="45720" rIns="91440" bIns="45720" anchor="t">
            <a:spAutoFit/>
          </a:bodyPr>
          <a:lstStyle/>
          <a:p>
            <a:pPr marL="91440">
              <a:spcAft>
                <a:spcPts val="900"/>
              </a:spcAft>
            </a:pPr>
            <a:r>
              <a:rPr lang="en-GB" dirty="0">
                <a:solidFill>
                  <a:srgbClr val="000000"/>
                </a:solidFill>
              </a:rPr>
              <a:t>It is crucial you assign a contact to your case as soon as possible:</a:t>
            </a:r>
          </a:p>
          <a:p>
            <a:pPr marL="377190" indent="-285750">
              <a:spcAft>
                <a:spcPts val="900"/>
              </a:spcAft>
              <a:buFont typeface="Arial" panose="020B0604020202020204" pitchFamily="34" charset="0"/>
              <a:buChar char="•"/>
            </a:pPr>
            <a:r>
              <a:rPr lang="en-GB" dirty="0">
                <a:solidFill>
                  <a:srgbClr val="000000"/>
                </a:solidFill>
              </a:rPr>
              <a:t>After a transfer, a common issue is correspondence is not read and acknowledged:</a:t>
            </a:r>
          </a:p>
          <a:p>
            <a:pPr marL="834390" lvl="1" indent="-285750">
              <a:spcAft>
                <a:spcPts val="900"/>
              </a:spcAft>
              <a:buFont typeface="Arial" panose="020B0604020202020204" pitchFamily="34" charset="0"/>
              <a:buChar char="•"/>
            </a:pPr>
            <a:r>
              <a:rPr lang="en-GB" dirty="0">
                <a:solidFill>
                  <a:srgbClr val="000000"/>
                </a:solidFill>
              </a:rPr>
              <a:t>This usually occurs when a provider contact has not been assigned to a case.</a:t>
            </a:r>
            <a:endParaRPr lang="en-GB" i="0" spc="0" baseline="0" dirty="0">
              <a:solidFill>
                <a:srgbClr val="000000"/>
              </a:solidFill>
              <a:cs typeface="Arial"/>
            </a:endParaRPr>
          </a:p>
          <a:p>
            <a:pPr marL="377190" indent="-285750">
              <a:spcAft>
                <a:spcPts val="900"/>
              </a:spcAft>
              <a:buFont typeface="Arial" panose="020B0604020202020204" pitchFamily="34" charset="0"/>
              <a:buChar char="•"/>
            </a:pPr>
            <a:r>
              <a:rPr lang="en-GB" dirty="0">
                <a:solidFill>
                  <a:srgbClr val="000000"/>
                </a:solidFill>
                <a:cs typeface="Arial"/>
              </a:rPr>
              <a:t>If a case transfers away from a provider and that provider did not assign a contact name at the time they had ownership of the case, we have no way of knowing who to correspond with and send case plan notifications to, given that the default contact will no longer be one of that provider.</a:t>
            </a:r>
          </a:p>
          <a:p>
            <a:pPr marL="377190" indent="-285750">
              <a:spcAft>
                <a:spcPts val="900"/>
              </a:spcAft>
              <a:buFont typeface="Arial" panose="020B0604020202020204" pitchFamily="34" charset="0"/>
              <a:buChar char="•"/>
            </a:pPr>
            <a:r>
              <a:rPr lang="en-GB" dirty="0">
                <a:solidFill>
                  <a:srgbClr val="000000"/>
                </a:solidFill>
                <a:cs typeface="Arial"/>
              </a:rPr>
              <a:t>The absence of a contact name:</a:t>
            </a:r>
          </a:p>
          <a:p>
            <a:pPr marL="834390" lvl="1" indent="-285750">
              <a:spcAft>
                <a:spcPts val="900"/>
              </a:spcAft>
              <a:buFont typeface="Arial" panose="020B0604020202020204" pitchFamily="34" charset="0"/>
              <a:buChar char="•"/>
            </a:pPr>
            <a:r>
              <a:rPr lang="en-GB" dirty="0">
                <a:solidFill>
                  <a:srgbClr val="000000"/>
                </a:solidFill>
                <a:cs typeface="Arial"/>
              </a:rPr>
              <a:t>After a case plan notification has timed out several times without a response, we contact liaison managers and potentially contract managers </a:t>
            </a:r>
          </a:p>
          <a:p>
            <a:pPr marL="91440">
              <a:spcAft>
                <a:spcPts val="900"/>
              </a:spcAft>
            </a:pPr>
            <a:r>
              <a:rPr lang="en-GB" b="1" dirty="0">
                <a:solidFill>
                  <a:srgbClr val="000000"/>
                </a:solidFill>
              </a:rPr>
              <a:t>P</a:t>
            </a:r>
            <a:r>
              <a:rPr lang="en-GB" sz="1800" b="1" i="0" spc="0" baseline="0" dirty="0">
                <a:solidFill>
                  <a:srgbClr val="000000"/>
                </a:solidFill>
              </a:rPr>
              <a:t>lease note:</a:t>
            </a:r>
          </a:p>
          <a:p>
            <a:pPr marL="377190" indent="-285750">
              <a:spcAft>
                <a:spcPts val="900"/>
              </a:spcAft>
              <a:buFont typeface="Arial" panose="020B0604020202020204" pitchFamily="34" charset="0"/>
              <a:buChar char="•"/>
            </a:pPr>
            <a:r>
              <a:rPr lang="en-GB" dirty="0">
                <a:solidFill>
                  <a:srgbClr val="000000"/>
                </a:solidFill>
                <a:cs typeface="Arial"/>
              </a:rPr>
              <a:t>After a case plan times out, we return it to you:</a:t>
            </a:r>
          </a:p>
          <a:p>
            <a:pPr marL="834390" lvl="1" indent="-285750">
              <a:spcAft>
                <a:spcPts val="900"/>
              </a:spcAft>
              <a:buFont typeface="Arial" panose="020B0604020202020204" pitchFamily="34" charset="0"/>
              <a:buChar char="•"/>
            </a:pPr>
            <a:r>
              <a:rPr lang="en-GB" dirty="0">
                <a:solidFill>
                  <a:srgbClr val="000000"/>
                </a:solidFill>
                <a:cs typeface="Arial"/>
              </a:rPr>
              <a:t>Provide a brief update regarding the progression and court timetable of the case. </a:t>
            </a:r>
          </a:p>
          <a:p>
            <a:pPr marL="834390" lvl="1" indent="-285750">
              <a:spcAft>
                <a:spcPts val="900"/>
              </a:spcAft>
              <a:buFont typeface="Arial" panose="020B0604020202020204" pitchFamily="34" charset="0"/>
              <a:buChar char="•"/>
            </a:pPr>
            <a:r>
              <a:rPr lang="en-GB" dirty="0">
                <a:solidFill>
                  <a:srgbClr val="000000"/>
                </a:solidFill>
                <a:cs typeface="Arial"/>
              </a:rPr>
              <a:t>This assists us to establish if the case is ongoing and is actively being monitored on CCMS.</a:t>
            </a:r>
          </a:p>
          <a:p>
            <a:pPr marL="446088" lvl="1" indent="-358775">
              <a:spcAft>
                <a:spcPts val="900"/>
              </a:spcAft>
              <a:buFont typeface="Arial" panose="020B0604020202020204" pitchFamily="34" charset="0"/>
              <a:buChar char="•"/>
            </a:pPr>
            <a:r>
              <a:rPr lang="en-GB" dirty="0">
                <a:solidFill>
                  <a:srgbClr val="000000"/>
                </a:solidFill>
                <a:cs typeface="Arial"/>
              </a:rPr>
              <a:t>Your responses are very helpful to us.</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15</a:t>
            </a:fld>
            <a:endParaRPr lang="en-GB"/>
          </a:p>
        </p:txBody>
      </p:sp>
    </p:spTree>
    <p:extLst>
      <p:ext uri="{BB962C8B-B14F-4D97-AF65-F5344CB8AC3E}">
        <p14:creationId xmlns:p14="http://schemas.microsoft.com/office/powerpoint/2010/main" val="118574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8957B-478F-506E-CC4C-59FB9AF7DE7A}"/>
              </a:ext>
            </a:extLst>
          </p:cNvPr>
          <p:cNvSpPr txBox="1">
            <a:spLocks noGrp="1"/>
          </p:cNvSpPr>
          <p:nvPr>
            <p:ph type="title" idx="4294967295"/>
          </p:nvPr>
        </p:nvSpPr>
        <p:spPr>
          <a:xfrm>
            <a:off x="759600" y="2620800"/>
            <a:ext cx="8649576"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rial"/>
                <a:ea typeface="+mj-ea"/>
                <a:cs typeface="+mj-cs"/>
              </a:rPr>
              <a:t>High cost family interactions</a:t>
            </a:r>
            <a:endParaRPr kumimoji="0" lang="en-GB" sz="3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3849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E649FF-0786-3254-3605-FE11CAFA40CC}"/>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dirty="0">
                <a:ln>
                  <a:noFill/>
                </a:ln>
                <a:solidFill>
                  <a:srgbClr val="575C96"/>
                </a:solidFill>
                <a:effectLst/>
                <a:uLnTx/>
                <a:uFillTx/>
                <a:latin typeface="+mj-lt"/>
                <a:ea typeface="+mj-ea"/>
                <a:cs typeface="+mj-cs"/>
              </a:rPr>
              <a:t>Additional information on interactions</a:t>
            </a:r>
            <a:endParaRPr kumimoji="0" lang="en-US" sz="2300" b="1" i="0" u="none" strike="noStrike" kern="1200" cap="none" spc="0" normalizeH="0" baseline="0" noProof="0" dirty="0">
              <a:ln>
                <a:noFill/>
              </a:ln>
              <a:solidFill>
                <a:srgbClr val="575C96"/>
              </a:solidFill>
              <a:effectLst/>
              <a:highlight>
                <a:srgbClr val="FFFF00"/>
              </a:highlight>
              <a:uLnTx/>
              <a:uFillTx/>
              <a:latin typeface="Arial"/>
              <a:ea typeface="+mj-ea"/>
              <a:cs typeface="+mj-cs"/>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2" name="Content Placeholder 3">
            <a:extLst>
              <a:ext uri="{FF2B5EF4-FFF2-40B4-BE49-F238E27FC236}">
                <a16:creationId xmlns:a16="http://schemas.microsoft.com/office/drawing/2014/main" id="{AAEE8840-1457-D97B-3848-DE993176E196}"/>
              </a:ext>
            </a:extLst>
          </p:cNvPr>
          <p:cNvSpPr txBox="1">
            <a:spLocks/>
          </p:cNvSpPr>
          <p:nvPr/>
        </p:nvSpPr>
        <p:spPr>
          <a:xfrm>
            <a:off x="686059" y="1264095"/>
            <a:ext cx="10517058" cy="214203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lnSpc>
                <a:spcPct val="150000"/>
              </a:lnSpc>
              <a:spcAft>
                <a:spcPts val="600"/>
              </a:spcAft>
              <a:buFont typeface="Arial" panose="020B0604020202020204" pitchFamily="34" charset="0"/>
              <a:buChar char="•"/>
            </a:pPr>
            <a:r>
              <a:rPr lang="en-GB" sz="1800" dirty="0">
                <a:solidFill>
                  <a:srgbClr val="000000"/>
                </a:solidFill>
              </a:rPr>
              <a:t>We make appropriate decisions based on the individual circumstances of the case:</a:t>
            </a:r>
          </a:p>
          <a:p>
            <a:pPr marL="629190" lvl="1" indent="-285750">
              <a:lnSpc>
                <a:spcPct val="150000"/>
              </a:lnSpc>
              <a:spcAft>
                <a:spcPts val="600"/>
              </a:spcAft>
            </a:pPr>
            <a:r>
              <a:rPr lang="en-GB" sz="1800" dirty="0">
                <a:solidFill>
                  <a:srgbClr val="000000"/>
                </a:solidFill>
              </a:rPr>
              <a:t>There are too many scenarios to list in this presentation and there is no ‘one size fits all’ approach.</a:t>
            </a:r>
          </a:p>
          <a:p>
            <a:pPr marL="377190" indent="-285750">
              <a:lnSpc>
                <a:spcPct val="150000"/>
              </a:lnSpc>
              <a:spcAft>
                <a:spcPts val="600"/>
              </a:spcAft>
              <a:buFont typeface="Arial" panose="020B0604020202020204" pitchFamily="34" charset="0"/>
              <a:buChar char="•"/>
            </a:pPr>
            <a:r>
              <a:rPr lang="en-GB" sz="1800" dirty="0">
                <a:solidFill>
                  <a:srgbClr val="000000"/>
                </a:solidFill>
              </a:rPr>
              <a:t>We have listed some of the most common examples in the following slides.</a:t>
            </a:r>
          </a:p>
        </p:txBody>
      </p:sp>
      <p:sp>
        <p:nvSpPr>
          <p:cNvPr id="3" name="Freeform 187">
            <a:extLst>
              <a:ext uri="{FF2B5EF4-FFF2-40B4-BE49-F238E27FC236}">
                <a16:creationId xmlns:a16="http://schemas.microsoft.com/office/drawing/2014/main" id="{3BCAB45B-5011-BC99-3B41-68D4DCF760D0}"/>
              </a:ext>
              <a:ext uri="{C183D7F6-B498-43B3-948B-1728B52AA6E4}">
                <adec:decorative xmlns:adec="http://schemas.microsoft.com/office/drawing/2017/decorative" val="1"/>
              </a:ext>
            </a:extLst>
          </p:cNvPr>
          <p:cNvSpPr/>
          <p:nvPr/>
        </p:nvSpPr>
        <p:spPr>
          <a:xfrm>
            <a:off x="686060" y="3451874"/>
            <a:ext cx="10517057" cy="1502897"/>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Rectangle 189">
            <a:extLst>
              <a:ext uri="{FF2B5EF4-FFF2-40B4-BE49-F238E27FC236}">
                <a16:creationId xmlns:a16="http://schemas.microsoft.com/office/drawing/2014/main" id="{3F50D6F5-CD7A-BA48-7ED8-48535AA54591}"/>
              </a:ext>
            </a:extLst>
          </p:cNvPr>
          <p:cNvSpPr/>
          <p:nvPr/>
        </p:nvSpPr>
        <p:spPr>
          <a:xfrm>
            <a:off x="747895" y="3567538"/>
            <a:ext cx="10022885" cy="1261884"/>
          </a:xfrm>
          <a:prstGeom prst="rect">
            <a:avLst/>
          </a:prstGeom>
        </p:spPr>
        <p:txBody>
          <a:bodyPr wrap="square" lIns="0" tIns="0" rIns="0" bIns="0">
            <a:spAutoFit/>
          </a:bodyPr>
          <a:lstStyle/>
          <a:p>
            <a:pPr marL="0">
              <a:spcAft>
                <a:spcPts val="600"/>
              </a:spcAft>
            </a:pPr>
            <a:r>
              <a:rPr lang="en-US" b="1" i="0" spc="0" baseline="0" dirty="0">
                <a:solidFill>
                  <a:srgbClr val="000000"/>
                </a:solidFill>
              </a:rPr>
              <a:t>Top tip: </a:t>
            </a:r>
          </a:p>
          <a:p>
            <a:pPr marL="285750" indent="-285750">
              <a:spcAft>
                <a:spcPts val="600"/>
              </a:spcAft>
              <a:buFont typeface="Arial" panose="020B0604020202020204" pitchFamily="34" charset="0"/>
              <a:buChar char="•"/>
            </a:pPr>
            <a:r>
              <a:rPr lang="en-GB" b="0" i="0" spc="0" baseline="0" dirty="0">
                <a:solidFill>
                  <a:srgbClr val="000000"/>
                </a:solidFill>
              </a:rPr>
              <a:t>You can submit a query regarding your HCF case plan via CCMS by choosing ‘VHCC Enquiry’. </a:t>
            </a:r>
          </a:p>
          <a:p>
            <a:pPr marL="285750" indent="-285750">
              <a:spcAft>
                <a:spcPts val="600"/>
              </a:spcAft>
              <a:buFont typeface="Arial" panose="020B0604020202020204" pitchFamily="34" charset="0"/>
              <a:buChar char="•"/>
            </a:pPr>
            <a:r>
              <a:rPr lang="en-GB" b="0" i="0" spc="0" baseline="0" dirty="0">
                <a:solidFill>
                  <a:srgbClr val="000000"/>
                </a:solidFill>
              </a:rPr>
              <a:t>These enquiries route directly to our team, and you will receive a response typically within 2-3 days.</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17</a:t>
            </a:fld>
            <a:endParaRPr lang="en-GB"/>
          </a:p>
        </p:txBody>
      </p:sp>
    </p:spTree>
    <p:extLst>
      <p:ext uri="{BB962C8B-B14F-4D97-AF65-F5344CB8AC3E}">
        <p14:creationId xmlns:p14="http://schemas.microsoft.com/office/powerpoint/2010/main" val="342998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A0937-642F-50B6-3D91-65EA85A1C1F2}"/>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rgbClr val="575C96"/>
                </a:solidFill>
                <a:effectLst/>
                <a:uLnTx/>
                <a:uFillTx/>
                <a:latin typeface="+mj-lt"/>
                <a:ea typeface="+mj-ea"/>
                <a:cs typeface="+mj-cs"/>
              </a:rPr>
              <a:t>Example scenarios after transfer</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2" name="Content Placeholder 3">
            <a:extLst>
              <a:ext uri="{FF2B5EF4-FFF2-40B4-BE49-F238E27FC236}">
                <a16:creationId xmlns:a16="http://schemas.microsoft.com/office/drawing/2014/main" id="{1D03B14C-2772-861C-3DDB-804675A4AD1E}"/>
              </a:ext>
            </a:extLst>
          </p:cNvPr>
          <p:cNvSpPr txBox="1">
            <a:spLocks/>
          </p:cNvSpPr>
          <p:nvPr/>
        </p:nvSpPr>
        <p:spPr>
          <a:xfrm>
            <a:off x="686059" y="1264095"/>
            <a:ext cx="10517058" cy="4230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lnSpc>
                <a:spcPct val="150000"/>
              </a:lnSpc>
              <a:spcAft>
                <a:spcPts val="1800"/>
              </a:spcAft>
              <a:buFont typeface="Arial" panose="020B0604020202020204" pitchFamily="34" charset="0"/>
              <a:buChar char="•"/>
            </a:pPr>
            <a:r>
              <a:rPr lang="en-GB" sz="1800" dirty="0">
                <a:solidFill>
                  <a:srgbClr val="000000"/>
                </a:solidFill>
              </a:rPr>
              <a:t>Single Counsel CCFS: </a:t>
            </a:r>
          </a:p>
          <a:p>
            <a:pPr marL="629190" lvl="1" indent="-285750">
              <a:lnSpc>
                <a:spcPct val="150000"/>
              </a:lnSpc>
              <a:spcAft>
                <a:spcPts val="1800"/>
              </a:spcAft>
              <a:buClrTx/>
            </a:pPr>
            <a:r>
              <a:rPr lang="en-GB" sz="1800" dirty="0">
                <a:solidFill>
                  <a:srgbClr val="000000"/>
                </a:solidFill>
              </a:rPr>
              <a:t>Who registers the case and what happens to the previous firm’s costs?</a:t>
            </a:r>
          </a:p>
          <a:p>
            <a:pPr marL="629190" lvl="1" indent="-285750">
              <a:lnSpc>
                <a:spcPct val="150000"/>
              </a:lnSpc>
              <a:spcAft>
                <a:spcPts val="1800"/>
              </a:spcAft>
              <a:buClrTx/>
            </a:pPr>
            <a:r>
              <a:rPr lang="en-GB" sz="1800" dirty="0">
                <a:solidFill>
                  <a:srgbClr val="000000"/>
                </a:solidFill>
              </a:rPr>
              <a:t>What happens if Firm 1 have fewer than 11 main days and Firm 2 then have extra days listed?</a:t>
            </a:r>
          </a:p>
          <a:p>
            <a:pPr marL="629190" lvl="1" indent="-285750">
              <a:lnSpc>
                <a:spcPct val="150000"/>
              </a:lnSpc>
              <a:spcAft>
                <a:spcPts val="1800"/>
              </a:spcAft>
              <a:buClrTx/>
            </a:pPr>
            <a:r>
              <a:rPr lang="en-GB" sz="1800" dirty="0">
                <a:solidFill>
                  <a:srgbClr val="000000"/>
                </a:solidFill>
              </a:rPr>
              <a:t>If Firm 2 obtain prior authority for leading counsel, will this affect Firm 1?</a:t>
            </a:r>
          </a:p>
          <a:p>
            <a:pPr marL="377190" indent="-285750">
              <a:lnSpc>
                <a:spcPct val="150000"/>
              </a:lnSpc>
              <a:spcAft>
                <a:spcPts val="1800"/>
              </a:spcAft>
              <a:buFont typeface="Arial" panose="020B0604020202020204" pitchFamily="34" charset="0"/>
              <a:buChar char="•"/>
            </a:pPr>
            <a:r>
              <a:rPr lang="en-GB" sz="1800" dirty="0">
                <a:solidFill>
                  <a:srgbClr val="000000"/>
                </a:solidFill>
              </a:rPr>
              <a:t>What happens if there is a group of siblings?</a:t>
            </a:r>
          </a:p>
          <a:p>
            <a:pPr marL="629190" lvl="1" indent="-285750">
              <a:lnSpc>
                <a:spcPct val="150000"/>
              </a:lnSpc>
              <a:spcAft>
                <a:spcPts val="1800"/>
              </a:spcAft>
              <a:buClrTx/>
            </a:pPr>
            <a:r>
              <a:rPr lang="en-GB" sz="1800" dirty="0">
                <a:solidFill>
                  <a:srgbClr val="000000"/>
                </a:solidFill>
              </a:rPr>
              <a:t>If the contract is in place on the eldest child’s certificate, what happens if that certificate transfers to a new provider?</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18</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31367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90E94E-A820-035C-B3F5-DF2386A7688B}"/>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rgbClr val="575C96"/>
                </a:solidFill>
                <a:effectLst/>
                <a:uLnTx/>
                <a:uFillTx/>
                <a:latin typeface="+mj-lt"/>
                <a:ea typeface="+mj-ea"/>
                <a:cs typeface="+mj-cs"/>
              </a:rPr>
              <a:t>Decision making</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5" name="Content Placeholder 3">
            <a:extLst>
              <a:ext uri="{FF2B5EF4-FFF2-40B4-BE49-F238E27FC236}">
                <a16:creationId xmlns:a16="http://schemas.microsoft.com/office/drawing/2014/main" id="{03BC1803-A140-6623-1F0E-54A31E24D508}"/>
              </a:ext>
            </a:extLst>
          </p:cNvPr>
          <p:cNvSpPr txBox="1">
            <a:spLocks/>
          </p:cNvSpPr>
          <p:nvPr/>
        </p:nvSpPr>
        <p:spPr>
          <a:xfrm>
            <a:off x="686059" y="1264095"/>
            <a:ext cx="10517058" cy="4230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spcAft>
                <a:spcPts val="1800"/>
              </a:spcAft>
            </a:pPr>
            <a:r>
              <a:rPr lang="en-GB" sz="1800">
                <a:solidFill>
                  <a:srgbClr val="000000"/>
                </a:solidFill>
              </a:rPr>
              <a:t>There are many factors which can affect our decision making. Any of the following can change how we set up your case plan notification:</a:t>
            </a:r>
          </a:p>
          <a:p>
            <a:pPr marL="377190" indent="-285750">
              <a:spcAft>
                <a:spcPts val="1800"/>
              </a:spcAft>
              <a:buFont typeface="Arial" panose="020B0604020202020204" pitchFamily="34" charset="0"/>
              <a:buChar char="•"/>
            </a:pPr>
            <a:r>
              <a:rPr lang="en-GB" sz="1800">
                <a:solidFill>
                  <a:srgbClr val="000000"/>
                </a:solidFill>
              </a:rPr>
              <a:t>Have POA's have been submitted?</a:t>
            </a:r>
          </a:p>
          <a:p>
            <a:pPr marL="377190" indent="-285750">
              <a:spcAft>
                <a:spcPts val="1800"/>
              </a:spcAft>
              <a:buFont typeface="Arial" panose="020B0604020202020204" pitchFamily="34" charset="0"/>
              <a:buChar char="•"/>
            </a:pPr>
            <a:r>
              <a:rPr lang="en-GB" sz="1800">
                <a:solidFill>
                  <a:srgbClr val="000000"/>
                </a:solidFill>
              </a:rPr>
              <a:t>Have Counsel previously billed?</a:t>
            </a:r>
          </a:p>
          <a:p>
            <a:pPr marL="377190" indent="-285750">
              <a:spcAft>
                <a:spcPts val="1800"/>
              </a:spcAft>
              <a:buFont typeface="Arial" panose="020B0604020202020204" pitchFamily="34" charset="0"/>
              <a:buChar char="•"/>
            </a:pPr>
            <a:r>
              <a:rPr lang="en-GB" sz="1800">
                <a:solidFill>
                  <a:srgbClr val="000000"/>
                </a:solidFill>
              </a:rPr>
              <a:t>What are the proceeding types?</a:t>
            </a:r>
          </a:p>
          <a:p>
            <a:pPr marL="377190" indent="-285750">
              <a:spcAft>
                <a:spcPts val="1800"/>
              </a:spcAft>
              <a:buFont typeface="Arial" panose="020B0604020202020204" pitchFamily="34" charset="0"/>
              <a:buChar char="•"/>
            </a:pPr>
            <a:r>
              <a:rPr lang="en-GB" sz="1800">
                <a:solidFill>
                  <a:srgbClr val="000000"/>
                </a:solidFill>
              </a:rPr>
              <a:t>How many previous firms on the case?</a:t>
            </a:r>
          </a:p>
          <a:p>
            <a:pPr marL="377190" indent="-285750">
              <a:spcAft>
                <a:spcPts val="1800"/>
              </a:spcAft>
              <a:buFont typeface="Arial" panose="020B0604020202020204" pitchFamily="34" charset="0"/>
              <a:buChar char="•"/>
            </a:pPr>
            <a:r>
              <a:rPr lang="en-GB" sz="1800">
                <a:solidFill>
                  <a:srgbClr val="000000"/>
                </a:solidFill>
              </a:rPr>
              <a:t>Is the case plan CCFS or fully costed?</a:t>
            </a:r>
          </a:p>
          <a:p>
            <a:pPr marL="377190" indent="-285750">
              <a:spcAft>
                <a:spcPts val="1800"/>
              </a:spcAft>
              <a:buFont typeface="Arial" panose="020B0604020202020204" pitchFamily="34" charset="0"/>
              <a:buChar char="•"/>
            </a:pPr>
            <a:r>
              <a:rPr lang="en-GB" sz="1800">
                <a:solidFill>
                  <a:srgbClr val="000000"/>
                </a:solidFill>
              </a:rPr>
              <a:t>Has exceptionality been identified?</a:t>
            </a:r>
          </a:p>
          <a:p>
            <a:pPr marL="377190" indent="-285750">
              <a:spcAft>
                <a:spcPts val="1800"/>
              </a:spcAft>
              <a:buFont typeface="Arial" panose="020B0604020202020204" pitchFamily="34" charset="0"/>
              <a:buChar char="•"/>
            </a:pPr>
            <a:r>
              <a:rPr lang="en-GB" sz="1800">
                <a:solidFill>
                  <a:srgbClr val="000000"/>
                </a:solidFill>
              </a:rPr>
              <a:t>Is the certificate for a child and if so, how old are they?</a:t>
            </a:r>
          </a:p>
          <a:p>
            <a:pPr marL="377190" indent="-285750">
              <a:spcAft>
                <a:spcPts val="1800"/>
              </a:spcAft>
              <a:buFont typeface="Arial" panose="020B0604020202020204" pitchFamily="34" charset="0"/>
              <a:buChar char="•"/>
            </a:pPr>
            <a:r>
              <a:rPr lang="en-GB" sz="1800">
                <a:solidFill>
                  <a:srgbClr val="000000"/>
                </a:solidFill>
              </a:rPr>
              <a:t>Is there an authority currently in place for 2 Counsel or KC alone?</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19</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00096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55A9B78-E9AA-BD22-4B1D-584CE1D64610}"/>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a:ln>
                  <a:noFill/>
                </a:ln>
                <a:solidFill>
                  <a:schemeClr val="accent1"/>
                </a:solidFill>
                <a:effectLst/>
                <a:uLnTx/>
                <a:uFillTx/>
                <a:latin typeface="+mj-lt"/>
                <a:ea typeface="+mj-ea"/>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666856"/>
            <a:ext cx="5448001" cy="3524288"/>
          </a:xfrm>
        </p:spPr>
        <p:txBody>
          <a:bodyPr>
            <a:noAutofit/>
          </a:bodyPr>
          <a:lstStyle/>
          <a:p>
            <a:pPr marL="342900" indent="-342900">
              <a:lnSpc>
                <a:spcPct val="150000"/>
              </a:lnSpc>
              <a:buFont typeface="+mj-lt"/>
              <a:buAutoNum type="arabicPeriod"/>
            </a:pPr>
            <a:r>
              <a:rPr lang="en-US" sz="1800" b="0">
                <a:cs typeface="Arial"/>
              </a:rPr>
              <a:t>Please remain on mute during the webinar</a:t>
            </a:r>
          </a:p>
          <a:p>
            <a:pPr marL="342900" indent="-342900">
              <a:lnSpc>
                <a:spcPct val="150000"/>
              </a:lnSpc>
              <a:buFont typeface="+mj-lt"/>
              <a:buAutoNum type="arabicPeriod"/>
            </a:pPr>
            <a:r>
              <a:rPr lang="en-US" sz="1800" b="0">
                <a:cs typeface="Arial"/>
              </a:rPr>
              <a:t>You can ask us questions throughout each section using the ‘meeting chat’</a:t>
            </a:r>
          </a:p>
          <a:p>
            <a:pPr marL="342900" indent="-342900">
              <a:lnSpc>
                <a:spcPct val="150000"/>
              </a:lnSpc>
              <a:buFont typeface="+mj-lt"/>
              <a:buAutoNum type="arabicPeriod"/>
            </a:pPr>
            <a:r>
              <a:rPr lang="en-US" sz="1800" b="0">
                <a:cs typeface="Arial"/>
              </a:rPr>
              <a:t>You can keep the meeting chat in view throughout the event to view other questions</a:t>
            </a:r>
          </a:p>
          <a:p>
            <a:pPr marL="342900" indent="-342900">
              <a:lnSpc>
                <a:spcPct val="150000"/>
              </a:lnSpc>
              <a:buFont typeface="+mj-lt"/>
              <a:buAutoNum type="arabicPeriod"/>
            </a:pPr>
            <a:r>
              <a:rPr lang="en-US" sz="1800" b="0">
                <a:cs typeface="Arial"/>
              </a:rPr>
              <a:t>Email us if you experience technical issues during the webinar: </a:t>
            </a:r>
            <a:r>
              <a:rPr lang="en-GB" sz="1800" b="0" u="sng">
                <a:solidFill>
                  <a:srgbClr val="575C96"/>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7176559" y="1894359"/>
            <a:ext cx="3434430" cy="3266242"/>
            <a:chOff x="6752970" y="1460672"/>
            <a:chExt cx="3434430" cy="3266242"/>
          </a:xfrm>
        </p:grpSpPr>
        <p:sp>
          <p:nvSpPr>
            <p:cNvPr id="11" name="TextBox 10">
              <a:extLst>
                <a:ext uri="{FF2B5EF4-FFF2-40B4-BE49-F238E27FC236}">
                  <a16:creationId xmlns:a16="http://schemas.microsoft.com/office/drawing/2014/main" id="{922B6B0F-160C-40D8-BE03-E744F522C7A2}"/>
                </a:ext>
              </a:extLst>
            </p:cNvPr>
            <p:cNvSpPr txBox="1"/>
            <p:nvPr/>
          </p:nvSpPr>
          <p:spPr>
            <a:xfrm>
              <a:off x="7098627"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Camera and mic are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234423"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06331"/>
              <a:ext cx="3434430" cy="520583"/>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195748" y="4206331"/>
              <a:ext cx="449705" cy="520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12" name="Footer Placeholder 4">
            <a:extLst>
              <a:ext uri="{FF2B5EF4-FFF2-40B4-BE49-F238E27FC236}">
                <a16:creationId xmlns:a16="http://schemas.microsoft.com/office/drawing/2014/main" id="{38E029E9-38F7-6AC8-715B-86FAC9AFBB01}"/>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FAF138-6D21-62C8-8EC7-1E4F28675946}"/>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dirty="0">
                <a:ln>
                  <a:noFill/>
                </a:ln>
                <a:solidFill>
                  <a:schemeClr val="accent1"/>
                </a:solidFill>
                <a:effectLst/>
                <a:uLnTx/>
                <a:uFillTx/>
                <a:latin typeface="+mj-lt"/>
                <a:ea typeface="+mj-ea"/>
                <a:cs typeface="+mj-cs"/>
              </a:rPr>
              <a:t>Kings Counsel / 2 Counsel authority</a:t>
            </a:r>
            <a:endParaRPr kumimoji="0" lang="en-US" sz="2300" b="1" i="0" u="none" strike="noStrike" kern="1200" cap="none" spc="0" normalizeH="0" baseline="0" noProof="0" dirty="0">
              <a:ln>
                <a:noFill/>
              </a:ln>
              <a:solidFill>
                <a:srgbClr val="575C96"/>
              </a:solidFill>
              <a:effectLst/>
              <a:highlight>
                <a:srgbClr val="FFFF00"/>
              </a:highlight>
              <a:uLnTx/>
              <a:uFillTx/>
              <a:latin typeface="Arial"/>
              <a:ea typeface="+mj-ea"/>
              <a:cs typeface="+mj-cs"/>
            </a:endParaRPr>
          </a:p>
        </p:txBody>
      </p:sp>
      <p:sp>
        <p:nvSpPr>
          <p:cNvPr id="2" name="Content Placeholder 3">
            <a:extLst>
              <a:ext uri="{FF2B5EF4-FFF2-40B4-BE49-F238E27FC236}">
                <a16:creationId xmlns:a16="http://schemas.microsoft.com/office/drawing/2014/main" id="{19F6A50C-622F-72B8-EC06-99E60FB1D70F}"/>
              </a:ext>
            </a:extLst>
          </p:cNvPr>
          <p:cNvSpPr txBox="1">
            <a:spLocks/>
          </p:cNvSpPr>
          <p:nvPr/>
        </p:nvSpPr>
        <p:spPr>
          <a:xfrm>
            <a:off x="686059" y="1264095"/>
            <a:ext cx="10517058" cy="423000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lnSpc>
                <a:spcPct val="200000"/>
              </a:lnSpc>
              <a:spcAft>
                <a:spcPts val="0"/>
              </a:spcAft>
              <a:buFont typeface="Arial" panose="020B0604020202020204" pitchFamily="34" charset="0"/>
              <a:buChar char="•"/>
            </a:pPr>
            <a:r>
              <a:rPr lang="en-GB" sz="1800" dirty="0">
                <a:solidFill>
                  <a:srgbClr val="000000"/>
                </a:solidFill>
              </a:rPr>
              <a:t>The LAA will not remove a prior authority being granted or part-granted for the use of counsel from a granted certificate when it is transferred: </a:t>
            </a:r>
          </a:p>
          <a:p>
            <a:pPr marL="629190" lvl="1" indent="-285750">
              <a:lnSpc>
                <a:spcPct val="200000"/>
              </a:lnSpc>
              <a:spcAft>
                <a:spcPts val="0"/>
              </a:spcAft>
              <a:buClrTx/>
            </a:pPr>
            <a:r>
              <a:rPr lang="en-GB" sz="1800" dirty="0">
                <a:solidFill>
                  <a:srgbClr val="000000"/>
                </a:solidFill>
              </a:rPr>
              <a:t>However, this authority does not immediately transfer to retained linked certificates:</a:t>
            </a:r>
          </a:p>
          <a:p>
            <a:pPr marL="881190" lvl="2" indent="-285750">
              <a:lnSpc>
                <a:spcPct val="200000"/>
              </a:lnSpc>
              <a:spcAft>
                <a:spcPts val="0"/>
              </a:spcAft>
              <a:buClrTx/>
            </a:pPr>
            <a:r>
              <a:rPr lang="en-GB" sz="1800" dirty="0">
                <a:solidFill>
                  <a:srgbClr val="000000"/>
                </a:solidFill>
              </a:rPr>
              <a:t>Once they are relinked, you need to submit a fresh application via amendment for prior authority, or you risk not being covered to instruct KC / 2 Counsel.</a:t>
            </a:r>
          </a:p>
          <a:p>
            <a:pPr marL="377190" indent="-285750">
              <a:lnSpc>
                <a:spcPct val="200000"/>
              </a:lnSpc>
              <a:spcAft>
                <a:spcPts val="0"/>
              </a:spcAft>
              <a:buFont typeface="Arial" panose="020B0604020202020204" pitchFamily="34" charset="0"/>
              <a:buChar char="•"/>
            </a:pPr>
            <a:r>
              <a:rPr lang="en-GB" sz="1800" dirty="0">
                <a:solidFill>
                  <a:srgbClr val="000000"/>
                </a:solidFill>
              </a:rPr>
              <a:t>If the authority was not applied for on the certificate retained by your firm:</a:t>
            </a:r>
          </a:p>
          <a:p>
            <a:pPr marL="629190" lvl="1" indent="-285750">
              <a:lnSpc>
                <a:spcPct val="200000"/>
              </a:lnSpc>
              <a:spcAft>
                <a:spcPts val="0"/>
              </a:spcAft>
              <a:buClrTx/>
            </a:pPr>
            <a:r>
              <a:rPr lang="en-GB" sz="1800" dirty="0">
                <a:solidFill>
                  <a:srgbClr val="000000"/>
                </a:solidFill>
              </a:rPr>
              <a:t>It should be considered that you do not retain the authority, and a further prior authority should be sought.</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20</a:t>
            </a:fld>
            <a:endParaRPr lang="en-GB"/>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66961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7D6D78-3BD1-3EDF-60C3-F9AC41C66812}"/>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dirty="0">
                <a:ln>
                  <a:noFill/>
                </a:ln>
                <a:solidFill>
                  <a:schemeClr val="accent1"/>
                </a:solidFill>
                <a:effectLst/>
                <a:uLnTx/>
                <a:uFillTx/>
                <a:latin typeface="+mj-lt"/>
                <a:ea typeface="+mj-ea"/>
                <a:cs typeface="+mj-cs"/>
              </a:rPr>
              <a:t>Kings Counsel / 2 Counsel authority continued</a:t>
            </a:r>
            <a:endParaRPr kumimoji="0" lang="en-US" sz="2300" b="1" i="0" u="none" strike="noStrike" kern="1200" cap="none" spc="0" normalizeH="0" baseline="0" noProof="0" dirty="0">
              <a:ln>
                <a:noFill/>
              </a:ln>
              <a:solidFill>
                <a:srgbClr val="575C96"/>
              </a:solidFill>
              <a:effectLst/>
              <a:highlight>
                <a:srgbClr val="FFFF00"/>
              </a:highlight>
              <a:uLnTx/>
              <a:uFillTx/>
              <a:latin typeface="Arial"/>
              <a:ea typeface="+mj-ea"/>
              <a:cs typeface="+mj-cs"/>
            </a:endParaRPr>
          </a:p>
        </p:txBody>
      </p:sp>
      <p:sp>
        <p:nvSpPr>
          <p:cNvPr id="2" name="Content Placeholder 3">
            <a:extLst>
              <a:ext uri="{FF2B5EF4-FFF2-40B4-BE49-F238E27FC236}">
                <a16:creationId xmlns:a16="http://schemas.microsoft.com/office/drawing/2014/main" id="{564187F7-CE21-7F01-0A04-B176EE3ECDA7}"/>
              </a:ext>
            </a:extLst>
          </p:cNvPr>
          <p:cNvSpPr txBox="1">
            <a:spLocks/>
          </p:cNvSpPr>
          <p:nvPr/>
        </p:nvSpPr>
        <p:spPr>
          <a:xfrm>
            <a:off x="686059" y="1264095"/>
            <a:ext cx="10517058" cy="423000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lnSpc>
                <a:spcPct val="200000"/>
              </a:lnSpc>
              <a:spcAft>
                <a:spcPts val="0"/>
              </a:spcAft>
              <a:buFont typeface="Arial" panose="020B0604020202020204" pitchFamily="34" charset="0"/>
              <a:buChar char="•"/>
            </a:pPr>
            <a:r>
              <a:rPr lang="en-GB" sz="1800" dirty="0">
                <a:solidFill>
                  <a:srgbClr val="000000"/>
                </a:solidFill>
              </a:rPr>
              <a:t>The reason for this is the current provider has a duty to inform the LAA of any material change which would affect the authority. If the provider retaining the certificate does not inform the LAA of a change, it is presumed that the transfer has not affected the authority.</a:t>
            </a:r>
          </a:p>
          <a:p>
            <a:pPr marL="377190" indent="-285750">
              <a:lnSpc>
                <a:spcPct val="200000"/>
              </a:lnSpc>
              <a:spcAft>
                <a:spcPts val="0"/>
              </a:spcAft>
              <a:buFont typeface="Arial" panose="020B0604020202020204" pitchFamily="34" charset="0"/>
              <a:buChar char="•"/>
            </a:pPr>
            <a:r>
              <a:rPr lang="en-GB" sz="1800" dirty="0">
                <a:solidFill>
                  <a:srgbClr val="000000"/>
                </a:solidFill>
              </a:rPr>
              <a:t>In the retained linked certificates however, it is considered that a material change has occurred and an ECCT case manager is required to determine if this is still required.</a:t>
            </a:r>
          </a:p>
          <a:p>
            <a:pPr marL="377190" indent="-285750">
              <a:lnSpc>
                <a:spcPct val="200000"/>
              </a:lnSpc>
              <a:spcAft>
                <a:spcPts val="0"/>
              </a:spcAft>
              <a:buFont typeface="Arial" panose="020B0604020202020204" pitchFamily="34" charset="0"/>
              <a:buChar char="•"/>
            </a:pPr>
            <a:r>
              <a:rPr lang="en-GB" sz="1800" dirty="0">
                <a:solidFill>
                  <a:srgbClr val="000000"/>
                </a:solidFill>
              </a:rPr>
              <a:t>In circumstances where a prior authority is still required, it can be applied for in the usual way on CCMS. If you have any queries regarding the authority following transfer, please submit a VHCC enquiry on the case/s you are concerned about.</a:t>
            </a: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21</a:t>
            </a:fld>
            <a:endParaRPr lang="en-GB"/>
          </a:p>
        </p:txBody>
      </p:sp>
    </p:spTree>
    <p:extLst>
      <p:ext uri="{BB962C8B-B14F-4D97-AF65-F5344CB8AC3E}">
        <p14:creationId xmlns:p14="http://schemas.microsoft.com/office/powerpoint/2010/main" val="2339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EE54AD-9411-7913-3312-491DA70AEB94}"/>
              </a:ext>
            </a:extLst>
          </p:cNvPr>
          <p:cNvSpPr txBox="1">
            <a:spLocks noGrp="1"/>
          </p:cNvSpPr>
          <p:nvPr>
            <p:ph type="title" idx="4294967295"/>
          </p:nvPr>
        </p:nvSpPr>
        <p:spPr>
          <a:xfrm>
            <a:off x="759600" y="2620800"/>
            <a:ext cx="8649576"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Arial"/>
                <a:ea typeface="+mj-ea"/>
                <a:cs typeface="+mj-cs"/>
              </a:rPr>
              <a:t>Contact us / additional guidance</a:t>
            </a:r>
            <a:endParaRPr kumimoji="0" lang="en-GB" sz="3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53118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60FB9D1-945C-F22B-2E91-3D693259D3E8}"/>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chemeClr val="accent1"/>
                </a:solidFill>
                <a:effectLst/>
                <a:uLnTx/>
                <a:uFillTx/>
                <a:latin typeface="+mj-lt"/>
                <a:ea typeface="+mj-ea"/>
                <a:cs typeface="+mj-cs"/>
              </a:rPr>
              <a:t>Contact us</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2" name="TextBox 1">
            <a:extLst>
              <a:ext uri="{FF2B5EF4-FFF2-40B4-BE49-F238E27FC236}">
                <a16:creationId xmlns:a16="http://schemas.microsoft.com/office/drawing/2014/main" id="{4D504AC8-BDCF-4F93-3EC0-102AB7E369A9}"/>
              </a:ext>
            </a:extLst>
          </p:cNvPr>
          <p:cNvSpPr txBox="1"/>
          <p:nvPr/>
        </p:nvSpPr>
        <p:spPr>
          <a:xfrm>
            <a:off x="686059" y="1361561"/>
            <a:ext cx="10728324" cy="2776401"/>
          </a:xfrm>
          <a:prstGeom prst="rect">
            <a:avLst/>
          </a:prstGeom>
          <a:noFill/>
        </p:spPr>
        <p:txBody>
          <a:bodyPr wrap="square">
            <a:spAutoFit/>
          </a:bodyPr>
          <a:lstStyle/>
          <a:p>
            <a:pPr marL="285750" indent="-285750">
              <a:lnSpc>
                <a:spcPct val="200000"/>
              </a:lnSpc>
              <a:buFont typeface="Arial" panose="020B0604020202020204" pitchFamily="34" charset="0"/>
              <a:buChar char="•"/>
              <a:tabLst>
                <a:tab pos="286511" algn="l"/>
              </a:tabLst>
            </a:pPr>
            <a:r>
              <a:rPr lang="en-GB" dirty="0"/>
              <a:t>Call customer service team: Tel: 0300 200 2020</a:t>
            </a:r>
          </a:p>
          <a:p>
            <a:pPr marL="285750" indent="-285750">
              <a:lnSpc>
                <a:spcPct val="200000"/>
              </a:lnSpc>
              <a:buFont typeface="Arial" panose="020B0604020202020204" pitchFamily="34" charset="0"/>
              <a:buChar char="•"/>
              <a:tabLst>
                <a:tab pos="286511" algn="l"/>
              </a:tabLst>
            </a:pPr>
            <a:r>
              <a:rPr lang="en-GB" dirty="0"/>
              <a:t>Email online support: </a:t>
            </a:r>
            <a:r>
              <a:rPr lang="en-GB" b="0" i="0" dirty="0">
                <a:effectLst/>
                <a:latin typeface="PT Sans" panose="020B0503020203020204" pitchFamily="34" charset="0"/>
                <a:hlinkClick r:id="rId3"/>
              </a:rPr>
              <a:t>Online-Support@justice.gov.uk</a:t>
            </a:r>
            <a:r>
              <a:rPr lang="en-GB" b="0" i="0" dirty="0">
                <a:solidFill>
                  <a:srgbClr val="0B0C0C"/>
                </a:solidFill>
                <a:effectLst/>
                <a:latin typeface="PT Sans" panose="020B0503020203020204" pitchFamily="34" charset="0"/>
              </a:rPr>
              <a:t> </a:t>
            </a:r>
            <a:endParaRPr lang="en-GB" dirty="0"/>
          </a:p>
          <a:p>
            <a:pPr marL="285750" indent="-285750">
              <a:lnSpc>
                <a:spcPct val="200000"/>
              </a:lnSpc>
              <a:buFont typeface="Arial" panose="020B0604020202020204" pitchFamily="34" charset="0"/>
              <a:buChar char="•"/>
              <a:tabLst>
                <a:tab pos="286511" algn="l"/>
              </a:tabLst>
            </a:pPr>
            <a:r>
              <a:rPr lang="en-GB" dirty="0"/>
              <a:t>Submit a ‘VHCC Enquiry’ via CCMS</a:t>
            </a:r>
          </a:p>
          <a:p>
            <a:pPr marL="285750" indent="-285750">
              <a:lnSpc>
                <a:spcPct val="200000"/>
              </a:lnSpc>
              <a:buFont typeface="Arial" panose="020B0604020202020204" pitchFamily="34" charset="0"/>
              <a:buChar char="•"/>
              <a:tabLst>
                <a:tab pos="286511" algn="l"/>
              </a:tabLst>
            </a:pPr>
            <a:r>
              <a:rPr lang="en-GB" dirty="0"/>
              <a:t>General HCF case enquiries: </a:t>
            </a:r>
            <a:r>
              <a:rPr lang="en-GB" dirty="0">
                <a:solidFill>
                  <a:srgbClr val="575C96"/>
                </a:solidFill>
                <a:hlinkClick r:id="rId4"/>
              </a:rPr>
              <a:t>highcostfamily@justice.gov.uk</a:t>
            </a:r>
            <a:endParaRPr lang="en-GB" dirty="0">
              <a:solidFill>
                <a:srgbClr val="575C96"/>
              </a:solidFill>
            </a:endParaRPr>
          </a:p>
          <a:p>
            <a:pPr marL="285750" indent="-285750">
              <a:lnSpc>
                <a:spcPct val="200000"/>
              </a:lnSpc>
              <a:buFont typeface="Arial" panose="020B0604020202020204" pitchFamily="34" charset="0"/>
              <a:buChar char="•"/>
              <a:tabLst>
                <a:tab pos="286511" algn="l"/>
              </a:tabLst>
            </a:pPr>
            <a:r>
              <a:rPr lang="en-GB" dirty="0"/>
              <a:t>Complex HCF case enquiries: </a:t>
            </a:r>
            <a:r>
              <a:rPr lang="en-GB" dirty="0">
                <a:solidFill>
                  <a:srgbClr val="575C96"/>
                </a:solidFill>
                <a:hlinkClick r:id="rId5"/>
              </a:rPr>
              <a:t>highcostfamilyfixer@justice.gov.uk</a:t>
            </a:r>
            <a:endParaRPr lang="en-GB" dirty="0">
              <a:solidFill>
                <a:srgbClr val="575C96"/>
              </a:solidFill>
            </a:endParaRP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23</a:t>
            </a:fld>
            <a:endParaRPr lang="en-GB"/>
          </a:p>
        </p:txBody>
      </p:sp>
      <p:sp>
        <p:nvSpPr>
          <p:cNvPr id="3" name="Footer Placeholder 4">
            <a:extLst>
              <a:ext uri="{FF2B5EF4-FFF2-40B4-BE49-F238E27FC236}">
                <a16:creationId xmlns:a16="http://schemas.microsoft.com/office/drawing/2014/main" id="{9A9956A2-EC93-DB5D-4121-17147217A6C6}"/>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26184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67285E-AC15-3D2D-1BCB-C49BE3BCFFAF}"/>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chemeClr val="accent1"/>
                </a:solidFill>
                <a:effectLst/>
                <a:uLnTx/>
                <a:uFillTx/>
                <a:latin typeface="+mj-lt"/>
                <a:ea typeface="+mj-ea"/>
                <a:cs typeface="+mj-cs"/>
              </a:rPr>
              <a:t>Useful Links</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sp>
        <p:nvSpPr>
          <p:cNvPr id="12" name="TextBox 11">
            <a:extLst>
              <a:ext uri="{FF2B5EF4-FFF2-40B4-BE49-F238E27FC236}">
                <a16:creationId xmlns:a16="http://schemas.microsoft.com/office/drawing/2014/main" id="{96B2DB2E-970C-487D-8AB9-28618FC2E9AF}"/>
              </a:ext>
            </a:extLst>
          </p:cNvPr>
          <p:cNvSpPr txBox="1"/>
          <p:nvPr/>
        </p:nvSpPr>
        <p:spPr>
          <a:xfrm>
            <a:off x="686059" y="1169156"/>
            <a:ext cx="10728324" cy="4438395"/>
          </a:xfrm>
          <a:prstGeom prst="rect">
            <a:avLst/>
          </a:prstGeom>
          <a:noFill/>
        </p:spPr>
        <p:txBody>
          <a:bodyPr wrap="square">
            <a:spAutoFit/>
          </a:bodyPr>
          <a:lstStyle/>
          <a:p>
            <a:pPr marL="285750" indent="-285750">
              <a:lnSpc>
                <a:spcPct val="200000"/>
              </a:lnSpc>
              <a:buFont typeface="Arial" panose="020B0604020202020204" pitchFamily="34" charset="0"/>
              <a:buChar char="•"/>
              <a:tabLst>
                <a:tab pos="286511" algn="l"/>
              </a:tabLst>
            </a:pPr>
            <a:r>
              <a:rPr lang="en-US">
                <a:solidFill>
                  <a:srgbClr val="575C96"/>
                </a:solidFill>
                <a:hlinkClick r:id="rId2"/>
              </a:rPr>
              <a:t>High Cost Family website</a:t>
            </a:r>
          </a:p>
          <a:p>
            <a:pPr marL="285750" indent="-285750">
              <a:lnSpc>
                <a:spcPct val="200000"/>
              </a:lnSpc>
              <a:buFont typeface="Arial" panose="020B0604020202020204" pitchFamily="34" charset="0"/>
              <a:buChar char="•"/>
            </a:pPr>
            <a:r>
              <a:rPr lang="en-GB" b="0">
                <a:cs typeface="Arial" panose="020B0604020202020204" pitchFamily="34" charset="0"/>
                <a:hlinkClick r:id="rId3"/>
              </a:rPr>
              <a:t>LAA </a:t>
            </a:r>
            <a:r>
              <a:rPr lang="en-GB">
                <a:cs typeface="Arial" panose="020B0604020202020204" pitchFamily="34" charset="0"/>
                <a:hlinkClick r:id="rId3"/>
              </a:rPr>
              <a:t>T</a:t>
            </a:r>
            <a:r>
              <a:rPr lang="en-GB" b="0">
                <a:cs typeface="Arial" panose="020B0604020202020204" pitchFamily="34" charset="0"/>
                <a:hlinkClick r:id="rId3"/>
              </a:rPr>
              <a:t>raining and Support website</a:t>
            </a:r>
            <a:endParaRPr lang="en-GB" b="0">
              <a:solidFill>
                <a:srgbClr val="575C96"/>
              </a:solidFill>
              <a:cs typeface="Arial" panose="020B0604020202020204" pitchFamily="34" charset="0"/>
            </a:endParaRPr>
          </a:p>
          <a:p>
            <a:pPr marL="285750" indent="-285750">
              <a:lnSpc>
                <a:spcPct val="200000"/>
              </a:lnSpc>
              <a:buFont typeface="Arial" panose="020B0604020202020204" pitchFamily="34" charset="0"/>
              <a:buChar char="•"/>
            </a:pPr>
            <a:r>
              <a:rPr lang="en-GB">
                <a:cs typeface="Arial" panose="020B0604020202020204" pitchFamily="34" charset="0"/>
              </a:rPr>
              <a:t>HCF 2018 Contract Forms: </a:t>
            </a:r>
            <a:r>
              <a:rPr lang="en-GB" b="0" u="sng">
                <a:solidFill>
                  <a:srgbClr val="575C96"/>
                </a:solidFill>
                <a:cs typeface="Arial" panose="020B0604020202020204" pitchFamily="34" charset="0"/>
                <a:hlinkClick r:id="rId4"/>
              </a:rPr>
              <a:t>1C CCFS</a:t>
            </a:r>
            <a:r>
              <a:rPr lang="en-GB" b="0">
                <a:solidFill>
                  <a:srgbClr val="575C96"/>
                </a:solidFill>
                <a:cs typeface="Arial" panose="020B0604020202020204" pitchFamily="34" charset="0"/>
              </a:rPr>
              <a:t>, </a:t>
            </a:r>
            <a:r>
              <a:rPr lang="en-GB" b="0" u="sng">
                <a:solidFill>
                  <a:srgbClr val="575C96"/>
                </a:solidFill>
                <a:cs typeface="Arial" panose="020B0604020202020204" pitchFamily="34" charset="0"/>
                <a:hlinkClick r:id="rId5"/>
              </a:rPr>
              <a:t>2C CCFS</a:t>
            </a:r>
            <a:r>
              <a:rPr lang="en-GB" b="0">
                <a:solidFill>
                  <a:srgbClr val="575C96"/>
                </a:solidFill>
                <a:cs typeface="Arial" panose="020B0604020202020204" pitchFamily="34" charset="0"/>
              </a:rPr>
              <a:t>, </a:t>
            </a:r>
            <a:r>
              <a:rPr lang="en-GB" b="0" u="sng">
                <a:solidFill>
                  <a:srgbClr val="575C96"/>
                </a:solidFill>
                <a:cs typeface="Arial" panose="020B0604020202020204" pitchFamily="34" charset="0"/>
                <a:hlinkClick r:id="rId6"/>
              </a:rPr>
              <a:t>Fully costed</a:t>
            </a:r>
            <a:endParaRPr lang="en-GB" b="0">
              <a:solidFill>
                <a:srgbClr val="575C96"/>
              </a:solidFill>
              <a:cs typeface="Arial" panose="020B0604020202020204" pitchFamily="34" charset="0"/>
            </a:endParaRPr>
          </a:p>
          <a:p>
            <a:pPr marL="285750" indent="-285750">
              <a:lnSpc>
                <a:spcPct val="200000"/>
              </a:lnSpc>
              <a:buFont typeface="Arial" panose="020B0604020202020204" pitchFamily="34" charset="0"/>
              <a:buChar char="•"/>
            </a:pPr>
            <a:r>
              <a:rPr lang="en-GB" b="0" u="sng">
                <a:solidFill>
                  <a:srgbClr val="575C96"/>
                </a:solidFill>
                <a:cs typeface="Arial" panose="020B0604020202020204" pitchFamily="34" charset="0"/>
                <a:hlinkClick r:id="rId7">
                  <a:extLst>
                    <a:ext uri="{A12FA001-AC4F-418D-AE19-62706E023703}">
                      <ahyp:hlinkClr xmlns:ahyp="http://schemas.microsoft.com/office/drawing/2018/hyperlinkcolor" val="tx"/>
                    </a:ext>
                  </a:extLst>
                </a:hlinkClick>
              </a:rPr>
              <a:t>Counsel </a:t>
            </a:r>
            <a:r>
              <a:rPr lang="en-GB" u="sng">
                <a:solidFill>
                  <a:srgbClr val="575C96"/>
                </a:solidFill>
                <a:cs typeface="Arial" panose="020B0604020202020204" pitchFamily="34" charset="0"/>
                <a:hlinkClick r:id="rId7">
                  <a:extLst>
                    <a:ext uri="{A12FA001-AC4F-418D-AE19-62706E023703}">
                      <ahyp:hlinkClr xmlns:ahyp="http://schemas.microsoft.com/office/drawing/2018/hyperlinkcolor" val="tx"/>
                    </a:ext>
                  </a:extLst>
                </a:hlinkClick>
              </a:rPr>
              <a:t>A</a:t>
            </a:r>
            <a:r>
              <a:rPr lang="en-GB" b="0" u="sng">
                <a:solidFill>
                  <a:srgbClr val="575C96"/>
                </a:solidFill>
                <a:cs typeface="Arial" panose="020B0604020202020204" pitchFamily="34" charset="0"/>
                <a:hlinkClick r:id="rId7">
                  <a:extLst>
                    <a:ext uri="{A12FA001-AC4F-418D-AE19-62706E023703}">
                      <ahyp:hlinkClr xmlns:ahyp="http://schemas.microsoft.com/office/drawing/2018/hyperlinkcolor" val="tx"/>
                    </a:ext>
                  </a:extLst>
                </a:hlinkClick>
              </a:rPr>
              <a:t>cceptance </a:t>
            </a:r>
            <a:r>
              <a:rPr lang="en-GB" u="sng">
                <a:solidFill>
                  <a:srgbClr val="575C96"/>
                </a:solidFill>
                <a:cs typeface="Arial" panose="020B0604020202020204" pitchFamily="34" charset="0"/>
                <a:hlinkClick r:id="rId7">
                  <a:extLst>
                    <a:ext uri="{A12FA001-AC4F-418D-AE19-62706E023703}">
                      <ahyp:hlinkClr xmlns:ahyp="http://schemas.microsoft.com/office/drawing/2018/hyperlinkcolor" val="tx"/>
                    </a:ext>
                  </a:extLst>
                </a:hlinkClick>
              </a:rPr>
              <a:t>F</a:t>
            </a:r>
            <a:r>
              <a:rPr lang="en-GB" b="0" u="sng">
                <a:solidFill>
                  <a:srgbClr val="575C96"/>
                </a:solidFill>
                <a:cs typeface="Arial" panose="020B0604020202020204" pitchFamily="34" charset="0"/>
                <a:hlinkClick r:id="rId7">
                  <a:extLst>
                    <a:ext uri="{A12FA001-AC4F-418D-AE19-62706E023703}">
                      <ahyp:hlinkClr xmlns:ahyp="http://schemas.microsoft.com/office/drawing/2018/hyperlinkcolor" val="tx"/>
                    </a:ext>
                  </a:extLst>
                </a:hlinkClick>
              </a:rPr>
              <a:t>orm (CAF)</a:t>
            </a:r>
            <a:endParaRPr lang="en-GB" b="0" u="sng">
              <a:solidFill>
                <a:srgbClr val="575C96"/>
              </a:solidFill>
              <a:cs typeface="Arial" panose="020B0604020202020204" pitchFamily="34" charset="0"/>
            </a:endParaRPr>
          </a:p>
          <a:p>
            <a:pPr marL="285750" indent="-285750">
              <a:lnSpc>
                <a:spcPct val="200000"/>
              </a:lnSpc>
              <a:buFont typeface="Arial" panose="020B0604020202020204" pitchFamily="34" charset="0"/>
              <a:buChar char="•"/>
            </a:pPr>
            <a:r>
              <a:rPr lang="en-GB" b="0" i="0">
                <a:solidFill>
                  <a:srgbClr val="575C96"/>
                </a:solidFill>
                <a:effectLst/>
                <a:cs typeface="Arial" panose="020B0604020202020204" pitchFamily="34" charset="0"/>
                <a:hlinkClick r:id="rId8">
                  <a:extLst>
                    <a:ext uri="{A12FA001-AC4F-418D-AE19-62706E023703}">
                      <ahyp:hlinkClr xmlns:ahyp="http://schemas.microsoft.com/office/drawing/2018/hyperlinkcolor" val="tx"/>
                    </a:ext>
                  </a:extLst>
                </a:hlinkClick>
              </a:rPr>
              <a:t>Fully costed case plan checklist</a:t>
            </a:r>
            <a:endParaRPr lang="en-GB" b="0" i="0">
              <a:solidFill>
                <a:srgbClr val="575C96"/>
              </a:solidFill>
              <a:effectLst/>
              <a:cs typeface="Arial" panose="020B0604020202020204" pitchFamily="34" charset="0"/>
            </a:endParaRPr>
          </a:p>
          <a:p>
            <a:pPr marL="285750" indent="-285750">
              <a:lnSpc>
                <a:spcPct val="200000"/>
              </a:lnSpc>
              <a:buFont typeface="Arial" panose="020B0604020202020204" pitchFamily="34" charset="0"/>
              <a:buChar char="•"/>
            </a:pPr>
            <a:r>
              <a:rPr lang="en-GB">
                <a:solidFill>
                  <a:srgbClr val="0B0C0C"/>
                </a:solidFill>
                <a:cs typeface="Arial" panose="020B0604020202020204" pitchFamily="34" charset="0"/>
                <a:hlinkClick r:id="rId9"/>
              </a:rPr>
              <a:t>Cost Assessment Guidance 2024</a:t>
            </a:r>
            <a:r>
              <a:rPr lang="en-GB">
                <a:solidFill>
                  <a:srgbClr val="0B0C0C"/>
                </a:solidFill>
                <a:cs typeface="Arial" panose="020B0604020202020204" pitchFamily="34" charset="0"/>
              </a:rPr>
              <a:t> (v1, September 2024) – for use with 2024 Contracts</a:t>
            </a:r>
          </a:p>
          <a:p>
            <a:pPr marL="285750" indent="-285750">
              <a:lnSpc>
                <a:spcPct val="200000"/>
              </a:lnSpc>
              <a:buFont typeface="Arial" panose="020B0604020202020204" pitchFamily="34" charset="0"/>
              <a:buChar char="•"/>
            </a:pPr>
            <a:r>
              <a:rPr lang="en-GB">
                <a:solidFill>
                  <a:srgbClr val="0B0C0C"/>
                </a:solidFill>
                <a:cs typeface="Arial" panose="020B0604020202020204" pitchFamily="34" charset="0"/>
                <a:hlinkClick r:id="rId10"/>
              </a:rPr>
              <a:t>Cost Assessment Guidance 2018</a:t>
            </a:r>
            <a:r>
              <a:rPr lang="en-GB">
                <a:solidFill>
                  <a:srgbClr val="0B0C0C"/>
                </a:solidFill>
                <a:cs typeface="Arial" panose="020B0604020202020204" pitchFamily="34" charset="0"/>
              </a:rPr>
              <a:t> (v10, December 2023)</a:t>
            </a:r>
          </a:p>
          <a:p>
            <a:pPr marL="285750" indent="-285750">
              <a:lnSpc>
                <a:spcPct val="200000"/>
              </a:lnSpc>
              <a:buFont typeface="Arial" panose="020B0604020202020204" pitchFamily="34" charset="0"/>
              <a:buChar char="•"/>
            </a:pPr>
            <a:r>
              <a:rPr lang="en-GB" b="0" i="0" spc="0" baseline="0">
                <a:solidFill>
                  <a:srgbClr val="0B0C0C"/>
                </a:solidFill>
                <a:cs typeface="Arial" panose="020B0604020202020204" pitchFamily="34" charset="0"/>
                <a:hlinkClick r:id="rId11"/>
              </a:rPr>
              <a:t>Civil Processing Timescales</a:t>
            </a:r>
            <a:endParaRPr lang="en-US" b="0" i="0" spc="0" baseline="0">
              <a:solidFill>
                <a:srgbClr val="575C96"/>
              </a:solidFill>
              <a:hlinkClick r:id="rId3"/>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24</a:t>
            </a:fld>
            <a:endParaRPr lang="en-GB"/>
          </a:p>
        </p:txBody>
      </p:sp>
      <p:sp>
        <p:nvSpPr>
          <p:cNvPr id="3" name="Footer Placeholder 4">
            <a:extLst>
              <a:ext uri="{FF2B5EF4-FFF2-40B4-BE49-F238E27FC236}">
                <a16:creationId xmlns:a16="http://schemas.microsoft.com/office/drawing/2014/main" id="{8DF532BD-445F-5D67-1686-DB06BF7272CC}"/>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66041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0CB479-76FA-BC24-4855-AF5ED81259AB}"/>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chemeClr val="accent1"/>
                </a:solidFill>
                <a:effectLst/>
                <a:uLnTx/>
                <a:uFillTx/>
                <a:latin typeface="+mj-lt"/>
                <a:ea typeface="+mj-ea"/>
                <a:cs typeface="+mj-cs"/>
              </a:rPr>
              <a:t>Our training website and materials</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3079691074"/>
              </p:ext>
            </p:extLst>
          </p:nvPr>
        </p:nvGraphicFramePr>
        <p:xfrm>
          <a:off x="845538" y="1224510"/>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325E0F21-9D0C-2409-0CEB-44EF6E926FB5}"/>
              </a:ext>
              <a:ext uri="{C183D7F6-B498-43B3-948B-1728B52AA6E4}">
                <adec:decorative xmlns:adec="http://schemas.microsoft.com/office/drawing/2017/decorative" val="1"/>
              </a:ext>
            </a:extLst>
          </p:cNvPr>
          <p:cNvSpPr>
            <a:spLocks noGrp="1"/>
          </p:cNvSpPr>
          <p:nvPr>
            <p:ph type="ftr" sz="quarter" idx="11"/>
          </p:nvPr>
        </p:nvSpPr>
        <p:spPr>
          <a:xfrm>
            <a:off x="2941093" y="6456808"/>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6" name="Slide Number Placeholder 6">
            <a:extLst>
              <a:ext uri="{FF2B5EF4-FFF2-40B4-BE49-F238E27FC236}">
                <a16:creationId xmlns:a16="http://schemas.microsoft.com/office/drawing/2014/main" id="{2F7B4D17-03A0-6ECB-9724-3620F525547F}"/>
              </a:ext>
            </a:extLst>
          </p:cNvPr>
          <p:cNvSpPr txBox="1">
            <a:spLocks/>
          </p:cNvSpPr>
          <p:nvPr/>
        </p:nvSpPr>
        <p:spPr>
          <a:xfrm>
            <a:off x="11443648" y="6169565"/>
            <a:ext cx="450436" cy="365125"/>
          </a:xfrm>
          <a:prstGeom prst="rect">
            <a:avLst/>
          </a:prstGeom>
        </p:spPr>
        <p:txBody>
          <a:bodyPr vert="horz" lIns="0" tIns="0" rIns="0" bIns="0" rtlCol="0" anchor="ctr"/>
          <a:lstStyle>
            <a:defPPr>
              <a:defRPr lang="en-US"/>
            </a:defPPr>
            <a:lvl1pPr marL="0" algn="ctr" defTabSz="914400" rtl="0" eaLnBrk="1" latinLnBrk="0" hangingPunct="1">
              <a:defRPr sz="15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189ED6-F87B-4BC1-907E-EF602CA5C674}" type="slidenum">
              <a:rPr lang="en-GB" smtClean="0"/>
              <a:pPr/>
              <a:t>25</a:t>
            </a:fld>
            <a:endParaRPr lang="en-GB"/>
          </a:p>
        </p:txBody>
      </p:sp>
    </p:spTree>
    <p:extLst>
      <p:ext uri="{BB962C8B-B14F-4D97-AF65-F5344CB8AC3E}">
        <p14:creationId xmlns:p14="http://schemas.microsoft.com/office/powerpoint/2010/main" val="1262691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5BAA5D-CF5D-E594-3B45-5BC153F9D542}"/>
              </a:ext>
            </a:extLst>
          </p:cNvPr>
          <p:cNvSpPr txBox="1">
            <a:spLocks noGrp="1"/>
          </p:cNvSpPr>
          <p:nvPr>
            <p:ph type="title" idx="4294967295"/>
          </p:nvPr>
        </p:nvSpPr>
        <p:spPr>
          <a:xfrm>
            <a:off x="686059" y="372136"/>
            <a:ext cx="10755139" cy="900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300" b="1" i="0" u="none" strike="noStrike" kern="1200" cap="none" spc="0" normalizeH="0" baseline="0" noProof="0">
                <a:ln>
                  <a:noFill/>
                </a:ln>
                <a:solidFill>
                  <a:schemeClr val="accent1"/>
                </a:solidFill>
                <a:effectLst/>
                <a:uLnTx/>
                <a:uFillTx/>
                <a:latin typeface="+mj-lt"/>
                <a:ea typeface="+mj-ea"/>
                <a:cs typeface="+mj-cs"/>
              </a:rPr>
              <a:t>Our communications channels:</a:t>
            </a:r>
            <a:endParaRPr kumimoji="0" lang="en-US" sz="2300" b="1" i="0" u="none" strike="noStrike" kern="1200" cap="none" spc="0" normalizeH="0" baseline="0" noProof="0">
              <a:ln>
                <a:noFill/>
              </a:ln>
              <a:solidFill>
                <a:srgbClr val="575C96"/>
              </a:solidFill>
              <a:effectLst/>
              <a:highlight>
                <a:srgbClr val="FFFF00"/>
              </a:highlight>
              <a:uLnTx/>
              <a:uFillTx/>
              <a:latin typeface="Arial"/>
              <a:ea typeface="+mj-ea"/>
              <a:cs typeface="+mj-cs"/>
            </a:endParaRP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1026314276"/>
              </p:ext>
            </p:extLst>
          </p:nvPr>
        </p:nvGraphicFramePr>
        <p:xfrm>
          <a:off x="990600" y="1071196"/>
          <a:ext cx="9204025"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4723" y="4530863"/>
            <a:ext cx="1620653" cy="1411593"/>
          </a:xfrm>
          <a:prstGeom prst="rect">
            <a:avLst/>
          </a:prstGeom>
          <a:noFill/>
          <a:ln>
            <a:noFill/>
          </a:ln>
        </p:spPr>
      </p:pic>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0"/>
              </a:ext>
            </a:extLst>
          </p:cNvPr>
          <p:cNvSpPr>
            <a:spLocks noGrp="1"/>
          </p:cNvSpPr>
          <p:nvPr>
            <p:ph type="sldNum" sz="quarter" idx="12"/>
          </p:nvPr>
        </p:nvSpPr>
        <p:spPr/>
        <p:txBody>
          <a:bodyPr/>
          <a:lstStyle/>
          <a:p>
            <a:fld id="{9A8223AF-F2F5-41F7-A71C-81CE492BCB88}" type="slidenum">
              <a:rPr lang="en-GB" smtClean="0"/>
              <a:pPr/>
              <a:t>26</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966778" y="3429000"/>
            <a:ext cx="1620653" cy="1411593"/>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2002668" y="4651249"/>
            <a:ext cx="1620653" cy="1411593"/>
          </a:xfrm>
          <a:prstGeom prst="rect">
            <a:avLst/>
          </a:prstGeom>
        </p:spPr>
      </p:pic>
      <p:sp>
        <p:nvSpPr>
          <p:cNvPr id="2" name="Footer Placeholder 4">
            <a:extLst>
              <a:ext uri="{FF2B5EF4-FFF2-40B4-BE49-F238E27FC236}">
                <a16:creationId xmlns:a16="http://schemas.microsoft.com/office/drawing/2014/main" id="{0A12CE99-694A-ED15-1FB7-5CEE177FFF5B}"/>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1218649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7C61C63-A34F-C61D-A2EE-BDFACC4A8B25}"/>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2" name="Title 1">
            <a:extLst>
              <a:ext uri="{FF2B5EF4-FFF2-40B4-BE49-F238E27FC236}">
                <a16:creationId xmlns:a16="http://schemas.microsoft.com/office/drawing/2014/main" id="{57CAA69F-ED99-4325-B373-48F83ECA4702}"/>
              </a:ext>
            </a:extLst>
          </p:cNvPr>
          <p:cNvSpPr>
            <a:spLocks noGrp="1"/>
          </p:cNvSpPr>
          <p:nvPr>
            <p:ph type="title"/>
          </p:nvPr>
        </p:nvSpPr>
        <p:spPr>
          <a:xfrm>
            <a:off x="686059" y="372136"/>
            <a:ext cx="10755139" cy="900000"/>
          </a:xfrm>
        </p:spPr>
        <p:txBody>
          <a:bodyPr>
            <a:normAutofit/>
          </a:bodyPr>
          <a:lstStyle/>
          <a:p>
            <a:r>
              <a:rPr lang="en-US" sz="2300">
                <a:cs typeface="Arial"/>
              </a:rPr>
              <a:t>Content</a:t>
            </a:r>
          </a:p>
        </p:txBody>
      </p:sp>
      <p:graphicFrame>
        <p:nvGraphicFramePr>
          <p:cNvPr id="7" name="Content Placeholder 6" descr="Vertical box list">
            <a:extLst>
              <a:ext uri="{FF2B5EF4-FFF2-40B4-BE49-F238E27FC236}">
                <a16:creationId xmlns:a16="http://schemas.microsoft.com/office/drawing/2014/main" id="{27215EB4-3AB7-89FB-C8F5-FCE4F302A8C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845367355"/>
              </p:ext>
            </p:extLst>
          </p:nvPr>
        </p:nvGraphicFramePr>
        <p:xfrm>
          <a:off x="737784" y="1350681"/>
          <a:ext cx="981488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5">
            <a:extLst>
              <a:ext uri="{FF2B5EF4-FFF2-40B4-BE49-F238E27FC236}">
                <a16:creationId xmlns:a16="http://schemas.microsoft.com/office/drawing/2014/main" id="{95629925-27C1-1188-919D-6742E3E31B5E}"/>
              </a:ext>
              <a:ext uri="{C183D7F6-B498-43B3-948B-1728B52AA6E4}">
                <adec:decorative xmlns:adec="http://schemas.microsoft.com/office/drawing/2017/decorative" val="0"/>
              </a:ext>
            </a:extLst>
          </p:cNvPr>
          <p:cNvSpPr txBox="1">
            <a:spLocks/>
          </p:cNvSpPr>
          <p:nvPr/>
        </p:nvSpPr>
        <p:spPr>
          <a:xfrm>
            <a:off x="11443648" y="6169565"/>
            <a:ext cx="450436" cy="365125"/>
          </a:xfrm>
          <a:prstGeom prst="rect">
            <a:avLst/>
          </a:prstGeom>
        </p:spPr>
        <p:txBody>
          <a:bodyPr vert="horz" lIns="0" tIns="0" rIns="0" bIns="0" rtlCol="0" anchor="ctr"/>
          <a:lstStyle>
            <a:defPPr>
              <a:defRPr lang="en-US"/>
            </a:defPPr>
            <a:lvl1pPr marL="0" algn="ctr" defTabSz="914400" rtl="0" eaLnBrk="1" latinLnBrk="0" hangingPunct="1">
              <a:defRPr sz="15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8223AF-F2F5-41F7-A71C-81CE492BCB88}" type="slidenum">
              <a:rPr lang="en-GB" smtClean="0"/>
              <a:pPr/>
              <a:t>3</a:t>
            </a:fld>
            <a:endParaRPr lang="en-GB"/>
          </a:p>
        </p:txBody>
      </p:sp>
    </p:spTree>
    <p:extLst>
      <p:ext uri="{BB962C8B-B14F-4D97-AF65-F5344CB8AC3E}">
        <p14:creationId xmlns:p14="http://schemas.microsoft.com/office/powerpoint/2010/main" val="3268733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FFACA9-464A-667A-90F0-D3D1D044DAA3}"/>
              </a:ext>
            </a:extLst>
          </p:cNvPr>
          <p:cNvSpPr>
            <a:spLocks noGrp="1"/>
          </p:cNvSpPr>
          <p:nvPr>
            <p:ph type="title"/>
          </p:nvPr>
        </p:nvSpPr>
        <p:spPr>
          <a:xfrm>
            <a:off x="686059" y="372136"/>
            <a:ext cx="10755139" cy="900000"/>
          </a:xfrm>
        </p:spPr>
        <p:txBody>
          <a:bodyPr>
            <a:normAutofit/>
          </a:bodyPr>
          <a:lstStyle/>
          <a:p>
            <a:r>
              <a:rPr kumimoji="0" lang="en-GB" sz="2300" b="1" i="0" u="none" strike="noStrike" kern="1200" cap="none" spc="0" normalizeH="0" baseline="0" noProof="0" dirty="0">
                <a:ln>
                  <a:noFill/>
                </a:ln>
                <a:effectLst/>
                <a:uLnTx/>
                <a:uFillTx/>
                <a:latin typeface="+mj-lt"/>
                <a:ea typeface="+mj-ea"/>
                <a:cs typeface="+mj-cs"/>
              </a:rPr>
              <a:t>Transfer of h</a:t>
            </a:r>
            <a:r>
              <a:rPr lang="en-GB" sz="2300" dirty="0" err="1"/>
              <a:t>igh</a:t>
            </a:r>
            <a:r>
              <a:rPr lang="en-GB" sz="2300" dirty="0"/>
              <a:t> cost family cases</a:t>
            </a:r>
            <a:endParaRPr lang="en-US" sz="2300" dirty="0">
              <a:cs typeface="Arial"/>
            </a:endParaRPr>
          </a:p>
        </p:txBody>
      </p:sp>
      <p:sp>
        <p:nvSpPr>
          <p:cNvPr id="5" name="Content Placeholder 3">
            <a:extLst>
              <a:ext uri="{FF2B5EF4-FFF2-40B4-BE49-F238E27FC236}">
                <a16:creationId xmlns:a16="http://schemas.microsoft.com/office/drawing/2014/main" id="{EE74489E-CAAA-B3D4-26C1-5F426C5E26B0}"/>
              </a:ext>
            </a:extLst>
          </p:cNvPr>
          <p:cNvSpPr txBox="1">
            <a:spLocks/>
          </p:cNvSpPr>
          <p:nvPr/>
        </p:nvSpPr>
        <p:spPr>
          <a:xfrm>
            <a:off x="809425" y="1190338"/>
            <a:ext cx="10561857" cy="136172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lnSpc>
                <a:spcPct val="150000"/>
              </a:lnSpc>
              <a:buClr>
                <a:schemeClr val="tx1"/>
              </a:buClr>
              <a:buNone/>
            </a:pPr>
            <a:r>
              <a:rPr lang="en-GB" sz="1800" b="1">
                <a:solidFill>
                  <a:schemeClr val="tx1"/>
                </a:solidFill>
              </a:rPr>
              <a:t>Purpose of the webinar:</a:t>
            </a:r>
          </a:p>
          <a:p>
            <a:pPr marL="83820" lvl="4" indent="0">
              <a:lnSpc>
                <a:spcPct val="150000"/>
              </a:lnSpc>
              <a:buClr>
                <a:schemeClr val="tx1"/>
              </a:buClr>
              <a:buNone/>
            </a:pPr>
            <a:r>
              <a:rPr lang="en-US" sz="1800" i="0" spc="0" baseline="0">
                <a:solidFill>
                  <a:srgbClr val="000000"/>
                </a:solidFill>
              </a:rPr>
              <a:t>The purpose of this webinar is to help you understand the solicitor transfer process in high cost family cases, and help minimise the possibility of bill rejections</a:t>
            </a:r>
          </a:p>
          <a:p>
            <a:pPr marL="83820" lvl="4" indent="0">
              <a:lnSpc>
                <a:spcPct val="150000"/>
              </a:lnSpc>
              <a:buClr>
                <a:schemeClr val="tx1"/>
              </a:buClr>
              <a:buNone/>
            </a:pPr>
            <a:r>
              <a:rPr lang="en-US" sz="1800" b="1">
                <a:latin typeface="Arial" panose="020B0604020202020204" pitchFamily="34" charset="0"/>
                <a:ea typeface="+mn-lt"/>
                <a:cs typeface="Arial" panose="020B0604020202020204" pitchFamily="34" charset="0"/>
              </a:rPr>
              <a:t> </a:t>
            </a:r>
            <a:endParaRPr lang="en-US" sz="2000"/>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201467" cy="2349361"/>
          </a:xfrm>
          <a:prstGeom prst="rect">
            <a:avLst/>
          </a:prstGeom>
        </p:spPr>
        <p:txBody>
          <a:bodyPr wrap="square" lIns="91440" tIns="45720" rIns="91440" bIns="45720" anchor="t">
            <a:spAutoFit/>
          </a:bodyPr>
          <a:lstStyle/>
          <a:p>
            <a:pPr>
              <a:lnSpc>
                <a:spcPct val="150000"/>
              </a:lnSpc>
              <a:spcAft>
                <a:spcPts val="0"/>
              </a:spcAft>
            </a:pPr>
            <a:r>
              <a:rPr lang="en-GB">
                <a:latin typeface="Arial"/>
                <a:ea typeface="Calibri"/>
                <a:cs typeface="Arial"/>
              </a:rPr>
              <a:t>By the end of the webinar, you will have an understanding of:</a:t>
            </a:r>
          </a:p>
          <a:p>
            <a:pPr marL="285750" indent="-285750">
              <a:lnSpc>
                <a:spcPct val="150000"/>
              </a:lnSpc>
              <a:spcAft>
                <a:spcPts val="600"/>
              </a:spcAft>
              <a:buFont typeface="Arial" panose="020B0604020202020204" pitchFamily="34" charset="0"/>
              <a:buChar char="•"/>
              <a:tabLst>
                <a:tab pos="286511" algn="l"/>
              </a:tabLst>
            </a:pPr>
            <a:r>
              <a:rPr lang="en-US" sz="1800" b="0" i="0" spc="0" baseline="0">
                <a:solidFill>
                  <a:srgbClr val="000000"/>
                </a:solidFill>
              </a:rPr>
              <a:t>Be able to submit a provider transfer </a:t>
            </a:r>
            <a:r>
              <a:rPr lang="en-US">
                <a:solidFill>
                  <a:srgbClr val="000000"/>
                </a:solidFill>
              </a:rPr>
              <a:t>r</a:t>
            </a:r>
            <a:r>
              <a:rPr lang="en-US" sz="1800" b="0" i="0" spc="0" baseline="0">
                <a:solidFill>
                  <a:srgbClr val="000000"/>
                </a:solidFill>
              </a:rPr>
              <a:t>equest</a:t>
            </a:r>
          </a:p>
          <a:p>
            <a:pPr marL="0">
              <a:lnSpc>
                <a:spcPct val="150000"/>
              </a:lnSpc>
              <a:spcAft>
                <a:spcPts val="600"/>
              </a:spcAft>
              <a:tabLst>
                <a:tab pos="286511" algn="l"/>
              </a:tabLst>
            </a:pPr>
            <a:r>
              <a:rPr lang="en-US" sz="1800" b="0" i="0" spc="0" baseline="0">
                <a:solidFill>
                  <a:srgbClr val="000000"/>
                </a:solidFill>
              </a:rPr>
              <a:t>•	Understand the process for h</a:t>
            </a:r>
            <a:r>
              <a:rPr lang="en-US">
                <a:solidFill>
                  <a:srgbClr val="000000"/>
                </a:solidFill>
              </a:rPr>
              <a:t>igh cost family</a:t>
            </a:r>
            <a:r>
              <a:rPr lang="en-US" sz="1800" b="0" i="0" spc="0" baseline="0">
                <a:solidFill>
                  <a:srgbClr val="000000"/>
                </a:solidFill>
              </a:rPr>
              <a:t> cases</a:t>
            </a:r>
          </a:p>
          <a:p>
            <a:pPr marL="0">
              <a:lnSpc>
                <a:spcPct val="150000"/>
              </a:lnSpc>
              <a:spcAft>
                <a:spcPts val="600"/>
              </a:spcAft>
              <a:tabLst>
                <a:tab pos="286511" algn="l"/>
              </a:tabLst>
            </a:pPr>
            <a:r>
              <a:rPr lang="en-US" sz="1800" b="0" i="0" spc="0" baseline="0">
                <a:solidFill>
                  <a:srgbClr val="000000"/>
                </a:solidFill>
              </a:rPr>
              <a:t>•	Know what further information you are required to provide</a:t>
            </a:r>
          </a:p>
          <a:p>
            <a:pPr marL="0">
              <a:lnSpc>
                <a:spcPct val="150000"/>
              </a:lnSpc>
              <a:spcAft>
                <a:spcPts val="600"/>
              </a:spcAft>
              <a:tabLst>
                <a:tab pos="286511" algn="l"/>
              </a:tabLst>
            </a:pPr>
            <a:r>
              <a:rPr lang="en-US" sz="1800" b="0" i="0" spc="0" baseline="0">
                <a:solidFill>
                  <a:srgbClr val="000000"/>
                </a:solidFill>
              </a:rPr>
              <a:t>•	Know </a:t>
            </a:r>
            <a:r>
              <a:rPr lang="en-US">
                <a:solidFill>
                  <a:srgbClr val="000000"/>
                </a:solidFill>
              </a:rPr>
              <a:t>w</a:t>
            </a:r>
            <a:r>
              <a:rPr lang="en-US" sz="1800" b="0" i="0" spc="0" baseline="0">
                <a:solidFill>
                  <a:srgbClr val="000000"/>
                </a:solidFill>
              </a:rPr>
              <a:t>here to find helpful guidance</a:t>
            </a:r>
            <a:endParaRPr lang="en-GB">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
        <p:nvSpPr>
          <p:cNvPr id="2" name="Footer Placeholder 4">
            <a:extLst>
              <a:ext uri="{FF2B5EF4-FFF2-40B4-BE49-F238E27FC236}">
                <a16:creationId xmlns:a16="http://schemas.microsoft.com/office/drawing/2014/main" id="{1F409A66-9743-9E09-EEA3-D7310037D02E}"/>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2034274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a:xfrm>
            <a:off x="759600" y="2620800"/>
            <a:ext cx="8649576" cy="1080000"/>
          </a:xfrm>
        </p:spPr>
        <p:txBody>
          <a:bodyPr/>
          <a:lstStyle/>
          <a:p>
            <a:r>
              <a:rPr lang="en-US" sz="3200" b="1" i="0" spc="0" baseline="0">
                <a:latin typeface="Arial"/>
              </a:rPr>
              <a:t>How to submit a provider transfer request</a:t>
            </a:r>
            <a:endParaRPr lang="en-GB"/>
          </a:p>
        </p:txBody>
      </p:sp>
    </p:spTree>
    <p:extLst>
      <p:ext uri="{BB962C8B-B14F-4D97-AF65-F5344CB8AC3E}">
        <p14:creationId xmlns:p14="http://schemas.microsoft.com/office/powerpoint/2010/main" val="153024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AADF92-4D1F-92BC-D371-F36D8942D4AB}"/>
              </a:ext>
            </a:extLst>
          </p:cNvPr>
          <p:cNvSpPr>
            <a:spLocks noGrp="1"/>
          </p:cNvSpPr>
          <p:nvPr>
            <p:ph type="title"/>
          </p:nvPr>
        </p:nvSpPr>
        <p:spPr>
          <a:xfrm>
            <a:off x="686059" y="372136"/>
            <a:ext cx="10755139" cy="900000"/>
          </a:xfrm>
        </p:spPr>
        <p:txBody>
          <a:bodyPr>
            <a:normAutofit/>
          </a:bodyPr>
          <a:lstStyle/>
          <a:p>
            <a:r>
              <a:rPr kumimoji="0" lang="en-GB" sz="2300" b="1" i="0" u="none" strike="noStrike" kern="1200" cap="none" spc="0" normalizeH="0" baseline="0" noProof="0">
                <a:ln>
                  <a:noFill/>
                </a:ln>
                <a:solidFill>
                  <a:schemeClr val="accent1"/>
                </a:solidFill>
                <a:effectLst/>
                <a:uLnTx/>
                <a:uFillTx/>
                <a:latin typeface="+mj-lt"/>
                <a:ea typeface="+mj-ea"/>
                <a:cs typeface="+mj-cs"/>
              </a:rPr>
              <a:t>Provider transfer process: </a:t>
            </a:r>
            <a:r>
              <a:rPr lang="en-GB" sz="2300"/>
              <a:t>Initial</a:t>
            </a:r>
            <a:r>
              <a:rPr kumimoji="0" lang="en-GB" sz="2300" b="1" i="0" u="none" strike="noStrike" kern="1200" cap="none" spc="0" normalizeH="0" baseline="0" noProof="0">
                <a:ln>
                  <a:noFill/>
                </a:ln>
                <a:solidFill>
                  <a:schemeClr val="accent1"/>
                </a:solidFill>
                <a:effectLst/>
                <a:uLnTx/>
                <a:uFillTx/>
                <a:latin typeface="+mj-lt"/>
                <a:ea typeface="+mj-ea"/>
                <a:cs typeface="+mj-cs"/>
              </a:rPr>
              <a:t> request</a:t>
            </a:r>
            <a:endParaRPr lang="en-US" sz="2300">
              <a:cs typeface="Arial"/>
            </a:endParaRPr>
          </a:p>
        </p:txBody>
      </p:sp>
      <p:sp>
        <p:nvSpPr>
          <p:cNvPr id="6" name="Content Placeholder 3">
            <a:extLst>
              <a:ext uri="{FF2B5EF4-FFF2-40B4-BE49-F238E27FC236}">
                <a16:creationId xmlns:a16="http://schemas.microsoft.com/office/drawing/2014/main" id="{2B33698A-090D-04F5-1A3A-2CEC6F68B079}"/>
              </a:ext>
            </a:extLst>
          </p:cNvPr>
          <p:cNvSpPr txBox="1">
            <a:spLocks/>
          </p:cNvSpPr>
          <p:nvPr/>
        </p:nvSpPr>
        <p:spPr>
          <a:xfrm>
            <a:off x="686059" y="1272136"/>
            <a:ext cx="10517058" cy="423000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spcAft>
                <a:spcPts val="1800"/>
              </a:spcAft>
            </a:pPr>
            <a:r>
              <a:rPr lang="en-US" sz="1800" b="0" i="0" spc="0" baseline="0" dirty="0">
                <a:solidFill>
                  <a:srgbClr val="000000"/>
                </a:solidFill>
              </a:rPr>
              <a:t>A request for a provider </a:t>
            </a:r>
            <a:r>
              <a:rPr lang="en-US" sz="1800" dirty="0">
                <a:solidFill>
                  <a:srgbClr val="000000"/>
                </a:solidFill>
              </a:rPr>
              <a:t>t</a:t>
            </a:r>
            <a:r>
              <a:rPr lang="en-US" sz="1800" b="0" i="0" spc="0" baseline="0" dirty="0">
                <a:solidFill>
                  <a:srgbClr val="000000"/>
                </a:solidFill>
              </a:rPr>
              <a:t>ransfer is submitted as a ‘General </a:t>
            </a:r>
            <a:r>
              <a:rPr lang="en-US" sz="1800" dirty="0">
                <a:solidFill>
                  <a:srgbClr val="000000"/>
                </a:solidFill>
              </a:rPr>
              <a:t>R</a:t>
            </a:r>
            <a:r>
              <a:rPr lang="en-US" sz="1800" b="0" i="0" spc="0" baseline="0" dirty="0">
                <a:solidFill>
                  <a:srgbClr val="000000"/>
                </a:solidFill>
              </a:rPr>
              <a:t>equest’. We review</a:t>
            </a:r>
            <a:r>
              <a:rPr lang="en-US" sz="1800" dirty="0">
                <a:solidFill>
                  <a:srgbClr val="000000"/>
                </a:solidFill>
              </a:rPr>
              <a:t> t</a:t>
            </a:r>
            <a:r>
              <a:rPr lang="en-US" sz="1800" b="0" i="0" spc="0" baseline="0" dirty="0">
                <a:solidFill>
                  <a:srgbClr val="000000"/>
                </a:solidFill>
              </a:rPr>
              <a:t>his request and </a:t>
            </a:r>
            <a:r>
              <a:rPr lang="en-US" sz="1800" dirty="0">
                <a:solidFill>
                  <a:srgbClr val="000000"/>
                </a:solidFill>
              </a:rPr>
              <a:t>can </a:t>
            </a:r>
            <a:r>
              <a:rPr lang="en-US" sz="1800" b="0" i="0" spc="0" baseline="0" dirty="0">
                <a:solidFill>
                  <a:srgbClr val="000000"/>
                </a:solidFill>
              </a:rPr>
              <a:t>grant access to the case to the new provider.</a:t>
            </a:r>
          </a:p>
          <a:p>
            <a:pPr marL="377190" indent="-285750">
              <a:spcAft>
                <a:spcPts val="1600"/>
              </a:spcAft>
              <a:buFont typeface="Arial" panose="020B0604020202020204" pitchFamily="34" charset="0"/>
              <a:buChar char="•"/>
            </a:pPr>
            <a:r>
              <a:rPr lang="en-GB" sz="1800" dirty="0">
                <a:solidFill>
                  <a:srgbClr val="000000"/>
                </a:solidFill>
              </a:rPr>
              <a:t>From the CCMS homepage select </a:t>
            </a:r>
            <a:r>
              <a:rPr lang="en-GB" sz="1800" b="1" dirty="0">
                <a:solidFill>
                  <a:srgbClr val="000000"/>
                </a:solidFill>
              </a:rPr>
              <a:t>Create General Request</a:t>
            </a:r>
            <a:r>
              <a:rPr lang="en-GB" sz="1800" dirty="0">
                <a:solidFill>
                  <a:srgbClr val="000000"/>
                </a:solidFill>
              </a:rPr>
              <a:t>.</a:t>
            </a:r>
          </a:p>
          <a:p>
            <a:pPr marL="377190" indent="-285750">
              <a:spcAft>
                <a:spcPts val="1600"/>
              </a:spcAft>
              <a:buFont typeface="Arial" panose="020B0604020202020204" pitchFamily="34" charset="0"/>
              <a:buChar char="•"/>
            </a:pPr>
            <a:r>
              <a:rPr lang="en-GB" sz="1800" dirty="0">
                <a:solidFill>
                  <a:srgbClr val="000000"/>
                </a:solidFill>
              </a:rPr>
              <a:t>Under Request Type, select </a:t>
            </a:r>
            <a:r>
              <a:rPr lang="en-GB" sz="1800" b="1" dirty="0">
                <a:solidFill>
                  <a:srgbClr val="000000"/>
                </a:solidFill>
              </a:rPr>
              <a:t>Provider Transfer Request</a:t>
            </a:r>
            <a:r>
              <a:rPr lang="en-GB" sz="1800" dirty="0">
                <a:solidFill>
                  <a:srgbClr val="000000"/>
                </a:solidFill>
              </a:rPr>
              <a:t>.</a:t>
            </a:r>
          </a:p>
          <a:p>
            <a:pPr marL="377190" indent="-285750">
              <a:spcAft>
                <a:spcPts val="1600"/>
              </a:spcAft>
              <a:buFont typeface="Arial" panose="020B0604020202020204" pitchFamily="34" charset="0"/>
              <a:buChar char="•"/>
            </a:pPr>
            <a:r>
              <a:rPr lang="en-GB" sz="1800" dirty="0">
                <a:solidFill>
                  <a:srgbClr val="000000"/>
                </a:solidFill>
              </a:rPr>
              <a:t>Click </a:t>
            </a:r>
            <a:r>
              <a:rPr lang="en-GB" sz="1800" b="1" dirty="0">
                <a:solidFill>
                  <a:srgbClr val="000000"/>
                </a:solidFill>
              </a:rPr>
              <a:t>Next</a:t>
            </a:r>
            <a:r>
              <a:rPr lang="en-GB" sz="1800" dirty="0">
                <a:solidFill>
                  <a:srgbClr val="000000"/>
                </a:solidFill>
              </a:rPr>
              <a:t>.</a:t>
            </a: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pic>
        <p:nvPicPr>
          <p:cNvPr id="12" name="Picture 11" descr="Screenshot of the CCMS home screen highlighting the create general request button">
            <a:extLst>
              <a:ext uri="{FF2B5EF4-FFF2-40B4-BE49-F238E27FC236}">
                <a16:creationId xmlns:a16="http://schemas.microsoft.com/office/drawing/2014/main" id="{BF37CB07-61E1-859F-E87F-6184CEFD1C62}"/>
              </a:ext>
            </a:extLst>
          </p:cNvPr>
          <p:cNvPicPr>
            <a:picLocks noChangeAspect="1"/>
          </p:cNvPicPr>
          <p:nvPr/>
        </p:nvPicPr>
        <p:blipFill>
          <a:blip r:embed="rId2"/>
          <a:stretch>
            <a:fillRect/>
          </a:stretch>
        </p:blipFill>
        <p:spPr>
          <a:xfrm>
            <a:off x="988883" y="3535001"/>
            <a:ext cx="4090035" cy="2606040"/>
          </a:xfrm>
          <a:prstGeom prst="rect">
            <a:avLst/>
          </a:prstGeom>
          <a:ln>
            <a:solidFill>
              <a:schemeClr val="tx1"/>
            </a:solidFill>
          </a:ln>
        </p:spPr>
      </p:pic>
      <p:pic>
        <p:nvPicPr>
          <p:cNvPr id="3" name="Picture 157" descr="Screenshot showing the Request type section ">
            <a:extLst>
              <a:ext uri="{FF2B5EF4-FFF2-40B4-BE49-F238E27FC236}">
                <a16:creationId xmlns:a16="http://schemas.microsoft.com/office/drawing/2014/main" id="{EBB1B321-1107-A006-8AE9-CDC60D96C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3" r="2752"/>
          <a:stretch/>
        </p:blipFill>
        <p:spPr>
          <a:xfrm>
            <a:off x="6063628" y="3882898"/>
            <a:ext cx="3289974" cy="1904762"/>
          </a:xfrm>
          <a:prstGeom prst="rect">
            <a:avLst/>
          </a:prstGeom>
          <a:noFill/>
          <a:ln>
            <a:solidFill>
              <a:schemeClr val="tx1"/>
            </a:solidFill>
          </a:ln>
        </p:spPr>
      </p:pic>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6</a:t>
            </a:fld>
            <a:endParaRPr lang="en-GB"/>
          </a:p>
        </p:txBody>
      </p:sp>
    </p:spTree>
    <p:extLst>
      <p:ext uri="{BB962C8B-B14F-4D97-AF65-F5344CB8AC3E}">
        <p14:creationId xmlns:p14="http://schemas.microsoft.com/office/powerpoint/2010/main" val="29343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87">
            <a:extLst>
              <a:ext uri="{FF2B5EF4-FFF2-40B4-BE49-F238E27FC236}">
                <a16:creationId xmlns:a16="http://schemas.microsoft.com/office/drawing/2014/main" id="{E38379E4-E87B-C9CC-167B-FAB930BA8CA4}"/>
              </a:ext>
              <a:ext uri="{C183D7F6-B498-43B3-948B-1728B52AA6E4}">
                <adec:decorative xmlns:adec="http://schemas.microsoft.com/office/drawing/2017/decorative" val="1"/>
              </a:ext>
            </a:extLst>
          </p:cNvPr>
          <p:cNvSpPr/>
          <p:nvPr/>
        </p:nvSpPr>
        <p:spPr>
          <a:xfrm>
            <a:off x="686059" y="5664743"/>
            <a:ext cx="9459180" cy="593625"/>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Title 1">
            <a:extLst>
              <a:ext uri="{FF2B5EF4-FFF2-40B4-BE49-F238E27FC236}">
                <a16:creationId xmlns:a16="http://schemas.microsoft.com/office/drawing/2014/main" id="{E467B7CE-77EE-FBFD-A554-7B9567E529B9}"/>
              </a:ext>
            </a:extLst>
          </p:cNvPr>
          <p:cNvSpPr>
            <a:spLocks noGrp="1"/>
          </p:cNvSpPr>
          <p:nvPr>
            <p:ph type="title"/>
          </p:nvPr>
        </p:nvSpPr>
        <p:spPr>
          <a:xfrm>
            <a:off x="686059" y="372136"/>
            <a:ext cx="10755139" cy="900000"/>
          </a:xfrm>
        </p:spPr>
        <p:txBody>
          <a:bodyPr>
            <a:normAutofit/>
          </a:bodyPr>
          <a:lstStyle/>
          <a:p>
            <a:r>
              <a:rPr kumimoji="0" lang="en-GB" sz="2300" b="1" i="0" u="none" strike="noStrike" kern="1200" cap="none" spc="0" normalizeH="0" baseline="0" noProof="0" dirty="0">
                <a:ln>
                  <a:noFill/>
                </a:ln>
                <a:solidFill>
                  <a:schemeClr val="accent1"/>
                </a:solidFill>
                <a:effectLst/>
                <a:uLnTx/>
                <a:uFillTx/>
                <a:latin typeface="+mj-lt"/>
                <a:ea typeface="+mj-ea"/>
                <a:cs typeface="+mj-cs"/>
              </a:rPr>
              <a:t>Request details</a:t>
            </a:r>
            <a:endParaRPr lang="en-US" sz="2300" dirty="0">
              <a:cs typeface="Arial"/>
            </a:endParaRPr>
          </a:p>
        </p:txBody>
      </p:sp>
      <p:sp>
        <p:nvSpPr>
          <p:cNvPr id="24" name="Content Placeholder 3">
            <a:extLst>
              <a:ext uri="{FF2B5EF4-FFF2-40B4-BE49-F238E27FC236}">
                <a16:creationId xmlns:a16="http://schemas.microsoft.com/office/drawing/2014/main" id="{55321333-AF0A-D3E6-47E1-68B4DE448025}"/>
              </a:ext>
            </a:extLst>
          </p:cNvPr>
          <p:cNvSpPr txBox="1">
            <a:spLocks/>
          </p:cNvSpPr>
          <p:nvPr/>
        </p:nvSpPr>
        <p:spPr>
          <a:xfrm>
            <a:off x="686059" y="1264095"/>
            <a:ext cx="10517058" cy="82405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285750">
              <a:spcAft>
                <a:spcPts val="1200"/>
              </a:spcAft>
              <a:buFont typeface="Arial" panose="020B0604020202020204" pitchFamily="34" charset="0"/>
              <a:buChar char="•"/>
            </a:pPr>
            <a:r>
              <a:rPr lang="en-GB" sz="1800" dirty="0">
                <a:solidFill>
                  <a:srgbClr val="000000"/>
                </a:solidFill>
              </a:rPr>
              <a:t>Complete all the fields in the ‘Request Details’ section, ensuring all information is correct.</a:t>
            </a:r>
          </a:p>
          <a:p>
            <a:pPr marL="377190" indent="-285750">
              <a:spcAft>
                <a:spcPts val="1200"/>
              </a:spcAft>
              <a:buFont typeface="Arial" panose="020B0604020202020204" pitchFamily="34" charset="0"/>
              <a:buChar char="•"/>
            </a:pPr>
            <a:r>
              <a:rPr lang="en-GB" sz="1800" dirty="0">
                <a:solidFill>
                  <a:srgbClr val="000000"/>
                </a:solidFill>
              </a:rPr>
              <a:t>Include some context regarding the transfer reason in ‘Any Other Information’.</a:t>
            </a:r>
          </a:p>
        </p:txBody>
      </p:sp>
      <p:pic>
        <p:nvPicPr>
          <p:cNvPr id="2" name="Picture 1" descr="Screenshot of the CCMS request details screen">
            <a:extLst>
              <a:ext uri="{FF2B5EF4-FFF2-40B4-BE49-F238E27FC236}">
                <a16:creationId xmlns:a16="http://schemas.microsoft.com/office/drawing/2014/main" id="{6942085E-5052-FD0A-219A-ACAED684DAFE}"/>
              </a:ext>
            </a:extLst>
          </p:cNvPr>
          <p:cNvPicPr>
            <a:picLocks noChangeAspect="1"/>
          </p:cNvPicPr>
          <p:nvPr/>
        </p:nvPicPr>
        <p:blipFill>
          <a:blip r:embed="rId2"/>
          <a:srcRect l="16477" t="32486" r="47505" b="6475"/>
          <a:stretch/>
        </p:blipFill>
        <p:spPr>
          <a:xfrm>
            <a:off x="1251421" y="2164095"/>
            <a:ext cx="3619500" cy="3252911"/>
          </a:xfrm>
          <a:prstGeom prst="rect">
            <a:avLst/>
          </a:prstGeom>
          <a:ln>
            <a:solidFill>
              <a:schemeClr val="tx1"/>
            </a:solidFill>
          </a:ln>
        </p:spPr>
      </p:pic>
      <p:grpSp>
        <p:nvGrpSpPr>
          <p:cNvPr id="4" name="Group 3" descr="Continuation of the CCMS request details Screenshot, highlighting the any other information section">
            <a:extLst>
              <a:ext uri="{FF2B5EF4-FFF2-40B4-BE49-F238E27FC236}">
                <a16:creationId xmlns:a16="http://schemas.microsoft.com/office/drawing/2014/main" id="{C15D561A-D160-E3EF-F72C-7935C8711CB6}"/>
              </a:ext>
            </a:extLst>
          </p:cNvPr>
          <p:cNvGrpSpPr/>
          <p:nvPr/>
        </p:nvGrpSpPr>
        <p:grpSpPr>
          <a:xfrm>
            <a:off x="5944588" y="2164095"/>
            <a:ext cx="3896712" cy="3252911"/>
            <a:chOff x="5944588" y="2164095"/>
            <a:chExt cx="3896712" cy="3252911"/>
          </a:xfrm>
        </p:grpSpPr>
        <p:pic>
          <p:nvPicPr>
            <p:cNvPr id="3" name="Picture 2" descr="A continuation of the screenshot showing the CCMS request details screen, highlighting the any other information section">
              <a:extLst>
                <a:ext uri="{FF2B5EF4-FFF2-40B4-BE49-F238E27FC236}">
                  <a16:creationId xmlns:a16="http://schemas.microsoft.com/office/drawing/2014/main" id="{B2EAAE28-9892-B0DF-DA1C-AAE78009FBF5}"/>
                </a:ext>
              </a:extLst>
            </p:cNvPr>
            <p:cNvPicPr>
              <a:picLocks noChangeAspect="1"/>
            </p:cNvPicPr>
            <p:nvPr/>
          </p:nvPicPr>
          <p:blipFill>
            <a:blip r:embed="rId3"/>
            <a:srcRect l="16214" t="14843" r="42249" b="19760"/>
            <a:stretch/>
          </p:blipFill>
          <p:spPr>
            <a:xfrm>
              <a:off x="5944588" y="2164095"/>
              <a:ext cx="3896712" cy="3252911"/>
            </a:xfrm>
            <a:prstGeom prst="rect">
              <a:avLst/>
            </a:prstGeom>
            <a:ln>
              <a:solidFill>
                <a:schemeClr val="tx1"/>
              </a:solidFill>
            </a:ln>
          </p:spPr>
        </p:pic>
        <p:sp>
          <p:nvSpPr>
            <p:cNvPr id="5" name="Freeform 160">
              <a:extLst>
                <a:ext uri="{FF2B5EF4-FFF2-40B4-BE49-F238E27FC236}">
                  <a16:creationId xmlns:a16="http://schemas.microsoft.com/office/drawing/2014/main" id="{CA8CE446-15D4-0128-C7BF-59FEDEC036B2}"/>
                </a:ext>
              </a:extLst>
            </p:cNvPr>
            <p:cNvSpPr/>
            <p:nvPr/>
          </p:nvSpPr>
          <p:spPr>
            <a:xfrm>
              <a:off x="5944588" y="3791630"/>
              <a:ext cx="3896712" cy="1023815"/>
            </a:xfrm>
            <a:custGeom>
              <a:avLst/>
              <a:gdLst/>
              <a:ahLst/>
              <a:cxnLst/>
              <a:rect l="0" t="0" r="0" b="0"/>
              <a:pathLst>
                <a:path w="2987040" h="231648">
                  <a:moveTo>
                    <a:pt x="0" y="231648"/>
                  </a:moveTo>
                  <a:lnTo>
                    <a:pt x="2987040" y="231648"/>
                  </a:lnTo>
                  <a:lnTo>
                    <a:pt x="2987040" y="0"/>
                  </a:lnTo>
                  <a:lnTo>
                    <a:pt x="0" y="0"/>
                  </a:lnTo>
                  <a:lnTo>
                    <a:pt x="0" y="231648"/>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14" name="Rectangle 189">
            <a:extLst>
              <a:ext uri="{FF2B5EF4-FFF2-40B4-BE49-F238E27FC236}">
                <a16:creationId xmlns:a16="http://schemas.microsoft.com/office/drawing/2014/main" id="{03E502FB-9385-0188-6288-ECF624B24FE6}"/>
              </a:ext>
            </a:extLst>
          </p:cNvPr>
          <p:cNvSpPr/>
          <p:nvPr/>
        </p:nvSpPr>
        <p:spPr>
          <a:xfrm>
            <a:off x="752529" y="5689981"/>
            <a:ext cx="9330148" cy="492443"/>
          </a:xfrm>
          <a:prstGeom prst="rect">
            <a:avLst/>
          </a:prstGeom>
        </p:spPr>
        <p:txBody>
          <a:bodyPr wrap="square" lIns="0" tIns="0" rIns="0" bIns="0">
            <a:spAutoFit/>
          </a:bodyPr>
          <a:lstStyle/>
          <a:p>
            <a:pPr marL="0"/>
            <a:r>
              <a:rPr lang="en-US" sz="1600" b="1" i="0" spc="0" baseline="0">
                <a:solidFill>
                  <a:srgbClr val="000000"/>
                </a:solidFill>
              </a:rPr>
              <a:t>Top tip: </a:t>
            </a:r>
            <a:r>
              <a:rPr lang="en-US" sz="1600" b="0" i="0" spc="0" baseline="0">
                <a:solidFill>
                  <a:srgbClr val="000000"/>
                </a:solidFill>
              </a:rPr>
              <a:t>Copying and pasting information from Word can cause an “invalid characters” technical issue. </a:t>
            </a:r>
          </a:p>
          <a:p>
            <a:pPr marL="0"/>
            <a:r>
              <a:rPr lang="en-US" sz="1600" b="0" i="0" spc="0" baseline="0">
                <a:solidFill>
                  <a:srgbClr val="000000"/>
                </a:solidFill>
              </a:rPr>
              <a:t>To resolve, please follow the quick guide: </a:t>
            </a:r>
            <a:r>
              <a:rPr lang="en-GB" sz="1600">
                <a:solidFill>
                  <a:srgbClr val="404471"/>
                </a:solidFill>
                <a:hlinkClick r:id="rId4"/>
              </a:rPr>
              <a:t>CCMS invalid characters and formatting</a:t>
            </a:r>
            <a:endParaRPr lang="en-US" sz="1600">
              <a:solidFill>
                <a:srgbClr val="404471"/>
              </a:solidFill>
            </a:endParaRPr>
          </a:p>
        </p:txBody>
      </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7</a:t>
            </a:fld>
            <a:endParaRPr lang="en-GB"/>
          </a:p>
        </p:txBody>
      </p:sp>
    </p:spTree>
    <p:extLst>
      <p:ext uri="{BB962C8B-B14F-4D97-AF65-F5344CB8AC3E}">
        <p14:creationId xmlns:p14="http://schemas.microsoft.com/office/powerpoint/2010/main" val="110203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C51268-D9A3-EC63-87AD-63AE3CB4F17F}"/>
              </a:ext>
            </a:extLst>
          </p:cNvPr>
          <p:cNvSpPr>
            <a:spLocks noGrp="1"/>
          </p:cNvSpPr>
          <p:nvPr>
            <p:ph type="title"/>
          </p:nvPr>
        </p:nvSpPr>
        <p:spPr>
          <a:xfrm>
            <a:off x="686059" y="372136"/>
            <a:ext cx="10755139" cy="900000"/>
          </a:xfrm>
        </p:spPr>
        <p:txBody>
          <a:bodyPr>
            <a:normAutofit/>
          </a:bodyPr>
          <a:lstStyle/>
          <a:p>
            <a:r>
              <a:rPr kumimoji="0" lang="en-GB" sz="2300" b="1" i="0" u="none" strike="noStrike" kern="1200" cap="none" spc="0" normalizeH="0" baseline="0" noProof="0" dirty="0">
                <a:ln>
                  <a:noFill/>
                </a:ln>
                <a:solidFill>
                  <a:schemeClr val="accent1"/>
                </a:solidFill>
                <a:effectLst/>
                <a:uLnTx/>
                <a:uFillTx/>
                <a:latin typeface="+mj-lt"/>
                <a:ea typeface="+mj-ea"/>
                <a:cs typeface="+mj-cs"/>
              </a:rPr>
              <a:t>Documents</a:t>
            </a:r>
            <a:endParaRPr lang="en-US" sz="2300" dirty="0">
              <a:cs typeface="Arial"/>
            </a:endParaRPr>
          </a:p>
        </p:txBody>
      </p:sp>
      <p:sp>
        <p:nvSpPr>
          <p:cNvPr id="17" name="Content Placeholder 3">
            <a:extLst>
              <a:ext uri="{FF2B5EF4-FFF2-40B4-BE49-F238E27FC236}">
                <a16:creationId xmlns:a16="http://schemas.microsoft.com/office/drawing/2014/main" id="{35E57F6E-7624-C651-53B9-4E5FB895BD2A}"/>
              </a:ext>
            </a:extLst>
          </p:cNvPr>
          <p:cNvSpPr txBox="1">
            <a:spLocks/>
          </p:cNvSpPr>
          <p:nvPr/>
        </p:nvSpPr>
        <p:spPr>
          <a:xfrm>
            <a:off x="686059" y="1264095"/>
            <a:ext cx="5695691" cy="423000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spcAft>
                <a:spcPts val="3000"/>
              </a:spcAft>
            </a:pPr>
            <a:r>
              <a:rPr lang="en-GB" sz="1800">
                <a:solidFill>
                  <a:srgbClr val="000000"/>
                </a:solidFill>
              </a:rPr>
              <a:t>What documents should you attach to your request?</a:t>
            </a:r>
          </a:p>
          <a:p>
            <a:pPr marL="377190" indent="-285750">
              <a:spcAft>
                <a:spcPts val="1600"/>
              </a:spcAft>
              <a:buFont typeface="Arial" panose="020B0604020202020204" pitchFamily="34" charset="0"/>
              <a:buChar char="•"/>
            </a:pPr>
            <a:r>
              <a:rPr lang="en-GB" sz="1800">
                <a:solidFill>
                  <a:srgbClr val="000000"/>
                </a:solidFill>
              </a:rPr>
              <a:t>Evidence to confirm the outgoing firm’s consent to the transfer.</a:t>
            </a:r>
          </a:p>
          <a:p>
            <a:pPr marL="377190" indent="-285750">
              <a:spcAft>
                <a:spcPts val="1600"/>
              </a:spcAft>
              <a:buFont typeface="Arial" panose="020B0604020202020204" pitchFamily="34" charset="0"/>
              <a:buChar char="•"/>
            </a:pPr>
            <a:r>
              <a:rPr lang="en-GB" sz="1800">
                <a:solidFill>
                  <a:srgbClr val="000000"/>
                </a:solidFill>
              </a:rPr>
              <a:t>If the transfer reason is client dissatisfaction, a copy of a complaint the client has submitted to the previous firm together with their response.</a:t>
            </a:r>
          </a:p>
          <a:p>
            <a:pPr marL="377190" indent="-285750">
              <a:spcAft>
                <a:spcPts val="3000"/>
              </a:spcAft>
              <a:buFont typeface="Arial" panose="020B0604020202020204" pitchFamily="34" charset="0"/>
              <a:buChar char="•"/>
            </a:pPr>
            <a:r>
              <a:rPr lang="en-GB" sz="1800">
                <a:solidFill>
                  <a:srgbClr val="000000"/>
                </a:solidFill>
              </a:rPr>
              <a:t>We will request additional information if required.</a:t>
            </a:r>
          </a:p>
          <a:p>
            <a:pPr marL="91440">
              <a:spcAft>
                <a:spcPts val="1600"/>
              </a:spcAft>
            </a:pPr>
            <a:r>
              <a:rPr lang="en-GB" sz="1800">
                <a:solidFill>
                  <a:srgbClr val="000000"/>
                </a:solidFill>
              </a:rPr>
              <a:t>Click </a:t>
            </a:r>
            <a:r>
              <a:rPr lang="en-GB" sz="1800" b="1">
                <a:solidFill>
                  <a:srgbClr val="000000"/>
                </a:solidFill>
              </a:rPr>
              <a:t>Document Upload</a:t>
            </a:r>
            <a:r>
              <a:rPr lang="en-GB" sz="1800">
                <a:solidFill>
                  <a:srgbClr val="000000"/>
                </a:solidFill>
              </a:rPr>
              <a:t> to activate the Document Upload section.</a:t>
            </a:r>
          </a:p>
        </p:txBody>
      </p:sp>
      <p:grpSp>
        <p:nvGrpSpPr>
          <p:cNvPr id="3" name="Group 2" descr="Continuation of the CCMS screenshot og request details screen highlighting the document upload link">
            <a:extLst>
              <a:ext uri="{FF2B5EF4-FFF2-40B4-BE49-F238E27FC236}">
                <a16:creationId xmlns:a16="http://schemas.microsoft.com/office/drawing/2014/main" id="{7D7D9941-729E-40E2-62A8-EFC42E68C97C}"/>
              </a:ext>
            </a:extLst>
          </p:cNvPr>
          <p:cNvGrpSpPr/>
          <p:nvPr/>
        </p:nvGrpSpPr>
        <p:grpSpPr>
          <a:xfrm>
            <a:off x="6541122" y="1184568"/>
            <a:ext cx="4101995" cy="4194221"/>
            <a:chOff x="6541122" y="1184568"/>
            <a:chExt cx="4101995" cy="4194221"/>
          </a:xfrm>
        </p:grpSpPr>
        <p:pic>
          <p:nvPicPr>
            <p:cNvPr id="4" name="Picture 3" descr="Continuation of the CCMS request details screen highlighting the document upload link">
              <a:extLst>
                <a:ext uri="{FF2B5EF4-FFF2-40B4-BE49-F238E27FC236}">
                  <a16:creationId xmlns:a16="http://schemas.microsoft.com/office/drawing/2014/main" id="{B32BC83D-8FAD-C62E-73F8-D764AF6702E0}"/>
                </a:ext>
              </a:extLst>
            </p:cNvPr>
            <p:cNvPicPr>
              <a:picLocks noChangeAspect="1"/>
            </p:cNvPicPr>
            <p:nvPr/>
          </p:nvPicPr>
          <p:blipFill>
            <a:blip r:embed="rId2"/>
            <a:srcRect l="16214" t="14740" r="42249" b="6091"/>
            <a:stretch/>
          </p:blipFill>
          <p:spPr>
            <a:xfrm>
              <a:off x="6541122" y="1184568"/>
              <a:ext cx="4101995" cy="4194221"/>
            </a:xfrm>
            <a:prstGeom prst="rect">
              <a:avLst/>
            </a:prstGeom>
            <a:ln>
              <a:solidFill>
                <a:schemeClr val="tx1"/>
              </a:solidFill>
            </a:ln>
          </p:spPr>
        </p:pic>
        <p:sp>
          <p:nvSpPr>
            <p:cNvPr id="2" name="Freeform 159">
              <a:extLst>
                <a:ext uri="{FF2B5EF4-FFF2-40B4-BE49-F238E27FC236}">
                  <a16:creationId xmlns:a16="http://schemas.microsoft.com/office/drawing/2014/main" id="{AAED453C-147D-7070-8AA2-08410C717F34}"/>
                </a:ext>
              </a:extLst>
            </p:cNvPr>
            <p:cNvSpPr/>
            <p:nvPr/>
          </p:nvSpPr>
          <p:spPr>
            <a:xfrm>
              <a:off x="6575043" y="4662015"/>
              <a:ext cx="1394651" cy="256557"/>
            </a:xfrm>
            <a:custGeom>
              <a:avLst/>
              <a:gdLst/>
              <a:ahLst/>
              <a:cxnLst/>
              <a:rect l="0" t="0" r="0" b="0"/>
              <a:pathLst>
                <a:path w="1046988" h="358140">
                  <a:moveTo>
                    <a:pt x="0" y="358140"/>
                  </a:moveTo>
                  <a:lnTo>
                    <a:pt x="1046988" y="358140"/>
                  </a:lnTo>
                  <a:lnTo>
                    <a:pt x="1046988" y="0"/>
                  </a:lnTo>
                  <a:lnTo>
                    <a:pt x="0" y="0"/>
                  </a:lnTo>
                  <a:lnTo>
                    <a:pt x="0" y="358140"/>
                  </a:lnTo>
                  <a:close/>
                </a:path>
              </a:pathLst>
            </a:custGeom>
            <a:noFill/>
            <a:ln w="38100" cap="flat" cmpd="sng">
              <a:solidFill>
                <a:srgbClr val="FF00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14" name="Freeform 187">
            <a:extLst>
              <a:ext uri="{FF2B5EF4-FFF2-40B4-BE49-F238E27FC236}">
                <a16:creationId xmlns:a16="http://schemas.microsoft.com/office/drawing/2014/main" id="{2FC26C6B-86EF-7495-42D9-1BDE151245A7}"/>
              </a:ext>
              <a:ext uri="{C183D7F6-B498-43B3-948B-1728B52AA6E4}">
                <adec:decorative xmlns:adec="http://schemas.microsoft.com/office/drawing/2017/decorative" val="1"/>
              </a:ext>
            </a:extLst>
          </p:cNvPr>
          <p:cNvSpPr/>
          <p:nvPr/>
        </p:nvSpPr>
        <p:spPr>
          <a:xfrm>
            <a:off x="688013" y="5656515"/>
            <a:ext cx="9459180" cy="593625"/>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89">
            <a:extLst>
              <a:ext uri="{FF2B5EF4-FFF2-40B4-BE49-F238E27FC236}">
                <a16:creationId xmlns:a16="http://schemas.microsoft.com/office/drawing/2014/main" id="{2051BFB8-60DE-6174-F98D-F76BD581661F}"/>
              </a:ext>
            </a:extLst>
          </p:cNvPr>
          <p:cNvSpPr/>
          <p:nvPr/>
        </p:nvSpPr>
        <p:spPr>
          <a:xfrm>
            <a:off x="954547" y="5820670"/>
            <a:ext cx="9330148" cy="276999"/>
          </a:xfrm>
          <a:prstGeom prst="rect">
            <a:avLst/>
          </a:prstGeom>
        </p:spPr>
        <p:txBody>
          <a:bodyPr wrap="square" lIns="0" tIns="0" rIns="0" bIns="0">
            <a:spAutoFit/>
          </a:bodyPr>
          <a:lstStyle/>
          <a:p>
            <a:r>
              <a:rPr lang="en-US" b="1" i="0" spc="0" baseline="0" dirty="0">
                <a:solidFill>
                  <a:srgbClr val="000000"/>
                </a:solidFill>
              </a:rPr>
              <a:t>Top tip: </a:t>
            </a:r>
            <a:r>
              <a:rPr lang="en-GB" b="0" i="0" spc="0" baseline="0" dirty="0">
                <a:solidFill>
                  <a:srgbClr val="000000"/>
                </a:solidFill>
              </a:rPr>
              <a:t>Office account numbers always begin with a number (0, 1, or 2).</a:t>
            </a:r>
            <a:endParaRPr lang="en-US" dirty="0">
              <a:solidFill>
                <a:srgbClr val="404471"/>
              </a:solidFill>
            </a:endParaRP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8</a:t>
            </a:fld>
            <a:endParaRPr lang="en-GB"/>
          </a:p>
        </p:txBody>
      </p:sp>
    </p:spTree>
    <p:extLst>
      <p:ext uri="{BB962C8B-B14F-4D97-AF65-F5344CB8AC3E}">
        <p14:creationId xmlns:p14="http://schemas.microsoft.com/office/powerpoint/2010/main" val="151377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11153C06-4C31-9D15-C131-5113B69D141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8" name="Title 1">
            <a:extLst>
              <a:ext uri="{FF2B5EF4-FFF2-40B4-BE49-F238E27FC236}">
                <a16:creationId xmlns:a16="http://schemas.microsoft.com/office/drawing/2014/main" id="{5D6CE150-B8E4-2259-C725-DD0B21E22758}"/>
              </a:ext>
            </a:extLst>
          </p:cNvPr>
          <p:cNvSpPr>
            <a:spLocks noGrp="1"/>
          </p:cNvSpPr>
          <p:nvPr>
            <p:ph type="title"/>
          </p:nvPr>
        </p:nvSpPr>
        <p:spPr>
          <a:xfrm>
            <a:off x="686059" y="372136"/>
            <a:ext cx="10755139" cy="900000"/>
          </a:xfrm>
        </p:spPr>
        <p:txBody>
          <a:bodyPr>
            <a:normAutofit/>
          </a:bodyPr>
          <a:lstStyle/>
          <a:p>
            <a:r>
              <a:rPr lang="en-US" sz="2300" dirty="0">
                <a:solidFill>
                  <a:srgbClr val="575C96"/>
                </a:solidFill>
              </a:rPr>
              <a:t>How to upload your documents</a:t>
            </a:r>
            <a:endParaRPr kumimoji="0" lang="en-US" sz="2300" b="1" i="0" u="none" strike="noStrike" kern="1200" cap="none" spc="0" normalizeH="0" baseline="0" noProof="0" dirty="0">
              <a:ln>
                <a:noFill/>
              </a:ln>
              <a:solidFill>
                <a:srgbClr val="575C96"/>
              </a:solidFill>
              <a:effectLst/>
              <a:uLnTx/>
              <a:uFillTx/>
              <a:ea typeface="+mj-ea"/>
              <a:cs typeface="+mj-cs"/>
            </a:endParaRPr>
          </a:p>
        </p:txBody>
      </p:sp>
      <p:sp>
        <p:nvSpPr>
          <p:cNvPr id="5" name="Content Placeholder 3">
            <a:extLst>
              <a:ext uri="{FF2B5EF4-FFF2-40B4-BE49-F238E27FC236}">
                <a16:creationId xmlns:a16="http://schemas.microsoft.com/office/drawing/2014/main" id="{AD11E0D1-A1D5-3AE2-A694-22170A7C857F}"/>
              </a:ext>
            </a:extLst>
          </p:cNvPr>
          <p:cNvSpPr txBox="1">
            <a:spLocks/>
          </p:cNvSpPr>
          <p:nvPr/>
        </p:nvSpPr>
        <p:spPr>
          <a:xfrm>
            <a:off x="686059" y="1264095"/>
            <a:ext cx="5695691" cy="423000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spcAft>
                <a:spcPts val="3000"/>
              </a:spcAft>
            </a:pPr>
            <a:r>
              <a:rPr lang="en-GB" sz="1800" dirty="0">
                <a:solidFill>
                  <a:srgbClr val="000000"/>
                </a:solidFill>
              </a:rPr>
              <a:t>How do you upload documents?</a:t>
            </a:r>
          </a:p>
          <a:p>
            <a:pPr marL="377190" indent="-285750">
              <a:spcAft>
                <a:spcPts val="1600"/>
              </a:spcAft>
              <a:buFont typeface="Arial" panose="020B0604020202020204" pitchFamily="34" charset="0"/>
              <a:buChar char="•"/>
            </a:pPr>
            <a:r>
              <a:rPr lang="en-GB" sz="1800" dirty="0">
                <a:solidFill>
                  <a:srgbClr val="000000"/>
                </a:solidFill>
              </a:rPr>
              <a:t>In the ‘Document Upload’ screen, select </a:t>
            </a:r>
            <a:r>
              <a:rPr lang="en-GB" sz="1800" b="1" dirty="0">
                <a:solidFill>
                  <a:srgbClr val="000000"/>
                </a:solidFill>
              </a:rPr>
              <a:t>Yes</a:t>
            </a:r>
            <a:r>
              <a:rPr lang="en-GB" sz="1800" dirty="0">
                <a:solidFill>
                  <a:srgbClr val="000000"/>
                </a:solidFill>
              </a:rPr>
              <a:t> to activate the ‘Add new file’ section below.</a:t>
            </a:r>
          </a:p>
          <a:p>
            <a:pPr marL="377190" indent="-285750">
              <a:spcAft>
                <a:spcPts val="1600"/>
              </a:spcAft>
              <a:buFont typeface="Arial" panose="020B0604020202020204" pitchFamily="34" charset="0"/>
              <a:buChar char="•"/>
            </a:pPr>
            <a:r>
              <a:rPr lang="en-GB" sz="1800" dirty="0">
                <a:solidFill>
                  <a:srgbClr val="000000"/>
                </a:solidFill>
              </a:rPr>
              <a:t>Files must conform to the limitations specified.</a:t>
            </a:r>
          </a:p>
          <a:p>
            <a:pPr marL="377190" indent="-285750">
              <a:spcAft>
                <a:spcPts val="1600"/>
              </a:spcAft>
              <a:buFont typeface="Arial" panose="020B0604020202020204" pitchFamily="34" charset="0"/>
              <a:buChar char="•"/>
            </a:pPr>
            <a:r>
              <a:rPr lang="en-GB" sz="1800" dirty="0">
                <a:solidFill>
                  <a:srgbClr val="000000"/>
                </a:solidFill>
              </a:rPr>
              <a:t>Choose an accurate document type from the list below and provide a helpful document description.</a:t>
            </a:r>
          </a:p>
          <a:p>
            <a:pPr marL="377190" indent="-285750">
              <a:spcAft>
                <a:spcPts val="3000"/>
              </a:spcAft>
              <a:buFont typeface="Arial" panose="020B0604020202020204" pitchFamily="34" charset="0"/>
              <a:buChar char="•"/>
            </a:pPr>
            <a:r>
              <a:rPr lang="en-GB" sz="1800" dirty="0">
                <a:solidFill>
                  <a:srgbClr val="000000"/>
                </a:solidFill>
              </a:rPr>
              <a:t>Click </a:t>
            </a:r>
            <a:r>
              <a:rPr lang="en-GB" sz="1800" b="1" dirty="0">
                <a:solidFill>
                  <a:srgbClr val="000000"/>
                </a:solidFill>
              </a:rPr>
              <a:t>Upload</a:t>
            </a:r>
            <a:r>
              <a:rPr lang="en-GB" sz="1800" dirty="0">
                <a:solidFill>
                  <a:srgbClr val="000000"/>
                </a:solidFill>
              </a:rPr>
              <a:t>.</a:t>
            </a:r>
          </a:p>
          <a:p>
            <a:pPr marL="377190" indent="-285750">
              <a:spcAft>
                <a:spcPts val="3000"/>
              </a:spcAft>
              <a:buFont typeface="Arial" panose="020B0604020202020204" pitchFamily="34" charset="0"/>
              <a:buChar char="•"/>
            </a:pPr>
            <a:r>
              <a:rPr lang="en-GB" sz="1800" dirty="0">
                <a:solidFill>
                  <a:srgbClr val="000000"/>
                </a:solidFill>
              </a:rPr>
              <a:t>Once all required documents are uploaded, click </a:t>
            </a:r>
            <a:r>
              <a:rPr lang="en-GB" sz="1800" b="1" dirty="0">
                <a:solidFill>
                  <a:srgbClr val="000000"/>
                </a:solidFill>
              </a:rPr>
              <a:t>Submit </a:t>
            </a:r>
            <a:r>
              <a:rPr lang="en-GB" sz="1800" dirty="0">
                <a:solidFill>
                  <a:srgbClr val="000000"/>
                </a:solidFill>
              </a:rPr>
              <a:t>below this section to complete your request.</a:t>
            </a:r>
          </a:p>
        </p:txBody>
      </p:sp>
      <p:pic>
        <p:nvPicPr>
          <p:cNvPr id="9" name="Picture 8" descr="Screenshot of the document upload section ">
            <a:extLst>
              <a:ext uri="{FF2B5EF4-FFF2-40B4-BE49-F238E27FC236}">
                <a16:creationId xmlns:a16="http://schemas.microsoft.com/office/drawing/2014/main" id="{94E976F2-24B2-D3FD-7013-E0EDFA0690CC}"/>
              </a:ext>
            </a:extLst>
          </p:cNvPr>
          <p:cNvPicPr>
            <a:picLocks noChangeAspect="1"/>
          </p:cNvPicPr>
          <p:nvPr/>
        </p:nvPicPr>
        <p:blipFill>
          <a:blip r:embed="rId2"/>
          <a:srcRect l="16789" t="17480" r="43559" b="16630"/>
          <a:stretch/>
        </p:blipFill>
        <p:spPr>
          <a:xfrm>
            <a:off x="6541122" y="1184568"/>
            <a:ext cx="4661995" cy="4201797"/>
          </a:xfrm>
          <a:prstGeom prst="rect">
            <a:avLst/>
          </a:prstGeom>
          <a:ln>
            <a:solidFill>
              <a:schemeClr val="tx1"/>
            </a:solidFill>
          </a:ln>
        </p:spPr>
      </p:pic>
      <p:sp>
        <p:nvSpPr>
          <p:cNvPr id="11" name="Freeform 187">
            <a:extLst>
              <a:ext uri="{FF2B5EF4-FFF2-40B4-BE49-F238E27FC236}">
                <a16:creationId xmlns:a16="http://schemas.microsoft.com/office/drawing/2014/main" id="{D45DE95F-25CD-8B7E-328E-B73ADE4253CB}"/>
              </a:ext>
              <a:ext uri="{C183D7F6-B498-43B3-948B-1728B52AA6E4}">
                <adec:decorative xmlns:adec="http://schemas.microsoft.com/office/drawing/2017/decorative" val="1"/>
              </a:ext>
            </a:extLst>
          </p:cNvPr>
          <p:cNvSpPr/>
          <p:nvPr/>
        </p:nvSpPr>
        <p:spPr>
          <a:xfrm>
            <a:off x="686059" y="5664743"/>
            <a:ext cx="9459180" cy="593625"/>
          </a:xfrm>
          <a:custGeom>
            <a:avLst/>
            <a:gdLst/>
            <a:ahLst/>
            <a:cxnLst/>
            <a:rect l="0" t="0" r="0" b="0"/>
            <a:pathLst>
              <a:path w="10722864" h="1077468">
                <a:moveTo>
                  <a:pt x="0" y="1077468"/>
                </a:moveTo>
                <a:lnTo>
                  <a:pt x="10722864" y="1077468"/>
                </a:lnTo>
                <a:lnTo>
                  <a:pt x="10722864" y="0"/>
                </a:lnTo>
                <a:lnTo>
                  <a:pt x="0" y="0"/>
                </a:lnTo>
                <a:lnTo>
                  <a:pt x="0" y="1077468"/>
                </a:lnTo>
                <a:close/>
              </a:path>
            </a:pathLst>
          </a:custGeom>
          <a:solidFill>
            <a:srgbClr val="DDDEE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89">
            <a:extLst>
              <a:ext uri="{FF2B5EF4-FFF2-40B4-BE49-F238E27FC236}">
                <a16:creationId xmlns:a16="http://schemas.microsoft.com/office/drawing/2014/main" id="{BE536CA0-A6DE-9559-C1DC-645435020600}"/>
              </a:ext>
            </a:extLst>
          </p:cNvPr>
          <p:cNvSpPr/>
          <p:nvPr/>
        </p:nvSpPr>
        <p:spPr>
          <a:xfrm>
            <a:off x="771579" y="5709031"/>
            <a:ext cx="9330148" cy="492443"/>
          </a:xfrm>
          <a:prstGeom prst="rect">
            <a:avLst/>
          </a:prstGeom>
        </p:spPr>
        <p:txBody>
          <a:bodyPr wrap="square" lIns="0" tIns="0" rIns="0" bIns="0">
            <a:spAutoFit/>
          </a:bodyPr>
          <a:lstStyle/>
          <a:p>
            <a:pPr marL="0"/>
            <a:r>
              <a:rPr lang="en-US" sz="1600" b="1" i="0" spc="0" baseline="0">
                <a:solidFill>
                  <a:srgbClr val="000000"/>
                </a:solidFill>
              </a:rPr>
              <a:t>Top tip: </a:t>
            </a:r>
            <a:r>
              <a:rPr lang="en-GB" sz="1600" b="0" i="0" spc="0" baseline="0">
                <a:solidFill>
                  <a:srgbClr val="000000"/>
                </a:solidFill>
              </a:rPr>
              <a:t>You can upload multiple files, one by one. Please provide suitable document titles in the Document Description field.</a:t>
            </a:r>
          </a:p>
        </p:txBody>
      </p:sp>
      <p:sp>
        <p:nvSpPr>
          <p:cNvPr id="7" name="Slide Number Placeholder 6">
            <a:extLst>
              <a:ext uri="{FF2B5EF4-FFF2-40B4-BE49-F238E27FC236}">
                <a16:creationId xmlns:a16="http://schemas.microsoft.com/office/drawing/2014/main" id="{5E75A8B2-8E19-B962-AA79-FB2843A709F4}"/>
              </a:ext>
            </a:extLst>
          </p:cNvPr>
          <p:cNvSpPr>
            <a:spLocks noGrp="1"/>
          </p:cNvSpPr>
          <p:nvPr>
            <p:ph type="sldNum" sz="quarter" idx="12"/>
          </p:nvPr>
        </p:nvSpPr>
        <p:spPr/>
        <p:txBody>
          <a:bodyPr/>
          <a:lstStyle/>
          <a:p>
            <a:fld id="{C0189ED6-F87B-4BC1-907E-EF602CA5C674}" type="slidenum">
              <a:rPr lang="en-GB" smtClean="0"/>
              <a:t>9</a:t>
            </a:fld>
            <a:endParaRPr lang="en-GB"/>
          </a:p>
        </p:txBody>
      </p:sp>
    </p:spTree>
    <p:extLst>
      <p:ext uri="{BB962C8B-B14F-4D97-AF65-F5344CB8AC3E}">
        <p14:creationId xmlns:p14="http://schemas.microsoft.com/office/powerpoint/2010/main" val="3900958073"/>
      </p:ext>
    </p:extLst>
  </p:cSld>
  <p:clrMapOvr>
    <a:masterClrMapping/>
  </p:clrMapOvr>
</p:sld>
</file>

<file path=ppt/theme/theme1.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912AA0-7ABD-41F8-A326-0D21A704D362}" vid="{C2A767E1-17AF-4CDC-93B5-AC933DACC799}"/>
    </a:ext>
  </a:extLst>
</a:theme>
</file>

<file path=ppt/theme/theme2.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documentManagement>
</p:properties>
</file>

<file path=customXml/itemProps1.xml><?xml version="1.0" encoding="utf-8"?>
<ds:datastoreItem xmlns:ds="http://schemas.openxmlformats.org/officeDocument/2006/customXml" ds:itemID="{9B8EBC4F-4D15-4443-8A7D-4788BE91BB3F}">
  <ds:schemaRefs>
    <ds:schemaRef ds:uri="http://schemas.microsoft.com/sharepoint/v3/contenttype/forms"/>
  </ds:schemaRefs>
</ds:datastoreItem>
</file>

<file path=customXml/itemProps2.xml><?xml version="1.0" encoding="utf-8"?>
<ds:datastoreItem xmlns:ds="http://schemas.openxmlformats.org/officeDocument/2006/customXml" ds:itemID="{CF3E2B24-4A76-4481-88C7-A30E0F74897E}"/>
</file>

<file path=customXml/itemProps3.xml><?xml version="1.0" encoding="utf-8"?>
<ds:datastoreItem xmlns:ds="http://schemas.openxmlformats.org/officeDocument/2006/customXml" ds:itemID="{C0CDB07E-F013-4360-A93E-529D784DE884}">
  <ds:schemaRefs>
    <ds:schemaRef ds:uri="http://purl.org/dc/dcmitype/"/>
    <ds:schemaRef ds:uri="http://schemas.microsoft.com/office/2006/metadata/properties"/>
    <ds:schemaRef ds:uri="c8ff423a-c6d6-43d4-a310-ad7749d2149d"/>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36e1edd4-7d17-4d57-9663-9ce4c188a2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laa-powerpoint-template-purple (3)</Template>
  <TotalTime>774</TotalTime>
  <Words>2369</Words>
  <Application>Microsoft Office PowerPoint</Application>
  <PresentationFormat>Widescreen</PresentationFormat>
  <Paragraphs>209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#HelpUsSayYes webinar: Transfer of high cost cases</vt:lpstr>
      <vt:lpstr>Technical tips for this webinar</vt:lpstr>
      <vt:lpstr>Content</vt:lpstr>
      <vt:lpstr>Transfer of high cost family cases</vt:lpstr>
      <vt:lpstr>How to submit a provider transfer request</vt:lpstr>
      <vt:lpstr>Provider transfer process: Initial request</vt:lpstr>
      <vt:lpstr>Request details</vt:lpstr>
      <vt:lpstr>Documents</vt:lpstr>
      <vt:lpstr>How to upload your documents</vt:lpstr>
      <vt:lpstr>Getting it right first time</vt:lpstr>
      <vt:lpstr>The process after a transfer</vt:lpstr>
      <vt:lpstr>The process following a transfer for HCF cases</vt:lpstr>
      <vt:lpstr>Amending provider details after a transfer</vt:lpstr>
      <vt:lpstr>Allocating costs after a transfer of HCF cases</vt:lpstr>
      <vt:lpstr>Ensuring effective communication via CCMS</vt:lpstr>
      <vt:lpstr>High cost family interactions</vt:lpstr>
      <vt:lpstr>Additional information on interactions</vt:lpstr>
      <vt:lpstr>Example scenarios after transfer</vt:lpstr>
      <vt:lpstr>Decision making</vt:lpstr>
      <vt:lpstr>Kings Counsel / 2 Counsel authority</vt:lpstr>
      <vt:lpstr>Kings Counsel / 2 Counsel authority continued</vt:lpstr>
      <vt:lpstr>Contact us / additional guidance</vt:lpstr>
      <vt:lpstr>Contact us</vt:lpstr>
      <vt:lpstr>Useful Links</vt:lpstr>
      <vt:lpstr>Our training website and materials</vt:lpstr>
      <vt:lpstr>Our communications channels:</vt:lpstr>
      <vt:lpstr>Legal Aid Agency 13th Floor (13.51) 102 Petty France London SW1H 9AJ gov.uk/government/organisations/legal-aid-agency </vt:lpstr>
    </vt:vector>
  </TitlesOfParts>
  <Manager>Legal Aid Agency</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[Subject or description]</dc:subject>
  <dc:creator>Goddard, Tammy | She/Hers</dc:creator>
  <cp:keywords>[Key words separated by commas]</cp:keywords>
  <cp:lastModifiedBy>Goddard, Tammy | She/Hers</cp:lastModifiedBy>
  <cp:revision>4</cp:revision>
  <dcterms:created xsi:type="dcterms:W3CDTF">2024-10-29T19:15:47Z</dcterms:created>
  <dcterms:modified xsi:type="dcterms:W3CDTF">2025-01-13T06:20:32Z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b734f1-cb36-428c-8453-d227e30ff63d_Enabled">
    <vt:lpwstr>true</vt:lpwstr>
  </property>
  <property fmtid="{D5CDD505-2E9C-101B-9397-08002B2CF9AE}" pid="3" name="MSIP_Label_15b734f1-cb36-428c-8453-d227e30ff63d_SetDate">
    <vt:lpwstr>2024-11-08T06:59:39Z</vt:lpwstr>
  </property>
  <property fmtid="{D5CDD505-2E9C-101B-9397-08002B2CF9AE}" pid="4" name="MSIP_Label_15b734f1-cb36-428c-8453-d227e30ff63d_Method">
    <vt:lpwstr>Privileged</vt:lpwstr>
  </property>
  <property fmtid="{D5CDD505-2E9C-101B-9397-08002B2CF9AE}" pid="5" name="MSIP_Label_15b734f1-cb36-428c-8453-d227e30ff63d_Name">
    <vt:lpwstr>OFFICIAL - FOR PUBLIC RELEASE</vt:lpwstr>
  </property>
  <property fmtid="{D5CDD505-2E9C-101B-9397-08002B2CF9AE}" pid="6" name="MSIP_Label_15b734f1-cb36-428c-8453-d227e30ff63d_SiteId">
    <vt:lpwstr>c6874728-71e6-41fe-a9e1-2e8c36776ad8</vt:lpwstr>
  </property>
  <property fmtid="{D5CDD505-2E9C-101B-9397-08002B2CF9AE}" pid="7" name="MSIP_Label_15b734f1-cb36-428c-8453-d227e30ff63d_ActionId">
    <vt:lpwstr>321c69c6-b81a-4ef3-ba29-7cd8782668b8</vt:lpwstr>
  </property>
  <property fmtid="{D5CDD505-2E9C-101B-9397-08002B2CF9AE}" pid="8" name="MSIP_Label_15b734f1-cb36-428c-8453-d227e30ff63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 - FOR PUBLIC RELEASE</vt:lpwstr>
  </property>
  <property fmtid="{D5CDD505-2E9C-101B-9397-08002B2CF9AE}" pid="11" name="ClassificationContentMarkingHeaderLocations">
    <vt:lpwstr>Office Theme:9</vt:lpwstr>
  </property>
  <property fmtid="{D5CDD505-2E9C-101B-9397-08002B2CF9AE}" pid="12" name="ClassificationContentMarkingHeaderText">
    <vt:lpwstr>OFFICIAL - FOR PUBLIC RELEASE</vt:lpwstr>
  </property>
  <property fmtid="{D5CDD505-2E9C-101B-9397-08002B2CF9AE}" pid="13" name="ContentTypeId">
    <vt:lpwstr>0x0101003DC4EC697F8DD5458A22CB4D2CE1B3D5</vt:lpwstr>
  </property>
  <property fmtid="{D5CDD505-2E9C-101B-9397-08002B2CF9AE}" pid="14" name="Order">
    <vt:r8>114200</vt:r8>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TriggerFlowInfo">
    <vt:lpwstr/>
  </property>
  <property fmtid="{D5CDD505-2E9C-101B-9397-08002B2CF9AE}" pid="23" name="MediaServiceImageTags">
    <vt:lpwstr/>
  </property>
</Properties>
</file>