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39"/>
  </p:notesMasterIdLst>
  <p:sldIdLst>
    <p:sldId id="256" r:id="rId6"/>
    <p:sldId id="426" r:id="rId7"/>
    <p:sldId id="425" r:id="rId8"/>
    <p:sldId id="258" r:id="rId9"/>
    <p:sldId id="447" r:id="rId10"/>
    <p:sldId id="405" r:id="rId11"/>
    <p:sldId id="458" r:id="rId12"/>
    <p:sldId id="404" r:id="rId13"/>
    <p:sldId id="444" r:id="rId14"/>
    <p:sldId id="408" r:id="rId15"/>
    <p:sldId id="409" r:id="rId16"/>
    <p:sldId id="410" r:id="rId17"/>
    <p:sldId id="445" r:id="rId18"/>
    <p:sldId id="456" r:id="rId19"/>
    <p:sldId id="449" r:id="rId20"/>
    <p:sldId id="450" r:id="rId21"/>
    <p:sldId id="452" r:id="rId22"/>
    <p:sldId id="451" r:id="rId23"/>
    <p:sldId id="407" r:id="rId24"/>
    <p:sldId id="419" r:id="rId25"/>
    <p:sldId id="453" r:id="rId26"/>
    <p:sldId id="459" r:id="rId27"/>
    <p:sldId id="457" r:id="rId28"/>
    <p:sldId id="454" r:id="rId29"/>
    <p:sldId id="446" r:id="rId30"/>
    <p:sldId id="416" r:id="rId31"/>
    <p:sldId id="417" r:id="rId32"/>
    <p:sldId id="441" r:id="rId33"/>
    <p:sldId id="418" r:id="rId34"/>
    <p:sldId id="420" r:id="rId35"/>
    <p:sldId id="374" r:id="rId36"/>
    <p:sldId id="375"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6644A-1EA2-E1B1-6D4D-A81665371522}" name="Goddard, Tammy | She/Hers" initials="TG" userId="S::Tammy.Goddard@justice.gov.uk::d78adb15-2ef7-4946-b0f0-f690891709e6" providerId="AD"/>
  <p188:author id="{76F6D95A-567F-08C4-980C-2065DA6AC07F}" name="Trainor, Roxanne | She/Hers" initials="TS" userId="S::roxanne.trainor@justice.gov.uk::2994b5eb-644a-4bf8-bfee-b0d81cb9d2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61A396"/>
    <a:srgbClr val="DDDEEA"/>
    <a:srgbClr val="ABADCB"/>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0B063-CFDC-4021-91A2-FA055CFA7670}" v="1823" dt="2024-10-17T09:37:30.801"/>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cms-provider-family-high-cost-case-registration-query/" TargetMode="External"/><Relationship Id="rId7" Type="http://schemas.openxmlformats.org/officeDocument/2006/relationships/hyperlink" Target="https://legalaidlearning.justice.gov.uk/amendments/" TargetMode="External"/><Relationship Id="rId2" Type="http://schemas.openxmlformats.org/officeDocument/2006/relationships/hyperlink" Target="https://www.youtube.com/@legalaidagency4058?app=desktop" TargetMode="External"/><Relationship Id="rId1" Type="http://schemas.openxmlformats.org/officeDocument/2006/relationships/hyperlink" Target="https://legalaidlearning.justice.gov.uk/" TargetMode="External"/><Relationship Id="rId6" Type="http://schemas.openxmlformats.org/officeDocument/2006/relationships/hyperlink" Target="https://legalaidlearning.justice.gov.uk/amend-a-case-cost-limitation/" TargetMode="External"/><Relationship Id="rId5" Type="http://schemas.openxmlformats.org/officeDocument/2006/relationships/hyperlink" Target="https://legalaidlearning.justice.gov.uk/ccms-provider-submitting-a-prior-authority/" TargetMode="External"/><Relationship Id="rId4" Type="http://schemas.openxmlformats.org/officeDocument/2006/relationships/hyperlink" Target="https://legalaidlearning.justice.gov.uk/course/view.php?id=202"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ccms-provider-submitting-a-prior-authority/" TargetMode="External"/><Relationship Id="rId7" Type="http://schemas.openxmlformats.org/officeDocument/2006/relationships/hyperlink" Target="https://www.youtube.com/@legalaidagency4058?app=desktop"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ccms-provider-family-high-cost-case-registration-query/" TargetMode="External"/><Relationship Id="rId6" Type="http://schemas.openxmlformats.org/officeDocument/2006/relationships/hyperlink" Target="https://legalaidlearning.justice.gov.uk/" TargetMode="External"/><Relationship Id="rId5" Type="http://schemas.openxmlformats.org/officeDocument/2006/relationships/hyperlink" Target="https://legalaidlearning.justice.gov.uk/amendments/" TargetMode="External"/><Relationship Id="rId4" Type="http://schemas.openxmlformats.org/officeDocument/2006/relationships/hyperlink" Target="https://legalaidlearning.justice.gov.uk/amend-a-case-cost-limitation/"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170AE76-36D2-409E-8C3E-F704B7A570D2}">
      <dgm:prSet phldr="0" custT="1"/>
      <dgm:spPr/>
      <dgm:t>
        <a:bodyPr/>
        <a:lstStyle/>
        <a:p>
          <a:r>
            <a:rPr lang="en-US" sz="2000" b="1"/>
            <a:t>Scope and authorities</a:t>
          </a:r>
        </a:p>
      </dgm:t>
    </dgm:pt>
    <dgm:pt modelId="{B1CC3736-9DB7-4BF7-863E-BD69870E40D5}" type="parTrans" cxnId="{C79BB0A2-57F5-4675-B7FA-839F7A385284}">
      <dgm:prSet/>
      <dgm:spPr/>
      <dgm:t>
        <a:bodyPr/>
        <a:lstStyle/>
        <a:p>
          <a:endParaRPr lang="en-GB" sz="2000"/>
        </a:p>
      </dgm:t>
    </dgm:pt>
    <dgm:pt modelId="{9683677F-6A3E-4242-824D-D7BFBD61C9A8}" type="sibTrans" cxnId="{C79BB0A2-57F5-4675-B7FA-839F7A385284}">
      <dgm:prSet/>
      <dgm:spPr/>
      <dgm:t>
        <a:bodyPr/>
        <a:lstStyle/>
        <a:p>
          <a:endParaRPr lang="en-GB" sz="2000"/>
        </a:p>
      </dgm:t>
    </dgm:pt>
    <dgm:pt modelId="{C96E60D9-C167-40E7-BA7C-C1B8B9BD520A}">
      <dgm:prSet phldr="0" custT="1"/>
      <dgm:spPr/>
      <dgm:t>
        <a:bodyPr/>
        <a:lstStyle/>
        <a:p>
          <a:r>
            <a:rPr lang="en-US" sz="2000" b="1"/>
            <a:t>Pre-contract costs</a:t>
          </a:r>
        </a:p>
      </dgm:t>
    </dgm:pt>
    <dgm:pt modelId="{971ABBAF-AB59-44B7-ACE0-A7E5B53B5978}" type="parTrans" cxnId="{CB19D958-ABEE-4A51-A264-7C0E095A1D08}">
      <dgm:prSet/>
      <dgm:spPr/>
      <dgm:t>
        <a:bodyPr/>
        <a:lstStyle/>
        <a:p>
          <a:endParaRPr lang="en-GB" sz="2000"/>
        </a:p>
      </dgm:t>
    </dgm:pt>
    <dgm:pt modelId="{AADB3289-71D5-4EA6-968C-47D8CBE45E06}" type="sibTrans" cxnId="{CB19D958-ABEE-4A51-A264-7C0E095A1D08}">
      <dgm:prSet/>
      <dgm:spPr/>
      <dgm:t>
        <a:bodyPr/>
        <a:lstStyle/>
        <a:p>
          <a:endParaRPr lang="en-GB" sz="2000"/>
        </a:p>
      </dgm:t>
    </dgm:pt>
    <dgm:pt modelId="{5D45D3D3-AA75-4E26-BED4-CAA26C38DA6E}">
      <dgm:prSet phldr="0" custT="1"/>
      <dgm:spPr/>
      <dgm:t>
        <a:bodyPr/>
        <a:lstStyle/>
        <a:p>
          <a:r>
            <a:rPr lang="en-US" sz="2000" b="1"/>
            <a:t>Hourly rates and common issues</a:t>
          </a:r>
        </a:p>
      </dgm:t>
    </dgm:pt>
    <dgm:pt modelId="{3E91A89C-11CA-4144-BF40-E91C7D4CE286}" type="parTrans" cxnId="{3C9C52A0-9C52-42A0-A5AF-6D575D986F39}">
      <dgm:prSet/>
      <dgm:spPr/>
      <dgm:t>
        <a:bodyPr/>
        <a:lstStyle/>
        <a:p>
          <a:endParaRPr lang="en-GB" sz="2000"/>
        </a:p>
      </dgm:t>
    </dgm:pt>
    <dgm:pt modelId="{113DE87C-0BD1-4CCE-88CB-49354665D50A}" type="sibTrans" cxnId="{3C9C52A0-9C52-42A0-A5AF-6D575D986F39}">
      <dgm:prSet/>
      <dgm:spPr/>
      <dgm:t>
        <a:bodyPr/>
        <a:lstStyle/>
        <a:p>
          <a:endParaRPr lang="en-GB" sz="2000"/>
        </a:p>
      </dgm:t>
    </dgm:pt>
    <dgm:pt modelId="{C2218665-8539-4D91-A387-070DC69138FC}">
      <dgm:prSet phldr="0" custT="1"/>
      <dgm:spPr/>
      <dgm:t>
        <a:bodyPr/>
        <a:lstStyle/>
        <a:p>
          <a:r>
            <a:rPr lang="en-US" sz="2000" b="1"/>
            <a:t>Assessing an hourly rates case plan</a:t>
          </a:r>
        </a:p>
      </dgm:t>
    </dgm:pt>
    <dgm:pt modelId="{142ECC9B-854A-457E-A0E2-C961AF8CB3B0}" type="parTrans" cxnId="{91EEF5C4-B020-4CEC-AB18-B8548DFE96FE}">
      <dgm:prSet/>
      <dgm:spPr/>
      <dgm:t>
        <a:bodyPr/>
        <a:lstStyle/>
        <a:p>
          <a:endParaRPr lang="en-GB" sz="2000"/>
        </a:p>
      </dgm:t>
    </dgm:pt>
    <dgm:pt modelId="{394EC946-8137-4B4B-BDF4-D1FEE5E7D334}" type="sibTrans" cxnId="{91EEF5C4-B020-4CEC-AB18-B8548DFE96FE}">
      <dgm:prSet/>
      <dgm:spPr/>
      <dgm:t>
        <a:bodyPr/>
        <a:lstStyle/>
        <a:p>
          <a:endParaRPr lang="en-GB" sz="2000"/>
        </a:p>
      </dgm:t>
    </dgm:pt>
    <dgm:pt modelId="{F06BBADB-2984-4E72-8CE1-81CF9FFF54B4}">
      <dgm:prSet phldr="0" custT="1"/>
      <dgm:spPr/>
      <dgm:t>
        <a:bodyPr/>
        <a:lstStyle/>
        <a:p>
          <a:r>
            <a:rPr lang="en-US" sz="2000" b="1"/>
            <a:t>Further information on staged costs</a:t>
          </a:r>
        </a:p>
      </dgm:t>
    </dgm:pt>
    <dgm:pt modelId="{ABC8965D-3A4C-4A8C-A4CD-341DFB46D7DC}" type="parTrans" cxnId="{20AB8981-0993-4E04-AD51-F2A23DC27822}">
      <dgm:prSet/>
      <dgm:spPr/>
      <dgm:t>
        <a:bodyPr/>
        <a:lstStyle/>
        <a:p>
          <a:endParaRPr lang="en-GB" sz="2000"/>
        </a:p>
      </dgm:t>
    </dgm:pt>
    <dgm:pt modelId="{E8CC003F-9DE1-4F51-A84B-86EF6BD5B2A7}" type="sibTrans" cxnId="{20AB8981-0993-4E04-AD51-F2A23DC27822}">
      <dgm:prSet/>
      <dgm:spPr/>
      <dgm:t>
        <a:bodyPr/>
        <a:lstStyle/>
        <a:p>
          <a:endParaRPr lang="en-GB" sz="2000"/>
        </a:p>
      </dgm:t>
    </dgm:pt>
    <dgm:pt modelId="{2703775B-9F64-40BD-8A7D-03338293E063}">
      <dgm:prSet phldr="0" custT="1"/>
      <dgm:spPr/>
      <dgm:t>
        <a:bodyPr/>
        <a:lstStyle/>
        <a:p>
          <a:r>
            <a:rPr lang="en-US" sz="2000" b="1"/>
            <a:t>Additional guidance / contact us</a:t>
          </a:r>
        </a:p>
      </dgm:t>
    </dgm:pt>
    <dgm:pt modelId="{1B72FE96-765D-4350-843A-B9EB6D6BEC51}" type="parTrans" cxnId="{9ACFB837-0CE4-4CD8-9335-C8AFB69BBE87}">
      <dgm:prSet/>
      <dgm:spPr/>
      <dgm:t>
        <a:bodyPr/>
        <a:lstStyle/>
        <a:p>
          <a:endParaRPr lang="en-GB" sz="2000"/>
        </a:p>
      </dgm:t>
    </dgm:pt>
    <dgm:pt modelId="{CD47FA4B-21E3-4CAC-B5A9-13A4F5818635}" type="sibTrans" cxnId="{9ACFB837-0CE4-4CD8-9335-C8AFB69BBE87}">
      <dgm:prSet/>
      <dgm:spPr/>
      <dgm:t>
        <a:bodyPr/>
        <a:lstStyle/>
        <a:p>
          <a:endParaRPr lang="en-GB" sz="2000"/>
        </a:p>
      </dgm:t>
    </dgm:pt>
    <dgm:pt modelId="{530288DF-253A-420F-8ED3-6AAB33F200E6}">
      <dgm:prSet phldr="0" custT="1"/>
      <dgm:spPr/>
      <dgm:t>
        <a:bodyPr/>
        <a:lstStyle/>
        <a:p>
          <a:r>
            <a:rPr lang="en-US" sz="2000" b="1"/>
            <a:t>Introduction</a:t>
          </a:r>
        </a:p>
      </dgm:t>
    </dgm:pt>
    <dgm:pt modelId="{29F9A338-93A8-4F4E-A825-C51A92811695}" type="parTrans" cxnId="{909C62F4-A1E4-4786-8CD9-B33503DE03DE}">
      <dgm:prSet/>
      <dgm:spPr/>
      <dgm:t>
        <a:bodyPr/>
        <a:lstStyle/>
        <a:p>
          <a:endParaRPr lang="en-GB" sz="2000"/>
        </a:p>
      </dgm:t>
    </dgm:pt>
    <dgm:pt modelId="{2D410FA8-B0C2-403E-8DA9-7E8E72AB447A}" type="sibTrans" cxnId="{909C62F4-A1E4-4786-8CD9-B33503DE03DE}">
      <dgm:prSet/>
      <dgm:spPr/>
      <dgm:t>
        <a:bodyPr/>
        <a:lstStyle/>
        <a:p>
          <a:endParaRPr lang="en-GB" sz="2000"/>
        </a:p>
      </dgm:t>
    </dgm:pt>
    <dgm:pt modelId="{5DAE78DC-027A-4390-B29E-5829F6B745DB}" type="pres">
      <dgm:prSet presAssocID="{A0E57EAA-47BC-4F6E-8CEA-36B348611F0A}" presName="linear" presStyleCnt="0">
        <dgm:presLayoutVars>
          <dgm:dir/>
          <dgm:animLvl val="lvl"/>
          <dgm:resizeHandles val="exact"/>
        </dgm:presLayoutVars>
      </dgm:prSet>
      <dgm:spPr/>
    </dgm:pt>
    <dgm:pt modelId="{2C19F2FE-28AC-45A6-9CE3-33B64D0F3C8B}" type="pres">
      <dgm:prSet presAssocID="{530288DF-253A-420F-8ED3-6AAB33F200E6}" presName="parentLin" presStyleCnt="0"/>
      <dgm:spPr/>
    </dgm:pt>
    <dgm:pt modelId="{DBFF8E49-0263-47C4-A535-577B42DAA1D6}" type="pres">
      <dgm:prSet presAssocID="{530288DF-253A-420F-8ED3-6AAB33F200E6}" presName="parentLeftMargin" presStyleLbl="node1" presStyleIdx="0" presStyleCnt="7"/>
      <dgm:spPr/>
    </dgm:pt>
    <dgm:pt modelId="{C925D2EC-1DDE-4646-B97E-44B4821BB90A}" type="pres">
      <dgm:prSet presAssocID="{530288DF-253A-420F-8ED3-6AAB33F200E6}" presName="parentText" presStyleLbl="node1" presStyleIdx="0" presStyleCnt="7">
        <dgm:presLayoutVars>
          <dgm:chMax val="0"/>
          <dgm:bulletEnabled val="1"/>
        </dgm:presLayoutVars>
      </dgm:prSet>
      <dgm:spPr/>
    </dgm:pt>
    <dgm:pt modelId="{3BB6ED81-1127-4962-8993-2EF2813E063F}" type="pres">
      <dgm:prSet presAssocID="{530288DF-253A-420F-8ED3-6AAB33F200E6}" presName="negativeSpace" presStyleCnt="0"/>
      <dgm:spPr/>
    </dgm:pt>
    <dgm:pt modelId="{9320F590-8CC9-44B7-86D3-5A17F0AC3EFB}" type="pres">
      <dgm:prSet presAssocID="{530288DF-253A-420F-8ED3-6AAB33F200E6}" presName="childText" presStyleLbl="conFgAcc1" presStyleIdx="0" presStyleCnt="7">
        <dgm:presLayoutVars>
          <dgm:bulletEnabled val="1"/>
        </dgm:presLayoutVars>
      </dgm:prSet>
      <dgm:spPr/>
    </dgm:pt>
    <dgm:pt modelId="{834155B4-D431-42B6-A1A0-E37951D35C03}" type="pres">
      <dgm:prSet presAssocID="{2D410FA8-B0C2-403E-8DA9-7E8E72AB447A}" presName="spaceBetweenRectangles" presStyleCnt="0"/>
      <dgm:spPr/>
    </dgm:pt>
    <dgm:pt modelId="{55863134-1198-4FC8-BFB4-3F3FE82392DC}" type="pres">
      <dgm:prSet presAssocID="{E170AE76-36D2-409E-8C3E-F704B7A570D2}" presName="parentLin" presStyleCnt="0"/>
      <dgm:spPr/>
    </dgm:pt>
    <dgm:pt modelId="{E70C1CFD-B1BE-4EFE-B1EE-84F71DC61A1A}" type="pres">
      <dgm:prSet presAssocID="{E170AE76-36D2-409E-8C3E-F704B7A570D2}" presName="parentLeftMargin" presStyleLbl="node1" presStyleIdx="0" presStyleCnt="7"/>
      <dgm:spPr/>
    </dgm:pt>
    <dgm:pt modelId="{8A3E046E-1278-4D9E-B64A-6AC585E2985D}" type="pres">
      <dgm:prSet presAssocID="{E170AE76-36D2-409E-8C3E-F704B7A570D2}" presName="parentText" presStyleLbl="node1" presStyleIdx="1" presStyleCnt="7">
        <dgm:presLayoutVars>
          <dgm:chMax val="0"/>
          <dgm:bulletEnabled val="1"/>
        </dgm:presLayoutVars>
      </dgm:prSet>
      <dgm:spPr/>
    </dgm:pt>
    <dgm:pt modelId="{DAB20217-05F4-4ECB-9586-7148FB69C0E3}" type="pres">
      <dgm:prSet presAssocID="{E170AE76-36D2-409E-8C3E-F704B7A570D2}" presName="negativeSpace" presStyleCnt="0"/>
      <dgm:spPr/>
    </dgm:pt>
    <dgm:pt modelId="{6D29BA54-270B-4FDE-9282-591D2685390C}" type="pres">
      <dgm:prSet presAssocID="{E170AE76-36D2-409E-8C3E-F704B7A570D2}" presName="childText" presStyleLbl="conFgAcc1" presStyleIdx="1" presStyleCnt="7" custLinFactNeighborX="-7963">
        <dgm:presLayoutVars>
          <dgm:bulletEnabled val="1"/>
        </dgm:presLayoutVars>
      </dgm:prSet>
      <dgm:spPr/>
    </dgm:pt>
    <dgm:pt modelId="{E1B698BA-DC12-40AF-8EA0-A198814A4C71}" type="pres">
      <dgm:prSet presAssocID="{9683677F-6A3E-4242-824D-D7BFBD61C9A8}" presName="spaceBetweenRectangles" presStyleCnt="0"/>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1" presStyleCnt="7"/>
      <dgm:spPr/>
    </dgm:pt>
    <dgm:pt modelId="{09173ECB-3CA2-4201-8958-7B80D329960E}" type="pres">
      <dgm:prSet presAssocID="{C96E60D9-C167-40E7-BA7C-C1B8B9BD520A}" presName="parentText" presStyleLbl="node1" presStyleIdx="2" presStyleCnt="7">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2" presStyleCnt="7">
        <dgm:presLayoutVars>
          <dgm:bulletEnabled val="1"/>
        </dgm:presLayoutVars>
      </dgm:prSet>
      <dgm:spPr/>
    </dgm:pt>
    <dgm:pt modelId="{FDF6ACB4-779D-41BD-9268-347A4A00E5ED}" type="pres">
      <dgm:prSet presAssocID="{AADB3289-71D5-4EA6-968C-47D8CBE45E06}"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2" presStyleCnt="7"/>
      <dgm:spPr/>
    </dgm:pt>
    <dgm:pt modelId="{C4851F8D-7EC3-4DA9-B329-8F3169DB7248}" type="pres">
      <dgm:prSet presAssocID="{5D45D3D3-AA75-4E26-BED4-CAA26C38DA6E}" presName="parentText" presStyleLbl="node1" presStyleIdx="3" presStyleCnt="7">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3" presStyleCnt="7">
        <dgm:presLayoutVars>
          <dgm:bulletEnabled val="1"/>
        </dgm:presLayoutVars>
      </dgm:prSet>
      <dgm:spPr/>
    </dgm:pt>
    <dgm:pt modelId="{ABD7857F-8FAD-4FF3-AD78-37368356092F}" type="pres">
      <dgm:prSet presAssocID="{113DE87C-0BD1-4CCE-88CB-49354665D50A}" presName="spaceBetweenRectangles" presStyleCnt="0"/>
      <dgm:spPr/>
    </dgm:pt>
    <dgm:pt modelId="{CEC0C5E3-F65F-4406-8320-11A1456A01EA}" type="pres">
      <dgm:prSet presAssocID="{C2218665-8539-4D91-A387-070DC69138FC}" presName="parentLin" presStyleCnt="0"/>
      <dgm:spPr/>
    </dgm:pt>
    <dgm:pt modelId="{BC6A7CB0-4DE2-4501-B18B-2EEED81F417D}" type="pres">
      <dgm:prSet presAssocID="{C2218665-8539-4D91-A387-070DC69138FC}" presName="parentLeftMargin" presStyleLbl="node1" presStyleIdx="3" presStyleCnt="7"/>
      <dgm:spPr/>
    </dgm:pt>
    <dgm:pt modelId="{5979D889-BE3D-4AB8-B2BB-2646723D1C1D}" type="pres">
      <dgm:prSet presAssocID="{C2218665-8539-4D91-A387-070DC69138FC}" presName="parentText" presStyleLbl="node1" presStyleIdx="4" presStyleCnt="7">
        <dgm:presLayoutVars>
          <dgm:chMax val="0"/>
          <dgm:bulletEnabled val="1"/>
        </dgm:presLayoutVars>
      </dgm:prSet>
      <dgm:spPr/>
    </dgm:pt>
    <dgm:pt modelId="{83679F2D-8D0F-4C54-8BE8-8A5CBD5335C7}" type="pres">
      <dgm:prSet presAssocID="{C2218665-8539-4D91-A387-070DC69138FC}" presName="negativeSpace" presStyleCnt="0"/>
      <dgm:spPr/>
    </dgm:pt>
    <dgm:pt modelId="{72DC448B-08E0-4E7F-B838-2388C74487C7}" type="pres">
      <dgm:prSet presAssocID="{C2218665-8539-4D91-A387-070DC69138FC}" presName="childText" presStyleLbl="conFgAcc1" presStyleIdx="4" presStyleCnt="7">
        <dgm:presLayoutVars>
          <dgm:bulletEnabled val="1"/>
        </dgm:presLayoutVars>
      </dgm:prSet>
      <dgm:spPr/>
    </dgm:pt>
    <dgm:pt modelId="{07E40F0E-0257-4579-BFFF-25D38F64A9A3}" type="pres">
      <dgm:prSet presAssocID="{394EC946-8137-4B4B-BDF4-D1FEE5E7D334}" presName="spaceBetweenRectangles" presStyleCnt="0"/>
      <dgm:spPr/>
    </dgm:pt>
    <dgm:pt modelId="{F7B979BC-4D64-46DB-9E61-EE8E4AC073B0}" type="pres">
      <dgm:prSet presAssocID="{F06BBADB-2984-4E72-8CE1-81CF9FFF54B4}" presName="parentLin" presStyleCnt="0"/>
      <dgm:spPr/>
    </dgm:pt>
    <dgm:pt modelId="{268A3B0F-6F59-444A-A3CF-81DBA767AE7A}" type="pres">
      <dgm:prSet presAssocID="{F06BBADB-2984-4E72-8CE1-81CF9FFF54B4}" presName="parentLeftMargin" presStyleLbl="node1" presStyleIdx="4" presStyleCnt="7"/>
      <dgm:spPr/>
    </dgm:pt>
    <dgm:pt modelId="{6D890AB1-6F54-49E9-9727-231AB243287F}" type="pres">
      <dgm:prSet presAssocID="{F06BBADB-2984-4E72-8CE1-81CF9FFF54B4}" presName="parentText" presStyleLbl="node1" presStyleIdx="5" presStyleCnt="7">
        <dgm:presLayoutVars>
          <dgm:chMax val="0"/>
          <dgm:bulletEnabled val="1"/>
        </dgm:presLayoutVars>
      </dgm:prSet>
      <dgm:spPr/>
    </dgm:pt>
    <dgm:pt modelId="{1CCAD769-7E36-493A-A241-ACEA02539C21}" type="pres">
      <dgm:prSet presAssocID="{F06BBADB-2984-4E72-8CE1-81CF9FFF54B4}" presName="negativeSpace" presStyleCnt="0"/>
      <dgm:spPr/>
    </dgm:pt>
    <dgm:pt modelId="{372B4153-32F9-4467-BD4D-1563B0C41533}" type="pres">
      <dgm:prSet presAssocID="{F06BBADB-2984-4E72-8CE1-81CF9FFF54B4}" presName="childText" presStyleLbl="conFgAcc1" presStyleIdx="5" presStyleCnt="7">
        <dgm:presLayoutVars>
          <dgm:bulletEnabled val="1"/>
        </dgm:presLayoutVars>
      </dgm:prSet>
      <dgm:spPr/>
    </dgm:pt>
    <dgm:pt modelId="{1D822E0F-55C2-43F5-AC52-F1C1DFF28EBD}" type="pres">
      <dgm:prSet presAssocID="{E8CC003F-9DE1-4F51-A84B-86EF6BD5B2A7}" presName="spaceBetweenRectangles" presStyleCnt="0"/>
      <dgm:spPr/>
    </dgm:pt>
    <dgm:pt modelId="{7A21DD55-07D1-4F15-8F30-4734E7D469CA}" type="pres">
      <dgm:prSet presAssocID="{2703775B-9F64-40BD-8A7D-03338293E063}" presName="parentLin" presStyleCnt="0"/>
      <dgm:spPr/>
    </dgm:pt>
    <dgm:pt modelId="{05A105D7-4B71-4246-872B-D0A56A9EACFF}" type="pres">
      <dgm:prSet presAssocID="{2703775B-9F64-40BD-8A7D-03338293E063}" presName="parentLeftMargin" presStyleLbl="node1" presStyleIdx="5" presStyleCnt="7"/>
      <dgm:spPr/>
    </dgm:pt>
    <dgm:pt modelId="{8E5FF812-945D-46C1-AC96-3B7E9CF7B5E7}" type="pres">
      <dgm:prSet presAssocID="{2703775B-9F64-40BD-8A7D-03338293E063}" presName="parentText" presStyleLbl="node1" presStyleIdx="6" presStyleCnt="7">
        <dgm:presLayoutVars>
          <dgm:chMax val="0"/>
          <dgm:bulletEnabled val="1"/>
        </dgm:presLayoutVars>
      </dgm:prSet>
      <dgm:spPr/>
    </dgm:pt>
    <dgm:pt modelId="{00F808FE-E5B3-46AD-8A61-64C77C58169B}" type="pres">
      <dgm:prSet presAssocID="{2703775B-9F64-40BD-8A7D-03338293E063}" presName="negativeSpace" presStyleCnt="0"/>
      <dgm:spPr/>
    </dgm:pt>
    <dgm:pt modelId="{D8D8CA6F-2CC1-489B-85BE-94529EAA8321}" type="pres">
      <dgm:prSet presAssocID="{2703775B-9F64-40BD-8A7D-03338293E063}" presName="childText" presStyleLbl="conFgAcc1" presStyleIdx="6" presStyleCnt="7">
        <dgm:presLayoutVars>
          <dgm:bulletEnabled val="1"/>
        </dgm:presLayoutVars>
      </dgm:prSet>
      <dgm:spPr/>
    </dgm:pt>
  </dgm:ptLst>
  <dgm:cxnLst>
    <dgm:cxn modelId="{1B85EC08-56C3-46B8-962E-4BA2CC41CCD7}" type="presOf" srcId="{2703775B-9F64-40BD-8A7D-03338293E063}" destId="{8E5FF812-945D-46C1-AC96-3B7E9CF7B5E7}" srcOrd="1" destOrd="0" presId="urn:microsoft.com/office/officeart/2005/8/layout/list1"/>
    <dgm:cxn modelId="{E28E0C0C-2B46-454A-B3A5-B3D3A3982DCC}" type="presOf" srcId="{530288DF-253A-420F-8ED3-6AAB33F200E6}" destId="{C925D2EC-1DDE-4646-B97E-44B4821BB90A}" srcOrd="1" destOrd="0" presId="urn:microsoft.com/office/officeart/2005/8/layout/list1"/>
    <dgm:cxn modelId="{9ACFB837-0CE4-4CD8-9335-C8AFB69BBE87}" srcId="{A0E57EAA-47BC-4F6E-8CEA-36B348611F0A}" destId="{2703775B-9F64-40BD-8A7D-03338293E063}" srcOrd="6" destOrd="0" parTransId="{1B72FE96-765D-4350-843A-B9EB6D6BEC51}" sibTransId="{CD47FA4B-21E3-4CAC-B5A9-13A4F5818635}"/>
    <dgm:cxn modelId="{63E6083A-135A-4B13-A368-50EC68FB6CC5}" type="presOf" srcId="{530288DF-253A-420F-8ED3-6AAB33F200E6}" destId="{DBFF8E49-0263-47C4-A535-577B42DAA1D6}" srcOrd="0" destOrd="0" presId="urn:microsoft.com/office/officeart/2005/8/layout/list1"/>
    <dgm:cxn modelId="{537D2769-B7EA-4656-AB5F-DC43658CB3DF}" type="presOf" srcId="{E170AE76-36D2-409E-8C3E-F704B7A570D2}" destId="{8A3E046E-1278-4D9E-B64A-6AC585E2985D}" srcOrd="1" destOrd="0" presId="urn:microsoft.com/office/officeart/2005/8/layout/list1"/>
    <dgm:cxn modelId="{EDF24449-16C2-40BB-A473-E6B2EF0F119D}" type="presOf" srcId="{C2218665-8539-4D91-A387-070DC69138FC}" destId="{5979D889-BE3D-4AB8-B2BB-2646723D1C1D}" srcOrd="1" destOrd="0" presId="urn:microsoft.com/office/officeart/2005/8/layout/list1"/>
    <dgm:cxn modelId="{CD635449-18AA-4240-934D-0F0DF638204C}" type="presOf" srcId="{C2218665-8539-4D91-A387-070DC69138FC}" destId="{BC6A7CB0-4DE2-4501-B18B-2EEED81F417D}" srcOrd="0"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622CB152-30C3-4D94-8B40-2158D30DCF3F}" type="presOf" srcId="{F06BBADB-2984-4E72-8CE1-81CF9FFF54B4}" destId="{268A3B0F-6F59-444A-A3CF-81DBA767AE7A}" srcOrd="0" destOrd="0" presId="urn:microsoft.com/office/officeart/2005/8/layout/list1"/>
    <dgm:cxn modelId="{CB19D958-ABEE-4A51-A264-7C0E095A1D08}" srcId="{A0E57EAA-47BC-4F6E-8CEA-36B348611F0A}" destId="{C96E60D9-C167-40E7-BA7C-C1B8B9BD520A}" srcOrd="2" destOrd="0" parTransId="{971ABBAF-AB59-44B7-ACE0-A7E5B53B5978}" sibTransId="{AADB3289-71D5-4EA6-968C-47D8CBE45E06}"/>
    <dgm:cxn modelId="{20AB8981-0993-4E04-AD51-F2A23DC27822}" srcId="{A0E57EAA-47BC-4F6E-8CEA-36B348611F0A}" destId="{F06BBADB-2984-4E72-8CE1-81CF9FFF54B4}" srcOrd="5" destOrd="0" parTransId="{ABC8965D-3A4C-4A8C-A4CD-341DFB46D7DC}" sibTransId="{E8CC003F-9DE1-4F51-A84B-86EF6BD5B2A7}"/>
    <dgm:cxn modelId="{3C9C52A0-9C52-42A0-A5AF-6D575D986F39}" srcId="{A0E57EAA-47BC-4F6E-8CEA-36B348611F0A}" destId="{5D45D3D3-AA75-4E26-BED4-CAA26C38DA6E}" srcOrd="3" destOrd="0" parTransId="{3E91A89C-11CA-4144-BF40-E91C7D4CE286}" sibTransId="{113DE87C-0BD1-4CCE-88CB-49354665D50A}"/>
    <dgm:cxn modelId="{C79BB0A2-57F5-4675-B7FA-839F7A385284}" srcId="{A0E57EAA-47BC-4F6E-8CEA-36B348611F0A}" destId="{E170AE76-36D2-409E-8C3E-F704B7A570D2}" srcOrd="1" destOrd="0" parTransId="{B1CC3736-9DB7-4BF7-863E-BD69870E40D5}" sibTransId="{9683677F-6A3E-4242-824D-D7BFBD61C9A8}"/>
    <dgm:cxn modelId="{0812F7BA-99B1-424B-8321-71E0FF9F110F}" type="presOf" srcId="{2703775B-9F64-40BD-8A7D-03338293E063}" destId="{05A105D7-4B71-4246-872B-D0A56A9EACFF}" srcOrd="0" destOrd="0" presId="urn:microsoft.com/office/officeart/2005/8/layout/list1"/>
    <dgm:cxn modelId="{D1DBBABC-803E-4BC2-AA8C-6A4AFDA18667}" type="presOf" srcId="{F06BBADB-2984-4E72-8CE1-81CF9FFF54B4}" destId="{6D890AB1-6F54-49E9-9727-231AB243287F}" srcOrd="1" destOrd="0" presId="urn:microsoft.com/office/officeart/2005/8/layout/list1"/>
    <dgm:cxn modelId="{C2B45DC0-7BD6-4F2D-AC46-35F2AF935089}" type="presOf" srcId="{E170AE76-36D2-409E-8C3E-F704B7A570D2}" destId="{E70C1CFD-B1BE-4EFE-B1EE-84F71DC61A1A}" srcOrd="0" destOrd="0" presId="urn:microsoft.com/office/officeart/2005/8/layout/list1"/>
    <dgm:cxn modelId="{91EEF5C4-B020-4CEC-AB18-B8548DFE96FE}" srcId="{A0E57EAA-47BC-4F6E-8CEA-36B348611F0A}" destId="{C2218665-8539-4D91-A387-070DC69138FC}" srcOrd="4" destOrd="0" parTransId="{142ECC9B-854A-457E-A0E2-C961AF8CB3B0}" sibTransId="{394EC946-8137-4B4B-BDF4-D1FEE5E7D334}"/>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909C62F4-A1E4-4786-8CD9-B33503DE03DE}" srcId="{A0E57EAA-47BC-4F6E-8CEA-36B348611F0A}" destId="{530288DF-253A-420F-8ED3-6AAB33F200E6}" srcOrd="0" destOrd="0" parTransId="{29F9A338-93A8-4F4E-A825-C51A92811695}" sibTransId="{2D410FA8-B0C2-403E-8DA9-7E8E72AB447A}"/>
    <dgm:cxn modelId="{716144FE-C070-4167-BF29-7E9EC1382B39}" type="presOf" srcId="{C96E60D9-C167-40E7-BA7C-C1B8B9BD520A}" destId="{09173ECB-3CA2-4201-8958-7B80D329960E}" srcOrd="1" destOrd="0" presId="urn:microsoft.com/office/officeart/2005/8/layout/list1"/>
    <dgm:cxn modelId="{4EB8D0B1-9071-4E89-8F23-BA218A3EA8E8}" type="presParOf" srcId="{5DAE78DC-027A-4390-B29E-5829F6B745DB}" destId="{2C19F2FE-28AC-45A6-9CE3-33B64D0F3C8B}" srcOrd="0" destOrd="0" presId="urn:microsoft.com/office/officeart/2005/8/layout/list1"/>
    <dgm:cxn modelId="{6EEC2DA2-D8EA-45A9-97AE-78F552CBF6D5}" type="presParOf" srcId="{2C19F2FE-28AC-45A6-9CE3-33B64D0F3C8B}" destId="{DBFF8E49-0263-47C4-A535-577B42DAA1D6}" srcOrd="0" destOrd="0" presId="urn:microsoft.com/office/officeart/2005/8/layout/list1"/>
    <dgm:cxn modelId="{9E4F6623-7717-420C-8FD3-A726537BC2BB}" type="presParOf" srcId="{2C19F2FE-28AC-45A6-9CE3-33B64D0F3C8B}" destId="{C925D2EC-1DDE-4646-B97E-44B4821BB90A}" srcOrd="1" destOrd="0" presId="urn:microsoft.com/office/officeart/2005/8/layout/list1"/>
    <dgm:cxn modelId="{A4CBA3F1-7B81-45BC-9A20-9AE0576D3620}" type="presParOf" srcId="{5DAE78DC-027A-4390-B29E-5829F6B745DB}" destId="{3BB6ED81-1127-4962-8993-2EF2813E063F}" srcOrd="1" destOrd="0" presId="urn:microsoft.com/office/officeart/2005/8/layout/list1"/>
    <dgm:cxn modelId="{0EACA6E3-5DF3-4313-87CC-60DCC5D18AB6}" type="presParOf" srcId="{5DAE78DC-027A-4390-B29E-5829F6B745DB}" destId="{9320F590-8CC9-44B7-86D3-5A17F0AC3EFB}" srcOrd="2" destOrd="0" presId="urn:microsoft.com/office/officeart/2005/8/layout/list1"/>
    <dgm:cxn modelId="{DEEFBF43-D131-4CF6-902F-0A5A386766C9}" type="presParOf" srcId="{5DAE78DC-027A-4390-B29E-5829F6B745DB}" destId="{834155B4-D431-42B6-A1A0-E37951D35C03}" srcOrd="3" destOrd="0" presId="urn:microsoft.com/office/officeart/2005/8/layout/list1"/>
    <dgm:cxn modelId="{CD61EE37-DCF6-42AB-BFF2-1773614F630E}" type="presParOf" srcId="{5DAE78DC-027A-4390-B29E-5829F6B745DB}" destId="{55863134-1198-4FC8-BFB4-3F3FE82392DC}" srcOrd="4" destOrd="0" presId="urn:microsoft.com/office/officeart/2005/8/layout/list1"/>
    <dgm:cxn modelId="{8797E262-D1ED-40D0-8063-1D80BD3B8B77}" type="presParOf" srcId="{55863134-1198-4FC8-BFB4-3F3FE82392DC}" destId="{E70C1CFD-B1BE-4EFE-B1EE-84F71DC61A1A}" srcOrd="0" destOrd="0" presId="urn:microsoft.com/office/officeart/2005/8/layout/list1"/>
    <dgm:cxn modelId="{9260A133-F729-46E6-8D61-4B9A86B7B2A6}" type="presParOf" srcId="{55863134-1198-4FC8-BFB4-3F3FE82392DC}" destId="{8A3E046E-1278-4D9E-B64A-6AC585E2985D}" srcOrd="1" destOrd="0" presId="urn:microsoft.com/office/officeart/2005/8/layout/list1"/>
    <dgm:cxn modelId="{0C2D5EEF-A38A-4216-B18C-491F3F0EA674}" type="presParOf" srcId="{5DAE78DC-027A-4390-B29E-5829F6B745DB}" destId="{DAB20217-05F4-4ECB-9586-7148FB69C0E3}" srcOrd="5" destOrd="0" presId="urn:microsoft.com/office/officeart/2005/8/layout/list1"/>
    <dgm:cxn modelId="{2F9CC535-B597-4F2B-AE11-A03EA5D29F96}" type="presParOf" srcId="{5DAE78DC-027A-4390-B29E-5829F6B745DB}" destId="{6D29BA54-270B-4FDE-9282-591D2685390C}" srcOrd="6" destOrd="0" presId="urn:microsoft.com/office/officeart/2005/8/layout/list1"/>
    <dgm:cxn modelId="{F620AF85-68DB-4A97-AF7A-D7D5755009FC}" type="presParOf" srcId="{5DAE78DC-027A-4390-B29E-5829F6B745DB}" destId="{E1B698BA-DC12-40AF-8EA0-A198814A4C71}" srcOrd="7" destOrd="0" presId="urn:microsoft.com/office/officeart/2005/8/layout/list1"/>
    <dgm:cxn modelId="{53C1C862-4C42-4CA6-9C70-6D51AAD1F21A}" type="presParOf" srcId="{5DAE78DC-027A-4390-B29E-5829F6B745DB}" destId="{906B6E4D-1EF2-4E2B-8133-705E1F600C97}" srcOrd="8"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9" destOrd="0" presId="urn:microsoft.com/office/officeart/2005/8/layout/list1"/>
    <dgm:cxn modelId="{6317AFF4-F456-42D7-B08A-50107B508CFC}" type="presParOf" srcId="{5DAE78DC-027A-4390-B29E-5829F6B745DB}" destId="{E821429B-EC96-445F-9E55-8B9A825F1C97}" srcOrd="10" destOrd="0" presId="urn:microsoft.com/office/officeart/2005/8/layout/list1"/>
    <dgm:cxn modelId="{FBA3D2A8-3C2C-4AC6-8EB2-82776EEBF247}" type="presParOf" srcId="{5DAE78DC-027A-4390-B29E-5829F6B745DB}" destId="{FDF6ACB4-779D-41BD-9268-347A4A00E5ED}" srcOrd="11" destOrd="0" presId="urn:microsoft.com/office/officeart/2005/8/layout/list1"/>
    <dgm:cxn modelId="{2CE3437A-3101-434C-84AA-F64ADBA5DAAE}" type="presParOf" srcId="{5DAE78DC-027A-4390-B29E-5829F6B745DB}" destId="{F3029908-1C0D-4FB5-A002-704B6E146723}" srcOrd="12"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13" destOrd="0" presId="urn:microsoft.com/office/officeart/2005/8/layout/list1"/>
    <dgm:cxn modelId="{629DD7C0-6886-4F24-8D47-D81EFF7AF3F1}" type="presParOf" srcId="{5DAE78DC-027A-4390-B29E-5829F6B745DB}" destId="{57645CBD-A313-4BF0-96AA-D92FE4025230}" srcOrd="14" destOrd="0" presId="urn:microsoft.com/office/officeart/2005/8/layout/list1"/>
    <dgm:cxn modelId="{E5FB8613-D60E-43A8-9CA0-BD0310E18A66}" type="presParOf" srcId="{5DAE78DC-027A-4390-B29E-5829F6B745DB}" destId="{ABD7857F-8FAD-4FF3-AD78-37368356092F}" srcOrd="15" destOrd="0" presId="urn:microsoft.com/office/officeart/2005/8/layout/list1"/>
    <dgm:cxn modelId="{B2338525-1AA9-418A-BA0D-2361137F77AB}" type="presParOf" srcId="{5DAE78DC-027A-4390-B29E-5829F6B745DB}" destId="{CEC0C5E3-F65F-4406-8320-11A1456A01EA}" srcOrd="16" destOrd="0" presId="urn:microsoft.com/office/officeart/2005/8/layout/list1"/>
    <dgm:cxn modelId="{EC9F457E-B29C-4886-B3B8-3C964B3AC1E2}" type="presParOf" srcId="{CEC0C5E3-F65F-4406-8320-11A1456A01EA}" destId="{BC6A7CB0-4DE2-4501-B18B-2EEED81F417D}" srcOrd="0" destOrd="0" presId="urn:microsoft.com/office/officeart/2005/8/layout/list1"/>
    <dgm:cxn modelId="{A6F7BD84-6E8A-4E66-B0FB-32E31B4B6E10}" type="presParOf" srcId="{CEC0C5E3-F65F-4406-8320-11A1456A01EA}" destId="{5979D889-BE3D-4AB8-B2BB-2646723D1C1D}" srcOrd="1" destOrd="0" presId="urn:microsoft.com/office/officeart/2005/8/layout/list1"/>
    <dgm:cxn modelId="{BC1E5B5A-8676-42E8-9874-03C71FF58D9F}" type="presParOf" srcId="{5DAE78DC-027A-4390-B29E-5829F6B745DB}" destId="{83679F2D-8D0F-4C54-8BE8-8A5CBD5335C7}" srcOrd="17" destOrd="0" presId="urn:microsoft.com/office/officeart/2005/8/layout/list1"/>
    <dgm:cxn modelId="{6DBAE718-B503-4900-AD39-333A213099F2}" type="presParOf" srcId="{5DAE78DC-027A-4390-B29E-5829F6B745DB}" destId="{72DC448B-08E0-4E7F-B838-2388C74487C7}" srcOrd="18" destOrd="0" presId="urn:microsoft.com/office/officeart/2005/8/layout/list1"/>
    <dgm:cxn modelId="{25963EEE-7C0C-487C-86BA-5FFEB48BC1EA}" type="presParOf" srcId="{5DAE78DC-027A-4390-B29E-5829F6B745DB}" destId="{07E40F0E-0257-4579-BFFF-25D38F64A9A3}" srcOrd="19" destOrd="0" presId="urn:microsoft.com/office/officeart/2005/8/layout/list1"/>
    <dgm:cxn modelId="{2E7B38AD-1908-4141-AF8D-54B35571E9A2}" type="presParOf" srcId="{5DAE78DC-027A-4390-B29E-5829F6B745DB}" destId="{F7B979BC-4D64-46DB-9E61-EE8E4AC073B0}" srcOrd="20" destOrd="0" presId="urn:microsoft.com/office/officeart/2005/8/layout/list1"/>
    <dgm:cxn modelId="{04227C44-9361-4FAA-ABB1-75F416D5656D}" type="presParOf" srcId="{F7B979BC-4D64-46DB-9E61-EE8E4AC073B0}" destId="{268A3B0F-6F59-444A-A3CF-81DBA767AE7A}" srcOrd="0" destOrd="0" presId="urn:microsoft.com/office/officeart/2005/8/layout/list1"/>
    <dgm:cxn modelId="{49446A5D-26E6-4FC3-A397-1B8567321BE7}" type="presParOf" srcId="{F7B979BC-4D64-46DB-9E61-EE8E4AC073B0}" destId="{6D890AB1-6F54-49E9-9727-231AB243287F}" srcOrd="1" destOrd="0" presId="urn:microsoft.com/office/officeart/2005/8/layout/list1"/>
    <dgm:cxn modelId="{C8B0017C-7E43-4E96-B37D-26DAFF4489FB}" type="presParOf" srcId="{5DAE78DC-027A-4390-B29E-5829F6B745DB}" destId="{1CCAD769-7E36-493A-A241-ACEA02539C21}" srcOrd="21" destOrd="0" presId="urn:microsoft.com/office/officeart/2005/8/layout/list1"/>
    <dgm:cxn modelId="{8F70D4E5-765E-455F-823D-E52741D83C45}" type="presParOf" srcId="{5DAE78DC-027A-4390-B29E-5829F6B745DB}" destId="{372B4153-32F9-4467-BD4D-1563B0C41533}" srcOrd="22" destOrd="0" presId="urn:microsoft.com/office/officeart/2005/8/layout/list1"/>
    <dgm:cxn modelId="{0F9D0C3B-0145-4BD7-B8E9-E5BFE271B6D7}" type="presParOf" srcId="{5DAE78DC-027A-4390-B29E-5829F6B745DB}" destId="{1D822E0F-55C2-43F5-AC52-F1C1DFF28EBD}" srcOrd="23" destOrd="0" presId="urn:microsoft.com/office/officeart/2005/8/layout/list1"/>
    <dgm:cxn modelId="{E5A85964-847C-4257-996F-5ABABCE696D6}" type="presParOf" srcId="{5DAE78DC-027A-4390-B29E-5829F6B745DB}" destId="{7A21DD55-07D1-4F15-8F30-4734E7D469CA}" srcOrd="24" destOrd="0" presId="urn:microsoft.com/office/officeart/2005/8/layout/list1"/>
    <dgm:cxn modelId="{17854482-06CF-41A4-8F30-C9AC10A40A40}" type="presParOf" srcId="{7A21DD55-07D1-4F15-8F30-4734E7D469CA}" destId="{05A105D7-4B71-4246-872B-D0A56A9EACFF}" srcOrd="0" destOrd="0" presId="urn:microsoft.com/office/officeart/2005/8/layout/list1"/>
    <dgm:cxn modelId="{125324AD-1FDE-4091-8BBA-772BF275239D}" type="presParOf" srcId="{7A21DD55-07D1-4F15-8F30-4734E7D469CA}" destId="{8E5FF812-945D-46C1-AC96-3B7E9CF7B5E7}" srcOrd="1" destOrd="0" presId="urn:microsoft.com/office/officeart/2005/8/layout/list1"/>
    <dgm:cxn modelId="{B9C04DD3-7ACA-44DF-8533-E70FDDB810B6}" type="presParOf" srcId="{5DAE78DC-027A-4390-B29E-5829F6B745DB}" destId="{00F808FE-E5B3-46AD-8A61-64C77C58169B}" srcOrd="25" destOrd="0" presId="urn:microsoft.com/office/officeart/2005/8/layout/list1"/>
    <dgm:cxn modelId="{BC64DB1C-2C5C-4615-B48A-D6F42A5B466D}" type="presParOf" srcId="{5DAE78DC-027A-4390-B29E-5829F6B745DB}" destId="{D8D8CA6F-2CC1-489B-85BE-94529EAA8321}"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a:latin typeface="Arial" panose="020B0604020202020204" pitchFamily="34" charset="0"/>
              <a:cs typeface="Arial" panose="020B0604020202020204" pitchFamily="34" charset="0"/>
            </a:rPr>
            <a:t>Use Webchat for help with IT system issues</a:t>
          </a:r>
          <a:endParaRPr lang="en-GB" sz="180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dgm:t>
        <a:bodyPr/>
        <a:lstStyle/>
        <a:p>
          <a:r>
            <a:rPr lang="en-GB" sz="1800" b="0">
              <a:latin typeface="Arial" panose="020B0604020202020204" pitchFamily="34" charset="0"/>
              <a:cs typeface="Arial" panose="020B0604020202020204" pitchFamily="34" charset="0"/>
            </a:rPr>
            <a:t>Sign up on ‘Eventbrite’</a:t>
          </a:r>
          <a:endParaRPr lang="en-GB" sz="1800">
            <a:latin typeface="Arial" panose="020B0604020202020204" pitchFamily="34" charset="0"/>
            <a:cs typeface="Arial" panose="020B0604020202020204" pitchFamily="34" charset="0"/>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a:latin typeface="Arial" panose="020B0604020202020204" pitchFamily="34" charset="0"/>
              <a:cs typeface="Arial" panose="020B0604020202020204" pitchFamily="34" charset="0"/>
            </a:rPr>
            <a:t>Popular sessions are posted on the training website: </a:t>
          </a:r>
          <a:r>
            <a:rPr lang="en-GB" sz="1800">
              <a:solidFill>
                <a:srgbClr val="575C9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LAA learning website</a:t>
          </a:r>
          <a:r>
            <a:rPr lang="en-GB" sz="1800">
              <a:solidFill>
                <a:srgbClr val="575C96"/>
              </a:solidFill>
              <a:latin typeface="Arial" panose="020B0604020202020204" pitchFamily="34" charset="0"/>
              <a:cs typeface="Arial" panose="020B0604020202020204" pitchFamily="34" charset="0"/>
            </a:rPr>
            <a:t> </a:t>
          </a:r>
          <a:r>
            <a:rPr lang="en-GB" sz="1800">
              <a:solidFill>
                <a:schemeClr val="tx1"/>
              </a:solidFill>
              <a:latin typeface="+mn-lt"/>
              <a:cs typeface="Arial" panose="020B0604020202020204" pitchFamily="34" charset="0"/>
            </a:rPr>
            <a:t>and the LAA YouTube channel: </a:t>
          </a:r>
          <a:r>
            <a:rPr lang="en-GB" sz="1800">
              <a:solidFill>
                <a:srgbClr val="575C96"/>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Legal Aid Agency </a:t>
          </a:r>
          <a:r>
            <a:rPr lang="en-GB" sz="1800" err="1">
              <a:solidFill>
                <a:srgbClr val="575C96"/>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youtube</a:t>
          </a:r>
          <a:r>
            <a:rPr lang="en-GB" sz="1800">
              <a:solidFill>
                <a:srgbClr val="575C96"/>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 channel</a:t>
          </a:r>
          <a:r>
            <a:rPr lang="en-GB" sz="1800">
              <a:solidFill>
                <a:srgbClr val="575C96"/>
              </a:solidFill>
            </a:rPr>
            <a:t> </a:t>
          </a:r>
          <a:r>
            <a:rPr lang="en-GB" sz="1800">
              <a:solidFill>
                <a:schemeClr val="tx1"/>
              </a:solidFill>
            </a:rPr>
            <a:t>Remember to like and subscribe!</a:t>
          </a:r>
          <a:endParaRPr lang="en-GB" sz="1800">
            <a:solidFill>
              <a:srgbClr val="575C96"/>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41C0146-E283-4550-B82B-93D74774CDCF}">
      <dgm:prSet phldr="0" custT="1"/>
      <dgm:spPr/>
      <dgm:t>
        <a:bodyPr/>
        <a:lstStyle/>
        <a:p>
          <a:pPr>
            <a:buClr>
              <a:schemeClr val="tx1"/>
            </a:buClr>
          </a:pPr>
          <a:r>
            <a:rPr lang="en-GB" sz="1800" dirty="0">
              <a:solidFill>
                <a:srgbClr val="575C96"/>
              </a:solidFill>
              <a:hlinkClick xmlns:r="http://schemas.openxmlformats.org/officeDocument/2006/relationships" r:id="rId3" tooltip="https://legalaidlearning.justice.gov.uk/ccms-provider-family-high-cost-case-registration-query/">
                <a:extLst>
                  <a:ext uri="{A12FA001-AC4F-418D-AE19-62706E023703}">
                    <ahyp:hlinkClr xmlns:ahyp="http://schemas.microsoft.com/office/drawing/2018/hyperlinkcolor" val="tx"/>
                  </a:ext>
                </a:extLst>
              </a:hlinkClick>
            </a:rPr>
            <a:t>CCMS Provider: Family High Cost Case Registration/Query – Legal Aid Learning (justice.gov.uk)</a:t>
          </a:r>
          <a:endParaRPr lang="en-GB" sz="1800" b="0" dirty="0">
            <a:solidFill>
              <a:srgbClr val="575C96"/>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endParaRPr>
        </a:p>
      </dgm:t>
    </dgm:pt>
    <dgm:pt modelId="{AEE622C5-0355-4E27-BB7D-56E153E8AC79}" type="parTrans" cxnId="{BE4064AB-1092-4FF5-85B8-6AEE7825598E}">
      <dgm:prSet/>
      <dgm:spPr/>
      <dgm:t>
        <a:bodyPr/>
        <a:lstStyle/>
        <a:p>
          <a:endParaRPr lang="en-GB">
            <a:latin typeface="Arial" panose="020B0604020202020204" pitchFamily="34" charset="0"/>
            <a:cs typeface="Arial" panose="020B0604020202020204" pitchFamily="34" charset="0"/>
          </a:endParaRPr>
        </a:p>
      </dgm:t>
    </dgm:pt>
    <dgm:pt modelId="{45AAF290-AB85-4EB1-88D9-34E11F70B728}" type="sibTrans" cxnId="{BE4064AB-1092-4FF5-85B8-6AEE7825598E}">
      <dgm:prSet/>
      <dgm:spPr/>
      <dgm:t>
        <a:bodyPr/>
        <a:lstStyle/>
        <a:p>
          <a:endParaRPr lang="en-GB">
            <a:latin typeface="Arial" panose="020B0604020202020204" pitchFamily="34" charset="0"/>
            <a:cs typeface="Arial" panose="020B0604020202020204" pitchFamily="34" charset="0"/>
          </a:endParaRPr>
        </a:p>
      </dgm:t>
    </dgm:pt>
    <dgm:pt modelId="{A49064AA-D255-4FB1-81EB-7DB36F7DC873}">
      <dgm:prSet custT="1"/>
      <dgm:spPr/>
      <dgm:t>
        <a:bodyPr/>
        <a:lstStyle/>
        <a:p>
          <a:pPr rtl="0">
            <a:buClr>
              <a:schemeClr val="tx1"/>
            </a:buClr>
          </a:pPr>
          <a:r>
            <a:rPr lang="en-GB" sz="1800" dirty="0">
              <a:solidFill>
                <a:srgbClr val="575C96"/>
              </a:solidFill>
              <a:hlinkClick xmlns:r="http://schemas.openxmlformats.org/officeDocument/2006/relationships" r:id="rId5" tooltip="https://legalaidlearning.justice.gov.uk/ccms-provider-submitting-a-prior-authority/">
                <a:extLst>
                  <a:ext uri="{A12FA001-AC4F-418D-AE19-62706E023703}">
                    <ahyp:hlinkClr xmlns:ahyp="http://schemas.microsoft.com/office/drawing/2018/hyperlinkcolor" val="tx"/>
                  </a:ext>
                </a:extLst>
              </a:hlinkClick>
            </a:rPr>
            <a:t>CCMS provider: submitting a prior authority – Legal Aid Learning (justice.gov.uk)</a:t>
          </a:r>
          <a:endParaRPr lang="en-GB" sz="1800" b="0" dirty="0">
            <a:solidFill>
              <a:srgbClr val="575C96"/>
            </a:solidFill>
            <a:latin typeface="Arial" panose="020B0604020202020204" pitchFamily="34" charset="0"/>
            <a:cs typeface="Arial" panose="020B0604020202020204" pitchFamily="34" charset="0"/>
          </a:endParaRPr>
        </a:p>
      </dgm:t>
    </dgm:pt>
    <dgm:pt modelId="{87C7C8A5-8F15-4EA8-AAA8-2F70730438A0}" type="parTrans" cxnId="{113D1578-5388-4F06-BAAA-E0E2ED68FED5}">
      <dgm:prSet/>
      <dgm:spPr/>
      <dgm:t>
        <a:bodyPr/>
        <a:lstStyle/>
        <a:p>
          <a:endParaRPr lang="en-GB">
            <a:latin typeface="Arial" panose="020B0604020202020204" pitchFamily="34" charset="0"/>
            <a:cs typeface="Arial" panose="020B0604020202020204" pitchFamily="34" charset="0"/>
          </a:endParaRPr>
        </a:p>
      </dgm:t>
    </dgm:pt>
    <dgm:pt modelId="{4BCC38C6-D870-45A2-B745-7279975D4703}" type="sibTrans" cxnId="{113D1578-5388-4F06-BAAA-E0E2ED68FED5}">
      <dgm:prSet/>
      <dgm:spPr/>
      <dgm:t>
        <a:bodyPr/>
        <a:lstStyle/>
        <a:p>
          <a:endParaRPr lang="en-GB">
            <a:latin typeface="Arial" panose="020B0604020202020204" pitchFamily="34" charset="0"/>
            <a:cs typeface="Arial" panose="020B0604020202020204" pitchFamily="34" charset="0"/>
          </a:endParaRPr>
        </a:p>
      </dgm:t>
    </dgm:pt>
    <dgm:pt modelId="{BA5B2A07-D9D1-4C53-B4FE-2212A4D782EB}">
      <dgm:prSet custT="1"/>
      <dgm:spPr/>
      <dgm:t>
        <a:bodyPr/>
        <a:lstStyle/>
        <a:p>
          <a:pPr rtl="0">
            <a:buClr>
              <a:schemeClr val="tx1"/>
            </a:buClr>
          </a:pPr>
          <a:r>
            <a:rPr lang="en-GB" sz="1800" dirty="0">
              <a:solidFill>
                <a:srgbClr val="575C96"/>
              </a:solidFill>
              <a:hlinkClick xmlns:r="http://schemas.openxmlformats.org/officeDocument/2006/relationships" r:id="rId6" tooltip="https://legalaidlearning.justice.gov.uk/amend-a-case-cost-limitation/">
                <a:extLst>
                  <a:ext uri="{A12FA001-AC4F-418D-AE19-62706E023703}">
                    <ahyp:hlinkClr xmlns:ahyp="http://schemas.microsoft.com/office/drawing/2018/hyperlinkcolor" val="tx"/>
                  </a:ext>
                </a:extLst>
              </a:hlinkClick>
            </a:rPr>
            <a:t>Amend a Case Cost Limitation – Legal Aid Learning (justice.gov.uk)</a:t>
          </a:r>
          <a:endParaRPr lang="en-GB" sz="1800" b="0" dirty="0">
            <a:solidFill>
              <a:srgbClr val="575C96"/>
            </a:solidFill>
            <a:latin typeface="Arial" panose="020B0604020202020204" pitchFamily="34" charset="0"/>
            <a:cs typeface="Arial" panose="020B0604020202020204" pitchFamily="34" charset="0"/>
          </a:endParaRPr>
        </a:p>
      </dgm:t>
    </dgm:pt>
    <dgm:pt modelId="{25AA7907-BBA8-4226-B732-69BC02BC33A5}" type="parTrans" cxnId="{A5F65E8B-1177-41E5-B285-591B4C775A03}">
      <dgm:prSet/>
      <dgm:spPr/>
      <dgm:t>
        <a:bodyPr/>
        <a:lstStyle/>
        <a:p>
          <a:endParaRPr lang="en-GB">
            <a:latin typeface="Arial" panose="020B0604020202020204" pitchFamily="34" charset="0"/>
            <a:cs typeface="Arial" panose="020B0604020202020204" pitchFamily="34" charset="0"/>
          </a:endParaRPr>
        </a:p>
      </dgm:t>
    </dgm:pt>
    <dgm:pt modelId="{6E60A570-7067-4E01-898D-E2F8F7061666}" type="sibTrans" cxnId="{A5F65E8B-1177-41E5-B285-591B4C775A03}">
      <dgm:prSet/>
      <dgm:spPr/>
      <dgm:t>
        <a:bodyPr/>
        <a:lstStyle/>
        <a:p>
          <a:endParaRPr lang="en-GB">
            <a:latin typeface="Arial" panose="020B0604020202020204" pitchFamily="34" charset="0"/>
            <a:cs typeface="Arial" panose="020B0604020202020204" pitchFamily="34" charset="0"/>
          </a:endParaRPr>
        </a:p>
      </dgm:t>
    </dgm:pt>
    <dgm:pt modelId="{30361D50-D7A7-45E2-AAD0-78D208231215}">
      <dgm:prSet custT="1"/>
      <dgm:spPr/>
      <dgm:t>
        <a:bodyPr/>
        <a:lstStyle/>
        <a:p>
          <a:r>
            <a:rPr lang="en-GB" sz="1800" dirty="0">
              <a:solidFill>
                <a:srgbClr val="575C96"/>
              </a:solidFill>
              <a:hlinkClick xmlns:r="http://schemas.openxmlformats.org/officeDocument/2006/relationships" r:id="rId7" tooltip="https://legalaidlearning.justice.gov.uk/amendments/">
                <a:extLst>
                  <a:ext uri="{A12FA001-AC4F-418D-AE19-62706E023703}">
                    <ahyp:hlinkClr xmlns:ahyp="http://schemas.microsoft.com/office/drawing/2018/hyperlinkcolor" val="tx"/>
                  </a:ext>
                </a:extLst>
              </a:hlinkClick>
            </a:rPr>
            <a:t>Amendments – Legal Aid Learning (justice.gov.uk)</a:t>
          </a:r>
          <a:endParaRPr lang="en-GB" sz="1800" b="0" dirty="0">
            <a:solidFill>
              <a:srgbClr val="575C96"/>
            </a:solidFill>
            <a:latin typeface="Arial" panose="020B0604020202020204" pitchFamily="34" charset="0"/>
            <a:cs typeface="Arial" panose="020B0604020202020204" pitchFamily="34" charset="0"/>
          </a:endParaRPr>
        </a:p>
      </dgm:t>
    </dgm:pt>
    <dgm:pt modelId="{4E85B83E-55CB-4574-8C39-FE311A37B6C9}" type="parTrans" cxnId="{870FB138-A7F8-4AEE-BC2F-BC388C552E0E}">
      <dgm:prSet/>
      <dgm:spPr/>
      <dgm:t>
        <a:bodyPr/>
        <a:lstStyle/>
        <a:p>
          <a:endParaRPr lang="en-GB"/>
        </a:p>
      </dgm:t>
    </dgm:pt>
    <dgm:pt modelId="{B93C3EE8-2796-4AE7-AD21-110549370C6A}" type="sibTrans" cxnId="{870FB138-A7F8-4AEE-BC2F-BC388C552E0E}">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custScaleY="168468">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333B4336-BF9F-4C35-93E2-7727AA0E9150}" type="presOf" srcId="{37FF15F9-879B-41E1-B0D2-C06ADE359557}" destId="{BFEDC405-33BF-4BA3-A838-FFBB77DEB8BC}" srcOrd="0" destOrd="0" presId="urn:microsoft.com/office/officeart/2005/8/layout/list1"/>
    <dgm:cxn modelId="{870FB138-A7F8-4AEE-BC2F-BC388C552E0E}" srcId="{B35C3339-A81B-4400-A810-D0D06B9429A3}" destId="{30361D50-D7A7-45E2-AAD0-78D208231215}" srcOrd="3" destOrd="0" parTransId="{4E85B83E-55CB-4574-8C39-FE311A37B6C9}" sibTransId="{B93C3EE8-2796-4AE7-AD21-110549370C6A}"/>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113D1578-5388-4F06-BAAA-E0E2ED68FED5}" srcId="{B35C3339-A81B-4400-A810-D0D06B9429A3}" destId="{A49064AA-D255-4FB1-81EB-7DB36F7DC873}" srcOrd="1" destOrd="0" parTransId="{87C7C8A5-8F15-4EA8-AAA8-2F70730438A0}" sibTransId="{4BCC38C6-D870-45A2-B745-7279975D4703}"/>
    <dgm:cxn modelId="{47BC9C78-6A5E-4521-AA53-B1FCF8BC6993}" srcId="{817C6758-BB3C-4238-AEC6-C294BC4D0C2F}" destId="{9AB8DC72-3743-4347-AFDE-FA81DC32C4DE}" srcOrd="0" destOrd="0" parTransId="{2910D8AB-EC8B-4A7F-A821-1192B1B27DF2}" sibTransId="{F52BA62B-01BB-43ED-BC06-399838749566}"/>
    <dgm:cxn modelId="{4818697F-93E4-459A-A71D-3C1717C48761}" type="presOf" srcId="{BA5B2A07-D9D1-4C53-B4FE-2212A4D782EB}" destId="{3E190518-22F1-4646-9759-29626193A688}" srcOrd="0" destOrd="2" presId="urn:microsoft.com/office/officeart/2005/8/layout/list1"/>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A5F65E8B-1177-41E5-B285-591B4C775A03}" srcId="{B35C3339-A81B-4400-A810-D0D06B9429A3}" destId="{BA5B2A07-D9D1-4C53-B4FE-2212A4D782EB}" srcOrd="2" destOrd="0" parTransId="{25AA7907-BBA8-4226-B732-69BC02BC33A5}" sibTransId="{6E60A570-7067-4E01-898D-E2F8F7061666}"/>
    <dgm:cxn modelId="{5DAAEB8E-6578-434E-A738-6690F730F90A}" type="presOf" srcId="{441C0146-E283-4550-B82B-93D74774CDCF}" destId="{3E190518-22F1-4646-9759-29626193A688}" srcOrd="0" destOrd="0" presId="urn:microsoft.com/office/officeart/2005/8/layout/list1"/>
    <dgm:cxn modelId="{DA04C39B-2A30-419F-B0A0-8A93C7F4AE7B}" type="presOf" srcId="{30361D50-D7A7-45E2-AAD0-78D208231215}" destId="{3E190518-22F1-4646-9759-29626193A688}" srcOrd="0" destOrd="3"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BE4064AB-1092-4FF5-85B8-6AEE7825598E}" srcId="{B35C3339-A81B-4400-A810-D0D06B9429A3}" destId="{441C0146-E283-4550-B82B-93D74774CDCF}" srcOrd="0" destOrd="0" parTransId="{AEE622C5-0355-4E27-BB7D-56E153E8AC79}" sibTransId="{45AAF290-AB85-4EB1-88D9-34E11F70B728}"/>
    <dgm:cxn modelId="{D0A401AD-46FF-47DB-90C9-0D85663396FC}" type="presOf" srcId="{A49064AA-D255-4FB1-81EB-7DB36F7DC873}" destId="{3E190518-22F1-4646-9759-29626193A688}" srcOrd="0" destOrd="1" presId="urn:microsoft.com/office/officeart/2005/8/layout/list1"/>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 : </a:t>
          </a:r>
          <a:r>
            <a:rPr lang="en-GB" sz="18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1800">
            <a:solidFill>
              <a:srgbClr val="575C96"/>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0F590-8CC9-44B7-86D3-5A17F0AC3EFB}">
      <dsp:nvSpPr>
        <dsp:cNvPr id="0" name=""/>
        <dsp:cNvSpPr/>
      </dsp:nvSpPr>
      <dsp:spPr>
        <a:xfrm>
          <a:off x="0" y="354631"/>
          <a:ext cx="958461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25D2EC-1DDE-4646-B97E-44B4821BB90A}">
      <dsp:nvSpPr>
        <dsp:cNvPr id="0" name=""/>
        <dsp:cNvSpPr/>
      </dsp:nvSpPr>
      <dsp:spPr>
        <a:xfrm>
          <a:off x="479230" y="147991"/>
          <a:ext cx="6709231"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t>Introduction</a:t>
          </a:r>
        </a:p>
      </dsp:txBody>
      <dsp:txXfrm>
        <a:off x="499405" y="168166"/>
        <a:ext cx="6668881" cy="372930"/>
      </dsp:txXfrm>
    </dsp:sp>
    <dsp:sp modelId="{6D29BA54-270B-4FDE-9282-591D2685390C}">
      <dsp:nvSpPr>
        <dsp:cNvPr id="0" name=""/>
        <dsp:cNvSpPr/>
      </dsp:nvSpPr>
      <dsp:spPr>
        <a:xfrm>
          <a:off x="0" y="989671"/>
          <a:ext cx="958461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E046E-1278-4D9E-B64A-6AC585E2985D}">
      <dsp:nvSpPr>
        <dsp:cNvPr id="0" name=""/>
        <dsp:cNvSpPr/>
      </dsp:nvSpPr>
      <dsp:spPr>
        <a:xfrm>
          <a:off x="479230" y="783031"/>
          <a:ext cx="6709231"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t>Scope and authorities</a:t>
          </a:r>
        </a:p>
      </dsp:txBody>
      <dsp:txXfrm>
        <a:off x="499405" y="803206"/>
        <a:ext cx="6668881" cy="372930"/>
      </dsp:txXfrm>
    </dsp:sp>
    <dsp:sp modelId="{E821429B-EC96-445F-9E55-8B9A825F1C97}">
      <dsp:nvSpPr>
        <dsp:cNvPr id="0" name=""/>
        <dsp:cNvSpPr/>
      </dsp:nvSpPr>
      <dsp:spPr>
        <a:xfrm>
          <a:off x="0" y="1624711"/>
          <a:ext cx="958461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79230" y="1418071"/>
          <a:ext cx="6709231"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t>Pre-contract costs</a:t>
          </a:r>
        </a:p>
      </dsp:txBody>
      <dsp:txXfrm>
        <a:off x="499405" y="1438246"/>
        <a:ext cx="6668881" cy="372930"/>
      </dsp:txXfrm>
    </dsp:sp>
    <dsp:sp modelId="{57645CBD-A313-4BF0-96AA-D92FE4025230}">
      <dsp:nvSpPr>
        <dsp:cNvPr id="0" name=""/>
        <dsp:cNvSpPr/>
      </dsp:nvSpPr>
      <dsp:spPr>
        <a:xfrm>
          <a:off x="0" y="2259751"/>
          <a:ext cx="958461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79230" y="2053111"/>
          <a:ext cx="6709231"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t>Hourly rates and common issues</a:t>
          </a:r>
        </a:p>
      </dsp:txBody>
      <dsp:txXfrm>
        <a:off x="499405" y="2073286"/>
        <a:ext cx="6668881" cy="372930"/>
      </dsp:txXfrm>
    </dsp:sp>
    <dsp:sp modelId="{72DC448B-08E0-4E7F-B838-2388C74487C7}">
      <dsp:nvSpPr>
        <dsp:cNvPr id="0" name=""/>
        <dsp:cNvSpPr/>
      </dsp:nvSpPr>
      <dsp:spPr>
        <a:xfrm>
          <a:off x="0" y="2894791"/>
          <a:ext cx="958461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9D889-BE3D-4AB8-B2BB-2646723D1C1D}">
      <dsp:nvSpPr>
        <dsp:cNvPr id="0" name=""/>
        <dsp:cNvSpPr/>
      </dsp:nvSpPr>
      <dsp:spPr>
        <a:xfrm>
          <a:off x="479230" y="2688151"/>
          <a:ext cx="6709231"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t>Assessing an hourly rates case plan</a:t>
          </a:r>
        </a:p>
      </dsp:txBody>
      <dsp:txXfrm>
        <a:off x="499405" y="2708326"/>
        <a:ext cx="6668881" cy="372930"/>
      </dsp:txXfrm>
    </dsp:sp>
    <dsp:sp modelId="{372B4153-32F9-4467-BD4D-1563B0C41533}">
      <dsp:nvSpPr>
        <dsp:cNvPr id="0" name=""/>
        <dsp:cNvSpPr/>
      </dsp:nvSpPr>
      <dsp:spPr>
        <a:xfrm>
          <a:off x="0" y="3529831"/>
          <a:ext cx="958461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90AB1-6F54-49E9-9727-231AB243287F}">
      <dsp:nvSpPr>
        <dsp:cNvPr id="0" name=""/>
        <dsp:cNvSpPr/>
      </dsp:nvSpPr>
      <dsp:spPr>
        <a:xfrm>
          <a:off x="479230" y="3323191"/>
          <a:ext cx="6709231"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t>Further information on staged costs</a:t>
          </a:r>
        </a:p>
      </dsp:txBody>
      <dsp:txXfrm>
        <a:off x="499405" y="3343366"/>
        <a:ext cx="6668881" cy="372930"/>
      </dsp:txXfrm>
    </dsp:sp>
    <dsp:sp modelId="{D8D8CA6F-2CC1-489B-85BE-94529EAA8321}">
      <dsp:nvSpPr>
        <dsp:cNvPr id="0" name=""/>
        <dsp:cNvSpPr/>
      </dsp:nvSpPr>
      <dsp:spPr>
        <a:xfrm>
          <a:off x="0" y="4164871"/>
          <a:ext cx="958461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5FF812-945D-46C1-AC96-3B7E9CF7B5E7}">
      <dsp:nvSpPr>
        <dsp:cNvPr id="0" name=""/>
        <dsp:cNvSpPr/>
      </dsp:nvSpPr>
      <dsp:spPr>
        <a:xfrm>
          <a:off x="479230" y="3958231"/>
          <a:ext cx="6709231"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t>Additional guidance / contact us</a:t>
          </a:r>
        </a:p>
      </dsp:txBody>
      <dsp:txXfrm>
        <a:off x="499405" y="3978406"/>
        <a:ext cx="6668881"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323199"/>
          <a:ext cx="10138391" cy="161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166624" rIns="786852" bIns="128016" numCol="1" spcCol="1270" anchor="t" anchorCtr="0">
          <a:noAutofit/>
        </a:bodyPr>
        <a:lstStyle/>
        <a:p>
          <a:pPr marL="171450" lvl="1" indent="-171450" algn="l" defTabSz="800100">
            <a:lnSpc>
              <a:spcPct val="90000"/>
            </a:lnSpc>
            <a:spcBef>
              <a:spcPct val="0"/>
            </a:spcBef>
            <a:spcAft>
              <a:spcPct val="15000"/>
            </a:spcAft>
            <a:buClr>
              <a:schemeClr val="tx1"/>
            </a:buClr>
            <a:buChar char="•"/>
          </a:pPr>
          <a:r>
            <a:rPr lang="en-GB" sz="1800" kern="1200" dirty="0">
              <a:solidFill>
                <a:srgbClr val="575C96"/>
              </a:solidFill>
              <a:hlinkClick xmlns:r="http://schemas.openxmlformats.org/officeDocument/2006/relationships" r:id="rId1" tooltip="https://legalaidlearning.justice.gov.uk/ccms-provider-family-high-cost-case-registration-query/">
                <a:extLst>
                  <a:ext uri="{A12FA001-AC4F-418D-AE19-62706E023703}">
                    <ahyp:hlinkClr xmlns:ahyp="http://schemas.microsoft.com/office/drawing/2018/hyperlinkcolor" val="tx"/>
                  </a:ext>
                </a:extLst>
              </a:hlinkClick>
            </a:rPr>
            <a:t>CCMS Provider: Family High Cost Case Registration/Query – Legal Aid Learning (justice.gov.uk)</a:t>
          </a:r>
          <a:endParaRPr lang="en-GB" sz="1800" b="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rtl="0">
            <a:lnSpc>
              <a:spcPct val="90000"/>
            </a:lnSpc>
            <a:spcBef>
              <a:spcPct val="0"/>
            </a:spcBef>
            <a:spcAft>
              <a:spcPct val="15000"/>
            </a:spcAft>
            <a:buClr>
              <a:schemeClr val="tx1"/>
            </a:buClr>
            <a:buChar char="•"/>
          </a:pPr>
          <a:r>
            <a:rPr lang="en-GB" sz="1800" kern="1200" dirty="0">
              <a:solidFill>
                <a:srgbClr val="575C96"/>
              </a:solidFill>
              <a:hlinkClick xmlns:r="http://schemas.openxmlformats.org/officeDocument/2006/relationships" r:id="rId3" tooltip="https://legalaidlearning.justice.gov.uk/ccms-provider-submitting-a-prior-authority/">
                <a:extLst>
                  <a:ext uri="{A12FA001-AC4F-418D-AE19-62706E023703}">
                    <ahyp:hlinkClr xmlns:ahyp="http://schemas.microsoft.com/office/drawing/2018/hyperlinkcolor" val="tx"/>
                  </a:ext>
                </a:extLst>
              </a:hlinkClick>
            </a:rPr>
            <a:t>CCMS provider: submitting a prior authority – Legal Aid Learning (justice.gov.uk)</a:t>
          </a:r>
          <a:endParaRPr lang="en-GB" sz="1800" b="0" kern="1200" dirty="0">
            <a:solidFill>
              <a:srgbClr val="575C96"/>
            </a:solidFill>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lr>
              <a:schemeClr val="tx1"/>
            </a:buClr>
            <a:buChar char="•"/>
          </a:pPr>
          <a:r>
            <a:rPr lang="en-GB" sz="1800" kern="1200" dirty="0">
              <a:solidFill>
                <a:srgbClr val="575C96"/>
              </a:solidFill>
              <a:hlinkClick xmlns:r="http://schemas.openxmlformats.org/officeDocument/2006/relationships" r:id="rId4" tooltip="https://legalaidlearning.justice.gov.uk/amend-a-case-cost-limitation/">
                <a:extLst>
                  <a:ext uri="{A12FA001-AC4F-418D-AE19-62706E023703}">
                    <ahyp:hlinkClr xmlns:ahyp="http://schemas.microsoft.com/office/drawing/2018/hyperlinkcolor" val="tx"/>
                  </a:ext>
                </a:extLst>
              </a:hlinkClick>
            </a:rPr>
            <a:t>Amend a Case Cost Limitation – Legal Aid Learning (justice.gov.uk)</a:t>
          </a:r>
          <a:endParaRPr lang="en-GB" sz="1800" b="0" kern="1200" dirty="0">
            <a:solidFill>
              <a:srgbClr val="575C96"/>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solidFill>
                <a:srgbClr val="575C96"/>
              </a:solidFill>
              <a:hlinkClick xmlns:r="http://schemas.openxmlformats.org/officeDocument/2006/relationships" r:id="rId5" tooltip="https://legalaidlearning.justice.gov.uk/amendments/">
                <a:extLst>
                  <a:ext uri="{A12FA001-AC4F-418D-AE19-62706E023703}">
                    <ahyp:hlinkClr xmlns:ahyp="http://schemas.microsoft.com/office/drawing/2018/hyperlinkcolor" val="tx"/>
                  </a:ext>
                </a:extLst>
              </a:hlinkClick>
            </a:rPr>
            <a:t>Amendments – Legal Aid Learning (justice.gov.uk)</a:t>
          </a:r>
          <a:endParaRPr lang="en-GB" sz="1800" b="0" kern="1200" dirty="0">
            <a:solidFill>
              <a:srgbClr val="575C96"/>
            </a:solidFill>
            <a:latin typeface="Arial" panose="020B0604020202020204" pitchFamily="34" charset="0"/>
            <a:cs typeface="Arial" panose="020B0604020202020204" pitchFamily="34" charset="0"/>
          </a:endParaRPr>
        </a:p>
      </dsp:txBody>
      <dsp:txXfrm>
        <a:off x="0" y="323199"/>
        <a:ext cx="10138391" cy="1612800"/>
      </dsp:txXfrm>
    </dsp:sp>
    <dsp:sp modelId="{150576E2-B4C6-4050-8FD4-CA95B847155B}">
      <dsp:nvSpPr>
        <dsp:cNvPr id="0" name=""/>
        <dsp:cNvSpPr/>
      </dsp:nvSpPr>
      <dsp:spPr>
        <a:xfrm>
          <a:off x="506919" y="43424"/>
          <a:ext cx="7096873" cy="397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Quick Guides </a:t>
          </a:r>
        </a:p>
      </dsp:txBody>
      <dsp:txXfrm>
        <a:off x="526341" y="62846"/>
        <a:ext cx="7058029" cy="359010"/>
      </dsp:txXfrm>
    </dsp:sp>
    <dsp:sp modelId="{BFEDC405-33BF-4BA3-A838-FFBB77DEB8BC}">
      <dsp:nvSpPr>
        <dsp:cNvPr id="0" name=""/>
        <dsp:cNvSpPr/>
      </dsp:nvSpPr>
      <dsp:spPr>
        <a:xfrm>
          <a:off x="0" y="2097279"/>
          <a:ext cx="10138391" cy="541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16662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Sign up on ‘Eventbrite’</a:t>
          </a:r>
          <a:endParaRPr lang="en-GB" sz="1800" kern="1200">
            <a:latin typeface="Arial" panose="020B0604020202020204" pitchFamily="34" charset="0"/>
            <a:cs typeface="Arial" panose="020B0604020202020204" pitchFamily="34" charset="0"/>
          </a:endParaRPr>
        </a:p>
      </dsp:txBody>
      <dsp:txXfrm>
        <a:off x="0" y="2097279"/>
        <a:ext cx="10138391" cy="541800"/>
      </dsp:txXfrm>
    </dsp:sp>
    <dsp:sp modelId="{67B7D9D3-9CC8-4AE7-A220-98CDDFF8386C}">
      <dsp:nvSpPr>
        <dsp:cNvPr id="0" name=""/>
        <dsp:cNvSpPr/>
      </dsp:nvSpPr>
      <dsp:spPr>
        <a:xfrm>
          <a:off x="506919" y="1979199"/>
          <a:ext cx="7096873"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Online Training</a:t>
          </a:r>
        </a:p>
      </dsp:txBody>
      <dsp:txXfrm>
        <a:off x="518447" y="1990727"/>
        <a:ext cx="7073817" cy="213104"/>
      </dsp:txXfrm>
    </dsp:sp>
    <dsp:sp modelId="{75A5DF26-28A4-49BE-825D-32A0F9B644C1}">
      <dsp:nvSpPr>
        <dsp:cNvPr id="0" name=""/>
        <dsp:cNvSpPr/>
      </dsp:nvSpPr>
      <dsp:spPr>
        <a:xfrm>
          <a:off x="0" y="2800359"/>
          <a:ext cx="10138391" cy="541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16662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Use Webchat for help with IT system issues</a:t>
          </a:r>
          <a:endParaRPr lang="en-GB" sz="1800" kern="1200">
            <a:latin typeface="Arial" panose="020B0604020202020204" pitchFamily="34" charset="0"/>
            <a:cs typeface="Arial" panose="020B0604020202020204" pitchFamily="34" charset="0"/>
          </a:endParaRPr>
        </a:p>
      </dsp:txBody>
      <dsp:txXfrm>
        <a:off x="0" y="2800359"/>
        <a:ext cx="10138391" cy="541800"/>
      </dsp:txXfrm>
    </dsp:sp>
    <dsp:sp modelId="{FE77AF1C-3A89-4C0E-AAED-39D2B822CEDF}">
      <dsp:nvSpPr>
        <dsp:cNvPr id="0" name=""/>
        <dsp:cNvSpPr/>
      </dsp:nvSpPr>
      <dsp:spPr>
        <a:xfrm>
          <a:off x="506919" y="2682279"/>
          <a:ext cx="7096873"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18447" y="2693807"/>
        <a:ext cx="7073817" cy="213104"/>
      </dsp:txXfrm>
    </dsp:sp>
    <dsp:sp modelId="{64286BCF-409A-4199-93D7-EC97D8E5BBF6}">
      <dsp:nvSpPr>
        <dsp:cNvPr id="0" name=""/>
        <dsp:cNvSpPr/>
      </dsp:nvSpPr>
      <dsp:spPr>
        <a:xfrm>
          <a:off x="0" y="3503439"/>
          <a:ext cx="10138391" cy="15371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16662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Popular sessions are posted on the training website: </a:t>
          </a:r>
          <a:r>
            <a:rPr lang="en-GB" sz="1800" kern="1200">
              <a:solidFill>
                <a:srgbClr val="575C96"/>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LAA learning website</a:t>
          </a:r>
          <a:r>
            <a:rPr lang="en-GB" sz="1800" kern="1200">
              <a:solidFill>
                <a:srgbClr val="575C96"/>
              </a:solidFill>
              <a:latin typeface="Arial" panose="020B0604020202020204" pitchFamily="34" charset="0"/>
              <a:cs typeface="Arial" panose="020B0604020202020204" pitchFamily="34" charset="0"/>
            </a:rPr>
            <a:t> </a:t>
          </a:r>
          <a:r>
            <a:rPr lang="en-GB" sz="1800" kern="1200">
              <a:solidFill>
                <a:schemeClr val="tx1"/>
              </a:solidFill>
              <a:latin typeface="+mn-lt"/>
              <a:cs typeface="Arial" panose="020B0604020202020204" pitchFamily="34" charset="0"/>
            </a:rPr>
            <a:t>and the LAA YouTube channel: </a:t>
          </a:r>
          <a:r>
            <a:rPr lang="en-GB" sz="1800" kern="1200">
              <a:solidFill>
                <a:srgbClr val="575C96"/>
              </a:solidFill>
              <a:hlinkClick xmlns:r="http://schemas.openxmlformats.org/officeDocument/2006/relationships" r:id="rId7" tooltip="https://www.youtube.com/@legalaidagency4058?app=desktop">
                <a:extLst>
                  <a:ext uri="{A12FA001-AC4F-418D-AE19-62706E023703}">
                    <ahyp:hlinkClr xmlns:ahyp="http://schemas.microsoft.com/office/drawing/2018/hyperlinkcolor" val="tx"/>
                  </a:ext>
                </a:extLst>
              </a:hlinkClick>
            </a:rPr>
            <a:t>Legal Aid Agency </a:t>
          </a:r>
          <a:r>
            <a:rPr lang="en-GB" sz="1800" kern="1200" err="1">
              <a:solidFill>
                <a:srgbClr val="575C96"/>
              </a:solidFill>
              <a:hlinkClick xmlns:r="http://schemas.openxmlformats.org/officeDocument/2006/relationships" r:id="rId7" tooltip="https://www.youtube.com/@legalaidagency4058?app=desktop">
                <a:extLst>
                  <a:ext uri="{A12FA001-AC4F-418D-AE19-62706E023703}">
                    <ahyp:hlinkClr xmlns:ahyp="http://schemas.microsoft.com/office/drawing/2018/hyperlinkcolor" val="tx"/>
                  </a:ext>
                </a:extLst>
              </a:hlinkClick>
            </a:rPr>
            <a:t>youtube</a:t>
          </a:r>
          <a:r>
            <a:rPr lang="en-GB" sz="1800" kern="1200">
              <a:solidFill>
                <a:srgbClr val="575C96"/>
              </a:solidFill>
              <a:hlinkClick xmlns:r="http://schemas.openxmlformats.org/officeDocument/2006/relationships" r:id="rId7" tooltip="https://www.youtube.com/@legalaidagency4058?app=desktop">
                <a:extLst>
                  <a:ext uri="{A12FA001-AC4F-418D-AE19-62706E023703}">
                    <ahyp:hlinkClr xmlns:ahyp="http://schemas.microsoft.com/office/drawing/2018/hyperlinkcolor" val="tx"/>
                  </a:ext>
                </a:extLst>
              </a:hlinkClick>
            </a:rPr>
            <a:t> channel</a:t>
          </a:r>
          <a:r>
            <a:rPr lang="en-GB" sz="1800" kern="1200">
              <a:solidFill>
                <a:srgbClr val="575C96"/>
              </a:solidFill>
            </a:rPr>
            <a:t> </a:t>
          </a:r>
          <a:r>
            <a:rPr lang="en-GB" sz="1800" kern="1200">
              <a:solidFill>
                <a:schemeClr val="tx1"/>
              </a:solidFill>
            </a:rPr>
            <a:t>Remember to like and subscribe!</a:t>
          </a:r>
          <a:endParaRPr lang="en-GB" sz="1800" kern="1200">
            <a:solidFill>
              <a:srgbClr val="575C96"/>
            </a:solidFill>
            <a:latin typeface="Arial" panose="020B0604020202020204" pitchFamily="34" charset="0"/>
            <a:cs typeface="Arial" panose="020B0604020202020204" pitchFamily="34" charset="0"/>
          </a:endParaRPr>
        </a:p>
      </dsp:txBody>
      <dsp:txXfrm>
        <a:off x="0" y="3503439"/>
        <a:ext cx="10138391" cy="1537199"/>
      </dsp:txXfrm>
    </dsp:sp>
    <dsp:sp modelId="{DE41F533-A90B-4791-A97F-D2263066D35F}">
      <dsp:nvSpPr>
        <dsp:cNvPr id="0" name=""/>
        <dsp:cNvSpPr/>
      </dsp:nvSpPr>
      <dsp:spPr>
        <a:xfrm>
          <a:off x="506919" y="3385359"/>
          <a:ext cx="7096873"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18447" y="3396887"/>
        <a:ext cx="7073817" cy="21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 : </a:t>
          </a:r>
          <a:r>
            <a:rPr lang="en-GB" sz="1800" kern="12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1800" kern="1200">
            <a:solidFill>
              <a:srgbClr val="575C96"/>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6</a:t>
            </a:fld>
            <a:endParaRPr lang="en-GB"/>
          </a:p>
        </p:txBody>
      </p:sp>
    </p:spTree>
    <p:extLst>
      <p:ext uri="{BB962C8B-B14F-4D97-AF65-F5344CB8AC3E}">
        <p14:creationId xmlns:p14="http://schemas.microsoft.com/office/powerpoint/2010/main" val="3718784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825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16/10/2024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41956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16/10/2024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98805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16/10/2024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430452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16/10/2024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70340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5BB4E-3FA5-0EC2-690A-231A2CFE38B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5443EB01-24D9-4993-826A-BF3AD83D8092}" type="datetime1">
              <a:rPr lang="en-GB" smtClean="0"/>
              <a:t>16/10/2024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a:t>description of the change</a:t>
            </a:r>
          </a:p>
        </p:txBody>
      </p:sp>
    </p:spTree>
    <p:extLst>
      <p:ext uri="{BB962C8B-B14F-4D97-AF65-F5344CB8AC3E}">
        <p14:creationId xmlns:p14="http://schemas.microsoft.com/office/powerpoint/2010/main" val="354248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9362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C8279A9B-1203-6748-7911-405F61EB5E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41088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16/10/2024</a:t>
            </a:fld>
            <a:endParaRPr lang="en-GB"/>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Tree>
    <p:extLst>
      <p:ext uri="{BB962C8B-B14F-4D97-AF65-F5344CB8AC3E}">
        <p14:creationId xmlns:p14="http://schemas.microsoft.com/office/powerpoint/2010/main" val="3055690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assets.publishing.service.gov.uk/media/66b9ef89ab418ab0555935fa/Costs_Assessment_Guidance_2018_-_Version_10-_December_2023___clean_.pdf"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view.officeapps.live.com/op/view.aspx?src=https%3A%2F%2Fassets.publishing.service.gov.uk%2Fmedia%2F6334573dd3bf7f34eb788e72%2FRates_Calculator_v2.17.xls&amp;wdOrigin=BROWSELINK"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mailto:Highcostfamilyfixer@justice.gov.uk" TargetMode="External"/><Relationship Id="rId2" Type="http://schemas.openxmlformats.org/officeDocument/2006/relationships/hyperlink" Target="mailto:highcostfamily@justice.gov.uk"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egalaidlearning.justice.gov.uk/" TargetMode="External"/><Relationship Id="rId7" Type="http://schemas.openxmlformats.org/officeDocument/2006/relationships/hyperlink" Target="https://assets.publishing.service.gov.uk/government/uploads/system/uploads/attachment_data/file/1106806/Costs_Assessment_Guidance_2018_-_Version_6_October_2022-_.pdf" TargetMode="External"/><Relationship Id="rId2" Type="http://schemas.openxmlformats.org/officeDocument/2006/relationships/hyperlink" Target="https://www.gov.uk/guidance/civil-high-cost-cases-family"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1085960/21._hcf_family_fully_costed_case_plan_checklist.docx" TargetMode="External"/><Relationship Id="rId5" Type="http://schemas.openxmlformats.org/officeDocument/2006/relationships/hyperlink" Target="https://assets.publishing.service.gov.uk/government/uploads/system/uploads/attachment_data/file/802984/Counsel_Acceptance_Form.docx" TargetMode="External"/><Relationship Id="rId4" Type="http://schemas.openxmlformats.org/officeDocument/2006/relationships/hyperlink" Target="https://assets.publishing.service.gov.uk/government/uploads/system/uploads/attachment_data/file/802983/Contract.doc"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9725513" cy="1080000"/>
          </a:xfrm>
        </p:spPr>
        <p:txBody>
          <a:bodyPr/>
          <a:lstStyle/>
          <a:p>
            <a:r>
              <a:rPr lang="en-GB"/>
              <a:t>#HelpUsSayYes Webinar: Hourly rates</a:t>
            </a:r>
            <a:endParaRPr lang="en-US"/>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a:t>High Cost Family Team</a:t>
            </a:r>
            <a:endParaRPr lang="en-GB"/>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b="1"/>
              <a:t>October 2024</a:t>
            </a:r>
            <a:endParaRPr lang="en-GB" b="1"/>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51D8-883B-43E9-A32B-BD1D94BC0A82}"/>
              </a:ext>
            </a:extLst>
          </p:cNvPr>
          <p:cNvSpPr>
            <a:spLocks noGrp="1"/>
          </p:cNvSpPr>
          <p:nvPr>
            <p:ph type="title"/>
          </p:nvPr>
        </p:nvSpPr>
        <p:spPr>
          <a:xfrm>
            <a:off x="589612" y="497862"/>
            <a:ext cx="11012776" cy="345232"/>
          </a:xfrm>
        </p:spPr>
        <p:txBody>
          <a:bodyPr>
            <a:normAutofit fontScale="90000"/>
          </a:bodyPr>
          <a:lstStyle/>
          <a:p>
            <a:r>
              <a:rPr lang="en-GB" dirty="0"/>
              <a:t>Pre-contract costs:</a:t>
            </a:r>
          </a:p>
        </p:txBody>
      </p:sp>
      <p:sp>
        <p:nvSpPr>
          <p:cNvPr id="10" name="TextBox 9">
            <a:extLst>
              <a:ext uri="{FF2B5EF4-FFF2-40B4-BE49-F238E27FC236}">
                <a16:creationId xmlns:a16="http://schemas.microsoft.com/office/drawing/2014/main" id="{5AAA1134-6CC2-46CE-B021-F037B15AD6C6}"/>
              </a:ext>
            </a:extLst>
          </p:cNvPr>
          <p:cNvSpPr txBox="1"/>
          <p:nvPr/>
        </p:nvSpPr>
        <p:spPr>
          <a:xfrm>
            <a:off x="589612" y="1295413"/>
            <a:ext cx="4358366" cy="4278094"/>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GB" dirty="0">
                <a:cs typeface="Arial"/>
              </a:rPr>
              <a:t>As of 1 May 2023, the high cost family team no longer assess the costs incurred prior to high cost registration.</a:t>
            </a:r>
            <a:endParaRPr lang="en-GB" dirty="0">
              <a:cs typeface="Arial" panose="020B0604020202020204" pitchFamily="34" charset="0"/>
            </a:endParaRPr>
          </a:p>
          <a:p>
            <a:pPr marL="285750" indent="-285750">
              <a:spcAft>
                <a:spcPts val="1200"/>
              </a:spcAft>
              <a:buFont typeface="Arial" panose="020B0604020202020204" pitchFamily="34" charset="0"/>
              <a:buChar char="•"/>
            </a:pPr>
            <a:r>
              <a:rPr lang="en-GB" dirty="0">
                <a:cs typeface="Arial"/>
              </a:rPr>
              <a:t>The costs incurred prior to high cost registration already had a £25,000.00 limitation, and whilst that cost limitation still forms part of the high cost contract agreement, these costs are now assessed by the LAA finance team. </a:t>
            </a:r>
            <a:endParaRPr lang="en-GB" dirty="0">
              <a:cs typeface="Arial" panose="020B0604020202020204" pitchFamily="34" charset="0"/>
            </a:endParaRPr>
          </a:p>
          <a:p>
            <a:pPr marL="285750" indent="-285750">
              <a:spcAft>
                <a:spcPts val="1200"/>
              </a:spcAft>
              <a:buFont typeface="Arial" panose="020B0604020202020204" pitchFamily="34" charset="0"/>
              <a:buChar char="•"/>
            </a:pPr>
            <a:r>
              <a:rPr lang="en-GB" dirty="0">
                <a:cs typeface="Arial"/>
              </a:rPr>
              <a:t>This has led to a 35 percent increase in reaching high cost contract agreements quicker than assessments done pre-1 May 2023.</a:t>
            </a:r>
          </a:p>
        </p:txBody>
      </p:sp>
      <p:pic>
        <p:nvPicPr>
          <p:cNvPr id="14" name="Content Placeholder 6" descr="Screenshot of information as shown on our system">
            <a:extLst>
              <a:ext uri="{FF2B5EF4-FFF2-40B4-BE49-F238E27FC236}">
                <a16:creationId xmlns:a16="http://schemas.microsoft.com/office/drawing/2014/main" id="{7681DA17-ADEA-44E3-B699-A3B24ADBC60D}"/>
              </a:ext>
            </a:extLst>
          </p:cNvPr>
          <p:cNvPicPr>
            <a:picLocks/>
          </p:cNvPicPr>
          <p:nvPr/>
        </p:nvPicPr>
        <p:blipFill rotWithShape="1">
          <a:blip r:embed="rId2"/>
          <a:srcRect t="17630" r="39840" b="22543"/>
          <a:stretch/>
        </p:blipFill>
        <p:spPr bwMode="auto">
          <a:xfrm>
            <a:off x="5297557" y="1026369"/>
            <a:ext cx="6009841" cy="4662294"/>
          </a:xfrm>
          <a:prstGeom prst="rect">
            <a:avLst/>
          </a:prstGeom>
          <a:ln w="31750">
            <a:solidFill>
              <a:schemeClr val="tx1"/>
            </a:solid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5B66A01B-463B-4F27-BD47-461D025F323E}"/>
              </a:ext>
            </a:extLst>
          </p:cNvPr>
          <p:cNvSpPr>
            <a:spLocks noGrp="1"/>
          </p:cNvSpPr>
          <p:nvPr>
            <p:ph type="sldNum" sz="quarter" idx="12"/>
          </p:nvPr>
        </p:nvSpPr>
        <p:spPr/>
        <p:txBody>
          <a:bodyPr/>
          <a:lstStyle/>
          <a:p>
            <a:fld id="{9A8223AF-F2F5-41F7-A71C-81CE492BCB88}" type="slidenum">
              <a:rPr lang="en-GB" smtClean="0"/>
              <a:pPr/>
              <a:t>10</a:t>
            </a:fld>
            <a:endParaRPr lang="en-GB"/>
          </a:p>
        </p:txBody>
      </p:sp>
      <p:sp>
        <p:nvSpPr>
          <p:cNvPr id="3" name="Footer Placeholder 4">
            <a:extLst>
              <a:ext uri="{FF2B5EF4-FFF2-40B4-BE49-F238E27FC236}">
                <a16:creationId xmlns:a16="http://schemas.microsoft.com/office/drawing/2014/main" id="{1881ED72-5C30-A3E5-6DFA-42CD42DC869E}"/>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74211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D747-5C7E-4951-B7D1-E7D24F4B29AE}"/>
              </a:ext>
            </a:extLst>
          </p:cNvPr>
          <p:cNvSpPr>
            <a:spLocks noGrp="1"/>
          </p:cNvSpPr>
          <p:nvPr>
            <p:ph type="title"/>
          </p:nvPr>
        </p:nvSpPr>
        <p:spPr/>
        <p:txBody>
          <a:bodyPr/>
          <a:lstStyle/>
          <a:p>
            <a:r>
              <a:rPr lang="en-GB"/>
              <a:t>Pre-contract costs continued:   </a:t>
            </a:r>
          </a:p>
        </p:txBody>
      </p:sp>
      <p:sp>
        <p:nvSpPr>
          <p:cNvPr id="9" name="TextBox 8">
            <a:extLst>
              <a:ext uri="{FF2B5EF4-FFF2-40B4-BE49-F238E27FC236}">
                <a16:creationId xmlns:a16="http://schemas.microsoft.com/office/drawing/2014/main" id="{E98CFAE1-A349-4D32-9A4C-70B1281F805D}"/>
              </a:ext>
            </a:extLst>
          </p:cNvPr>
          <p:cNvSpPr txBox="1"/>
          <p:nvPr/>
        </p:nvSpPr>
        <p:spPr>
          <a:xfrm>
            <a:off x="648000" y="1501416"/>
            <a:ext cx="4883006" cy="4278094"/>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cs typeface="Arial" panose="020B0604020202020204" pitchFamily="34" charset="0"/>
              </a:rPr>
              <a:t>We check the applicable solicitor rates being applied to ensure that they are correct: </a:t>
            </a:r>
          </a:p>
          <a:p>
            <a:pPr marL="742950" lvl="1" indent="-285750">
              <a:spcAft>
                <a:spcPts val="1200"/>
              </a:spcAft>
              <a:buFont typeface="Arial" panose="020B0604020202020204" pitchFamily="34" charset="0"/>
              <a:buChar char="•"/>
            </a:pPr>
            <a:r>
              <a:rPr lang="en-GB" dirty="0">
                <a:cs typeface="Arial" panose="020B0604020202020204" pitchFamily="34" charset="0"/>
              </a:rPr>
              <a:t>We point out any errors that may have been made, as well as make notes on when the work has been claimed from – to. </a:t>
            </a:r>
          </a:p>
          <a:p>
            <a:pPr marL="285750" indent="-285750">
              <a:spcAft>
                <a:spcPts val="1200"/>
              </a:spcAft>
              <a:buFont typeface="Arial" panose="020B0604020202020204" pitchFamily="34" charset="0"/>
              <a:buChar char="•"/>
            </a:pPr>
            <a:r>
              <a:rPr lang="en-GB" dirty="0">
                <a:cs typeface="Arial" panose="020B0604020202020204" pitchFamily="34" charset="0"/>
              </a:rPr>
              <a:t>The assessment / offer made on any applicable enhancement sought to form part of a high cost contract agreement would also need to be factored into any pre-contract costs before any contract agreement could be reached / put in place also. </a:t>
            </a:r>
          </a:p>
        </p:txBody>
      </p:sp>
      <p:pic>
        <p:nvPicPr>
          <p:cNvPr id="12" name="Content Placeholder 6" descr="Screenshot of additional information for pre-contract costs">
            <a:extLst>
              <a:ext uri="{FF2B5EF4-FFF2-40B4-BE49-F238E27FC236}">
                <a16:creationId xmlns:a16="http://schemas.microsoft.com/office/drawing/2014/main" id="{D73EF20B-3B6B-4541-B9D2-0357B8940125}"/>
              </a:ext>
            </a:extLst>
          </p:cNvPr>
          <p:cNvPicPr>
            <a:picLocks/>
          </p:cNvPicPr>
          <p:nvPr/>
        </p:nvPicPr>
        <p:blipFill rotWithShape="1">
          <a:blip r:embed="rId2"/>
          <a:srcRect t="17919" r="48815" b="13584"/>
          <a:stretch/>
        </p:blipFill>
        <p:spPr bwMode="auto">
          <a:xfrm>
            <a:off x="5821765" y="1317552"/>
            <a:ext cx="5487988" cy="4222891"/>
          </a:xfrm>
          <a:prstGeom prst="rect">
            <a:avLst/>
          </a:prstGeom>
          <a:ln w="31750">
            <a:solidFill>
              <a:schemeClr val="tx1"/>
            </a:solid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BE5FC1BD-B562-4FB0-96E4-7D8F51F09B15}"/>
              </a:ext>
            </a:extLst>
          </p:cNvPr>
          <p:cNvSpPr>
            <a:spLocks noGrp="1"/>
          </p:cNvSpPr>
          <p:nvPr>
            <p:ph type="sldNum" sz="quarter" idx="12"/>
          </p:nvPr>
        </p:nvSpPr>
        <p:spPr/>
        <p:txBody>
          <a:bodyPr/>
          <a:lstStyle/>
          <a:p>
            <a:fld id="{9A8223AF-F2F5-41F7-A71C-81CE492BCB88}" type="slidenum">
              <a:rPr lang="en-GB" smtClean="0"/>
              <a:pPr/>
              <a:t>11</a:t>
            </a:fld>
            <a:endParaRPr lang="en-GB"/>
          </a:p>
        </p:txBody>
      </p:sp>
      <p:sp>
        <p:nvSpPr>
          <p:cNvPr id="3" name="Footer Placeholder 4">
            <a:extLst>
              <a:ext uri="{FF2B5EF4-FFF2-40B4-BE49-F238E27FC236}">
                <a16:creationId xmlns:a16="http://schemas.microsoft.com/office/drawing/2014/main" id="{394CD695-0E91-005D-E694-71F45884AA0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10622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CBD2-3508-45E7-836A-688403EB16B4}"/>
              </a:ext>
            </a:extLst>
          </p:cNvPr>
          <p:cNvSpPr>
            <a:spLocks noGrp="1"/>
          </p:cNvSpPr>
          <p:nvPr>
            <p:ph type="title"/>
          </p:nvPr>
        </p:nvSpPr>
        <p:spPr/>
        <p:txBody>
          <a:bodyPr/>
          <a:lstStyle/>
          <a:p>
            <a:r>
              <a:rPr lang="en-GB" dirty="0"/>
              <a:t>Pre-contract costs: Correspondence</a:t>
            </a:r>
          </a:p>
        </p:txBody>
      </p:sp>
      <p:sp>
        <p:nvSpPr>
          <p:cNvPr id="9" name="TextBox 8">
            <a:extLst>
              <a:ext uri="{FF2B5EF4-FFF2-40B4-BE49-F238E27FC236}">
                <a16:creationId xmlns:a16="http://schemas.microsoft.com/office/drawing/2014/main" id="{D80614C0-4179-4DAD-97CC-EB11D8A75389}"/>
              </a:ext>
            </a:extLst>
          </p:cNvPr>
          <p:cNvSpPr txBox="1"/>
          <p:nvPr/>
        </p:nvSpPr>
        <p:spPr>
          <a:xfrm>
            <a:off x="648000" y="1526188"/>
            <a:ext cx="5448000" cy="4349909"/>
          </a:xfrm>
          <a:prstGeom prst="rect">
            <a:avLst/>
          </a:prstGeom>
          <a:noFill/>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cs typeface="Arial"/>
              </a:rPr>
              <a:t>The pre-contract costs are a good way of assessing the profile of costs in the case and ultimately the reasonableness in future stages.</a:t>
            </a:r>
          </a:p>
          <a:p>
            <a:pPr marL="285750" indent="-285750">
              <a:lnSpc>
                <a:spcPct val="150000"/>
              </a:lnSpc>
              <a:spcAft>
                <a:spcPts val="600"/>
              </a:spcAft>
              <a:buFont typeface="Arial" panose="020B0604020202020204" pitchFamily="34" charset="0"/>
              <a:buChar char="•"/>
            </a:pPr>
            <a:r>
              <a:rPr lang="en-GB" dirty="0">
                <a:cs typeface="Arial"/>
              </a:rPr>
              <a:t>Should the estimates for costs in Stage 1 and beyond, increase significantly, without any explanation why, we will consider the profile of pre contract costs to determine a reasonable  offer for future stages. </a:t>
            </a:r>
          </a:p>
          <a:p>
            <a:pPr marL="742950" lvl="1" indent="-285750">
              <a:lnSpc>
                <a:spcPct val="150000"/>
              </a:lnSpc>
              <a:spcAft>
                <a:spcPts val="600"/>
              </a:spcAft>
              <a:buFont typeface="Arial" panose="020B0604020202020204" pitchFamily="34" charset="0"/>
              <a:buChar char="•"/>
            </a:pPr>
            <a:r>
              <a:rPr lang="en-GB" dirty="0">
                <a:cs typeface="Arial"/>
              </a:rPr>
              <a:t>One factor we would consider is routine correspondence.</a:t>
            </a:r>
            <a:endParaRPr lang="en-GB" dirty="0">
              <a:cs typeface="Arial" panose="020B0604020202020204" pitchFamily="34" charset="0"/>
            </a:endParaRPr>
          </a:p>
        </p:txBody>
      </p:sp>
      <p:pic>
        <p:nvPicPr>
          <p:cNvPr id="12" name="Content Placeholder 6" descr="Screenshot of pre-contract correspondence information ">
            <a:extLst>
              <a:ext uri="{FF2B5EF4-FFF2-40B4-BE49-F238E27FC236}">
                <a16:creationId xmlns:a16="http://schemas.microsoft.com/office/drawing/2014/main" id="{AA0EA6BC-FD7F-41D7-87F1-DA0C2433EDAC}"/>
              </a:ext>
            </a:extLst>
          </p:cNvPr>
          <p:cNvPicPr>
            <a:picLocks/>
          </p:cNvPicPr>
          <p:nvPr/>
        </p:nvPicPr>
        <p:blipFill rotWithShape="1">
          <a:blip r:embed="rId2"/>
          <a:srcRect t="19075" r="57290" b="52312"/>
          <a:stretch/>
        </p:blipFill>
        <p:spPr bwMode="auto">
          <a:xfrm>
            <a:off x="6368226" y="1526188"/>
            <a:ext cx="5169199" cy="3852327"/>
          </a:xfrm>
          <a:prstGeom prst="rect">
            <a:avLst/>
          </a:prstGeom>
          <a:ln w="31750">
            <a:solidFill>
              <a:schemeClr val="tx1"/>
            </a:solid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068E0BD2-841C-4555-8E8E-2D635448BE14}"/>
              </a:ext>
            </a:extLst>
          </p:cNvPr>
          <p:cNvSpPr>
            <a:spLocks noGrp="1"/>
          </p:cNvSpPr>
          <p:nvPr>
            <p:ph type="sldNum" sz="quarter" idx="12"/>
          </p:nvPr>
        </p:nvSpPr>
        <p:spPr/>
        <p:txBody>
          <a:bodyPr/>
          <a:lstStyle/>
          <a:p>
            <a:fld id="{9A8223AF-F2F5-41F7-A71C-81CE492BCB88}" type="slidenum">
              <a:rPr lang="en-GB" smtClean="0"/>
              <a:pPr/>
              <a:t>12</a:t>
            </a:fld>
            <a:endParaRPr lang="en-GB"/>
          </a:p>
        </p:txBody>
      </p:sp>
      <p:sp>
        <p:nvSpPr>
          <p:cNvPr id="3" name="Footer Placeholder 4">
            <a:extLst>
              <a:ext uri="{FF2B5EF4-FFF2-40B4-BE49-F238E27FC236}">
                <a16:creationId xmlns:a16="http://schemas.microsoft.com/office/drawing/2014/main" id="{25228727-9F89-0DC5-B502-03BDFB2807FD}"/>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98443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CB9E-6E2B-4446-8C55-E4DFB598B4D1}"/>
              </a:ext>
            </a:extLst>
          </p:cNvPr>
          <p:cNvSpPr>
            <a:spLocks noGrp="1"/>
          </p:cNvSpPr>
          <p:nvPr>
            <p:ph type="title"/>
          </p:nvPr>
        </p:nvSpPr>
        <p:spPr/>
        <p:txBody>
          <a:bodyPr/>
          <a:lstStyle/>
          <a:p>
            <a:r>
              <a:rPr lang="en-GB"/>
              <a:t>Pre-contract costs continued:</a:t>
            </a:r>
          </a:p>
        </p:txBody>
      </p:sp>
      <p:sp>
        <p:nvSpPr>
          <p:cNvPr id="12" name="Content Placeholder 2">
            <a:extLst>
              <a:ext uri="{FF2B5EF4-FFF2-40B4-BE49-F238E27FC236}">
                <a16:creationId xmlns:a16="http://schemas.microsoft.com/office/drawing/2014/main" id="{10F80702-6139-C8F9-AB90-2E6BFF884C09}"/>
              </a:ext>
            </a:extLst>
          </p:cNvPr>
          <p:cNvSpPr>
            <a:spLocks noGrp="1"/>
          </p:cNvSpPr>
          <p:nvPr>
            <p:ph sz="half" idx="1"/>
          </p:nvPr>
        </p:nvSpPr>
        <p:spPr>
          <a:xfrm>
            <a:off x="809425" y="1127775"/>
            <a:ext cx="5024919" cy="4834114"/>
          </a:xfrm>
        </p:spPr>
        <p:txBody>
          <a:bodyPr vert="horz" lIns="0" tIns="0" rIns="0" bIns="0" rtlCol="0" anchor="t">
            <a:noAutofit/>
          </a:bodyPr>
          <a:lstStyle/>
          <a:p>
            <a:pPr marL="285750" indent="-285750">
              <a:buFont typeface="Arial" panose="020B0604020202020204" pitchFamily="34" charset="0"/>
              <a:buChar char="•"/>
            </a:pPr>
            <a:r>
              <a:rPr lang="en-GB" sz="1800" b="0" dirty="0">
                <a:latin typeface="+mj-lt"/>
              </a:rPr>
              <a:t>It is vitally important </a:t>
            </a:r>
            <a:r>
              <a:rPr lang="en-GB" sz="1800" dirty="0">
                <a:latin typeface="+mj-lt"/>
              </a:rPr>
              <a:t>the cost to date section </a:t>
            </a:r>
            <a:r>
              <a:rPr lang="en-GB" sz="1800" b="0" dirty="0">
                <a:latin typeface="+mj-lt"/>
              </a:rPr>
              <a:t>of the </a:t>
            </a:r>
            <a:r>
              <a:rPr lang="en-GB" sz="1800" dirty="0">
                <a:solidFill>
                  <a:srgbClr val="0B0C0C"/>
                </a:solidFill>
                <a:latin typeface="+mj-lt"/>
              </a:rPr>
              <a:t>d</a:t>
            </a:r>
            <a:r>
              <a:rPr lang="en-GB" sz="1800" b="0" i="0" dirty="0">
                <a:solidFill>
                  <a:srgbClr val="0B0C0C"/>
                </a:solidFill>
                <a:effectLst/>
                <a:latin typeface="+mj-lt"/>
              </a:rPr>
              <a:t>etailed (fully costed) family case plan, </a:t>
            </a:r>
            <a:r>
              <a:rPr lang="en-GB" sz="1800" b="0" dirty="0">
                <a:latin typeface="+mj-lt"/>
              </a:rPr>
              <a:t>is completed in full.</a:t>
            </a:r>
          </a:p>
          <a:p>
            <a:pPr marL="285750" indent="-285750">
              <a:buFont typeface="Arial" panose="020B0604020202020204" pitchFamily="34" charset="0"/>
              <a:buChar char="•"/>
            </a:pPr>
            <a:r>
              <a:rPr lang="en-GB" sz="1800" b="0" dirty="0">
                <a:solidFill>
                  <a:srgbClr val="0B0C0C"/>
                </a:solidFill>
                <a:latin typeface="+mj-lt"/>
              </a:rPr>
              <a:t>If more than 1 firm has been involved with the case prior to high cost registration, both sets of pre-contract costs should be provided for both firms in the </a:t>
            </a:r>
            <a:r>
              <a:rPr lang="en-GB" sz="1800" dirty="0">
                <a:solidFill>
                  <a:srgbClr val="0B0C0C"/>
                </a:solidFill>
                <a:latin typeface="+mj-lt"/>
              </a:rPr>
              <a:t>case plan</a:t>
            </a:r>
            <a:r>
              <a:rPr lang="en-GB" sz="1800" b="0" dirty="0">
                <a:solidFill>
                  <a:srgbClr val="0B0C0C"/>
                </a:solidFill>
                <a:latin typeface="+mj-lt"/>
              </a:rPr>
              <a:t> form itself.</a:t>
            </a:r>
            <a:endParaRPr lang="en-GB" sz="1800" b="0" dirty="0">
              <a:solidFill>
                <a:srgbClr val="0B0C0C"/>
              </a:solidFill>
              <a:latin typeface="+mj-lt"/>
              <a:cs typeface="Arial"/>
            </a:endParaRPr>
          </a:p>
          <a:p>
            <a:pPr marL="285750" indent="-285750">
              <a:buFont typeface="Arial" panose="020B0604020202020204" pitchFamily="34" charset="0"/>
              <a:buChar char="•"/>
            </a:pPr>
            <a:r>
              <a:rPr lang="en-GB" sz="1800" dirty="0">
                <a:latin typeface="+mj-lt"/>
                <a:cs typeface="Arial"/>
              </a:rPr>
              <a:t>You should consider registering your case as high cost when your case costs are reaching around £20,000. </a:t>
            </a:r>
          </a:p>
          <a:p>
            <a:pPr marL="537750" lvl="1" indent="-285750">
              <a:buClrTx/>
            </a:pPr>
            <a:r>
              <a:rPr lang="en-GB" sz="1800" dirty="0">
                <a:latin typeface="+mj-lt"/>
                <a:cs typeface="Arial"/>
              </a:rPr>
              <a:t>If you are not the only firm on the case this figure would include the previous firms' costs, so it is important you are aware of the costs already incurred by any previous firms, as all costs are capped at the pre-contract limit. </a:t>
            </a:r>
            <a:endParaRPr lang="en-GB" sz="1800" dirty="0"/>
          </a:p>
        </p:txBody>
      </p:sp>
      <p:pic>
        <p:nvPicPr>
          <p:cNvPr id="15" name="Content Placeholder 7" descr="Screen shot of costs to date section">
            <a:extLst>
              <a:ext uri="{FF2B5EF4-FFF2-40B4-BE49-F238E27FC236}">
                <a16:creationId xmlns:a16="http://schemas.microsoft.com/office/drawing/2014/main" id="{D97D4311-F5C2-5C9E-08B2-B48CB9ABE539}"/>
              </a:ext>
            </a:extLst>
          </p:cNvPr>
          <p:cNvPicPr>
            <a:picLocks noGrp="1" noChangeAspect="1"/>
          </p:cNvPicPr>
          <p:nvPr>
            <p:ph sz="half" idx="2"/>
          </p:nvPr>
        </p:nvPicPr>
        <p:blipFill rotWithShape="1">
          <a:blip r:embed="rId2"/>
          <a:srcRect l="3425" t="15057" r="5861" b="7841"/>
          <a:stretch/>
        </p:blipFill>
        <p:spPr>
          <a:xfrm>
            <a:off x="6096000" y="1371318"/>
            <a:ext cx="5572866" cy="4340765"/>
          </a:xfrm>
          <a:ln w="31750">
            <a:solidFill>
              <a:schemeClr val="tx1"/>
            </a:solidFill>
          </a:ln>
        </p:spPr>
      </p:pic>
      <p:sp>
        <p:nvSpPr>
          <p:cNvPr id="6" name="Slide Number Placeholder 5">
            <a:extLst>
              <a:ext uri="{FF2B5EF4-FFF2-40B4-BE49-F238E27FC236}">
                <a16:creationId xmlns:a16="http://schemas.microsoft.com/office/drawing/2014/main" id="{03F78C32-6DBB-44D8-9EBE-D74284195B86}"/>
              </a:ext>
            </a:extLst>
          </p:cNvPr>
          <p:cNvSpPr>
            <a:spLocks noGrp="1"/>
          </p:cNvSpPr>
          <p:nvPr>
            <p:ph type="sldNum" sz="quarter" idx="12"/>
          </p:nvPr>
        </p:nvSpPr>
        <p:spPr/>
        <p:txBody>
          <a:bodyPr/>
          <a:lstStyle/>
          <a:p>
            <a:fld id="{9A8223AF-F2F5-41F7-A71C-81CE492BCB88}" type="slidenum">
              <a:rPr lang="en-GB" smtClean="0"/>
              <a:pPr/>
              <a:t>13</a:t>
            </a:fld>
            <a:endParaRPr lang="en-GB"/>
          </a:p>
        </p:txBody>
      </p:sp>
      <p:sp>
        <p:nvSpPr>
          <p:cNvPr id="3" name="Footer Placeholder 4">
            <a:extLst>
              <a:ext uri="{FF2B5EF4-FFF2-40B4-BE49-F238E27FC236}">
                <a16:creationId xmlns:a16="http://schemas.microsoft.com/office/drawing/2014/main" id="{B319F8DD-A155-3F94-DE71-9F28987E0DBB}"/>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78500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cs typeface="Arial"/>
              </a:rPr>
              <a:t>Hourly rates and common issues </a:t>
            </a:r>
            <a:endParaRPr lang="en-GB"/>
          </a:p>
        </p:txBody>
      </p:sp>
    </p:spTree>
    <p:extLst>
      <p:ext uri="{BB962C8B-B14F-4D97-AF65-F5344CB8AC3E}">
        <p14:creationId xmlns:p14="http://schemas.microsoft.com/office/powerpoint/2010/main" val="169402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5265-B22D-BD6D-3510-806817D638CD}"/>
              </a:ext>
            </a:extLst>
          </p:cNvPr>
          <p:cNvSpPr>
            <a:spLocks noGrp="1"/>
          </p:cNvSpPr>
          <p:nvPr>
            <p:ph type="title"/>
          </p:nvPr>
        </p:nvSpPr>
        <p:spPr/>
        <p:txBody>
          <a:bodyPr/>
          <a:lstStyle/>
          <a:p>
            <a:r>
              <a:rPr lang="en-US" dirty="0">
                <a:solidFill>
                  <a:srgbClr val="575C96"/>
                </a:solidFill>
                <a:cs typeface="Arial"/>
              </a:rPr>
              <a:t>Hourly rates tests:</a:t>
            </a:r>
            <a:endParaRPr lang="en-US" dirty="0"/>
          </a:p>
          <a:p>
            <a:endParaRPr lang="en-US" dirty="0">
              <a:cs typeface="Arial"/>
            </a:endParaRPr>
          </a:p>
        </p:txBody>
      </p:sp>
      <p:sp>
        <p:nvSpPr>
          <p:cNvPr id="7" name="Footer Placeholder 4">
            <a:extLst>
              <a:ext uri="{FF2B5EF4-FFF2-40B4-BE49-F238E27FC236}">
                <a16:creationId xmlns:a16="http://schemas.microsoft.com/office/drawing/2014/main" id="{D737945E-170D-DAE8-36B4-C3727A134F48}"/>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9" name="TextBox 8">
            <a:extLst>
              <a:ext uri="{FF2B5EF4-FFF2-40B4-BE49-F238E27FC236}">
                <a16:creationId xmlns:a16="http://schemas.microsoft.com/office/drawing/2014/main" id="{87F89974-9B2E-8944-4BB3-F56AE65E12F0}"/>
              </a:ext>
            </a:extLst>
          </p:cNvPr>
          <p:cNvSpPr txBox="1"/>
          <p:nvPr/>
        </p:nvSpPr>
        <p:spPr>
          <a:xfrm>
            <a:off x="809425" y="981639"/>
            <a:ext cx="10727999" cy="5478423"/>
          </a:xfrm>
          <a:prstGeom prst="rect">
            <a:avLst/>
          </a:prstGeom>
          <a:noFill/>
        </p:spPr>
        <p:txBody>
          <a:bodyPr wrap="square">
            <a:spAutoFit/>
          </a:bodyPr>
          <a:lstStyle/>
          <a:p>
            <a:pPr>
              <a:spcAft>
                <a:spcPts val="1200"/>
              </a:spcAft>
            </a:pPr>
            <a:r>
              <a:rPr lang="en-US" b="1" dirty="0">
                <a:latin typeface="+mj-lt"/>
                <a:cs typeface="Arial"/>
              </a:rPr>
              <a:t>Cost assessment guidance:</a:t>
            </a:r>
            <a:r>
              <a:rPr lang="en-US" dirty="0">
                <a:latin typeface="+mj-lt"/>
                <a:cs typeface="Arial"/>
              </a:rPr>
              <a:t> </a:t>
            </a:r>
            <a:endParaRPr lang="en-US" dirty="0">
              <a:latin typeface="+mj-lt"/>
            </a:endParaRPr>
          </a:p>
          <a:p>
            <a:pPr marL="285750" indent="-285750">
              <a:spcAft>
                <a:spcPts val="1200"/>
              </a:spcAft>
              <a:buFont typeface="Arial"/>
              <a:buChar char="•"/>
            </a:pPr>
            <a:r>
              <a:rPr lang="en-GB" dirty="0">
                <a:cs typeface="Arial"/>
              </a:rPr>
              <a:t>When considering a high-cost case plan we do this in line with the “</a:t>
            </a:r>
            <a:r>
              <a:rPr lang="en-GB" dirty="0">
                <a:solidFill>
                  <a:srgbClr val="00A5A1"/>
                </a:solidFill>
                <a:cs typeface="Arial"/>
                <a:hlinkClick r:id="rId2"/>
              </a:rPr>
              <a:t>Costs Assessment Guidance: for use with the 2018 Standard Civil Contracts</a:t>
            </a:r>
            <a:r>
              <a:rPr lang="en-GB" dirty="0">
                <a:cs typeface="Arial"/>
              </a:rPr>
              <a:t>”.</a:t>
            </a:r>
            <a:r>
              <a:rPr lang="en-US" dirty="0">
                <a:cs typeface="Arial"/>
              </a:rPr>
              <a:t> </a:t>
            </a:r>
          </a:p>
          <a:p>
            <a:pPr>
              <a:spcAft>
                <a:spcPts val="1200"/>
              </a:spcAft>
            </a:pPr>
            <a:r>
              <a:rPr lang="en-US" b="1" dirty="0">
                <a:latin typeface="+mj-lt"/>
                <a:cs typeface="Arial"/>
              </a:rPr>
              <a:t>Reasonable and proportionate:</a:t>
            </a:r>
            <a:r>
              <a:rPr lang="en-US" dirty="0">
                <a:latin typeface="+mj-lt"/>
                <a:cs typeface="Arial"/>
              </a:rPr>
              <a:t> </a:t>
            </a:r>
            <a:endParaRPr lang="en-US" dirty="0">
              <a:latin typeface="+mj-lt"/>
            </a:endParaRPr>
          </a:p>
          <a:p>
            <a:pPr marL="285750" indent="-285750">
              <a:spcAft>
                <a:spcPts val="1200"/>
              </a:spcAft>
              <a:buFont typeface="Arial"/>
              <a:buChar char="•"/>
            </a:pPr>
            <a:r>
              <a:rPr lang="en-GB" dirty="0">
                <a:cs typeface="Arial"/>
              </a:rPr>
              <a:t>One of the main tests applied when considering an hourly rates case plan is whether the costs provided </a:t>
            </a:r>
            <a:r>
              <a:rPr lang="en-GB" dirty="0">
                <a:ea typeface="+mn-lt"/>
                <a:cs typeface="+mn-lt"/>
              </a:rPr>
              <a:t>appear to be reasonable and proportionate. </a:t>
            </a:r>
            <a:r>
              <a:rPr lang="en-US" dirty="0">
                <a:cs typeface="Arial"/>
              </a:rPr>
              <a:t> </a:t>
            </a:r>
            <a:endParaRPr lang="en-US" dirty="0"/>
          </a:p>
          <a:p>
            <a:pPr marL="285750" indent="-285750">
              <a:spcAft>
                <a:spcPts val="1200"/>
              </a:spcAft>
              <a:buFont typeface="Arial"/>
              <a:buChar char="•"/>
            </a:pPr>
            <a:r>
              <a:rPr lang="en-GB" dirty="0">
                <a:cs typeface="Arial"/>
              </a:rPr>
              <a:t>This test is based on the information provided and we may consider something to not be reasonable or </a:t>
            </a:r>
            <a:r>
              <a:rPr lang="en-GB" dirty="0">
                <a:ea typeface="+mn-lt"/>
                <a:cs typeface="+mn-lt"/>
              </a:rPr>
              <a:t>proportionate if the relevant evidence to support the work done isn’t supplied.</a:t>
            </a:r>
            <a:r>
              <a:rPr lang="en-US" dirty="0">
                <a:cs typeface="Arial"/>
              </a:rPr>
              <a:t> </a:t>
            </a:r>
            <a:endParaRPr lang="en-US" dirty="0"/>
          </a:p>
          <a:p>
            <a:pPr marL="285750" indent="-285750">
              <a:spcAft>
                <a:spcPts val="1200"/>
              </a:spcAft>
              <a:buFont typeface="Arial"/>
              <a:buChar char="•"/>
            </a:pPr>
            <a:r>
              <a:rPr lang="en-GB" dirty="0">
                <a:cs typeface="Arial"/>
              </a:rPr>
              <a:t>An example would be profit costs would be compared to other cases of the same nature, length of stage, </a:t>
            </a:r>
            <a:r>
              <a:rPr lang="en-GB" dirty="0">
                <a:ea typeface="+mn-lt"/>
                <a:cs typeface="+mn-lt"/>
              </a:rPr>
              <a:t>number of hours claimed, any factors that may increase/decrease the amount claimed and the information supplied justifying your costs.</a:t>
            </a:r>
            <a:r>
              <a:rPr lang="en-US" dirty="0">
                <a:cs typeface="Arial"/>
              </a:rPr>
              <a:t> </a:t>
            </a:r>
            <a:endParaRPr lang="en-US" dirty="0"/>
          </a:p>
          <a:p>
            <a:pPr>
              <a:spcAft>
                <a:spcPts val="1200"/>
              </a:spcAft>
            </a:pPr>
            <a:r>
              <a:rPr lang="en-GB" b="1" dirty="0">
                <a:latin typeface="+mj-lt"/>
                <a:cs typeface="Arial"/>
              </a:rPr>
              <a:t>Private paying individual:</a:t>
            </a:r>
            <a:r>
              <a:rPr lang="en-US" dirty="0">
                <a:latin typeface="+mj-lt"/>
                <a:cs typeface="Arial"/>
              </a:rPr>
              <a:t> </a:t>
            </a:r>
            <a:endParaRPr lang="en-US" dirty="0">
              <a:latin typeface="+mj-lt"/>
            </a:endParaRPr>
          </a:p>
          <a:p>
            <a:pPr marL="285750" indent="-285750">
              <a:spcAft>
                <a:spcPts val="1200"/>
              </a:spcAft>
              <a:buFont typeface="Arial"/>
              <a:buChar char="•"/>
            </a:pPr>
            <a:r>
              <a:rPr lang="en-GB" dirty="0">
                <a:cs typeface="Arial"/>
              </a:rPr>
              <a:t>This test is whether </a:t>
            </a:r>
            <a:r>
              <a:rPr lang="en-GB" dirty="0">
                <a:ea typeface="+mn-lt"/>
                <a:cs typeface="+mn-lt"/>
              </a:rPr>
              <a:t>you would expect a client on the same case to pay the costs provided without question based on the information supplied for assessment.</a:t>
            </a:r>
            <a:endParaRPr lang="en-US" dirty="0"/>
          </a:p>
          <a:p>
            <a:pPr marL="285750" indent="-285750">
              <a:spcAft>
                <a:spcPts val="1200"/>
              </a:spcAft>
              <a:buFont typeface="Arial"/>
              <a:buChar char="•"/>
            </a:pPr>
            <a:endParaRPr lang="en-US" dirty="0"/>
          </a:p>
        </p:txBody>
      </p:sp>
      <p:sp>
        <p:nvSpPr>
          <p:cNvPr id="6" name="Slide Number Placeholder 5">
            <a:extLst>
              <a:ext uri="{FF2B5EF4-FFF2-40B4-BE49-F238E27FC236}">
                <a16:creationId xmlns:a16="http://schemas.microsoft.com/office/drawing/2014/main" id="{9E06A0F4-674C-EE8E-BA9D-DA5D28EAA723}"/>
              </a:ext>
            </a:extLst>
          </p:cNvPr>
          <p:cNvSpPr>
            <a:spLocks noGrp="1"/>
          </p:cNvSpPr>
          <p:nvPr>
            <p:ph type="sldNum" sz="quarter" idx="12"/>
          </p:nvPr>
        </p:nvSpPr>
        <p:spPr/>
        <p:txBody>
          <a:bodyPr/>
          <a:lstStyle/>
          <a:p>
            <a:fld id="{C0189ED6-F87B-4BC1-907E-EF602CA5C674}" type="slidenum">
              <a:rPr lang="en-GB" smtClean="0"/>
              <a:t>15</a:t>
            </a:fld>
            <a:endParaRPr lang="en-GB"/>
          </a:p>
        </p:txBody>
      </p:sp>
    </p:spTree>
    <p:extLst>
      <p:ext uri="{BB962C8B-B14F-4D97-AF65-F5344CB8AC3E}">
        <p14:creationId xmlns:p14="http://schemas.microsoft.com/office/powerpoint/2010/main" val="271313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BD2B-1797-7D8E-B062-848D90923437}"/>
              </a:ext>
            </a:extLst>
          </p:cNvPr>
          <p:cNvSpPr>
            <a:spLocks noGrp="1"/>
          </p:cNvSpPr>
          <p:nvPr>
            <p:ph type="title"/>
          </p:nvPr>
        </p:nvSpPr>
        <p:spPr/>
        <p:txBody>
          <a:bodyPr/>
          <a:lstStyle/>
          <a:p>
            <a:r>
              <a:rPr lang="en-US">
                <a:solidFill>
                  <a:srgbClr val="575C96"/>
                </a:solidFill>
                <a:cs typeface="Arial"/>
              </a:rPr>
              <a:t>Fully costed: Common issues</a:t>
            </a:r>
            <a:endParaRPr lang="en-US"/>
          </a:p>
          <a:p>
            <a:endParaRPr lang="en-US">
              <a:cs typeface="Arial"/>
            </a:endParaRPr>
          </a:p>
        </p:txBody>
      </p:sp>
      <p:sp>
        <p:nvSpPr>
          <p:cNvPr id="3" name="Content Placeholder 2">
            <a:extLst>
              <a:ext uri="{FF2B5EF4-FFF2-40B4-BE49-F238E27FC236}">
                <a16:creationId xmlns:a16="http://schemas.microsoft.com/office/drawing/2014/main" id="{618FA7CC-CADC-67AD-19DF-1F6805CA4729}"/>
              </a:ext>
            </a:extLst>
          </p:cNvPr>
          <p:cNvSpPr>
            <a:spLocks noGrp="1"/>
          </p:cNvSpPr>
          <p:nvPr>
            <p:ph sz="half" idx="1"/>
          </p:nvPr>
        </p:nvSpPr>
        <p:spPr>
          <a:xfrm>
            <a:off x="809425" y="1081489"/>
            <a:ext cx="10722450" cy="4430025"/>
          </a:xfrm>
        </p:spPr>
        <p:txBody>
          <a:bodyPr vert="horz" lIns="0" tIns="0" rIns="0" bIns="0" rtlCol="0" anchor="t">
            <a:noAutofit/>
          </a:bodyPr>
          <a:lstStyle/>
          <a:p>
            <a:pPr>
              <a:lnSpc>
                <a:spcPct val="150000"/>
              </a:lnSpc>
            </a:pPr>
            <a:r>
              <a:rPr lang="en-US" sz="1800">
                <a:cs typeface="Arial"/>
              </a:rPr>
              <a:t>Common issues when processing fully costed case plans leading to </a:t>
            </a:r>
            <a:r>
              <a:rPr lang="en-GB" sz="1800">
                <a:ea typeface="+mn-lt"/>
                <a:cs typeface="+mn-lt"/>
              </a:rPr>
              <a:t>rejections:</a:t>
            </a:r>
            <a:r>
              <a:rPr lang="en-US" sz="1800">
                <a:cs typeface="Arial"/>
              </a:rPr>
              <a:t> </a:t>
            </a:r>
            <a:endParaRPr lang="en-US" sz="1800"/>
          </a:p>
          <a:p>
            <a:pPr marL="285750" indent="-285750">
              <a:lnSpc>
                <a:spcPct val="150000"/>
              </a:lnSpc>
              <a:buFont typeface="Arial"/>
              <a:buChar char="•"/>
            </a:pPr>
            <a:r>
              <a:rPr lang="en-GB" sz="1800">
                <a:cs typeface="Arial"/>
              </a:rPr>
              <a:t>Enhancement claimed is not justified</a:t>
            </a:r>
            <a:r>
              <a:rPr lang="en-US" sz="1800">
                <a:cs typeface="Arial"/>
              </a:rPr>
              <a:t> </a:t>
            </a:r>
            <a:endParaRPr lang="en-US" sz="1800"/>
          </a:p>
          <a:p>
            <a:pPr marL="285750" indent="-285750">
              <a:lnSpc>
                <a:spcPct val="150000"/>
              </a:lnSpc>
              <a:buFont typeface="Arial"/>
              <a:buChar char="•"/>
            </a:pPr>
            <a:r>
              <a:rPr lang="en-GB" sz="1800">
                <a:cs typeface="Arial"/>
              </a:rPr>
              <a:t>Profit costs not considered reasonable and proportionate</a:t>
            </a:r>
            <a:r>
              <a:rPr lang="en-US" sz="1800">
                <a:cs typeface="Arial"/>
              </a:rPr>
              <a:t> </a:t>
            </a:r>
            <a:endParaRPr lang="en-US" sz="1800"/>
          </a:p>
          <a:p>
            <a:pPr marL="285750" indent="-285750">
              <a:lnSpc>
                <a:spcPct val="150000"/>
              </a:lnSpc>
              <a:buFont typeface="Arial"/>
              <a:buChar char="•"/>
            </a:pPr>
            <a:r>
              <a:rPr lang="en-GB" sz="1800">
                <a:cs typeface="Arial"/>
              </a:rPr>
              <a:t>Issues with counsel fees, for example, costing the incorrect fee scheme</a:t>
            </a:r>
            <a:r>
              <a:rPr lang="en-US" sz="1800">
                <a:cs typeface="Arial"/>
              </a:rPr>
              <a:t> </a:t>
            </a:r>
            <a:endParaRPr lang="en-US" sz="1800"/>
          </a:p>
          <a:p>
            <a:pPr marL="285750" indent="-285750">
              <a:lnSpc>
                <a:spcPct val="150000"/>
              </a:lnSpc>
              <a:buFont typeface="Arial"/>
              <a:buChar char="•"/>
            </a:pPr>
            <a:r>
              <a:rPr lang="en-GB" sz="1800">
                <a:cs typeface="Arial"/>
              </a:rPr>
              <a:t>No narrative provided</a:t>
            </a:r>
            <a:r>
              <a:rPr lang="en-US" sz="1800">
                <a:cs typeface="Arial"/>
              </a:rPr>
              <a:t> </a:t>
            </a:r>
            <a:r>
              <a:rPr lang="en-US" sz="1800">
                <a:ea typeface="+mn-lt"/>
                <a:cs typeface="+mn-lt"/>
              </a:rPr>
              <a:t>/ not updated with further stages</a:t>
            </a:r>
            <a:endParaRPr lang="en-US" sz="1800"/>
          </a:p>
          <a:p>
            <a:pPr marL="285750" indent="-285750">
              <a:lnSpc>
                <a:spcPct val="150000"/>
              </a:lnSpc>
              <a:buFont typeface="Arial"/>
              <a:buChar char="•"/>
            </a:pPr>
            <a:r>
              <a:rPr lang="en-GB" sz="1800">
                <a:cs typeface="Arial"/>
              </a:rPr>
              <a:t>Solicitor rates incorrect</a:t>
            </a:r>
            <a:r>
              <a:rPr lang="en-US" sz="1800">
                <a:cs typeface="Arial"/>
              </a:rPr>
              <a:t> </a:t>
            </a:r>
            <a:endParaRPr lang="en-US" sz="1800"/>
          </a:p>
          <a:p>
            <a:pPr marL="285750" indent="-285750">
              <a:lnSpc>
                <a:spcPct val="150000"/>
              </a:lnSpc>
              <a:buFont typeface="Arial"/>
              <a:buChar char="•"/>
            </a:pPr>
            <a:r>
              <a:rPr lang="en-GB" sz="1800">
                <a:cs typeface="Arial"/>
              </a:rPr>
              <a:t>Enhancement claimed on routine items</a:t>
            </a:r>
            <a:r>
              <a:rPr lang="en-US" sz="1800">
                <a:cs typeface="Arial"/>
              </a:rPr>
              <a:t> </a:t>
            </a:r>
            <a:endParaRPr lang="en-US" sz="1800"/>
          </a:p>
          <a:p>
            <a:pPr marL="285750" indent="-285750">
              <a:lnSpc>
                <a:spcPct val="150000"/>
              </a:lnSpc>
              <a:buFont typeface="Arial"/>
              <a:buChar char="•"/>
            </a:pPr>
            <a:r>
              <a:rPr lang="en-US" sz="1800">
                <a:cs typeface="Arial"/>
              </a:rPr>
              <a:t>Stages are not dated with a start and end date</a:t>
            </a:r>
            <a:endParaRPr lang="en-US" sz="1800"/>
          </a:p>
          <a:p>
            <a:pPr marL="285750" indent="-285750">
              <a:lnSpc>
                <a:spcPct val="150000"/>
              </a:lnSpc>
              <a:buFont typeface="Arial"/>
              <a:buChar char="•"/>
            </a:pPr>
            <a:r>
              <a:rPr lang="en-GB" sz="1800">
                <a:cs typeface="Arial"/>
              </a:rPr>
              <a:t>Incomplete case plan</a:t>
            </a:r>
            <a:r>
              <a:rPr lang="en-US" sz="1800">
                <a:cs typeface="Arial"/>
              </a:rPr>
              <a:t> </a:t>
            </a:r>
            <a:endParaRPr lang="en-US" sz="1800"/>
          </a:p>
          <a:p>
            <a:pPr marL="285750" indent="-285750">
              <a:lnSpc>
                <a:spcPct val="150000"/>
              </a:lnSpc>
              <a:buFont typeface="Arial"/>
              <a:buChar char="•"/>
            </a:pPr>
            <a:r>
              <a:rPr lang="en-GB" sz="1800">
                <a:cs typeface="Arial"/>
              </a:rPr>
              <a:t>Correspondence appears high for the length of stage and number of parties</a:t>
            </a:r>
            <a:r>
              <a:rPr lang="en-US" sz="1800">
                <a:cs typeface="Arial"/>
              </a:rPr>
              <a:t> </a:t>
            </a:r>
            <a:endParaRPr lang="en-US" sz="1800"/>
          </a:p>
          <a:p>
            <a:pPr>
              <a:lnSpc>
                <a:spcPct val="150000"/>
              </a:lnSpc>
            </a:pPr>
            <a:endParaRPr lang="en-US" sz="1800">
              <a:cs typeface="Arial"/>
            </a:endParaRPr>
          </a:p>
        </p:txBody>
      </p:sp>
      <p:sp>
        <p:nvSpPr>
          <p:cNvPr id="6" name="Slide Number Placeholder 5">
            <a:extLst>
              <a:ext uri="{FF2B5EF4-FFF2-40B4-BE49-F238E27FC236}">
                <a16:creationId xmlns:a16="http://schemas.microsoft.com/office/drawing/2014/main" id="{83F32B72-7A1E-4057-4115-A2C153B7C5CA}"/>
              </a:ext>
            </a:extLst>
          </p:cNvPr>
          <p:cNvSpPr>
            <a:spLocks noGrp="1"/>
          </p:cNvSpPr>
          <p:nvPr>
            <p:ph type="sldNum" sz="quarter" idx="12"/>
          </p:nvPr>
        </p:nvSpPr>
        <p:spPr/>
        <p:txBody>
          <a:bodyPr/>
          <a:lstStyle/>
          <a:p>
            <a:fld id="{C0189ED6-F87B-4BC1-907E-EF602CA5C674}" type="slidenum">
              <a:rPr lang="en-GB" smtClean="0"/>
              <a:t>16</a:t>
            </a:fld>
            <a:endParaRPr lang="en-GB"/>
          </a:p>
        </p:txBody>
      </p:sp>
      <p:sp>
        <p:nvSpPr>
          <p:cNvPr id="4" name="Footer Placeholder 4">
            <a:extLst>
              <a:ext uri="{FF2B5EF4-FFF2-40B4-BE49-F238E27FC236}">
                <a16:creationId xmlns:a16="http://schemas.microsoft.com/office/drawing/2014/main" id="{E68BD26D-71FE-483C-00AF-B7553CEF456C}"/>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75369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2DA9-F460-D780-9325-E9E05CD55774}"/>
              </a:ext>
            </a:extLst>
          </p:cNvPr>
          <p:cNvSpPr>
            <a:spLocks noGrp="1"/>
          </p:cNvSpPr>
          <p:nvPr>
            <p:ph type="title"/>
          </p:nvPr>
        </p:nvSpPr>
        <p:spPr/>
        <p:txBody>
          <a:bodyPr/>
          <a:lstStyle/>
          <a:p>
            <a:r>
              <a:rPr lang="en-US">
                <a:cs typeface="Arial"/>
              </a:rPr>
              <a:t>Evidence of common issues resulting in rejection:</a:t>
            </a:r>
            <a:endParaRPr lang="en-US"/>
          </a:p>
        </p:txBody>
      </p:sp>
      <p:sp>
        <p:nvSpPr>
          <p:cNvPr id="9" name="TextBox 8">
            <a:extLst>
              <a:ext uri="{FF2B5EF4-FFF2-40B4-BE49-F238E27FC236}">
                <a16:creationId xmlns:a16="http://schemas.microsoft.com/office/drawing/2014/main" id="{8616E994-5F21-37B1-3BF3-4F7B5FB04286}"/>
              </a:ext>
            </a:extLst>
          </p:cNvPr>
          <p:cNvSpPr txBox="1"/>
          <p:nvPr/>
        </p:nvSpPr>
        <p:spPr>
          <a:xfrm>
            <a:off x="809425" y="2006708"/>
            <a:ext cx="4555168" cy="3672800"/>
          </a:xfrm>
          <a:prstGeom prst="rect">
            <a:avLst/>
          </a:prstGeom>
          <a:noFill/>
        </p:spPr>
        <p:txBody>
          <a:bodyPr wrap="square">
            <a:spAutoFit/>
          </a:bodyPr>
          <a:lstStyle/>
          <a:p>
            <a:pPr>
              <a:lnSpc>
                <a:spcPct val="150000"/>
              </a:lnSpc>
              <a:spcBef>
                <a:spcPts val="600"/>
              </a:spcBef>
              <a:spcAft>
                <a:spcPts val="600"/>
              </a:spcAft>
            </a:pPr>
            <a:r>
              <a:rPr lang="en-US" dirty="0">
                <a:cs typeface="Arial"/>
              </a:rPr>
              <a:t>The chart shows rejections by submission:</a:t>
            </a:r>
          </a:p>
          <a:p>
            <a:pPr marL="285750" indent="-285750">
              <a:lnSpc>
                <a:spcPct val="150000"/>
              </a:lnSpc>
              <a:spcBef>
                <a:spcPts val="600"/>
              </a:spcBef>
              <a:spcAft>
                <a:spcPts val="600"/>
              </a:spcAft>
              <a:buFont typeface="Arial" panose="020B0604020202020204" pitchFamily="34" charset="0"/>
              <a:buChar char="•"/>
            </a:pPr>
            <a:r>
              <a:rPr lang="en-US" dirty="0">
                <a:cs typeface="Arial"/>
              </a:rPr>
              <a:t>It does not include first submission:</a:t>
            </a:r>
          </a:p>
          <a:p>
            <a:pPr marL="742950" lvl="1" indent="-285750">
              <a:lnSpc>
                <a:spcPct val="150000"/>
              </a:lnSpc>
              <a:spcBef>
                <a:spcPts val="600"/>
              </a:spcBef>
              <a:spcAft>
                <a:spcPts val="600"/>
              </a:spcAft>
              <a:buFont typeface="Arial" panose="020B0604020202020204" pitchFamily="34" charset="0"/>
              <a:buChar char="•"/>
            </a:pPr>
            <a:r>
              <a:rPr lang="en-US" dirty="0">
                <a:cs typeface="Arial"/>
              </a:rPr>
              <a:t>There are a high number of plans agreed on the first and second resubmission, and common issues are largely the reason why they were rejected on the initial submission.</a:t>
            </a:r>
          </a:p>
        </p:txBody>
      </p:sp>
      <p:pic>
        <p:nvPicPr>
          <p:cNvPr id="7" name="Content Placeholder 6" descr="A graph detailing the number of times a plan / stage has been submitted before an agreement is reached">
            <a:extLst>
              <a:ext uri="{FF2B5EF4-FFF2-40B4-BE49-F238E27FC236}">
                <a16:creationId xmlns:a16="http://schemas.microsoft.com/office/drawing/2014/main" id="{DB8C1358-A51A-6AFF-74A1-5B707B88B351}"/>
              </a:ext>
            </a:extLst>
          </p:cNvPr>
          <p:cNvPicPr>
            <a:picLocks noGrp="1" noChangeAspect="1"/>
          </p:cNvPicPr>
          <p:nvPr>
            <p:ph sz="half" idx="1"/>
          </p:nvPr>
        </p:nvPicPr>
        <p:blipFill rotWithShape="1">
          <a:blip r:embed="rId2"/>
          <a:srcRect l="1353" t="401" r="3922" b="3302"/>
          <a:stretch/>
        </p:blipFill>
        <p:spPr>
          <a:xfrm>
            <a:off x="5843017" y="1707984"/>
            <a:ext cx="4709160" cy="4270248"/>
          </a:xfrm>
          <a:ln w="31750">
            <a:solidFill>
              <a:schemeClr val="tx1"/>
            </a:solidFill>
          </a:ln>
        </p:spPr>
      </p:pic>
      <p:sp>
        <p:nvSpPr>
          <p:cNvPr id="3" name="Footer Placeholder 4">
            <a:extLst>
              <a:ext uri="{FF2B5EF4-FFF2-40B4-BE49-F238E27FC236}">
                <a16:creationId xmlns:a16="http://schemas.microsoft.com/office/drawing/2014/main" id="{A027C9D7-708B-BFC3-4D24-F819FB81547D}"/>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6" name="Slide Number Placeholder 5">
            <a:extLst>
              <a:ext uri="{FF2B5EF4-FFF2-40B4-BE49-F238E27FC236}">
                <a16:creationId xmlns:a16="http://schemas.microsoft.com/office/drawing/2014/main" id="{BB6E0D55-A51B-552D-C5B8-015620ECE4D5}"/>
              </a:ext>
            </a:extLst>
          </p:cNvPr>
          <p:cNvSpPr>
            <a:spLocks noGrp="1"/>
          </p:cNvSpPr>
          <p:nvPr>
            <p:ph type="sldNum" sz="quarter" idx="12"/>
          </p:nvPr>
        </p:nvSpPr>
        <p:spPr/>
        <p:txBody>
          <a:bodyPr/>
          <a:lstStyle/>
          <a:p>
            <a:fld id="{C0189ED6-F87B-4BC1-907E-EF602CA5C674}" type="slidenum">
              <a:rPr lang="en-GB" smtClean="0"/>
              <a:t>17</a:t>
            </a:fld>
            <a:endParaRPr lang="en-GB"/>
          </a:p>
        </p:txBody>
      </p:sp>
    </p:spTree>
    <p:extLst>
      <p:ext uri="{BB962C8B-B14F-4D97-AF65-F5344CB8AC3E}">
        <p14:creationId xmlns:p14="http://schemas.microsoft.com/office/powerpoint/2010/main" val="374703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E48B-F21F-71E7-92AC-D8F6962F1A21}"/>
              </a:ext>
            </a:extLst>
          </p:cNvPr>
          <p:cNvSpPr>
            <a:spLocks noGrp="1"/>
          </p:cNvSpPr>
          <p:nvPr>
            <p:ph type="title"/>
          </p:nvPr>
        </p:nvSpPr>
        <p:spPr/>
        <p:txBody>
          <a:bodyPr/>
          <a:lstStyle/>
          <a:p>
            <a:r>
              <a:rPr lang="en-US" dirty="0">
                <a:solidFill>
                  <a:srgbClr val="575C96"/>
                </a:solidFill>
                <a:cs typeface="Arial"/>
              </a:rPr>
              <a:t>Fully costed: Common issues continued</a:t>
            </a:r>
            <a:endParaRPr lang="en-US" dirty="0">
              <a:cs typeface="Arial"/>
            </a:endParaRPr>
          </a:p>
        </p:txBody>
      </p:sp>
      <p:sp>
        <p:nvSpPr>
          <p:cNvPr id="9" name="TextBox 8">
            <a:extLst>
              <a:ext uri="{FF2B5EF4-FFF2-40B4-BE49-F238E27FC236}">
                <a16:creationId xmlns:a16="http://schemas.microsoft.com/office/drawing/2014/main" id="{E65F6AE1-14CA-5C32-8EBE-362BC8E2830D}"/>
              </a:ext>
            </a:extLst>
          </p:cNvPr>
          <p:cNvSpPr txBox="1"/>
          <p:nvPr/>
        </p:nvSpPr>
        <p:spPr>
          <a:xfrm>
            <a:off x="809425" y="1272136"/>
            <a:ext cx="10573150" cy="461151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dirty="0">
                <a:cs typeface="Arial"/>
              </a:rPr>
              <a:t>If you believe that there are going to be issues on any area </a:t>
            </a:r>
            <a:r>
              <a:rPr lang="en-GB" sz="1800" dirty="0">
                <a:ea typeface="+mn-lt"/>
                <a:cs typeface="+mn-lt"/>
              </a:rPr>
              <a:t>within a case plan which could be challenged:</a:t>
            </a:r>
          </a:p>
          <a:p>
            <a:pPr marL="742950" lvl="1" indent="-285750">
              <a:lnSpc>
                <a:spcPct val="150000"/>
              </a:lnSpc>
              <a:buFont typeface="Arial" panose="020B0604020202020204" pitchFamily="34" charset="0"/>
              <a:buChar char="•"/>
            </a:pPr>
            <a:r>
              <a:rPr lang="en-GB" dirty="0">
                <a:ea typeface="+mn-lt"/>
                <a:cs typeface="+mn-lt"/>
              </a:rPr>
              <a:t>Mitigate this by including further information within case narrative:</a:t>
            </a:r>
          </a:p>
          <a:p>
            <a:pPr marL="742950" lvl="1" indent="-285750">
              <a:lnSpc>
                <a:spcPct val="150000"/>
              </a:lnSpc>
              <a:buFont typeface="Arial" panose="020B0604020202020204" pitchFamily="34" charset="0"/>
              <a:buChar char="•"/>
            </a:pPr>
            <a:r>
              <a:rPr lang="en-GB" dirty="0">
                <a:cs typeface="Arial"/>
              </a:rPr>
              <a:t>For example, correspondence: When assessing </a:t>
            </a:r>
            <a:r>
              <a:rPr lang="en-GB" dirty="0">
                <a:ea typeface="+mn-lt"/>
                <a:cs typeface="+mn-lt"/>
              </a:rPr>
              <a:t>the stage, we consider the number of parties involved, the nature of the clients, number of experts, the length of the stage etc. </a:t>
            </a:r>
            <a:r>
              <a:rPr lang="en-US" dirty="0">
                <a:cs typeface="Arial"/>
              </a:rPr>
              <a:t> </a:t>
            </a:r>
            <a:endParaRPr lang="en-US" sz="1800" dirty="0"/>
          </a:p>
          <a:p>
            <a:pPr marL="285750" indent="-285750">
              <a:lnSpc>
                <a:spcPct val="150000"/>
              </a:lnSpc>
              <a:buFont typeface="Arial" panose="020B0604020202020204" pitchFamily="34" charset="0"/>
              <a:buChar char="•"/>
            </a:pPr>
            <a:r>
              <a:rPr lang="en-GB" sz="1800" dirty="0">
                <a:cs typeface="Arial"/>
              </a:rPr>
              <a:t>If you identify you are claiming a high percentage of your profit </a:t>
            </a:r>
            <a:r>
              <a:rPr lang="en-GB" sz="1800" dirty="0">
                <a:ea typeface="+mn-lt"/>
                <a:cs typeface="+mn-lt"/>
              </a:rPr>
              <a:t>costs as correspondence, ensure you detail why. </a:t>
            </a:r>
            <a:r>
              <a:rPr lang="en-GB" dirty="0">
                <a:ea typeface="+mn-lt"/>
                <a:cs typeface="+mn-lt"/>
              </a:rPr>
              <a:t>If you do not provide details:</a:t>
            </a:r>
          </a:p>
          <a:p>
            <a:pPr marL="742950" lvl="1" indent="-285750">
              <a:lnSpc>
                <a:spcPct val="150000"/>
              </a:lnSpc>
              <a:buFont typeface="Arial" panose="020B0604020202020204" pitchFamily="34" charset="0"/>
              <a:buChar char="•"/>
            </a:pPr>
            <a:r>
              <a:rPr lang="en-GB" dirty="0">
                <a:ea typeface="+mn-lt"/>
                <a:cs typeface="+mn-lt"/>
              </a:rPr>
              <a:t>We will make an offer we believe is reasonable and proportionate which may not reflect the realities of the case, which will prolong negotiations; </a:t>
            </a:r>
          </a:p>
          <a:p>
            <a:pPr marL="742950" lvl="1" indent="-285750">
              <a:lnSpc>
                <a:spcPct val="150000"/>
              </a:lnSpc>
              <a:buFont typeface="Arial" panose="020B0604020202020204" pitchFamily="34" charset="0"/>
              <a:buChar char="•"/>
            </a:pPr>
            <a:r>
              <a:rPr lang="en-GB" dirty="0">
                <a:ea typeface="+mn-lt"/>
                <a:cs typeface="+mn-lt"/>
              </a:rPr>
              <a:t>Or we could be fully reject the case plan as we may not have the information to justify as reasonable and proportionate.</a:t>
            </a:r>
            <a:endParaRPr lang="en-US" dirty="0"/>
          </a:p>
        </p:txBody>
      </p:sp>
      <p:sp>
        <p:nvSpPr>
          <p:cNvPr id="6" name="Slide Number Placeholder 5">
            <a:extLst>
              <a:ext uri="{FF2B5EF4-FFF2-40B4-BE49-F238E27FC236}">
                <a16:creationId xmlns:a16="http://schemas.microsoft.com/office/drawing/2014/main" id="{D0153C3E-637F-B1BD-9068-91E91738020A}"/>
              </a:ext>
            </a:extLst>
          </p:cNvPr>
          <p:cNvSpPr>
            <a:spLocks noGrp="1"/>
          </p:cNvSpPr>
          <p:nvPr>
            <p:ph type="sldNum" sz="quarter" idx="12"/>
          </p:nvPr>
        </p:nvSpPr>
        <p:spPr/>
        <p:txBody>
          <a:bodyPr/>
          <a:lstStyle/>
          <a:p>
            <a:fld id="{C0189ED6-F87B-4BC1-907E-EF602CA5C674}" type="slidenum">
              <a:rPr lang="en-GB" smtClean="0"/>
              <a:t>18</a:t>
            </a:fld>
            <a:endParaRPr lang="en-GB"/>
          </a:p>
        </p:txBody>
      </p:sp>
      <p:sp>
        <p:nvSpPr>
          <p:cNvPr id="10" name="Footer Placeholder 4">
            <a:extLst>
              <a:ext uri="{FF2B5EF4-FFF2-40B4-BE49-F238E27FC236}">
                <a16:creationId xmlns:a16="http://schemas.microsoft.com/office/drawing/2014/main" id="{624E846A-EC8A-7A43-419A-CD63A683EF6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92183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2C73-1DD8-485C-B6CC-FF41030245CA}"/>
              </a:ext>
            </a:extLst>
          </p:cNvPr>
          <p:cNvSpPr>
            <a:spLocks noGrp="1"/>
          </p:cNvSpPr>
          <p:nvPr>
            <p:ph type="title"/>
          </p:nvPr>
        </p:nvSpPr>
        <p:spPr/>
        <p:txBody>
          <a:bodyPr>
            <a:normAutofit/>
          </a:bodyPr>
          <a:lstStyle/>
          <a:p>
            <a:r>
              <a:rPr lang="en-GB"/>
              <a:t>Enhancement: Justification</a:t>
            </a:r>
          </a:p>
        </p:txBody>
      </p:sp>
      <p:sp>
        <p:nvSpPr>
          <p:cNvPr id="4" name="Footer Placeholder 4">
            <a:extLst>
              <a:ext uri="{FF2B5EF4-FFF2-40B4-BE49-F238E27FC236}">
                <a16:creationId xmlns:a16="http://schemas.microsoft.com/office/drawing/2014/main" id="{2983E005-7D95-51D6-4915-B6ED860C569D}"/>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Providing access to justice through w</a:t>
            </a:r>
            <a:r>
              <a:rPr lang="en-GB">
                <a:cs typeface="Arial"/>
              </a:rPr>
              <a:t>orking with others to achieve excellence in the delivery of legal aid</a:t>
            </a:r>
          </a:p>
        </p:txBody>
      </p:sp>
      <p:sp>
        <p:nvSpPr>
          <p:cNvPr id="10" name="TextBox 9">
            <a:extLst>
              <a:ext uri="{FF2B5EF4-FFF2-40B4-BE49-F238E27FC236}">
                <a16:creationId xmlns:a16="http://schemas.microsoft.com/office/drawing/2014/main" id="{477A9411-5343-4A8C-88BA-F2C7885BF38B}"/>
              </a:ext>
            </a:extLst>
          </p:cNvPr>
          <p:cNvSpPr txBox="1"/>
          <p:nvPr/>
        </p:nvSpPr>
        <p:spPr>
          <a:xfrm>
            <a:off x="648001" y="1058053"/>
            <a:ext cx="11012775" cy="5027017"/>
          </a:xfrm>
          <a:prstGeom prst="rect">
            <a:avLst/>
          </a:prstGeom>
          <a:noFill/>
        </p:spPr>
        <p:txBody>
          <a:bodyPr wrap="square" lIns="91440" tIns="45720" rIns="91440" bIns="45720" anchor="t">
            <a:spAutoFit/>
          </a:bodyPr>
          <a:lstStyle/>
          <a:p>
            <a:pPr marL="342900" indent="-342900">
              <a:lnSpc>
                <a:spcPct val="150000"/>
              </a:lnSpc>
              <a:buFont typeface="Arial" panose="020B0604020202020204" pitchFamily="34" charset="0"/>
              <a:buChar char="•"/>
            </a:pPr>
            <a:r>
              <a:rPr lang="en-GB" dirty="0">
                <a:cs typeface="Arial"/>
              </a:rPr>
              <a:t>The non-routine enhancement would be considered against the 2-stage threshold test detailed in Section</a:t>
            </a:r>
            <a:r>
              <a:rPr lang="en-GB" dirty="0">
                <a:ea typeface="+mn-lt"/>
                <a:cs typeface="Arial"/>
              </a:rPr>
              <a:t> 12 of the Cost Assessment Guidance. </a:t>
            </a:r>
            <a:endParaRPr lang="en-GB" dirty="0">
              <a:cs typeface="Arial"/>
            </a:endParaRPr>
          </a:p>
          <a:p>
            <a:pPr marL="285750" indent="-285750">
              <a:lnSpc>
                <a:spcPct val="150000"/>
              </a:lnSpc>
              <a:buFont typeface="Arial" panose="020B0604020202020204" pitchFamily="34" charset="0"/>
              <a:buChar char="•"/>
            </a:pPr>
            <a:r>
              <a:rPr lang="en-GB" dirty="0">
                <a:cs typeface="Arial"/>
              </a:rPr>
              <a:t>Providers should detail how the test has been met rather than quote the guidance</a:t>
            </a:r>
          </a:p>
          <a:p>
            <a:pPr marL="285750" indent="-285750">
              <a:lnSpc>
                <a:spcPct val="150000"/>
              </a:lnSpc>
              <a:buFont typeface="Arial" panose="020B0604020202020204" pitchFamily="34" charset="0"/>
              <a:buChar char="•"/>
            </a:pPr>
            <a:r>
              <a:rPr lang="en-GB" dirty="0"/>
              <a:t>The maximum applicable level of enhancement to be sought at County Court Level, is 50 percent. </a:t>
            </a:r>
          </a:p>
          <a:p>
            <a:pPr marL="285750" indent="-285750">
              <a:lnSpc>
                <a:spcPct val="150000"/>
              </a:lnSpc>
              <a:buFont typeface="Arial" panose="020B0604020202020204" pitchFamily="34" charset="0"/>
              <a:buChar char="•"/>
            </a:pPr>
            <a:r>
              <a:rPr lang="en-GB" dirty="0"/>
              <a:t>The maximum applicable level that can be sought at High Court Level, is 100 percent.</a:t>
            </a:r>
          </a:p>
          <a:p>
            <a:pPr marL="285750" indent="-285750">
              <a:lnSpc>
                <a:spcPct val="150000"/>
              </a:lnSpc>
              <a:buFont typeface="Arial" panose="020B0604020202020204" pitchFamily="34" charset="0"/>
              <a:buChar char="•"/>
            </a:pPr>
            <a:r>
              <a:rPr lang="en-US" dirty="0">
                <a:cs typeface="Arial"/>
              </a:rPr>
              <a:t>Correspondence:</a:t>
            </a:r>
          </a:p>
          <a:p>
            <a:pPr marL="742950" lvl="1" indent="-285750">
              <a:lnSpc>
                <a:spcPct val="150000"/>
              </a:lnSpc>
              <a:buFont typeface="Arial" panose="020B0604020202020204" pitchFamily="34" charset="0"/>
              <a:buChar char="•"/>
            </a:pPr>
            <a:r>
              <a:rPr lang="en-US" dirty="0">
                <a:cs typeface="Arial"/>
              </a:rPr>
              <a:t>CCMS related work and attendance behind counsel is considered "routine work, therefore non-routine enhancement should not be applied to this work.</a:t>
            </a:r>
          </a:p>
          <a:p>
            <a:pPr>
              <a:lnSpc>
                <a:spcPct val="150000"/>
              </a:lnSpc>
            </a:pPr>
            <a:r>
              <a:rPr lang="en-US" b="1" dirty="0">
                <a:latin typeface="+mj-lt"/>
                <a:cs typeface="Arial"/>
              </a:rPr>
              <a:t>Enhancement threshold test:</a:t>
            </a:r>
          </a:p>
          <a:p>
            <a:pPr marL="342900" indent="-342900">
              <a:lnSpc>
                <a:spcPct val="150000"/>
              </a:lnSpc>
              <a:buChar char="•"/>
            </a:pPr>
            <a:r>
              <a:rPr lang="en-US" dirty="0">
                <a:cs typeface="Arial"/>
              </a:rPr>
              <a:t>Exceptional competence, skill or expertise.</a:t>
            </a:r>
          </a:p>
          <a:p>
            <a:pPr marL="342900" indent="-342900">
              <a:lnSpc>
                <a:spcPct val="150000"/>
              </a:lnSpc>
              <a:buChar char="•"/>
            </a:pPr>
            <a:r>
              <a:rPr lang="en-US" dirty="0">
                <a:cs typeface="Arial"/>
              </a:rPr>
              <a:t>The work was done with exceptional speed.</a:t>
            </a:r>
          </a:p>
          <a:p>
            <a:pPr marL="342900" indent="-342900">
              <a:lnSpc>
                <a:spcPct val="150000"/>
              </a:lnSpc>
              <a:buChar char="•"/>
            </a:pPr>
            <a:r>
              <a:rPr lang="en-US" dirty="0">
                <a:cs typeface="Arial"/>
              </a:rPr>
              <a:t>Exceptional circumstances, novelty, weight or complexity.</a:t>
            </a:r>
            <a:endParaRPr lang="en-GB" dirty="0">
              <a:cs typeface="Arial"/>
            </a:endParaRPr>
          </a:p>
        </p:txBody>
      </p:sp>
      <p:sp>
        <p:nvSpPr>
          <p:cNvPr id="6" name="Slide Number Placeholder 5">
            <a:extLst>
              <a:ext uri="{FF2B5EF4-FFF2-40B4-BE49-F238E27FC236}">
                <a16:creationId xmlns:a16="http://schemas.microsoft.com/office/drawing/2014/main" id="{4ED0687E-D04B-463A-854A-EF6C97BC30FD}"/>
              </a:ext>
            </a:extLst>
          </p:cNvPr>
          <p:cNvSpPr>
            <a:spLocks noGrp="1"/>
          </p:cNvSpPr>
          <p:nvPr>
            <p:ph type="sldNum" sz="quarter" idx="12"/>
          </p:nvPr>
        </p:nvSpPr>
        <p:spPr/>
        <p:txBody>
          <a:bodyPr/>
          <a:lstStyle/>
          <a:p>
            <a:fld id="{9A8223AF-F2F5-41F7-A71C-81CE492BCB88}" type="slidenum">
              <a:rPr lang="en-GB" smtClean="0"/>
              <a:pPr/>
              <a:t>19</a:t>
            </a:fld>
            <a:endParaRPr lang="en-GB"/>
          </a:p>
        </p:txBody>
      </p:sp>
    </p:spTree>
    <p:extLst>
      <p:ext uri="{BB962C8B-B14F-4D97-AF65-F5344CB8AC3E}">
        <p14:creationId xmlns:p14="http://schemas.microsoft.com/office/powerpoint/2010/main" val="399168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589612" y="1751181"/>
            <a:ext cx="5448001" cy="3588296"/>
          </a:xfrm>
        </p:spPr>
        <p:txBody>
          <a:bodyPr>
            <a:noAutofit/>
          </a:bodyPr>
          <a:lstStyle/>
          <a:p>
            <a:pPr marL="342900" indent="-342900">
              <a:lnSpc>
                <a:spcPct val="150000"/>
              </a:lnSpc>
              <a:buAutoNum type="arabicPeriod"/>
            </a:pPr>
            <a:r>
              <a:rPr lang="en-US" sz="1800" b="0">
                <a:cs typeface="Arial"/>
              </a:rPr>
              <a:t>You can ask us questions at the end of each session through the ‘meeting chat’</a:t>
            </a:r>
            <a:endParaRPr lang="en-US">
              <a:cs typeface="Arial"/>
            </a:endParaRPr>
          </a:p>
          <a:p>
            <a:pPr marL="342900" indent="-342900">
              <a:lnSpc>
                <a:spcPct val="150000"/>
              </a:lnSpc>
              <a:buAutoNum type="arabicPeriod"/>
            </a:pPr>
            <a:r>
              <a:rPr lang="en-US" sz="1800" b="0">
                <a:cs typeface="Arial"/>
              </a:rPr>
              <a:t>Click on the ‘meeting chat’ to ask a question</a:t>
            </a:r>
          </a:p>
          <a:p>
            <a:pPr marL="342900" indent="-342900">
              <a:lnSpc>
                <a:spcPct val="150000"/>
              </a:lnSpc>
              <a:buAutoNum type="arabicPeriod"/>
            </a:pPr>
            <a:r>
              <a:rPr lang="en-US" sz="1800" b="0">
                <a:cs typeface="Arial"/>
              </a:rPr>
              <a:t>You can keep the meeting chat open throughout to view other people's questions</a:t>
            </a:r>
          </a:p>
          <a:p>
            <a:pPr marL="342900" indent="-342900">
              <a:lnSpc>
                <a:spcPct val="150000"/>
              </a:lnSpc>
              <a:buAutoNum type="arabicPeriod"/>
            </a:pPr>
            <a:r>
              <a:rPr lang="en-US" sz="1800" b="0">
                <a:cs typeface="Arial"/>
              </a:rPr>
              <a:t>Email us if you experience technical issues during the webinar:  </a:t>
            </a:r>
            <a:r>
              <a:rPr lang="en-GB" sz="1800" b="0" u="sng">
                <a:solidFill>
                  <a:srgbClr val="575C96"/>
                </a:solidFill>
                <a:effectLst/>
                <a:latin typeface="Arial"/>
                <a:ea typeface="Calibri"/>
                <a:cs typeface="Times New Roman"/>
                <a:hlinkClick r:id="rId2">
                  <a:extLst>
                    <a:ext uri="{A12FA001-AC4F-418D-AE19-62706E023703}">
                      <ahyp:hlinkClr xmlns:ahyp="http://schemas.microsoft.com/office/drawing/2018/hyperlinkcolor" val="tx"/>
                    </a:ext>
                  </a:extLst>
                </a:hlinkClick>
              </a:rPr>
              <a:t>LAAHelpUsSayYes@justice.gov.uk</a:t>
            </a:r>
            <a:endParaRPr lang="en-US" sz="1800" b="0">
              <a:solidFill>
                <a:srgbClr val="575C96"/>
              </a:solidFill>
              <a:latin typeface="Arial"/>
              <a:ea typeface="Calibri"/>
              <a:cs typeface="Times New Roman"/>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12" name="Footer Placeholder 4">
            <a:extLst>
              <a:ext uri="{FF2B5EF4-FFF2-40B4-BE49-F238E27FC236}">
                <a16:creationId xmlns:a16="http://schemas.microsoft.com/office/drawing/2014/main" id="{2F91556F-5129-6816-8BD7-EF6EC83931E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1E23-CF75-4EBF-8B5E-6E762CE2103A}"/>
              </a:ext>
            </a:extLst>
          </p:cNvPr>
          <p:cNvSpPr>
            <a:spLocks noGrp="1"/>
          </p:cNvSpPr>
          <p:nvPr>
            <p:ph type="title"/>
          </p:nvPr>
        </p:nvSpPr>
        <p:spPr/>
        <p:txBody>
          <a:bodyPr/>
          <a:lstStyle/>
          <a:p>
            <a:r>
              <a:rPr lang="en-GB"/>
              <a:t>Panel membership:</a:t>
            </a:r>
          </a:p>
        </p:txBody>
      </p:sp>
      <p:sp>
        <p:nvSpPr>
          <p:cNvPr id="8" name="TextBox 7">
            <a:extLst>
              <a:ext uri="{FF2B5EF4-FFF2-40B4-BE49-F238E27FC236}">
                <a16:creationId xmlns:a16="http://schemas.microsoft.com/office/drawing/2014/main" id="{168C713B-8BA3-9C47-A45F-5364361F6107}"/>
              </a:ext>
            </a:extLst>
          </p:cNvPr>
          <p:cNvSpPr txBox="1"/>
          <p:nvPr/>
        </p:nvSpPr>
        <p:spPr>
          <a:xfrm>
            <a:off x="654575" y="1082492"/>
            <a:ext cx="6096000" cy="5262979"/>
          </a:xfrm>
          <a:prstGeom prst="rect">
            <a:avLst/>
          </a:prstGeom>
          <a:noFill/>
        </p:spPr>
        <p:txBody>
          <a:bodyPr wrap="square">
            <a:spAutoFit/>
          </a:bodyPr>
          <a:lstStyle/>
          <a:p>
            <a:pPr>
              <a:spcAft>
                <a:spcPts val="1200"/>
              </a:spcAft>
            </a:pPr>
            <a:r>
              <a:rPr lang="en-GB" sz="1800" b="0" dirty="0">
                <a:cs typeface="Arial"/>
              </a:rPr>
              <a:t>In this example, the solicitor is claiming 15 percent panel membership: </a:t>
            </a:r>
          </a:p>
          <a:p>
            <a:pPr marL="285750" indent="-285750">
              <a:spcAft>
                <a:spcPts val="1200"/>
              </a:spcAft>
              <a:buFont typeface="Arial" panose="020B0604020202020204" pitchFamily="34" charset="0"/>
              <a:buChar char="•"/>
            </a:pPr>
            <a:r>
              <a:rPr lang="en-GB" sz="1800" b="0" dirty="0">
                <a:cs typeface="Arial"/>
              </a:rPr>
              <a:t>Within the </a:t>
            </a:r>
            <a:r>
              <a:rPr lang="en-GB" sz="1800" dirty="0">
                <a:cs typeface="Arial"/>
              </a:rPr>
              <a:t>case plan</a:t>
            </a:r>
            <a:r>
              <a:rPr lang="en-GB" sz="1800" b="0" dirty="0">
                <a:cs typeface="Arial"/>
              </a:rPr>
              <a:t> submission, where it states: ‘</a:t>
            </a:r>
            <a:r>
              <a:rPr lang="en-GB" sz="1800" i="1" dirty="0">
                <a:effectLst/>
                <a:ea typeface="Times New Roman" panose="02020603050405020304" pitchFamily="18" charset="0"/>
              </a:rPr>
              <a:t>Provide Justification here for </a:t>
            </a:r>
            <a:r>
              <a:rPr lang="en-GB" sz="1800" i="1" u="sng" dirty="0">
                <a:effectLst/>
                <a:ea typeface="Times New Roman" panose="02020603050405020304" pitchFamily="18" charset="0"/>
              </a:rPr>
              <a:t>ANY</a:t>
            </a:r>
            <a:r>
              <a:rPr lang="en-GB" sz="1800" i="1" dirty="0">
                <a:effectLst/>
                <a:ea typeface="Times New Roman" panose="02020603050405020304" pitchFamily="18" charset="0"/>
              </a:rPr>
              <a:t> enhancement applied</a:t>
            </a:r>
            <a:r>
              <a:rPr lang="en-GB" i="1" dirty="0">
                <a:ea typeface="Times New Roman" panose="02020603050405020304" pitchFamily="18" charset="0"/>
              </a:rPr>
              <a:t>’: </a:t>
            </a:r>
            <a:r>
              <a:rPr lang="en-GB" dirty="0">
                <a:ea typeface="Times New Roman" panose="02020603050405020304" pitchFamily="18" charset="0"/>
              </a:rPr>
              <a:t>T</a:t>
            </a:r>
            <a:r>
              <a:rPr lang="en-GB" sz="1800" b="0" dirty="0">
                <a:ea typeface="Times New Roman" panose="02020603050405020304" pitchFamily="18" charset="0"/>
                <a:cs typeface="Arial"/>
              </a:rPr>
              <a:t>he solicitor should always show that 15 percent has been applied by a panel member, as well as the explanation for enhancement in general thereafter.</a:t>
            </a:r>
            <a:endParaRPr lang="en-GB" sz="1800" dirty="0">
              <a:cs typeface="Arial"/>
            </a:endParaRPr>
          </a:p>
          <a:p>
            <a:pPr marL="285750" indent="-285750">
              <a:spcAft>
                <a:spcPts val="1200"/>
              </a:spcAft>
              <a:buFont typeface="Arial" panose="020B0604020202020204" pitchFamily="34" charset="0"/>
              <a:buChar char="•"/>
            </a:pPr>
            <a:r>
              <a:rPr lang="en-GB" sz="1800" dirty="0">
                <a:cs typeface="Arial"/>
              </a:rPr>
              <a:t>This can be applied to routine items but, you cannot add this on to non-routine enhancement, even if the work is carried out by the panel member </a:t>
            </a:r>
            <a:endParaRPr lang="en-GB" dirty="0"/>
          </a:p>
          <a:p>
            <a:pPr>
              <a:spcAft>
                <a:spcPts val="1200"/>
              </a:spcAft>
            </a:pPr>
            <a:r>
              <a:rPr lang="en-GB" sz="1800" b="1" dirty="0">
                <a:cs typeface="Arial"/>
              </a:rPr>
              <a:t>Please note: </a:t>
            </a:r>
            <a:r>
              <a:rPr lang="en-GB" sz="1800" dirty="0">
                <a:cs typeface="Arial"/>
              </a:rPr>
              <a:t>As</a:t>
            </a:r>
            <a:r>
              <a:rPr lang="en-GB" sz="1800" b="0" dirty="0">
                <a:cs typeface="Arial"/>
              </a:rPr>
              <a:t> per section </a:t>
            </a:r>
            <a:r>
              <a:rPr lang="en-GB" sz="1800" b="0" dirty="0"/>
              <a:t>12.23 of the cost </a:t>
            </a:r>
            <a:r>
              <a:rPr lang="en-GB" dirty="0"/>
              <a:t>a</a:t>
            </a:r>
            <a:r>
              <a:rPr lang="en-GB" sz="1800" b="0" dirty="0"/>
              <a:t>ssessment </a:t>
            </a:r>
            <a:r>
              <a:rPr lang="en-GB" dirty="0"/>
              <a:t>g</a:t>
            </a:r>
            <a:r>
              <a:rPr lang="en-GB" sz="1800" b="0" dirty="0"/>
              <a:t>uidance, the Panel Membership Enhancement is a guaranteed </a:t>
            </a:r>
            <a:r>
              <a:rPr lang="en-GB" sz="1800" b="1" dirty="0"/>
              <a:t>minimum</a:t>
            </a:r>
            <a:r>
              <a:rPr lang="en-GB" dirty="0"/>
              <a:t> </a:t>
            </a:r>
            <a:r>
              <a:rPr lang="en-GB" sz="1800" b="0" dirty="0"/>
              <a:t>enhancement (</a:t>
            </a:r>
            <a:r>
              <a:rPr lang="en-GB" sz="1800" b="0" i="1" dirty="0"/>
              <a:t>for those fee earners applicable to claim it</a:t>
            </a:r>
            <a:r>
              <a:rPr lang="en-GB" sz="1800" b="0" dirty="0"/>
              <a:t>) and is not payable </a:t>
            </a:r>
            <a:r>
              <a:rPr lang="en-GB" sz="1800" b="0" i="1" dirty="0"/>
              <a:t>in addition</a:t>
            </a:r>
            <a:r>
              <a:rPr lang="en-GB" sz="1800" b="0" dirty="0"/>
              <a:t> to any enhancement allowed under the general Specification.</a:t>
            </a:r>
            <a:endParaRPr lang="en-GB" sz="1800" b="0" dirty="0">
              <a:cs typeface="Arial" panose="020B0604020202020204" pitchFamily="34" charset="0"/>
            </a:endParaRPr>
          </a:p>
        </p:txBody>
      </p:sp>
      <p:pic>
        <p:nvPicPr>
          <p:cNvPr id="7" name="Content Placeholder 6" descr="Screenshot of panel membership declaration information ">
            <a:extLst>
              <a:ext uri="{FF2B5EF4-FFF2-40B4-BE49-F238E27FC236}">
                <a16:creationId xmlns:a16="http://schemas.microsoft.com/office/drawing/2014/main" id="{860E4104-BE9D-4534-9AF7-49387DDE620A}"/>
              </a:ext>
            </a:extLst>
          </p:cNvPr>
          <p:cNvPicPr>
            <a:picLocks noGrp="1"/>
          </p:cNvPicPr>
          <p:nvPr>
            <p:ph sz="half" idx="2"/>
          </p:nvPr>
        </p:nvPicPr>
        <p:blipFill rotWithShape="1">
          <a:blip r:embed="rId2"/>
          <a:srcRect t="20231" r="43496" b="29191"/>
          <a:stretch/>
        </p:blipFill>
        <p:spPr bwMode="auto">
          <a:xfrm>
            <a:off x="6750575" y="1110762"/>
            <a:ext cx="5025227" cy="4664746"/>
          </a:xfrm>
          <a:prstGeom prst="rect">
            <a:avLst/>
          </a:prstGeom>
          <a:ln w="31750">
            <a:solidFill>
              <a:schemeClr val="tx1"/>
            </a:solidFill>
          </a:ln>
          <a:extLst>
            <a:ext uri="{53640926-AAD7-44D8-BBD7-CCE9431645EC}">
              <a14:shadowObscured xmlns:a14="http://schemas.microsoft.com/office/drawing/2010/main"/>
            </a:ext>
          </a:extLst>
        </p:spPr>
      </p:pic>
      <p:sp>
        <p:nvSpPr>
          <p:cNvPr id="4" name="Footer Placeholder 4">
            <a:extLst>
              <a:ext uri="{FF2B5EF4-FFF2-40B4-BE49-F238E27FC236}">
                <a16:creationId xmlns:a16="http://schemas.microsoft.com/office/drawing/2014/main" id="{EBBC99B9-B916-6F21-5C01-F9122AB4AF93}"/>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6" name="Slide Number Placeholder 5">
            <a:extLst>
              <a:ext uri="{FF2B5EF4-FFF2-40B4-BE49-F238E27FC236}">
                <a16:creationId xmlns:a16="http://schemas.microsoft.com/office/drawing/2014/main" id="{582FCBA3-38A6-45E2-A354-154FA153EEF9}"/>
              </a:ext>
            </a:extLst>
          </p:cNvPr>
          <p:cNvSpPr>
            <a:spLocks noGrp="1"/>
          </p:cNvSpPr>
          <p:nvPr>
            <p:ph type="sldNum" sz="quarter" idx="12"/>
          </p:nvPr>
        </p:nvSpPr>
        <p:spPr/>
        <p:txBody>
          <a:bodyPr/>
          <a:lstStyle/>
          <a:p>
            <a:fld id="{9A8223AF-F2F5-41F7-A71C-81CE492BCB88}" type="slidenum">
              <a:rPr lang="en-GB" smtClean="0"/>
              <a:pPr/>
              <a:t>20</a:t>
            </a:fld>
            <a:endParaRPr lang="en-GB"/>
          </a:p>
        </p:txBody>
      </p:sp>
    </p:spTree>
    <p:extLst>
      <p:ext uri="{BB962C8B-B14F-4D97-AF65-F5344CB8AC3E}">
        <p14:creationId xmlns:p14="http://schemas.microsoft.com/office/powerpoint/2010/main" val="364302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B89F-1875-EAE7-9777-0BDF2042554C}"/>
              </a:ext>
            </a:extLst>
          </p:cNvPr>
          <p:cNvSpPr>
            <a:spLocks noGrp="1"/>
          </p:cNvSpPr>
          <p:nvPr>
            <p:ph type="title"/>
          </p:nvPr>
        </p:nvSpPr>
        <p:spPr/>
        <p:txBody>
          <a:bodyPr/>
          <a:lstStyle/>
          <a:p>
            <a:r>
              <a:rPr lang="en-US" dirty="0">
                <a:cs typeface="Arial"/>
              </a:rPr>
              <a:t>Reasonable and proportionate costs:</a:t>
            </a:r>
            <a:endParaRPr lang="en-US" dirty="0"/>
          </a:p>
        </p:txBody>
      </p:sp>
      <p:sp>
        <p:nvSpPr>
          <p:cNvPr id="7" name="Footer Placeholder 4">
            <a:extLst>
              <a:ext uri="{FF2B5EF4-FFF2-40B4-BE49-F238E27FC236}">
                <a16:creationId xmlns:a16="http://schemas.microsoft.com/office/drawing/2014/main" id="{325B6D93-4154-8701-04B1-ED02F105E814}"/>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0" name="TextBox 9">
            <a:extLst>
              <a:ext uri="{FF2B5EF4-FFF2-40B4-BE49-F238E27FC236}">
                <a16:creationId xmlns:a16="http://schemas.microsoft.com/office/drawing/2014/main" id="{C6FC52D2-8E96-4B8C-E6DC-933B89D84D49}"/>
              </a:ext>
            </a:extLst>
          </p:cNvPr>
          <p:cNvSpPr txBox="1"/>
          <p:nvPr/>
        </p:nvSpPr>
        <p:spPr>
          <a:xfrm>
            <a:off x="489352" y="1131907"/>
            <a:ext cx="10881848" cy="5309146"/>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en-US" dirty="0">
                <a:cs typeface="Arial"/>
              </a:rPr>
              <a:t>There are many factors which contribute to profit costs being considered unreasonable and disproportionate. These are covered in many of the common issues</a:t>
            </a:r>
            <a:endParaRPr lang="en-US" dirty="0"/>
          </a:p>
          <a:p>
            <a:pPr marL="742950" lvl="1" indent="-285750">
              <a:spcBef>
                <a:spcPts val="600"/>
              </a:spcBef>
              <a:spcAft>
                <a:spcPts val="1200"/>
              </a:spcAft>
              <a:buFont typeface="Arial" panose="020B0604020202020204" pitchFamily="34" charset="0"/>
              <a:buChar char="•"/>
            </a:pPr>
            <a:r>
              <a:rPr lang="en-US" dirty="0"/>
              <a:t>No narrative or incomplete narrative: The narrative provides a case manager with the details needed to assess the case: The "where, when, how and why." </a:t>
            </a:r>
          </a:p>
          <a:p>
            <a:pPr marL="285750" indent="-285750">
              <a:spcBef>
                <a:spcPts val="600"/>
              </a:spcBef>
              <a:spcAft>
                <a:spcPts val="1200"/>
              </a:spcAft>
              <a:buFont typeface="Arial" panose="020B0604020202020204" pitchFamily="34" charset="0"/>
              <a:buChar char="•"/>
            </a:pPr>
            <a:r>
              <a:rPr lang="en-US" sz="1800" dirty="0"/>
              <a:t>A description of the court orders will tell us directions. However, they will not tell us that a solicitor spent 2 hours with a vulnerable client while they worried about court. These are factors we need to know when assessing reasonableness.​</a:t>
            </a:r>
            <a:endParaRPr lang="en-US" sz="1800" dirty="0">
              <a:cs typeface="Arial"/>
            </a:endParaRPr>
          </a:p>
          <a:p>
            <a:pPr marL="285750" indent="-285750">
              <a:spcBef>
                <a:spcPts val="600"/>
              </a:spcBef>
              <a:spcAft>
                <a:spcPts val="1200"/>
              </a:spcAft>
              <a:buFont typeface="Arial" panose="020B0604020202020204" pitchFamily="34" charset="0"/>
              <a:buChar char="•"/>
            </a:pPr>
            <a:r>
              <a:rPr lang="en-US" sz="1800" dirty="0"/>
              <a:t>The type of client you have may affect the level of correspondence:</a:t>
            </a:r>
          </a:p>
          <a:p>
            <a:pPr marL="742950" lvl="1" indent="-285750">
              <a:spcBef>
                <a:spcPts val="600"/>
              </a:spcBef>
              <a:spcAft>
                <a:spcPts val="1200"/>
              </a:spcAft>
              <a:buFont typeface="Arial" panose="020B0604020202020204" pitchFamily="34" charset="0"/>
              <a:buChar char="•"/>
            </a:pPr>
            <a:r>
              <a:rPr lang="en-US" dirty="0"/>
              <a:t>Is the other party a litigant in person? </a:t>
            </a:r>
          </a:p>
          <a:p>
            <a:pPr marL="742950" lvl="1" indent="-285750">
              <a:spcBef>
                <a:spcPts val="600"/>
              </a:spcBef>
              <a:spcAft>
                <a:spcPts val="1200"/>
              </a:spcAft>
              <a:buFont typeface="Arial" panose="020B0604020202020204" pitchFamily="34" charset="0"/>
              <a:buChar char="•"/>
            </a:pPr>
            <a:r>
              <a:rPr lang="en-US" dirty="0"/>
              <a:t>Is your client anxious and calling you often? </a:t>
            </a:r>
          </a:p>
          <a:p>
            <a:pPr marL="742950" lvl="1" indent="-285750">
              <a:spcBef>
                <a:spcPts val="600"/>
              </a:spcBef>
              <a:spcAft>
                <a:spcPts val="1200"/>
              </a:spcAft>
              <a:buFont typeface="Arial" panose="020B0604020202020204" pitchFamily="34" charset="0"/>
              <a:buChar char="•"/>
            </a:pPr>
            <a:r>
              <a:rPr lang="en-US" b="1" dirty="0"/>
              <a:t>Please note: </a:t>
            </a:r>
            <a:r>
              <a:rPr lang="en-US" dirty="0"/>
              <a:t>High levels of </a:t>
            </a:r>
            <a:r>
              <a:rPr lang="en-US" b="1" dirty="0"/>
              <a:t>c</a:t>
            </a:r>
            <a:r>
              <a:rPr lang="en-US" dirty="0"/>
              <a:t>orrespondence without justification can lead to rejection: Detail anything that may lead to a higher-than-normal level.  ​</a:t>
            </a:r>
          </a:p>
          <a:p>
            <a:pPr>
              <a:spcBef>
                <a:spcPts val="600"/>
              </a:spcBef>
              <a:spcAft>
                <a:spcPts val="1200"/>
              </a:spcAft>
            </a:pPr>
            <a:endParaRPr lang="en-US" sz="1800" dirty="0">
              <a:cs typeface="Arial"/>
            </a:endParaRPr>
          </a:p>
        </p:txBody>
      </p:sp>
      <p:sp>
        <p:nvSpPr>
          <p:cNvPr id="6" name="Slide Number Placeholder 5">
            <a:extLst>
              <a:ext uri="{FF2B5EF4-FFF2-40B4-BE49-F238E27FC236}">
                <a16:creationId xmlns:a16="http://schemas.microsoft.com/office/drawing/2014/main" id="{16B2C1FA-FFEB-BF61-F333-25DAF3152DB3}"/>
              </a:ext>
            </a:extLst>
          </p:cNvPr>
          <p:cNvSpPr>
            <a:spLocks noGrp="1"/>
          </p:cNvSpPr>
          <p:nvPr>
            <p:ph type="sldNum" sz="quarter" idx="12"/>
          </p:nvPr>
        </p:nvSpPr>
        <p:spPr/>
        <p:txBody>
          <a:bodyPr/>
          <a:lstStyle/>
          <a:p>
            <a:fld id="{C0189ED6-F87B-4BC1-907E-EF602CA5C674}" type="slidenum">
              <a:rPr lang="en-GB" smtClean="0"/>
              <a:t>21</a:t>
            </a:fld>
            <a:endParaRPr lang="en-GB"/>
          </a:p>
        </p:txBody>
      </p:sp>
    </p:spTree>
    <p:extLst>
      <p:ext uri="{BB962C8B-B14F-4D97-AF65-F5344CB8AC3E}">
        <p14:creationId xmlns:p14="http://schemas.microsoft.com/office/powerpoint/2010/main" val="22619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B89F-1875-EAE7-9777-0BDF2042554C}"/>
              </a:ext>
            </a:extLst>
          </p:cNvPr>
          <p:cNvSpPr>
            <a:spLocks noGrp="1"/>
          </p:cNvSpPr>
          <p:nvPr>
            <p:ph type="title"/>
          </p:nvPr>
        </p:nvSpPr>
        <p:spPr/>
        <p:txBody>
          <a:bodyPr/>
          <a:lstStyle/>
          <a:p>
            <a:r>
              <a:rPr lang="en-US" dirty="0">
                <a:cs typeface="Arial"/>
              </a:rPr>
              <a:t>Reasonable and proportionate costs continued:</a:t>
            </a:r>
            <a:endParaRPr lang="en-US" dirty="0"/>
          </a:p>
        </p:txBody>
      </p:sp>
      <p:sp>
        <p:nvSpPr>
          <p:cNvPr id="7" name="Footer Placeholder 4">
            <a:extLst>
              <a:ext uri="{FF2B5EF4-FFF2-40B4-BE49-F238E27FC236}">
                <a16:creationId xmlns:a16="http://schemas.microsoft.com/office/drawing/2014/main" id="{325B6D93-4154-8701-04B1-ED02F105E814}"/>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0" name="TextBox 9">
            <a:extLst>
              <a:ext uri="{FF2B5EF4-FFF2-40B4-BE49-F238E27FC236}">
                <a16:creationId xmlns:a16="http://schemas.microsoft.com/office/drawing/2014/main" id="{C6FC52D2-8E96-4B8C-E6DC-933B89D84D49}"/>
              </a:ext>
            </a:extLst>
          </p:cNvPr>
          <p:cNvSpPr txBox="1"/>
          <p:nvPr/>
        </p:nvSpPr>
        <p:spPr>
          <a:xfrm>
            <a:off x="648000" y="1131907"/>
            <a:ext cx="10881848" cy="4857740"/>
          </a:xfrm>
          <a:prstGeom prst="rect">
            <a:avLst/>
          </a:prstGeom>
          <a:noFill/>
        </p:spPr>
        <p:txBody>
          <a:bodyPr wrap="square">
            <a:spAutoFit/>
          </a:bodyPr>
          <a:lstStyle/>
          <a:p>
            <a:pPr>
              <a:lnSpc>
                <a:spcPct val="150000"/>
              </a:lnSpc>
              <a:spcAft>
                <a:spcPts val="1200"/>
              </a:spcAft>
            </a:pPr>
            <a:r>
              <a:rPr lang="en-US" b="1" dirty="0"/>
              <a:t>Stages with no start and end dates: </a:t>
            </a:r>
          </a:p>
          <a:p>
            <a:pPr>
              <a:lnSpc>
                <a:spcPct val="150000"/>
              </a:lnSpc>
              <a:spcAft>
                <a:spcPts val="1200"/>
              </a:spcAft>
            </a:pPr>
            <a:r>
              <a:rPr lang="en-US" sz="1800" dirty="0"/>
              <a:t>The length of a stage is important for assessing if the costs are reasonable and proportionate. </a:t>
            </a:r>
          </a:p>
          <a:p>
            <a:pPr>
              <a:lnSpc>
                <a:spcPct val="150000"/>
              </a:lnSpc>
              <a:spcAft>
                <a:spcPts val="1200"/>
              </a:spcAft>
            </a:pPr>
            <a:r>
              <a:rPr lang="en-US" sz="1800" dirty="0"/>
              <a:t>It can affect factors such as the:</a:t>
            </a:r>
            <a:endParaRPr lang="en-US" sz="1800" dirty="0">
              <a:cs typeface="Arial"/>
            </a:endParaRPr>
          </a:p>
          <a:p>
            <a:pPr marL="285750" indent="-285750">
              <a:lnSpc>
                <a:spcPct val="150000"/>
              </a:lnSpc>
              <a:spcAft>
                <a:spcPts val="1200"/>
              </a:spcAft>
              <a:buChar char="•"/>
            </a:pPr>
            <a:r>
              <a:rPr lang="en-US" dirty="0"/>
              <a:t>L</a:t>
            </a:r>
            <a:r>
              <a:rPr lang="en-US" sz="1800" dirty="0"/>
              <a:t>evel of correspondence, </a:t>
            </a:r>
            <a:endParaRPr lang="en-US" sz="1800" dirty="0">
              <a:cs typeface="Arial"/>
            </a:endParaRPr>
          </a:p>
          <a:p>
            <a:pPr marL="285750" indent="-285750">
              <a:lnSpc>
                <a:spcPct val="150000"/>
              </a:lnSpc>
              <a:spcAft>
                <a:spcPts val="1200"/>
              </a:spcAft>
              <a:buChar char="•"/>
            </a:pPr>
            <a:r>
              <a:rPr lang="en-US" dirty="0"/>
              <a:t>L</a:t>
            </a:r>
            <a:r>
              <a:rPr lang="en-US" sz="1800" dirty="0"/>
              <a:t>evel of attendance on client, </a:t>
            </a:r>
            <a:endParaRPr lang="en-US" sz="1800" dirty="0">
              <a:cs typeface="Arial"/>
            </a:endParaRPr>
          </a:p>
          <a:p>
            <a:pPr marL="285750" indent="-285750">
              <a:lnSpc>
                <a:spcPct val="150000"/>
              </a:lnSpc>
              <a:spcAft>
                <a:spcPts val="1200"/>
              </a:spcAft>
              <a:buChar char="•"/>
            </a:pPr>
            <a:r>
              <a:rPr lang="en-US" dirty="0"/>
              <a:t>L</a:t>
            </a:r>
            <a:r>
              <a:rPr lang="en-US" sz="1800" dirty="0"/>
              <a:t>evel of attendance on counsel </a:t>
            </a:r>
            <a:endParaRPr lang="en-US" sz="1800" dirty="0">
              <a:cs typeface="Arial"/>
            </a:endParaRPr>
          </a:p>
          <a:p>
            <a:pPr marL="742950" lvl="1" indent="-285750">
              <a:lnSpc>
                <a:spcPct val="150000"/>
              </a:lnSpc>
              <a:spcAft>
                <a:spcPts val="1200"/>
              </a:spcAft>
              <a:buFont typeface="Arial" panose="020B0604020202020204" pitchFamily="34" charset="0"/>
              <a:buChar char="•"/>
            </a:pPr>
            <a:r>
              <a:rPr lang="en-US" dirty="0"/>
              <a:t>All of these will increase profit costs; therefore, we need to know the stage length to assess what is reasonable.​</a:t>
            </a:r>
            <a:endParaRPr lang="en-US" dirty="0">
              <a:cs typeface="Arial"/>
            </a:endParaRPr>
          </a:p>
          <a:p>
            <a:pPr>
              <a:lnSpc>
                <a:spcPct val="150000"/>
              </a:lnSpc>
              <a:spcAft>
                <a:spcPts val="1200"/>
              </a:spcAft>
            </a:pPr>
            <a:endParaRPr lang="en-US" sz="1800" dirty="0">
              <a:cs typeface="Arial"/>
            </a:endParaRPr>
          </a:p>
        </p:txBody>
      </p:sp>
      <p:sp>
        <p:nvSpPr>
          <p:cNvPr id="6" name="Slide Number Placeholder 5">
            <a:extLst>
              <a:ext uri="{FF2B5EF4-FFF2-40B4-BE49-F238E27FC236}">
                <a16:creationId xmlns:a16="http://schemas.microsoft.com/office/drawing/2014/main" id="{16B2C1FA-FFEB-BF61-F333-25DAF3152DB3}"/>
              </a:ext>
            </a:extLst>
          </p:cNvPr>
          <p:cNvSpPr>
            <a:spLocks noGrp="1"/>
          </p:cNvSpPr>
          <p:nvPr>
            <p:ph type="sldNum" sz="quarter" idx="12"/>
          </p:nvPr>
        </p:nvSpPr>
        <p:spPr/>
        <p:txBody>
          <a:bodyPr/>
          <a:lstStyle/>
          <a:p>
            <a:fld id="{C0189ED6-F87B-4BC1-907E-EF602CA5C674}" type="slidenum">
              <a:rPr lang="en-GB" smtClean="0"/>
              <a:t>22</a:t>
            </a:fld>
            <a:endParaRPr lang="en-GB"/>
          </a:p>
        </p:txBody>
      </p:sp>
    </p:spTree>
    <p:extLst>
      <p:ext uri="{BB962C8B-B14F-4D97-AF65-F5344CB8AC3E}">
        <p14:creationId xmlns:p14="http://schemas.microsoft.com/office/powerpoint/2010/main" val="338773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E335-4A84-2B0F-16FF-BF31174FCA8C}"/>
              </a:ext>
            </a:extLst>
          </p:cNvPr>
          <p:cNvSpPr>
            <a:spLocks noGrp="1"/>
          </p:cNvSpPr>
          <p:nvPr>
            <p:ph type="title"/>
          </p:nvPr>
        </p:nvSpPr>
        <p:spPr/>
        <p:txBody>
          <a:bodyPr/>
          <a:lstStyle/>
          <a:p>
            <a:r>
              <a:rPr lang="en-US" dirty="0">
                <a:cs typeface="Arial"/>
              </a:rPr>
              <a:t>Perusal of documents:</a:t>
            </a:r>
            <a:endParaRPr lang="en-US" dirty="0"/>
          </a:p>
        </p:txBody>
      </p:sp>
      <p:sp>
        <p:nvSpPr>
          <p:cNvPr id="3" name="Content Placeholder 2">
            <a:extLst>
              <a:ext uri="{FF2B5EF4-FFF2-40B4-BE49-F238E27FC236}">
                <a16:creationId xmlns:a16="http://schemas.microsoft.com/office/drawing/2014/main" id="{5196F648-DB3C-47D8-4113-D302BB2FCA30}"/>
              </a:ext>
            </a:extLst>
          </p:cNvPr>
          <p:cNvSpPr>
            <a:spLocks noGrp="1"/>
          </p:cNvSpPr>
          <p:nvPr>
            <p:ph sz="half" idx="1"/>
          </p:nvPr>
        </p:nvSpPr>
        <p:spPr>
          <a:xfrm>
            <a:off x="809999" y="1396800"/>
            <a:ext cx="10727425" cy="4230000"/>
          </a:xfrm>
        </p:spPr>
        <p:txBody>
          <a:bodyPr>
            <a:normAutofit/>
          </a:bodyPr>
          <a:lstStyle/>
          <a:p>
            <a:pPr>
              <a:lnSpc>
                <a:spcPct val="150000"/>
              </a:lnSpc>
              <a:spcBef>
                <a:spcPts val="600"/>
              </a:spcBef>
            </a:pPr>
            <a:r>
              <a:rPr lang="en-US" sz="1800">
                <a:cs typeface="Arial"/>
              </a:rPr>
              <a:t>What to consider:</a:t>
            </a:r>
          </a:p>
          <a:p>
            <a:pPr marL="285750" indent="-285750">
              <a:lnSpc>
                <a:spcPct val="150000"/>
              </a:lnSpc>
              <a:spcBef>
                <a:spcPts val="600"/>
              </a:spcBef>
              <a:buFont typeface="Arial" panose="020B0604020202020204" pitchFamily="34" charset="0"/>
              <a:buChar char="•"/>
            </a:pPr>
            <a:r>
              <a:rPr lang="en-US" sz="1800" b="0">
                <a:cs typeface="Arial"/>
              </a:rPr>
              <a:t>If there are large bundles to peruse it is helpful to know:</a:t>
            </a:r>
          </a:p>
          <a:p>
            <a:pPr marL="537750" lvl="1" indent="-285750">
              <a:lnSpc>
                <a:spcPct val="150000"/>
              </a:lnSpc>
              <a:spcBef>
                <a:spcPts val="600"/>
              </a:spcBef>
              <a:buClrTx/>
            </a:pPr>
            <a:r>
              <a:rPr lang="en-US" sz="1800">
                <a:cs typeface="Arial"/>
              </a:rPr>
              <a:t>T</a:t>
            </a:r>
            <a:r>
              <a:rPr lang="en-US" sz="1800" b="0">
                <a:cs typeface="Arial"/>
              </a:rPr>
              <a:t>he number of pages in the bundle</a:t>
            </a:r>
          </a:p>
          <a:p>
            <a:pPr marL="537750" lvl="1" indent="-285750">
              <a:lnSpc>
                <a:spcPct val="150000"/>
              </a:lnSpc>
              <a:spcBef>
                <a:spcPts val="600"/>
              </a:spcBef>
              <a:buClrTx/>
            </a:pPr>
            <a:r>
              <a:rPr lang="en-US" sz="1800">
                <a:cs typeface="Arial"/>
              </a:rPr>
              <a:t>If</a:t>
            </a:r>
            <a:r>
              <a:rPr lang="en-US" sz="1800" b="0">
                <a:cs typeface="Arial"/>
              </a:rPr>
              <a:t> the provider has triaged the bundle and focused on the essential parts for perusal </a:t>
            </a:r>
          </a:p>
          <a:p>
            <a:pPr marL="537750" lvl="1" indent="-285750">
              <a:lnSpc>
                <a:spcPct val="150000"/>
              </a:lnSpc>
              <a:spcBef>
                <a:spcPts val="600"/>
              </a:spcBef>
              <a:buClrTx/>
            </a:pPr>
            <a:r>
              <a:rPr lang="en-US" sz="1800">
                <a:cs typeface="Arial"/>
              </a:rPr>
              <a:t>If it is all necessary material or a summary</a:t>
            </a:r>
          </a:p>
          <a:p>
            <a:pPr marL="537750" lvl="1" indent="-285750">
              <a:lnSpc>
                <a:spcPct val="150000"/>
              </a:lnSpc>
              <a:spcBef>
                <a:spcPts val="600"/>
              </a:spcBef>
              <a:buClrTx/>
            </a:pPr>
            <a:r>
              <a:rPr lang="en-US" sz="1800" b="0">
                <a:cs typeface="Arial"/>
              </a:rPr>
              <a:t>What type of document, such as medical reports </a:t>
            </a:r>
            <a:r>
              <a:rPr lang="en-US" sz="1800" b="0" err="1">
                <a:cs typeface="Arial"/>
              </a:rPr>
              <a:t>etc</a:t>
            </a:r>
            <a:endParaRPr lang="en-US" sz="1800">
              <a:cs typeface="Arial"/>
            </a:endParaRPr>
          </a:p>
        </p:txBody>
      </p:sp>
      <p:sp>
        <p:nvSpPr>
          <p:cNvPr id="6" name="Slide Number Placeholder 5">
            <a:extLst>
              <a:ext uri="{FF2B5EF4-FFF2-40B4-BE49-F238E27FC236}">
                <a16:creationId xmlns:a16="http://schemas.microsoft.com/office/drawing/2014/main" id="{022DA5F7-60DC-303C-D4DF-CB4A55AA52F2}"/>
              </a:ext>
            </a:extLst>
          </p:cNvPr>
          <p:cNvSpPr>
            <a:spLocks noGrp="1"/>
          </p:cNvSpPr>
          <p:nvPr>
            <p:ph type="sldNum" sz="quarter" idx="12"/>
          </p:nvPr>
        </p:nvSpPr>
        <p:spPr/>
        <p:txBody>
          <a:bodyPr/>
          <a:lstStyle/>
          <a:p>
            <a:fld id="{9A8223AF-F2F5-41F7-A71C-81CE492BCB88}" type="slidenum">
              <a:rPr lang="en-GB" smtClean="0"/>
              <a:pPr/>
              <a:t>23</a:t>
            </a:fld>
            <a:endParaRPr lang="en-GB"/>
          </a:p>
        </p:txBody>
      </p:sp>
      <p:sp>
        <p:nvSpPr>
          <p:cNvPr id="7" name="Footer Placeholder 4">
            <a:extLst>
              <a:ext uri="{FF2B5EF4-FFF2-40B4-BE49-F238E27FC236}">
                <a16:creationId xmlns:a16="http://schemas.microsoft.com/office/drawing/2014/main" id="{7554C556-3B71-FDCF-552E-E3FECF59A13A}"/>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047120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EBCB-52A6-77B4-5431-1972C64257F6}"/>
              </a:ext>
            </a:extLst>
          </p:cNvPr>
          <p:cNvSpPr>
            <a:spLocks noGrp="1"/>
          </p:cNvSpPr>
          <p:nvPr>
            <p:ph type="title"/>
          </p:nvPr>
        </p:nvSpPr>
        <p:spPr/>
        <p:txBody>
          <a:bodyPr/>
          <a:lstStyle/>
          <a:p>
            <a:r>
              <a:rPr lang="en-US" dirty="0">
                <a:cs typeface="Arial"/>
              </a:rPr>
              <a:t>Incomplete case plan / incorrect rates:</a:t>
            </a:r>
            <a:endParaRPr lang="en-US" dirty="0"/>
          </a:p>
        </p:txBody>
      </p:sp>
      <p:sp>
        <p:nvSpPr>
          <p:cNvPr id="8" name="Footer Placeholder 4">
            <a:extLst>
              <a:ext uri="{FF2B5EF4-FFF2-40B4-BE49-F238E27FC236}">
                <a16:creationId xmlns:a16="http://schemas.microsoft.com/office/drawing/2014/main" id="{6AF9EF0D-2CA8-44FE-9813-FC2F30BBDBB2}"/>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2" name="TextBox 11">
            <a:extLst>
              <a:ext uri="{FF2B5EF4-FFF2-40B4-BE49-F238E27FC236}">
                <a16:creationId xmlns:a16="http://schemas.microsoft.com/office/drawing/2014/main" id="{0B4C7ABE-9BED-1DE5-16CC-C3332D055C44}"/>
              </a:ext>
            </a:extLst>
          </p:cNvPr>
          <p:cNvSpPr txBox="1"/>
          <p:nvPr/>
        </p:nvSpPr>
        <p:spPr>
          <a:xfrm>
            <a:off x="809425" y="1091252"/>
            <a:ext cx="10573150" cy="5093702"/>
          </a:xfrm>
          <a:prstGeom prst="rect">
            <a:avLst/>
          </a:prstGeom>
          <a:noFill/>
        </p:spPr>
        <p:txBody>
          <a:bodyPr wrap="square" lIns="91440" tIns="45720" rIns="91440" bIns="45720" anchor="t">
            <a:spAutoFit/>
          </a:bodyPr>
          <a:lstStyle/>
          <a:p>
            <a:pPr>
              <a:spcAft>
                <a:spcPts val="600"/>
              </a:spcAft>
            </a:pPr>
            <a:r>
              <a:rPr lang="en-US" dirty="0">
                <a:cs typeface="Arial"/>
              </a:rPr>
              <a:t>A case plan can be considered incomplete for many reasons including:</a:t>
            </a:r>
          </a:p>
          <a:p>
            <a:pPr marL="285750" indent="-285750">
              <a:spcAft>
                <a:spcPts val="600"/>
              </a:spcAft>
              <a:buFont typeface="Arial" panose="020B0604020202020204" pitchFamily="34" charset="0"/>
              <a:buChar char="•"/>
            </a:pPr>
            <a:r>
              <a:rPr lang="en-US" dirty="0">
                <a:cs typeface="Arial"/>
              </a:rPr>
              <a:t>Any costs that are "TBC" if fees such as experts or counsel are unknown, please include your best estimates to prevent costs being rejected. </a:t>
            </a:r>
          </a:p>
          <a:p>
            <a:pPr marL="285750" indent="-285750">
              <a:spcAft>
                <a:spcPts val="600"/>
              </a:spcAft>
              <a:buFont typeface="Arial" panose="020B0604020202020204" pitchFamily="34" charset="0"/>
              <a:buChar char="•"/>
            </a:pPr>
            <a:r>
              <a:rPr lang="en-US" dirty="0">
                <a:cs typeface="Arial"/>
              </a:rPr>
              <a:t>Previous solicitors' costs not detailed, </a:t>
            </a:r>
          </a:p>
          <a:p>
            <a:pPr marL="285750" indent="-285750">
              <a:spcAft>
                <a:spcPts val="600"/>
              </a:spcAft>
              <a:buFont typeface="Arial" panose="020B0604020202020204" pitchFamily="34" charset="0"/>
              <a:buChar char="•"/>
            </a:pPr>
            <a:r>
              <a:rPr lang="en-US" dirty="0">
                <a:cs typeface="Arial"/>
              </a:rPr>
              <a:t>Future hearings not detailed, </a:t>
            </a:r>
          </a:p>
          <a:p>
            <a:pPr marL="285750" indent="-285750">
              <a:spcAft>
                <a:spcPts val="600"/>
              </a:spcAft>
              <a:buFont typeface="Arial" panose="020B0604020202020204" pitchFamily="34" charset="0"/>
              <a:buChar char="•"/>
            </a:pPr>
            <a:r>
              <a:rPr lang="en-US" dirty="0">
                <a:cs typeface="Arial"/>
              </a:rPr>
              <a:t>Pre contract costs not detailed on the case plan, </a:t>
            </a:r>
          </a:p>
          <a:p>
            <a:pPr marL="285750" indent="-285750">
              <a:spcAft>
                <a:spcPts val="600"/>
              </a:spcAft>
              <a:buFont typeface="Arial" panose="020B0604020202020204" pitchFamily="34" charset="0"/>
              <a:buChar char="•"/>
            </a:pPr>
            <a:r>
              <a:rPr lang="en-US" dirty="0">
                <a:cs typeface="Arial"/>
              </a:rPr>
              <a:t>Narrative not being updated with the stages. </a:t>
            </a:r>
          </a:p>
          <a:p>
            <a:pPr>
              <a:spcAft>
                <a:spcPts val="600"/>
              </a:spcAft>
            </a:pPr>
            <a:r>
              <a:rPr lang="en-US" dirty="0">
                <a:cs typeface="Arial"/>
              </a:rPr>
              <a:t>Solicitor incorrect rates: </a:t>
            </a:r>
          </a:p>
          <a:p>
            <a:pPr marL="285750" indent="-285750">
              <a:spcAft>
                <a:spcPts val="600"/>
              </a:spcAft>
              <a:buFont typeface="Arial" panose="020B0604020202020204" pitchFamily="34" charset="0"/>
              <a:buChar char="•"/>
            </a:pPr>
            <a:r>
              <a:rPr lang="en-US" dirty="0">
                <a:cs typeface="Arial"/>
              </a:rPr>
              <a:t>Claiming incorrect rates is another common rejection reason, please use the rates calculator to ensure the correct rates are applied. </a:t>
            </a:r>
            <a:r>
              <a:rPr lang="en-US" dirty="0">
                <a:ea typeface="+mn-lt"/>
                <a:cs typeface="+mn-lt"/>
                <a:hlinkClick r:id="rId2"/>
              </a:rPr>
              <a:t>Rates_Calculator_v2.17.xls (live.com)</a:t>
            </a:r>
            <a:endParaRPr lang="en-US" dirty="0">
              <a:ea typeface="+mn-lt"/>
              <a:cs typeface="+mn-lt"/>
            </a:endParaRPr>
          </a:p>
          <a:p>
            <a:pPr marL="285750" indent="-285750">
              <a:spcAft>
                <a:spcPts val="600"/>
              </a:spcAft>
              <a:buFont typeface="Arial" panose="020B0604020202020204" pitchFamily="34" charset="0"/>
              <a:buChar char="•"/>
            </a:pPr>
            <a:r>
              <a:rPr lang="en-US" dirty="0">
                <a:cs typeface="Arial"/>
              </a:rPr>
              <a:t>Incorrect or unknown counsel fees: </a:t>
            </a:r>
          </a:p>
          <a:p>
            <a:pPr marL="742950" lvl="1" indent="-285750">
              <a:spcAft>
                <a:spcPts val="600"/>
              </a:spcAft>
              <a:buFont typeface="Arial" panose="020B0604020202020204" pitchFamily="34" charset="0"/>
              <a:buChar char="•"/>
            </a:pPr>
            <a:r>
              <a:rPr lang="en-US" dirty="0">
                <a:cs typeface="Arial"/>
              </a:rPr>
              <a:t>Counsel fees being incorrect or unknown</a:t>
            </a:r>
          </a:p>
          <a:p>
            <a:pPr marL="742950" lvl="1" indent="-285750">
              <a:spcAft>
                <a:spcPts val="600"/>
              </a:spcAft>
              <a:buFont typeface="Arial" panose="020B0604020202020204" pitchFamily="34" charset="0"/>
              <a:buChar char="•"/>
            </a:pPr>
            <a:r>
              <a:rPr lang="en-US" dirty="0">
                <a:cs typeface="Arial"/>
              </a:rPr>
              <a:t>What rates / enhancement are being claimed. </a:t>
            </a:r>
          </a:p>
          <a:p>
            <a:pPr marL="742950" lvl="1" indent="-285750">
              <a:spcAft>
                <a:spcPts val="600"/>
              </a:spcAft>
              <a:buFont typeface="Arial" panose="020B0604020202020204" pitchFamily="34" charset="0"/>
              <a:buChar char="•"/>
            </a:pPr>
            <a:r>
              <a:rPr lang="en-US" b="1" dirty="0">
                <a:cs typeface="Arial"/>
              </a:rPr>
              <a:t>Please note: </a:t>
            </a:r>
            <a:r>
              <a:rPr lang="en-US" dirty="0">
                <a:cs typeface="Arial"/>
              </a:rPr>
              <a:t>Counsel fees depend on the proceedings, the client being represented and the level of court. </a:t>
            </a:r>
          </a:p>
        </p:txBody>
      </p:sp>
      <p:sp>
        <p:nvSpPr>
          <p:cNvPr id="6" name="Slide Number Placeholder 5">
            <a:extLst>
              <a:ext uri="{FF2B5EF4-FFF2-40B4-BE49-F238E27FC236}">
                <a16:creationId xmlns:a16="http://schemas.microsoft.com/office/drawing/2014/main" id="{84C9AE29-E96B-4051-FD2F-D2416C5F7CB2}"/>
              </a:ext>
            </a:extLst>
          </p:cNvPr>
          <p:cNvSpPr>
            <a:spLocks noGrp="1"/>
          </p:cNvSpPr>
          <p:nvPr>
            <p:ph type="sldNum" sz="quarter" idx="12"/>
          </p:nvPr>
        </p:nvSpPr>
        <p:spPr/>
        <p:txBody>
          <a:bodyPr/>
          <a:lstStyle/>
          <a:p>
            <a:fld id="{C0189ED6-F87B-4BC1-907E-EF602CA5C674}" type="slidenum">
              <a:rPr lang="en-GB" smtClean="0"/>
              <a:t>24</a:t>
            </a:fld>
            <a:endParaRPr lang="en-GB"/>
          </a:p>
        </p:txBody>
      </p:sp>
    </p:spTree>
    <p:extLst>
      <p:ext uri="{BB962C8B-B14F-4D97-AF65-F5344CB8AC3E}">
        <p14:creationId xmlns:p14="http://schemas.microsoft.com/office/powerpoint/2010/main" val="334038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cs typeface="Arial"/>
              </a:rPr>
              <a:t>Further information on staged costs</a:t>
            </a:r>
          </a:p>
        </p:txBody>
      </p:sp>
    </p:spTree>
    <p:extLst>
      <p:ext uri="{BB962C8B-B14F-4D97-AF65-F5344CB8AC3E}">
        <p14:creationId xmlns:p14="http://schemas.microsoft.com/office/powerpoint/2010/main" val="328070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3E8876-9A06-4767-9C3B-34D240121E26}"/>
              </a:ext>
            </a:extLst>
          </p:cNvPr>
          <p:cNvSpPr>
            <a:spLocks noGrp="1"/>
          </p:cNvSpPr>
          <p:nvPr>
            <p:ph type="title"/>
          </p:nvPr>
        </p:nvSpPr>
        <p:spPr>
          <a:xfrm>
            <a:off x="718424" y="628430"/>
            <a:ext cx="11012776" cy="345232"/>
          </a:xfrm>
        </p:spPr>
        <p:txBody>
          <a:bodyPr>
            <a:normAutofit fontScale="90000"/>
          </a:bodyPr>
          <a:lstStyle/>
          <a:p>
            <a:r>
              <a:rPr lang="en-GB" dirty="0"/>
              <a:t>Further information: </a:t>
            </a:r>
          </a:p>
        </p:txBody>
      </p:sp>
      <p:sp>
        <p:nvSpPr>
          <p:cNvPr id="2" name="Footer Placeholder 4">
            <a:extLst>
              <a:ext uri="{FF2B5EF4-FFF2-40B4-BE49-F238E27FC236}">
                <a16:creationId xmlns:a16="http://schemas.microsoft.com/office/drawing/2014/main" id="{7F1EFC37-F53A-8D13-AC84-82352275F9B8}"/>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7" name="TextBox 6">
            <a:extLst>
              <a:ext uri="{FF2B5EF4-FFF2-40B4-BE49-F238E27FC236}">
                <a16:creationId xmlns:a16="http://schemas.microsoft.com/office/drawing/2014/main" id="{A9A5ADC9-4E5B-C05F-5CF2-521CA96BC105}"/>
              </a:ext>
            </a:extLst>
          </p:cNvPr>
          <p:cNvSpPr txBox="1"/>
          <p:nvPr/>
        </p:nvSpPr>
        <p:spPr>
          <a:xfrm>
            <a:off x="726254" y="1243584"/>
            <a:ext cx="9626436" cy="4965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Aft>
                <a:spcPts val="1200"/>
              </a:spcAft>
              <a:buFont typeface="Arial"/>
              <a:buChar char="•"/>
            </a:pPr>
            <a:r>
              <a:rPr lang="en-US">
                <a:cs typeface="Arial"/>
              </a:rPr>
              <a:t>The date of high cost registration forms the start date of stage 1:</a:t>
            </a:r>
          </a:p>
          <a:p>
            <a:pPr marL="742950" lvl="1" indent="-285750">
              <a:lnSpc>
                <a:spcPct val="150000"/>
              </a:lnSpc>
              <a:spcAft>
                <a:spcPts val="1200"/>
              </a:spcAft>
              <a:buFont typeface="Arial"/>
              <a:buChar char="•"/>
            </a:pPr>
            <a:r>
              <a:rPr lang="en-US">
                <a:cs typeface="Arial"/>
              </a:rPr>
              <a:t>Beyond this, the start and end date of future stages is up to the provider. </a:t>
            </a:r>
          </a:p>
          <a:p>
            <a:pPr marL="285750" indent="-285750">
              <a:lnSpc>
                <a:spcPct val="150000"/>
              </a:lnSpc>
              <a:spcAft>
                <a:spcPts val="1200"/>
              </a:spcAft>
              <a:buFont typeface="Arial"/>
              <a:buChar char="•"/>
            </a:pPr>
            <a:r>
              <a:rPr lang="en-US">
                <a:cs typeface="Arial"/>
              </a:rPr>
              <a:t>Once a stage is agreed, it is agreed at a maximum total to be claimed:</a:t>
            </a:r>
          </a:p>
          <a:p>
            <a:pPr marL="742950" lvl="1" indent="-285750">
              <a:lnSpc>
                <a:spcPct val="150000"/>
              </a:lnSpc>
              <a:spcAft>
                <a:spcPts val="1200"/>
              </a:spcAft>
              <a:buFont typeface="Arial"/>
              <a:buChar char="•"/>
            </a:pPr>
            <a:r>
              <a:rPr lang="en-US">
                <a:cs typeface="Arial"/>
              </a:rPr>
              <a:t>If you require profit costs to be amended within an agreed stage, you must show the work was unforeseen and it must be at least a 5 percent increase on the costs.</a:t>
            </a:r>
          </a:p>
          <a:p>
            <a:pPr marL="285750" indent="-285750">
              <a:lnSpc>
                <a:spcPct val="150000"/>
              </a:lnSpc>
              <a:spcAft>
                <a:spcPts val="1200"/>
              </a:spcAft>
              <a:buFont typeface="Arial"/>
              <a:buChar char="•"/>
            </a:pPr>
            <a:r>
              <a:rPr lang="en-US" b="1">
                <a:cs typeface="Arial"/>
              </a:rPr>
              <a:t>Please note: </a:t>
            </a:r>
            <a:r>
              <a:rPr lang="en-US">
                <a:cs typeface="Arial"/>
              </a:rPr>
              <a:t>The narrative must be updated with each stage. It should be an evolving document to give us relevant information as to what will happen in the stage and information on any directions or circumstances that may make a certain stage go out of profile with the previously agreed stages.</a:t>
            </a:r>
          </a:p>
          <a:p>
            <a:pPr marL="285750" indent="-285750">
              <a:lnSpc>
                <a:spcPct val="150000"/>
              </a:lnSpc>
              <a:spcAft>
                <a:spcPts val="1200"/>
              </a:spcAft>
              <a:buFont typeface="Arial"/>
              <a:buChar char="•"/>
            </a:pPr>
            <a:endParaRPr lang="en-US">
              <a:cs typeface="Arial"/>
            </a:endParaRPr>
          </a:p>
        </p:txBody>
      </p:sp>
      <p:sp>
        <p:nvSpPr>
          <p:cNvPr id="6" name="Slide Number Placeholder 5">
            <a:extLst>
              <a:ext uri="{FF2B5EF4-FFF2-40B4-BE49-F238E27FC236}">
                <a16:creationId xmlns:a16="http://schemas.microsoft.com/office/drawing/2014/main" id="{D24EC9CE-E400-41F5-9A11-178A225C05DF}"/>
              </a:ext>
            </a:extLst>
          </p:cNvPr>
          <p:cNvSpPr>
            <a:spLocks noGrp="1"/>
          </p:cNvSpPr>
          <p:nvPr>
            <p:ph type="sldNum" sz="quarter" idx="12"/>
          </p:nvPr>
        </p:nvSpPr>
        <p:spPr/>
        <p:txBody>
          <a:bodyPr/>
          <a:lstStyle/>
          <a:p>
            <a:fld id="{9A8223AF-F2F5-41F7-A71C-81CE492BCB88}" type="slidenum">
              <a:rPr lang="en-GB" smtClean="0"/>
              <a:pPr/>
              <a:t>26</a:t>
            </a:fld>
            <a:endParaRPr lang="en-GB"/>
          </a:p>
        </p:txBody>
      </p:sp>
    </p:spTree>
    <p:extLst>
      <p:ext uri="{BB962C8B-B14F-4D97-AF65-F5344CB8AC3E}">
        <p14:creationId xmlns:p14="http://schemas.microsoft.com/office/powerpoint/2010/main" val="362882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9BB6-BC0B-4D6C-AD4E-6E9F9DDE8A82}"/>
              </a:ext>
            </a:extLst>
          </p:cNvPr>
          <p:cNvSpPr>
            <a:spLocks noGrp="1"/>
          </p:cNvSpPr>
          <p:nvPr>
            <p:ph type="title"/>
          </p:nvPr>
        </p:nvSpPr>
        <p:spPr/>
        <p:txBody>
          <a:bodyPr/>
          <a:lstStyle/>
          <a:p>
            <a:r>
              <a:rPr lang="en-GB" dirty="0"/>
              <a:t>Billing throughout and upon conclusion:</a:t>
            </a:r>
          </a:p>
        </p:txBody>
      </p:sp>
      <p:sp>
        <p:nvSpPr>
          <p:cNvPr id="3" name="Footer Placeholder 4">
            <a:extLst>
              <a:ext uri="{FF2B5EF4-FFF2-40B4-BE49-F238E27FC236}">
                <a16:creationId xmlns:a16="http://schemas.microsoft.com/office/drawing/2014/main" id="{B87F70E5-9C64-B7DF-62A8-531B92E56DB8}"/>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7" name="TextBox 6">
            <a:extLst>
              <a:ext uri="{FF2B5EF4-FFF2-40B4-BE49-F238E27FC236}">
                <a16:creationId xmlns:a16="http://schemas.microsoft.com/office/drawing/2014/main" id="{D0C010C5-B0E4-2FA6-DEA8-64F439E716CF}"/>
              </a:ext>
            </a:extLst>
          </p:cNvPr>
          <p:cNvSpPr txBox="1"/>
          <p:nvPr/>
        </p:nvSpPr>
        <p:spPr>
          <a:xfrm>
            <a:off x="809425" y="1272136"/>
            <a:ext cx="10573150" cy="3980577"/>
          </a:xfrm>
          <a:prstGeom prst="rect">
            <a:avLst/>
          </a:prstGeom>
          <a:noFill/>
        </p:spPr>
        <p:txBody>
          <a:bodyPr wrap="square">
            <a:spAutoFit/>
          </a:bodyPr>
          <a:lstStyle/>
          <a:p>
            <a:pPr marL="285750" indent="-285750">
              <a:lnSpc>
                <a:spcPct val="150000"/>
              </a:lnSpc>
              <a:spcAft>
                <a:spcPts val="1200"/>
              </a:spcAft>
              <a:buFont typeface="Arial" panose="020B0604020202020204" pitchFamily="34" charset="0"/>
              <a:buChar char="•"/>
            </a:pPr>
            <a:r>
              <a:rPr lang="en-US" sz="1800">
                <a:cs typeface="Arial"/>
              </a:rPr>
              <a:t>Once your first submission is assessed and agreed by high cost family, you will be invited to submit a contract: </a:t>
            </a:r>
          </a:p>
          <a:p>
            <a:pPr marL="742950" lvl="1" indent="-285750">
              <a:lnSpc>
                <a:spcPct val="150000"/>
              </a:lnSpc>
              <a:spcAft>
                <a:spcPts val="1200"/>
              </a:spcAft>
              <a:buFont typeface="Arial" panose="020B0604020202020204" pitchFamily="34" charset="0"/>
              <a:buChar char="•"/>
            </a:pPr>
            <a:r>
              <a:rPr lang="en-US">
                <a:cs typeface="Arial"/>
              </a:rPr>
              <a:t>Once this is uploaded, you can submit a cost amendment for the contract value. </a:t>
            </a:r>
          </a:p>
          <a:p>
            <a:pPr marL="742950" lvl="1" indent="-285750">
              <a:lnSpc>
                <a:spcPct val="150000"/>
              </a:lnSpc>
              <a:spcAft>
                <a:spcPts val="1200"/>
              </a:spcAft>
              <a:buFont typeface="Arial" panose="020B0604020202020204" pitchFamily="34" charset="0"/>
              <a:buChar char="•"/>
            </a:pPr>
            <a:r>
              <a:rPr lang="en-US">
                <a:cs typeface="Arial"/>
              </a:rPr>
              <a:t>You can submit interim bills for pre contract and any agreed stages.</a:t>
            </a:r>
          </a:p>
          <a:p>
            <a:pPr marL="285750" indent="-285750">
              <a:lnSpc>
                <a:spcPct val="150000"/>
              </a:lnSpc>
              <a:spcAft>
                <a:spcPts val="1200"/>
              </a:spcAft>
              <a:buFont typeface="Arial" panose="020B0604020202020204" pitchFamily="34" charset="0"/>
              <a:buChar char="•"/>
            </a:pPr>
            <a:r>
              <a:rPr lang="en-US" sz="1800">
                <a:cs typeface="Arial"/>
              </a:rPr>
              <a:t>Once the case has concluded and all of your costs are agreed by high cost family, your final stage will be submitted as a final bill.</a:t>
            </a:r>
          </a:p>
          <a:p>
            <a:pPr marL="285750" indent="-285750">
              <a:lnSpc>
                <a:spcPct val="150000"/>
              </a:lnSpc>
              <a:spcAft>
                <a:spcPts val="1200"/>
              </a:spcAft>
              <a:buFont typeface="Arial" panose="020B0604020202020204" pitchFamily="34" charset="0"/>
              <a:buChar char="•"/>
            </a:pPr>
            <a:r>
              <a:rPr lang="en-US" sz="1800">
                <a:cs typeface="Arial"/>
              </a:rPr>
              <a:t>If there are any queries regarding billing, please submit a billing enquiry for our finance team to assist you. </a:t>
            </a:r>
          </a:p>
        </p:txBody>
      </p:sp>
      <p:sp>
        <p:nvSpPr>
          <p:cNvPr id="6" name="Slide Number Placeholder 5">
            <a:extLst>
              <a:ext uri="{FF2B5EF4-FFF2-40B4-BE49-F238E27FC236}">
                <a16:creationId xmlns:a16="http://schemas.microsoft.com/office/drawing/2014/main" id="{E5177828-6683-4346-847B-FB3454B49E5E}"/>
              </a:ext>
            </a:extLst>
          </p:cNvPr>
          <p:cNvSpPr>
            <a:spLocks noGrp="1"/>
          </p:cNvSpPr>
          <p:nvPr>
            <p:ph type="sldNum" sz="quarter" idx="12"/>
          </p:nvPr>
        </p:nvSpPr>
        <p:spPr/>
        <p:txBody>
          <a:bodyPr/>
          <a:lstStyle/>
          <a:p>
            <a:fld id="{9A8223AF-F2F5-41F7-A71C-81CE492BCB88}" type="slidenum">
              <a:rPr lang="en-GB" smtClean="0"/>
              <a:pPr/>
              <a:t>27</a:t>
            </a:fld>
            <a:endParaRPr lang="en-GB"/>
          </a:p>
        </p:txBody>
      </p:sp>
    </p:spTree>
    <p:extLst>
      <p:ext uri="{BB962C8B-B14F-4D97-AF65-F5344CB8AC3E}">
        <p14:creationId xmlns:p14="http://schemas.microsoft.com/office/powerpoint/2010/main" val="171232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Additional guidance / Contact us</a:t>
            </a:r>
          </a:p>
        </p:txBody>
      </p:sp>
    </p:spTree>
    <p:extLst>
      <p:ext uri="{BB962C8B-B14F-4D97-AF65-F5344CB8AC3E}">
        <p14:creationId xmlns:p14="http://schemas.microsoft.com/office/powerpoint/2010/main" val="312040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p:txBody>
          <a:bodyPr/>
          <a:lstStyle/>
          <a:p>
            <a:r>
              <a:rPr lang="en-GB"/>
              <a:t>Contact us: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09425" y="1323473"/>
            <a:ext cx="10759579" cy="4211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200000"/>
              </a:lnSpc>
              <a:buFont typeface="Arial" panose="020B0604020202020204" pitchFamily="34" charset="0"/>
              <a:buChar char="•"/>
            </a:pPr>
            <a:r>
              <a:rPr lang="en-GB" sz="1800" b="0">
                <a:latin typeface="Arial" panose="020B0604020202020204" pitchFamily="34" charset="0"/>
                <a:cs typeface="Arial" panose="020B0604020202020204" pitchFamily="34" charset="0"/>
              </a:rPr>
              <a:t>General HCF case enquiries: </a:t>
            </a:r>
            <a:r>
              <a:rPr lang="en-GB" sz="1800" b="0" u="sng">
                <a:latin typeface="Arial" panose="020B0604020202020204" pitchFamily="34" charset="0"/>
                <a:cs typeface="Arial" panose="020B0604020202020204" pitchFamily="34" charset="0"/>
                <a:hlinkClick r:id="rId2"/>
              </a:rPr>
              <a:t>highcostfamily@justice.gov.uk</a:t>
            </a:r>
            <a:r>
              <a:rPr lang="en-GB" sz="1800" b="0">
                <a:latin typeface="Arial" panose="020B0604020202020204" pitchFamily="34" charset="0"/>
                <a:cs typeface="Arial" panose="020B0604020202020204" pitchFamily="34" charset="0"/>
              </a:rPr>
              <a:t>  </a:t>
            </a:r>
          </a:p>
          <a:p>
            <a:pPr marL="285750" indent="-285750">
              <a:lnSpc>
                <a:spcPct val="200000"/>
              </a:lnSpc>
              <a:buFont typeface="Arial" panose="020B0604020202020204" pitchFamily="34" charset="0"/>
              <a:buChar char="•"/>
            </a:pPr>
            <a:r>
              <a:rPr lang="en-GB" sz="1800" b="0">
                <a:latin typeface="Arial" panose="020B0604020202020204" pitchFamily="34" charset="0"/>
                <a:ea typeface="Calibri" panose="020F0502020204030204" pitchFamily="34" charset="0"/>
                <a:cs typeface="Arial" panose="020B0604020202020204" pitchFamily="34" charset="0"/>
              </a:rPr>
              <a:t>Complex HCF cases enquiries: </a:t>
            </a:r>
            <a:r>
              <a:rPr lang="en-GB" sz="1800" b="0" u="sng">
                <a:solidFill>
                  <a:srgbClr val="0563C1"/>
                </a:solidFill>
                <a:latin typeface="Arial" panose="020B0604020202020204" pitchFamily="34" charset="0"/>
                <a:ea typeface="Calibri" panose="020F0502020204030204" pitchFamily="34" charset="0"/>
                <a:cs typeface="Arial" panose="020B0604020202020204" pitchFamily="34" charset="0"/>
                <a:hlinkClick r:id="rId3"/>
              </a:rPr>
              <a:t>Highcostfamilyfixer@justice.gov.uk</a:t>
            </a:r>
            <a:r>
              <a:rPr lang="en-GB" sz="1800" b="0">
                <a:latin typeface="Arial" panose="020B0604020202020204" pitchFamily="34" charset="0"/>
                <a:ea typeface="Calibri" panose="020F0502020204030204" pitchFamily="34" charset="0"/>
                <a:cs typeface="Arial" panose="020B0604020202020204" pitchFamily="34" charset="0"/>
              </a:rPr>
              <a:t>  </a:t>
            </a:r>
          </a:p>
          <a:p>
            <a:pPr marL="285750" indent="-285750">
              <a:lnSpc>
                <a:spcPct val="200000"/>
              </a:lnSpc>
              <a:buFont typeface="Arial" panose="020B0604020202020204" pitchFamily="34" charset="0"/>
              <a:buChar char="•"/>
            </a:pPr>
            <a:r>
              <a:rPr lang="en-GB" sz="1800" b="0">
                <a:latin typeface="Arial" panose="020B0604020202020204" pitchFamily="34" charset="0"/>
                <a:cs typeface="Arial" panose="020B0604020202020204" pitchFamily="34" charset="0"/>
              </a:rPr>
              <a:t>Customer service team</a:t>
            </a:r>
            <a:r>
              <a:rPr lang="en-GB" sz="1800">
                <a:latin typeface="Arial" panose="020B0604020202020204" pitchFamily="34" charset="0"/>
                <a:cs typeface="Arial" panose="020B0604020202020204" pitchFamily="34" charset="0"/>
              </a:rPr>
              <a:t>: </a:t>
            </a:r>
            <a:r>
              <a:rPr lang="en-GB" sz="1800" b="0">
                <a:latin typeface="Arial" panose="020B0604020202020204" pitchFamily="34" charset="0"/>
                <a:cs typeface="Arial" panose="020B0604020202020204" pitchFamily="34" charset="0"/>
              </a:rPr>
              <a:t>Tel:</a:t>
            </a:r>
            <a:r>
              <a:rPr lang="en-GB" sz="1800">
                <a:latin typeface="Arial" panose="020B0604020202020204" pitchFamily="34" charset="0"/>
                <a:cs typeface="Arial" panose="020B0604020202020204" pitchFamily="34" charset="0"/>
              </a:rPr>
              <a:t> </a:t>
            </a:r>
            <a:r>
              <a:rPr lang="en-GB" sz="1800" b="0">
                <a:latin typeface="Arial" panose="020B0604020202020204" pitchFamily="34" charset="0"/>
                <a:cs typeface="Arial" panose="020B0604020202020204" pitchFamily="34" charset="0"/>
              </a:rPr>
              <a:t>0300 200 2020</a:t>
            </a: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29</a:t>
            </a:fld>
            <a:endParaRPr lang="en-GB"/>
          </a:p>
        </p:txBody>
      </p:sp>
      <p:sp>
        <p:nvSpPr>
          <p:cNvPr id="3" name="Footer Placeholder 4">
            <a:extLst>
              <a:ext uri="{FF2B5EF4-FFF2-40B4-BE49-F238E27FC236}">
                <a16:creationId xmlns:a16="http://schemas.microsoft.com/office/drawing/2014/main" id="{6E107BE4-A6D5-71E9-93E0-915C1B34E212}"/>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8001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603939026"/>
              </p:ext>
            </p:extLst>
          </p:nvPr>
        </p:nvGraphicFramePr>
        <p:xfrm>
          <a:off x="737784" y="1350681"/>
          <a:ext cx="958461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
        <p:nvSpPr>
          <p:cNvPr id="3" name="Footer Placeholder 4">
            <a:extLst>
              <a:ext uri="{FF2B5EF4-FFF2-40B4-BE49-F238E27FC236}">
                <a16:creationId xmlns:a16="http://schemas.microsoft.com/office/drawing/2014/main" id="{3EFEA744-9BC2-6A20-2EE9-2A9993C354C9}"/>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2687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Useful links:</a:t>
            </a:r>
          </a:p>
        </p:txBody>
      </p:sp>
      <p:sp>
        <p:nvSpPr>
          <p:cNvPr id="6" name="TextBox 5">
            <a:extLst>
              <a:ext uri="{FF2B5EF4-FFF2-40B4-BE49-F238E27FC236}">
                <a16:creationId xmlns:a16="http://schemas.microsoft.com/office/drawing/2014/main" id="{A5DEA143-B822-DB89-69D1-E045DBC0FCA1}"/>
              </a:ext>
            </a:extLst>
          </p:cNvPr>
          <p:cNvSpPr txBox="1"/>
          <p:nvPr/>
        </p:nvSpPr>
        <p:spPr>
          <a:xfrm>
            <a:off x="648000" y="1464487"/>
            <a:ext cx="10723200" cy="3330399"/>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GB" sz="1800" b="0">
                <a:latin typeface="Arial" panose="020B0604020202020204" pitchFamily="34" charset="0"/>
                <a:cs typeface="Arial" panose="020B0604020202020204" pitchFamily="34" charset="0"/>
              </a:rPr>
              <a:t>High cost case guidance: </a:t>
            </a:r>
            <a:r>
              <a:rPr lang="en-GB" sz="1800" b="0" u="sng">
                <a:solidFill>
                  <a:srgbClr val="575C9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Civil high cost family case guidance</a:t>
            </a:r>
            <a:endParaRPr lang="en-GB" sz="1800" b="0" u="sng">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800" b="0">
                <a:latin typeface="Arial" panose="020B0604020202020204" pitchFamily="34" charset="0"/>
                <a:cs typeface="Arial" panose="020B0604020202020204" pitchFamily="34" charset="0"/>
              </a:rPr>
              <a:t>LAA training website: </a:t>
            </a:r>
            <a:r>
              <a:rPr lang="en-GB" sz="1800" b="0">
                <a:solidFill>
                  <a:srgbClr val="575C9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Ministry of Justice</a:t>
            </a:r>
            <a:endParaRPr lang="en-GB" sz="1800" b="0">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a:latin typeface="Arial" panose="020B0604020202020204" pitchFamily="34" charset="0"/>
                <a:cs typeface="Arial" panose="020B0604020202020204" pitchFamily="34" charset="0"/>
              </a:rPr>
              <a:t>H</a:t>
            </a:r>
            <a:r>
              <a:rPr lang="en-GB" sz="1800" b="0">
                <a:latin typeface="Arial" panose="020B0604020202020204" pitchFamily="34" charset="0"/>
                <a:cs typeface="Arial" panose="020B0604020202020204" pitchFamily="34" charset="0"/>
              </a:rPr>
              <a:t>igh </a:t>
            </a:r>
            <a:r>
              <a:rPr lang="en-GB">
                <a:latin typeface="Arial" panose="020B0604020202020204" pitchFamily="34" charset="0"/>
                <a:cs typeface="Arial" panose="020B0604020202020204" pitchFamily="34" charset="0"/>
              </a:rPr>
              <a:t>c</a:t>
            </a:r>
            <a:r>
              <a:rPr lang="en-GB" sz="1800" b="0">
                <a:latin typeface="Arial" panose="020B0604020202020204" pitchFamily="34" charset="0"/>
                <a:cs typeface="Arial" panose="020B0604020202020204" pitchFamily="34" charset="0"/>
              </a:rPr>
              <a:t>ost </a:t>
            </a:r>
            <a:r>
              <a:rPr lang="en-GB">
                <a:latin typeface="Arial" panose="020B0604020202020204" pitchFamily="34" charset="0"/>
                <a:cs typeface="Arial" panose="020B0604020202020204" pitchFamily="34" charset="0"/>
              </a:rPr>
              <a:t>c</a:t>
            </a:r>
            <a:r>
              <a:rPr lang="en-GB" sz="1800" b="0">
                <a:latin typeface="Arial" panose="020B0604020202020204" pitchFamily="34" charset="0"/>
                <a:cs typeface="Arial" panose="020B0604020202020204" pitchFamily="34" charset="0"/>
              </a:rPr>
              <a:t>ontract: </a:t>
            </a:r>
            <a:r>
              <a:rPr lang="en-GB" sz="1800" b="0" u="sng">
                <a:solidFill>
                  <a:srgbClr val="575C9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High cost contract</a:t>
            </a:r>
            <a:endParaRPr lang="en-GB" sz="1800" b="0">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800" b="0">
                <a:latin typeface="Arial" panose="020B0604020202020204" pitchFamily="34" charset="0"/>
                <a:cs typeface="Arial" panose="020B0604020202020204" pitchFamily="34" charset="0"/>
              </a:rPr>
              <a:t>Counsel acceptance </a:t>
            </a:r>
            <a:r>
              <a:rPr lang="en-GB">
                <a:latin typeface="Arial" panose="020B0604020202020204" pitchFamily="34" charset="0"/>
                <a:cs typeface="Arial" panose="020B0604020202020204" pitchFamily="34" charset="0"/>
              </a:rPr>
              <a:t>f</a:t>
            </a:r>
            <a:r>
              <a:rPr lang="en-GB" sz="1800" b="0">
                <a:latin typeface="Arial" panose="020B0604020202020204" pitchFamily="34" charset="0"/>
                <a:cs typeface="Arial" panose="020B0604020202020204" pitchFamily="34" charset="0"/>
              </a:rPr>
              <a:t>orm: </a:t>
            </a:r>
            <a:r>
              <a:rPr lang="en-GB" sz="1800" b="0" u="sng">
                <a:solidFill>
                  <a:srgbClr val="575C9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Counsel acceptance form (CAF)</a:t>
            </a:r>
            <a:endParaRPr lang="en-GB" sz="1800" b="0" u="sng">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800" b="0">
                <a:latin typeface="Arial" panose="020B0604020202020204" pitchFamily="34" charset="0"/>
                <a:cs typeface="Arial" panose="020B0604020202020204" pitchFamily="34" charset="0"/>
              </a:rPr>
              <a:t>Fully costed case plan checklist: </a:t>
            </a:r>
            <a:r>
              <a:rPr lang="en-GB" sz="1800" b="0" i="0">
                <a:solidFill>
                  <a:srgbClr val="575C96"/>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Fully costed case plan checklist</a:t>
            </a:r>
            <a:r>
              <a:rPr lang="en-GB" sz="1800" b="0" i="0">
                <a:solidFill>
                  <a:srgbClr val="575C96"/>
                </a:solidFill>
                <a:effectLst/>
                <a:latin typeface="Arial" panose="020B0604020202020204" pitchFamily="34" charset="0"/>
                <a:cs typeface="Arial" panose="020B0604020202020204" pitchFamily="34" charset="0"/>
              </a:rPr>
              <a:t> </a:t>
            </a:r>
          </a:p>
          <a:p>
            <a:pPr marL="285750" indent="-285750">
              <a:lnSpc>
                <a:spcPct val="200000"/>
              </a:lnSpc>
              <a:buFont typeface="Arial" panose="020B0604020202020204" pitchFamily="34" charset="0"/>
              <a:buChar char="•"/>
            </a:pPr>
            <a:r>
              <a:rPr lang="en-GB" sz="1800" b="0">
                <a:solidFill>
                  <a:srgbClr val="0B0C0C"/>
                </a:solidFill>
                <a:latin typeface="Arial" panose="020B0604020202020204" pitchFamily="34" charset="0"/>
                <a:cs typeface="Arial" panose="020B0604020202020204" pitchFamily="34" charset="0"/>
              </a:rPr>
              <a:t>Cost assessment guidance: </a:t>
            </a:r>
            <a:r>
              <a:rPr lang="en-GB" sz="1800" b="0" i="0">
                <a:solidFill>
                  <a:srgbClr val="575C96"/>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Costs assessment guidance 2018 - Version 6 - October 2022 </a:t>
            </a:r>
            <a:endParaRPr lang="en-GB" sz="1800" b="0">
              <a:solidFill>
                <a:srgbClr val="575C96"/>
              </a:solidFill>
              <a:latin typeface="Arial" panose="020B0604020202020204" pitchFamily="34" charset="0"/>
              <a:cs typeface="Arial" panose="020B0604020202020204" pitchFamily="34" charset="0"/>
            </a:endParaRPr>
          </a:p>
        </p:txBody>
      </p:sp>
      <p:sp>
        <p:nvSpPr>
          <p:cNvPr id="2" name="Footer Placeholder 4">
            <a:extLst>
              <a:ext uri="{FF2B5EF4-FFF2-40B4-BE49-F238E27FC236}">
                <a16:creationId xmlns:a16="http://schemas.microsoft.com/office/drawing/2014/main" id="{5ECB7C55-60E8-EA69-B4E1-B9338EB16FF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30</a:t>
            </a:fld>
            <a:endParaRPr lang="en-GB"/>
          </a:p>
        </p:txBody>
      </p:sp>
    </p:spTree>
    <p:extLst>
      <p:ext uri="{BB962C8B-B14F-4D97-AF65-F5344CB8AC3E}">
        <p14:creationId xmlns:p14="http://schemas.microsoft.com/office/powerpoint/2010/main" val="3511196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2284814396"/>
              </p:ext>
            </p:extLst>
          </p:nvPr>
        </p:nvGraphicFramePr>
        <p:xfrm>
          <a:off x="639537" y="1246744"/>
          <a:ext cx="10138391" cy="508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0"/>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31</a:t>
            </a:fld>
            <a:endParaRPr lang="en-GB"/>
          </a:p>
        </p:txBody>
      </p:sp>
      <p:sp>
        <p:nvSpPr>
          <p:cNvPr id="2" name="Footer Placeholder 4">
            <a:extLst>
              <a:ext uri="{FF2B5EF4-FFF2-40B4-BE49-F238E27FC236}">
                <a16:creationId xmlns:a16="http://schemas.microsoft.com/office/drawing/2014/main" id="{9480B190-1466-F5DA-BBDB-36296F39EBF1}"/>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10056599" y="1049686"/>
            <a:ext cx="1434857" cy="1734313"/>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762976174"/>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32</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l="29496" t="13891" r="33297" b="23159"/>
          <a:stretch/>
        </p:blipFill>
        <p:spPr>
          <a:xfrm>
            <a:off x="1595930" y="4634573"/>
            <a:ext cx="2527106" cy="1204172"/>
          </a:xfrm>
          <a:prstGeom prst="rect">
            <a:avLst/>
          </a:prstGeom>
        </p:spPr>
      </p:pic>
      <p:sp>
        <p:nvSpPr>
          <p:cNvPr id="7" name="Footer Placeholder 4">
            <a:extLst>
              <a:ext uri="{FF2B5EF4-FFF2-40B4-BE49-F238E27FC236}">
                <a16:creationId xmlns:a16="http://schemas.microsoft.com/office/drawing/2014/main" id="{53723283-696B-DDE6-4938-4B8DB6EADC43}"/>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pic>
        <p:nvPicPr>
          <p:cNvPr id="9" name="Picture 8" descr="X formerly known as Twitter logo">
            <a:extLst>
              <a:ext uri="{FF2B5EF4-FFF2-40B4-BE49-F238E27FC236}">
                <a16:creationId xmlns:a16="http://schemas.microsoft.com/office/drawing/2014/main" id="{80E15F7E-20AA-17F6-3C1A-52627AF7B6B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78737" y="4032487"/>
            <a:ext cx="1519243" cy="1204172"/>
          </a:xfrm>
          <a:prstGeom prst="rect">
            <a:avLst/>
          </a:prstGeom>
          <a:noFill/>
          <a:ln>
            <a:noFill/>
          </a:ln>
        </p:spPr>
      </p:pic>
    </p:spTree>
    <p:extLst>
      <p:ext uri="{BB962C8B-B14F-4D97-AF65-F5344CB8AC3E}">
        <p14:creationId xmlns:p14="http://schemas.microsoft.com/office/powerpoint/2010/main" val="501507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Hourly rates for high cost cases</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180312"/>
            <a:ext cx="10561857" cy="136172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lnSpc>
                <a:spcPct val="150000"/>
              </a:lnSpc>
              <a:buClr>
                <a:schemeClr val="tx1"/>
              </a:buClr>
              <a:buNone/>
            </a:pPr>
            <a:r>
              <a:rPr lang="en-GB" sz="1800" b="1">
                <a:solidFill>
                  <a:schemeClr val="tx1"/>
                </a:solidFill>
              </a:rPr>
              <a:t>Purpose of the webinar:</a:t>
            </a:r>
          </a:p>
          <a:p>
            <a:pPr marL="83820" lvl="4" indent="0">
              <a:lnSpc>
                <a:spcPct val="150000"/>
              </a:lnSpc>
              <a:buClr>
                <a:schemeClr val="tx1"/>
              </a:buClr>
              <a:buNone/>
            </a:pPr>
            <a:r>
              <a:rPr lang="en-US" sz="1800">
                <a:latin typeface="Arial" panose="020B0604020202020204" pitchFamily="34" charset="0"/>
                <a:ea typeface="+mn-lt"/>
                <a:cs typeface="Arial" panose="020B0604020202020204" pitchFamily="34" charset="0"/>
              </a:rPr>
              <a:t>The purpose of this webinar is to help you to understand how the high cost (HCF) team assess hourly rates case plans </a:t>
            </a:r>
            <a:r>
              <a:rPr lang="en-GB" sz="1800">
                <a:latin typeface="Arial"/>
                <a:cs typeface="Arial"/>
              </a:rPr>
              <a:t>to reduce the </a:t>
            </a:r>
            <a:r>
              <a:rPr lang="en-US" sz="1800">
                <a:latin typeface="Arial"/>
                <a:ea typeface="+mn-lt"/>
                <a:cs typeface="Arial"/>
              </a:rPr>
              <a:t>number of rejections and agree your costs first time</a:t>
            </a:r>
            <a:endParaRPr lang="en-US" sz="1800">
              <a:latin typeface="Arial" panose="020B0604020202020204" pitchFamily="34" charset="0"/>
              <a:ea typeface="+mn-lt"/>
              <a:cs typeface="Arial" panose="020B0604020202020204" pitchFamily="34" charset="0"/>
            </a:endParaRPr>
          </a:p>
          <a:p>
            <a:pPr marL="83820" lvl="4" indent="0">
              <a:lnSpc>
                <a:spcPct val="150000"/>
              </a:lnSpc>
              <a:buClr>
                <a:schemeClr val="tx1"/>
              </a:buClr>
              <a:buNone/>
            </a:pPr>
            <a:r>
              <a:rPr lang="en-US" sz="1800" b="1">
                <a:latin typeface="Arial" panose="020B0604020202020204" pitchFamily="34" charset="0"/>
                <a:ea typeface="+mn-lt"/>
                <a:cs typeface="Arial" panose="020B0604020202020204" pitchFamily="34" charset="0"/>
              </a:rPr>
              <a:t> </a:t>
            </a:r>
            <a:endParaRPr lang="en-US" sz="2000"/>
          </a:p>
        </p:txBody>
      </p:sp>
      <p:sp>
        <p:nvSpPr>
          <p:cNvPr id="23" name="Rectangle 22">
            <a:extLst>
              <a:ext uri="{FF2B5EF4-FFF2-40B4-BE49-F238E27FC236}">
                <a16:creationId xmlns:a16="http://schemas.microsoft.com/office/drawing/2014/main" id="{6C6BCFBE-26C2-411D-BBFA-860BC052D27F}"/>
              </a:ext>
            </a:extLst>
          </p:cNvPr>
          <p:cNvSpPr/>
          <p:nvPr/>
        </p:nvSpPr>
        <p:spPr>
          <a:xfrm>
            <a:off x="3850276" y="2939924"/>
            <a:ext cx="7520924" cy="2949525"/>
          </a:xfrm>
          <a:prstGeom prst="rect">
            <a:avLst/>
          </a:prstGeom>
        </p:spPr>
        <p:txBody>
          <a:bodyPr wrap="square" lIns="91440" tIns="45720" rIns="91440" bIns="45720" anchor="t">
            <a:spAutoFit/>
          </a:bodyPr>
          <a:lstStyle/>
          <a:p>
            <a:pPr>
              <a:lnSpc>
                <a:spcPct val="150000"/>
              </a:lnSpc>
              <a:spcAft>
                <a:spcPts val="0"/>
              </a:spcAft>
            </a:pPr>
            <a:r>
              <a:rPr lang="en-GB">
                <a:latin typeface="Arial"/>
                <a:ea typeface="Calibri" panose="020F0502020204030204" pitchFamily="34" charset="0"/>
                <a:cs typeface="Arial"/>
              </a:rPr>
              <a:t>By the end of the webinar, you will have an understanding of:</a:t>
            </a:r>
          </a:p>
          <a:p>
            <a:pPr marL="342900" indent="-342900">
              <a:lnSpc>
                <a:spcPct val="150000"/>
              </a:lnSpc>
              <a:buFont typeface="Arial" panose="020B0604020202020204" pitchFamily="34" charset="0"/>
              <a:buChar char="•"/>
            </a:pPr>
            <a:r>
              <a:rPr lang="en-GB" sz="1800" b="0">
                <a:latin typeface="Arial"/>
                <a:cs typeface="Arial"/>
              </a:rPr>
              <a:t>The hourly rates case plan assessment process</a:t>
            </a:r>
            <a:endParaRPr lang="en-GB" sz="1800" b="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800" b="0">
                <a:latin typeface="Arial"/>
                <a:cs typeface="Arial"/>
              </a:rPr>
              <a:t>The checks and assessments the HCF team do when processing this area of work</a:t>
            </a:r>
          </a:p>
          <a:p>
            <a:pPr marL="342900" indent="-342900">
              <a:lnSpc>
                <a:spcPct val="150000"/>
              </a:lnSpc>
              <a:buFont typeface="Arial" panose="020B0604020202020204" pitchFamily="34" charset="0"/>
              <a:buChar char="•"/>
            </a:pPr>
            <a:r>
              <a:rPr lang="en-GB">
                <a:latin typeface="Arial"/>
                <a:cs typeface="Arial"/>
              </a:rPr>
              <a:t>The common rejection reasons</a:t>
            </a:r>
            <a:endParaRPr lang="en-GB" sz="1800" b="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800" b="0">
                <a:latin typeface="Arial"/>
                <a:cs typeface="Arial"/>
              </a:rPr>
              <a:t>Identifying how to enhance your submissions</a:t>
            </a:r>
            <a:endParaRPr lang="en-GB">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86968" y="2696033"/>
            <a:ext cx="2554262" cy="3261375"/>
          </a:xfrm>
          <a:prstGeom prst="rect">
            <a:avLst/>
          </a:prstGeom>
        </p:spPr>
      </p:pic>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
        <p:nvSpPr>
          <p:cNvPr id="2" name="Footer Placeholder 4">
            <a:extLst>
              <a:ext uri="{FF2B5EF4-FFF2-40B4-BE49-F238E27FC236}">
                <a16:creationId xmlns:a16="http://schemas.microsoft.com/office/drawing/2014/main" id="{338AB03D-4071-6820-9A4C-4C49BAC6C03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cs typeface="Arial"/>
              </a:rPr>
              <a:t>Scope and authorities</a:t>
            </a:r>
          </a:p>
        </p:txBody>
      </p:sp>
    </p:spTree>
    <p:extLst>
      <p:ext uri="{BB962C8B-B14F-4D97-AF65-F5344CB8AC3E}">
        <p14:creationId xmlns:p14="http://schemas.microsoft.com/office/powerpoint/2010/main" val="51111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8A3C-2AC4-4831-9218-890796B89D7A}"/>
              </a:ext>
            </a:extLst>
          </p:cNvPr>
          <p:cNvSpPr>
            <a:spLocks noGrp="1"/>
          </p:cNvSpPr>
          <p:nvPr>
            <p:ph type="title"/>
          </p:nvPr>
        </p:nvSpPr>
        <p:spPr/>
        <p:txBody>
          <a:bodyPr>
            <a:normAutofit/>
          </a:bodyPr>
          <a:lstStyle/>
          <a:p>
            <a:r>
              <a:rPr lang="en-GB" dirty="0"/>
              <a:t>Submitting your initial case plan: </a:t>
            </a:r>
          </a:p>
        </p:txBody>
      </p:sp>
      <p:sp>
        <p:nvSpPr>
          <p:cNvPr id="3" name="Footer Placeholder 4">
            <a:extLst>
              <a:ext uri="{FF2B5EF4-FFF2-40B4-BE49-F238E27FC236}">
                <a16:creationId xmlns:a16="http://schemas.microsoft.com/office/drawing/2014/main" id="{F1C56FF0-BF8A-CBB2-CFAC-6CD848C416A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Providing access to justice through w</a:t>
            </a:r>
            <a:r>
              <a:rPr lang="en-GB">
                <a:cs typeface="Arial"/>
              </a:rPr>
              <a:t>orking with others to achieve excellence in the delivery of legal aid</a:t>
            </a:r>
          </a:p>
        </p:txBody>
      </p:sp>
      <p:sp>
        <p:nvSpPr>
          <p:cNvPr id="10" name="TextBox 9">
            <a:extLst>
              <a:ext uri="{FF2B5EF4-FFF2-40B4-BE49-F238E27FC236}">
                <a16:creationId xmlns:a16="http://schemas.microsoft.com/office/drawing/2014/main" id="{D87FE328-339A-472E-93DD-23D5CBB1845E}"/>
              </a:ext>
            </a:extLst>
          </p:cNvPr>
          <p:cNvSpPr txBox="1"/>
          <p:nvPr/>
        </p:nvSpPr>
        <p:spPr>
          <a:xfrm>
            <a:off x="433547" y="1400961"/>
            <a:ext cx="11010101" cy="4196020"/>
          </a:xfrm>
          <a:prstGeom prst="rect">
            <a:avLst/>
          </a:prstGeom>
          <a:noFill/>
        </p:spPr>
        <p:txBody>
          <a:bodyPr wrap="square" lIns="91440" tIns="45720" rIns="91440" bIns="45720" anchor="t">
            <a:spAutoFit/>
          </a:bodyPr>
          <a:lstStyle/>
          <a:p>
            <a:pPr marL="342900" indent="-342900">
              <a:lnSpc>
                <a:spcPct val="150000"/>
              </a:lnSpc>
              <a:buFont typeface="Arial" panose="020B0604020202020204" pitchFamily="34" charset="0"/>
              <a:buChar char="•"/>
            </a:pPr>
            <a:r>
              <a:rPr lang="en-GB" dirty="0">
                <a:cs typeface="Arial"/>
              </a:rPr>
              <a:t>Once the case is registered as high cost you are given 4 weeks to submit your pre-contract costs and staged costs.</a:t>
            </a:r>
            <a:endParaRPr lang="en-GB" dirty="0">
              <a:cs typeface="Arial" panose="020B0604020202020204" pitchFamily="34" charset="0"/>
            </a:endParaRPr>
          </a:p>
          <a:p>
            <a:pPr marL="342900" indent="-342900">
              <a:lnSpc>
                <a:spcPct val="150000"/>
              </a:lnSpc>
              <a:buFont typeface="Arial" panose="020B0604020202020204" pitchFamily="34" charset="0"/>
              <a:buChar char="•"/>
            </a:pPr>
            <a:r>
              <a:rPr lang="en-GB" dirty="0">
                <a:cs typeface="Arial"/>
              </a:rPr>
              <a:t>It is important that if your case plan cannot be submitted within the deadline you request an extension via a VHCC enquiry to avoid late submission sanctions.</a:t>
            </a:r>
          </a:p>
          <a:p>
            <a:pPr>
              <a:lnSpc>
                <a:spcPct val="150000"/>
              </a:lnSpc>
            </a:pPr>
            <a:r>
              <a:rPr lang="en-US" b="1" dirty="0">
                <a:cs typeface="Arial"/>
              </a:rPr>
              <a:t>Check list:</a:t>
            </a:r>
          </a:p>
          <a:p>
            <a:pPr marL="342900" indent="-342900">
              <a:lnSpc>
                <a:spcPct val="150000"/>
              </a:lnSpc>
              <a:buChar char="•"/>
            </a:pPr>
            <a:r>
              <a:rPr lang="en-US" dirty="0">
                <a:cs typeface="Arial"/>
              </a:rPr>
              <a:t>Pre contract costs and supporting documents</a:t>
            </a:r>
          </a:p>
          <a:p>
            <a:pPr marL="342900" indent="-342900">
              <a:lnSpc>
                <a:spcPct val="150000"/>
              </a:lnSpc>
              <a:buChar char="•"/>
            </a:pPr>
            <a:r>
              <a:rPr lang="en-US" dirty="0">
                <a:cs typeface="Arial"/>
              </a:rPr>
              <a:t>Case plan with detailed narrative and all hearings known to date listed</a:t>
            </a:r>
          </a:p>
          <a:p>
            <a:pPr marL="342900" indent="-342900">
              <a:lnSpc>
                <a:spcPct val="150000"/>
              </a:lnSpc>
              <a:buChar char="•"/>
            </a:pPr>
            <a:r>
              <a:rPr lang="en-US" dirty="0">
                <a:cs typeface="Arial"/>
              </a:rPr>
              <a:t>Counsel fees notes or best estimates</a:t>
            </a:r>
          </a:p>
          <a:p>
            <a:pPr marL="342900" indent="-342900">
              <a:lnSpc>
                <a:spcPct val="150000"/>
              </a:lnSpc>
              <a:buChar char="•"/>
            </a:pPr>
            <a:r>
              <a:rPr lang="en-US" dirty="0">
                <a:cs typeface="Arial"/>
              </a:rPr>
              <a:t>Experts and disbursements vouchers if available </a:t>
            </a:r>
          </a:p>
          <a:p>
            <a:pPr marL="342900" indent="-342900">
              <a:lnSpc>
                <a:spcPct val="150000"/>
              </a:lnSpc>
              <a:buChar char="•"/>
            </a:pPr>
            <a:r>
              <a:rPr lang="en-US" dirty="0">
                <a:cs typeface="Arial"/>
              </a:rPr>
              <a:t>Any court orders available.</a:t>
            </a:r>
            <a:endParaRPr lang="en-GB" dirty="0">
              <a:cs typeface="Arial"/>
            </a:endParaRPr>
          </a:p>
        </p:txBody>
      </p:sp>
      <p:sp>
        <p:nvSpPr>
          <p:cNvPr id="6" name="Slide Number Placeholder 5">
            <a:extLst>
              <a:ext uri="{FF2B5EF4-FFF2-40B4-BE49-F238E27FC236}">
                <a16:creationId xmlns:a16="http://schemas.microsoft.com/office/drawing/2014/main" id="{40B6E78F-A784-4381-9C5D-CC5BDA248DE4}"/>
              </a:ext>
            </a:extLst>
          </p:cNvPr>
          <p:cNvSpPr>
            <a:spLocks noGrp="1"/>
          </p:cNvSpPr>
          <p:nvPr>
            <p:ph type="sldNum" sz="quarter" idx="12"/>
          </p:nvPr>
        </p:nvSpPr>
        <p:spPr/>
        <p:txBody>
          <a:bodyPr/>
          <a:lstStyle/>
          <a:p>
            <a:fld id="{9A8223AF-F2F5-41F7-A71C-81CE492BCB88}" type="slidenum">
              <a:rPr lang="en-GB" smtClean="0"/>
              <a:pPr/>
              <a:t>6</a:t>
            </a:fld>
            <a:endParaRPr lang="en-GB"/>
          </a:p>
        </p:txBody>
      </p:sp>
    </p:spTree>
    <p:extLst>
      <p:ext uri="{BB962C8B-B14F-4D97-AF65-F5344CB8AC3E}">
        <p14:creationId xmlns:p14="http://schemas.microsoft.com/office/powerpoint/2010/main" val="32950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39F7-762C-A567-E601-5BAE60F7870E}"/>
              </a:ext>
            </a:extLst>
          </p:cNvPr>
          <p:cNvSpPr>
            <a:spLocks noGrp="1"/>
          </p:cNvSpPr>
          <p:nvPr>
            <p:ph type="title"/>
          </p:nvPr>
        </p:nvSpPr>
        <p:spPr/>
        <p:txBody>
          <a:bodyPr/>
          <a:lstStyle/>
          <a:p>
            <a:r>
              <a:rPr lang="en-US">
                <a:cs typeface="Arial"/>
              </a:rPr>
              <a:t>Certificate scope and appeals:</a:t>
            </a:r>
            <a:endParaRPr lang="en-US"/>
          </a:p>
        </p:txBody>
      </p:sp>
      <p:sp>
        <p:nvSpPr>
          <p:cNvPr id="6" name="Slide Number Placeholder 5">
            <a:extLst>
              <a:ext uri="{FF2B5EF4-FFF2-40B4-BE49-F238E27FC236}">
                <a16:creationId xmlns:a16="http://schemas.microsoft.com/office/drawing/2014/main" id="{0CCA1337-027A-614C-C7EC-7E74591305DE}"/>
              </a:ext>
            </a:extLst>
          </p:cNvPr>
          <p:cNvSpPr>
            <a:spLocks noGrp="1"/>
          </p:cNvSpPr>
          <p:nvPr>
            <p:ph type="sldNum" sz="quarter" idx="12"/>
          </p:nvPr>
        </p:nvSpPr>
        <p:spPr/>
        <p:txBody>
          <a:bodyPr/>
          <a:lstStyle/>
          <a:p>
            <a:fld id="{9A8223AF-F2F5-41F7-A71C-81CE492BCB88}" type="slidenum">
              <a:rPr lang="en-GB" smtClean="0"/>
              <a:pPr/>
              <a:t>7</a:t>
            </a:fld>
            <a:endParaRPr lang="en-GB"/>
          </a:p>
        </p:txBody>
      </p:sp>
      <p:sp>
        <p:nvSpPr>
          <p:cNvPr id="7" name="TextBox 6">
            <a:extLst>
              <a:ext uri="{FF2B5EF4-FFF2-40B4-BE49-F238E27FC236}">
                <a16:creationId xmlns:a16="http://schemas.microsoft.com/office/drawing/2014/main" id="{3F2A8B65-55EB-CD89-176D-BEE763DB50B9}"/>
              </a:ext>
            </a:extLst>
          </p:cNvPr>
          <p:cNvSpPr txBox="1"/>
          <p:nvPr/>
        </p:nvSpPr>
        <p:spPr>
          <a:xfrm>
            <a:off x="648000" y="1191478"/>
            <a:ext cx="11012776" cy="5842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1200"/>
              </a:spcAft>
            </a:pPr>
            <a:r>
              <a:rPr lang="en-GB" b="1" dirty="0">
                <a:latin typeface="+mj-lt"/>
                <a:cs typeface="Arial"/>
              </a:rPr>
              <a:t>Certificate scope:</a:t>
            </a:r>
          </a:p>
          <a:p>
            <a:pPr marL="342900" indent="-342900">
              <a:lnSpc>
                <a:spcPct val="150000"/>
              </a:lnSpc>
              <a:spcAft>
                <a:spcPts val="1200"/>
              </a:spcAft>
              <a:buFont typeface="Arial,Sans-Serif"/>
              <a:buChar char="•"/>
            </a:pPr>
            <a:r>
              <a:rPr lang="en-GB" dirty="0">
                <a:cs typeface="Arial"/>
              </a:rPr>
              <a:t>​The scope on a certificate is checked: </a:t>
            </a:r>
          </a:p>
          <a:p>
            <a:pPr marL="800100" lvl="1" indent="-342900">
              <a:lnSpc>
                <a:spcPct val="150000"/>
              </a:lnSpc>
              <a:spcAft>
                <a:spcPts val="1200"/>
              </a:spcAft>
              <a:buFont typeface="Arial,Sans-Serif"/>
              <a:buChar char="•"/>
            </a:pPr>
            <a:r>
              <a:rPr lang="en-GB" dirty="0">
                <a:cs typeface="Arial"/>
              </a:rPr>
              <a:t>For example, if the scope is set at family help higher, you will not be covered for a final hearing</a:t>
            </a:r>
            <a:endParaRPr lang="en-GB" dirty="0">
              <a:solidFill>
                <a:srgbClr val="000000"/>
              </a:solidFill>
              <a:cs typeface="Arial"/>
            </a:endParaRPr>
          </a:p>
          <a:p>
            <a:pPr marL="342900" indent="-342900">
              <a:lnSpc>
                <a:spcPct val="150000"/>
              </a:lnSpc>
              <a:spcAft>
                <a:spcPts val="1200"/>
              </a:spcAft>
              <a:buFont typeface="Arial,Sans-Serif"/>
              <a:buChar char="•"/>
            </a:pPr>
            <a:r>
              <a:rPr lang="en-GB" dirty="0">
                <a:cs typeface="Arial"/>
              </a:rPr>
              <a:t>If there is a final hearing in your plan and you do not have final hearing cover, costs may be agreed in principle until the final hearing cover is sought. However, this is on a case-to-case basis.</a:t>
            </a:r>
            <a:r>
              <a:rPr lang="en-US" dirty="0">
                <a:cs typeface="Arial"/>
              </a:rPr>
              <a:t>​</a:t>
            </a:r>
          </a:p>
          <a:p>
            <a:pPr>
              <a:lnSpc>
                <a:spcPct val="150000"/>
              </a:lnSpc>
              <a:spcAft>
                <a:spcPts val="1200"/>
              </a:spcAft>
            </a:pPr>
            <a:r>
              <a:rPr lang="en-US" b="1" dirty="0">
                <a:latin typeface="+mj-lt"/>
                <a:cs typeface="Arial"/>
              </a:rPr>
              <a:t>Appeals:</a:t>
            </a:r>
            <a:endParaRPr lang="en-US" dirty="0">
              <a:latin typeface="+mj-lt"/>
              <a:cs typeface="Arial"/>
            </a:endParaRPr>
          </a:p>
          <a:p>
            <a:pPr marL="285750" indent="-285750">
              <a:lnSpc>
                <a:spcPct val="150000"/>
              </a:lnSpc>
              <a:spcAft>
                <a:spcPts val="1200"/>
              </a:spcAft>
              <a:buFont typeface="Arial" panose="020B0604020202020204" pitchFamily="34" charset="0"/>
              <a:buChar char="•"/>
            </a:pPr>
            <a:r>
              <a:rPr lang="en-US" dirty="0">
                <a:cs typeface="Arial"/>
              </a:rPr>
              <a:t>You can only appeal an interim order without appeal cover.</a:t>
            </a:r>
          </a:p>
          <a:p>
            <a:pPr marL="285750" indent="-285750">
              <a:lnSpc>
                <a:spcPct val="150000"/>
              </a:lnSpc>
              <a:spcAft>
                <a:spcPts val="1200"/>
              </a:spcAft>
              <a:buFont typeface="Arial" panose="020B0604020202020204" pitchFamily="34" charset="0"/>
              <a:buChar char="•"/>
            </a:pPr>
            <a:r>
              <a:rPr lang="en-US" dirty="0">
                <a:cs typeface="Arial"/>
              </a:rPr>
              <a:t>If a final order is to be appealed, then you will be required to submit a scope amendment to gain cover for this work</a:t>
            </a:r>
          </a:p>
          <a:p>
            <a:pPr marL="342900" indent="-342900">
              <a:lnSpc>
                <a:spcPct val="150000"/>
              </a:lnSpc>
              <a:spcAft>
                <a:spcPts val="1200"/>
              </a:spcAft>
              <a:buFont typeface="Arial,Sans-Serif"/>
              <a:buChar char="•"/>
            </a:pPr>
            <a:endParaRPr lang="en-US" dirty="0">
              <a:cs typeface="Arial"/>
            </a:endParaRPr>
          </a:p>
          <a:p>
            <a:pPr marL="342900" indent="-342900">
              <a:lnSpc>
                <a:spcPct val="150000"/>
              </a:lnSpc>
              <a:spcAft>
                <a:spcPts val="1200"/>
              </a:spcAft>
              <a:buFont typeface="Arial,Sans-Serif"/>
              <a:buChar char="•"/>
            </a:pPr>
            <a:endParaRPr lang="en-US" dirty="0">
              <a:cs typeface="Arial"/>
            </a:endParaRPr>
          </a:p>
        </p:txBody>
      </p:sp>
      <p:sp>
        <p:nvSpPr>
          <p:cNvPr id="3" name="Footer Placeholder 4">
            <a:extLst>
              <a:ext uri="{FF2B5EF4-FFF2-40B4-BE49-F238E27FC236}">
                <a16:creationId xmlns:a16="http://schemas.microsoft.com/office/drawing/2014/main" id="{02D23425-AA37-9E6B-372B-F1754A115986}"/>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48800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2159-F1B5-4941-8740-E42314B4B1C3}"/>
              </a:ext>
            </a:extLst>
          </p:cNvPr>
          <p:cNvSpPr>
            <a:spLocks noGrp="1"/>
          </p:cNvSpPr>
          <p:nvPr>
            <p:ph type="title"/>
          </p:nvPr>
        </p:nvSpPr>
        <p:spPr/>
        <p:txBody>
          <a:bodyPr/>
          <a:lstStyle/>
          <a:p>
            <a:r>
              <a:rPr lang="en-GB"/>
              <a:t>Prior authority:</a:t>
            </a:r>
          </a:p>
        </p:txBody>
      </p:sp>
      <p:sp>
        <p:nvSpPr>
          <p:cNvPr id="3" name="Footer Placeholder 4">
            <a:extLst>
              <a:ext uri="{FF2B5EF4-FFF2-40B4-BE49-F238E27FC236}">
                <a16:creationId xmlns:a16="http://schemas.microsoft.com/office/drawing/2014/main" id="{70CECB2C-C873-31C5-6A5B-C0608E5745F5}"/>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Providing access to justice through w</a:t>
            </a:r>
            <a:r>
              <a:rPr lang="en-GB">
                <a:cs typeface="Arial"/>
              </a:rPr>
              <a:t>orking with others to achieve excellence in the delivery of legal aid</a:t>
            </a:r>
          </a:p>
        </p:txBody>
      </p:sp>
      <p:sp>
        <p:nvSpPr>
          <p:cNvPr id="9" name="TextBox 8">
            <a:extLst>
              <a:ext uri="{FF2B5EF4-FFF2-40B4-BE49-F238E27FC236}">
                <a16:creationId xmlns:a16="http://schemas.microsoft.com/office/drawing/2014/main" id="{6F488ADF-546F-4CB7-93B5-E3CC09D9781F}"/>
              </a:ext>
            </a:extLst>
          </p:cNvPr>
          <p:cNvSpPr txBox="1"/>
          <p:nvPr/>
        </p:nvSpPr>
        <p:spPr>
          <a:xfrm>
            <a:off x="703084" y="1274264"/>
            <a:ext cx="10952888" cy="4611519"/>
          </a:xfrm>
          <a:prstGeom prst="rect">
            <a:avLst/>
          </a:prstGeom>
          <a:noFill/>
        </p:spPr>
        <p:txBody>
          <a:bodyPr wrap="square" lIns="91440" tIns="45720" rIns="91440" bIns="45720" anchor="t">
            <a:spAutoFit/>
          </a:bodyPr>
          <a:lstStyle/>
          <a:p>
            <a:pPr marL="342900" indent="-342900">
              <a:lnSpc>
                <a:spcPct val="150000"/>
              </a:lnSpc>
              <a:buFont typeface="Arial" panose="020B0604020202020204" pitchFamily="34" charset="0"/>
              <a:buChar char="•"/>
            </a:pPr>
            <a:r>
              <a:rPr lang="en-GB" dirty="0">
                <a:cs typeface="Arial"/>
              </a:rPr>
              <a:t>We will check our system for any prior authorities</a:t>
            </a:r>
          </a:p>
          <a:p>
            <a:pPr marL="342900" indent="-342900">
              <a:lnSpc>
                <a:spcPct val="150000"/>
              </a:lnSpc>
              <a:buFont typeface="Arial" panose="020B0604020202020204" pitchFamily="34" charset="0"/>
              <a:buChar char="•"/>
            </a:pPr>
            <a:r>
              <a:rPr lang="en-GB" dirty="0">
                <a:cs typeface="Arial"/>
              </a:rPr>
              <a:t>We highly recommend that prior authority is sough for any expert that is not listed on the codified rates or is going to exceed the recommended hours or exceed the codified rates. </a:t>
            </a:r>
          </a:p>
          <a:p>
            <a:pPr marL="800100" lvl="1" indent="-342900">
              <a:lnSpc>
                <a:spcPct val="150000"/>
              </a:lnSpc>
              <a:buFont typeface="Arial" panose="020B0604020202020204" pitchFamily="34" charset="0"/>
              <a:buChar char="•"/>
            </a:pPr>
            <a:r>
              <a:rPr lang="en-GB" dirty="0">
                <a:cs typeface="Arial"/>
              </a:rPr>
              <a:t>This will avoid rejection. </a:t>
            </a:r>
          </a:p>
          <a:p>
            <a:pPr>
              <a:lnSpc>
                <a:spcPct val="150000"/>
              </a:lnSpc>
            </a:pPr>
            <a:r>
              <a:rPr lang="en-US" b="1" dirty="0">
                <a:latin typeface="+mj-lt"/>
                <a:cs typeface="Arial"/>
              </a:rPr>
              <a:t>Guidance for the remuneration of expert Witness:</a:t>
            </a:r>
          </a:p>
          <a:p>
            <a:pPr marL="285750" indent="-285750">
              <a:lnSpc>
                <a:spcPct val="150000"/>
              </a:lnSpc>
              <a:buFont typeface="Arial" panose="020B0604020202020204" pitchFamily="34" charset="0"/>
              <a:buChar char="•"/>
            </a:pPr>
            <a:r>
              <a:rPr lang="en-US" b="0" dirty="0">
                <a:cs typeface="Arial"/>
              </a:rPr>
              <a:t>3.1 Prior authority may be submitted whenever: </a:t>
            </a:r>
          </a:p>
          <a:p>
            <a:pPr marL="742950" lvl="1" indent="-285750">
              <a:lnSpc>
                <a:spcPct val="150000"/>
              </a:lnSpc>
              <a:buFont typeface="Arial" panose="020B0604020202020204" pitchFamily="34" charset="0"/>
              <a:buChar char="•"/>
            </a:pPr>
            <a:r>
              <a:rPr lang="en-US" b="0" dirty="0">
                <a:cs typeface="Arial"/>
              </a:rPr>
              <a:t>The item of costs (which may consist of an expert fee or other disbursement) is either unusual in nature or is unusually large (paragraph 5.10 (a) of both the 2018 Standard Civil Contract Specification and the 2024 Standard Civil Contract Specification; or </a:t>
            </a:r>
            <a:endParaRPr lang="en-US" dirty="0"/>
          </a:p>
          <a:p>
            <a:pPr marL="742950" lvl="1" indent="-285750">
              <a:lnSpc>
                <a:spcPct val="150000"/>
              </a:lnSpc>
              <a:buFont typeface="Arial" panose="020B0604020202020204" pitchFamily="34" charset="0"/>
              <a:buChar char="•"/>
            </a:pPr>
            <a:r>
              <a:rPr lang="en-US" b="0" dirty="0">
                <a:cs typeface="Arial"/>
              </a:rPr>
              <a:t>There are no codified rates set out in the Regulations for a particular expert service and there are no guideline rates set out in Annex 5 or rates are sought in excess of the guideline rates.</a:t>
            </a:r>
            <a:endParaRPr lang="en-GB" dirty="0">
              <a:cs typeface="Arial"/>
            </a:endParaRPr>
          </a:p>
        </p:txBody>
      </p:sp>
      <p:sp>
        <p:nvSpPr>
          <p:cNvPr id="6" name="Slide Number Placeholder 5">
            <a:extLst>
              <a:ext uri="{FF2B5EF4-FFF2-40B4-BE49-F238E27FC236}">
                <a16:creationId xmlns:a16="http://schemas.microsoft.com/office/drawing/2014/main" id="{0FFDBBF4-3BE7-4F33-9F06-6D0975D9B5BD}"/>
              </a:ext>
            </a:extLst>
          </p:cNvPr>
          <p:cNvSpPr>
            <a:spLocks noGrp="1"/>
          </p:cNvSpPr>
          <p:nvPr>
            <p:ph type="sldNum" sz="quarter" idx="12"/>
          </p:nvPr>
        </p:nvSpPr>
        <p:spPr/>
        <p:txBody>
          <a:bodyPr/>
          <a:lstStyle/>
          <a:p>
            <a:fld id="{9A8223AF-F2F5-41F7-A71C-81CE492BCB88}" type="slidenum">
              <a:rPr lang="en-GB" smtClean="0"/>
              <a:pPr/>
              <a:t>8</a:t>
            </a:fld>
            <a:endParaRPr lang="en-GB"/>
          </a:p>
        </p:txBody>
      </p:sp>
    </p:spTree>
    <p:extLst>
      <p:ext uri="{BB962C8B-B14F-4D97-AF65-F5344CB8AC3E}">
        <p14:creationId xmlns:p14="http://schemas.microsoft.com/office/powerpoint/2010/main" val="115783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Pre-contract costs</a:t>
            </a:r>
          </a:p>
        </p:txBody>
      </p:sp>
    </p:spTree>
    <p:extLst>
      <p:ext uri="{BB962C8B-B14F-4D97-AF65-F5344CB8AC3E}">
        <p14:creationId xmlns:p14="http://schemas.microsoft.com/office/powerpoint/2010/main" val="631658490"/>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1_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purple).potx" id="{4D5ECBE3-F44F-4266-B5B1-6EF4524191EB}" vid="{7947B89B-BF1A-49F3-8D89-59A855A2B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9ABD0-4E83-47EA-AB79-95DE04EE0F5A}">
  <ds:schemaRefs>
    <ds:schemaRef ds:uri="http://schemas.microsoft.com/sharepoint/v3/contenttype/forms"/>
  </ds:schemaRefs>
</ds:datastoreItem>
</file>

<file path=customXml/itemProps2.xml><?xml version="1.0" encoding="utf-8"?>
<ds:datastoreItem xmlns:ds="http://schemas.openxmlformats.org/officeDocument/2006/customXml" ds:itemID="{E4A28979-9E44-4BAA-90E0-0B9169E0CE61}">
  <ds:schemaRefs>
    <ds:schemaRef ds:uri="http://schemas.microsoft.com/office/2006/documentManagement/types"/>
    <ds:schemaRef ds:uri="36e1edd4-7d17-4d57-9663-9ce4c188a227"/>
    <ds:schemaRef ds:uri="http://purl.org/dc/elements/1.1/"/>
    <ds:schemaRef ds:uri="http://schemas.microsoft.com/office/infopath/2007/PartnerControls"/>
    <ds:schemaRef ds:uri="http://purl.org/dc/terms/"/>
    <ds:schemaRef ds:uri="http://schemas.openxmlformats.org/package/2006/metadata/core-properties"/>
    <ds:schemaRef ds:uri="c8ff423a-c6d6-43d4-a310-ad7749d2149d"/>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8E05859-D99A-4682-ABE7-BA66AAF5FD37}"/>
</file>

<file path=docProps/app.xml><?xml version="1.0" encoding="utf-8"?>
<Properties xmlns="http://schemas.openxmlformats.org/officeDocument/2006/extended-properties" xmlns:vt="http://schemas.openxmlformats.org/officeDocument/2006/docPropsVTypes">
  <TotalTime>0</TotalTime>
  <Words>3201</Words>
  <Application>Microsoft Office PowerPoint</Application>
  <PresentationFormat>Widescreen</PresentationFormat>
  <Paragraphs>259</Paragraphs>
  <Slides>33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Arial,Sans-Serif</vt:lpstr>
      <vt:lpstr>Calibri</vt:lpstr>
      <vt:lpstr>Times New Roman</vt:lpstr>
      <vt:lpstr>Office Theme</vt:lpstr>
      <vt:lpstr>1_Office Theme</vt:lpstr>
      <vt:lpstr>#HelpUsSayYes Webinar: Hourly rates</vt:lpstr>
      <vt:lpstr>Technical tips for this webinar</vt:lpstr>
      <vt:lpstr>Content</vt:lpstr>
      <vt:lpstr>Hourly rates for high cost cases</vt:lpstr>
      <vt:lpstr>Scope and authorities</vt:lpstr>
      <vt:lpstr>Submitting your initial case plan: </vt:lpstr>
      <vt:lpstr>Certificate scope and appeals:</vt:lpstr>
      <vt:lpstr>Prior authority:</vt:lpstr>
      <vt:lpstr>Pre-contract costs</vt:lpstr>
      <vt:lpstr>Pre-contract costs:</vt:lpstr>
      <vt:lpstr>Pre-contract costs continued:   </vt:lpstr>
      <vt:lpstr>Pre-contract costs: Correspondence</vt:lpstr>
      <vt:lpstr>Pre-contract costs continued:</vt:lpstr>
      <vt:lpstr>Hourly rates and common issues </vt:lpstr>
      <vt:lpstr>Hourly rates tests: </vt:lpstr>
      <vt:lpstr>Fully costed: Common issues </vt:lpstr>
      <vt:lpstr>Evidence of common issues resulting in rejection:</vt:lpstr>
      <vt:lpstr>Fully costed: Common issues continued</vt:lpstr>
      <vt:lpstr>Enhancement: Justification</vt:lpstr>
      <vt:lpstr>Panel membership:</vt:lpstr>
      <vt:lpstr>Reasonable and proportionate costs:</vt:lpstr>
      <vt:lpstr>Reasonable and proportionate costs continued:</vt:lpstr>
      <vt:lpstr>Perusal of documents:</vt:lpstr>
      <vt:lpstr>Incomplete case plan / incorrect rates:</vt:lpstr>
      <vt:lpstr>Further information on staged costs</vt:lpstr>
      <vt:lpstr>Further information: </vt:lpstr>
      <vt:lpstr>Billing throughout and upon conclusion:</vt:lpstr>
      <vt:lpstr>Additional guidance / Contact us</vt:lpstr>
      <vt:lpstr>Contact us:</vt:lpstr>
      <vt:lpstr>Useful links:</vt:lpstr>
      <vt:lpstr>Our training website</vt:lpstr>
      <vt:lpstr>Our communications channels</vt:lpstr>
      <vt:lpstr>Legal Aid Agency 13th Floor (13.51) 102 Petty France London SW1H 9AJ gov.uk/government/organisations/legal-aid-agency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 | She/Hers</cp:lastModifiedBy>
  <cp:revision>2</cp:revision>
  <dcterms:created xsi:type="dcterms:W3CDTF">2022-01-17T13:46:41Z</dcterms:created>
  <dcterms:modified xsi:type="dcterms:W3CDTF">2024-10-17T14:51:49Z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107300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