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slideMasters/slideMaster1.xml" ContentType="application/vnd.openxmlformats-officedocument.presentationml.slideMaster+xml"/>
  <Override PartName="/ppt/notesSlides/notesSlide3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7.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35.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6.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2.xml" ContentType="application/vnd.openxmlformats-officedocument.theme+xml"/>
  <Override PartName="/ppt/diagrams/layout2.xml" ContentType="application/vnd.openxmlformats-officedocument.drawingml.diagramLayout+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authors.xml" ContentType="application/vnd.ms-powerpoint.authors+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ppt/revisionInfo.xml" ContentType="application/vnd.ms-powerpoint.revisioninfo+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handoutMasterIdLst>
    <p:handoutMasterId r:id="rId46"/>
  </p:handoutMasterIdLst>
  <p:sldIdLst>
    <p:sldId id="256" r:id="rId2"/>
    <p:sldId id="259" r:id="rId3"/>
    <p:sldId id="459" r:id="rId4"/>
    <p:sldId id="460" r:id="rId5"/>
    <p:sldId id="257" r:id="rId6"/>
    <p:sldId id="463" r:id="rId7"/>
    <p:sldId id="499" r:id="rId8"/>
    <p:sldId id="464" r:id="rId9"/>
    <p:sldId id="465" r:id="rId10"/>
    <p:sldId id="466" r:id="rId11"/>
    <p:sldId id="467" r:id="rId12"/>
    <p:sldId id="468" r:id="rId13"/>
    <p:sldId id="501" r:id="rId14"/>
    <p:sldId id="469" r:id="rId15"/>
    <p:sldId id="500" r:id="rId16"/>
    <p:sldId id="473" r:id="rId17"/>
    <p:sldId id="477" r:id="rId18"/>
    <p:sldId id="503" r:id="rId19"/>
    <p:sldId id="504" r:id="rId20"/>
    <p:sldId id="478" r:id="rId21"/>
    <p:sldId id="506" r:id="rId22"/>
    <p:sldId id="507" r:id="rId23"/>
    <p:sldId id="482" r:id="rId24"/>
    <p:sldId id="481" r:id="rId25"/>
    <p:sldId id="479" r:id="rId26"/>
    <p:sldId id="480" r:id="rId27"/>
    <p:sldId id="483" r:id="rId28"/>
    <p:sldId id="497" r:id="rId29"/>
    <p:sldId id="484" r:id="rId30"/>
    <p:sldId id="485" r:id="rId31"/>
    <p:sldId id="487" r:id="rId32"/>
    <p:sldId id="488" r:id="rId33"/>
    <p:sldId id="489" r:id="rId34"/>
    <p:sldId id="490" r:id="rId35"/>
    <p:sldId id="491" r:id="rId36"/>
    <p:sldId id="494" r:id="rId37"/>
    <p:sldId id="492" r:id="rId38"/>
    <p:sldId id="508" r:id="rId39"/>
    <p:sldId id="462" r:id="rId40"/>
    <p:sldId id="496" r:id="rId41"/>
    <p:sldId id="461" r:id="rId42"/>
    <p:sldId id="493" r:id="rId43"/>
    <p:sldId id="26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36644A-1EA2-E1B1-6D4D-A81665371522}" name="Goddard, Tammy | She/Hers" initials="GT|S" userId="S::Tammy.Goddard@justice.gov.uk::d78adb15-2ef7-4946-b0f0-f690891709e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76160"/>
    <a:srgbClr val="3E7271"/>
    <a:srgbClr val="568382"/>
    <a:srgbClr val="00A5A1"/>
    <a:srgbClr val="CCEDEC"/>
    <a:srgbClr val="EBFDFA"/>
    <a:srgbClr val="F8F6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8F7B8A-DE19-43AB-8596-36F0B85FDF4A}" v="15" dt="2024-09-23T09:57:16.021"/>
    <p1510:client id="{F5124E5D-B152-40C8-A478-B50131307EE5}" v="152" dt="2024-09-23T09:52:58.2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70" d="100"/>
          <a:sy n="70" d="100"/>
        </p:scale>
        <p:origin x="444" y="60"/>
      </p:cViewPr>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55"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customXml" Target="../customXml/item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s>
</file>

<file path=ppt/diagrams/_rels/data2.xml.rels><?xml version="1.0" encoding="UTF-8" standalone="yes"?>
<Relationships xmlns="http://schemas.openxmlformats.org/package/2006/relationships"><Relationship Id="rId2" Type="http://schemas.openxmlformats.org/officeDocument/2006/relationships/hyperlink" Target="https://legalaidlearning.justice.gov.uk/totara/dashboard/index.php?id=54" TargetMode="External"/><Relationship Id="rId1" Type="http://schemas.openxmlformats.org/officeDocument/2006/relationships/hyperlink" Target="https://legalaidlearning.justice.gov.uk/" TargetMode="External"/></Relationships>
</file>

<file path=ppt/diagrams/_rels/data3.xml.rels><?xml version="1.0" encoding="UTF-8" standalone="yes"?>
<Relationships xmlns="http://schemas.openxmlformats.org/package/2006/relationships"><Relationship Id="rId1" Type="http://schemas.openxmlformats.org/officeDocument/2006/relationships/hyperlink" Target="https://eur03.safelinks.protection.outlook.com/?url=https%3A%2F%2Flabulletin.org.uk%2Fc%2FAQipARCniPMGGOKro8UCIOiVyp0Bm1r9RGAHRAUnz4XvDMoUT5bKy0dLOu3xqbkA7vtoAO0&amp;data=05%7C02%7CTammy.Goddard%40justice.gov.uk%7Cd8df38a031b04aabb73708dc6ab4a2d3%7Cc687472871e641fea9e12e8c36776ad8%7C0%7C0%7C638502571293822287%7CUnknown%7CTWFpbGZsb3d8eyJWIjoiMC4wLjAwMDAiLCJQIjoiV2luMzIiLCJBTiI6Ik1haWwiLCJXVCI6Mn0%3D%7C0%7C%7C%7C&amp;sdata=V0Tv3AX9aGYaZEWa2RdEku7NEo4Ce4aBmd9rmscpgGs%3D&amp;reserved=0" TargetMode="External"/></Relationships>
</file>

<file path=ppt/diagrams/_rels/drawing2.xml.rels><?xml version="1.0" encoding="UTF-8" standalone="yes"?>
<Relationships xmlns="http://schemas.openxmlformats.org/package/2006/relationships"><Relationship Id="rId2" Type="http://schemas.openxmlformats.org/officeDocument/2006/relationships/hyperlink" Target="https://legalaidlearning.justice.gov.uk/" TargetMode="External"/><Relationship Id="rId1" Type="http://schemas.openxmlformats.org/officeDocument/2006/relationships/hyperlink" Target="https://legalaidlearning.justice.gov.uk/totara/dashboard/index.php?id=54" TargetMode="External"/></Relationships>
</file>

<file path=ppt/diagrams/_rels/drawing3.xml.rels><?xml version="1.0" encoding="UTF-8" standalone="yes"?>
<Relationships xmlns="http://schemas.openxmlformats.org/package/2006/relationships"><Relationship Id="rId1" Type="http://schemas.openxmlformats.org/officeDocument/2006/relationships/hyperlink" Target="https://eur03.safelinks.protection.outlook.com/?url=https%3A%2F%2Flabulletin.org.uk%2Fc%2FAQipARCniPMGGOKro8UCIOiVyp0Bm1r9RGAHRAUnz4XvDMoUT5bKy0dLOu3xqbkA7vtoAO0&amp;data=05%7C02%7CTammy.Goddard%40justice.gov.uk%7Cd8df38a031b04aabb73708dc6ab4a2d3%7Cc687472871e641fea9e12e8c36776ad8%7C0%7C0%7C638502571293822287%7CUnknown%7CTWFpbGZsb3d8eyJWIjoiMC4wLjAwMDAiLCJQIjoiV2luMzIiLCJBTiI6Ik1haWwiLCJXVCI6Mn0%3D%7C0%7C%7C%7C&amp;sdata=V0Tv3AX9aGYaZEWa2RdEku7NEo4Ce4aBmd9rmscpgGs%3D&amp;reserved=0"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E57EAA-47BC-4F6E-8CEA-36B348611F0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170AE76-36D2-409E-8C3E-F704B7A570D2}">
      <dgm:prSet phldr="0" custT="1"/>
      <dgm:spPr>
        <a:solidFill>
          <a:srgbClr val="CCEDEC"/>
        </a:solidFill>
      </dgm:spPr>
      <dgm:t>
        <a:bodyPr/>
        <a:lstStyle/>
        <a:p>
          <a:r>
            <a:rPr lang="en-GB" sz="2000" b="1">
              <a:solidFill>
                <a:schemeClr val="tx1"/>
              </a:solidFill>
            </a:rPr>
            <a:t>How to complete a Claim for Crown Court Defence (CCCD) application</a:t>
          </a:r>
          <a:endParaRPr lang="en-US" sz="2000" b="1">
            <a:solidFill>
              <a:schemeClr val="tx1"/>
            </a:solidFill>
          </a:endParaRPr>
        </a:p>
      </dgm:t>
    </dgm:pt>
    <dgm:pt modelId="{B1CC3736-9DB7-4BF7-863E-BD69870E40D5}" type="parTrans" cxnId="{C79BB0A2-57F5-4675-B7FA-839F7A385284}">
      <dgm:prSet/>
      <dgm:spPr/>
      <dgm:t>
        <a:bodyPr/>
        <a:lstStyle/>
        <a:p>
          <a:endParaRPr lang="en-GB" sz="1800" b="1">
            <a:solidFill>
              <a:schemeClr val="tx1"/>
            </a:solidFill>
          </a:endParaRPr>
        </a:p>
      </dgm:t>
    </dgm:pt>
    <dgm:pt modelId="{9683677F-6A3E-4242-824D-D7BFBD61C9A8}" type="sibTrans" cxnId="{C79BB0A2-57F5-4675-B7FA-839F7A385284}">
      <dgm:prSet/>
      <dgm:spPr/>
      <dgm:t>
        <a:bodyPr/>
        <a:lstStyle/>
        <a:p>
          <a:endParaRPr lang="en-GB" sz="1800" b="1">
            <a:solidFill>
              <a:schemeClr val="tx1"/>
            </a:solidFill>
          </a:endParaRPr>
        </a:p>
      </dgm:t>
    </dgm:pt>
    <dgm:pt modelId="{C96E60D9-C167-40E7-BA7C-C1B8B9BD520A}">
      <dgm:prSet phldr="0" custT="1"/>
      <dgm:spPr>
        <a:solidFill>
          <a:srgbClr val="CCEDEC"/>
        </a:solidFill>
      </dgm:spPr>
      <dgm:t>
        <a:bodyPr/>
        <a:lstStyle/>
        <a:p>
          <a:r>
            <a:rPr lang="en-GB" sz="2000" b="1">
              <a:solidFill>
                <a:schemeClr val="tx1"/>
              </a:solidFill>
            </a:rPr>
            <a:t>LAA process</a:t>
          </a:r>
          <a:endParaRPr lang="en-US" sz="2000" b="1">
            <a:solidFill>
              <a:schemeClr val="tx1"/>
            </a:solidFill>
          </a:endParaRPr>
        </a:p>
      </dgm:t>
    </dgm:pt>
    <dgm:pt modelId="{971ABBAF-AB59-44B7-ACE0-A7E5B53B5978}" type="parTrans" cxnId="{CB19D958-ABEE-4A51-A264-7C0E095A1D08}">
      <dgm:prSet/>
      <dgm:spPr/>
      <dgm:t>
        <a:bodyPr/>
        <a:lstStyle/>
        <a:p>
          <a:endParaRPr lang="en-GB" sz="1800" b="1">
            <a:solidFill>
              <a:schemeClr val="tx1"/>
            </a:solidFill>
          </a:endParaRPr>
        </a:p>
      </dgm:t>
    </dgm:pt>
    <dgm:pt modelId="{AADB3289-71D5-4EA6-968C-47D8CBE45E06}" type="sibTrans" cxnId="{CB19D958-ABEE-4A51-A264-7C0E095A1D08}">
      <dgm:prSet/>
      <dgm:spPr/>
      <dgm:t>
        <a:bodyPr/>
        <a:lstStyle/>
        <a:p>
          <a:endParaRPr lang="en-GB" sz="1800" b="1">
            <a:solidFill>
              <a:schemeClr val="tx1"/>
            </a:solidFill>
          </a:endParaRPr>
        </a:p>
      </dgm:t>
    </dgm:pt>
    <dgm:pt modelId="{2703775B-9F64-40BD-8A7D-03338293E063}">
      <dgm:prSet phldr="0" custT="1"/>
      <dgm:spPr>
        <a:solidFill>
          <a:srgbClr val="CCEDEC"/>
        </a:solidFill>
      </dgm:spPr>
      <dgm:t>
        <a:bodyPr/>
        <a:lstStyle/>
        <a:p>
          <a:r>
            <a:rPr lang="en-US" sz="2000" b="1">
              <a:solidFill>
                <a:schemeClr val="tx1"/>
              </a:solidFill>
            </a:rPr>
            <a:t>Additional guidance</a:t>
          </a:r>
        </a:p>
      </dgm:t>
    </dgm:pt>
    <dgm:pt modelId="{1B72FE96-765D-4350-843A-B9EB6D6BEC51}" type="parTrans" cxnId="{9ACFB837-0CE4-4CD8-9335-C8AFB69BBE87}">
      <dgm:prSet/>
      <dgm:spPr/>
      <dgm:t>
        <a:bodyPr/>
        <a:lstStyle/>
        <a:p>
          <a:endParaRPr lang="en-GB" sz="1800" b="1">
            <a:solidFill>
              <a:schemeClr val="tx1"/>
            </a:solidFill>
          </a:endParaRPr>
        </a:p>
      </dgm:t>
    </dgm:pt>
    <dgm:pt modelId="{CD47FA4B-21E3-4CAC-B5A9-13A4F5818635}" type="sibTrans" cxnId="{9ACFB837-0CE4-4CD8-9335-C8AFB69BBE87}">
      <dgm:prSet/>
      <dgm:spPr/>
      <dgm:t>
        <a:bodyPr/>
        <a:lstStyle/>
        <a:p>
          <a:endParaRPr lang="en-GB" sz="1800" b="1">
            <a:solidFill>
              <a:schemeClr val="tx1"/>
            </a:solidFill>
          </a:endParaRPr>
        </a:p>
      </dgm:t>
    </dgm:pt>
    <dgm:pt modelId="{5DAE78DC-027A-4390-B29E-5829F6B745DB}" type="pres">
      <dgm:prSet presAssocID="{A0E57EAA-47BC-4F6E-8CEA-36B348611F0A}" presName="linear" presStyleCnt="0">
        <dgm:presLayoutVars>
          <dgm:dir/>
          <dgm:animLvl val="lvl"/>
          <dgm:resizeHandles val="exact"/>
        </dgm:presLayoutVars>
      </dgm:prSet>
      <dgm:spPr/>
    </dgm:pt>
    <dgm:pt modelId="{55863134-1198-4FC8-BFB4-3F3FE82392DC}" type="pres">
      <dgm:prSet presAssocID="{E170AE76-36D2-409E-8C3E-F704B7A570D2}" presName="parentLin" presStyleCnt="0"/>
      <dgm:spPr/>
    </dgm:pt>
    <dgm:pt modelId="{E70C1CFD-B1BE-4EFE-B1EE-84F71DC61A1A}" type="pres">
      <dgm:prSet presAssocID="{E170AE76-36D2-409E-8C3E-F704B7A570D2}" presName="parentLeftMargin" presStyleLbl="node1" presStyleIdx="0" presStyleCnt="3"/>
      <dgm:spPr/>
    </dgm:pt>
    <dgm:pt modelId="{8A3E046E-1278-4D9E-B64A-6AC585E2985D}" type="pres">
      <dgm:prSet presAssocID="{E170AE76-36D2-409E-8C3E-F704B7A570D2}" presName="parentText" presStyleLbl="node1" presStyleIdx="0" presStyleCnt="3" custScaleX="142298">
        <dgm:presLayoutVars>
          <dgm:chMax val="0"/>
          <dgm:bulletEnabled val="1"/>
        </dgm:presLayoutVars>
      </dgm:prSet>
      <dgm:spPr/>
    </dgm:pt>
    <dgm:pt modelId="{DAB20217-05F4-4ECB-9586-7148FB69C0E3}" type="pres">
      <dgm:prSet presAssocID="{E170AE76-36D2-409E-8C3E-F704B7A570D2}" presName="negativeSpace" presStyleCnt="0"/>
      <dgm:spPr/>
    </dgm:pt>
    <dgm:pt modelId="{6D29BA54-270B-4FDE-9282-591D2685390C}" type="pres">
      <dgm:prSet presAssocID="{E170AE76-36D2-409E-8C3E-F704B7A570D2}" presName="childText" presStyleLbl="conFgAcc1" presStyleIdx="0" presStyleCnt="3" custLinFactNeighborX="-7963">
        <dgm:presLayoutVars>
          <dgm:bulletEnabled val="1"/>
        </dgm:presLayoutVars>
      </dgm:prSet>
      <dgm:spPr>
        <a:ln>
          <a:solidFill>
            <a:srgbClr val="00A5A1"/>
          </a:solidFill>
        </a:ln>
      </dgm:spPr>
    </dgm:pt>
    <dgm:pt modelId="{E1B698BA-DC12-40AF-8EA0-A198814A4C71}" type="pres">
      <dgm:prSet presAssocID="{9683677F-6A3E-4242-824D-D7BFBD61C9A8}" presName="spaceBetweenRectangles" presStyleCnt="0"/>
      <dgm:spPr/>
    </dgm:pt>
    <dgm:pt modelId="{906B6E4D-1EF2-4E2B-8133-705E1F600C97}" type="pres">
      <dgm:prSet presAssocID="{C96E60D9-C167-40E7-BA7C-C1B8B9BD520A}" presName="parentLin" presStyleCnt="0"/>
      <dgm:spPr/>
    </dgm:pt>
    <dgm:pt modelId="{0FDC5B9C-7B6F-42F4-A606-9B0A40213D20}" type="pres">
      <dgm:prSet presAssocID="{C96E60D9-C167-40E7-BA7C-C1B8B9BD520A}" presName="parentLeftMargin" presStyleLbl="node1" presStyleIdx="0" presStyleCnt="3"/>
      <dgm:spPr/>
    </dgm:pt>
    <dgm:pt modelId="{09173ECB-3CA2-4201-8958-7B80D329960E}" type="pres">
      <dgm:prSet presAssocID="{C96E60D9-C167-40E7-BA7C-C1B8B9BD520A}" presName="parentText" presStyleLbl="node1" presStyleIdx="1" presStyleCnt="3" custScaleX="142298">
        <dgm:presLayoutVars>
          <dgm:chMax val="0"/>
          <dgm:bulletEnabled val="1"/>
        </dgm:presLayoutVars>
      </dgm:prSet>
      <dgm:spPr/>
    </dgm:pt>
    <dgm:pt modelId="{6EA4F960-39FA-4DA4-AF23-66244CBB3E0F}" type="pres">
      <dgm:prSet presAssocID="{C96E60D9-C167-40E7-BA7C-C1B8B9BD520A}" presName="negativeSpace" presStyleCnt="0"/>
      <dgm:spPr/>
    </dgm:pt>
    <dgm:pt modelId="{E821429B-EC96-445F-9E55-8B9A825F1C97}" type="pres">
      <dgm:prSet presAssocID="{C96E60D9-C167-40E7-BA7C-C1B8B9BD520A}" presName="childText" presStyleLbl="conFgAcc1" presStyleIdx="1" presStyleCnt="3">
        <dgm:presLayoutVars>
          <dgm:bulletEnabled val="1"/>
        </dgm:presLayoutVars>
      </dgm:prSet>
      <dgm:spPr>
        <a:ln>
          <a:solidFill>
            <a:srgbClr val="00A5A1"/>
          </a:solidFill>
        </a:ln>
      </dgm:spPr>
    </dgm:pt>
    <dgm:pt modelId="{FDF6ACB4-779D-41BD-9268-347A4A00E5ED}" type="pres">
      <dgm:prSet presAssocID="{AADB3289-71D5-4EA6-968C-47D8CBE45E06}" presName="spaceBetweenRectangles" presStyleCnt="0"/>
      <dgm:spPr/>
    </dgm:pt>
    <dgm:pt modelId="{7A21DD55-07D1-4F15-8F30-4734E7D469CA}" type="pres">
      <dgm:prSet presAssocID="{2703775B-9F64-40BD-8A7D-03338293E063}" presName="parentLin" presStyleCnt="0"/>
      <dgm:spPr/>
    </dgm:pt>
    <dgm:pt modelId="{05A105D7-4B71-4246-872B-D0A56A9EACFF}" type="pres">
      <dgm:prSet presAssocID="{2703775B-9F64-40BD-8A7D-03338293E063}" presName="parentLeftMargin" presStyleLbl="node1" presStyleIdx="1" presStyleCnt="3"/>
      <dgm:spPr/>
    </dgm:pt>
    <dgm:pt modelId="{8E5FF812-945D-46C1-AC96-3B7E9CF7B5E7}" type="pres">
      <dgm:prSet presAssocID="{2703775B-9F64-40BD-8A7D-03338293E063}" presName="parentText" presStyleLbl="node1" presStyleIdx="2" presStyleCnt="3" custScaleX="142298">
        <dgm:presLayoutVars>
          <dgm:chMax val="0"/>
          <dgm:bulletEnabled val="1"/>
        </dgm:presLayoutVars>
      </dgm:prSet>
      <dgm:spPr/>
    </dgm:pt>
    <dgm:pt modelId="{00F808FE-E5B3-46AD-8A61-64C77C58169B}" type="pres">
      <dgm:prSet presAssocID="{2703775B-9F64-40BD-8A7D-03338293E063}" presName="negativeSpace" presStyleCnt="0"/>
      <dgm:spPr/>
    </dgm:pt>
    <dgm:pt modelId="{D8D8CA6F-2CC1-489B-85BE-94529EAA8321}" type="pres">
      <dgm:prSet presAssocID="{2703775B-9F64-40BD-8A7D-03338293E063}" presName="childText" presStyleLbl="conFgAcc1" presStyleIdx="2" presStyleCnt="3">
        <dgm:presLayoutVars>
          <dgm:bulletEnabled val="1"/>
        </dgm:presLayoutVars>
      </dgm:prSet>
      <dgm:spPr>
        <a:ln>
          <a:solidFill>
            <a:srgbClr val="00A5A1"/>
          </a:solidFill>
        </a:ln>
      </dgm:spPr>
    </dgm:pt>
  </dgm:ptLst>
  <dgm:cxnLst>
    <dgm:cxn modelId="{1B85EC08-56C3-46B8-962E-4BA2CC41CCD7}" type="presOf" srcId="{2703775B-9F64-40BD-8A7D-03338293E063}" destId="{8E5FF812-945D-46C1-AC96-3B7E9CF7B5E7}" srcOrd="1" destOrd="0" presId="urn:microsoft.com/office/officeart/2005/8/layout/list1"/>
    <dgm:cxn modelId="{9ACFB837-0CE4-4CD8-9335-C8AFB69BBE87}" srcId="{A0E57EAA-47BC-4F6E-8CEA-36B348611F0A}" destId="{2703775B-9F64-40BD-8A7D-03338293E063}" srcOrd="2" destOrd="0" parTransId="{1B72FE96-765D-4350-843A-B9EB6D6BEC51}" sibTransId="{CD47FA4B-21E3-4CAC-B5A9-13A4F5818635}"/>
    <dgm:cxn modelId="{537D2769-B7EA-4656-AB5F-DC43658CB3DF}" type="presOf" srcId="{E170AE76-36D2-409E-8C3E-F704B7A570D2}" destId="{8A3E046E-1278-4D9E-B64A-6AC585E2985D}" srcOrd="1" destOrd="0" presId="urn:microsoft.com/office/officeart/2005/8/layout/list1"/>
    <dgm:cxn modelId="{A9B6926E-82AC-4939-A571-A58168A19BCE}" type="presOf" srcId="{A0E57EAA-47BC-4F6E-8CEA-36B348611F0A}" destId="{5DAE78DC-027A-4390-B29E-5829F6B745DB}" srcOrd="0" destOrd="0" presId="urn:microsoft.com/office/officeart/2005/8/layout/list1"/>
    <dgm:cxn modelId="{CB19D958-ABEE-4A51-A264-7C0E095A1D08}" srcId="{A0E57EAA-47BC-4F6E-8CEA-36B348611F0A}" destId="{C96E60D9-C167-40E7-BA7C-C1B8B9BD520A}" srcOrd="1" destOrd="0" parTransId="{971ABBAF-AB59-44B7-ACE0-A7E5B53B5978}" sibTransId="{AADB3289-71D5-4EA6-968C-47D8CBE45E06}"/>
    <dgm:cxn modelId="{C79BB0A2-57F5-4675-B7FA-839F7A385284}" srcId="{A0E57EAA-47BC-4F6E-8CEA-36B348611F0A}" destId="{E170AE76-36D2-409E-8C3E-F704B7A570D2}" srcOrd="0" destOrd="0" parTransId="{B1CC3736-9DB7-4BF7-863E-BD69870E40D5}" sibTransId="{9683677F-6A3E-4242-824D-D7BFBD61C9A8}"/>
    <dgm:cxn modelId="{0812F7BA-99B1-424B-8321-71E0FF9F110F}" type="presOf" srcId="{2703775B-9F64-40BD-8A7D-03338293E063}" destId="{05A105D7-4B71-4246-872B-D0A56A9EACFF}" srcOrd="0" destOrd="0" presId="urn:microsoft.com/office/officeart/2005/8/layout/list1"/>
    <dgm:cxn modelId="{C2B45DC0-7BD6-4F2D-AC46-35F2AF935089}" type="presOf" srcId="{E170AE76-36D2-409E-8C3E-F704B7A570D2}" destId="{E70C1CFD-B1BE-4EFE-B1EE-84F71DC61A1A}" srcOrd="0" destOrd="0" presId="urn:microsoft.com/office/officeart/2005/8/layout/list1"/>
    <dgm:cxn modelId="{F907BEE6-3E00-4879-8408-43D6483744B0}" type="presOf" srcId="{C96E60D9-C167-40E7-BA7C-C1B8B9BD520A}" destId="{0FDC5B9C-7B6F-42F4-A606-9B0A40213D20}" srcOrd="0" destOrd="0" presId="urn:microsoft.com/office/officeart/2005/8/layout/list1"/>
    <dgm:cxn modelId="{716144FE-C070-4167-BF29-7E9EC1382B39}" type="presOf" srcId="{C96E60D9-C167-40E7-BA7C-C1B8B9BD520A}" destId="{09173ECB-3CA2-4201-8958-7B80D329960E}" srcOrd="1" destOrd="0" presId="urn:microsoft.com/office/officeart/2005/8/layout/list1"/>
    <dgm:cxn modelId="{CD61EE37-DCF6-42AB-BFF2-1773614F630E}" type="presParOf" srcId="{5DAE78DC-027A-4390-B29E-5829F6B745DB}" destId="{55863134-1198-4FC8-BFB4-3F3FE82392DC}" srcOrd="0" destOrd="0" presId="urn:microsoft.com/office/officeart/2005/8/layout/list1"/>
    <dgm:cxn modelId="{8797E262-D1ED-40D0-8063-1D80BD3B8B77}" type="presParOf" srcId="{55863134-1198-4FC8-BFB4-3F3FE82392DC}" destId="{E70C1CFD-B1BE-4EFE-B1EE-84F71DC61A1A}" srcOrd="0" destOrd="0" presId="urn:microsoft.com/office/officeart/2005/8/layout/list1"/>
    <dgm:cxn modelId="{9260A133-F729-46E6-8D61-4B9A86B7B2A6}" type="presParOf" srcId="{55863134-1198-4FC8-BFB4-3F3FE82392DC}" destId="{8A3E046E-1278-4D9E-B64A-6AC585E2985D}" srcOrd="1" destOrd="0" presId="urn:microsoft.com/office/officeart/2005/8/layout/list1"/>
    <dgm:cxn modelId="{0C2D5EEF-A38A-4216-B18C-491F3F0EA674}" type="presParOf" srcId="{5DAE78DC-027A-4390-B29E-5829F6B745DB}" destId="{DAB20217-05F4-4ECB-9586-7148FB69C0E3}" srcOrd="1" destOrd="0" presId="urn:microsoft.com/office/officeart/2005/8/layout/list1"/>
    <dgm:cxn modelId="{2F9CC535-B597-4F2B-AE11-A03EA5D29F96}" type="presParOf" srcId="{5DAE78DC-027A-4390-B29E-5829F6B745DB}" destId="{6D29BA54-270B-4FDE-9282-591D2685390C}" srcOrd="2" destOrd="0" presId="urn:microsoft.com/office/officeart/2005/8/layout/list1"/>
    <dgm:cxn modelId="{F620AF85-68DB-4A97-AF7A-D7D5755009FC}" type="presParOf" srcId="{5DAE78DC-027A-4390-B29E-5829F6B745DB}" destId="{E1B698BA-DC12-40AF-8EA0-A198814A4C71}" srcOrd="3" destOrd="0" presId="urn:microsoft.com/office/officeart/2005/8/layout/list1"/>
    <dgm:cxn modelId="{53C1C862-4C42-4CA6-9C70-6D51AAD1F21A}" type="presParOf" srcId="{5DAE78DC-027A-4390-B29E-5829F6B745DB}" destId="{906B6E4D-1EF2-4E2B-8133-705E1F600C97}" srcOrd="4" destOrd="0" presId="urn:microsoft.com/office/officeart/2005/8/layout/list1"/>
    <dgm:cxn modelId="{302C2A70-2F4B-4B15-A191-64D45FF71747}" type="presParOf" srcId="{906B6E4D-1EF2-4E2B-8133-705E1F600C97}" destId="{0FDC5B9C-7B6F-42F4-A606-9B0A40213D20}" srcOrd="0" destOrd="0" presId="urn:microsoft.com/office/officeart/2005/8/layout/list1"/>
    <dgm:cxn modelId="{5C201CEF-1762-4E3D-9DBA-2EDAC067E178}" type="presParOf" srcId="{906B6E4D-1EF2-4E2B-8133-705E1F600C97}" destId="{09173ECB-3CA2-4201-8958-7B80D329960E}" srcOrd="1" destOrd="0" presId="urn:microsoft.com/office/officeart/2005/8/layout/list1"/>
    <dgm:cxn modelId="{E2D57A86-99C0-433C-AFD1-D6968927D718}" type="presParOf" srcId="{5DAE78DC-027A-4390-B29E-5829F6B745DB}" destId="{6EA4F960-39FA-4DA4-AF23-66244CBB3E0F}" srcOrd="5" destOrd="0" presId="urn:microsoft.com/office/officeart/2005/8/layout/list1"/>
    <dgm:cxn modelId="{6317AFF4-F456-42D7-B08A-50107B508CFC}" type="presParOf" srcId="{5DAE78DC-027A-4390-B29E-5829F6B745DB}" destId="{E821429B-EC96-445F-9E55-8B9A825F1C97}" srcOrd="6" destOrd="0" presId="urn:microsoft.com/office/officeart/2005/8/layout/list1"/>
    <dgm:cxn modelId="{FBA3D2A8-3C2C-4AC6-8EB2-82776EEBF247}" type="presParOf" srcId="{5DAE78DC-027A-4390-B29E-5829F6B745DB}" destId="{FDF6ACB4-779D-41BD-9268-347A4A00E5ED}" srcOrd="7" destOrd="0" presId="urn:microsoft.com/office/officeart/2005/8/layout/list1"/>
    <dgm:cxn modelId="{E5A85964-847C-4257-996F-5ABABCE696D6}" type="presParOf" srcId="{5DAE78DC-027A-4390-B29E-5829F6B745DB}" destId="{7A21DD55-07D1-4F15-8F30-4734E7D469CA}" srcOrd="8" destOrd="0" presId="urn:microsoft.com/office/officeart/2005/8/layout/list1"/>
    <dgm:cxn modelId="{17854482-06CF-41A4-8F30-C9AC10A40A40}" type="presParOf" srcId="{7A21DD55-07D1-4F15-8F30-4734E7D469CA}" destId="{05A105D7-4B71-4246-872B-D0A56A9EACFF}" srcOrd="0" destOrd="0" presId="urn:microsoft.com/office/officeart/2005/8/layout/list1"/>
    <dgm:cxn modelId="{125324AD-1FDE-4091-8BBA-772BF275239D}" type="presParOf" srcId="{7A21DD55-07D1-4F15-8F30-4734E7D469CA}" destId="{8E5FF812-945D-46C1-AC96-3B7E9CF7B5E7}" srcOrd="1" destOrd="0" presId="urn:microsoft.com/office/officeart/2005/8/layout/list1"/>
    <dgm:cxn modelId="{B9C04DD3-7ACA-44DF-8533-E70FDDB810B6}" type="presParOf" srcId="{5DAE78DC-027A-4390-B29E-5829F6B745DB}" destId="{00F808FE-E5B3-46AD-8A61-64C77C58169B}" srcOrd="9" destOrd="0" presId="urn:microsoft.com/office/officeart/2005/8/layout/list1"/>
    <dgm:cxn modelId="{BC64DB1C-2C5C-4615-B48A-D6F42A5B466D}" type="presParOf" srcId="{5DAE78DC-027A-4390-B29E-5829F6B745DB}" destId="{D8D8CA6F-2CC1-489B-85BE-94529EAA8321}"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4F72BB69-779C-4E92-8A9B-EF5EF705EDE1}"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GB"/>
        </a:p>
      </dgm:t>
    </dgm:pt>
    <dgm:pt modelId="{B35C3339-A81B-4400-A810-D0D06B9429A3}">
      <dgm:prSet custT="1"/>
      <dgm:spPr>
        <a:solidFill>
          <a:srgbClr val="00A5A1"/>
        </a:solidFill>
      </dgm:spPr>
      <dgm:t>
        <a:bodyPr/>
        <a:lstStyle/>
        <a:p>
          <a:pPr rtl="0"/>
          <a:r>
            <a:rPr lang="en-GB" sz="1800" b="1">
              <a:latin typeface="Arial" panose="020B0604020202020204" pitchFamily="34" charset="0"/>
              <a:cs typeface="Arial" panose="020B0604020202020204" pitchFamily="34" charset="0"/>
            </a:rPr>
            <a:t>Crime guidance</a:t>
          </a:r>
        </a:p>
      </dgm:t>
    </dgm:pt>
    <dgm:pt modelId="{14AFA1E7-DC38-4BA2-BFED-94E410CCC78D}" type="parTrans" cxnId="{875A834E-3BD3-4B69-B7BB-3FEE3956EFF0}">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6C08E329-DE9B-401D-AFAD-9812E1A888E7}" type="sibTrans" cxnId="{875A834E-3BD3-4B69-B7BB-3FEE3956EFF0}">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4FF9991D-4474-498A-A74B-32475B5B3E8F}">
      <dgm:prSet custT="1"/>
      <dgm:spPr>
        <a:solidFill>
          <a:srgbClr val="00A5A1"/>
        </a:solidFill>
      </dgm:spPr>
      <dgm:t>
        <a:bodyPr/>
        <a:lstStyle/>
        <a:p>
          <a:r>
            <a:rPr lang="en-GB" sz="1800" b="1">
              <a:latin typeface="Arial" panose="020B0604020202020204" pitchFamily="34" charset="0"/>
              <a:cs typeface="Arial" panose="020B0604020202020204" pitchFamily="34" charset="0"/>
            </a:rPr>
            <a:t>Online Support Webchat</a:t>
          </a:r>
        </a:p>
      </dgm:t>
    </dgm:pt>
    <dgm:pt modelId="{7BB3D060-DF92-4C81-8A00-A6902184DB46}" type="parTrans" cxnId="{8C598C6B-5EB6-48E3-8FA3-E115F7BF233B}">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9D06D4CA-519E-49D8-AF73-1CDA1C1C4C9D}" type="sibTrans" cxnId="{8C598C6B-5EB6-48E3-8FA3-E115F7BF233B}">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E3D3CAF0-9275-4665-8A09-F921D8210FA7}">
      <dgm:prSet custT="1"/>
      <dgm:spPr>
        <a:ln>
          <a:solidFill>
            <a:srgbClr val="00A5A1"/>
          </a:solidFill>
        </a:ln>
      </dgm:spPr>
      <dgm:t>
        <a:bodyPr/>
        <a:lstStyle/>
        <a:p>
          <a:r>
            <a:rPr lang="en-GB" sz="1800" b="0">
              <a:latin typeface="Arial" panose="020B0604020202020204" pitchFamily="34" charset="0"/>
              <a:cs typeface="Arial" panose="020B0604020202020204" pitchFamily="34" charset="0"/>
            </a:rPr>
            <a:t>Use Webchat for help with IT system issues</a:t>
          </a:r>
          <a:endParaRPr lang="en-GB" sz="1800">
            <a:latin typeface="Arial" panose="020B0604020202020204" pitchFamily="34" charset="0"/>
            <a:cs typeface="Arial" panose="020B0604020202020204" pitchFamily="34" charset="0"/>
          </a:endParaRPr>
        </a:p>
      </dgm:t>
    </dgm:pt>
    <dgm:pt modelId="{D400898B-3491-4E24-8D88-87A0C6592076}" type="parTrans" cxnId="{743D7006-819D-4607-B793-8F0BA6843E08}">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2ED1BAF0-E8E7-4B77-822B-45D73CBFAD7D}" type="sibTrans" cxnId="{743D7006-819D-4607-B793-8F0BA6843E08}">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817C6758-BB3C-4238-AEC6-C294BC4D0C2F}">
      <dgm:prSet custT="1"/>
      <dgm:spPr>
        <a:solidFill>
          <a:srgbClr val="00A5A1"/>
        </a:solidFill>
      </dgm:spPr>
      <dgm:t>
        <a:bodyPr/>
        <a:lstStyle/>
        <a:p>
          <a:r>
            <a:rPr lang="en-GB" sz="1800" b="1">
              <a:latin typeface="Arial" panose="020B0604020202020204" pitchFamily="34" charset="0"/>
              <a:cs typeface="Arial" panose="020B0604020202020204" pitchFamily="34" charset="0"/>
            </a:rPr>
            <a:t>Webinar Recordings</a:t>
          </a:r>
        </a:p>
      </dgm:t>
    </dgm:pt>
    <dgm:pt modelId="{0CDD2F1D-7352-4ECA-8BD2-BCF4530B0D9A}" type="parTrans" cxnId="{DF136F73-6E4D-49A6-AE0E-F16A36B1B07E}">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A37DBEA1-0418-4940-92F3-4D745BF975FA}" type="sibTrans" cxnId="{DF136F73-6E4D-49A6-AE0E-F16A36B1B07E}">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9AB8DC72-3743-4347-AFDE-FA81DC32C4DE}">
      <dgm:prSet custT="1"/>
      <dgm:spPr>
        <a:ln>
          <a:solidFill>
            <a:srgbClr val="00A5A1"/>
          </a:solidFill>
        </a:ln>
      </dgm:spPr>
      <dgm:t>
        <a:bodyPr/>
        <a:lstStyle/>
        <a:p>
          <a:r>
            <a:rPr lang="en-GB" sz="1800">
              <a:latin typeface="Arial" panose="020B0604020202020204" pitchFamily="34" charset="0"/>
              <a:cs typeface="Arial" panose="020B0604020202020204" pitchFamily="34" charset="0"/>
            </a:rPr>
            <a:t>Our ‘Help Us Say Yes’ webinars focus on areas where there have been issues or high enquiry levels</a:t>
          </a:r>
        </a:p>
      </dgm:t>
    </dgm:pt>
    <dgm:pt modelId="{2910D8AB-EC8B-4A7F-A821-1192B1B27DF2}" type="parTrans" cxnId="{47BC9C78-6A5E-4521-AA53-B1FCF8BC6993}">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F52BA62B-01BB-43ED-BC06-399838749566}" type="sibTrans" cxnId="{47BC9C78-6A5E-4521-AA53-B1FCF8BC6993}">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1ACFDEDA-C65A-4719-A1C4-907D4D8ED6AA}">
      <dgm:prSet custT="1"/>
      <dgm:spPr>
        <a:ln>
          <a:solidFill>
            <a:srgbClr val="00A5A1"/>
          </a:solidFill>
        </a:ln>
      </dgm:spPr>
      <dgm:t>
        <a:bodyPr/>
        <a:lstStyle/>
        <a:p>
          <a:r>
            <a:rPr lang="en-GB" sz="1800">
              <a:latin typeface="Arial" panose="020B0604020202020204" pitchFamily="34" charset="0"/>
              <a:cs typeface="Arial" panose="020B0604020202020204" pitchFamily="34" charset="0"/>
            </a:rPr>
            <a:t>Popular sessions are posted on the training website: </a:t>
          </a:r>
          <a:r>
            <a:rPr lang="en-GB" sz="1800">
              <a:solidFill>
                <a:srgbClr val="00A5A1"/>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Ministry of Justice</a:t>
          </a:r>
          <a:endParaRPr lang="en-GB" sz="1800">
            <a:solidFill>
              <a:srgbClr val="00A5A1"/>
            </a:solidFill>
            <a:latin typeface="Arial" panose="020B0604020202020204" pitchFamily="34" charset="0"/>
            <a:cs typeface="Arial" panose="020B0604020202020204" pitchFamily="34" charset="0"/>
          </a:endParaRPr>
        </a:p>
      </dgm:t>
    </dgm:pt>
    <dgm:pt modelId="{D0472BEE-B72A-4B74-AD67-60CBA67680C0}" type="parTrans" cxnId="{D07709A5-82E2-4556-B367-86A02293D130}">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E55098D6-E1A0-4FC2-BE29-9C8C9D7ABCC0}" type="sibTrans" cxnId="{D07709A5-82E2-4556-B367-86A02293D130}">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E80A2EA3-F18E-4BC2-89C5-D2DBE40A83F9}">
      <dgm:prSet custT="1"/>
      <dgm:spPr>
        <a:ln>
          <a:solidFill>
            <a:srgbClr val="00A5A1"/>
          </a:solidFill>
        </a:ln>
      </dgm:spPr>
      <dgm:t>
        <a:bodyPr/>
        <a:lstStyle/>
        <a:p>
          <a:r>
            <a:rPr lang="en-GB" sz="1800">
              <a:solidFill>
                <a:srgbClr val="00A5A1"/>
              </a:solidFill>
              <a:hlinkClick xmlns:r="http://schemas.openxmlformats.org/officeDocument/2006/relationships" r:id="rId2">
                <a:extLst>
                  <a:ext uri="{A12FA001-AC4F-418D-AE19-62706E023703}">
                    <ahyp:hlinkClr xmlns:ahyp="http://schemas.microsoft.com/office/drawing/2018/hyperlinkcolor" val="tx"/>
                  </a:ext>
                </a:extLst>
              </a:hlinkClick>
            </a:rPr>
            <a:t>Ministry of Justice: Crime landing page</a:t>
          </a:r>
          <a:endParaRPr lang="en-GB" sz="1800" b="1">
            <a:solidFill>
              <a:srgbClr val="00A5A1"/>
            </a:solidFill>
            <a:latin typeface="Arial" panose="020B0604020202020204" pitchFamily="34" charset="0"/>
            <a:cs typeface="Arial" panose="020B0604020202020204" pitchFamily="34" charset="0"/>
          </a:endParaRPr>
        </a:p>
      </dgm:t>
    </dgm:pt>
    <dgm:pt modelId="{63EA9191-5DEC-481B-92CC-7EEAF9CFA3D1}" type="parTrans" cxnId="{F8C55944-17DB-413E-83EF-DCBB2F345942}">
      <dgm:prSet/>
      <dgm:spPr/>
      <dgm:t>
        <a:bodyPr/>
        <a:lstStyle/>
        <a:p>
          <a:endParaRPr lang="en-GB"/>
        </a:p>
      </dgm:t>
    </dgm:pt>
    <dgm:pt modelId="{2F6C9890-0ACE-4D6E-9FB4-9CF56F21B6BF}" type="sibTrans" cxnId="{F8C55944-17DB-413E-83EF-DCBB2F345942}">
      <dgm:prSet/>
      <dgm:spPr/>
      <dgm:t>
        <a:bodyPr/>
        <a:lstStyle/>
        <a:p>
          <a:endParaRPr lang="en-GB"/>
        </a:p>
      </dgm:t>
    </dgm:pt>
    <dgm:pt modelId="{F326CDFE-C63A-487F-A5D8-1814D1401B77}" type="pres">
      <dgm:prSet presAssocID="{4F72BB69-779C-4E92-8A9B-EF5EF705EDE1}" presName="linear" presStyleCnt="0">
        <dgm:presLayoutVars>
          <dgm:dir/>
          <dgm:animLvl val="lvl"/>
          <dgm:resizeHandles val="exact"/>
        </dgm:presLayoutVars>
      </dgm:prSet>
      <dgm:spPr/>
    </dgm:pt>
    <dgm:pt modelId="{0B836C4D-980A-4A32-A67E-A3263397AAF8}" type="pres">
      <dgm:prSet presAssocID="{B35C3339-A81B-4400-A810-D0D06B9429A3}" presName="parentLin" presStyleCnt="0"/>
      <dgm:spPr/>
    </dgm:pt>
    <dgm:pt modelId="{D4175619-06B1-4389-8556-B80F04529D31}" type="pres">
      <dgm:prSet presAssocID="{B35C3339-A81B-4400-A810-D0D06B9429A3}" presName="parentLeftMargin" presStyleLbl="node1" presStyleIdx="0" presStyleCnt="3"/>
      <dgm:spPr/>
    </dgm:pt>
    <dgm:pt modelId="{150576E2-B4C6-4050-8FD4-CA95B847155B}" type="pres">
      <dgm:prSet presAssocID="{B35C3339-A81B-4400-A810-D0D06B9429A3}" presName="parentText" presStyleLbl="node1" presStyleIdx="0" presStyleCnt="3">
        <dgm:presLayoutVars>
          <dgm:chMax val="0"/>
          <dgm:bulletEnabled val="1"/>
        </dgm:presLayoutVars>
      </dgm:prSet>
      <dgm:spPr/>
    </dgm:pt>
    <dgm:pt modelId="{37DBEDC6-2265-4286-87D7-73FC1C3033AD}" type="pres">
      <dgm:prSet presAssocID="{B35C3339-A81B-4400-A810-D0D06B9429A3}" presName="negativeSpace" presStyleCnt="0"/>
      <dgm:spPr/>
    </dgm:pt>
    <dgm:pt modelId="{3E190518-22F1-4646-9759-29626193A688}" type="pres">
      <dgm:prSet presAssocID="{B35C3339-A81B-4400-A810-D0D06B9429A3}" presName="childText" presStyleLbl="conFgAcc1" presStyleIdx="0" presStyleCnt="3">
        <dgm:presLayoutVars>
          <dgm:bulletEnabled val="1"/>
        </dgm:presLayoutVars>
      </dgm:prSet>
      <dgm:spPr/>
    </dgm:pt>
    <dgm:pt modelId="{AE3A173B-1284-41E7-8DDD-891D24D4FE94}" type="pres">
      <dgm:prSet presAssocID="{6C08E329-DE9B-401D-AFAD-9812E1A888E7}" presName="spaceBetweenRectangles" presStyleCnt="0"/>
      <dgm:spPr/>
    </dgm:pt>
    <dgm:pt modelId="{C0C07DE2-292A-4974-8BA9-EE0AB76FABC9}" type="pres">
      <dgm:prSet presAssocID="{4FF9991D-4474-498A-A74B-32475B5B3E8F}" presName="parentLin" presStyleCnt="0"/>
      <dgm:spPr/>
    </dgm:pt>
    <dgm:pt modelId="{6D24EA8C-2E0E-4554-B86F-A3CE533BC085}" type="pres">
      <dgm:prSet presAssocID="{4FF9991D-4474-498A-A74B-32475B5B3E8F}" presName="parentLeftMargin" presStyleLbl="node1" presStyleIdx="0" presStyleCnt="3"/>
      <dgm:spPr/>
    </dgm:pt>
    <dgm:pt modelId="{FE77AF1C-3A89-4C0E-AAED-39D2B822CEDF}" type="pres">
      <dgm:prSet presAssocID="{4FF9991D-4474-498A-A74B-32475B5B3E8F}" presName="parentText" presStyleLbl="node1" presStyleIdx="1" presStyleCnt="3">
        <dgm:presLayoutVars>
          <dgm:chMax val="0"/>
          <dgm:bulletEnabled val="1"/>
        </dgm:presLayoutVars>
      </dgm:prSet>
      <dgm:spPr/>
    </dgm:pt>
    <dgm:pt modelId="{BDEAC4B0-55ED-4062-A274-67338E5F5486}" type="pres">
      <dgm:prSet presAssocID="{4FF9991D-4474-498A-A74B-32475B5B3E8F}" presName="negativeSpace" presStyleCnt="0"/>
      <dgm:spPr/>
    </dgm:pt>
    <dgm:pt modelId="{75A5DF26-28A4-49BE-825D-32A0F9B644C1}" type="pres">
      <dgm:prSet presAssocID="{4FF9991D-4474-498A-A74B-32475B5B3E8F}" presName="childText" presStyleLbl="conFgAcc1" presStyleIdx="1" presStyleCnt="3">
        <dgm:presLayoutVars>
          <dgm:bulletEnabled val="1"/>
        </dgm:presLayoutVars>
      </dgm:prSet>
      <dgm:spPr/>
    </dgm:pt>
    <dgm:pt modelId="{58C9549A-D063-4910-ACE4-08A5DBB7569D}" type="pres">
      <dgm:prSet presAssocID="{9D06D4CA-519E-49D8-AF73-1CDA1C1C4C9D}" presName="spaceBetweenRectangles" presStyleCnt="0"/>
      <dgm:spPr/>
    </dgm:pt>
    <dgm:pt modelId="{DA47DCFA-7712-4297-AE48-025230E92E85}" type="pres">
      <dgm:prSet presAssocID="{817C6758-BB3C-4238-AEC6-C294BC4D0C2F}" presName="parentLin" presStyleCnt="0"/>
      <dgm:spPr/>
    </dgm:pt>
    <dgm:pt modelId="{9FD5DA56-32BF-4A54-AE52-FB5398107B42}" type="pres">
      <dgm:prSet presAssocID="{817C6758-BB3C-4238-AEC6-C294BC4D0C2F}" presName="parentLeftMargin" presStyleLbl="node1" presStyleIdx="1" presStyleCnt="3"/>
      <dgm:spPr/>
    </dgm:pt>
    <dgm:pt modelId="{DE41F533-A90B-4791-A97F-D2263066D35F}" type="pres">
      <dgm:prSet presAssocID="{817C6758-BB3C-4238-AEC6-C294BC4D0C2F}" presName="parentText" presStyleLbl="node1" presStyleIdx="2" presStyleCnt="3">
        <dgm:presLayoutVars>
          <dgm:chMax val="0"/>
          <dgm:bulletEnabled val="1"/>
        </dgm:presLayoutVars>
      </dgm:prSet>
      <dgm:spPr/>
    </dgm:pt>
    <dgm:pt modelId="{892E7712-640C-4412-BB23-81EE98CB324F}" type="pres">
      <dgm:prSet presAssocID="{817C6758-BB3C-4238-AEC6-C294BC4D0C2F}" presName="negativeSpace" presStyleCnt="0"/>
      <dgm:spPr/>
    </dgm:pt>
    <dgm:pt modelId="{64286BCF-409A-4199-93D7-EC97D8E5BBF6}" type="pres">
      <dgm:prSet presAssocID="{817C6758-BB3C-4238-AEC6-C294BC4D0C2F}" presName="childText" presStyleLbl="conFgAcc1" presStyleIdx="2" presStyleCnt="3">
        <dgm:presLayoutVars>
          <dgm:bulletEnabled val="1"/>
        </dgm:presLayoutVars>
      </dgm:prSet>
      <dgm:spPr/>
    </dgm:pt>
  </dgm:ptLst>
  <dgm:cxnLst>
    <dgm:cxn modelId="{4863BA04-A8FF-4E34-930D-6D4C6804B033}" type="presOf" srcId="{4F72BB69-779C-4E92-8A9B-EF5EF705EDE1}" destId="{F326CDFE-C63A-487F-A5D8-1814D1401B77}" srcOrd="0" destOrd="0" presId="urn:microsoft.com/office/officeart/2005/8/layout/list1"/>
    <dgm:cxn modelId="{743D7006-819D-4607-B793-8F0BA6843E08}" srcId="{4FF9991D-4474-498A-A74B-32475B5B3E8F}" destId="{E3D3CAF0-9275-4665-8A09-F921D8210FA7}" srcOrd="0" destOrd="0" parTransId="{D400898B-3491-4E24-8D88-87A0C6592076}" sibTransId="{2ED1BAF0-E8E7-4B77-822B-45D73CBFAD7D}"/>
    <dgm:cxn modelId="{75F24F0F-65E9-4734-81A7-BE2EEE008E1B}" type="presOf" srcId="{B35C3339-A81B-4400-A810-D0D06B9429A3}" destId="{D4175619-06B1-4389-8556-B80F04529D31}" srcOrd="0" destOrd="0" presId="urn:microsoft.com/office/officeart/2005/8/layout/list1"/>
    <dgm:cxn modelId="{9A99A73A-3C7C-44B4-9A33-682E7B13ED2F}" type="presOf" srcId="{9AB8DC72-3743-4347-AFDE-FA81DC32C4DE}" destId="{64286BCF-409A-4199-93D7-EC97D8E5BBF6}" srcOrd="0" destOrd="0" presId="urn:microsoft.com/office/officeart/2005/8/layout/list1"/>
    <dgm:cxn modelId="{F8C55944-17DB-413E-83EF-DCBB2F345942}" srcId="{B35C3339-A81B-4400-A810-D0D06B9429A3}" destId="{E80A2EA3-F18E-4BC2-89C5-D2DBE40A83F9}" srcOrd="0" destOrd="0" parTransId="{63EA9191-5DEC-481B-92CC-7EEAF9CFA3D1}" sibTransId="{2F6C9890-0ACE-4D6E-9FB4-9CF56F21B6BF}"/>
    <dgm:cxn modelId="{8C598C6B-5EB6-48E3-8FA3-E115F7BF233B}" srcId="{4F72BB69-779C-4E92-8A9B-EF5EF705EDE1}" destId="{4FF9991D-4474-498A-A74B-32475B5B3E8F}" srcOrd="1" destOrd="0" parTransId="{7BB3D060-DF92-4C81-8A00-A6902184DB46}" sibTransId="{9D06D4CA-519E-49D8-AF73-1CDA1C1C4C9D}"/>
    <dgm:cxn modelId="{875A834E-3BD3-4B69-B7BB-3FEE3956EFF0}" srcId="{4F72BB69-779C-4E92-8A9B-EF5EF705EDE1}" destId="{B35C3339-A81B-4400-A810-D0D06B9429A3}" srcOrd="0" destOrd="0" parTransId="{14AFA1E7-DC38-4BA2-BFED-94E410CCC78D}" sibTransId="{6C08E329-DE9B-401D-AFAD-9812E1A888E7}"/>
    <dgm:cxn modelId="{BCDE4273-AE50-4749-84AD-3FC5F437B105}" type="presOf" srcId="{1ACFDEDA-C65A-4719-A1C4-907D4D8ED6AA}" destId="{64286BCF-409A-4199-93D7-EC97D8E5BBF6}" srcOrd="0" destOrd="1" presId="urn:microsoft.com/office/officeart/2005/8/layout/list1"/>
    <dgm:cxn modelId="{DF136F73-6E4D-49A6-AE0E-F16A36B1B07E}" srcId="{4F72BB69-779C-4E92-8A9B-EF5EF705EDE1}" destId="{817C6758-BB3C-4238-AEC6-C294BC4D0C2F}" srcOrd="2" destOrd="0" parTransId="{0CDD2F1D-7352-4ECA-8BD2-BCF4530B0D9A}" sibTransId="{A37DBEA1-0418-4940-92F3-4D745BF975FA}"/>
    <dgm:cxn modelId="{47BC9C78-6A5E-4521-AA53-B1FCF8BC6993}" srcId="{817C6758-BB3C-4238-AEC6-C294BC4D0C2F}" destId="{9AB8DC72-3743-4347-AFDE-FA81DC32C4DE}" srcOrd="0" destOrd="0" parTransId="{2910D8AB-EC8B-4A7F-A821-1192B1B27DF2}" sibTransId="{F52BA62B-01BB-43ED-BC06-399838749566}"/>
    <dgm:cxn modelId="{B5B44B80-08D4-4A49-AC76-5ABDD0310F2D}" type="presOf" srcId="{817C6758-BB3C-4238-AEC6-C294BC4D0C2F}" destId="{9FD5DA56-32BF-4A54-AE52-FB5398107B42}" srcOrd="0" destOrd="0" presId="urn:microsoft.com/office/officeart/2005/8/layout/list1"/>
    <dgm:cxn modelId="{C3752D82-09EB-42CF-8233-B8BEF8C40E5E}" type="presOf" srcId="{B35C3339-A81B-4400-A810-D0D06B9429A3}" destId="{150576E2-B4C6-4050-8FD4-CA95B847155B}" srcOrd="1" destOrd="0" presId="urn:microsoft.com/office/officeart/2005/8/layout/list1"/>
    <dgm:cxn modelId="{EE38A489-4BEF-44E0-9D83-282D0B922ABA}" type="presOf" srcId="{817C6758-BB3C-4238-AEC6-C294BC4D0C2F}" destId="{DE41F533-A90B-4791-A97F-D2263066D35F}" srcOrd="1" destOrd="0" presId="urn:microsoft.com/office/officeart/2005/8/layout/list1"/>
    <dgm:cxn modelId="{72FBD0A3-883C-4D7C-A657-350BFB9A0A7D}" type="presOf" srcId="{4FF9991D-4474-498A-A74B-32475B5B3E8F}" destId="{6D24EA8C-2E0E-4554-B86F-A3CE533BC085}" srcOrd="0" destOrd="0" presId="urn:microsoft.com/office/officeart/2005/8/layout/list1"/>
    <dgm:cxn modelId="{D07709A5-82E2-4556-B367-86A02293D130}" srcId="{817C6758-BB3C-4238-AEC6-C294BC4D0C2F}" destId="{1ACFDEDA-C65A-4719-A1C4-907D4D8ED6AA}" srcOrd="1" destOrd="0" parTransId="{D0472BEE-B72A-4B74-AD67-60CBA67680C0}" sibTransId="{E55098D6-E1A0-4FC2-BE29-9C8C9D7ABCC0}"/>
    <dgm:cxn modelId="{CE5067A5-946E-46BF-B08A-1A09BA303D9A}" type="presOf" srcId="{E3D3CAF0-9275-4665-8A09-F921D8210FA7}" destId="{75A5DF26-28A4-49BE-825D-32A0F9B644C1}" srcOrd="0" destOrd="0" presId="urn:microsoft.com/office/officeart/2005/8/layout/list1"/>
    <dgm:cxn modelId="{6B5E67C3-5C16-461C-B1E4-210C392FDA88}" type="presOf" srcId="{4FF9991D-4474-498A-A74B-32475B5B3E8F}" destId="{FE77AF1C-3A89-4C0E-AAED-39D2B822CEDF}" srcOrd="1" destOrd="0" presId="urn:microsoft.com/office/officeart/2005/8/layout/list1"/>
    <dgm:cxn modelId="{A54747F6-068B-454B-9929-A203430F5EA3}" type="presOf" srcId="{E80A2EA3-F18E-4BC2-89C5-D2DBE40A83F9}" destId="{3E190518-22F1-4646-9759-29626193A688}" srcOrd="0" destOrd="0" presId="urn:microsoft.com/office/officeart/2005/8/layout/list1"/>
    <dgm:cxn modelId="{56FB2365-5E02-403C-A788-32ACC1377BE0}" type="presParOf" srcId="{F326CDFE-C63A-487F-A5D8-1814D1401B77}" destId="{0B836C4D-980A-4A32-A67E-A3263397AAF8}" srcOrd="0" destOrd="0" presId="urn:microsoft.com/office/officeart/2005/8/layout/list1"/>
    <dgm:cxn modelId="{7E55AAF8-0458-44A7-896A-8A8A12D27F45}" type="presParOf" srcId="{0B836C4D-980A-4A32-A67E-A3263397AAF8}" destId="{D4175619-06B1-4389-8556-B80F04529D31}" srcOrd="0" destOrd="0" presId="urn:microsoft.com/office/officeart/2005/8/layout/list1"/>
    <dgm:cxn modelId="{FD279FEF-22A7-43D1-8EC6-E41A5876F661}" type="presParOf" srcId="{0B836C4D-980A-4A32-A67E-A3263397AAF8}" destId="{150576E2-B4C6-4050-8FD4-CA95B847155B}" srcOrd="1" destOrd="0" presId="urn:microsoft.com/office/officeart/2005/8/layout/list1"/>
    <dgm:cxn modelId="{11ACD913-89CB-40DF-A077-56E5D3C723E6}" type="presParOf" srcId="{F326CDFE-C63A-487F-A5D8-1814D1401B77}" destId="{37DBEDC6-2265-4286-87D7-73FC1C3033AD}" srcOrd="1" destOrd="0" presId="urn:microsoft.com/office/officeart/2005/8/layout/list1"/>
    <dgm:cxn modelId="{32DDD340-6618-41E2-AD64-755A1EADC830}" type="presParOf" srcId="{F326CDFE-C63A-487F-A5D8-1814D1401B77}" destId="{3E190518-22F1-4646-9759-29626193A688}" srcOrd="2" destOrd="0" presId="urn:microsoft.com/office/officeart/2005/8/layout/list1"/>
    <dgm:cxn modelId="{C112CD38-44A7-4CCF-9653-F3ED5DD53C16}" type="presParOf" srcId="{F326CDFE-C63A-487F-A5D8-1814D1401B77}" destId="{AE3A173B-1284-41E7-8DDD-891D24D4FE94}" srcOrd="3" destOrd="0" presId="urn:microsoft.com/office/officeart/2005/8/layout/list1"/>
    <dgm:cxn modelId="{06AD2B7D-F755-4B42-9030-4841B37E8A72}" type="presParOf" srcId="{F326CDFE-C63A-487F-A5D8-1814D1401B77}" destId="{C0C07DE2-292A-4974-8BA9-EE0AB76FABC9}" srcOrd="4" destOrd="0" presId="urn:microsoft.com/office/officeart/2005/8/layout/list1"/>
    <dgm:cxn modelId="{35E4D8A1-6B3A-4AB9-9FF9-4C1581E38D1F}" type="presParOf" srcId="{C0C07DE2-292A-4974-8BA9-EE0AB76FABC9}" destId="{6D24EA8C-2E0E-4554-B86F-A3CE533BC085}" srcOrd="0" destOrd="0" presId="urn:microsoft.com/office/officeart/2005/8/layout/list1"/>
    <dgm:cxn modelId="{752116AA-68F3-4061-9DB3-A42715E94BF4}" type="presParOf" srcId="{C0C07DE2-292A-4974-8BA9-EE0AB76FABC9}" destId="{FE77AF1C-3A89-4C0E-AAED-39D2B822CEDF}" srcOrd="1" destOrd="0" presId="urn:microsoft.com/office/officeart/2005/8/layout/list1"/>
    <dgm:cxn modelId="{372B870D-7BA9-4158-A827-855B5B1CA3A6}" type="presParOf" srcId="{F326CDFE-C63A-487F-A5D8-1814D1401B77}" destId="{BDEAC4B0-55ED-4062-A274-67338E5F5486}" srcOrd="5" destOrd="0" presId="urn:microsoft.com/office/officeart/2005/8/layout/list1"/>
    <dgm:cxn modelId="{AD68EBF3-CB8B-44F1-9032-352F65420499}" type="presParOf" srcId="{F326CDFE-C63A-487F-A5D8-1814D1401B77}" destId="{75A5DF26-28A4-49BE-825D-32A0F9B644C1}" srcOrd="6" destOrd="0" presId="urn:microsoft.com/office/officeart/2005/8/layout/list1"/>
    <dgm:cxn modelId="{66A0466C-03DB-45BB-9637-1C2EC13109E0}" type="presParOf" srcId="{F326CDFE-C63A-487F-A5D8-1814D1401B77}" destId="{58C9549A-D063-4910-ACE4-08A5DBB7569D}" srcOrd="7" destOrd="0" presId="urn:microsoft.com/office/officeart/2005/8/layout/list1"/>
    <dgm:cxn modelId="{919C55E5-0735-46CD-A558-564340347501}" type="presParOf" srcId="{F326CDFE-C63A-487F-A5D8-1814D1401B77}" destId="{DA47DCFA-7712-4297-AE48-025230E92E85}" srcOrd="8" destOrd="0" presId="urn:microsoft.com/office/officeart/2005/8/layout/list1"/>
    <dgm:cxn modelId="{C14ACFC4-C62C-4AEA-8A30-A492661CBD8C}" type="presParOf" srcId="{DA47DCFA-7712-4297-AE48-025230E92E85}" destId="{9FD5DA56-32BF-4A54-AE52-FB5398107B42}" srcOrd="0" destOrd="0" presId="urn:microsoft.com/office/officeart/2005/8/layout/list1"/>
    <dgm:cxn modelId="{24EADDE4-B402-4039-9FEE-B5A7A2ED00BC}" type="presParOf" srcId="{DA47DCFA-7712-4297-AE48-025230E92E85}" destId="{DE41F533-A90B-4791-A97F-D2263066D35F}" srcOrd="1" destOrd="0" presId="urn:microsoft.com/office/officeart/2005/8/layout/list1"/>
    <dgm:cxn modelId="{2638657D-C886-4A3C-815C-7B0901957985}" type="presParOf" srcId="{F326CDFE-C63A-487F-A5D8-1814D1401B77}" destId="{892E7712-640C-4412-BB23-81EE98CB324F}" srcOrd="9" destOrd="0" presId="urn:microsoft.com/office/officeart/2005/8/layout/list1"/>
    <dgm:cxn modelId="{45C7D6A9-B542-4B13-A3D1-64E3F584B5EA}" type="presParOf" srcId="{F326CDFE-C63A-487F-A5D8-1814D1401B77}" destId="{64286BCF-409A-4199-93D7-EC97D8E5BBF6}" srcOrd="10" destOrd="0" presId="urn:microsoft.com/office/officeart/2005/8/layout/list1"/>
  </dgm:cxnLst>
  <dgm:bg/>
  <dgm:whole>
    <a:ln>
      <a:solidFill>
        <a:srgbClr val="00A5A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25F5B7-387C-4D68-AD22-9426EAA19B93}"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GB"/>
        </a:p>
      </dgm:t>
    </dgm:pt>
    <dgm:pt modelId="{3DBE0109-7FA6-4187-94B7-3DDB588C4465}">
      <dgm:prSet custT="1"/>
      <dgm:spPr/>
      <dgm:t>
        <a:bodyPr/>
        <a:lstStyle/>
        <a:p>
          <a:pPr algn="l">
            <a:lnSpc>
              <a:spcPct val="100000"/>
            </a:lnSpc>
          </a:pPr>
          <a:r>
            <a:rPr lang="en-US" sz="2000" b="1">
              <a:solidFill>
                <a:schemeClr val="tx1"/>
              </a:solidFill>
            </a:rPr>
            <a:t>Legal Aid Bulletin</a:t>
          </a:r>
          <a:endParaRPr lang="en-GB" sz="2000">
            <a:solidFill>
              <a:schemeClr val="tx1"/>
            </a:solidFill>
          </a:endParaRPr>
        </a:p>
      </dgm:t>
    </dgm:pt>
    <dgm:pt modelId="{EA459259-A947-4DC1-BB4A-438877AD1EA7}" type="parTrans" cxnId="{C188E02D-5560-459A-8E2F-F90D440C4659}">
      <dgm:prSet/>
      <dgm:spPr/>
      <dgm:t>
        <a:bodyPr/>
        <a:lstStyle/>
        <a:p>
          <a:endParaRPr lang="en-GB"/>
        </a:p>
      </dgm:t>
    </dgm:pt>
    <dgm:pt modelId="{501955D5-020C-47D7-8A5C-8BBF7D8BB7DB}" type="sibTrans" cxnId="{C188E02D-5560-459A-8E2F-F90D440C4659}">
      <dgm:prSet/>
      <dgm:spPr/>
      <dgm:t>
        <a:bodyPr/>
        <a:lstStyle/>
        <a:p>
          <a:endParaRPr lang="en-GB"/>
        </a:p>
      </dgm:t>
    </dgm:pt>
    <dgm:pt modelId="{95F5C3FB-93E0-49F7-813C-41F0B37D5EFF}">
      <dgm:prSet custT="1"/>
      <dgm:spPr/>
      <dgm:t>
        <a:bodyPr/>
        <a:lstStyle/>
        <a:p>
          <a:pPr algn="l">
            <a:lnSpc>
              <a:spcPct val="100000"/>
            </a:lnSpc>
          </a:pPr>
          <a:r>
            <a:rPr lang="en-US" sz="2000" b="1">
              <a:solidFill>
                <a:schemeClr val="tx1"/>
              </a:solidFill>
            </a:rPr>
            <a:t>Social Media</a:t>
          </a:r>
          <a:endParaRPr lang="en-GB" sz="2000">
            <a:solidFill>
              <a:schemeClr val="tx1"/>
            </a:solidFill>
          </a:endParaRPr>
        </a:p>
      </dgm:t>
    </dgm:pt>
    <dgm:pt modelId="{A72BB4E7-4546-4D46-AC10-58EB7E6F039F}" type="parTrans" cxnId="{422D65E4-EFF3-44DF-ACCD-EA1CA0567553}">
      <dgm:prSet/>
      <dgm:spPr/>
      <dgm:t>
        <a:bodyPr/>
        <a:lstStyle/>
        <a:p>
          <a:endParaRPr lang="en-GB"/>
        </a:p>
      </dgm:t>
    </dgm:pt>
    <dgm:pt modelId="{5CDF0A17-086C-48BB-9C61-1711CF373B1D}" type="sibTrans" cxnId="{422D65E4-EFF3-44DF-ACCD-EA1CA0567553}">
      <dgm:prSet/>
      <dgm:spPr/>
      <dgm:t>
        <a:bodyPr/>
        <a:lstStyle/>
        <a:p>
          <a:endParaRPr lang="en-GB"/>
        </a:p>
      </dgm:t>
    </dgm:pt>
    <dgm:pt modelId="{9F8AC92B-0CFF-4D2A-87E0-238590224107}">
      <dgm:prSet custT="1"/>
      <dgm:spPr/>
      <dgm:t>
        <a:bodyPr/>
        <a:lstStyle/>
        <a:p>
          <a:pPr algn="l">
            <a:lnSpc>
              <a:spcPct val="100000"/>
            </a:lnSpc>
          </a:pPr>
          <a:r>
            <a:rPr lang="en-US" sz="1800" b="0">
              <a:solidFill>
                <a:schemeClr val="tx1"/>
              </a:solidFill>
            </a:rPr>
            <a:t>A fortnightly e-alert with links to relevant pages</a:t>
          </a:r>
          <a:endParaRPr lang="en-GB" sz="1800">
            <a:solidFill>
              <a:schemeClr val="tx1"/>
            </a:solidFill>
          </a:endParaRPr>
        </a:p>
      </dgm:t>
    </dgm:pt>
    <dgm:pt modelId="{20E4AFCF-CF8A-4013-8331-546C0BCF83E2}" type="parTrans" cxnId="{CF9C4C36-4687-433E-9135-2FB4E4E9A99C}">
      <dgm:prSet/>
      <dgm:spPr/>
      <dgm:t>
        <a:bodyPr/>
        <a:lstStyle/>
        <a:p>
          <a:endParaRPr lang="en-GB"/>
        </a:p>
      </dgm:t>
    </dgm:pt>
    <dgm:pt modelId="{1419FC9C-9348-4E38-AC54-98538151E62D}" type="sibTrans" cxnId="{CF9C4C36-4687-433E-9135-2FB4E4E9A99C}">
      <dgm:prSet/>
      <dgm:spPr/>
      <dgm:t>
        <a:bodyPr/>
        <a:lstStyle/>
        <a:p>
          <a:endParaRPr lang="en-GB"/>
        </a:p>
      </dgm:t>
    </dgm:pt>
    <dgm:pt modelId="{C633FD28-E165-4631-82DA-99D4C0D77243}">
      <dgm:prSet custT="1"/>
      <dgm:spPr/>
      <dgm:t>
        <a:bodyPr/>
        <a:lstStyle/>
        <a:p>
          <a:pPr algn="l">
            <a:lnSpc>
              <a:spcPct val="100000"/>
            </a:lnSpc>
          </a:pPr>
          <a:r>
            <a:rPr lang="en-US" sz="1800" b="0">
              <a:solidFill>
                <a:schemeClr val="tx1"/>
              </a:solidFill>
            </a:rPr>
            <a:t>Follow us on X (formerly Twitter)</a:t>
          </a:r>
          <a:endParaRPr lang="en-GB" sz="1800">
            <a:solidFill>
              <a:schemeClr val="tx1"/>
            </a:solidFill>
          </a:endParaRPr>
        </a:p>
      </dgm:t>
    </dgm:pt>
    <dgm:pt modelId="{8166A4F0-003E-4E85-A83E-DFE5B0EA1970}" type="parTrans" cxnId="{998CC519-5ACA-499C-8278-9DE36AD1EB9E}">
      <dgm:prSet/>
      <dgm:spPr/>
      <dgm:t>
        <a:bodyPr/>
        <a:lstStyle/>
        <a:p>
          <a:endParaRPr lang="en-GB"/>
        </a:p>
      </dgm:t>
    </dgm:pt>
    <dgm:pt modelId="{948ACCE0-DEDC-4FC8-BD19-5C0E1C06F3DC}" type="sibTrans" cxnId="{998CC519-5ACA-499C-8278-9DE36AD1EB9E}">
      <dgm:prSet/>
      <dgm:spPr/>
      <dgm:t>
        <a:bodyPr/>
        <a:lstStyle/>
        <a:p>
          <a:endParaRPr lang="en-GB"/>
        </a:p>
      </dgm:t>
    </dgm:pt>
    <dgm:pt modelId="{EDE521FA-F07E-47B4-8BFF-7ED707C3B7A6}">
      <dgm:prSet custT="1"/>
      <dgm:spPr/>
      <dgm:t>
        <a:bodyPr/>
        <a:lstStyle/>
        <a:p>
          <a:pPr algn="l">
            <a:lnSpc>
              <a:spcPct val="100000"/>
            </a:lnSpc>
          </a:pPr>
          <a:r>
            <a:rPr lang="en-US" sz="1800" b="0">
              <a:solidFill>
                <a:schemeClr val="tx1"/>
              </a:solidFill>
            </a:rPr>
            <a:t>Join our thousands of subscribers: </a:t>
          </a:r>
          <a:r>
            <a:rPr lang="en-GB" sz="1800">
              <a:hlinkClick xmlns:r="http://schemas.openxmlformats.org/officeDocument/2006/relationships" r:id="rId1"/>
            </a:rPr>
            <a:t>Sign-up to LAA Bulletin &gt;&gt;</a:t>
          </a:r>
          <a:endParaRPr lang="en-GB" sz="1800">
            <a:solidFill>
              <a:schemeClr val="tx1"/>
            </a:solidFill>
          </a:endParaRPr>
        </a:p>
      </dgm:t>
    </dgm:pt>
    <dgm:pt modelId="{13C3D820-DE79-40AF-9605-29C85E259C31}" type="parTrans" cxnId="{ABEA63B1-126E-4E19-BEB4-92B3CA176D01}">
      <dgm:prSet/>
      <dgm:spPr/>
      <dgm:t>
        <a:bodyPr/>
        <a:lstStyle/>
        <a:p>
          <a:endParaRPr lang="en-GB"/>
        </a:p>
      </dgm:t>
    </dgm:pt>
    <dgm:pt modelId="{A08D72C5-E9F6-47A7-9393-B9FBC974CF42}" type="sibTrans" cxnId="{ABEA63B1-126E-4E19-BEB4-92B3CA176D01}">
      <dgm:prSet/>
      <dgm:spPr/>
      <dgm:t>
        <a:bodyPr/>
        <a:lstStyle/>
        <a:p>
          <a:endParaRPr lang="en-GB"/>
        </a:p>
      </dgm:t>
    </dgm:pt>
    <dgm:pt modelId="{47527E50-5219-4043-8AF4-B716E7867316}">
      <dgm:prSet custT="1"/>
      <dgm:spPr/>
      <dgm:t>
        <a:bodyPr/>
        <a:lstStyle/>
        <a:p>
          <a:pPr algn="l">
            <a:lnSpc>
              <a:spcPct val="100000"/>
            </a:lnSpc>
          </a:pPr>
          <a:r>
            <a:rPr lang="en-GB" sz="1800">
              <a:solidFill>
                <a:schemeClr val="tx1"/>
              </a:solidFill>
            </a:rPr>
            <a:t>Read our blog</a:t>
          </a:r>
        </a:p>
      </dgm:t>
    </dgm:pt>
    <dgm:pt modelId="{2D4FDB7A-B06A-4991-86C8-12F3B2300E2D}" type="parTrans" cxnId="{04EFEDE2-1535-4CB3-AD27-F1C0AFA56AF3}">
      <dgm:prSet/>
      <dgm:spPr/>
      <dgm:t>
        <a:bodyPr/>
        <a:lstStyle/>
        <a:p>
          <a:endParaRPr lang="en-GB"/>
        </a:p>
      </dgm:t>
    </dgm:pt>
    <dgm:pt modelId="{80574B66-473E-4701-A6F9-817B8E57E4AD}" type="sibTrans" cxnId="{04EFEDE2-1535-4CB3-AD27-F1C0AFA56AF3}">
      <dgm:prSet/>
      <dgm:spPr/>
      <dgm:t>
        <a:bodyPr/>
        <a:lstStyle/>
        <a:p>
          <a:endParaRPr lang="en-GB"/>
        </a:p>
      </dgm:t>
    </dgm:pt>
    <dgm:pt modelId="{1E0E2585-6D64-4BCA-A4D7-BA1944500266}">
      <dgm:prSet custT="1"/>
      <dgm:spPr/>
      <dgm:t>
        <a:bodyPr/>
        <a:lstStyle/>
        <a:p>
          <a:pPr algn="l">
            <a:lnSpc>
              <a:spcPct val="100000"/>
            </a:lnSpc>
          </a:pPr>
          <a:r>
            <a:rPr lang="en-US" sz="1800" b="0">
              <a:solidFill>
                <a:schemeClr val="tx1"/>
              </a:solidFill>
            </a:rPr>
            <a:t>Get help from our customer </a:t>
          </a:r>
          <a:r>
            <a:rPr lang="en-GB" sz="1800">
              <a:solidFill>
                <a:schemeClr val="tx1"/>
              </a:solidFill>
            </a:rPr>
            <a:t>service twitter account</a:t>
          </a:r>
        </a:p>
      </dgm:t>
    </dgm:pt>
    <dgm:pt modelId="{D5747840-D600-42AD-B042-A64012FACEE5}" type="parTrans" cxnId="{C55B9942-CC5C-4F8B-9A43-31563B4D7D9F}">
      <dgm:prSet/>
      <dgm:spPr/>
      <dgm:t>
        <a:bodyPr/>
        <a:lstStyle/>
        <a:p>
          <a:endParaRPr lang="en-GB"/>
        </a:p>
      </dgm:t>
    </dgm:pt>
    <dgm:pt modelId="{70A872F3-6C01-4B1B-9562-C2729DE86D7E}" type="sibTrans" cxnId="{C55B9942-CC5C-4F8B-9A43-31563B4D7D9F}">
      <dgm:prSet/>
      <dgm:spPr/>
      <dgm:t>
        <a:bodyPr/>
        <a:lstStyle/>
        <a:p>
          <a:endParaRPr lang="en-GB"/>
        </a:p>
      </dgm:t>
    </dgm:pt>
    <dgm:pt modelId="{61396595-EBD2-4C22-A56F-99D9199A2956}" type="pres">
      <dgm:prSet presAssocID="{6125F5B7-387C-4D68-AD22-9426EAA19B93}" presName="rootnode" presStyleCnt="0">
        <dgm:presLayoutVars>
          <dgm:chMax/>
          <dgm:chPref/>
          <dgm:dir/>
          <dgm:animLvl val="lvl"/>
        </dgm:presLayoutVars>
      </dgm:prSet>
      <dgm:spPr/>
    </dgm:pt>
    <dgm:pt modelId="{FF8030C4-593F-4840-A1B1-870020D41BCB}" type="pres">
      <dgm:prSet presAssocID="{3DBE0109-7FA6-4187-94B7-3DDB588C4465}" presName="composite" presStyleCnt="0"/>
      <dgm:spPr/>
    </dgm:pt>
    <dgm:pt modelId="{C59BA069-A66D-4B36-817C-76B712173D42}" type="pres">
      <dgm:prSet presAssocID="{3DBE0109-7FA6-4187-94B7-3DDB588C4465}" presName="LShape" presStyleLbl="alignNode1" presStyleIdx="0" presStyleCnt="3" custScaleX="137245"/>
      <dgm:spPr>
        <a:solidFill>
          <a:srgbClr val="00A5A1"/>
        </a:solidFill>
        <a:ln>
          <a:solidFill>
            <a:schemeClr val="accent4">
              <a:lumMod val="75000"/>
            </a:schemeClr>
          </a:solidFill>
        </a:ln>
      </dgm:spPr>
    </dgm:pt>
    <dgm:pt modelId="{185F89CF-98A2-4964-8B5C-249B26A1B783}" type="pres">
      <dgm:prSet presAssocID="{3DBE0109-7FA6-4187-94B7-3DDB588C4465}" presName="ParentText" presStyleLbl="revTx" presStyleIdx="0" presStyleCnt="2" custScaleX="146771" custLinFactNeighborX="4157" custLinFactNeighborY="2249">
        <dgm:presLayoutVars>
          <dgm:chMax val="0"/>
          <dgm:chPref val="0"/>
          <dgm:bulletEnabled val="1"/>
        </dgm:presLayoutVars>
      </dgm:prSet>
      <dgm:spPr/>
    </dgm:pt>
    <dgm:pt modelId="{56E93CB9-72B4-4F91-A22C-AF9924480AB8}" type="pres">
      <dgm:prSet presAssocID="{3DBE0109-7FA6-4187-94B7-3DDB588C4465}" presName="Triangle" presStyleLbl="alignNode1" presStyleIdx="1" presStyleCnt="3" custLinFactX="7422" custLinFactNeighborX="100000" custLinFactNeighborY="15324"/>
      <dgm:spPr>
        <a:solidFill>
          <a:srgbClr val="00A5A1"/>
        </a:solidFill>
        <a:ln>
          <a:solidFill>
            <a:schemeClr val="accent4">
              <a:lumMod val="75000"/>
            </a:schemeClr>
          </a:solidFill>
        </a:ln>
      </dgm:spPr>
    </dgm:pt>
    <dgm:pt modelId="{5F885AB2-D831-4A23-9F1A-AF92AB2C5E64}" type="pres">
      <dgm:prSet presAssocID="{501955D5-020C-47D7-8A5C-8BBF7D8BB7DB}" presName="sibTrans" presStyleCnt="0"/>
      <dgm:spPr/>
    </dgm:pt>
    <dgm:pt modelId="{73FF56C9-542D-448A-9426-90AE73A3CB90}" type="pres">
      <dgm:prSet presAssocID="{501955D5-020C-47D7-8A5C-8BBF7D8BB7DB}" presName="space" presStyleCnt="0"/>
      <dgm:spPr/>
    </dgm:pt>
    <dgm:pt modelId="{E059D796-F12F-41CB-9943-9CAF789C0E67}" type="pres">
      <dgm:prSet presAssocID="{95F5C3FB-93E0-49F7-813C-41F0B37D5EFF}" presName="composite" presStyleCnt="0"/>
      <dgm:spPr/>
    </dgm:pt>
    <dgm:pt modelId="{9BC7C547-C38B-4461-9DD9-5C3D0FDC541A}" type="pres">
      <dgm:prSet presAssocID="{95F5C3FB-93E0-49F7-813C-41F0B37D5EFF}" presName="LShape" presStyleLbl="alignNode1" presStyleIdx="2" presStyleCnt="3" custScaleX="127276" custLinFactNeighborX="8775" custLinFactNeighborY="-721"/>
      <dgm:spPr>
        <a:solidFill>
          <a:srgbClr val="00A5A1"/>
        </a:solidFill>
        <a:ln>
          <a:solidFill>
            <a:schemeClr val="accent2">
              <a:lumMod val="75000"/>
            </a:schemeClr>
          </a:solidFill>
        </a:ln>
      </dgm:spPr>
    </dgm:pt>
    <dgm:pt modelId="{1DB7C282-84EA-4A18-AFDC-B0F17F2DC774}" type="pres">
      <dgm:prSet presAssocID="{95F5C3FB-93E0-49F7-813C-41F0B37D5EFF}" presName="ParentText" presStyleLbl="revTx" presStyleIdx="1" presStyleCnt="2" custScaleX="131085" custLinFactNeighborX="15657" custLinFactNeighborY="6231">
        <dgm:presLayoutVars>
          <dgm:chMax val="0"/>
          <dgm:chPref val="0"/>
          <dgm:bulletEnabled val="1"/>
        </dgm:presLayoutVars>
      </dgm:prSet>
      <dgm:spPr/>
    </dgm:pt>
  </dgm:ptLst>
  <dgm:cxnLst>
    <dgm:cxn modelId="{998CC519-5ACA-499C-8278-9DE36AD1EB9E}" srcId="{95F5C3FB-93E0-49F7-813C-41F0B37D5EFF}" destId="{C633FD28-E165-4631-82DA-99D4C0D77243}" srcOrd="0" destOrd="0" parTransId="{8166A4F0-003E-4E85-A83E-DFE5B0EA1970}" sibTransId="{948ACCE0-DEDC-4FC8-BD19-5C0E1C06F3DC}"/>
    <dgm:cxn modelId="{7C115228-541B-44C9-B48C-E36901399891}" type="presOf" srcId="{47527E50-5219-4043-8AF4-B716E7867316}" destId="{1DB7C282-84EA-4A18-AFDC-B0F17F2DC774}" srcOrd="0" destOrd="3" presId="urn:microsoft.com/office/officeart/2009/3/layout/StepUpProcess"/>
    <dgm:cxn modelId="{C188E02D-5560-459A-8E2F-F90D440C4659}" srcId="{6125F5B7-387C-4D68-AD22-9426EAA19B93}" destId="{3DBE0109-7FA6-4187-94B7-3DDB588C4465}" srcOrd="0" destOrd="0" parTransId="{EA459259-A947-4DC1-BB4A-438877AD1EA7}" sibTransId="{501955D5-020C-47D7-8A5C-8BBF7D8BB7DB}"/>
    <dgm:cxn modelId="{CF9C4C36-4687-433E-9135-2FB4E4E9A99C}" srcId="{3DBE0109-7FA6-4187-94B7-3DDB588C4465}" destId="{9F8AC92B-0CFF-4D2A-87E0-238590224107}" srcOrd="0" destOrd="0" parTransId="{20E4AFCF-CF8A-4013-8331-546C0BCF83E2}" sibTransId="{1419FC9C-9348-4E38-AC54-98538151E62D}"/>
    <dgm:cxn modelId="{77C0B73E-A206-49C6-B954-6D0F59A3FE7D}" type="presOf" srcId="{9F8AC92B-0CFF-4D2A-87E0-238590224107}" destId="{185F89CF-98A2-4964-8B5C-249B26A1B783}" srcOrd="0" destOrd="1" presId="urn:microsoft.com/office/officeart/2009/3/layout/StepUpProcess"/>
    <dgm:cxn modelId="{0CC12741-2720-4FEC-871A-0D77FFE358D3}" type="presOf" srcId="{95F5C3FB-93E0-49F7-813C-41F0B37D5EFF}" destId="{1DB7C282-84EA-4A18-AFDC-B0F17F2DC774}" srcOrd="0" destOrd="0" presId="urn:microsoft.com/office/officeart/2009/3/layout/StepUpProcess"/>
    <dgm:cxn modelId="{C55B9942-CC5C-4F8B-9A43-31563B4D7D9F}" srcId="{95F5C3FB-93E0-49F7-813C-41F0B37D5EFF}" destId="{1E0E2585-6D64-4BCA-A4D7-BA1944500266}" srcOrd="1" destOrd="0" parTransId="{D5747840-D600-42AD-B042-A64012FACEE5}" sibTransId="{70A872F3-6C01-4B1B-9562-C2729DE86D7E}"/>
    <dgm:cxn modelId="{9D260843-08D6-410A-8507-C489CA86CECB}" type="presOf" srcId="{EDE521FA-F07E-47B4-8BFF-7ED707C3B7A6}" destId="{185F89CF-98A2-4964-8B5C-249B26A1B783}" srcOrd="0" destOrd="2" presId="urn:microsoft.com/office/officeart/2009/3/layout/StepUpProcess"/>
    <dgm:cxn modelId="{B396C549-5913-481C-B78D-E3C1F9CC05C9}" type="presOf" srcId="{3DBE0109-7FA6-4187-94B7-3DDB588C4465}" destId="{185F89CF-98A2-4964-8B5C-249B26A1B783}" srcOrd="0" destOrd="0" presId="urn:microsoft.com/office/officeart/2009/3/layout/StepUpProcess"/>
    <dgm:cxn modelId="{E1AB208A-4A4D-41BC-8EAC-3F2BCB626361}" type="presOf" srcId="{6125F5B7-387C-4D68-AD22-9426EAA19B93}" destId="{61396595-EBD2-4C22-A56F-99D9199A2956}" srcOrd="0" destOrd="0" presId="urn:microsoft.com/office/officeart/2009/3/layout/StepUpProcess"/>
    <dgm:cxn modelId="{ABEA63B1-126E-4E19-BEB4-92B3CA176D01}" srcId="{3DBE0109-7FA6-4187-94B7-3DDB588C4465}" destId="{EDE521FA-F07E-47B4-8BFF-7ED707C3B7A6}" srcOrd="1" destOrd="0" parTransId="{13C3D820-DE79-40AF-9605-29C85E259C31}" sibTransId="{A08D72C5-E9F6-47A7-9393-B9FBC974CF42}"/>
    <dgm:cxn modelId="{B57385E2-450A-4972-8744-4212C977C86B}" type="presOf" srcId="{C633FD28-E165-4631-82DA-99D4C0D77243}" destId="{1DB7C282-84EA-4A18-AFDC-B0F17F2DC774}" srcOrd="0" destOrd="1" presId="urn:microsoft.com/office/officeart/2009/3/layout/StepUpProcess"/>
    <dgm:cxn modelId="{04EFEDE2-1535-4CB3-AD27-F1C0AFA56AF3}" srcId="{95F5C3FB-93E0-49F7-813C-41F0B37D5EFF}" destId="{47527E50-5219-4043-8AF4-B716E7867316}" srcOrd="2" destOrd="0" parTransId="{2D4FDB7A-B06A-4991-86C8-12F3B2300E2D}" sibTransId="{80574B66-473E-4701-A6F9-817B8E57E4AD}"/>
    <dgm:cxn modelId="{422D65E4-EFF3-44DF-ACCD-EA1CA0567553}" srcId="{6125F5B7-387C-4D68-AD22-9426EAA19B93}" destId="{95F5C3FB-93E0-49F7-813C-41F0B37D5EFF}" srcOrd="1" destOrd="0" parTransId="{A72BB4E7-4546-4D46-AC10-58EB7E6F039F}" sibTransId="{5CDF0A17-086C-48BB-9C61-1711CF373B1D}"/>
    <dgm:cxn modelId="{FCC069FD-CF8B-4980-8581-03B757562DDB}" type="presOf" srcId="{1E0E2585-6D64-4BCA-A4D7-BA1944500266}" destId="{1DB7C282-84EA-4A18-AFDC-B0F17F2DC774}" srcOrd="0" destOrd="2" presId="urn:microsoft.com/office/officeart/2009/3/layout/StepUpProcess"/>
    <dgm:cxn modelId="{60DE42B7-A720-4EB8-A826-7BE9BC143EE2}" type="presParOf" srcId="{61396595-EBD2-4C22-A56F-99D9199A2956}" destId="{FF8030C4-593F-4840-A1B1-870020D41BCB}" srcOrd="0" destOrd="0" presId="urn:microsoft.com/office/officeart/2009/3/layout/StepUpProcess"/>
    <dgm:cxn modelId="{7497D9C7-196D-4F6C-9806-C69260478E73}" type="presParOf" srcId="{FF8030C4-593F-4840-A1B1-870020D41BCB}" destId="{C59BA069-A66D-4B36-817C-76B712173D42}" srcOrd="0" destOrd="0" presId="urn:microsoft.com/office/officeart/2009/3/layout/StepUpProcess"/>
    <dgm:cxn modelId="{3B31CF25-D340-44B3-80E9-C8A3B1D1F480}" type="presParOf" srcId="{FF8030C4-593F-4840-A1B1-870020D41BCB}" destId="{185F89CF-98A2-4964-8B5C-249B26A1B783}" srcOrd="1" destOrd="0" presId="urn:microsoft.com/office/officeart/2009/3/layout/StepUpProcess"/>
    <dgm:cxn modelId="{AC93787D-5F01-4C8A-9807-D4C8DDFF8082}" type="presParOf" srcId="{FF8030C4-593F-4840-A1B1-870020D41BCB}" destId="{56E93CB9-72B4-4F91-A22C-AF9924480AB8}" srcOrd="2" destOrd="0" presId="urn:microsoft.com/office/officeart/2009/3/layout/StepUpProcess"/>
    <dgm:cxn modelId="{15811985-AC59-4B08-BE3D-F5F404071298}" type="presParOf" srcId="{61396595-EBD2-4C22-A56F-99D9199A2956}" destId="{5F885AB2-D831-4A23-9F1A-AF92AB2C5E64}" srcOrd="1" destOrd="0" presId="urn:microsoft.com/office/officeart/2009/3/layout/StepUpProcess"/>
    <dgm:cxn modelId="{B51A8388-CB10-4FAC-9562-16BA2AB05C6E}" type="presParOf" srcId="{5F885AB2-D831-4A23-9F1A-AF92AB2C5E64}" destId="{73FF56C9-542D-448A-9426-90AE73A3CB90}" srcOrd="0" destOrd="0" presId="urn:microsoft.com/office/officeart/2009/3/layout/StepUpProcess"/>
    <dgm:cxn modelId="{7102BE15-EF99-40B0-886E-5FF8D2A6FD6D}" type="presParOf" srcId="{61396595-EBD2-4C22-A56F-99D9199A2956}" destId="{E059D796-F12F-41CB-9943-9CAF789C0E67}" srcOrd="2" destOrd="0" presId="urn:microsoft.com/office/officeart/2009/3/layout/StepUpProcess"/>
    <dgm:cxn modelId="{C73039A7-F4B4-48A7-A99A-4F5A6B451D07}" type="presParOf" srcId="{E059D796-F12F-41CB-9943-9CAF789C0E67}" destId="{9BC7C547-C38B-4461-9DD9-5C3D0FDC541A}" srcOrd="0" destOrd="0" presId="urn:microsoft.com/office/officeart/2009/3/layout/StepUpProcess"/>
    <dgm:cxn modelId="{49B3BBED-CC1A-460D-8158-5363D9C72759}" type="presParOf" srcId="{E059D796-F12F-41CB-9943-9CAF789C0E67}" destId="{1DB7C282-84EA-4A18-AFDC-B0F17F2DC774}"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29BA54-270B-4FDE-9282-591D2685390C}">
      <dsp:nvSpPr>
        <dsp:cNvPr id="0" name=""/>
        <dsp:cNvSpPr/>
      </dsp:nvSpPr>
      <dsp:spPr>
        <a:xfrm>
          <a:off x="0" y="562531"/>
          <a:ext cx="9584616" cy="882000"/>
        </a:xfrm>
        <a:prstGeom prst="rect">
          <a:avLst/>
        </a:prstGeom>
        <a:solidFill>
          <a:schemeClr val="lt1">
            <a:alpha val="90000"/>
            <a:hueOff val="0"/>
            <a:satOff val="0"/>
            <a:lumOff val="0"/>
            <a:alphaOff val="0"/>
          </a:schemeClr>
        </a:solidFill>
        <a:ln w="12700" cap="flat" cmpd="sng" algn="ctr">
          <a:solidFill>
            <a:srgbClr val="00A5A1"/>
          </a:solidFill>
          <a:prstDash val="solid"/>
          <a:miter lim="800000"/>
        </a:ln>
        <a:effectLst/>
      </dsp:spPr>
      <dsp:style>
        <a:lnRef idx="2">
          <a:scrgbClr r="0" g="0" b="0"/>
        </a:lnRef>
        <a:fillRef idx="1">
          <a:scrgbClr r="0" g="0" b="0"/>
        </a:fillRef>
        <a:effectRef idx="0">
          <a:scrgbClr r="0" g="0" b="0"/>
        </a:effectRef>
        <a:fontRef idx="minor"/>
      </dsp:style>
    </dsp:sp>
    <dsp:sp modelId="{8A3E046E-1278-4D9E-B64A-6AC585E2985D}">
      <dsp:nvSpPr>
        <dsp:cNvPr id="0" name=""/>
        <dsp:cNvSpPr/>
      </dsp:nvSpPr>
      <dsp:spPr>
        <a:xfrm>
          <a:off x="457702" y="45931"/>
          <a:ext cx="9118228" cy="1033200"/>
        </a:xfrm>
        <a:prstGeom prst="roundRect">
          <a:avLst/>
        </a:prstGeom>
        <a:solidFill>
          <a:srgbClr val="CCEDE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3593" tIns="0" rIns="253593" bIns="0" numCol="1" spcCol="1270" anchor="ctr" anchorCtr="0">
          <a:noAutofit/>
        </a:bodyPr>
        <a:lstStyle/>
        <a:p>
          <a:pPr marL="0" lvl="0" indent="0" algn="l" defTabSz="889000">
            <a:lnSpc>
              <a:spcPct val="90000"/>
            </a:lnSpc>
            <a:spcBef>
              <a:spcPct val="0"/>
            </a:spcBef>
            <a:spcAft>
              <a:spcPct val="35000"/>
            </a:spcAft>
            <a:buNone/>
          </a:pPr>
          <a:r>
            <a:rPr lang="en-GB" sz="2000" b="1" kern="1200">
              <a:solidFill>
                <a:schemeClr val="tx1"/>
              </a:solidFill>
            </a:rPr>
            <a:t>How to complete a Claim for Crown Court Defence (CCCD) application</a:t>
          </a:r>
          <a:endParaRPr lang="en-US" sz="2000" b="1" kern="1200">
            <a:solidFill>
              <a:schemeClr val="tx1"/>
            </a:solidFill>
          </a:endParaRPr>
        </a:p>
      </dsp:txBody>
      <dsp:txXfrm>
        <a:off x="508139" y="96368"/>
        <a:ext cx="9017354" cy="932326"/>
      </dsp:txXfrm>
    </dsp:sp>
    <dsp:sp modelId="{E821429B-EC96-445F-9E55-8B9A825F1C97}">
      <dsp:nvSpPr>
        <dsp:cNvPr id="0" name=""/>
        <dsp:cNvSpPr/>
      </dsp:nvSpPr>
      <dsp:spPr>
        <a:xfrm>
          <a:off x="0" y="2150131"/>
          <a:ext cx="9584616" cy="882000"/>
        </a:xfrm>
        <a:prstGeom prst="rect">
          <a:avLst/>
        </a:prstGeom>
        <a:solidFill>
          <a:schemeClr val="lt1">
            <a:alpha val="90000"/>
            <a:hueOff val="0"/>
            <a:satOff val="0"/>
            <a:lumOff val="0"/>
            <a:alphaOff val="0"/>
          </a:schemeClr>
        </a:solidFill>
        <a:ln w="12700" cap="flat" cmpd="sng" algn="ctr">
          <a:solidFill>
            <a:srgbClr val="00A5A1"/>
          </a:solidFill>
          <a:prstDash val="solid"/>
          <a:miter lim="800000"/>
        </a:ln>
        <a:effectLst/>
      </dsp:spPr>
      <dsp:style>
        <a:lnRef idx="2">
          <a:scrgbClr r="0" g="0" b="0"/>
        </a:lnRef>
        <a:fillRef idx="1">
          <a:scrgbClr r="0" g="0" b="0"/>
        </a:fillRef>
        <a:effectRef idx="0">
          <a:scrgbClr r="0" g="0" b="0"/>
        </a:effectRef>
        <a:fontRef idx="minor"/>
      </dsp:style>
    </dsp:sp>
    <dsp:sp modelId="{09173ECB-3CA2-4201-8958-7B80D329960E}">
      <dsp:nvSpPr>
        <dsp:cNvPr id="0" name=""/>
        <dsp:cNvSpPr/>
      </dsp:nvSpPr>
      <dsp:spPr>
        <a:xfrm>
          <a:off x="457702" y="1633531"/>
          <a:ext cx="9118228" cy="1033200"/>
        </a:xfrm>
        <a:prstGeom prst="roundRect">
          <a:avLst/>
        </a:prstGeom>
        <a:solidFill>
          <a:srgbClr val="CCEDE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3593" tIns="0" rIns="253593" bIns="0" numCol="1" spcCol="1270" anchor="ctr" anchorCtr="0">
          <a:noAutofit/>
        </a:bodyPr>
        <a:lstStyle/>
        <a:p>
          <a:pPr marL="0" lvl="0" indent="0" algn="l" defTabSz="889000">
            <a:lnSpc>
              <a:spcPct val="90000"/>
            </a:lnSpc>
            <a:spcBef>
              <a:spcPct val="0"/>
            </a:spcBef>
            <a:spcAft>
              <a:spcPct val="35000"/>
            </a:spcAft>
            <a:buNone/>
          </a:pPr>
          <a:r>
            <a:rPr lang="en-GB" sz="2000" b="1" kern="1200">
              <a:solidFill>
                <a:schemeClr val="tx1"/>
              </a:solidFill>
            </a:rPr>
            <a:t>LAA process</a:t>
          </a:r>
          <a:endParaRPr lang="en-US" sz="2000" b="1" kern="1200">
            <a:solidFill>
              <a:schemeClr val="tx1"/>
            </a:solidFill>
          </a:endParaRPr>
        </a:p>
      </dsp:txBody>
      <dsp:txXfrm>
        <a:off x="508139" y="1683968"/>
        <a:ext cx="9017354" cy="932326"/>
      </dsp:txXfrm>
    </dsp:sp>
    <dsp:sp modelId="{D8D8CA6F-2CC1-489B-85BE-94529EAA8321}">
      <dsp:nvSpPr>
        <dsp:cNvPr id="0" name=""/>
        <dsp:cNvSpPr/>
      </dsp:nvSpPr>
      <dsp:spPr>
        <a:xfrm>
          <a:off x="0" y="3737731"/>
          <a:ext cx="9584616" cy="882000"/>
        </a:xfrm>
        <a:prstGeom prst="rect">
          <a:avLst/>
        </a:prstGeom>
        <a:solidFill>
          <a:schemeClr val="lt1">
            <a:alpha val="90000"/>
            <a:hueOff val="0"/>
            <a:satOff val="0"/>
            <a:lumOff val="0"/>
            <a:alphaOff val="0"/>
          </a:schemeClr>
        </a:solidFill>
        <a:ln w="12700" cap="flat" cmpd="sng" algn="ctr">
          <a:solidFill>
            <a:srgbClr val="00A5A1"/>
          </a:solidFill>
          <a:prstDash val="solid"/>
          <a:miter lim="800000"/>
        </a:ln>
        <a:effectLst/>
      </dsp:spPr>
      <dsp:style>
        <a:lnRef idx="2">
          <a:scrgbClr r="0" g="0" b="0"/>
        </a:lnRef>
        <a:fillRef idx="1">
          <a:scrgbClr r="0" g="0" b="0"/>
        </a:fillRef>
        <a:effectRef idx="0">
          <a:scrgbClr r="0" g="0" b="0"/>
        </a:effectRef>
        <a:fontRef idx="minor"/>
      </dsp:style>
    </dsp:sp>
    <dsp:sp modelId="{8E5FF812-945D-46C1-AC96-3B7E9CF7B5E7}">
      <dsp:nvSpPr>
        <dsp:cNvPr id="0" name=""/>
        <dsp:cNvSpPr/>
      </dsp:nvSpPr>
      <dsp:spPr>
        <a:xfrm>
          <a:off x="457702" y="3221131"/>
          <a:ext cx="9118228" cy="1033200"/>
        </a:xfrm>
        <a:prstGeom prst="roundRect">
          <a:avLst/>
        </a:prstGeom>
        <a:solidFill>
          <a:srgbClr val="CCEDE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3593" tIns="0" rIns="253593" bIns="0"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tx1"/>
              </a:solidFill>
            </a:rPr>
            <a:t>Additional guidance</a:t>
          </a:r>
        </a:p>
      </dsp:txBody>
      <dsp:txXfrm>
        <a:off x="508139" y="3271568"/>
        <a:ext cx="9017354" cy="9323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190518-22F1-4646-9759-29626193A688}">
      <dsp:nvSpPr>
        <dsp:cNvPr id="0" name=""/>
        <dsp:cNvSpPr/>
      </dsp:nvSpPr>
      <dsp:spPr>
        <a:xfrm>
          <a:off x="0" y="394651"/>
          <a:ext cx="10138391" cy="921375"/>
        </a:xfrm>
        <a:prstGeom prst="rect">
          <a:avLst/>
        </a:prstGeom>
        <a:solidFill>
          <a:schemeClr val="lt1">
            <a:alpha val="90000"/>
            <a:hueOff val="0"/>
            <a:satOff val="0"/>
            <a:lumOff val="0"/>
            <a:alphaOff val="0"/>
          </a:schemeClr>
        </a:solidFill>
        <a:ln w="12700" cap="flat" cmpd="sng" algn="ctr">
          <a:solidFill>
            <a:srgbClr val="00A5A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6852" tIns="541528" rIns="786852" bIns="128016" numCol="1" spcCol="1270" anchor="t" anchorCtr="0">
          <a:noAutofit/>
        </a:bodyPr>
        <a:lstStyle/>
        <a:p>
          <a:pPr marL="171450" lvl="1" indent="-171450" algn="l" defTabSz="800100">
            <a:lnSpc>
              <a:spcPct val="90000"/>
            </a:lnSpc>
            <a:spcBef>
              <a:spcPct val="0"/>
            </a:spcBef>
            <a:spcAft>
              <a:spcPct val="15000"/>
            </a:spcAft>
            <a:buChar char="•"/>
          </a:pPr>
          <a:r>
            <a:rPr lang="en-GB" sz="1800" kern="1200">
              <a:solidFill>
                <a:srgbClr val="00A5A1"/>
              </a:solidFill>
              <a:hlinkClick xmlns:r="http://schemas.openxmlformats.org/officeDocument/2006/relationships" r:id="rId1">
                <a:extLst>
                  <a:ext uri="{A12FA001-AC4F-418D-AE19-62706E023703}">
                    <ahyp:hlinkClr xmlns:ahyp="http://schemas.microsoft.com/office/drawing/2018/hyperlinkcolor" val="tx"/>
                  </a:ext>
                </a:extLst>
              </a:hlinkClick>
            </a:rPr>
            <a:t>Ministry of Justice: Crime landing page</a:t>
          </a:r>
          <a:endParaRPr lang="en-GB" sz="1800" b="1" kern="1200">
            <a:solidFill>
              <a:srgbClr val="00A5A1"/>
            </a:solidFill>
            <a:latin typeface="Arial" panose="020B0604020202020204" pitchFamily="34" charset="0"/>
            <a:cs typeface="Arial" panose="020B0604020202020204" pitchFamily="34" charset="0"/>
          </a:endParaRPr>
        </a:p>
      </dsp:txBody>
      <dsp:txXfrm>
        <a:off x="0" y="394651"/>
        <a:ext cx="10138391" cy="921375"/>
      </dsp:txXfrm>
    </dsp:sp>
    <dsp:sp modelId="{150576E2-B4C6-4050-8FD4-CA95B847155B}">
      <dsp:nvSpPr>
        <dsp:cNvPr id="0" name=""/>
        <dsp:cNvSpPr/>
      </dsp:nvSpPr>
      <dsp:spPr>
        <a:xfrm>
          <a:off x="506919" y="10891"/>
          <a:ext cx="7096873" cy="767520"/>
        </a:xfrm>
        <a:prstGeom prst="roundRect">
          <a:avLst/>
        </a:prstGeom>
        <a:solidFill>
          <a:srgbClr val="00A5A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8245" tIns="0" rIns="268245" bIns="0" numCol="1" spcCol="1270" anchor="ctr" anchorCtr="0">
          <a:noAutofit/>
        </a:bodyPr>
        <a:lstStyle/>
        <a:p>
          <a:pPr marL="0" lvl="0" indent="0" algn="l" defTabSz="800100" rtl="0">
            <a:lnSpc>
              <a:spcPct val="90000"/>
            </a:lnSpc>
            <a:spcBef>
              <a:spcPct val="0"/>
            </a:spcBef>
            <a:spcAft>
              <a:spcPct val="35000"/>
            </a:spcAft>
            <a:buNone/>
          </a:pPr>
          <a:r>
            <a:rPr lang="en-GB" sz="1800" b="1" kern="1200">
              <a:latin typeface="Arial" panose="020B0604020202020204" pitchFamily="34" charset="0"/>
              <a:cs typeface="Arial" panose="020B0604020202020204" pitchFamily="34" charset="0"/>
            </a:rPr>
            <a:t>Crime guidance</a:t>
          </a:r>
        </a:p>
      </dsp:txBody>
      <dsp:txXfrm>
        <a:off x="544386" y="48358"/>
        <a:ext cx="7021939" cy="692586"/>
      </dsp:txXfrm>
    </dsp:sp>
    <dsp:sp modelId="{75A5DF26-28A4-49BE-825D-32A0F9B644C1}">
      <dsp:nvSpPr>
        <dsp:cNvPr id="0" name=""/>
        <dsp:cNvSpPr/>
      </dsp:nvSpPr>
      <dsp:spPr>
        <a:xfrm>
          <a:off x="0" y="1840186"/>
          <a:ext cx="10138391" cy="921375"/>
        </a:xfrm>
        <a:prstGeom prst="rect">
          <a:avLst/>
        </a:prstGeom>
        <a:solidFill>
          <a:schemeClr val="lt1">
            <a:alpha val="90000"/>
            <a:hueOff val="0"/>
            <a:satOff val="0"/>
            <a:lumOff val="0"/>
            <a:alphaOff val="0"/>
          </a:schemeClr>
        </a:solidFill>
        <a:ln w="12700" cap="flat" cmpd="sng" algn="ctr">
          <a:solidFill>
            <a:srgbClr val="00A5A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6852" tIns="541528" rIns="786852" bIns="128016" numCol="1" spcCol="1270" anchor="t" anchorCtr="0">
          <a:noAutofit/>
        </a:bodyPr>
        <a:lstStyle/>
        <a:p>
          <a:pPr marL="171450" lvl="1" indent="-171450" algn="l" defTabSz="800100">
            <a:lnSpc>
              <a:spcPct val="90000"/>
            </a:lnSpc>
            <a:spcBef>
              <a:spcPct val="0"/>
            </a:spcBef>
            <a:spcAft>
              <a:spcPct val="15000"/>
            </a:spcAft>
            <a:buChar char="•"/>
          </a:pPr>
          <a:r>
            <a:rPr lang="en-GB" sz="1800" b="0" kern="1200">
              <a:latin typeface="Arial" panose="020B0604020202020204" pitchFamily="34" charset="0"/>
              <a:cs typeface="Arial" panose="020B0604020202020204" pitchFamily="34" charset="0"/>
            </a:rPr>
            <a:t>Use Webchat for help with IT system issues</a:t>
          </a:r>
          <a:endParaRPr lang="en-GB" sz="1800" kern="1200">
            <a:latin typeface="Arial" panose="020B0604020202020204" pitchFamily="34" charset="0"/>
            <a:cs typeface="Arial" panose="020B0604020202020204" pitchFamily="34" charset="0"/>
          </a:endParaRPr>
        </a:p>
      </dsp:txBody>
      <dsp:txXfrm>
        <a:off x="0" y="1840186"/>
        <a:ext cx="10138391" cy="921375"/>
      </dsp:txXfrm>
    </dsp:sp>
    <dsp:sp modelId="{FE77AF1C-3A89-4C0E-AAED-39D2B822CEDF}">
      <dsp:nvSpPr>
        <dsp:cNvPr id="0" name=""/>
        <dsp:cNvSpPr/>
      </dsp:nvSpPr>
      <dsp:spPr>
        <a:xfrm>
          <a:off x="506919" y="1456426"/>
          <a:ext cx="7096873" cy="767520"/>
        </a:xfrm>
        <a:prstGeom prst="roundRect">
          <a:avLst/>
        </a:prstGeom>
        <a:solidFill>
          <a:srgbClr val="00A5A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8245" tIns="0" rIns="268245" bIns="0" numCol="1" spcCol="1270" anchor="ctr" anchorCtr="0">
          <a:noAutofit/>
        </a:bodyPr>
        <a:lstStyle/>
        <a:p>
          <a:pPr marL="0" lvl="0" indent="0" algn="l" defTabSz="800100">
            <a:lnSpc>
              <a:spcPct val="90000"/>
            </a:lnSpc>
            <a:spcBef>
              <a:spcPct val="0"/>
            </a:spcBef>
            <a:spcAft>
              <a:spcPct val="35000"/>
            </a:spcAft>
            <a:buNone/>
          </a:pPr>
          <a:r>
            <a:rPr lang="en-GB" sz="1800" b="1" kern="1200">
              <a:latin typeface="Arial" panose="020B0604020202020204" pitchFamily="34" charset="0"/>
              <a:cs typeface="Arial" panose="020B0604020202020204" pitchFamily="34" charset="0"/>
            </a:rPr>
            <a:t>Online Support Webchat</a:t>
          </a:r>
        </a:p>
      </dsp:txBody>
      <dsp:txXfrm>
        <a:off x="544386" y="1493893"/>
        <a:ext cx="7021939" cy="692586"/>
      </dsp:txXfrm>
    </dsp:sp>
    <dsp:sp modelId="{64286BCF-409A-4199-93D7-EC97D8E5BBF6}">
      <dsp:nvSpPr>
        <dsp:cNvPr id="0" name=""/>
        <dsp:cNvSpPr/>
      </dsp:nvSpPr>
      <dsp:spPr>
        <a:xfrm>
          <a:off x="0" y="3285721"/>
          <a:ext cx="10138391" cy="1433250"/>
        </a:xfrm>
        <a:prstGeom prst="rect">
          <a:avLst/>
        </a:prstGeom>
        <a:solidFill>
          <a:schemeClr val="lt1">
            <a:alpha val="90000"/>
            <a:hueOff val="0"/>
            <a:satOff val="0"/>
            <a:lumOff val="0"/>
            <a:alphaOff val="0"/>
          </a:schemeClr>
        </a:solidFill>
        <a:ln w="12700" cap="flat" cmpd="sng" algn="ctr">
          <a:solidFill>
            <a:srgbClr val="00A5A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6852" tIns="541528" rIns="786852" bIns="128016" numCol="1" spcCol="1270" anchor="t" anchorCtr="0">
          <a:noAutofit/>
        </a:bodyPr>
        <a:lstStyle/>
        <a:p>
          <a:pPr marL="171450" lvl="1" indent="-171450" algn="l" defTabSz="800100">
            <a:lnSpc>
              <a:spcPct val="90000"/>
            </a:lnSpc>
            <a:spcBef>
              <a:spcPct val="0"/>
            </a:spcBef>
            <a:spcAft>
              <a:spcPct val="15000"/>
            </a:spcAft>
            <a:buChar char="•"/>
          </a:pPr>
          <a:r>
            <a:rPr lang="en-GB" sz="1800" kern="1200">
              <a:latin typeface="Arial" panose="020B0604020202020204" pitchFamily="34" charset="0"/>
              <a:cs typeface="Arial" panose="020B0604020202020204" pitchFamily="34" charset="0"/>
            </a:rPr>
            <a:t>Our ‘Help Us Say Yes’ webinars focus on areas where there have been issues or high enquiry levels</a:t>
          </a:r>
        </a:p>
        <a:p>
          <a:pPr marL="171450" lvl="1" indent="-171450" algn="l" defTabSz="800100">
            <a:lnSpc>
              <a:spcPct val="90000"/>
            </a:lnSpc>
            <a:spcBef>
              <a:spcPct val="0"/>
            </a:spcBef>
            <a:spcAft>
              <a:spcPct val="15000"/>
            </a:spcAft>
            <a:buChar char="•"/>
          </a:pPr>
          <a:r>
            <a:rPr lang="en-GB" sz="1800" kern="1200">
              <a:latin typeface="Arial" panose="020B0604020202020204" pitchFamily="34" charset="0"/>
              <a:cs typeface="Arial" panose="020B0604020202020204" pitchFamily="34" charset="0"/>
            </a:rPr>
            <a:t>Popular sessions are posted on the training website: </a:t>
          </a:r>
          <a:r>
            <a:rPr lang="en-GB" sz="1800" kern="1200">
              <a:solidFill>
                <a:srgbClr val="00A5A1"/>
              </a:solidFill>
              <a:latin typeface="Arial" panose="020B0604020202020204" pitchFamily="34" charset="0"/>
              <a:cs typeface="Arial" panose="020B0604020202020204" pitchFamily="34" charset="0"/>
              <a:hlinkClick xmlns:r="http://schemas.openxmlformats.org/officeDocument/2006/relationships" r:id="rId2">
                <a:extLst>
                  <a:ext uri="{A12FA001-AC4F-418D-AE19-62706E023703}">
                    <ahyp:hlinkClr xmlns:ahyp="http://schemas.microsoft.com/office/drawing/2018/hyperlinkcolor" val="tx"/>
                  </a:ext>
                </a:extLst>
              </a:hlinkClick>
            </a:rPr>
            <a:t>Ministry of Justice</a:t>
          </a:r>
          <a:endParaRPr lang="en-GB" sz="1800" kern="1200">
            <a:solidFill>
              <a:srgbClr val="00A5A1"/>
            </a:solidFill>
            <a:latin typeface="Arial" panose="020B0604020202020204" pitchFamily="34" charset="0"/>
            <a:cs typeface="Arial" panose="020B0604020202020204" pitchFamily="34" charset="0"/>
          </a:endParaRPr>
        </a:p>
      </dsp:txBody>
      <dsp:txXfrm>
        <a:off x="0" y="3285721"/>
        <a:ext cx="10138391" cy="1433250"/>
      </dsp:txXfrm>
    </dsp:sp>
    <dsp:sp modelId="{DE41F533-A90B-4791-A97F-D2263066D35F}">
      <dsp:nvSpPr>
        <dsp:cNvPr id="0" name=""/>
        <dsp:cNvSpPr/>
      </dsp:nvSpPr>
      <dsp:spPr>
        <a:xfrm>
          <a:off x="506919" y="2901961"/>
          <a:ext cx="7096873" cy="767520"/>
        </a:xfrm>
        <a:prstGeom prst="roundRect">
          <a:avLst/>
        </a:prstGeom>
        <a:solidFill>
          <a:srgbClr val="00A5A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8245" tIns="0" rIns="268245" bIns="0" numCol="1" spcCol="1270" anchor="ctr" anchorCtr="0">
          <a:noAutofit/>
        </a:bodyPr>
        <a:lstStyle/>
        <a:p>
          <a:pPr marL="0" lvl="0" indent="0" algn="l" defTabSz="800100">
            <a:lnSpc>
              <a:spcPct val="90000"/>
            </a:lnSpc>
            <a:spcBef>
              <a:spcPct val="0"/>
            </a:spcBef>
            <a:spcAft>
              <a:spcPct val="35000"/>
            </a:spcAft>
            <a:buNone/>
          </a:pPr>
          <a:r>
            <a:rPr lang="en-GB" sz="1800" b="1" kern="1200">
              <a:latin typeface="Arial" panose="020B0604020202020204" pitchFamily="34" charset="0"/>
              <a:cs typeface="Arial" panose="020B0604020202020204" pitchFamily="34" charset="0"/>
            </a:rPr>
            <a:t>Webinar Recordings</a:t>
          </a:r>
        </a:p>
      </dsp:txBody>
      <dsp:txXfrm>
        <a:off x="544386" y="2939428"/>
        <a:ext cx="7021939" cy="6925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9BA069-A66D-4B36-817C-76B712173D42}">
      <dsp:nvSpPr>
        <dsp:cNvPr id="0" name=""/>
        <dsp:cNvSpPr/>
      </dsp:nvSpPr>
      <dsp:spPr>
        <a:xfrm rot="5400000">
          <a:off x="3965467" y="-276001"/>
          <a:ext cx="1482816" cy="3386347"/>
        </a:xfrm>
        <a:prstGeom prst="corner">
          <a:avLst>
            <a:gd name="adj1" fmla="val 16120"/>
            <a:gd name="adj2" fmla="val 16110"/>
          </a:avLst>
        </a:prstGeom>
        <a:solidFill>
          <a:srgbClr val="00A5A1"/>
        </a:solidFill>
        <a:ln w="12700" cap="flat" cmpd="sng" algn="ctr">
          <a:solidFill>
            <a:schemeClr val="accent4">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5F89CF-98A2-4964-8B5C-249B26A1B783}">
      <dsp:nvSpPr>
        <dsp:cNvPr id="0" name=""/>
        <dsp:cNvSpPr/>
      </dsp:nvSpPr>
      <dsp:spPr>
        <a:xfrm>
          <a:off x="3289622" y="921670"/>
          <a:ext cx="3269410" cy="1952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b="1" kern="1200">
              <a:solidFill>
                <a:schemeClr val="tx1"/>
              </a:solidFill>
            </a:rPr>
            <a:t>Legal Aid Bulletin</a:t>
          </a:r>
          <a:endParaRPr lang="en-GB" sz="2000" kern="1200">
            <a:solidFill>
              <a:schemeClr val="tx1"/>
            </a:solidFill>
          </a:endParaRPr>
        </a:p>
        <a:p>
          <a:pPr marL="171450" lvl="1" indent="-171450" algn="l" defTabSz="800100">
            <a:lnSpc>
              <a:spcPct val="100000"/>
            </a:lnSpc>
            <a:spcBef>
              <a:spcPct val="0"/>
            </a:spcBef>
            <a:spcAft>
              <a:spcPct val="15000"/>
            </a:spcAft>
            <a:buChar char="•"/>
          </a:pPr>
          <a:r>
            <a:rPr lang="en-US" sz="1800" b="0" kern="1200">
              <a:solidFill>
                <a:schemeClr val="tx1"/>
              </a:solidFill>
            </a:rPr>
            <a:t>A fortnightly e-alert with links to relevant pages</a:t>
          </a:r>
          <a:endParaRPr lang="en-GB" sz="1800" kern="1200">
            <a:solidFill>
              <a:schemeClr val="tx1"/>
            </a:solidFill>
          </a:endParaRPr>
        </a:p>
        <a:p>
          <a:pPr marL="171450" lvl="1" indent="-171450" algn="l" defTabSz="800100">
            <a:lnSpc>
              <a:spcPct val="100000"/>
            </a:lnSpc>
            <a:spcBef>
              <a:spcPct val="0"/>
            </a:spcBef>
            <a:spcAft>
              <a:spcPct val="15000"/>
            </a:spcAft>
            <a:buChar char="•"/>
          </a:pPr>
          <a:r>
            <a:rPr lang="en-US" sz="1800" b="0" kern="1200">
              <a:solidFill>
                <a:schemeClr val="tx1"/>
              </a:solidFill>
            </a:rPr>
            <a:t>Join our thousands of subscribers: </a:t>
          </a:r>
          <a:r>
            <a:rPr lang="en-GB" sz="1800" kern="1200">
              <a:hlinkClick xmlns:r="http://schemas.openxmlformats.org/officeDocument/2006/relationships" r:id="rId1"/>
            </a:rPr>
            <a:t>Sign-up to LAA Bulletin &gt;&gt;</a:t>
          </a:r>
          <a:endParaRPr lang="en-GB" sz="1800" kern="1200">
            <a:solidFill>
              <a:schemeClr val="tx1"/>
            </a:solidFill>
          </a:endParaRPr>
        </a:p>
      </dsp:txBody>
      <dsp:txXfrm>
        <a:off x="3289622" y="921670"/>
        <a:ext cx="3269410" cy="1952586"/>
      </dsp:txXfrm>
    </dsp:sp>
    <dsp:sp modelId="{56E93CB9-72B4-4F91-A22C-AF9924480AB8}">
      <dsp:nvSpPr>
        <dsp:cNvPr id="0" name=""/>
        <dsp:cNvSpPr/>
      </dsp:nvSpPr>
      <dsp:spPr>
        <a:xfrm>
          <a:off x="5976701" y="66240"/>
          <a:ext cx="420294" cy="420294"/>
        </a:xfrm>
        <a:prstGeom prst="triangle">
          <a:avLst>
            <a:gd name="adj" fmla="val 100000"/>
          </a:avLst>
        </a:prstGeom>
        <a:solidFill>
          <a:srgbClr val="00A5A1"/>
        </a:solidFill>
        <a:ln w="12700" cap="flat" cmpd="sng" algn="ctr">
          <a:solidFill>
            <a:schemeClr val="accent4">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C7C547-C38B-4461-9DD9-5C3D0FDC541A}">
      <dsp:nvSpPr>
        <dsp:cNvPr id="0" name=""/>
        <dsp:cNvSpPr/>
      </dsp:nvSpPr>
      <dsp:spPr>
        <a:xfrm rot="5400000">
          <a:off x="7766373" y="-838497"/>
          <a:ext cx="1482816" cy="3140374"/>
        </a:xfrm>
        <a:prstGeom prst="corner">
          <a:avLst>
            <a:gd name="adj1" fmla="val 16120"/>
            <a:gd name="adj2" fmla="val 16110"/>
          </a:avLst>
        </a:prstGeom>
        <a:solidFill>
          <a:srgbClr val="00A5A1"/>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B7C282-84EA-4A18-AFDC-B0F17F2DC774}">
      <dsp:nvSpPr>
        <dsp:cNvPr id="0" name=""/>
        <dsp:cNvSpPr/>
      </dsp:nvSpPr>
      <dsp:spPr>
        <a:xfrm>
          <a:off x="7304892" y="367573"/>
          <a:ext cx="2919995" cy="1952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b="1" kern="1200">
              <a:solidFill>
                <a:schemeClr val="tx1"/>
              </a:solidFill>
            </a:rPr>
            <a:t>Social Media</a:t>
          </a:r>
          <a:endParaRPr lang="en-GB" sz="2000" kern="1200">
            <a:solidFill>
              <a:schemeClr val="tx1"/>
            </a:solidFill>
          </a:endParaRPr>
        </a:p>
        <a:p>
          <a:pPr marL="171450" lvl="1" indent="-171450" algn="l" defTabSz="800100">
            <a:lnSpc>
              <a:spcPct val="100000"/>
            </a:lnSpc>
            <a:spcBef>
              <a:spcPct val="0"/>
            </a:spcBef>
            <a:spcAft>
              <a:spcPct val="15000"/>
            </a:spcAft>
            <a:buChar char="•"/>
          </a:pPr>
          <a:r>
            <a:rPr lang="en-US" sz="1800" b="0" kern="1200">
              <a:solidFill>
                <a:schemeClr val="tx1"/>
              </a:solidFill>
            </a:rPr>
            <a:t>Follow us on X (formerly Twitter)</a:t>
          </a:r>
          <a:endParaRPr lang="en-GB" sz="1800" kern="1200">
            <a:solidFill>
              <a:schemeClr val="tx1"/>
            </a:solidFill>
          </a:endParaRPr>
        </a:p>
        <a:p>
          <a:pPr marL="171450" lvl="1" indent="-171450" algn="l" defTabSz="800100">
            <a:lnSpc>
              <a:spcPct val="100000"/>
            </a:lnSpc>
            <a:spcBef>
              <a:spcPct val="0"/>
            </a:spcBef>
            <a:spcAft>
              <a:spcPct val="15000"/>
            </a:spcAft>
            <a:buChar char="•"/>
          </a:pPr>
          <a:r>
            <a:rPr lang="en-US" sz="1800" b="0" kern="1200">
              <a:solidFill>
                <a:schemeClr val="tx1"/>
              </a:solidFill>
            </a:rPr>
            <a:t>Get help from our customer </a:t>
          </a:r>
          <a:r>
            <a:rPr lang="en-GB" sz="1800" kern="1200">
              <a:solidFill>
                <a:schemeClr val="tx1"/>
              </a:solidFill>
            </a:rPr>
            <a:t>service twitter account</a:t>
          </a:r>
        </a:p>
        <a:p>
          <a:pPr marL="171450" lvl="1" indent="-171450" algn="l" defTabSz="800100">
            <a:lnSpc>
              <a:spcPct val="100000"/>
            </a:lnSpc>
            <a:spcBef>
              <a:spcPct val="0"/>
            </a:spcBef>
            <a:spcAft>
              <a:spcPct val="15000"/>
            </a:spcAft>
            <a:buChar char="•"/>
          </a:pPr>
          <a:r>
            <a:rPr lang="en-GB" sz="1800" kern="1200">
              <a:solidFill>
                <a:schemeClr val="tx1"/>
              </a:solidFill>
            </a:rPr>
            <a:t>Read our blog</a:t>
          </a:r>
        </a:p>
      </dsp:txBody>
      <dsp:txXfrm>
        <a:off x="7304892" y="367573"/>
        <a:ext cx="2919995" cy="195258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2312176-CD2F-C906-EA25-53B5142851F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9034098B-0B48-AE56-B862-572A56252B4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BA73BFB-98CB-48B9-94EC-951DC396B1C8}" type="datetimeFigureOut">
              <a:rPr lang="en-GB" smtClean="0"/>
              <a:t>23/09/2024</a:t>
            </a:fld>
            <a:endParaRPr lang="en-GB"/>
          </a:p>
        </p:txBody>
      </p:sp>
      <p:sp>
        <p:nvSpPr>
          <p:cNvPr id="4" name="Footer Placeholder 3">
            <a:extLst>
              <a:ext uri="{FF2B5EF4-FFF2-40B4-BE49-F238E27FC236}">
                <a16:creationId xmlns:a16="http://schemas.microsoft.com/office/drawing/2014/main" id="{AC63B982-9802-C80C-80B6-69CAFE725F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FE5156C-BE97-DE51-2C5F-56A7C7AA8F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4B72910-E49B-45A5-AD4F-261F7F28C03D}" type="slidenum">
              <a:rPr lang="en-GB" smtClean="0"/>
              <a:t>‹#›</a:t>
            </a:fld>
            <a:endParaRPr lang="en-GB"/>
          </a:p>
        </p:txBody>
      </p:sp>
    </p:spTree>
    <p:extLst>
      <p:ext uri="{BB962C8B-B14F-4D97-AF65-F5344CB8AC3E}">
        <p14:creationId xmlns:p14="http://schemas.microsoft.com/office/powerpoint/2010/main" val="2183679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0DA7AC-21A6-48FE-AADC-53FFB7595DE4}" type="datetimeFigureOut">
              <a:rPr lang="en-GB" smtClean="0"/>
              <a:t>23/09/2024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1A3158-828B-45DC-A055-D433B2F6AF05}" type="slidenum">
              <a:rPr lang="en-GB" smtClean="0"/>
              <a:t>‹#›</a:t>
            </a:fld>
            <a:endParaRPr lang="en-GB"/>
          </a:p>
        </p:txBody>
      </p:sp>
    </p:spTree>
    <p:extLst>
      <p:ext uri="{BB962C8B-B14F-4D97-AF65-F5344CB8AC3E}">
        <p14:creationId xmlns:p14="http://schemas.microsoft.com/office/powerpoint/2010/main" val="3780015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EFB60E-C0A5-416E-864A-9ED7E1B46A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421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EFB60E-C0A5-416E-864A-9ED7E1B46A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7512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EFB60E-C0A5-416E-864A-9ED7E1B46A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5742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EFB60E-C0A5-416E-864A-9ED7E1B46A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5821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EFB60E-C0A5-416E-864A-9ED7E1B46A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161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EFB60E-C0A5-416E-864A-9ED7E1B46A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5703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EFB60E-C0A5-416E-864A-9ED7E1B46A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7495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EFB60E-C0A5-416E-864A-9ED7E1B46A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848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EFB60E-C0A5-416E-864A-9ED7E1B46A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321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EFB60E-C0A5-416E-864A-9ED7E1B46A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5828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EFB60E-C0A5-416E-864A-9ED7E1B46A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812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EFB60E-C0A5-416E-864A-9ED7E1B46A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7621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EFB60E-C0A5-416E-864A-9ED7E1B46A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14041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EFB60E-C0A5-416E-864A-9ED7E1B46A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61194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EFB60E-C0A5-416E-864A-9ED7E1B46A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1892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EFB60E-C0A5-416E-864A-9ED7E1B46A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20692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EFB60E-C0A5-416E-864A-9ED7E1B46A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41202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EFB60E-C0A5-416E-864A-9ED7E1B46A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21199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EFB60E-C0A5-416E-864A-9ED7E1B46A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3680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EFB60E-C0A5-416E-864A-9ED7E1B46A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28875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EFB60E-C0A5-416E-864A-9ED7E1B46A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3737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EFB60E-C0A5-416E-864A-9ED7E1B46A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386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EFB60E-C0A5-416E-864A-9ED7E1B46A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20639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EFB60E-C0A5-416E-864A-9ED7E1B46A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43249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EFB60E-C0A5-416E-864A-9ED7E1B46A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63315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EFB60E-C0A5-416E-864A-9ED7E1B46A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30291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EFB60E-C0A5-416E-864A-9ED7E1B46A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51233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EFB60E-C0A5-416E-864A-9ED7E1B46A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252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EFB60E-C0A5-416E-864A-9ED7E1B46A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85545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EFB60E-C0A5-416E-864A-9ED7E1B46A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127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EFB60E-C0A5-416E-864A-9ED7E1B46A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0900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EFB60E-C0A5-416E-864A-9ED7E1B46A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61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EFB60E-C0A5-416E-864A-9ED7E1B46A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66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EFB60E-C0A5-416E-864A-9ED7E1B46A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988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EFB60E-C0A5-416E-864A-9ED7E1B46A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067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EFB60E-C0A5-416E-864A-9ED7E1B46A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1253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Legal Aid Agency. Providing access to justice through working with others to achieve excellence in the delivery of legal aid">
            <a:extLst>
              <a:ext uri="{FF2B5EF4-FFF2-40B4-BE49-F238E27FC236}">
                <a16:creationId xmlns:a16="http://schemas.microsoft.com/office/drawing/2014/main" id="{650D788D-F4F1-FF26-7209-48E348FC9E6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5651" y="-240808"/>
            <a:ext cx="12617650" cy="7098808"/>
          </a:xfrm>
          <a:prstGeom prst="rect">
            <a:avLst/>
          </a:prstGeom>
        </p:spPr>
      </p:pic>
      <p:sp>
        <p:nvSpPr>
          <p:cNvPr id="2" name="Title 1">
            <a:extLst>
              <a:ext uri="{FF2B5EF4-FFF2-40B4-BE49-F238E27FC236}">
                <a16:creationId xmlns:a16="http://schemas.microsoft.com/office/drawing/2014/main" id="{B47590F9-5019-854C-18E3-647D62225888}"/>
              </a:ext>
            </a:extLst>
          </p:cNvPr>
          <p:cNvSpPr>
            <a:spLocks noGrp="1"/>
          </p:cNvSpPr>
          <p:nvPr>
            <p:ph type="ctrTitle"/>
          </p:nvPr>
        </p:nvSpPr>
        <p:spPr>
          <a:xfrm>
            <a:off x="758189" y="2622074"/>
            <a:ext cx="7920000" cy="1080000"/>
          </a:xfrm>
        </p:spPr>
        <p:txBody>
          <a:bodyPr anchor="t" anchorCtr="0">
            <a:normAutofit/>
          </a:bodyPr>
          <a:lstStyle>
            <a:lvl1pPr algn="l">
              <a:lnSpc>
                <a:spcPct val="100000"/>
              </a:lnSpc>
              <a:defRPr sz="3400" b="1"/>
            </a:lvl1pPr>
          </a:lstStyle>
          <a:p>
            <a:r>
              <a:rPr lang="en-US" noProof="0"/>
              <a:t>Click to edit Master title style</a:t>
            </a:r>
            <a:endParaRPr lang="en-GB" noProof="0"/>
          </a:p>
        </p:txBody>
      </p:sp>
      <p:sp>
        <p:nvSpPr>
          <p:cNvPr id="3" name="Subtitle 2">
            <a:extLst>
              <a:ext uri="{FF2B5EF4-FFF2-40B4-BE49-F238E27FC236}">
                <a16:creationId xmlns:a16="http://schemas.microsoft.com/office/drawing/2014/main" id="{9F0F1EE0-638B-690E-3374-CE1E12D2585D}"/>
              </a:ext>
            </a:extLst>
          </p:cNvPr>
          <p:cNvSpPr>
            <a:spLocks noGrp="1"/>
          </p:cNvSpPr>
          <p:nvPr>
            <p:ph type="subTitle" idx="1"/>
          </p:nvPr>
        </p:nvSpPr>
        <p:spPr>
          <a:xfrm>
            <a:off x="758190" y="3838357"/>
            <a:ext cx="7920000" cy="1080000"/>
          </a:xfrm>
        </p:spPr>
        <p:txBody>
          <a:bodyPr/>
          <a:lstStyle>
            <a:lvl1pPr marL="0" indent="0" algn="l">
              <a:lnSpc>
                <a:spcPct val="100000"/>
              </a:lnSpc>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sp>
        <p:nvSpPr>
          <p:cNvPr id="10" name="Text Placeholder 9">
            <a:extLst>
              <a:ext uri="{FF2B5EF4-FFF2-40B4-BE49-F238E27FC236}">
                <a16:creationId xmlns:a16="http://schemas.microsoft.com/office/drawing/2014/main" id="{A565C95F-3718-1528-8609-763CA15704E3}"/>
              </a:ext>
            </a:extLst>
          </p:cNvPr>
          <p:cNvSpPr>
            <a:spLocks noGrp="1"/>
          </p:cNvSpPr>
          <p:nvPr>
            <p:ph type="body" sz="quarter" idx="13" hasCustomPrompt="1"/>
          </p:nvPr>
        </p:nvSpPr>
        <p:spPr>
          <a:xfrm>
            <a:off x="758189" y="5364119"/>
            <a:ext cx="7920000" cy="288000"/>
          </a:xfrm>
        </p:spPr>
        <p:txBody>
          <a:bodyPr>
            <a:normAutofit/>
          </a:bodyPr>
          <a:lstStyle>
            <a:lvl1pPr marL="0" indent="0">
              <a:lnSpc>
                <a:spcPct val="100000"/>
              </a:lnSpc>
              <a:spcBef>
                <a:spcPts val="0"/>
              </a:spcBef>
              <a:buNone/>
              <a:defRPr sz="1600"/>
            </a:lvl1pPr>
            <a:lvl2pPr marL="457200" indent="0">
              <a:buNone/>
              <a:defRPr/>
            </a:lvl2pPr>
          </a:lstStyle>
          <a:p>
            <a:pPr lvl="0"/>
            <a:r>
              <a:rPr lang="en-US"/>
              <a:t>Month YYYY</a:t>
            </a:r>
          </a:p>
        </p:txBody>
      </p:sp>
      <p:pic>
        <p:nvPicPr>
          <p:cNvPr id="5" name="Picture 4" descr="Legal Aid Agency logo">
            <a:extLst>
              <a:ext uri="{FF2B5EF4-FFF2-40B4-BE49-F238E27FC236}">
                <a16:creationId xmlns:a16="http://schemas.microsoft.com/office/drawing/2014/main" id="{41F72911-4543-BB8B-B85F-A994E7D664F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9200" y="622800"/>
            <a:ext cx="1393200" cy="1191144"/>
          </a:xfrm>
          <a:prstGeom prst="rect">
            <a:avLst/>
          </a:prstGeom>
          <a:noFill/>
          <a:ln>
            <a:noFill/>
          </a:ln>
        </p:spPr>
      </p:pic>
    </p:spTree>
    <p:extLst>
      <p:ext uri="{BB962C8B-B14F-4D97-AF65-F5344CB8AC3E}">
        <p14:creationId xmlns:p14="http://schemas.microsoft.com/office/powerpoint/2010/main" val="304630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5B4F51-5365-3BA7-A54C-CBC64BD46D7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708" y="857"/>
            <a:ext cx="12186583" cy="6856285"/>
          </a:xfrm>
          <a:prstGeom prst="rect">
            <a:avLst/>
          </a:prstGeom>
        </p:spPr>
      </p:pic>
      <p:sp>
        <p:nvSpPr>
          <p:cNvPr id="2" name="Title 1">
            <a:extLst>
              <a:ext uri="{FF2B5EF4-FFF2-40B4-BE49-F238E27FC236}">
                <a16:creationId xmlns:a16="http://schemas.microsoft.com/office/drawing/2014/main" id="{CAB1583C-FBCA-EA5C-1733-E09C1C9DAC2B}"/>
              </a:ext>
            </a:extLst>
          </p:cNvPr>
          <p:cNvSpPr>
            <a:spLocks noGrp="1"/>
          </p:cNvSpPr>
          <p:nvPr>
            <p:ph type="title"/>
          </p:nvPr>
        </p:nvSpPr>
        <p:spPr>
          <a:xfrm>
            <a:off x="759600" y="2620800"/>
            <a:ext cx="7920000" cy="1080000"/>
          </a:xfrm>
        </p:spPr>
        <p:txBody>
          <a:bodyPr anchor="t" anchorCtr="0">
            <a:normAutofit/>
          </a:bodyPr>
          <a:lstStyle>
            <a:lvl1pPr>
              <a:defRPr sz="3400">
                <a:solidFill>
                  <a:schemeClr val="tx1"/>
                </a:solidFill>
              </a:defRPr>
            </a:lvl1pPr>
          </a:lstStyle>
          <a:p>
            <a:r>
              <a:rPr lang="en-US" noProof="0"/>
              <a:t>Click to edit Master title style</a:t>
            </a:r>
            <a:endParaRPr lang="en-GB" noProof="0"/>
          </a:p>
        </p:txBody>
      </p:sp>
      <p:sp>
        <p:nvSpPr>
          <p:cNvPr id="3" name="Text Placeholder 2">
            <a:extLst>
              <a:ext uri="{FF2B5EF4-FFF2-40B4-BE49-F238E27FC236}">
                <a16:creationId xmlns:a16="http://schemas.microsoft.com/office/drawing/2014/main" id="{FAE1315A-D470-E14A-1174-2675FA007A0E}"/>
              </a:ext>
            </a:extLst>
          </p:cNvPr>
          <p:cNvSpPr>
            <a:spLocks noGrp="1"/>
          </p:cNvSpPr>
          <p:nvPr>
            <p:ph type="body" idx="1"/>
          </p:nvPr>
        </p:nvSpPr>
        <p:spPr>
          <a:xfrm>
            <a:off x="759600" y="3837600"/>
            <a:ext cx="7920000" cy="1080000"/>
          </a:xfrm>
        </p:spPr>
        <p:txBody>
          <a:bodyPr/>
          <a:lstStyle>
            <a:lvl1pPr marL="0" indent="0">
              <a:buNone/>
              <a:defRPr sz="24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123199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EBDFBE-9236-64C9-4986-9D68C05CCC5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707" y="857"/>
            <a:ext cx="12189600" cy="6857983"/>
          </a:xfrm>
          <a:prstGeom prst="rect">
            <a:avLst/>
          </a:prstGeom>
        </p:spPr>
      </p:pic>
      <p:sp>
        <p:nvSpPr>
          <p:cNvPr id="2" name="Title 1">
            <a:extLst>
              <a:ext uri="{FF2B5EF4-FFF2-40B4-BE49-F238E27FC236}">
                <a16:creationId xmlns:a16="http://schemas.microsoft.com/office/drawing/2014/main" id="{71AD33D3-D582-48EF-0A2B-74426CCEC468}"/>
              </a:ext>
            </a:extLst>
          </p:cNvPr>
          <p:cNvSpPr>
            <a:spLocks noGrp="1"/>
          </p:cNvSpPr>
          <p:nvPr>
            <p:ph type="title"/>
          </p:nvPr>
        </p:nvSpPr>
        <p:spPr/>
        <p:txBody>
          <a:bodyPr/>
          <a:lstStyle/>
          <a:p>
            <a:r>
              <a:rPr lang="en-US" noProof="0"/>
              <a:t>Click to edit Master title style</a:t>
            </a:r>
            <a:endParaRPr lang="en-GB" noProof="0"/>
          </a:p>
        </p:txBody>
      </p:sp>
      <p:sp>
        <p:nvSpPr>
          <p:cNvPr id="3" name="Content Placeholder 2">
            <a:extLst>
              <a:ext uri="{FF2B5EF4-FFF2-40B4-BE49-F238E27FC236}">
                <a16:creationId xmlns:a16="http://schemas.microsoft.com/office/drawing/2014/main" id="{311E300F-E606-52C3-A6CF-24C403CD7DD4}"/>
              </a:ext>
            </a:extLst>
          </p:cNvPr>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a:extLst>
              <a:ext uri="{FF2B5EF4-FFF2-40B4-BE49-F238E27FC236}">
                <a16:creationId xmlns:a16="http://schemas.microsoft.com/office/drawing/2014/main" id="{B2DAAC7B-B7C8-1A3B-136D-63FA4F550DF3}"/>
              </a:ext>
            </a:extLst>
          </p:cNvPr>
          <p:cNvSpPr>
            <a:spLocks noGrp="1"/>
          </p:cNvSpPr>
          <p:nvPr>
            <p:ph type="dt" sz="half" idx="10"/>
          </p:nvPr>
        </p:nvSpPr>
        <p:spPr/>
        <p:txBody>
          <a:bodyPr/>
          <a:lstStyle/>
          <a:p>
            <a:fld id="{104A9B82-31CD-4257-9983-9D3A86BF2CFF}" type="datetime1">
              <a:rPr lang="en-GB" smtClean="0"/>
              <a:t>23/09/2024</a:t>
            </a:fld>
            <a:endParaRPr lang="en-GB"/>
          </a:p>
        </p:txBody>
      </p:sp>
      <p:sp>
        <p:nvSpPr>
          <p:cNvPr id="5" name="Footer Placeholder 4">
            <a:extLst>
              <a:ext uri="{FF2B5EF4-FFF2-40B4-BE49-F238E27FC236}">
                <a16:creationId xmlns:a16="http://schemas.microsoft.com/office/drawing/2014/main" id="{C25AF1ED-CB8C-A0D7-A9FC-6325155370BC}"/>
              </a:ext>
            </a:extLst>
          </p:cNvPr>
          <p:cNvSpPr>
            <a:spLocks noGrp="1"/>
          </p:cNvSpPr>
          <p:nvPr>
            <p:ph type="ftr" sz="quarter" idx="11"/>
          </p:nvPr>
        </p:nvSpPr>
        <p:spPr/>
        <p:txBody>
          <a:bodyPr/>
          <a:lstStyle/>
          <a:p>
            <a:r>
              <a:rPr lang="en-GB"/>
              <a:t>Footer - use Insert &gt; Header &amp; Footer to edit this text</a:t>
            </a:r>
          </a:p>
        </p:txBody>
      </p:sp>
      <p:sp>
        <p:nvSpPr>
          <p:cNvPr id="6" name="Slide Number Placeholder 5">
            <a:extLst>
              <a:ext uri="{FF2B5EF4-FFF2-40B4-BE49-F238E27FC236}">
                <a16:creationId xmlns:a16="http://schemas.microsoft.com/office/drawing/2014/main" id="{B1464B7B-2E91-374D-D445-0D9781F85D50}"/>
              </a:ext>
            </a:extLst>
          </p:cNvPr>
          <p:cNvSpPr>
            <a:spLocks noGrp="1"/>
          </p:cNvSpPr>
          <p:nvPr>
            <p:ph type="sldNum" sz="quarter" idx="12"/>
          </p:nvPr>
        </p:nvSpPr>
        <p:spPr/>
        <p:txBody>
          <a:bodyPr/>
          <a:lstStyle/>
          <a:p>
            <a:fld id="{C0189ED6-F87B-4BC1-907E-EF602CA5C674}" type="slidenum">
              <a:rPr lang="en-GB" smtClean="0"/>
              <a:t>‹#›</a:t>
            </a:fld>
            <a:endParaRPr lang="en-GB"/>
          </a:p>
        </p:txBody>
      </p:sp>
    </p:spTree>
    <p:extLst>
      <p:ext uri="{BB962C8B-B14F-4D97-AF65-F5344CB8AC3E}">
        <p14:creationId xmlns:p14="http://schemas.microsoft.com/office/powerpoint/2010/main" val="2567394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382AE5D-6592-4E1B-A6D2-0CB294D7117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707" y="857"/>
            <a:ext cx="12189600" cy="6857983"/>
          </a:xfrm>
          <a:prstGeom prst="rect">
            <a:avLst/>
          </a:prstGeom>
        </p:spPr>
      </p:pic>
      <p:sp>
        <p:nvSpPr>
          <p:cNvPr id="2" name="Title 1">
            <a:extLst>
              <a:ext uri="{FF2B5EF4-FFF2-40B4-BE49-F238E27FC236}">
                <a16:creationId xmlns:a16="http://schemas.microsoft.com/office/drawing/2014/main" id="{298DA5BE-9F0C-9C33-E738-BB0C9ACF4C41}"/>
              </a:ext>
            </a:extLst>
          </p:cNvPr>
          <p:cNvSpPr>
            <a:spLocks noGrp="1"/>
          </p:cNvSpPr>
          <p:nvPr>
            <p:ph type="title"/>
          </p:nvPr>
        </p:nvSpPr>
        <p:spPr/>
        <p:txBody>
          <a:bodyPr/>
          <a:lstStyle/>
          <a:p>
            <a:r>
              <a:rPr lang="en-US" noProof="0"/>
              <a:t>Click to edit Master title style</a:t>
            </a:r>
            <a:endParaRPr lang="en-GB" noProof="0"/>
          </a:p>
        </p:txBody>
      </p:sp>
      <p:sp>
        <p:nvSpPr>
          <p:cNvPr id="3" name="Content Placeholder 2">
            <a:extLst>
              <a:ext uri="{FF2B5EF4-FFF2-40B4-BE49-F238E27FC236}">
                <a16:creationId xmlns:a16="http://schemas.microsoft.com/office/drawing/2014/main" id="{3F6B1209-6B5A-DD57-363E-9C28D7B61B4D}"/>
              </a:ext>
            </a:extLst>
          </p:cNvPr>
          <p:cNvSpPr>
            <a:spLocks noGrp="1"/>
          </p:cNvSpPr>
          <p:nvPr>
            <p:ph sz="half" idx="1"/>
          </p:nvPr>
        </p:nvSpPr>
        <p:spPr>
          <a:xfrm>
            <a:off x="810000" y="1396800"/>
            <a:ext cx="5140800" cy="423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a:extLst>
              <a:ext uri="{FF2B5EF4-FFF2-40B4-BE49-F238E27FC236}">
                <a16:creationId xmlns:a16="http://schemas.microsoft.com/office/drawing/2014/main" id="{8D3296D8-E2C8-3A59-6DA0-2FCCEA8D1B50}"/>
              </a:ext>
            </a:extLst>
          </p:cNvPr>
          <p:cNvSpPr>
            <a:spLocks noGrp="1"/>
          </p:cNvSpPr>
          <p:nvPr>
            <p:ph sz="half" idx="2"/>
          </p:nvPr>
        </p:nvSpPr>
        <p:spPr>
          <a:xfrm>
            <a:off x="6396340" y="1396800"/>
            <a:ext cx="5141085" cy="423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a:extLst>
              <a:ext uri="{FF2B5EF4-FFF2-40B4-BE49-F238E27FC236}">
                <a16:creationId xmlns:a16="http://schemas.microsoft.com/office/drawing/2014/main" id="{E2F44ED3-56E8-EEBB-FFA7-9E84F7C646A0}"/>
              </a:ext>
            </a:extLst>
          </p:cNvPr>
          <p:cNvSpPr>
            <a:spLocks noGrp="1"/>
          </p:cNvSpPr>
          <p:nvPr>
            <p:ph type="dt" sz="half" idx="10"/>
          </p:nvPr>
        </p:nvSpPr>
        <p:spPr/>
        <p:txBody>
          <a:bodyPr/>
          <a:lstStyle/>
          <a:p>
            <a:fld id="{4C3933E6-4F09-488F-A0F2-21D685F15792}" type="datetime1">
              <a:rPr lang="en-GB" smtClean="0"/>
              <a:t>23/09/2024</a:t>
            </a:fld>
            <a:endParaRPr lang="en-GB"/>
          </a:p>
        </p:txBody>
      </p:sp>
      <p:sp>
        <p:nvSpPr>
          <p:cNvPr id="6" name="Footer Placeholder 5">
            <a:extLst>
              <a:ext uri="{FF2B5EF4-FFF2-40B4-BE49-F238E27FC236}">
                <a16:creationId xmlns:a16="http://schemas.microsoft.com/office/drawing/2014/main" id="{57E578A9-AEFF-4AB7-B964-8C5EFAE84103}"/>
              </a:ext>
            </a:extLst>
          </p:cNvPr>
          <p:cNvSpPr>
            <a:spLocks noGrp="1"/>
          </p:cNvSpPr>
          <p:nvPr>
            <p:ph type="ftr" sz="quarter" idx="11"/>
          </p:nvPr>
        </p:nvSpPr>
        <p:spPr/>
        <p:txBody>
          <a:bodyPr/>
          <a:lstStyle/>
          <a:p>
            <a:r>
              <a:rPr lang="en-GB"/>
              <a:t>Footer - use Insert &gt; Header &amp; Footer to edit this text</a:t>
            </a:r>
          </a:p>
        </p:txBody>
      </p:sp>
      <p:sp>
        <p:nvSpPr>
          <p:cNvPr id="7" name="Slide Number Placeholder 6">
            <a:extLst>
              <a:ext uri="{FF2B5EF4-FFF2-40B4-BE49-F238E27FC236}">
                <a16:creationId xmlns:a16="http://schemas.microsoft.com/office/drawing/2014/main" id="{2D0A671D-0D15-C5DF-0D6D-0416008266FB}"/>
              </a:ext>
            </a:extLst>
          </p:cNvPr>
          <p:cNvSpPr>
            <a:spLocks noGrp="1"/>
          </p:cNvSpPr>
          <p:nvPr>
            <p:ph type="sldNum" sz="quarter" idx="12"/>
          </p:nvPr>
        </p:nvSpPr>
        <p:spPr/>
        <p:txBody>
          <a:bodyPr/>
          <a:lstStyle/>
          <a:p>
            <a:fld id="{C0189ED6-F87B-4BC1-907E-EF602CA5C674}" type="slidenum">
              <a:rPr lang="en-GB" smtClean="0"/>
              <a:t>‹#›</a:t>
            </a:fld>
            <a:endParaRPr lang="en-GB"/>
          </a:p>
        </p:txBody>
      </p:sp>
    </p:spTree>
    <p:extLst>
      <p:ext uri="{BB962C8B-B14F-4D97-AF65-F5344CB8AC3E}">
        <p14:creationId xmlns:p14="http://schemas.microsoft.com/office/powerpoint/2010/main" val="1408835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Content &amp; Emphasi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1AA2A4-9EBB-75A0-6A63-F1D6BDE32A6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707" y="857"/>
            <a:ext cx="12189600" cy="6857983"/>
          </a:xfrm>
          <a:prstGeom prst="rect">
            <a:avLst/>
          </a:prstGeom>
        </p:spPr>
      </p:pic>
      <p:sp>
        <p:nvSpPr>
          <p:cNvPr id="2" name="Title 1">
            <a:extLst>
              <a:ext uri="{FF2B5EF4-FFF2-40B4-BE49-F238E27FC236}">
                <a16:creationId xmlns:a16="http://schemas.microsoft.com/office/drawing/2014/main" id="{298DA5BE-9F0C-9C33-E738-BB0C9ACF4C41}"/>
              </a:ext>
            </a:extLst>
          </p:cNvPr>
          <p:cNvSpPr>
            <a:spLocks noGrp="1"/>
          </p:cNvSpPr>
          <p:nvPr>
            <p:ph type="title"/>
          </p:nvPr>
        </p:nvSpPr>
        <p:spPr/>
        <p:txBody>
          <a:bodyPr/>
          <a:lstStyle/>
          <a:p>
            <a:r>
              <a:rPr lang="en-US" noProof="0"/>
              <a:t>Click to edit Master title style</a:t>
            </a:r>
            <a:endParaRPr lang="en-GB" noProof="0"/>
          </a:p>
        </p:txBody>
      </p:sp>
      <p:sp>
        <p:nvSpPr>
          <p:cNvPr id="3" name="Content Placeholder 2">
            <a:extLst>
              <a:ext uri="{FF2B5EF4-FFF2-40B4-BE49-F238E27FC236}">
                <a16:creationId xmlns:a16="http://schemas.microsoft.com/office/drawing/2014/main" id="{3F6B1209-6B5A-DD57-363E-9C28D7B61B4D}"/>
              </a:ext>
            </a:extLst>
          </p:cNvPr>
          <p:cNvSpPr>
            <a:spLocks noGrp="1"/>
          </p:cNvSpPr>
          <p:nvPr>
            <p:ph sz="half" idx="1"/>
          </p:nvPr>
        </p:nvSpPr>
        <p:spPr>
          <a:xfrm>
            <a:off x="810000" y="1396800"/>
            <a:ext cx="5140800" cy="423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a:extLst>
              <a:ext uri="{FF2B5EF4-FFF2-40B4-BE49-F238E27FC236}">
                <a16:creationId xmlns:a16="http://schemas.microsoft.com/office/drawing/2014/main" id="{8D3296D8-E2C8-3A59-6DA0-2FCCEA8D1B50}"/>
              </a:ext>
            </a:extLst>
          </p:cNvPr>
          <p:cNvSpPr>
            <a:spLocks noGrp="1"/>
          </p:cNvSpPr>
          <p:nvPr>
            <p:ph sz="half" idx="2"/>
          </p:nvPr>
        </p:nvSpPr>
        <p:spPr>
          <a:xfrm>
            <a:off x="6396340" y="1396800"/>
            <a:ext cx="5141085" cy="4230000"/>
          </a:xfrm>
          <a:solidFill>
            <a:srgbClr val="EBFDFA"/>
          </a:solidFill>
        </p:spPr>
        <p:txBody>
          <a:bodyPr lIns="180000" tIns="180000" rIns="180000" bIns="180000"/>
          <a:lstStyle>
            <a:lvl1pPr>
              <a:defRPr b="1">
                <a:solidFill>
                  <a:schemeClr val="accent1"/>
                </a:solidFill>
              </a:defRPr>
            </a:lvl1pPr>
            <a:lvl2pPr marL="0" indent="0">
              <a:buNone/>
              <a:defRPr>
                <a:solidFill>
                  <a:schemeClr val="accent1"/>
                </a:solidFill>
              </a:defRPr>
            </a:lvl2pPr>
            <a:lvl3pPr marL="252000">
              <a:defRPr>
                <a:solidFill>
                  <a:schemeClr val="accent1"/>
                </a:solidFill>
              </a:defRPr>
            </a:lvl3pPr>
            <a:lvl4pPr marL="504000">
              <a:defRPr>
                <a:solidFill>
                  <a:schemeClr val="accent1"/>
                </a:solidFill>
              </a:defRPr>
            </a:lvl4pPr>
            <a:lvl5pPr marL="756000">
              <a:defRPr>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a:extLst>
              <a:ext uri="{FF2B5EF4-FFF2-40B4-BE49-F238E27FC236}">
                <a16:creationId xmlns:a16="http://schemas.microsoft.com/office/drawing/2014/main" id="{E2F44ED3-56E8-EEBB-FFA7-9E84F7C646A0}"/>
              </a:ext>
            </a:extLst>
          </p:cNvPr>
          <p:cNvSpPr>
            <a:spLocks noGrp="1"/>
          </p:cNvSpPr>
          <p:nvPr>
            <p:ph type="dt" sz="half" idx="10"/>
          </p:nvPr>
        </p:nvSpPr>
        <p:spPr/>
        <p:txBody>
          <a:bodyPr/>
          <a:lstStyle/>
          <a:p>
            <a:fld id="{6797BDC9-1058-4A6E-91CD-7826F558505E}" type="datetime1">
              <a:rPr lang="en-GB" smtClean="0"/>
              <a:t>23/09/2024</a:t>
            </a:fld>
            <a:endParaRPr lang="en-GB"/>
          </a:p>
        </p:txBody>
      </p:sp>
      <p:sp>
        <p:nvSpPr>
          <p:cNvPr id="6" name="Footer Placeholder 5">
            <a:extLst>
              <a:ext uri="{FF2B5EF4-FFF2-40B4-BE49-F238E27FC236}">
                <a16:creationId xmlns:a16="http://schemas.microsoft.com/office/drawing/2014/main" id="{57E578A9-AEFF-4AB7-B964-8C5EFAE84103}"/>
              </a:ext>
            </a:extLst>
          </p:cNvPr>
          <p:cNvSpPr>
            <a:spLocks noGrp="1"/>
          </p:cNvSpPr>
          <p:nvPr>
            <p:ph type="ftr" sz="quarter" idx="11"/>
          </p:nvPr>
        </p:nvSpPr>
        <p:spPr/>
        <p:txBody>
          <a:bodyPr/>
          <a:lstStyle/>
          <a:p>
            <a:r>
              <a:rPr lang="en-GB"/>
              <a:t>Footer - use Insert &gt; Header &amp; Footer to edit this text</a:t>
            </a:r>
          </a:p>
        </p:txBody>
      </p:sp>
      <p:sp>
        <p:nvSpPr>
          <p:cNvPr id="7" name="Slide Number Placeholder 6">
            <a:extLst>
              <a:ext uri="{FF2B5EF4-FFF2-40B4-BE49-F238E27FC236}">
                <a16:creationId xmlns:a16="http://schemas.microsoft.com/office/drawing/2014/main" id="{2D0A671D-0D15-C5DF-0D6D-0416008266FB}"/>
              </a:ext>
            </a:extLst>
          </p:cNvPr>
          <p:cNvSpPr>
            <a:spLocks noGrp="1"/>
          </p:cNvSpPr>
          <p:nvPr>
            <p:ph type="sldNum" sz="quarter" idx="12"/>
          </p:nvPr>
        </p:nvSpPr>
        <p:spPr/>
        <p:txBody>
          <a:bodyPr/>
          <a:lstStyle/>
          <a:p>
            <a:fld id="{C0189ED6-F87B-4BC1-907E-EF602CA5C674}" type="slidenum">
              <a:rPr lang="en-GB" smtClean="0"/>
              <a:t>‹#›</a:t>
            </a:fld>
            <a:endParaRPr lang="en-GB"/>
          </a:p>
        </p:txBody>
      </p:sp>
    </p:spTree>
    <p:extLst>
      <p:ext uri="{BB962C8B-B14F-4D97-AF65-F5344CB8AC3E}">
        <p14:creationId xmlns:p14="http://schemas.microsoft.com/office/powerpoint/2010/main" val="264937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rge Tex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AD6E27-766B-EFE8-BDF0-7EF5F44DC32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707" y="857"/>
            <a:ext cx="12189600" cy="6857983"/>
          </a:xfrm>
          <a:prstGeom prst="rect">
            <a:avLst/>
          </a:prstGeom>
        </p:spPr>
      </p:pic>
      <p:sp>
        <p:nvSpPr>
          <p:cNvPr id="11" name="Text Placeholder 10">
            <a:extLst>
              <a:ext uri="{FF2B5EF4-FFF2-40B4-BE49-F238E27FC236}">
                <a16:creationId xmlns:a16="http://schemas.microsoft.com/office/drawing/2014/main" id="{624F3EF4-BF41-0563-2948-DCF0BDB2E7FF}"/>
              </a:ext>
            </a:extLst>
          </p:cNvPr>
          <p:cNvSpPr>
            <a:spLocks noGrp="1"/>
          </p:cNvSpPr>
          <p:nvPr>
            <p:ph type="body" sz="quarter" idx="13"/>
          </p:nvPr>
        </p:nvSpPr>
        <p:spPr>
          <a:xfrm>
            <a:off x="809426" y="1395413"/>
            <a:ext cx="10727999" cy="4229897"/>
          </a:xfrm>
        </p:spPr>
        <p:txBody>
          <a:bodyPr>
            <a:normAutofit/>
          </a:bodyPr>
          <a:lstStyle>
            <a:lvl1pPr>
              <a:defRPr sz="3400"/>
            </a:lvl1pPr>
            <a:lvl2pPr marL="360000" indent="-360000">
              <a:defRPr sz="3400"/>
            </a:lvl2pPr>
            <a:lvl3pPr marL="720000" indent="-360000">
              <a:defRPr sz="3400"/>
            </a:lvl3pPr>
            <a:lvl4pPr marL="1080000" indent="-360000">
              <a:defRPr sz="3400"/>
            </a:lvl4pPr>
            <a:lvl5pPr marL="1440000" indent="-360000">
              <a:defRPr sz="3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DAAC7B-B7C8-1A3B-136D-63FA4F550DF3}"/>
              </a:ext>
            </a:extLst>
          </p:cNvPr>
          <p:cNvSpPr>
            <a:spLocks noGrp="1"/>
          </p:cNvSpPr>
          <p:nvPr>
            <p:ph type="dt" sz="half" idx="10"/>
          </p:nvPr>
        </p:nvSpPr>
        <p:spPr/>
        <p:txBody>
          <a:bodyPr/>
          <a:lstStyle/>
          <a:p>
            <a:fld id="{79361415-A2E6-456E-A378-4AF2C88D0C52}" type="datetime1">
              <a:rPr lang="en-GB" smtClean="0"/>
              <a:t>23/09/2024</a:t>
            </a:fld>
            <a:endParaRPr lang="en-GB"/>
          </a:p>
        </p:txBody>
      </p:sp>
      <p:sp>
        <p:nvSpPr>
          <p:cNvPr id="5" name="Footer Placeholder 4">
            <a:extLst>
              <a:ext uri="{FF2B5EF4-FFF2-40B4-BE49-F238E27FC236}">
                <a16:creationId xmlns:a16="http://schemas.microsoft.com/office/drawing/2014/main" id="{C25AF1ED-CB8C-A0D7-A9FC-6325155370BC}"/>
              </a:ext>
            </a:extLst>
          </p:cNvPr>
          <p:cNvSpPr>
            <a:spLocks noGrp="1"/>
          </p:cNvSpPr>
          <p:nvPr>
            <p:ph type="ftr" sz="quarter" idx="11"/>
          </p:nvPr>
        </p:nvSpPr>
        <p:spPr/>
        <p:txBody>
          <a:bodyPr/>
          <a:lstStyle/>
          <a:p>
            <a:r>
              <a:rPr lang="en-GB"/>
              <a:t>Footer - use Insert &gt; Header &amp; Footer to edit this text</a:t>
            </a:r>
          </a:p>
        </p:txBody>
      </p:sp>
      <p:sp>
        <p:nvSpPr>
          <p:cNvPr id="6" name="Slide Number Placeholder 5">
            <a:extLst>
              <a:ext uri="{FF2B5EF4-FFF2-40B4-BE49-F238E27FC236}">
                <a16:creationId xmlns:a16="http://schemas.microsoft.com/office/drawing/2014/main" id="{B1464B7B-2E91-374D-D445-0D9781F85D50}"/>
              </a:ext>
            </a:extLst>
          </p:cNvPr>
          <p:cNvSpPr>
            <a:spLocks noGrp="1"/>
          </p:cNvSpPr>
          <p:nvPr>
            <p:ph type="sldNum" sz="quarter" idx="12"/>
          </p:nvPr>
        </p:nvSpPr>
        <p:spPr/>
        <p:txBody>
          <a:bodyPr/>
          <a:lstStyle/>
          <a:p>
            <a:fld id="{C0189ED6-F87B-4BC1-907E-EF602CA5C674}" type="slidenum">
              <a:rPr lang="en-GB" smtClean="0"/>
              <a:t>‹#›</a:t>
            </a:fld>
            <a:endParaRPr lang="en-GB"/>
          </a:p>
        </p:txBody>
      </p:sp>
    </p:spTree>
    <p:extLst>
      <p:ext uri="{BB962C8B-B14F-4D97-AF65-F5344CB8AC3E}">
        <p14:creationId xmlns:p14="http://schemas.microsoft.com/office/powerpoint/2010/main" val="3264439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xag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8E9C1-2DAB-FDF0-C41E-EDECF412C17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
        <p:nvSpPr>
          <p:cNvPr id="4" name="Date Placeholder 3">
            <a:extLst>
              <a:ext uri="{FF2B5EF4-FFF2-40B4-BE49-F238E27FC236}">
                <a16:creationId xmlns:a16="http://schemas.microsoft.com/office/drawing/2014/main" id="{B2DAAC7B-B7C8-1A3B-136D-63FA4F550DF3}"/>
              </a:ext>
            </a:extLst>
          </p:cNvPr>
          <p:cNvSpPr>
            <a:spLocks noGrp="1"/>
          </p:cNvSpPr>
          <p:nvPr>
            <p:ph type="dt" sz="half" idx="10"/>
          </p:nvPr>
        </p:nvSpPr>
        <p:spPr/>
        <p:txBody>
          <a:bodyPr/>
          <a:lstStyle/>
          <a:p>
            <a:fld id="{5443EB01-24D9-4993-826A-BF3AD83D8092}" type="datetime1">
              <a:rPr lang="en-GB" smtClean="0"/>
              <a:t>23/09/2024</a:t>
            </a:fld>
            <a:endParaRPr lang="en-GB"/>
          </a:p>
        </p:txBody>
      </p:sp>
      <p:sp>
        <p:nvSpPr>
          <p:cNvPr id="5" name="Footer Placeholder 4">
            <a:extLst>
              <a:ext uri="{FF2B5EF4-FFF2-40B4-BE49-F238E27FC236}">
                <a16:creationId xmlns:a16="http://schemas.microsoft.com/office/drawing/2014/main" id="{C25AF1ED-CB8C-A0D7-A9FC-6325155370BC}"/>
              </a:ext>
            </a:extLst>
          </p:cNvPr>
          <p:cNvSpPr>
            <a:spLocks noGrp="1"/>
          </p:cNvSpPr>
          <p:nvPr>
            <p:ph type="ftr" sz="quarter" idx="11"/>
          </p:nvPr>
        </p:nvSpPr>
        <p:spPr/>
        <p:txBody>
          <a:bodyPr/>
          <a:lstStyle/>
          <a:p>
            <a:r>
              <a:rPr lang="en-GB"/>
              <a:t>Footer - use Insert &gt; Header &amp; Footer to edit this text</a:t>
            </a:r>
          </a:p>
        </p:txBody>
      </p:sp>
      <p:sp>
        <p:nvSpPr>
          <p:cNvPr id="6" name="Slide Number Placeholder 5">
            <a:extLst>
              <a:ext uri="{FF2B5EF4-FFF2-40B4-BE49-F238E27FC236}">
                <a16:creationId xmlns:a16="http://schemas.microsoft.com/office/drawing/2014/main" id="{B1464B7B-2E91-374D-D445-0D9781F85D50}"/>
              </a:ext>
            </a:extLst>
          </p:cNvPr>
          <p:cNvSpPr>
            <a:spLocks noGrp="1"/>
          </p:cNvSpPr>
          <p:nvPr>
            <p:ph type="sldNum" sz="quarter" idx="12"/>
          </p:nvPr>
        </p:nvSpPr>
        <p:spPr/>
        <p:txBody>
          <a:bodyPr/>
          <a:lstStyle/>
          <a:p>
            <a:fld id="{C0189ED6-F87B-4BC1-907E-EF602CA5C674}" type="slidenum">
              <a:rPr lang="en-GB" smtClean="0"/>
              <a:t>‹#›</a:t>
            </a:fld>
            <a:endParaRPr lang="en-GB"/>
          </a:p>
        </p:txBody>
      </p:sp>
      <p:sp>
        <p:nvSpPr>
          <p:cNvPr id="12" name="Text Placeholder 11">
            <a:extLst>
              <a:ext uri="{FF2B5EF4-FFF2-40B4-BE49-F238E27FC236}">
                <a16:creationId xmlns:a16="http://schemas.microsoft.com/office/drawing/2014/main" id="{A73D6F2E-3ED3-16DB-77BD-646268225910}"/>
              </a:ext>
            </a:extLst>
          </p:cNvPr>
          <p:cNvSpPr>
            <a:spLocks noGrp="1"/>
          </p:cNvSpPr>
          <p:nvPr>
            <p:ph type="body" sz="quarter" idx="13" hasCustomPrompt="1"/>
          </p:nvPr>
        </p:nvSpPr>
        <p:spPr>
          <a:xfrm>
            <a:off x="4434326" y="1968135"/>
            <a:ext cx="3415552" cy="1260000"/>
          </a:xfrm>
        </p:spPr>
        <p:txBody>
          <a:bodyPr>
            <a:noAutofit/>
          </a:bodyPr>
          <a:lstStyle>
            <a:lvl1pPr algn="ctr">
              <a:defRPr sz="9600">
                <a:solidFill>
                  <a:schemeClr val="bg1"/>
                </a:solidFill>
              </a:defRPr>
            </a:lvl1pPr>
          </a:lstStyle>
          <a:p>
            <a:pPr lvl="0"/>
            <a:r>
              <a:rPr lang="en-US"/>
              <a:t>XX%</a:t>
            </a:r>
          </a:p>
        </p:txBody>
      </p:sp>
      <p:sp>
        <p:nvSpPr>
          <p:cNvPr id="14" name="Text Placeholder 13">
            <a:extLst>
              <a:ext uri="{FF2B5EF4-FFF2-40B4-BE49-F238E27FC236}">
                <a16:creationId xmlns:a16="http://schemas.microsoft.com/office/drawing/2014/main" id="{39D7248E-F2DF-A4EE-65D8-557D031691DF}"/>
              </a:ext>
            </a:extLst>
          </p:cNvPr>
          <p:cNvSpPr>
            <a:spLocks noGrp="1"/>
          </p:cNvSpPr>
          <p:nvPr>
            <p:ph type="body" sz="quarter" idx="14" hasCustomPrompt="1"/>
          </p:nvPr>
        </p:nvSpPr>
        <p:spPr>
          <a:xfrm>
            <a:off x="4434326" y="3365295"/>
            <a:ext cx="3415552" cy="1260000"/>
          </a:xfrm>
        </p:spPr>
        <p:txBody>
          <a:bodyPr>
            <a:normAutofit/>
          </a:bodyPr>
          <a:lstStyle>
            <a:lvl1pPr algn="ctr">
              <a:lnSpc>
                <a:spcPct val="100000"/>
              </a:lnSpc>
              <a:defRPr sz="3000">
                <a:solidFill>
                  <a:schemeClr val="bg1"/>
                </a:solidFill>
              </a:defRPr>
            </a:lvl1pPr>
          </a:lstStyle>
          <a:p>
            <a:pPr lvl="0"/>
            <a:r>
              <a:rPr lang="en-US"/>
              <a:t>description of the change</a:t>
            </a:r>
          </a:p>
        </p:txBody>
      </p:sp>
    </p:spTree>
    <p:extLst>
      <p:ext uri="{BB962C8B-B14F-4D97-AF65-F5344CB8AC3E}">
        <p14:creationId xmlns:p14="http://schemas.microsoft.com/office/powerpoint/2010/main" val="2358374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6591B0-EAEE-1B30-A8DF-A641FFD519B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708" y="857"/>
            <a:ext cx="12186583" cy="6856285"/>
          </a:xfrm>
          <a:prstGeom prst="rect">
            <a:avLst/>
          </a:prstGeom>
        </p:spPr>
      </p:pic>
      <p:sp>
        <p:nvSpPr>
          <p:cNvPr id="3" name="Text Placeholder 2">
            <a:extLst>
              <a:ext uri="{FF2B5EF4-FFF2-40B4-BE49-F238E27FC236}">
                <a16:creationId xmlns:a16="http://schemas.microsoft.com/office/drawing/2014/main" id="{FAE1315A-D470-E14A-1174-2675FA007A0E}"/>
              </a:ext>
            </a:extLst>
          </p:cNvPr>
          <p:cNvSpPr>
            <a:spLocks noGrp="1"/>
          </p:cNvSpPr>
          <p:nvPr>
            <p:ph type="body" idx="1"/>
          </p:nvPr>
        </p:nvSpPr>
        <p:spPr>
          <a:xfrm>
            <a:off x="759600" y="3429000"/>
            <a:ext cx="7920000" cy="2174902"/>
          </a:xfrm>
        </p:spPr>
        <p:txBody>
          <a:bodyPr anchor="b" anchorCtr="0">
            <a:normAutofit/>
          </a:bodyPr>
          <a:lstStyle>
            <a:lvl1pPr marL="0" indent="0">
              <a:buNone/>
              <a:defRPr sz="1600" b="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4212279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64E23D-FE4D-87EC-DB78-4BAA2E5DEC66}"/>
              </a:ext>
            </a:extLst>
          </p:cNvPr>
          <p:cNvSpPr>
            <a:spLocks noGrp="1"/>
          </p:cNvSpPr>
          <p:nvPr>
            <p:ph type="title"/>
          </p:nvPr>
        </p:nvSpPr>
        <p:spPr>
          <a:xfrm>
            <a:off x="809425" y="372136"/>
            <a:ext cx="10728000" cy="900000"/>
          </a:xfrm>
          <a:prstGeom prst="rect">
            <a:avLst/>
          </a:prstGeom>
        </p:spPr>
        <p:txBody>
          <a:bodyPr vert="horz" lIns="0" tIns="0" rIns="0" bIns="0" rtlCol="0" anchor="ctr">
            <a:normAutofit/>
          </a:bodyPr>
          <a:lstStyle/>
          <a:p>
            <a:r>
              <a:rPr lang="en-US" noProof="0"/>
              <a:t>Click to edit Master title style</a:t>
            </a:r>
            <a:endParaRPr lang="en-GB" noProof="0"/>
          </a:p>
        </p:txBody>
      </p:sp>
      <p:sp>
        <p:nvSpPr>
          <p:cNvPr id="3" name="Text Placeholder 2">
            <a:extLst>
              <a:ext uri="{FF2B5EF4-FFF2-40B4-BE49-F238E27FC236}">
                <a16:creationId xmlns:a16="http://schemas.microsoft.com/office/drawing/2014/main" id="{8F2BB569-A999-1851-FEC6-8F133AB3290A}"/>
              </a:ext>
            </a:extLst>
          </p:cNvPr>
          <p:cNvSpPr>
            <a:spLocks noGrp="1"/>
          </p:cNvSpPr>
          <p:nvPr>
            <p:ph type="body" idx="1"/>
          </p:nvPr>
        </p:nvSpPr>
        <p:spPr>
          <a:xfrm>
            <a:off x="809426" y="1395662"/>
            <a:ext cx="10728000" cy="4229897"/>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a:extLst>
              <a:ext uri="{FF2B5EF4-FFF2-40B4-BE49-F238E27FC236}">
                <a16:creationId xmlns:a16="http://schemas.microsoft.com/office/drawing/2014/main" id="{DD415EBF-0822-61E4-5172-1D0E3EC803F2}"/>
              </a:ext>
            </a:extLst>
          </p:cNvPr>
          <p:cNvSpPr>
            <a:spLocks noGrp="1"/>
          </p:cNvSpPr>
          <p:nvPr>
            <p:ph type="dt" sz="half" idx="2"/>
          </p:nvPr>
        </p:nvSpPr>
        <p:spPr>
          <a:xfrm>
            <a:off x="809427" y="6526800"/>
            <a:ext cx="1800000" cy="180000"/>
          </a:xfrm>
          <a:prstGeom prst="rect">
            <a:avLst/>
          </a:prstGeom>
        </p:spPr>
        <p:txBody>
          <a:bodyPr vert="horz" lIns="0" tIns="0" rIns="0" bIns="0" rtlCol="0" anchor="ctr"/>
          <a:lstStyle>
            <a:lvl1pPr algn="l">
              <a:defRPr sz="1100">
                <a:solidFill>
                  <a:schemeClr val="tx1"/>
                </a:solidFill>
              </a:defRPr>
            </a:lvl1pPr>
          </a:lstStyle>
          <a:p>
            <a:fld id="{E36EB0C6-036F-4D91-AC7C-6F920CFE0521}" type="datetime1">
              <a:rPr lang="en-GB" smtClean="0"/>
              <a:t>23/09/2024</a:t>
            </a:fld>
            <a:endParaRPr lang="en-GB"/>
          </a:p>
        </p:txBody>
      </p:sp>
      <p:sp>
        <p:nvSpPr>
          <p:cNvPr id="5" name="Footer Placeholder 4">
            <a:extLst>
              <a:ext uri="{FF2B5EF4-FFF2-40B4-BE49-F238E27FC236}">
                <a16:creationId xmlns:a16="http://schemas.microsoft.com/office/drawing/2014/main" id="{F8035D26-AA16-8F2A-0616-ED002328EE4E}"/>
              </a:ext>
            </a:extLst>
          </p:cNvPr>
          <p:cNvSpPr>
            <a:spLocks noGrp="1"/>
          </p:cNvSpPr>
          <p:nvPr>
            <p:ph type="ftr" sz="quarter" idx="3"/>
          </p:nvPr>
        </p:nvSpPr>
        <p:spPr>
          <a:xfrm>
            <a:off x="2941093" y="6527866"/>
            <a:ext cx="7201467" cy="180000"/>
          </a:xfrm>
          <a:prstGeom prst="rect">
            <a:avLst/>
          </a:prstGeom>
        </p:spPr>
        <p:txBody>
          <a:bodyPr vert="horz" lIns="0" tIns="0" rIns="0" bIns="0" rtlCol="0" anchor="ctr"/>
          <a:lstStyle>
            <a:lvl1pPr algn="r">
              <a:defRPr sz="1100">
                <a:solidFill>
                  <a:schemeClr val="tx1"/>
                </a:solidFill>
              </a:defRPr>
            </a:lvl1pPr>
          </a:lstStyle>
          <a:p>
            <a:r>
              <a:rPr lang="en-GB"/>
              <a:t>Footer - use Insert &gt; Header &amp; Footer to edit this text</a:t>
            </a:r>
          </a:p>
        </p:txBody>
      </p:sp>
      <p:sp>
        <p:nvSpPr>
          <p:cNvPr id="6" name="Slide Number Placeholder 5">
            <a:extLst>
              <a:ext uri="{FF2B5EF4-FFF2-40B4-BE49-F238E27FC236}">
                <a16:creationId xmlns:a16="http://schemas.microsoft.com/office/drawing/2014/main" id="{4F5FE07B-E53E-0564-C75F-F4BF63EE2F4C}"/>
              </a:ext>
            </a:extLst>
          </p:cNvPr>
          <p:cNvSpPr>
            <a:spLocks noGrp="1"/>
          </p:cNvSpPr>
          <p:nvPr>
            <p:ph type="sldNum" sz="quarter" idx="4"/>
          </p:nvPr>
        </p:nvSpPr>
        <p:spPr>
          <a:xfrm>
            <a:off x="11443648" y="6169565"/>
            <a:ext cx="450436" cy="365125"/>
          </a:xfrm>
          <a:prstGeom prst="rect">
            <a:avLst/>
          </a:prstGeom>
        </p:spPr>
        <p:txBody>
          <a:bodyPr vert="horz" lIns="0" tIns="0" rIns="0" bIns="0" rtlCol="0" anchor="ctr"/>
          <a:lstStyle>
            <a:lvl1pPr algn="ctr">
              <a:defRPr sz="1500" b="1">
                <a:solidFill>
                  <a:schemeClr val="accent1"/>
                </a:solidFill>
              </a:defRPr>
            </a:lvl1pPr>
          </a:lstStyle>
          <a:p>
            <a:fld id="{C0189ED6-F87B-4BC1-907E-EF602CA5C674}" type="slidenum">
              <a:rPr lang="en-GB" smtClean="0"/>
              <a:pPr/>
              <a:t>‹#›</a:t>
            </a:fld>
            <a:endParaRPr lang="en-GB"/>
          </a:p>
        </p:txBody>
      </p:sp>
    </p:spTree>
    <p:extLst>
      <p:ext uri="{BB962C8B-B14F-4D97-AF65-F5344CB8AC3E}">
        <p14:creationId xmlns:p14="http://schemas.microsoft.com/office/powerpoint/2010/main" val="3544033756"/>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5" r:id="rId5"/>
    <p:sldLayoutId id="2147483653" r:id="rId6"/>
    <p:sldLayoutId id="2147483654" r:id="rId7"/>
    <p:sldLayoutId id="2147483656" r:id="rId8"/>
  </p:sldLayoutIdLst>
  <p:hf hdr="0" dt="0"/>
  <p:txStyles>
    <p:titleStyle>
      <a:lvl1pPr algn="l" defTabSz="914400" rtl="0" eaLnBrk="1" latinLnBrk="0" hangingPunct="1">
        <a:lnSpc>
          <a:spcPct val="100000"/>
        </a:lnSpc>
        <a:spcBef>
          <a:spcPct val="0"/>
        </a:spcBef>
        <a:buNone/>
        <a:defRPr sz="240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spcAft>
          <a:spcPts val="1000"/>
        </a:spcAft>
        <a:buFont typeface="Arial" panose="020B0604020202020204" pitchFamily="34" charset="0"/>
        <a:buNone/>
        <a:defRPr sz="2400" kern="1200">
          <a:solidFill>
            <a:schemeClr val="tx1"/>
          </a:solidFill>
          <a:latin typeface="+mn-lt"/>
          <a:ea typeface="+mn-ea"/>
          <a:cs typeface="+mn-cs"/>
        </a:defRPr>
      </a:lvl1pPr>
      <a:lvl2pPr marL="252000" indent="-2520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04000" indent="-252000" algn="l" defTabSz="914400" rtl="0" eaLnBrk="1" latinLnBrk="0" hangingPunct="1">
        <a:lnSpc>
          <a:spcPct val="100000"/>
        </a:lnSpc>
        <a:spcBef>
          <a:spcPts val="0"/>
        </a:spcBef>
        <a:spcAft>
          <a:spcPts val="1000"/>
        </a:spcAft>
        <a:buClr>
          <a:srgbClr val="00E0C5"/>
        </a:buClr>
        <a:buFont typeface="Arial" panose="020B0604020202020204" pitchFamily="34" charset="0"/>
        <a:buChar char="•"/>
        <a:defRPr sz="2400" kern="1200">
          <a:solidFill>
            <a:schemeClr val="tx1"/>
          </a:solidFill>
          <a:latin typeface="+mn-lt"/>
          <a:ea typeface="+mn-ea"/>
          <a:cs typeface="+mn-cs"/>
        </a:defRPr>
      </a:lvl3pPr>
      <a:lvl4pPr marL="756000" indent="-252000" algn="l" defTabSz="914400" rtl="0" eaLnBrk="1" latinLnBrk="0" hangingPunct="1">
        <a:lnSpc>
          <a:spcPct val="100000"/>
        </a:lnSpc>
        <a:spcBef>
          <a:spcPts val="0"/>
        </a:spcBef>
        <a:spcAft>
          <a:spcPts val="1000"/>
        </a:spcAft>
        <a:buFont typeface="Arial" panose="020B0604020202020204" pitchFamily="34" charset="0"/>
        <a:buChar char="•"/>
        <a:defRPr sz="2400" kern="1200">
          <a:solidFill>
            <a:schemeClr val="tx1"/>
          </a:solidFill>
          <a:latin typeface="+mn-lt"/>
          <a:ea typeface="+mn-ea"/>
          <a:cs typeface="+mn-cs"/>
        </a:defRPr>
      </a:lvl4pPr>
      <a:lvl5pPr marL="1008000" indent="-252000" algn="l" defTabSz="914400" rtl="0" eaLnBrk="1" latinLnBrk="0" hangingPunct="1">
        <a:lnSpc>
          <a:spcPct val="100000"/>
        </a:lnSpc>
        <a:spcBef>
          <a:spcPts val="0"/>
        </a:spcBef>
        <a:spcAft>
          <a:spcPts val="1000"/>
        </a:spcAft>
        <a:buClr>
          <a:schemeClr val="accent4"/>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LAAHelpUsSayYes@justice.gov.uk" TargetMode="Externa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claim-crown-court-defence.service.gov.uk/"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hyperlink" Target="https://www.gov.uk/guidance/crime-processing-dates" TargetMode="External"/><Relationship Id="rId4" Type="http://schemas.openxmlformats.org/officeDocument/2006/relationships/hyperlink" Target="https://www.gov.uk/guidance/secure-file-exchange"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4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D0611E7-1357-B870-E7DE-0A7A5087B1E9}"/>
              </a:ext>
            </a:extLst>
          </p:cNvPr>
          <p:cNvSpPr>
            <a:spLocks noGrp="1"/>
          </p:cNvSpPr>
          <p:nvPr>
            <p:ph type="ctrTitle"/>
          </p:nvPr>
        </p:nvSpPr>
        <p:spPr>
          <a:xfrm>
            <a:off x="758189" y="2622074"/>
            <a:ext cx="9869554" cy="1080000"/>
          </a:xfrm>
        </p:spPr>
        <p:txBody>
          <a:bodyPr>
            <a:normAutofit/>
          </a:bodyPr>
          <a:lstStyle/>
          <a:p>
            <a:r>
              <a:rPr lang="en-GB" sz="3400" b="1" i="0" u="none" strike="noStrike">
                <a:solidFill>
                  <a:srgbClr val="000000"/>
                </a:solidFill>
                <a:effectLst/>
                <a:latin typeface="Arial" panose="020B0604020202020204" pitchFamily="34" charset="0"/>
              </a:rPr>
              <a:t>#HelpUsSayYes Webinar: Litigator graduated fee scheme.</a:t>
            </a:r>
            <a:endParaRPr lang="en-GB"/>
          </a:p>
        </p:txBody>
      </p:sp>
      <p:sp>
        <p:nvSpPr>
          <p:cNvPr id="8" name="Subtitle 7">
            <a:extLst>
              <a:ext uri="{FF2B5EF4-FFF2-40B4-BE49-F238E27FC236}">
                <a16:creationId xmlns:a16="http://schemas.microsoft.com/office/drawing/2014/main" id="{6E39BD59-D578-2493-87BE-1A3DE8FC3F9B}"/>
              </a:ext>
            </a:extLst>
          </p:cNvPr>
          <p:cNvSpPr>
            <a:spLocks noGrp="1"/>
          </p:cNvSpPr>
          <p:nvPr>
            <p:ph type="subTitle" idx="1"/>
          </p:nvPr>
        </p:nvSpPr>
        <p:spPr>
          <a:xfrm>
            <a:off x="758189" y="4284119"/>
            <a:ext cx="7920000" cy="701949"/>
          </a:xfrm>
        </p:spPr>
        <p:txBody>
          <a:bodyPr/>
          <a:lstStyle/>
          <a:p>
            <a:r>
              <a:rPr lang="en-US"/>
              <a:t>Litigator graduated fee scheme (LGFS) team</a:t>
            </a:r>
            <a:endParaRPr lang="en-GB"/>
          </a:p>
        </p:txBody>
      </p:sp>
      <p:sp>
        <p:nvSpPr>
          <p:cNvPr id="9" name="Text Placeholder 8">
            <a:extLst>
              <a:ext uri="{FF2B5EF4-FFF2-40B4-BE49-F238E27FC236}">
                <a16:creationId xmlns:a16="http://schemas.microsoft.com/office/drawing/2014/main" id="{A41BE6F8-9893-B994-E92D-37F91A6DC486}"/>
              </a:ext>
            </a:extLst>
          </p:cNvPr>
          <p:cNvSpPr>
            <a:spLocks noGrp="1"/>
          </p:cNvSpPr>
          <p:nvPr>
            <p:ph type="body" sz="quarter" idx="13"/>
          </p:nvPr>
        </p:nvSpPr>
        <p:spPr/>
        <p:txBody>
          <a:bodyPr/>
          <a:lstStyle/>
          <a:p>
            <a:r>
              <a:rPr lang="en-US"/>
              <a:t>September 2024</a:t>
            </a:r>
            <a:endParaRPr lang="en-GB"/>
          </a:p>
        </p:txBody>
      </p:sp>
    </p:spTree>
    <p:extLst>
      <p:ext uri="{BB962C8B-B14F-4D97-AF65-F5344CB8AC3E}">
        <p14:creationId xmlns:p14="http://schemas.microsoft.com/office/powerpoint/2010/main" val="3337775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EDB40-A234-4DFE-BD8C-E1238BFF42CE}"/>
              </a:ext>
            </a:extLst>
          </p:cNvPr>
          <p:cNvSpPr>
            <a:spLocks noGrp="1"/>
          </p:cNvSpPr>
          <p:nvPr>
            <p:ph type="title"/>
          </p:nvPr>
        </p:nvSpPr>
        <p:spPr>
          <a:xfrm>
            <a:off x="737784" y="690984"/>
            <a:ext cx="7718400" cy="345232"/>
          </a:xfrm>
        </p:spPr>
        <p:txBody>
          <a:bodyPr anchor="t">
            <a:normAutofit fontScale="90000"/>
          </a:bodyPr>
          <a:lstStyle/>
          <a:p>
            <a:r>
              <a:rPr lang="en-US"/>
              <a:t>Court and case number:</a:t>
            </a:r>
          </a:p>
        </p:txBody>
      </p:sp>
      <p:sp>
        <p:nvSpPr>
          <p:cNvPr id="5" name="Slide Number Placeholder 4">
            <a:extLst>
              <a:ext uri="{FF2B5EF4-FFF2-40B4-BE49-F238E27FC236}">
                <a16:creationId xmlns:a16="http://schemas.microsoft.com/office/drawing/2014/main" id="{DA7D45E9-DF16-4A16-947E-E2E24EF4D66A}"/>
              </a:ext>
              <a:ext uri="{C183D7F6-B498-43B3-948B-1728B52AA6E4}">
                <adec:decorative xmlns:adec="http://schemas.microsoft.com/office/drawing/2017/decorative" val="1"/>
              </a:ext>
            </a:extLst>
          </p:cNvPr>
          <p:cNvSpPr>
            <a:spLocks noGrp="1"/>
          </p:cNvSpPr>
          <p:nvPr>
            <p:ph type="sldNum" sz="quarter" idx="12"/>
          </p:nvPr>
        </p:nvSpPr>
        <p:spPr>
          <a:xfrm>
            <a:off x="11401515" y="6204808"/>
            <a:ext cx="270000" cy="252000"/>
          </a:xfrm>
        </p:spPr>
        <p:txBody>
          <a:bodyPr anchor="t">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A8223AF-F2F5-41F7-A71C-81CE492BCB88}" type="slidenum">
              <a:rPr kumimoji="0" lang="en-GB" sz="1600" b="1" i="0" u="none" strike="noStrike" kern="1200" cap="none" spc="0" normalizeH="0" baseline="0" noProof="0" smtClean="0">
                <a:ln>
                  <a:noFill/>
                </a:ln>
                <a:solidFill>
                  <a:srgbClr val="003057"/>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10</a:t>
            </a:fld>
            <a:endParaRPr kumimoji="0" lang="en-GB" sz="1600" b="1" i="0" u="none" strike="noStrike" kern="1200" cap="none" spc="0" normalizeH="0" baseline="0" noProof="0">
              <a:ln>
                <a:noFill/>
              </a:ln>
              <a:solidFill>
                <a:srgbClr val="003057"/>
              </a:solidFill>
              <a:effectLst/>
              <a:uLnTx/>
              <a:uFillTx/>
              <a:latin typeface="Arial"/>
              <a:ea typeface="+mn-ea"/>
              <a:cs typeface="+mn-cs"/>
            </a:endParaRPr>
          </a:p>
        </p:txBody>
      </p:sp>
      <p:sp>
        <p:nvSpPr>
          <p:cNvPr id="6" name="TextBox 5" descr="Screenshot highlighting: Confirm the court where the case was heard.&#10;Confirm the case number. &#10;Please note: &#10;For Xhibit cases, provide the A,S or T numbers; &#10;For Common Platform cases use the URN for the case. &#10;Confirm the final date of the main hearing&#10;">
            <a:extLst>
              <a:ext uri="{FF2B5EF4-FFF2-40B4-BE49-F238E27FC236}">
                <a16:creationId xmlns:a16="http://schemas.microsoft.com/office/drawing/2014/main" id="{ABA70416-FA3F-D155-0B7F-DD62C91DFD9C}"/>
              </a:ext>
            </a:extLst>
          </p:cNvPr>
          <p:cNvSpPr txBox="1"/>
          <p:nvPr/>
        </p:nvSpPr>
        <p:spPr>
          <a:xfrm>
            <a:off x="737784" y="2136338"/>
            <a:ext cx="4894920" cy="2862322"/>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a:t>Confirm the </a:t>
            </a:r>
            <a:r>
              <a:rPr lang="en-GB" sz="1800">
                <a:effectLst/>
              </a:rPr>
              <a:t>court where the case was heard.</a:t>
            </a:r>
          </a:p>
          <a:p>
            <a:pPr marL="285750" indent="-285750">
              <a:buFont typeface="Arial" panose="020B0604020202020204" pitchFamily="34" charset="0"/>
              <a:buChar char="•"/>
            </a:pPr>
            <a:r>
              <a:rPr lang="en-GB"/>
              <a:t>Confirm </a:t>
            </a:r>
            <a:r>
              <a:rPr lang="en-GB" sz="1800">
                <a:effectLst/>
              </a:rPr>
              <a:t>the case number. </a:t>
            </a:r>
          </a:p>
          <a:p>
            <a:pPr marL="742950" lvl="1" indent="-285750">
              <a:buFont typeface="Arial" panose="020B0604020202020204" pitchFamily="34" charset="0"/>
              <a:buChar char="•"/>
            </a:pPr>
            <a:r>
              <a:rPr lang="en-GB" b="1">
                <a:effectLst/>
              </a:rPr>
              <a:t>Please note: </a:t>
            </a:r>
          </a:p>
          <a:p>
            <a:pPr marL="1200150" lvl="2" indent="-285750">
              <a:buFont typeface="Arial" panose="020B0604020202020204" pitchFamily="34" charset="0"/>
              <a:buChar char="•"/>
            </a:pPr>
            <a:r>
              <a:rPr lang="en-GB">
                <a:effectLst/>
              </a:rPr>
              <a:t>For </a:t>
            </a:r>
            <a:r>
              <a:rPr lang="en-GB" err="1">
                <a:effectLst/>
              </a:rPr>
              <a:t>Xhibit</a:t>
            </a:r>
            <a:r>
              <a:rPr lang="en-GB">
                <a:effectLst/>
              </a:rPr>
              <a:t> cases, provide the A,S or T numbers; </a:t>
            </a:r>
          </a:p>
          <a:p>
            <a:pPr marL="1200150" lvl="2" indent="-285750">
              <a:buFont typeface="Arial" panose="020B0604020202020204" pitchFamily="34" charset="0"/>
              <a:buChar char="•"/>
            </a:pPr>
            <a:r>
              <a:rPr lang="en-GB">
                <a:effectLst/>
              </a:rPr>
              <a:t>For Common Platform cases use the URN for the case. </a:t>
            </a:r>
          </a:p>
          <a:p>
            <a:pPr marL="285750" indent="-285750">
              <a:buFont typeface="Arial" panose="020B0604020202020204" pitchFamily="34" charset="0"/>
              <a:buChar char="•"/>
            </a:pPr>
            <a:r>
              <a:rPr lang="en-GB"/>
              <a:t>Confirm </a:t>
            </a:r>
            <a:r>
              <a:rPr lang="en-GB" sz="1800">
                <a:effectLst/>
              </a:rPr>
              <a:t>the final date of the main hearing</a:t>
            </a:r>
            <a:endParaRPr lang="en-GB"/>
          </a:p>
        </p:txBody>
      </p:sp>
      <p:grpSp>
        <p:nvGrpSpPr>
          <p:cNvPr id="8" name="Group 7">
            <a:extLst>
              <a:ext uri="{FF2B5EF4-FFF2-40B4-BE49-F238E27FC236}">
                <a16:creationId xmlns:a16="http://schemas.microsoft.com/office/drawing/2014/main" id="{5BF0FA11-CD29-D0CA-06D0-B5525B533085}"/>
              </a:ext>
              <a:ext uri="{C183D7F6-B498-43B3-948B-1728B52AA6E4}">
                <adec:decorative xmlns:adec="http://schemas.microsoft.com/office/drawing/2017/decorative" val="1"/>
              </a:ext>
            </a:extLst>
          </p:cNvPr>
          <p:cNvGrpSpPr/>
          <p:nvPr/>
        </p:nvGrpSpPr>
        <p:grpSpPr>
          <a:xfrm>
            <a:off x="5632704" y="1036215"/>
            <a:ext cx="4894920" cy="5110255"/>
            <a:chOff x="5632704" y="1036215"/>
            <a:chExt cx="4894920" cy="5110255"/>
          </a:xfrm>
        </p:grpSpPr>
        <p:pic>
          <p:nvPicPr>
            <p:cNvPr id="7" name="Picture 6">
              <a:extLst>
                <a:ext uri="{FF2B5EF4-FFF2-40B4-BE49-F238E27FC236}">
                  <a16:creationId xmlns:a16="http://schemas.microsoft.com/office/drawing/2014/main" id="{EFCFCE6D-5558-4686-82AC-37757BB16BA0}"/>
                </a:ext>
              </a:extLst>
            </p:cNvPr>
            <p:cNvPicPr>
              <a:picLocks noChangeAspect="1"/>
            </p:cNvPicPr>
            <p:nvPr/>
          </p:nvPicPr>
          <p:blipFill rotWithShape="1">
            <a:blip r:embed="rId3"/>
            <a:srcRect l="27842" r="43692"/>
            <a:stretch/>
          </p:blipFill>
          <p:spPr>
            <a:xfrm>
              <a:off x="5632704" y="1036215"/>
              <a:ext cx="4894920" cy="5110255"/>
            </a:xfrm>
            <a:prstGeom prst="rect">
              <a:avLst/>
            </a:prstGeom>
            <a:ln w="12700">
              <a:solidFill>
                <a:schemeClr val="tx1"/>
              </a:solidFill>
            </a:ln>
          </p:spPr>
        </p:pic>
        <p:sp>
          <p:nvSpPr>
            <p:cNvPr id="3" name="Rectangle 2">
              <a:extLst>
                <a:ext uri="{FF2B5EF4-FFF2-40B4-BE49-F238E27FC236}">
                  <a16:creationId xmlns:a16="http://schemas.microsoft.com/office/drawing/2014/main" id="{E466BDEC-61ED-5CA8-B5AC-4795575E4986}"/>
                </a:ext>
              </a:extLst>
            </p:cNvPr>
            <p:cNvSpPr/>
            <p:nvPr/>
          </p:nvSpPr>
          <p:spPr>
            <a:xfrm>
              <a:off x="5787218" y="3310274"/>
              <a:ext cx="4673518" cy="216698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Footer Placeholder 3">
            <a:extLst>
              <a:ext uri="{FF2B5EF4-FFF2-40B4-BE49-F238E27FC236}">
                <a16:creationId xmlns:a16="http://schemas.microsoft.com/office/drawing/2014/main" id="{DE56E816-92C2-E8F0-EC46-E2834FEB674C}"/>
              </a:ext>
              <a:ext uri="{C183D7F6-B498-43B3-948B-1728B52AA6E4}">
                <adec:decorative xmlns:adec="http://schemas.microsoft.com/office/drawing/2017/decorative" val="1"/>
              </a:ext>
            </a:extLst>
          </p:cNvPr>
          <p:cNvSpPr>
            <a:spLocks noGrp="1"/>
          </p:cNvSpPr>
          <p:nvPr>
            <p:ph type="ftr" sz="quarter" idx="11"/>
          </p:nvPr>
        </p:nvSpPr>
        <p:spPr>
          <a:xfrm>
            <a:off x="1915887" y="6330808"/>
            <a:ext cx="6815314" cy="331250"/>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a:ea typeface="+mn-ea"/>
                <a:cs typeface="+mn-cs"/>
              </a:rPr>
              <a:t>Providing access to justice through working with others to achieve excellence in the delivery of legal aid</a:t>
            </a:r>
          </a:p>
        </p:txBody>
      </p:sp>
    </p:spTree>
    <p:extLst>
      <p:ext uri="{BB962C8B-B14F-4D97-AF65-F5344CB8AC3E}">
        <p14:creationId xmlns:p14="http://schemas.microsoft.com/office/powerpoint/2010/main" val="1536161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EDB40-A234-4DFE-BD8C-E1238BFF42CE}"/>
              </a:ext>
            </a:extLst>
          </p:cNvPr>
          <p:cNvSpPr>
            <a:spLocks noGrp="1"/>
          </p:cNvSpPr>
          <p:nvPr>
            <p:ph type="title"/>
          </p:nvPr>
        </p:nvSpPr>
        <p:spPr>
          <a:xfrm>
            <a:off x="737784" y="690984"/>
            <a:ext cx="7718400" cy="345232"/>
          </a:xfrm>
        </p:spPr>
        <p:txBody>
          <a:bodyPr anchor="t">
            <a:normAutofit fontScale="90000"/>
          </a:bodyPr>
          <a:lstStyle/>
          <a:p>
            <a:r>
              <a:rPr lang="en-US"/>
              <a:t>Transfer Court:</a:t>
            </a:r>
          </a:p>
        </p:txBody>
      </p:sp>
      <p:sp>
        <p:nvSpPr>
          <p:cNvPr id="5" name="Slide Number Placeholder 4">
            <a:extLst>
              <a:ext uri="{FF2B5EF4-FFF2-40B4-BE49-F238E27FC236}">
                <a16:creationId xmlns:a16="http://schemas.microsoft.com/office/drawing/2014/main" id="{DA7D45E9-DF16-4A16-947E-E2E24EF4D66A}"/>
              </a:ext>
              <a:ext uri="{C183D7F6-B498-43B3-948B-1728B52AA6E4}">
                <adec:decorative xmlns:adec="http://schemas.microsoft.com/office/drawing/2017/decorative" val="1"/>
              </a:ext>
            </a:extLst>
          </p:cNvPr>
          <p:cNvSpPr>
            <a:spLocks noGrp="1"/>
          </p:cNvSpPr>
          <p:nvPr>
            <p:ph type="sldNum" sz="quarter" idx="12"/>
          </p:nvPr>
        </p:nvSpPr>
        <p:spPr>
          <a:xfrm>
            <a:off x="11401515" y="6204808"/>
            <a:ext cx="270000" cy="252000"/>
          </a:xfrm>
        </p:spPr>
        <p:txBody>
          <a:bodyPr anchor="t">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A8223AF-F2F5-41F7-A71C-81CE492BCB88}" type="slidenum">
              <a:rPr kumimoji="0" lang="en-GB" sz="1600" b="1" i="0" u="none" strike="noStrike" kern="1200" cap="none" spc="0" normalizeH="0" baseline="0" noProof="0" smtClean="0">
                <a:ln>
                  <a:noFill/>
                </a:ln>
                <a:solidFill>
                  <a:srgbClr val="003057"/>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11</a:t>
            </a:fld>
            <a:endParaRPr kumimoji="0" lang="en-GB" sz="1600" b="1" i="0" u="none" strike="noStrike" kern="1200" cap="none" spc="0" normalizeH="0" baseline="0" noProof="0">
              <a:ln>
                <a:noFill/>
              </a:ln>
              <a:solidFill>
                <a:srgbClr val="003057"/>
              </a:solidFill>
              <a:effectLst/>
              <a:uLnTx/>
              <a:uFillTx/>
              <a:latin typeface="Arial"/>
              <a:ea typeface="+mn-ea"/>
              <a:cs typeface="+mn-cs"/>
            </a:endParaRPr>
          </a:p>
        </p:txBody>
      </p:sp>
      <p:sp>
        <p:nvSpPr>
          <p:cNvPr id="6" name="TextBox 5">
            <a:extLst>
              <a:ext uri="{FF2B5EF4-FFF2-40B4-BE49-F238E27FC236}">
                <a16:creationId xmlns:a16="http://schemas.microsoft.com/office/drawing/2014/main" id="{EB77B24F-1724-6891-3365-9F10A3E273AA}"/>
              </a:ext>
            </a:extLst>
          </p:cNvPr>
          <p:cNvSpPr txBox="1"/>
          <p:nvPr/>
        </p:nvSpPr>
        <p:spPr>
          <a:xfrm>
            <a:off x="737784" y="3105834"/>
            <a:ext cx="4543133" cy="646331"/>
          </a:xfrm>
          <a:prstGeom prst="rect">
            <a:avLst/>
          </a:prstGeom>
          <a:noFill/>
        </p:spPr>
        <p:txBody>
          <a:bodyPr wrap="square">
            <a:spAutoFit/>
          </a:bodyPr>
          <a:lstStyle/>
          <a:p>
            <a:pPr marL="285750" indent="-285750">
              <a:buFont typeface="Arial" panose="020B0604020202020204" pitchFamily="34" charset="0"/>
              <a:buChar char="•"/>
            </a:pPr>
            <a:r>
              <a:rPr lang="en-GB" sz="1800">
                <a:effectLst/>
              </a:rPr>
              <a:t>Inform us if the case has transferred between courts:</a:t>
            </a:r>
            <a:endParaRPr lang="en-GB"/>
          </a:p>
        </p:txBody>
      </p:sp>
      <p:grpSp>
        <p:nvGrpSpPr>
          <p:cNvPr id="8" name="Group 7" descr="Screenshot highlighting if the case was transferred between courts">
            <a:extLst>
              <a:ext uri="{FF2B5EF4-FFF2-40B4-BE49-F238E27FC236}">
                <a16:creationId xmlns:a16="http://schemas.microsoft.com/office/drawing/2014/main" id="{266E25DE-2796-845E-055F-95C2702CEDE6}"/>
              </a:ext>
            </a:extLst>
          </p:cNvPr>
          <p:cNvGrpSpPr/>
          <p:nvPr/>
        </p:nvGrpSpPr>
        <p:grpSpPr>
          <a:xfrm>
            <a:off x="5707088" y="1565872"/>
            <a:ext cx="5129784" cy="3987351"/>
            <a:chOff x="3035808" y="1905345"/>
            <a:chExt cx="5129784" cy="3987351"/>
          </a:xfrm>
        </p:grpSpPr>
        <p:pic>
          <p:nvPicPr>
            <p:cNvPr id="7" name="Picture 6">
              <a:extLst>
                <a:ext uri="{FF2B5EF4-FFF2-40B4-BE49-F238E27FC236}">
                  <a16:creationId xmlns:a16="http://schemas.microsoft.com/office/drawing/2014/main" id="{3F75E7D9-61B6-48AC-A1E9-18E4EF6F8BDA}"/>
                </a:ext>
              </a:extLst>
            </p:cNvPr>
            <p:cNvPicPr>
              <a:picLocks noChangeAspect="1"/>
            </p:cNvPicPr>
            <p:nvPr/>
          </p:nvPicPr>
          <p:blipFill rotWithShape="1">
            <a:blip r:embed="rId3"/>
            <a:srcRect l="26139" t="34152" r="44078"/>
            <a:stretch/>
          </p:blipFill>
          <p:spPr>
            <a:xfrm>
              <a:off x="3035808" y="1905345"/>
              <a:ext cx="5129784" cy="3987351"/>
            </a:xfrm>
            <a:prstGeom prst="rect">
              <a:avLst/>
            </a:prstGeom>
            <a:ln w="12700">
              <a:solidFill>
                <a:schemeClr val="tx1"/>
              </a:solidFill>
            </a:ln>
          </p:spPr>
        </p:pic>
        <p:sp>
          <p:nvSpPr>
            <p:cNvPr id="3" name="Rectangle 2">
              <a:extLst>
                <a:ext uri="{FF2B5EF4-FFF2-40B4-BE49-F238E27FC236}">
                  <a16:creationId xmlns:a16="http://schemas.microsoft.com/office/drawing/2014/main" id="{8F1DC351-2B7D-2204-AD8B-4DB3872043FA}"/>
                </a:ext>
              </a:extLst>
            </p:cNvPr>
            <p:cNvSpPr/>
            <p:nvPr/>
          </p:nvSpPr>
          <p:spPr>
            <a:xfrm>
              <a:off x="3345770" y="2405018"/>
              <a:ext cx="4335190" cy="22949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Footer Placeholder 3">
            <a:extLst>
              <a:ext uri="{FF2B5EF4-FFF2-40B4-BE49-F238E27FC236}">
                <a16:creationId xmlns:a16="http://schemas.microsoft.com/office/drawing/2014/main" id="{28E77DEF-DB8A-432E-D3A6-BC7A6C058777}"/>
              </a:ext>
              <a:ext uri="{C183D7F6-B498-43B3-948B-1728B52AA6E4}">
                <adec:decorative xmlns:adec="http://schemas.microsoft.com/office/drawing/2017/decorative" val="1"/>
              </a:ext>
            </a:extLst>
          </p:cNvPr>
          <p:cNvSpPr>
            <a:spLocks noGrp="1"/>
          </p:cNvSpPr>
          <p:nvPr>
            <p:ph type="ftr" sz="quarter" idx="11"/>
          </p:nvPr>
        </p:nvSpPr>
        <p:spPr>
          <a:xfrm>
            <a:off x="1915887" y="6330808"/>
            <a:ext cx="6815314" cy="331250"/>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a:ea typeface="+mn-ea"/>
                <a:cs typeface="+mn-cs"/>
              </a:rPr>
              <a:t>Providing access to justice through working with others to achieve excellence in the delivery of legal aid</a:t>
            </a:r>
          </a:p>
        </p:txBody>
      </p:sp>
    </p:spTree>
    <p:extLst>
      <p:ext uri="{BB962C8B-B14F-4D97-AF65-F5344CB8AC3E}">
        <p14:creationId xmlns:p14="http://schemas.microsoft.com/office/powerpoint/2010/main" val="4030094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EDB40-A234-4DFE-BD8C-E1238BFF42CE}"/>
              </a:ext>
            </a:extLst>
          </p:cNvPr>
          <p:cNvSpPr>
            <a:spLocks noGrp="1"/>
          </p:cNvSpPr>
          <p:nvPr>
            <p:ph type="title"/>
          </p:nvPr>
        </p:nvSpPr>
        <p:spPr>
          <a:xfrm>
            <a:off x="737784" y="690984"/>
            <a:ext cx="7718400" cy="345232"/>
          </a:xfrm>
        </p:spPr>
        <p:txBody>
          <a:bodyPr anchor="t">
            <a:normAutofit fontScale="90000"/>
          </a:bodyPr>
          <a:lstStyle/>
          <a:p>
            <a:r>
              <a:rPr lang="en-US"/>
              <a:t>Defendant details:</a:t>
            </a:r>
          </a:p>
        </p:txBody>
      </p:sp>
      <p:sp>
        <p:nvSpPr>
          <p:cNvPr id="5" name="Slide Number Placeholder 4">
            <a:extLst>
              <a:ext uri="{FF2B5EF4-FFF2-40B4-BE49-F238E27FC236}">
                <a16:creationId xmlns:a16="http://schemas.microsoft.com/office/drawing/2014/main" id="{DA7D45E9-DF16-4A16-947E-E2E24EF4D66A}"/>
              </a:ext>
              <a:ext uri="{C183D7F6-B498-43B3-948B-1728B52AA6E4}">
                <adec:decorative xmlns:adec="http://schemas.microsoft.com/office/drawing/2017/decorative" val="1"/>
              </a:ext>
            </a:extLst>
          </p:cNvPr>
          <p:cNvSpPr>
            <a:spLocks noGrp="1"/>
          </p:cNvSpPr>
          <p:nvPr>
            <p:ph type="sldNum" sz="quarter" idx="12"/>
          </p:nvPr>
        </p:nvSpPr>
        <p:spPr>
          <a:xfrm>
            <a:off x="11401515" y="6204808"/>
            <a:ext cx="270000" cy="252000"/>
          </a:xfrm>
        </p:spPr>
        <p:txBody>
          <a:bodyPr anchor="t">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A8223AF-F2F5-41F7-A71C-81CE492BCB88}" type="slidenum">
              <a:rPr kumimoji="0" lang="en-GB" sz="1600" b="1" i="0" u="none" strike="noStrike" kern="1200" cap="none" spc="0" normalizeH="0" baseline="0" noProof="0" smtClean="0">
                <a:ln>
                  <a:noFill/>
                </a:ln>
                <a:solidFill>
                  <a:srgbClr val="003057"/>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12</a:t>
            </a:fld>
            <a:endParaRPr kumimoji="0" lang="en-GB" sz="1600" b="1" i="0" u="none" strike="noStrike" kern="1200" cap="none" spc="0" normalizeH="0" baseline="0" noProof="0">
              <a:ln>
                <a:noFill/>
              </a:ln>
              <a:solidFill>
                <a:srgbClr val="003057"/>
              </a:solidFill>
              <a:effectLst/>
              <a:uLnTx/>
              <a:uFillTx/>
              <a:latin typeface="Arial"/>
              <a:ea typeface="+mn-ea"/>
              <a:cs typeface="+mn-cs"/>
            </a:endParaRPr>
          </a:p>
        </p:txBody>
      </p:sp>
      <p:sp>
        <p:nvSpPr>
          <p:cNvPr id="6" name="TextBox 5">
            <a:extLst>
              <a:ext uri="{FF2B5EF4-FFF2-40B4-BE49-F238E27FC236}">
                <a16:creationId xmlns:a16="http://schemas.microsoft.com/office/drawing/2014/main" id="{F3CBF117-6E4B-434B-68E9-F6D0EC870E84}"/>
              </a:ext>
            </a:extLst>
          </p:cNvPr>
          <p:cNvSpPr txBox="1"/>
          <p:nvPr/>
        </p:nvSpPr>
        <p:spPr>
          <a:xfrm>
            <a:off x="737784" y="2150633"/>
            <a:ext cx="4730329" cy="1703030"/>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sz="1800">
                <a:effectLst/>
                <a:latin typeface="Arial" panose="020B0604020202020204" pitchFamily="34" charset="0"/>
                <a:cs typeface="Arial" panose="020B0604020202020204" pitchFamily="34" charset="0"/>
              </a:rPr>
              <a:t>Complete the defendants' details including their MAAT number. </a:t>
            </a:r>
          </a:p>
          <a:p>
            <a:pPr>
              <a:lnSpc>
                <a:spcPct val="150000"/>
              </a:lnSpc>
            </a:pPr>
            <a:r>
              <a:rPr lang="en-GB" b="1">
                <a:latin typeface="Arial" panose="020B0604020202020204" pitchFamily="34" charset="0"/>
                <a:cs typeface="Arial" panose="020B0604020202020204" pitchFamily="34" charset="0"/>
              </a:rPr>
              <a:t>Please note: </a:t>
            </a:r>
            <a:r>
              <a:rPr lang="en-GB" sz="1800">
                <a:effectLst/>
                <a:latin typeface="Arial" panose="020B0604020202020204" pitchFamily="34" charset="0"/>
                <a:cs typeface="Arial" panose="020B0604020202020204" pitchFamily="34" charset="0"/>
              </a:rPr>
              <a:t>Our internal system will create a claim based on the MAAT number</a:t>
            </a:r>
            <a:endParaRPr lang="en-GB">
              <a:latin typeface="Arial" panose="020B0604020202020204" pitchFamily="34" charset="0"/>
              <a:cs typeface="Arial" panose="020B0604020202020204" pitchFamily="34" charset="0"/>
            </a:endParaRPr>
          </a:p>
        </p:txBody>
      </p:sp>
      <p:grpSp>
        <p:nvGrpSpPr>
          <p:cNvPr id="7" name="Group 6" descr="Screenshot highlighting defendants' details including their MAAT number. ">
            <a:extLst>
              <a:ext uri="{FF2B5EF4-FFF2-40B4-BE49-F238E27FC236}">
                <a16:creationId xmlns:a16="http://schemas.microsoft.com/office/drawing/2014/main" id="{12563502-A303-8113-3354-63AEC7C204F5}"/>
              </a:ext>
            </a:extLst>
          </p:cNvPr>
          <p:cNvGrpSpPr/>
          <p:nvPr/>
        </p:nvGrpSpPr>
        <p:grpSpPr>
          <a:xfrm>
            <a:off x="5733288" y="1172087"/>
            <a:ext cx="4864608" cy="4926726"/>
            <a:chOff x="5733288" y="1172087"/>
            <a:chExt cx="4864608" cy="4926726"/>
          </a:xfrm>
        </p:grpSpPr>
        <p:pic>
          <p:nvPicPr>
            <p:cNvPr id="9" name="Picture 8">
              <a:extLst>
                <a:ext uri="{FF2B5EF4-FFF2-40B4-BE49-F238E27FC236}">
                  <a16:creationId xmlns:a16="http://schemas.microsoft.com/office/drawing/2014/main" id="{15823653-6B1C-48EF-BD11-5EDB2EFA5831}"/>
                </a:ext>
              </a:extLst>
            </p:cNvPr>
            <p:cNvPicPr>
              <a:picLocks noChangeAspect="1"/>
            </p:cNvPicPr>
            <p:nvPr/>
          </p:nvPicPr>
          <p:blipFill rotWithShape="1">
            <a:blip r:embed="rId3"/>
            <a:srcRect l="26450" t="4154" r="44614" b="4046"/>
            <a:stretch/>
          </p:blipFill>
          <p:spPr>
            <a:xfrm>
              <a:off x="5733288" y="1172087"/>
              <a:ext cx="4864608" cy="4926726"/>
            </a:xfrm>
            <a:prstGeom prst="rect">
              <a:avLst/>
            </a:prstGeom>
            <a:ln w="12700">
              <a:solidFill>
                <a:schemeClr val="tx1"/>
              </a:solidFill>
            </a:ln>
          </p:spPr>
        </p:pic>
        <p:sp>
          <p:nvSpPr>
            <p:cNvPr id="3" name="Rectangle 2">
              <a:extLst>
                <a:ext uri="{FF2B5EF4-FFF2-40B4-BE49-F238E27FC236}">
                  <a16:creationId xmlns:a16="http://schemas.microsoft.com/office/drawing/2014/main" id="{93C48A7F-9B9A-CD29-4A36-A3D4B1DC74BD}"/>
                </a:ext>
              </a:extLst>
            </p:cNvPr>
            <p:cNvSpPr/>
            <p:nvPr/>
          </p:nvSpPr>
          <p:spPr>
            <a:xfrm>
              <a:off x="5981912" y="1878235"/>
              <a:ext cx="3665008" cy="40105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Footer Placeholder 3">
            <a:extLst>
              <a:ext uri="{FF2B5EF4-FFF2-40B4-BE49-F238E27FC236}">
                <a16:creationId xmlns:a16="http://schemas.microsoft.com/office/drawing/2014/main" id="{CAFB1715-99DB-35BC-E9FE-6CB142BAF570}"/>
              </a:ext>
              <a:ext uri="{C183D7F6-B498-43B3-948B-1728B52AA6E4}">
                <adec:decorative xmlns:adec="http://schemas.microsoft.com/office/drawing/2017/decorative" val="1"/>
              </a:ext>
            </a:extLst>
          </p:cNvPr>
          <p:cNvSpPr>
            <a:spLocks noGrp="1"/>
          </p:cNvSpPr>
          <p:nvPr>
            <p:ph type="ftr" sz="quarter" idx="11"/>
          </p:nvPr>
        </p:nvSpPr>
        <p:spPr>
          <a:xfrm>
            <a:off x="1915887" y="6330808"/>
            <a:ext cx="6815314" cy="331250"/>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a:ea typeface="+mn-ea"/>
                <a:cs typeface="+mn-cs"/>
              </a:rPr>
              <a:t>Providing access to justice through working with others to achieve excellence in the delivery of legal aid</a:t>
            </a:r>
          </a:p>
        </p:txBody>
      </p:sp>
    </p:spTree>
    <p:extLst>
      <p:ext uri="{BB962C8B-B14F-4D97-AF65-F5344CB8AC3E}">
        <p14:creationId xmlns:p14="http://schemas.microsoft.com/office/powerpoint/2010/main" val="3980495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EDB40-A234-4DFE-BD8C-E1238BFF42CE}"/>
              </a:ext>
            </a:extLst>
          </p:cNvPr>
          <p:cNvSpPr>
            <a:spLocks noGrp="1"/>
          </p:cNvSpPr>
          <p:nvPr>
            <p:ph type="title"/>
          </p:nvPr>
        </p:nvSpPr>
        <p:spPr>
          <a:xfrm>
            <a:off x="737784" y="690984"/>
            <a:ext cx="7718400" cy="345232"/>
          </a:xfrm>
        </p:spPr>
        <p:txBody>
          <a:bodyPr anchor="t">
            <a:normAutofit fontScale="90000"/>
          </a:bodyPr>
          <a:lstStyle/>
          <a:p>
            <a:r>
              <a:rPr lang="en-US"/>
              <a:t>Add additional defendants:</a:t>
            </a:r>
          </a:p>
        </p:txBody>
      </p:sp>
      <p:sp>
        <p:nvSpPr>
          <p:cNvPr id="5" name="Slide Number Placeholder 4">
            <a:extLst>
              <a:ext uri="{FF2B5EF4-FFF2-40B4-BE49-F238E27FC236}">
                <a16:creationId xmlns:a16="http://schemas.microsoft.com/office/drawing/2014/main" id="{DA7D45E9-DF16-4A16-947E-E2E24EF4D66A}"/>
              </a:ext>
              <a:ext uri="{C183D7F6-B498-43B3-948B-1728B52AA6E4}">
                <adec:decorative xmlns:adec="http://schemas.microsoft.com/office/drawing/2017/decorative" val="1"/>
              </a:ext>
            </a:extLst>
          </p:cNvPr>
          <p:cNvSpPr>
            <a:spLocks noGrp="1"/>
          </p:cNvSpPr>
          <p:nvPr>
            <p:ph type="sldNum" sz="quarter" idx="12"/>
          </p:nvPr>
        </p:nvSpPr>
        <p:spPr>
          <a:xfrm>
            <a:off x="11401515" y="6204808"/>
            <a:ext cx="270000" cy="252000"/>
          </a:xfrm>
        </p:spPr>
        <p:txBody>
          <a:bodyPr anchor="t">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A8223AF-F2F5-41F7-A71C-81CE492BCB88}" type="slidenum">
              <a:rPr kumimoji="0" lang="en-GB" sz="1600" b="1" i="0" u="none" strike="noStrike" kern="1200" cap="none" spc="0" normalizeH="0" baseline="0" noProof="0" smtClean="0">
                <a:ln>
                  <a:noFill/>
                </a:ln>
                <a:solidFill>
                  <a:srgbClr val="003057"/>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13</a:t>
            </a:fld>
            <a:endParaRPr kumimoji="0" lang="en-GB" sz="1600" b="1" i="0" u="none" strike="noStrike" kern="1200" cap="none" spc="0" normalizeH="0" baseline="0" noProof="0">
              <a:ln>
                <a:noFill/>
              </a:ln>
              <a:solidFill>
                <a:srgbClr val="003057"/>
              </a:solidFill>
              <a:effectLst/>
              <a:uLnTx/>
              <a:uFillTx/>
              <a:latin typeface="Arial"/>
              <a:ea typeface="+mn-ea"/>
              <a:cs typeface="+mn-cs"/>
            </a:endParaRPr>
          </a:p>
        </p:txBody>
      </p:sp>
      <p:sp>
        <p:nvSpPr>
          <p:cNvPr id="6" name="TextBox 5" descr="Screenshot highlighting ‘Add another defendant’ ">
            <a:extLst>
              <a:ext uri="{FF2B5EF4-FFF2-40B4-BE49-F238E27FC236}">
                <a16:creationId xmlns:a16="http://schemas.microsoft.com/office/drawing/2014/main" id="{F3CBF117-6E4B-434B-68E9-F6D0EC870E84}"/>
              </a:ext>
            </a:extLst>
          </p:cNvPr>
          <p:cNvSpPr txBox="1"/>
          <p:nvPr/>
        </p:nvSpPr>
        <p:spPr>
          <a:xfrm>
            <a:off x="600623" y="2683143"/>
            <a:ext cx="4793237" cy="1703030"/>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sz="1800">
                <a:effectLst/>
                <a:cs typeface="Arial" panose="020B0604020202020204" pitchFamily="34" charset="0"/>
              </a:rPr>
              <a:t>Select ‘Add another defendant’ and complete the defendants' details including their MAAT number, as previous slide. </a:t>
            </a:r>
          </a:p>
          <a:p>
            <a:pPr>
              <a:lnSpc>
                <a:spcPct val="150000"/>
              </a:lnSpc>
            </a:pPr>
            <a:r>
              <a:rPr lang="en-GB" b="1">
                <a:cs typeface="Arial" panose="020B0604020202020204" pitchFamily="34" charset="0"/>
              </a:rPr>
              <a:t>     	</a:t>
            </a:r>
            <a:endParaRPr lang="en-GB">
              <a:cs typeface="Arial" panose="020B0604020202020204" pitchFamily="34" charset="0"/>
            </a:endParaRPr>
          </a:p>
        </p:txBody>
      </p:sp>
      <p:grpSp>
        <p:nvGrpSpPr>
          <p:cNvPr id="7" name="Group 6">
            <a:extLst>
              <a:ext uri="{FF2B5EF4-FFF2-40B4-BE49-F238E27FC236}">
                <a16:creationId xmlns:a16="http://schemas.microsoft.com/office/drawing/2014/main" id="{B090A25B-7279-EA57-8F0E-2A2422BF62FE}"/>
              </a:ext>
              <a:ext uri="{C183D7F6-B498-43B3-948B-1728B52AA6E4}">
                <adec:decorative xmlns:adec="http://schemas.microsoft.com/office/drawing/2017/decorative" val="1"/>
              </a:ext>
            </a:extLst>
          </p:cNvPr>
          <p:cNvGrpSpPr/>
          <p:nvPr/>
        </p:nvGrpSpPr>
        <p:grpSpPr>
          <a:xfrm>
            <a:off x="5691883" y="1258249"/>
            <a:ext cx="4793237" cy="4850526"/>
            <a:chOff x="4949190" y="1262497"/>
            <a:chExt cx="4389120" cy="4850526"/>
          </a:xfrm>
        </p:grpSpPr>
        <p:pic>
          <p:nvPicPr>
            <p:cNvPr id="9" name="Picture 8">
              <a:extLst>
                <a:ext uri="{FF2B5EF4-FFF2-40B4-BE49-F238E27FC236}">
                  <a16:creationId xmlns:a16="http://schemas.microsoft.com/office/drawing/2014/main" id="{15823653-6B1C-48EF-BD11-5EDB2EFA5831}"/>
                </a:ext>
              </a:extLst>
            </p:cNvPr>
            <p:cNvPicPr>
              <a:picLocks noChangeAspect="1"/>
            </p:cNvPicPr>
            <p:nvPr/>
          </p:nvPicPr>
          <p:blipFill rotWithShape="1">
            <a:blip r:embed="rId3"/>
            <a:srcRect l="25927" r="42191"/>
            <a:stretch/>
          </p:blipFill>
          <p:spPr>
            <a:xfrm>
              <a:off x="4949190" y="1262497"/>
              <a:ext cx="4389120" cy="4850526"/>
            </a:xfrm>
            <a:prstGeom prst="rect">
              <a:avLst/>
            </a:prstGeom>
            <a:ln w="12700">
              <a:solidFill>
                <a:schemeClr val="tx1"/>
              </a:solidFill>
            </a:ln>
          </p:spPr>
        </p:pic>
        <p:sp>
          <p:nvSpPr>
            <p:cNvPr id="3" name="Rectangle 2">
              <a:extLst>
                <a:ext uri="{FF2B5EF4-FFF2-40B4-BE49-F238E27FC236}">
                  <a16:creationId xmlns:a16="http://schemas.microsoft.com/office/drawing/2014/main" id="{33643BA8-1AF0-1C58-B02B-1D1BB620087B}"/>
                </a:ext>
              </a:extLst>
            </p:cNvPr>
            <p:cNvSpPr/>
            <p:nvPr/>
          </p:nvSpPr>
          <p:spPr>
            <a:xfrm>
              <a:off x="5225246" y="5595503"/>
              <a:ext cx="2958634" cy="3034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Footer Placeholder 3">
            <a:extLst>
              <a:ext uri="{FF2B5EF4-FFF2-40B4-BE49-F238E27FC236}">
                <a16:creationId xmlns:a16="http://schemas.microsoft.com/office/drawing/2014/main" id="{437871F2-C60E-509F-7E9E-4E68D3166CF0}"/>
              </a:ext>
              <a:ext uri="{C183D7F6-B498-43B3-948B-1728B52AA6E4}">
                <adec:decorative xmlns:adec="http://schemas.microsoft.com/office/drawing/2017/decorative" val="1"/>
              </a:ext>
            </a:extLst>
          </p:cNvPr>
          <p:cNvSpPr>
            <a:spLocks noGrp="1"/>
          </p:cNvSpPr>
          <p:nvPr>
            <p:ph type="ftr" sz="quarter" idx="11"/>
          </p:nvPr>
        </p:nvSpPr>
        <p:spPr>
          <a:xfrm>
            <a:off x="1915887" y="6330808"/>
            <a:ext cx="6815314" cy="331250"/>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a:ea typeface="+mn-ea"/>
                <a:cs typeface="+mn-cs"/>
              </a:rPr>
              <a:t>Providing access to justice through working with others to achieve excellence in the delivery of legal aid</a:t>
            </a:r>
          </a:p>
        </p:txBody>
      </p:sp>
    </p:spTree>
    <p:extLst>
      <p:ext uri="{BB962C8B-B14F-4D97-AF65-F5344CB8AC3E}">
        <p14:creationId xmlns:p14="http://schemas.microsoft.com/office/powerpoint/2010/main" val="3233385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EDB40-A234-4DFE-BD8C-E1238BFF42CE}"/>
              </a:ext>
            </a:extLst>
          </p:cNvPr>
          <p:cNvSpPr>
            <a:spLocks noGrp="1"/>
          </p:cNvSpPr>
          <p:nvPr>
            <p:ph type="title"/>
          </p:nvPr>
        </p:nvSpPr>
        <p:spPr>
          <a:xfrm>
            <a:off x="737784" y="690984"/>
            <a:ext cx="7718400" cy="345232"/>
          </a:xfrm>
        </p:spPr>
        <p:txBody>
          <a:bodyPr anchor="t">
            <a:normAutofit fontScale="90000"/>
          </a:bodyPr>
          <a:lstStyle/>
          <a:p>
            <a:r>
              <a:rPr lang="en-US"/>
              <a:t>Offence:</a:t>
            </a:r>
          </a:p>
        </p:txBody>
      </p:sp>
      <p:sp>
        <p:nvSpPr>
          <p:cNvPr id="6" name="TextBox 5">
            <a:extLst>
              <a:ext uri="{FF2B5EF4-FFF2-40B4-BE49-F238E27FC236}">
                <a16:creationId xmlns:a16="http://schemas.microsoft.com/office/drawing/2014/main" id="{0B7D236E-A790-2DBB-003D-BBDB6D09D77E}"/>
              </a:ext>
            </a:extLst>
          </p:cNvPr>
          <p:cNvSpPr txBox="1"/>
          <p:nvPr/>
        </p:nvSpPr>
        <p:spPr>
          <a:xfrm>
            <a:off x="737784" y="1538739"/>
            <a:ext cx="4968072" cy="3780522"/>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sz="1800">
                <a:effectLst/>
              </a:rPr>
              <a:t>Confirm the offence band you wish to claim from the indictment. </a:t>
            </a:r>
          </a:p>
          <a:p>
            <a:pPr>
              <a:lnSpc>
                <a:spcPct val="150000"/>
              </a:lnSpc>
            </a:pPr>
            <a:endParaRPr lang="en-GB" sz="1800">
              <a:effectLst/>
            </a:endParaRPr>
          </a:p>
          <a:p>
            <a:pPr>
              <a:lnSpc>
                <a:spcPct val="150000"/>
              </a:lnSpc>
            </a:pPr>
            <a:r>
              <a:rPr lang="en-GB" b="1"/>
              <a:t>Please note: </a:t>
            </a:r>
          </a:p>
          <a:p>
            <a:pPr>
              <a:lnSpc>
                <a:spcPct val="150000"/>
              </a:lnSpc>
            </a:pPr>
            <a:r>
              <a:rPr lang="en-GB"/>
              <a:t>Once you have entered the offence, </a:t>
            </a:r>
            <a:r>
              <a:rPr lang="en-GB" sz="1800">
                <a:effectLst/>
              </a:rPr>
              <a:t>the system generates the appropriate classification. </a:t>
            </a:r>
          </a:p>
          <a:p>
            <a:pPr>
              <a:lnSpc>
                <a:spcPct val="150000"/>
              </a:lnSpc>
            </a:pPr>
            <a:r>
              <a:rPr lang="en-GB" sz="1800">
                <a:effectLst/>
              </a:rPr>
              <a:t>Some will have multiple options, for example Fraud</a:t>
            </a:r>
            <a:endParaRPr lang="en-GB">
              <a:effectLst/>
            </a:endParaRPr>
          </a:p>
        </p:txBody>
      </p:sp>
      <p:grpSp>
        <p:nvGrpSpPr>
          <p:cNvPr id="7" name="Group 6" descr="Screen highlighting offence details">
            <a:extLst>
              <a:ext uri="{FF2B5EF4-FFF2-40B4-BE49-F238E27FC236}">
                <a16:creationId xmlns:a16="http://schemas.microsoft.com/office/drawing/2014/main" id="{BBFDA66C-3ECC-8337-EFDA-7F698603B31A}"/>
              </a:ext>
            </a:extLst>
          </p:cNvPr>
          <p:cNvGrpSpPr/>
          <p:nvPr/>
        </p:nvGrpSpPr>
        <p:grpSpPr>
          <a:xfrm>
            <a:off x="5806440" y="1271016"/>
            <a:ext cx="4715325" cy="4736592"/>
            <a:chOff x="5806440" y="1271016"/>
            <a:chExt cx="4715325" cy="4736592"/>
          </a:xfrm>
        </p:grpSpPr>
        <p:pic>
          <p:nvPicPr>
            <p:cNvPr id="9" name="Picture 8">
              <a:extLst>
                <a:ext uri="{FF2B5EF4-FFF2-40B4-BE49-F238E27FC236}">
                  <a16:creationId xmlns:a16="http://schemas.microsoft.com/office/drawing/2014/main" id="{36FA52A2-21C0-4ED2-84B2-256048823EBE}"/>
                </a:ext>
              </a:extLst>
            </p:cNvPr>
            <p:cNvPicPr>
              <a:picLocks noChangeAspect="1"/>
            </p:cNvPicPr>
            <p:nvPr/>
          </p:nvPicPr>
          <p:blipFill rotWithShape="1">
            <a:blip r:embed="rId3"/>
            <a:srcRect l="32304" t="1" r="38757" b="47798"/>
            <a:stretch/>
          </p:blipFill>
          <p:spPr>
            <a:xfrm>
              <a:off x="5806440" y="1271016"/>
              <a:ext cx="4715325" cy="4736592"/>
            </a:xfrm>
            <a:prstGeom prst="rect">
              <a:avLst/>
            </a:prstGeom>
            <a:ln w="12700">
              <a:solidFill>
                <a:schemeClr val="tx1"/>
              </a:solidFill>
            </a:ln>
          </p:spPr>
        </p:pic>
        <p:sp>
          <p:nvSpPr>
            <p:cNvPr id="3" name="Rectangle 2">
              <a:extLst>
                <a:ext uri="{FF2B5EF4-FFF2-40B4-BE49-F238E27FC236}">
                  <a16:creationId xmlns:a16="http://schemas.microsoft.com/office/drawing/2014/main" id="{C2D8F396-86B0-FB47-444D-512C8761289C}"/>
                </a:ext>
              </a:extLst>
            </p:cNvPr>
            <p:cNvSpPr/>
            <p:nvPr/>
          </p:nvSpPr>
          <p:spPr>
            <a:xfrm>
              <a:off x="5991056" y="3070660"/>
              <a:ext cx="3482128" cy="29369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Slide Number Placeholder 4">
            <a:extLst>
              <a:ext uri="{FF2B5EF4-FFF2-40B4-BE49-F238E27FC236}">
                <a16:creationId xmlns:a16="http://schemas.microsoft.com/office/drawing/2014/main" id="{DA7D45E9-DF16-4A16-947E-E2E24EF4D66A}"/>
              </a:ext>
              <a:ext uri="{C183D7F6-B498-43B3-948B-1728B52AA6E4}">
                <adec:decorative xmlns:adec="http://schemas.microsoft.com/office/drawing/2017/decorative" val="0"/>
              </a:ext>
            </a:extLst>
          </p:cNvPr>
          <p:cNvSpPr>
            <a:spLocks noGrp="1"/>
          </p:cNvSpPr>
          <p:nvPr>
            <p:ph type="sldNum" sz="quarter" idx="12"/>
          </p:nvPr>
        </p:nvSpPr>
        <p:spPr>
          <a:xfrm>
            <a:off x="11401515" y="6267438"/>
            <a:ext cx="270000" cy="252000"/>
          </a:xfrm>
        </p:spPr>
        <p:txBody>
          <a:bodyPr anchor="t">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A8223AF-F2F5-41F7-A71C-81CE492BCB88}" type="slidenum">
              <a:rPr kumimoji="0" lang="en-GB" sz="1600" b="1" i="0" u="none" strike="noStrike" kern="1200" cap="none" spc="0" normalizeH="0" baseline="0" noProof="0" smtClean="0">
                <a:ln>
                  <a:noFill/>
                </a:ln>
                <a:solidFill>
                  <a:srgbClr val="003057"/>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14</a:t>
            </a:fld>
            <a:endParaRPr kumimoji="0" lang="en-GB" sz="1600" b="1" i="0" u="none" strike="noStrike" kern="1200" cap="none" spc="0" normalizeH="0" baseline="0" noProof="0">
              <a:ln>
                <a:noFill/>
              </a:ln>
              <a:solidFill>
                <a:srgbClr val="003057"/>
              </a:solidFill>
              <a:effectLst/>
              <a:uLnTx/>
              <a:uFillTx/>
              <a:latin typeface="Arial"/>
              <a:ea typeface="+mn-ea"/>
              <a:cs typeface="+mn-cs"/>
            </a:endParaRPr>
          </a:p>
        </p:txBody>
      </p:sp>
      <p:sp>
        <p:nvSpPr>
          <p:cNvPr id="8" name="Footer Placeholder 3">
            <a:extLst>
              <a:ext uri="{FF2B5EF4-FFF2-40B4-BE49-F238E27FC236}">
                <a16:creationId xmlns:a16="http://schemas.microsoft.com/office/drawing/2014/main" id="{F09450E5-7A62-3AC4-DC20-3C478F79E5C3}"/>
              </a:ext>
              <a:ext uri="{C183D7F6-B498-43B3-948B-1728B52AA6E4}">
                <adec:decorative xmlns:adec="http://schemas.microsoft.com/office/drawing/2017/decorative" val="1"/>
              </a:ext>
            </a:extLst>
          </p:cNvPr>
          <p:cNvSpPr>
            <a:spLocks noGrp="1"/>
          </p:cNvSpPr>
          <p:nvPr>
            <p:ph type="ftr" sz="quarter" idx="11"/>
          </p:nvPr>
        </p:nvSpPr>
        <p:spPr>
          <a:xfrm>
            <a:off x="1915887" y="6330808"/>
            <a:ext cx="6815314" cy="331250"/>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a:ea typeface="+mn-ea"/>
                <a:cs typeface="+mn-cs"/>
              </a:rPr>
              <a:t>Providing access to justice through working with others to achieve excellence in the delivery of legal aid</a:t>
            </a:r>
          </a:p>
        </p:txBody>
      </p:sp>
    </p:spTree>
    <p:extLst>
      <p:ext uri="{BB962C8B-B14F-4D97-AF65-F5344CB8AC3E}">
        <p14:creationId xmlns:p14="http://schemas.microsoft.com/office/powerpoint/2010/main" val="1387961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EDB40-A234-4DFE-BD8C-E1238BFF42CE}"/>
              </a:ext>
            </a:extLst>
          </p:cNvPr>
          <p:cNvSpPr>
            <a:spLocks noGrp="1"/>
          </p:cNvSpPr>
          <p:nvPr>
            <p:ph type="title"/>
          </p:nvPr>
        </p:nvSpPr>
        <p:spPr>
          <a:xfrm>
            <a:off x="737784" y="690984"/>
            <a:ext cx="7718400" cy="345232"/>
          </a:xfrm>
        </p:spPr>
        <p:txBody>
          <a:bodyPr anchor="t">
            <a:normAutofit fontScale="90000"/>
          </a:bodyPr>
          <a:lstStyle/>
          <a:p>
            <a:r>
              <a:rPr lang="en-US"/>
              <a:t>Trial days and pages of prosecution evidence (PPE):</a:t>
            </a:r>
          </a:p>
        </p:txBody>
      </p:sp>
      <p:sp>
        <p:nvSpPr>
          <p:cNvPr id="6" name="TextBox 5">
            <a:extLst>
              <a:ext uri="{FF2B5EF4-FFF2-40B4-BE49-F238E27FC236}">
                <a16:creationId xmlns:a16="http://schemas.microsoft.com/office/drawing/2014/main" id="{EB77B24F-1724-6891-3365-9F10A3E273AA}"/>
              </a:ext>
            </a:extLst>
          </p:cNvPr>
          <p:cNvSpPr txBox="1"/>
          <p:nvPr/>
        </p:nvSpPr>
        <p:spPr>
          <a:xfrm>
            <a:off x="737784" y="2996324"/>
            <a:ext cx="4175536" cy="1477328"/>
          </a:xfrm>
          <a:prstGeom prst="rect">
            <a:avLst/>
          </a:prstGeom>
          <a:noFill/>
        </p:spPr>
        <p:txBody>
          <a:bodyPr wrap="square">
            <a:spAutoFit/>
          </a:bodyPr>
          <a:lstStyle/>
          <a:p>
            <a:pPr marL="285750" indent="-285750">
              <a:buFont typeface="Arial" panose="020B0604020202020204" pitchFamily="34" charset="0"/>
              <a:buChar char="•"/>
            </a:pPr>
            <a:r>
              <a:rPr lang="en-GB" sz="1800">
                <a:effectLst/>
              </a:rPr>
              <a:t>Enter the number for trial days if applicable </a:t>
            </a:r>
          </a:p>
          <a:p>
            <a:pPr marL="285750" indent="-285750">
              <a:buFont typeface="Arial" panose="020B0604020202020204" pitchFamily="34" charset="0"/>
              <a:buChar char="•"/>
            </a:pPr>
            <a:endParaRPr lang="en-GB" sz="1800">
              <a:effectLst/>
            </a:endParaRPr>
          </a:p>
          <a:p>
            <a:pPr marL="285750" indent="-285750">
              <a:buFont typeface="Arial" panose="020B0604020202020204" pitchFamily="34" charset="0"/>
              <a:buChar char="•"/>
            </a:pPr>
            <a:r>
              <a:rPr lang="en-GB" sz="1800">
                <a:effectLst/>
              </a:rPr>
              <a:t>Enter the total number of PPE claim Including any electronic material.</a:t>
            </a:r>
            <a:endParaRPr lang="en-GB"/>
          </a:p>
        </p:txBody>
      </p:sp>
      <p:grpSp>
        <p:nvGrpSpPr>
          <p:cNvPr id="8" name="Group 7" descr="Screenshot highlighting no of trial days and no of PPE claim">
            <a:extLst>
              <a:ext uri="{FF2B5EF4-FFF2-40B4-BE49-F238E27FC236}">
                <a16:creationId xmlns:a16="http://schemas.microsoft.com/office/drawing/2014/main" id="{227057F7-1BDD-EE23-70E0-C6ADB80AAA7A}"/>
              </a:ext>
            </a:extLst>
          </p:cNvPr>
          <p:cNvGrpSpPr/>
          <p:nvPr/>
        </p:nvGrpSpPr>
        <p:grpSpPr>
          <a:xfrm>
            <a:off x="5323544" y="1212460"/>
            <a:ext cx="5038344" cy="5045056"/>
            <a:chOff x="5323544" y="1212460"/>
            <a:chExt cx="5038344" cy="5045056"/>
          </a:xfrm>
        </p:grpSpPr>
        <p:pic>
          <p:nvPicPr>
            <p:cNvPr id="7" name="Picture 6">
              <a:extLst>
                <a:ext uri="{FF2B5EF4-FFF2-40B4-BE49-F238E27FC236}">
                  <a16:creationId xmlns:a16="http://schemas.microsoft.com/office/drawing/2014/main" id="{B7FB19D8-11DF-4453-9218-41A07D938563}"/>
                </a:ext>
              </a:extLst>
            </p:cNvPr>
            <p:cNvPicPr>
              <a:picLocks noChangeAspect="1"/>
            </p:cNvPicPr>
            <p:nvPr/>
          </p:nvPicPr>
          <p:blipFill rotWithShape="1">
            <a:blip r:embed="rId3"/>
            <a:srcRect l="4209" t="8567" r="10861" b="5324"/>
            <a:stretch/>
          </p:blipFill>
          <p:spPr>
            <a:xfrm>
              <a:off x="5323544" y="1212460"/>
              <a:ext cx="5038344" cy="5045056"/>
            </a:xfrm>
            <a:prstGeom prst="rect">
              <a:avLst/>
            </a:prstGeom>
            <a:ln w="12700">
              <a:solidFill>
                <a:schemeClr val="tx1"/>
              </a:solidFill>
            </a:ln>
          </p:spPr>
        </p:pic>
        <p:sp>
          <p:nvSpPr>
            <p:cNvPr id="3" name="Rectangle 2">
              <a:extLst>
                <a:ext uri="{FF2B5EF4-FFF2-40B4-BE49-F238E27FC236}">
                  <a16:creationId xmlns:a16="http://schemas.microsoft.com/office/drawing/2014/main" id="{6DCF09B0-D967-F714-A08D-B0E7057DE890}"/>
                </a:ext>
              </a:extLst>
            </p:cNvPr>
            <p:cNvSpPr/>
            <p:nvPr/>
          </p:nvSpPr>
          <p:spPr>
            <a:xfrm>
              <a:off x="5369264" y="2717220"/>
              <a:ext cx="1616752" cy="22478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Slide Number Placeholder 4">
            <a:extLst>
              <a:ext uri="{FF2B5EF4-FFF2-40B4-BE49-F238E27FC236}">
                <a16:creationId xmlns:a16="http://schemas.microsoft.com/office/drawing/2014/main" id="{DA7D45E9-DF16-4A16-947E-E2E24EF4D66A}"/>
              </a:ext>
              <a:ext uri="{C183D7F6-B498-43B3-948B-1728B52AA6E4}">
                <adec:decorative xmlns:adec="http://schemas.microsoft.com/office/drawing/2017/decorative" val="0"/>
              </a:ext>
            </a:extLst>
          </p:cNvPr>
          <p:cNvSpPr>
            <a:spLocks noGrp="1"/>
          </p:cNvSpPr>
          <p:nvPr>
            <p:ph type="sldNum" sz="quarter" idx="12"/>
          </p:nvPr>
        </p:nvSpPr>
        <p:spPr>
          <a:xfrm>
            <a:off x="11401515" y="6204808"/>
            <a:ext cx="270000" cy="252000"/>
          </a:xfrm>
        </p:spPr>
        <p:txBody>
          <a:bodyPr anchor="t">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A8223AF-F2F5-41F7-A71C-81CE492BCB88}" type="slidenum">
              <a:rPr kumimoji="0" lang="en-GB" sz="1600" b="1" i="0" u="none" strike="noStrike" kern="1200" cap="none" spc="0" normalizeH="0" baseline="0" noProof="0" smtClean="0">
                <a:ln>
                  <a:noFill/>
                </a:ln>
                <a:solidFill>
                  <a:srgbClr val="003057"/>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15</a:t>
            </a:fld>
            <a:endParaRPr kumimoji="0" lang="en-GB" sz="1600" b="1" i="0" u="none" strike="noStrike" kern="1200" cap="none" spc="0" normalizeH="0" baseline="0" noProof="0">
              <a:ln>
                <a:noFill/>
              </a:ln>
              <a:solidFill>
                <a:srgbClr val="003057"/>
              </a:solidFill>
              <a:effectLst/>
              <a:uLnTx/>
              <a:uFillTx/>
              <a:latin typeface="Arial"/>
              <a:ea typeface="+mn-ea"/>
              <a:cs typeface="+mn-cs"/>
            </a:endParaRPr>
          </a:p>
        </p:txBody>
      </p:sp>
      <p:sp>
        <p:nvSpPr>
          <p:cNvPr id="9" name="Footer Placeholder 3">
            <a:extLst>
              <a:ext uri="{FF2B5EF4-FFF2-40B4-BE49-F238E27FC236}">
                <a16:creationId xmlns:a16="http://schemas.microsoft.com/office/drawing/2014/main" id="{A49EC184-DD74-11EB-AE7A-7D12E3F9566D}"/>
              </a:ext>
              <a:ext uri="{C183D7F6-B498-43B3-948B-1728B52AA6E4}">
                <adec:decorative xmlns:adec="http://schemas.microsoft.com/office/drawing/2017/decorative" val="1"/>
              </a:ext>
            </a:extLst>
          </p:cNvPr>
          <p:cNvSpPr>
            <a:spLocks noGrp="1"/>
          </p:cNvSpPr>
          <p:nvPr>
            <p:ph type="ftr" sz="quarter" idx="11"/>
          </p:nvPr>
        </p:nvSpPr>
        <p:spPr>
          <a:xfrm>
            <a:off x="1915887" y="6330808"/>
            <a:ext cx="6815314" cy="331250"/>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a:ea typeface="+mn-ea"/>
                <a:cs typeface="+mn-cs"/>
              </a:rPr>
              <a:t>Providing access to justice through working with others to achieve excellence in the delivery of legal aid</a:t>
            </a:r>
          </a:p>
        </p:txBody>
      </p:sp>
    </p:spTree>
    <p:extLst>
      <p:ext uri="{BB962C8B-B14F-4D97-AF65-F5344CB8AC3E}">
        <p14:creationId xmlns:p14="http://schemas.microsoft.com/office/powerpoint/2010/main" val="744775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EDB40-A234-4DFE-BD8C-E1238BFF42CE}"/>
              </a:ext>
            </a:extLst>
          </p:cNvPr>
          <p:cNvSpPr>
            <a:spLocks noGrp="1"/>
          </p:cNvSpPr>
          <p:nvPr>
            <p:ph type="title"/>
          </p:nvPr>
        </p:nvSpPr>
        <p:spPr>
          <a:xfrm>
            <a:off x="737784" y="690984"/>
            <a:ext cx="7718400" cy="345232"/>
          </a:xfrm>
        </p:spPr>
        <p:txBody>
          <a:bodyPr anchor="t">
            <a:normAutofit fontScale="90000"/>
          </a:bodyPr>
          <a:lstStyle/>
          <a:p>
            <a:r>
              <a:rPr lang="en-US"/>
              <a:t>Miscellaneous fees: </a:t>
            </a:r>
          </a:p>
        </p:txBody>
      </p:sp>
      <p:sp>
        <p:nvSpPr>
          <p:cNvPr id="5" name="Slide Number Placeholder 4">
            <a:extLst>
              <a:ext uri="{FF2B5EF4-FFF2-40B4-BE49-F238E27FC236}">
                <a16:creationId xmlns:a16="http://schemas.microsoft.com/office/drawing/2014/main" id="{DA7D45E9-DF16-4A16-947E-E2E24EF4D66A}"/>
              </a:ext>
              <a:ext uri="{C183D7F6-B498-43B3-948B-1728B52AA6E4}">
                <adec:decorative xmlns:adec="http://schemas.microsoft.com/office/drawing/2017/decorative" val="1"/>
              </a:ext>
            </a:extLst>
          </p:cNvPr>
          <p:cNvSpPr>
            <a:spLocks noGrp="1"/>
          </p:cNvSpPr>
          <p:nvPr>
            <p:ph type="sldNum" sz="quarter" idx="12"/>
          </p:nvPr>
        </p:nvSpPr>
        <p:spPr>
          <a:xfrm>
            <a:off x="11401515" y="6204808"/>
            <a:ext cx="270000" cy="252000"/>
          </a:xfrm>
        </p:spPr>
        <p:txBody>
          <a:bodyPr anchor="t">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A8223AF-F2F5-41F7-A71C-81CE492BCB88}" type="slidenum">
              <a:rPr kumimoji="0" lang="en-GB" sz="1600" b="1" i="0" u="none" strike="noStrike" kern="1200" cap="none" spc="0" normalizeH="0" baseline="0" noProof="0" smtClean="0">
                <a:ln>
                  <a:noFill/>
                </a:ln>
                <a:solidFill>
                  <a:srgbClr val="003057"/>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16</a:t>
            </a:fld>
            <a:endParaRPr kumimoji="0" lang="en-GB" sz="1600" b="1" i="0" u="none" strike="noStrike" kern="1200" cap="none" spc="0" normalizeH="0" baseline="0" noProof="0">
              <a:ln>
                <a:noFill/>
              </a:ln>
              <a:solidFill>
                <a:srgbClr val="003057"/>
              </a:solidFill>
              <a:effectLst/>
              <a:uLnTx/>
              <a:uFillTx/>
              <a:latin typeface="Arial"/>
              <a:ea typeface="+mn-ea"/>
              <a:cs typeface="+mn-cs"/>
            </a:endParaRPr>
          </a:p>
        </p:txBody>
      </p:sp>
      <p:sp>
        <p:nvSpPr>
          <p:cNvPr id="6" name="TextBox 5">
            <a:extLst>
              <a:ext uri="{FF2B5EF4-FFF2-40B4-BE49-F238E27FC236}">
                <a16:creationId xmlns:a16="http://schemas.microsoft.com/office/drawing/2014/main" id="{1C0D6480-31E9-6FC4-DBA9-77F4C1D742C9}"/>
              </a:ext>
            </a:extLst>
          </p:cNvPr>
          <p:cNvSpPr txBox="1"/>
          <p:nvPr/>
        </p:nvSpPr>
        <p:spPr>
          <a:xfrm>
            <a:off x="737784" y="3247495"/>
            <a:ext cx="4565735" cy="87203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sz="1800">
                <a:effectLst/>
              </a:rPr>
              <a:t>Enter any miscellaneous fees such and unused material or special preparation</a:t>
            </a:r>
            <a:endParaRPr lang="en-GB"/>
          </a:p>
        </p:txBody>
      </p:sp>
      <p:grpSp>
        <p:nvGrpSpPr>
          <p:cNvPr id="3" name="Group 2" descr="Screenshot highlighting miscellaneous fees&#10;">
            <a:extLst>
              <a:ext uri="{FF2B5EF4-FFF2-40B4-BE49-F238E27FC236}">
                <a16:creationId xmlns:a16="http://schemas.microsoft.com/office/drawing/2014/main" id="{A4A63053-11D4-A3F3-1EB4-112370E54BCF}"/>
              </a:ext>
            </a:extLst>
          </p:cNvPr>
          <p:cNvGrpSpPr/>
          <p:nvPr/>
        </p:nvGrpSpPr>
        <p:grpSpPr>
          <a:xfrm>
            <a:off x="5602392" y="1115568"/>
            <a:ext cx="4565736" cy="4940849"/>
            <a:chOff x="5602392" y="1115568"/>
            <a:chExt cx="4565736" cy="4940849"/>
          </a:xfrm>
        </p:grpSpPr>
        <p:pic>
          <p:nvPicPr>
            <p:cNvPr id="7" name="Picture 6">
              <a:extLst>
                <a:ext uri="{FF2B5EF4-FFF2-40B4-BE49-F238E27FC236}">
                  <a16:creationId xmlns:a16="http://schemas.microsoft.com/office/drawing/2014/main" id="{2210C006-BA27-41C1-B83A-E4CCE25A90A4}"/>
                </a:ext>
              </a:extLst>
            </p:cNvPr>
            <p:cNvPicPr>
              <a:picLocks noChangeAspect="1"/>
            </p:cNvPicPr>
            <p:nvPr/>
          </p:nvPicPr>
          <p:blipFill rotWithShape="1">
            <a:blip r:embed="rId3"/>
            <a:srcRect l="31665" t="12515" r="34846" b="5019"/>
            <a:stretch/>
          </p:blipFill>
          <p:spPr>
            <a:xfrm>
              <a:off x="5602392" y="1115568"/>
              <a:ext cx="4565736" cy="4940849"/>
            </a:xfrm>
            <a:prstGeom prst="rect">
              <a:avLst/>
            </a:prstGeom>
            <a:ln w="12700">
              <a:solidFill>
                <a:schemeClr val="tx1"/>
              </a:solidFill>
            </a:ln>
          </p:spPr>
        </p:pic>
        <p:sp>
          <p:nvSpPr>
            <p:cNvPr id="8" name="Rectangle 7">
              <a:extLst>
                <a:ext uri="{FF2B5EF4-FFF2-40B4-BE49-F238E27FC236}">
                  <a16:creationId xmlns:a16="http://schemas.microsoft.com/office/drawing/2014/main" id="{BCBB87CB-D4A5-59AE-6061-7D21B739678C}"/>
                </a:ext>
              </a:extLst>
            </p:cNvPr>
            <p:cNvSpPr/>
            <p:nvPr/>
          </p:nvSpPr>
          <p:spPr>
            <a:xfrm>
              <a:off x="5853896" y="2683143"/>
              <a:ext cx="2602288" cy="22088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Footer Placeholder 3">
            <a:extLst>
              <a:ext uri="{FF2B5EF4-FFF2-40B4-BE49-F238E27FC236}">
                <a16:creationId xmlns:a16="http://schemas.microsoft.com/office/drawing/2014/main" id="{5C9C7918-6C49-B2D7-54F8-3D37E5BA3623}"/>
              </a:ext>
              <a:ext uri="{C183D7F6-B498-43B3-948B-1728B52AA6E4}">
                <adec:decorative xmlns:adec="http://schemas.microsoft.com/office/drawing/2017/decorative" val="1"/>
              </a:ext>
            </a:extLst>
          </p:cNvPr>
          <p:cNvSpPr>
            <a:spLocks noGrp="1"/>
          </p:cNvSpPr>
          <p:nvPr>
            <p:ph type="ftr" sz="quarter" idx="11"/>
          </p:nvPr>
        </p:nvSpPr>
        <p:spPr>
          <a:xfrm>
            <a:off x="1915887" y="6330808"/>
            <a:ext cx="6815314" cy="331250"/>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a:ea typeface="+mn-ea"/>
                <a:cs typeface="+mn-cs"/>
              </a:rPr>
              <a:t>Providing access to justice through working with others to achieve excellence in the delivery of legal aid</a:t>
            </a:r>
          </a:p>
        </p:txBody>
      </p:sp>
    </p:spTree>
    <p:extLst>
      <p:ext uri="{BB962C8B-B14F-4D97-AF65-F5344CB8AC3E}">
        <p14:creationId xmlns:p14="http://schemas.microsoft.com/office/powerpoint/2010/main" val="4964942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EDB40-A234-4DFE-BD8C-E1238BFF42CE}"/>
              </a:ext>
            </a:extLst>
          </p:cNvPr>
          <p:cNvSpPr>
            <a:spLocks noGrp="1"/>
          </p:cNvSpPr>
          <p:nvPr>
            <p:ph type="title"/>
          </p:nvPr>
        </p:nvSpPr>
        <p:spPr>
          <a:xfrm>
            <a:off x="737784" y="690984"/>
            <a:ext cx="7718400" cy="345232"/>
          </a:xfrm>
        </p:spPr>
        <p:txBody>
          <a:bodyPr anchor="t">
            <a:normAutofit fontScale="90000"/>
          </a:bodyPr>
          <a:lstStyle/>
          <a:p>
            <a:r>
              <a:rPr lang="en-US"/>
              <a:t>Miscellaneous fees: Unused material continued</a:t>
            </a:r>
          </a:p>
        </p:txBody>
      </p:sp>
      <p:sp>
        <p:nvSpPr>
          <p:cNvPr id="5" name="Slide Number Placeholder 4">
            <a:extLst>
              <a:ext uri="{FF2B5EF4-FFF2-40B4-BE49-F238E27FC236}">
                <a16:creationId xmlns:a16="http://schemas.microsoft.com/office/drawing/2014/main" id="{DA7D45E9-DF16-4A16-947E-E2E24EF4D66A}"/>
              </a:ext>
              <a:ext uri="{C183D7F6-B498-43B3-948B-1728B52AA6E4}">
                <adec:decorative xmlns:adec="http://schemas.microsoft.com/office/drawing/2017/decorative" val="1"/>
              </a:ext>
            </a:extLst>
          </p:cNvPr>
          <p:cNvSpPr>
            <a:spLocks noGrp="1"/>
          </p:cNvSpPr>
          <p:nvPr>
            <p:ph type="sldNum" sz="quarter" idx="12"/>
          </p:nvPr>
        </p:nvSpPr>
        <p:spPr>
          <a:xfrm>
            <a:off x="11401515" y="6204808"/>
            <a:ext cx="270000" cy="252000"/>
          </a:xfrm>
        </p:spPr>
        <p:txBody>
          <a:bodyPr anchor="t">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A8223AF-F2F5-41F7-A71C-81CE492BCB88}" type="slidenum">
              <a:rPr kumimoji="0" lang="en-GB" sz="1600" b="1" i="0" u="none" strike="noStrike" kern="1200" cap="none" spc="0" normalizeH="0" baseline="0" noProof="0" smtClean="0">
                <a:ln>
                  <a:noFill/>
                </a:ln>
                <a:solidFill>
                  <a:srgbClr val="003057"/>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17</a:t>
            </a:fld>
            <a:endParaRPr kumimoji="0" lang="en-GB" sz="1600" b="1" i="0" u="none" strike="noStrike" kern="1200" cap="none" spc="0" normalizeH="0" baseline="0" noProof="0">
              <a:ln>
                <a:noFill/>
              </a:ln>
              <a:solidFill>
                <a:srgbClr val="003057"/>
              </a:solidFill>
              <a:effectLst/>
              <a:uLnTx/>
              <a:uFillTx/>
              <a:latin typeface="Arial"/>
              <a:ea typeface="+mn-ea"/>
              <a:cs typeface="+mn-cs"/>
            </a:endParaRPr>
          </a:p>
        </p:txBody>
      </p:sp>
      <p:sp>
        <p:nvSpPr>
          <p:cNvPr id="6" name="TextBox 5">
            <a:extLst>
              <a:ext uri="{FF2B5EF4-FFF2-40B4-BE49-F238E27FC236}">
                <a16:creationId xmlns:a16="http://schemas.microsoft.com/office/drawing/2014/main" id="{1588227F-9E45-41A1-BE68-2C452B94FFAA}"/>
              </a:ext>
            </a:extLst>
          </p:cNvPr>
          <p:cNvSpPr txBox="1"/>
          <p:nvPr/>
        </p:nvSpPr>
        <p:spPr>
          <a:xfrm>
            <a:off x="737784" y="1330990"/>
            <a:ext cx="5185419" cy="4632037"/>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GB" sz="1800">
                <a:effectLst/>
              </a:rPr>
              <a:t>Unused material for the first 3 hours is payable on any cracked trial / trial case with a representation order on or after 17 September 2020. </a:t>
            </a:r>
            <a:endParaRPr lang="en-GB"/>
          </a:p>
          <a:p>
            <a:pPr>
              <a:spcAft>
                <a:spcPts val="600"/>
              </a:spcAft>
            </a:pPr>
            <a:endParaRPr lang="en-GB"/>
          </a:p>
          <a:p>
            <a:pPr marL="285750" indent="-285750">
              <a:spcAft>
                <a:spcPts val="600"/>
              </a:spcAft>
              <a:buFont typeface="Arial" panose="020B0604020202020204" pitchFamily="34" charset="0"/>
              <a:buChar char="•"/>
            </a:pPr>
            <a:r>
              <a:rPr lang="en-GB"/>
              <a:t>T</a:t>
            </a:r>
            <a:r>
              <a:rPr lang="en-GB" sz="1800">
                <a:effectLst/>
              </a:rPr>
              <a:t>he first 3 hours spent considering unused material is payable as a fixed fee. </a:t>
            </a:r>
          </a:p>
          <a:p>
            <a:pPr marL="285750" indent="-285750">
              <a:spcAft>
                <a:spcPts val="600"/>
              </a:spcAft>
              <a:buFont typeface="Arial" panose="020B0604020202020204" pitchFamily="34" charset="0"/>
              <a:buChar char="•"/>
            </a:pPr>
            <a:r>
              <a:rPr lang="en-GB" sz="1800">
                <a:effectLst/>
              </a:rPr>
              <a:t>Any time above this is then claimed separately</a:t>
            </a:r>
            <a:r>
              <a:rPr lang="en-GB"/>
              <a:t>. For example: </a:t>
            </a:r>
            <a:endParaRPr lang="en-GB" sz="1800">
              <a:effectLst/>
            </a:endParaRPr>
          </a:p>
          <a:p>
            <a:pPr marL="742950" lvl="1" indent="-285750">
              <a:spcAft>
                <a:spcPts val="600"/>
              </a:spcAft>
              <a:buFont typeface="Arial" panose="020B0604020202020204" pitchFamily="34" charset="0"/>
              <a:buChar char="•"/>
            </a:pPr>
            <a:r>
              <a:rPr lang="en-GB">
                <a:effectLst/>
              </a:rPr>
              <a:t>If the total time spent considering unused material is 12 hours, any time in excess of the first 3 hours, a completed LU1 would be required. </a:t>
            </a:r>
          </a:p>
          <a:p>
            <a:pPr marL="742950" lvl="1" indent="-285750">
              <a:spcAft>
                <a:spcPts val="600"/>
              </a:spcAft>
              <a:buFont typeface="Arial" panose="020B0604020202020204" pitchFamily="34" charset="0"/>
              <a:buChar char="•"/>
            </a:pPr>
            <a:r>
              <a:rPr lang="en-GB">
                <a:effectLst/>
              </a:rPr>
              <a:t>For claims over 10 hours, we would require a worklog. </a:t>
            </a:r>
            <a:endParaRPr lang="en-GB"/>
          </a:p>
        </p:txBody>
      </p:sp>
      <p:pic>
        <p:nvPicPr>
          <p:cNvPr id="7" name="Picture 6" descr="Screenshot of miscellaneous fees available">
            <a:extLst>
              <a:ext uri="{FF2B5EF4-FFF2-40B4-BE49-F238E27FC236}">
                <a16:creationId xmlns:a16="http://schemas.microsoft.com/office/drawing/2014/main" id="{B9B3AB78-B763-47B9-B174-FC265B981696}"/>
              </a:ext>
            </a:extLst>
          </p:cNvPr>
          <p:cNvPicPr>
            <a:picLocks noChangeAspect="1"/>
          </p:cNvPicPr>
          <p:nvPr/>
        </p:nvPicPr>
        <p:blipFill rotWithShape="1">
          <a:blip r:embed="rId3"/>
          <a:srcRect l="10208" t="3455"/>
          <a:stretch/>
        </p:blipFill>
        <p:spPr>
          <a:xfrm>
            <a:off x="6519672" y="1330990"/>
            <a:ext cx="4202423" cy="4340684"/>
          </a:xfrm>
          <a:prstGeom prst="rect">
            <a:avLst/>
          </a:prstGeom>
          <a:ln w="12700">
            <a:solidFill>
              <a:schemeClr val="tx1"/>
            </a:solidFill>
          </a:ln>
        </p:spPr>
      </p:pic>
      <p:sp>
        <p:nvSpPr>
          <p:cNvPr id="3" name="Footer Placeholder 3">
            <a:extLst>
              <a:ext uri="{FF2B5EF4-FFF2-40B4-BE49-F238E27FC236}">
                <a16:creationId xmlns:a16="http://schemas.microsoft.com/office/drawing/2014/main" id="{15AE1FEF-BAF0-F8C0-9883-77ADA8B207A8}"/>
              </a:ext>
              <a:ext uri="{C183D7F6-B498-43B3-948B-1728B52AA6E4}">
                <adec:decorative xmlns:adec="http://schemas.microsoft.com/office/drawing/2017/decorative" val="1"/>
              </a:ext>
            </a:extLst>
          </p:cNvPr>
          <p:cNvSpPr>
            <a:spLocks noGrp="1"/>
          </p:cNvSpPr>
          <p:nvPr>
            <p:ph type="ftr" sz="quarter" idx="11"/>
          </p:nvPr>
        </p:nvSpPr>
        <p:spPr>
          <a:xfrm>
            <a:off x="1915887" y="6330808"/>
            <a:ext cx="6815314" cy="331250"/>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a:ea typeface="+mn-ea"/>
                <a:cs typeface="+mn-cs"/>
              </a:rPr>
              <a:t>Providing access to justice through working with others to achieve excellence in the delivery of legal aid</a:t>
            </a:r>
          </a:p>
        </p:txBody>
      </p:sp>
    </p:spTree>
    <p:extLst>
      <p:ext uri="{BB962C8B-B14F-4D97-AF65-F5344CB8AC3E}">
        <p14:creationId xmlns:p14="http://schemas.microsoft.com/office/powerpoint/2010/main" val="15003506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EDB40-A234-4DFE-BD8C-E1238BFF42CE}"/>
              </a:ext>
            </a:extLst>
          </p:cNvPr>
          <p:cNvSpPr>
            <a:spLocks noGrp="1"/>
          </p:cNvSpPr>
          <p:nvPr>
            <p:ph type="title"/>
          </p:nvPr>
        </p:nvSpPr>
        <p:spPr>
          <a:xfrm>
            <a:off x="737784" y="690984"/>
            <a:ext cx="7718400" cy="345232"/>
          </a:xfrm>
        </p:spPr>
        <p:txBody>
          <a:bodyPr anchor="t">
            <a:normAutofit fontScale="90000"/>
          </a:bodyPr>
          <a:lstStyle/>
          <a:p>
            <a:r>
              <a:rPr lang="en-US"/>
              <a:t>Disbursements:</a:t>
            </a:r>
          </a:p>
        </p:txBody>
      </p:sp>
      <p:sp>
        <p:nvSpPr>
          <p:cNvPr id="5" name="Slide Number Placeholder 4">
            <a:extLst>
              <a:ext uri="{FF2B5EF4-FFF2-40B4-BE49-F238E27FC236}">
                <a16:creationId xmlns:a16="http://schemas.microsoft.com/office/drawing/2014/main" id="{DA7D45E9-DF16-4A16-947E-E2E24EF4D66A}"/>
              </a:ext>
              <a:ext uri="{C183D7F6-B498-43B3-948B-1728B52AA6E4}">
                <adec:decorative xmlns:adec="http://schemas.microsoft.com/office/drawing/2017/decorative" val="1"/>
              </a:ext>
            </a:extLst>
          </p:cNvPr>
          <p:cNvSpPr>
            <a:spLocks noGrp="1"/>
          </p:cNvSpPr>
          <p:nvPr>
            <p:ph type="sldNum" sz="quarter" idx="12"/>
          </p:nvPr>
        </p:nvSpPr>
        <p:spPr>
          <a:xfrm>
            <a:off x="11401515" y="6204808"/>
            <a:ext cx="270000" cy="252000"/>
          </a:xfrm>
        </p:spPr>
        <p:txBody>
          <a:bodyPr anchor="t">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A8223AF-F2F5-41F7-A71C-81CE492BCB88}" type="slidenum">
              <a:rPr kumimoji="0" lang="en-GB" sz="1600" b="1" i="0" u="none" strike="noStrike" kern="1200" cap="none" spc="0" normalizeH="0" baseline="0" noProof="0" smtClean="0">
                <a:ln>
                  <a:noFill/>
                </a:ln>
                <a:solidFill>
                  <a:srgbClr val="003057"/>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18</a:t>
            </a:fld>
            <a:endParaRPr kumimoji="0" lang="en-GB" sz="1600" b="1" i="0" u="none" strike="noStrike" kern="1200" cap="none" spc="0" normalizeH="0" baseline="0" noProof="0">
              <a:ln>
                <a:noFill/>
              </a:ln>
              <a:solidFill>
                <a:srgbClr val="003057"/>
              </a:solidFill>
              <a:effectLst/>
              <a:uLnTx/>
              <a:uFillTx/>
              <a:latin typeface="Arial"/>
              <a:ea typeface="+mn-ea"/>
              <a:cs typeface="+mn-cs"/>
            </a:endParaRPr>
          </a:p>
        </p:txBody>
      </p:sp>
      <p:sp>
        <p:nvSpPr>
          <p:cNvPr id="6" name="TextBox 5">
            <a:extLst>
              <a:ext uri="{FF2B5EF4-FFF2-40B4-BE49-F238E27FC236}">
                <a16:creationId xmlns:a16="http://schemas.microsoft.com/office/drawing/2014/main" id="{D4335BF0-15C6-59B1-40D0-A97209E12E1C}"/>
              </a:ext>
            </a:extLst>
          </p:cNvPr>
          <p:cNvSpPr txBox="1"/>
          <p:nvPr/>
        </p:nvSpPr>
        <p:spPr>
          <a:xfrm>
            <a:off x="675017" y="1113133"/>
            <a:ext cx="4129336" cy="646331"/>
          </a:xfrm>
          <a:prstGeom prst="rect">
            <a:avLst/>
          </a:prstGeom>
          <a:noFill/>
        </p:spPr>
        <p:txBody>
          <a:bodyPr wrap="square">
            <a:spAutoFit/>
          </a:bodyPr>
          <a:lstStyle/>
          <a:p>
            <a:pPr marL="285750" indent="-285750">
              <a:buFont typeface="Arial" panose="020B0604020202020204" pitchFamily="34" charset="0"/>
              <a:buChar char="•"/>
            </a:pPr>
            <a:r>
              <a:rPr lang="en-GB"/>
              <a:t>Disbursements can</a:t>
            </a:r>
            <a:r>
              <a:rPr lang="en-GB" sz="1800">
                <a:effectLst/>
              </a:rPr>
              <a:t> be added here:  </a:t>
            </a:r>
            <a:r>
              <a:rPr lang="en-GB"/>
              <a:t>E</a:t>
            </a:r>
            <a:r>
              <a:rPr lang="en-GB" sz="1800">
                <a:effectLst/>
              </a:rPr>
              <a:t>nter the </a:t>
            </a:r>
            <a:r>
              <a:rPr lang="en-GB"/>
              <a:t>value</a:t>
            </a:r>
            <a:r>
              <a:rPr lang="en-GB" sz="1800">
                <a:effectLst/>
              </a:rPr>
              <a:t> of disbursement.</a:t>
            </a:r>
            <a:endParaRPr lang="en-GB"/>
          </a:p>
        </p:txBody>
      </p:sp>
      <p:pic>
        <p:nvPicPr>
          <p:cNvPr id="8" name="Picture 7" descr="Screenshot of where to add disbursements">
            <a:extLst>
              <a:ext uri="{FF2B5EF4-FFF2-40B4-BE49-F238E27FC236}">
                <a16:creationId xmlns:a16="http://schemas.microsoft.com/office/drawing/2014/main" id="{6EE962E0-4D9F-47BE-881C-15344D306715}"/>
              </a:ext>
            </a:extLst>
          </p:cNvPr>
          <p:cNvPicPr>
            <a:picLocks noChangeAspect="1"/>
          </p:cNvPicPr>
          <p:nvPr/>
        </p:nvPicPr>
        <p:blipFill rotWithShape="1">
          <a:blip r:embed="rId3"/>
          <a:srcRect l="20524" t="13385" r="24506" b="8987"/>
          <a:stretch/>
        </p:blipFill>
        <p:spPr>
          <a:xfrm>
            <a:off x="737784" y="1968321"/>
            <a:ext cx="4416174" cy="3776545"/>
          </a:xfrm>
          <a:prstGeom prst="rect">
            <a:avLst/>
          </a:prstGeom>
          <a:ln w="12700">
            <a:solidFill>
              <a:schemeClr val="tx1"/>
            </a:solidFill>
          </a:ln>
        </p:spPr>
      </p:pic>
      <p:sp>
        <p:nvSpPr>
          <p:cNvPr id="3" name="TextBox 2">
            <a:extLst>
              <a:ext uri="{FF2B5EF4-FFF2-40B4-BE49-F238E27FC236}">
                <a16:creationId xmlns:a16="http://schemas.microsoft.com/office/drawing/2014/main" id="{63D8C04C-9E12-4728-95B0-7B8F3163EB60}"/>
              </a:ext>
            </a:extLst>
          </p:cNvPr>
          <p:cNvSpPr txBox="1"/>
          <p:nvPr/>
        </p:nvSpPr>
        <p:spPr>
          <a:xfrm>
            <a:off x="5868809" y="1113133"/>
            <a:ext cx="3704959" cy="369332"/>
          </a:xfrm>
          <a:prstGeom prst="rect">
            <a:avLst/>
          </a:prstGeom>
          <a:noFill/>
        </p:spPr>
        <p:txBody>
          <a:bodyPr wrap="square">
            <a:spAutoFit/>
          </a:bodyPr>
          <a:lstStyle/>
          <a:p>
            <a:pPr marL="285750" indent="-285750">
              <a:buFont typeface="Arial" panose="020B0604020202020204" pitchFamily="34" charset="0"/>
              <a:buChar char="•"/>
            </a:pPr>
            <a:r>
              <a:rPr lang="en-GB"/>
              <a:t>E</a:t>
            </a:r>
            <a:r>
              <a:rPr lang="en-GB" sz="1800">
                <a:effectLst/>
              </a:rPr>
              <a:t>nter the type of disbursement:</a:t>
            </a:r>
            <a:endParaRPr lang="en-GB"/>
          </a:p>
        </p:txBody>
      </p:sp>
      <p:grpSp>
        <p:nvGrpSpPr>
          <p:cNvPr id="16" name="Group 15" descr="Screenshot highlighting types of disbursements">
            <a:extLst>
              <a:ext uri="{FF2B5EF4-FFF2-40B4-BE49-F238E27FC236}">
                <a16:creationId xmlns:a16="http://schemas.microsoft.com/office/drawing/2014/main" id="{E436B7D2-7566-3F86-1A28-D4056C4F4469}"/>
              </a:ext>
            </a:extLst>
          </p:cNvPr>
          <p:cNvGrpSpPr/>
          <p:nvPr/>
        </p:nvGrpSpPr>
        <p:grpSpPr>
          <a:xfrm>
            <a:off x="5868809" y="1968320"/>
            <a:ext cx="4416174" cy="3776545"/>
            <a:chOff x="5868809" y="1968320"/>
            <a:chExt cx="4416174" cy="3776545"/>
          </a:xfrm>
        </p:grpSpPr>
        <p:pic>
          <p:nvPicPr>
            <p:cNvPr id="7" name="Picture 6">
              <a:extLst>
                <a:ext uri="{FF2B5EF4-FFF2-40B4-BE49-F238E27FC236}">
                  <a16:creationId xmlns:a16="http://schemas.microsoft.com/office/drawing/2014/main" id="{FA745A57-50C5-52E2-948D-E58137C5575B}"/>
                </a:ext>
              </a:extLst>
            </p:cNvPr>
            <p:cNvPicPr>
              <a:picLocks noChangeAspect="1"/>
            </p:cNvPicPr>
            <p:nvPr/>
          </p:nvPicPr>
          <p:blipFill rotWithShape="1">
            <a:blip r:embed="rId4"/>
            <a:srcRect l="20300" t="17328" r="23363"/>
            <a:stretch/>
          </p:blipFill>
          <p:spPr>
            <a:xfrm>
              <a:off x="5868809" y="1968320"/>
              <a:ext cx="4416174" cy="3776545"/>
            </a:xfrm>
            <a:prstGeom prst="rect">
              <a:avLst/>
            </a:prstGeom>
            <a:ln w="12700">
              <a:solidFill>
                <a:schemeClr val="tx1"/>
              </a:solidFill>
            </a:ln>
          </p:spPr>
        </p:pic>
        <p:sp>
          <p:nvSpPr>
            <p:cNvPr id="9" name="Rectangle 8">
              <a:extLst>
                <a:ext uri="{FF2B5EF4-FFF2-40B4-BE49-F238E27FC236}">
                  <a16:creationId xmlns:a16="http://schemas.microsoft.com/office/drawing/2014/main" id="{28E25E64-56DF-E6DE-9A6B-CC998E203181}"/>
                </a:ext>
              </a:extLst>
            </p:cNvPr>
            <p:cNvSpPr/>
            <p:nvPr/>
          </p:nvSpPr>
          <p:spPr>
            <a:xfrm>
              <a:off x="6002485" y="2787851"/>
              <a:ext cx="2728715" cy="20927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Footer Placeholder 3">
            <a:extLst>
              <a:ext uri="{FF2B5EF4-FFF2-40B4-BE49-F238E27FC236}">
                <a16:creationId xmlns:a16="http://schemas.microsoft.com/office/drawing/2014/main" id="{093B57F1-511A-D3DB-90A4-5EE99F5F44CF}"/>
              </a:ext>
              <a:ext uri="{C183D7F6-B498-43B3-948B-1728B52AA6E4}">
                <adec:decorative xmlns:adec="http://schemas.microsoft.com/office/drawing/2017/decorative" val="1"/>
              </a:ext>
            </a:extLst>
          </p:cNvPr>
          <p:cNvSpPr>
            <a:spLocks noGrp="1"/>
          </p:cNvSpPr>
          <p:nvPr>
            <p:ph type="ftr" sz="quarter" idx="11"/>
          </p:nvPr>
        </p:nvSpPr>
        <p:spPr>
          <a:xfrm>
            <a:off x="1915887" y="6330808"/>
            <a:ext cx="6815314" cy="331250"/>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a:ea typeface="+mn-ea"/>
                <a:cs typeface="+mn-cs"/>
              </a:rPr>
              <a:t>Providing access to justice through working with others to achieve excellence in the delivery of legal aid</a:t>
            </a:r>
          </a:p>
        </p:txBody>
      </p:sp>
    </p:spTree>
    <p:extLst>
      <p:ext uri="{BB962C8B-B14F-4D97-AF65-F5344CB8AC3E}">
        <p14:creationId xmlns:p14="http://schemas.microsoft.com/office/powerpoint/2010/main" val="803689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EDB40-A234-4DFE-BD8C-E1238BFF42CE}"/>
              </a:ext>
            </a:extLst>
          </p:cNvPr>
          <p:cNvSpPr>
            <a:spLocks noGrp="1"/>
          </p:cNvSpPr>
          <p:nvPr>
            <p:ph type="title"/>
          </p:nvPr>
        </p:nvSpPr>
        <p:spPr>
          <a:xfrm>
            <a:off x="737784" y="690984"/>
            <a:ext cx="7718400" cy="345232"/>
          </a:xfrm>
        </p:spPr>
        <p:txBody>
          <a:bodyPr anchor="t">
            <a:normAutofit fontScale="90000"/>
          </a:bodyPr>
          <a:lstStyle/>
          <a:p>
            <a:r>
              <a:rPr lang="en-US"/>
              <a:t>Add additional Disbursements:</a:t>
            </a:r>
          </a:p>
        </p:txBody>
      </p:sp>
      <p:sp>
        <p:nvSpPr>
          <p:cNvPr id="6" name="TextBox 5">
            <a:extLst>
              <a:ext uri="{FF2B5EF4-FFF2-40B4-BE49-F238E27FC236}">
                <a16:creationId xmlns:a16="http://schemas.microsoft.com/office/drawing/2014/main" id="{D4335BF0-15C6-59B1-40D0-A97209E12E1C}"/>
              </a:ext>
            </a:extLst>
          </p:cNvPr>
          <p:cNvSpPr txBox="1"/>
          <p:nvPr/>
        </p:nvSpPr>
        <p:spPr>
          <a:xfrm>
            <a:off x="710595" y="2714015"/>
            <a:ext cx="4612949" cy="1287532"/>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a:t>Additional disbursements can</a:t>
            </a:r>
            <a:r>
              <a:rPr lang="en-GB" sz="1800">
                <a:effectLst/>
              </a:rPr>
              <a:t> be added here</a:t>
            </a:r>
            <a:r>
              <a:rPr lang="en-GB"/>
              <a:t> by selecting ‘Add another disbursement’</a:t>
            </a:r>
            <a:r>
              <a:rPr lang="en-GB" sz="1800">
                <a:effectLst/>
              </a:rPr>
              <a:t>.</a:t>
            </a:r>
            <a:endParaRPr lang="en-GB"/>
          </a:p>
        </p:txBody>
      </p:sp>
      <p:grpSp>
        <p:nvGrpSpPr>
          <p:cNvPr id="8" name="Group 7" descr="Screenshot highlighting where to add another disbursement">
            <a:extLst>
              <a:ext uri="{FF2B5EF4-FFF2-40B4-BE49-F238E27FC236}">
                <a16:creationId xmlns:a16="http://schemas.microsoft.com/office/drawing/2014/main" id="{AAFBE125-DBD4-E738-BB94-287699F53393}"/>
              </a:ext>
            </a:extLst>
          </p:cNvPr>
          <p:cNvGrpSpPr/>
          <p:nvPr/>
        </p:nvGrpSpPr>
        <p:grpSpPr>
          <a:xfrm>
            <a:off x="5716184" y="1355621"/>
            <a:ext cx="4885776" cy="4644423"/>
            <a:chOff x="5716184" y="1355621"/>
            <a:chExt cx="4885776" cy="4644423"/>
          </a:xfrm>
        </p:grpSpPr>
        <p:pic>
          <p:nvPicPr>
            <p:cNvPr id="7" name="Picture 6">
              <a:extLst>
                <a:ext uri="{FF2B5EF4-FFF2-40B4-BE49-F238E27FC236}">
                  <a16:creationId xmlns:a16="http://schemas.microsoft.com/office/drawing/2014/main" id="{C2C00466-A523-4FEA-A370-08E6C2311986}"/>
                </a:ext>
              </a:extLst>
            </p:cNvPr>
            <p:cNvPicPr>
              <a:picLocks noChangeAspect="1"/>
            </p:cNvPicPr>
            <p:nvPr/>
          </p:nvPicPr>
          <p:blipFill rotWithShape="1">
            <a:blip r:embed="rId3"/>
            <a:srcRect l="20476" r="26162"/>
            <a:stretch/>
          </p:blipFill>
          <p:spPr>
            <a:xfrm>
              <a:off x="5716184" y="1355621"/>
              <a:ext cx="4885776" cy="4644423"/>
            </a:xfrm>
            <a:prstGeom prst="rect">
              <a:avLst/>
            </a:prstGeom>
            <a:ln w="12700">
              <a:solidFill>
                <a:schemeClr val="tx1"/>
              </a:solidFill>
            </a:ln>
          </p:spPr>
        </p:pic>
        <p:sp>
          <p:nvSpPr>
            <p:cNvPr id="3" name="Rectangle 2">
              <a:extLst>
                <a:ext uri="{FF2B5EF4-FFF2-40B4-BE49-F238E27FC236}">
                  <a16:creationId xmlns:a16="http://schemas.microsoft.com/office/drawing/2014/main" id="{38B1DFB7-3218-3B7F-42F1-83F196C73C84}"/>
                </a:ext>
              </a:extLst>
            </p:cNvPr>
            <p:cNvSpPr/>
            <p:nvPr/>
          </p:nvSpPr>
          <p:spPr>
            <a:xfrm>
              <a:off x="5791116" y="5185719"/>
              <a:ext cx="1460584" cy="4429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Slide Number Placeholder 4">
            <a:extLst>
              <a:ext uri="{FF2B5EF4-FFF2-40B4-BE49-F238E27FC236}">
                <a16:creationId xmlns:a16="http://schemas.microsoft.com/office/drawing/2014/main" id="{DA7D45E9-DF16-4A16-947E-E2E24EF4D66A}"/>
              </a:ext>
              <a:ext uri="{C183D7F6-B498-43B3-948B-1728B52AA6E4}">
                <adec:decorative xmlns:adec="http://schemas.microsoft.com/office/drawing/2017/decorative" val="0"/>
              </a:ext>
            </a:extLst>
          </p:cNvPr>
          <p:cNvSpPr>
            <a:spLocks noGrp="1"/>
          </p:cNvSpPr>
          <p:nvPr>
            <p:ph type="sldNum" sz="quarter" idx="12"/>
          </p:nvPr>
        </p:nvSpPr>
        <p:spPr>
          <a:xfrm>
            <a:off x="11401515" y="6204808"/>
            <a:ext cx="270000" cy="252000"/>
          </a:xfrm>
        </p:spPr>
        <p:txBody>
          <a:bodyPr anchor="t">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A8223AF-F2F5-41F7-A71C-81CE492BCB88}" type="slidenum">
              <a:rPr kumimoji="0" lang="en-GB" sz="1600" b="1" i="0" u="none" strike="noStrike" kern="1200" cap="none" spc="0" normalizeH="0" baseline="0" noProof="0" smtClean="0">
                <a:ln>
                  <a:noFill/>
                </a:ln>
                <a:solidFill>
                  <a:srgbClr val="003057"/>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19</a:t>
            </a:fld>
            <a:endParaRPr kumimoji="0" lang="en-GB" sz="1600" b="1" i="0" u="none" strike="noStrike" kern="1200" cap="none" spc="0" normalizeH="0" baseline="0" noProof="0">
              <a:ln>
                <a:noFill/>
              </a:ln>
              <a:solidFill>
                <a:srgbClr val="003057"/>
              </a:solidFill>
              <a:effectLst/>
              <a:uLnTx/>
              <a:uFillTx/>
              <a:latin typeface="Arial"/>
              <a:ea typeface="+mn-ea"/>
              <a:cs typeface="+mn-cs"/>
            </a:endParaRPr>
          </a:p>
        </p:txBody>
      </p:sp>
      <p:sp>
        <p:nvSpPr>
          <p:cNvPr id="9" name="Footer Placeholder 3">
            <a:extLst>
              <a:ext uri="{FF2B5EF4-FFF2-40B4-BE49-F238E27FC236}">
                <a16:creationId xmlns:a16="http://schemas.microsoft.com/office/drawing/2014/main" id="{1B0CDB4A-EA84-607D-AB63-8F9BA2DCE86C}"/>
              </a:ext>
              <a:ext uri="{C183D7F6-B498-43B3-948B-1728B52AA6E4}">
                <adec:decorative xmlns:adec="http://schemas.microsoft.com/office/drawing/2017/decorative" val="1"/>
              </a:ext>
            </a:extLst>
          </p:cNvPr>
          <p:cNvSpPr>
            <a:spLocks noGrp="1"/>
          </p:cNvSpPr>
          <p:nvPr>
            <p:ph type="ftr" sz="quarter" idx="11"/>
          </p:nvPr>
        </p:nvSpPr>
        <p:spPr>
          <a:xfrm>
            <a:off x="1915887" y="6330808"/>
            <a:ext cx="6815314" cy="331250"/>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a:ea typeface="+mn-ea"/>
                <a:cs typeface="+mn-cs"/>
              </a:rPr>
              <a:t>Providing access to justice through working with others to achieve excellence in the delivery of legal aid</a:t>
            </a:r>
          </a:p>
        </p:txBody>
      </p:sp>
    </p:spTree>
    <p:extLst>
      <p:ext uri="{BB962C8B-B14F-4D97-AF65-F5344CB8AC3E}">
        <p14:creationId xmlns:p14="http://schemas.microsoft.com/office/powerpoint/2010/main" val="1739889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FF29C-53FF-5AAE-3555-A1AC1416F194}"/>
              </a:ext>
            </a:extLst>
          </p:cNvPr>
          <p:cNvSpPr>
            <a:spLocks noGrp="1"/>
          </p:cNvSpPr>
          <p:nvPr>
            <p:ph type="title"/>
          </p:nvPr>
        </p:nvSpPr>
        <p:spPr/>
        <p:txBody>
          <a:bodyPr/>
          <a:lstStyle/>
          <a:p>
            <a:r>
              <a:rPr lang="en-GB"/>
              <a:t>Technical tips for this webinar:</a:t>
            </a:r>
          </a:p>
        </p:txBody>
      </p:sp>
      <p:sp>
        <p:nvSpPr>
          <p:cNvPr id="13" name="TextBox 12">
            <a:extLst>
              <a:ext uri="{FF2B5EF4-FFF2-40B4-BE49-F238E27FC236}">
                <a16:creationId xmlns:a16="http://schemas.microsoft.com/office/drawing/2014/main" id="{39B23743-ED8A-BEC8-5F45-A6B07942C508}"/>
              </a:ext>
            </a:extLst>
          </p:cNvPr>
          <p:cNvSpPr txBox="1"/>
          <p:nvPr/>
        </p:nvSpPr>
        <p:spPr>
          <a:xfrm>
            <a:off x="809425" y="1255007"/>
            <a:ext cx="6094562" cy="4245393"/>
          </a:xfrm>
          <a:prstGeom prst="rect">
            <a:avLst/>
          </a:prstGeom>
          <a:noFill/>
        </p:spPr>
        <p:txBody>
          <a:bodyPr wrap="square">
            <a:spAutoFit/>
          </a:bodyPr>
          <a:lstStyle/>
          <a:p>
            <a:pPr marL="342900" indent="-342900">
              <a:lnSpc>
                <a:spcPts val="4308"/>
              </a:lnSpc>
              <a:buFont typeface="+mj-lt"/>
              <a:buAutoNum type="arabicPeriod"/>
              <a:tabLst>
                <a:tab pos="342900" algn="l"/>
              </a:tabLst>
            </a:pPr>
            <a:r>
              <a:rPr lang="en-US" sz="1800" b="0" i="0" spc="0" baseline="0">
                <a:solidFill>
                  <a:srgbClr val="000000"/>
                </a:solidFill>
                <a:latin typeface="Arial" panose="020B0604020202020204" pitchFamily="34" charset="0"/>
                <a:cs typeface="Arial" panose="020B0604020202020204" pitchFamily="34" charset="0"/>
              </a:rPr>
              <a:t>Please remain on mute during the webinar</a:t>
            </a:r>
          </a:p>
          <a:p>
            <a:pPr marL="342900" indent="-342900">
              <a:lnSpc>
                <a:spcPts val="4082"/>
              </a:lnSpc>
              <a:buFont typeface="+mj-lt"/>
              <a:buAutoNum type="arabicPeriod"/>
              <a:tabLst>
                <a:tab pos="342900" algn="l"/>
              </a:tabLst>
            </a:pPr>
            <a:r>
              <a:rPr lang="en-US" sz="1800" b="0" i="0" spc="0" baseline="0">
                <a:solidFill>
                  <a:srgbClr val="000000"/>
                </a:solidFill>
                <a:latin typeface="Arial" panose="020B0604020202020204" pitchFamily="34" charset="0"/>
                <a:cs typeface="Arial" panose="020B0604020202020204" pitchFamily="34" charset="0"/>
              </a:rPr>
              <a:t>You can ask questions throughout the session through the ‘meeting chat’</a:t>
            </a:r>
          </a:p>
          <a:p>
            <a:pPr marL="342900" indent="-342900">
              <a:lnSpc>
                <a:spcPts val="4080"/>
              </a:lnSpc>
              <a:buFont typeface="+mj-lt"/>
              <a:buAutoNum type="arabicPeriod"/>
              <a:tabLst>
                <a:tab pos="342900" algn="l"/>
              </a:tabLst>
            </a:pPr>
            <a:r>
              <a:rPr lang="en-US" sz="1800" b="0" i="0" spc="0" baseline="0">
                <a:solidFill>
                  <a:srgbClr val="000000"/>
                </a:solidFill>
                <a:latin typeface="Arial" panose="020B0604020202020204" pitchFamily="34" charset="0"/>
                <a:cs typeface="Arial" panose="020B0604020202020204" pitchFamily="34" charset="0"/>
              </a:rPr>
              <a:t>Click on the ‘meeting chat’ to ask a question</a:t>
            </a:r>
          </a:p>
          <a:p>
            <a:pPr marL="342900" indent="-342900">
              <a:lnSpc>
                <a:spcPts val="4081"/>
              </a:lnSpc>
              <a:buFont typeface="+mj-lt"/>
              <a:buAutoNum type="arabicPeriod"/>
              <a:tabLst>
                <a:tab pos="342900" algn="l"/>
              </a:tabLst>
            </a:pPr>
            <a:r>
              <a:rPr lang="en-US" sz="1800" b="0" i="0" spc="0" baseline="0">
                <a:solidFill>
                  <a:srgbClr val="000000"/>
                </a:solidFill>
                <a:latin typeface="Arial" panose="020B0604020202020204" pitchFamily="34" charset="0"/>
                <a:cs typeface="Arial" panose="020B0604020202020204" pitchFamily="34" charset="0"/>
              </a:rPr>
              <a:t>You can keep the meeting chat open throughout to view other people's questions</a:t>
            </a:r>
          </a:p>
          <a:p>
            <a:pPr marL="342900" indent="-342900">
              <a:lnSpc>
                <a:spcPts val="4080"/>
              </a:lnSpc>
              <a:buFont typeface="+mj-lt"/>
              <a:buAutoNum type="arabicPeriod"/>
              <a:tabLst>
                <a:tab pos="342900" algn="l"/>
              </a:tabLst>
            </a:pPr>
            <a:r>
              <a:rPr lang="en-US" sz="1800" b="0" i="0" spc="0" baseline="0">
                <a:solidFill>
                  <a:srgbClr val="000000"/>
                </a:solidFill>
                <a:latin typeface="Arial" panose="020B0604020202020204" pitchFamily="34" charset="0"/>
                <a:cs typeface="Arial" panose="020B0604020202020204" pitchFamily="34" charset="0"/>
              </a:rPr>
              <a:t>Email us if you experience technical issues during the webinar: </a:t>
            </a:r>
            <a:r>
              <a:rPr lang="en-GB" sz="1800" b="0" i="0" u="sng" strike="noStrike">
                <a:solidFill>
                  <a:schemeClr val="accent5"/>
                </a:solidFill>
                <a:effectLst/>
                <a:latin typeface="Arial" panose="020B0604020202020204" pitchFamily="34" charset="0"/>
                <a:hlinkClick r:id="rId2">
                  <a:extLst>
                    <a:ext uri="{A12FA001-AC4F-418D-AE19-62706E023703}">
                      <ahyp:hlinkClr xmlns:ahyp="http://schemas.microsoft.com/office/drawing/2018/hyperlinkcolor" val="tx"/>
                    </a:ext>
                  </a:extLst>
                </a:hlinkClick>
              </a:rPr>
              <a:t>LAAHelpUsSayYes@justice.gov.uk</a:t>
            </a:r>
            <a:endParaRPr lang="en-US" sz="1800" b="0" i="0" spc="0" baseline="0">
              <a:solidFill>
                <a:schemeClr val="accent5"/>
              </a:solidFill>
              <a:latin typeface="Arial" panose="020B0604020202020204" pitchFamily="34" charset="0"/>
              <a:cs typeface="Arial" panose="020B0604020202020204" pitchFamily="34" charset="0"/>
            </a:endParaRPr>
          </a:p>
        </p:txBody>
      </p:sp>
      <p:sp>
        <p:nvSpPr>
          <p:cNvPr id="18" name="Rectangle 114">
            <a:extLst>
              <a:ext uri="{FF2B5EF4-FFF2-40B4-BE49-F238E27FC236}">
                <a16:creationId xmlns:a16="http://schemas.microsoft.com/office/drawing/2014/main" id="{485474C0-2458-923F-BF32-E5E5006EB40D}"/>
              </a:ext>
            </a:extLst>
          </p:cNvPr>
          <p:cNvSpPr/>
          <p:nvPr/>
        </p:nvSpPr>
        <p:spPr>
          <a:xfrm>
            <a:off x="7109459" y="1521666"/>
            <a:ext cx="2545608" cy="469841"/>
          </a:xfrm>
          <a:prstGeom prst="rect">
            <a:avLst/>
          </a:prstGeom>
        </p:spPr>
        <p:txBody>
          <a:bodyPr wrap="none" lIns="0" tIns="0" rIns="0" bIns="0">
            <a:spAutoFit/>
          </a:bodyPr>
          <a:lstStyle/>
          <a:p>
            <a:pPr marL="0"/>
            <a:r>
              <a:rPr lang="en-US" sz="1596" b="0" i="0" spc="0" baseline="0">
                <a:solidFill>
                  <a:srgbClr val="000000"/>
                </a:solidFill>
                <a:latin typeface="Arial"/>
              </a:rPr>
              <a:t>Camera and audio off when </a:t>
            </a:r>
          </a:p>
          <a:p>
            <a:pPr marL="0">
              <a:lnSpc>
                <a:spcPts val="1919"/>
              </a:lnSpc>
            </a:pPr>
            <a:r>
              <a:rPr lang="en-US" sz="1596" b="0" i="0" spc="0" baseline="0">
                <a:solidFill>
                  <a:srgbClr val="000000"/>
                </a:solidFill>
                <a:latin typeface="Arial"/>
              </a:rPr>
              <a:t>icons appear like this:</a:t>
            </a:r>
          </a:p>
        </p:txBody>
      </p:sp>
      <p:pic>
        <p:nvPicPr>
          <p:cNvPr id="14" name="Picture 108" descr="Screenshot of camera and audio icons">
            <a:extLst>
              <a:ext uri="{FF2B5EF4-FFF2-40B4-BE49-F238E27FC236}">
                <a16:creationId xmlns:a16="http://schemas.microsoft.com/office/drawing/2014/main" id="{2C5FE1EA-E860-BC3C-96AE-6C5B13B14A37}"/>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016495" y="2063497"/>
            <a:ext cx="2449067" cy="1123188"/>
          </a:xfrm>
          <a:prstGeom prst="rect">
            <a:avLst/>
          </a:prstGeom>
          <a:noFill/>
        </p:spPr>
      </p:pic>
      <p:sp>
        <p:nvSpPr>
          <p:cNvPr id="19" name="Rectangle 115">
            <a:extLst>
              <a:ext uri="{FF2B5EF4-FFF2-40B4-BE49-F238E27FC236}">
                <a16:creationId xmlns:a16="http://schemas.microsoft.com/office/drawing/2014/main" id="{3E4FCA50-7A06-BA3C-64B7-B7D5C5ADC958}"/>
              </a:ext>
            </a:extLst>
          </p:cNvPr>
          <p:cNvSpPr/>
          <p:nvPr/>
        </p:nvSpPr>
        <p:spPr>
          <a:xfrm>
            <a:off x="6845554" y="3396440"/>
            <a:ext cx="3205573" cy="226001"/>
          </a:xfrm>
          <a:prstGeom prst="rect">
            <a:avLst/>
          </a:prstGeom>
        </p:spPr>
        <p:txBody>
          <a:bodyPr wrap="none" lIns="0" tIns="0" rIns="0" bIns="0">
            <a:spAutoFit/>
          </a:bodyPr>
          <a:lstStyle/>
          <a:p>
            <a:pPr marL="0"/>
            <a:r>
              <a:rPr lang="en-US" sz="1596" b="0" i="0" spc="0" baseline="0">
                <a:solidFill>
                  <a:srgbClr val="000000"/>
                </a:solidFill>
                <a:latin typeface="Arial"/>
              </a:rPr>
              <a:t>Click here to view the meeting chat </a:t>
            </a:r>
          </a:p>
        </p:txBody>
      </p:sp>
      <p:grpSp>
        <p:nvGrpSpPr>
          <p:cNvPr id="4" name="Group 3" descr="Screenshot highlighting the chat icon">
            <a:extLst>
              <a:ext uri="{FF2B5EF4-FFF2-40B4-BE49-F238E27FC236}">
                <a16:creationId xmlns:a16="http://schemas.microsoft.com/office/drawing/2014/main" id="{8CA5D269-0429-C080-E7B2-8D3B6AD0FD2F}"/>
              </a:ext>
            </a:extLst>
          </p:cNvPr>
          <p:cNvGrpSpPr/>
          <p:nvPr/>
        </p:nvGrpSpPr>
        <p:grpSpPr>
          <a:xfrm>
            <a:off x="6752843" y="3627628"/>
            <a:ext cx="3435096" cy="1355852"/>
            <a:chOff x="6752843" y="3627628"/>
            <a:chExt cx="3435096" cy="1355852"/>
          </a:xfrm>
        </p:grpSpPr>
        <p:pic>
          <p:nvPicPr>
            <p:cNvPr id="15" name="Picture 109">
              <a:extLst>
                <a:ext uri="{FF2B5EF4-FFF2-40B4-BE49-F238E27FC236}">
                  <a16:creationId xmlns:a16="http://schemas.microsoft.com/office/drawing/2014/main" id="{FE92DCCE-0AE4-1506-4201-FCC5A6BE52A2}"/>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7437373" y="3627628"/>
              <a:ext cx="880236" cy="559435"/>
            </a:xfrm>
            <a:prstGeom prst="rect">
              <a:avLst/>
            </a:prstGeom>
            <a:noFill/>
          </p:spPr>
        </p:pic>
        <p:pic>
          <p:nvPicPr>
            <p:cNvPr id="16" name="Picture 110">
              <a:extLst>
                <a:ext uri="{FF2B5EF4-FFF2-40B4-BE49-F238E27FC236}">
                  <a16:creationId xmlns:a16="http://schemas.microsoft.com/office/drawing/2014/main" id="{45A89AD0-CAE1-F00E-9F3D-2BC10E0756DB}"/>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6752843" y="4223004"/>
              <a:ext cx="3435096" cy="760476"/>
            </a:xfrm>
            <a:prstGeom prst="rect">
              <a:avLst/>
            </a:prstGeom>
            <a:noFill/>
          </p:spPr>
        </p:pic>
        <p:sp>
          <p:nvSpPr>
            <p:cNvPr id="17" name="Freeform 111">
              <a:extLst>
                <a:ext uri="{FF2B5EF4-FFF2-40B4-BE49-F238E27FC236}">
                  <a16:creationId xmlns:a16="http://schemas.microsoft.com/office/drawing/2014/main" id="{0CA283A5-94B2-610B-96F0-250091435990}"/>
                </a:ext>
              </a:extLst>
            </p:cNvPr>
            <p:cNvSpPr/>
            <p:nvPr/>
          </p:nvSpPr>
          <p:spPr>
            <a:xfrm>
              <a:off x="7206233" y="4207002"/>
              <a:ext cx="449580" cy="752856"/>
            </a:xfrm>
            <a:custGeom>
              <a:avLst/>
              <a:gdLst/>
              <a:ahLst/>
              <a:cxnLst/>
              <a:rect l="0" t="0" r="0" b="0"/>
              <a:pathLst>
                <a:path w="449580" h="752856">
                  <a:moveTo>
                    <a:pt x="0" y="752856"/>
                  </a:moveTo>
                  <a:lnTo>
                    <a:pt x="449580" y="752856"/>
                  </a:lnTo>
                  <a:lnTo>
                    <a:pt x="449580" y="0"/>
                  </a:lnTo>
                  <a:lnTo>
                    <a:pt x="0" y="0"/>
                  </a:lnTo>
                  <a:lnTo>
                    <a:pt x="0" y="752856"/>
                  </a:lnTo>
                  <a:close/>
                </a:path>
              </a:pathLst>
            </a:custGeom>
            <a:noFill/>
            <a:ln w="38100" cap="flat" cmpd="sng">
              <a:solidFill>
                <a:srgbClr val="FF0000">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grpSp>
      <p:sp>
        <p:nvSpPr>
          <p:cNvPr id="10" name="Slide Number Placeholder 9">
            <a:extLst>
              <a:ext uri="{FF2B5EF4-FFF2-40B4-BE49-F238E27FC236}">
                <a16:creationId xmlns:a16="http://schemas.microsoft.com/office/drawing/2014/main" id="{FA2C13E7-8CC9-8365-F710-CDD8B809AD02}"/>
              </a:ext>
            </a:extLst>
          </p:cNvPr>
          <p:cNvSpPr>
            <a:spLocks noGrp="1"/>
          </p:cNvSpPr>
          <p:nvPr>
            <p:ph type="sldNum" sz="quarter" idx="12"/>
          </p:nvPr>
        </p:nvSpPr>
        <p:spPr/>
        <p:txBody>
          <a:bodyPr/>
          <a:lstStyle/>
          <a:p>
            <a:fld id="{C0189ED6-F87B-4BC1-907E-EF602CA5C674}" type="slidenum">
              <a:rPr lang="en-GB" smtClean="0"/>
              <a:t>2</a:t>
            </a:fld>
            <a:endParaRPr lang="en-GB"/>
          </a:p>
        </p:txBody>
      </p:sp>
      <p:sp>
        <p:nvSpPr>
          <p:cNvPr id="3" name="Footer Placeholder 4">
            <a:extLst>
              <a:ext uri="{FF2B5EF4-FFF2-40B4-BE49-F238E27FC236}">
                <a16:creationId xmlns:a16="http://schemas.microsoft.com/office/drawing/2014/main" id="{F65C0BB9-BCA7-AC25-EB0B-793594720932}"/>
              </a:ext>
              <a:ext uri="{C183D7F6-B498-43B3-948B-1728B52AA6E4}">
                <adec:decorative xmlns:adec="http://schemas.microsoft.com/office/drawing/2017/decorative" val="1"/>
              </a:ext>
            </a:extLst>
          </p:cNvPr>
          <p:cNvSpPr>
            <a:spLocks noGrp="1"/>
          </p:cNvSpPr>
          <p:nvPr/>
        </p:nvSpPr>
        <p:spPr>
          <a:xfrm>
            <a:off x="2874830" y="6513698"/>
            <a:ext cx="7201467" cy="180000"/>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a:ea typeface="+mn-ea"/>
                <a:cs typeface="Arial"/>
              </a:rPr>
              <a:t>Working with others to achieve excellence in the delivery of legal aid</a:t>
            </a:r>
          </a:p>
        </p:txBody>
      </p:sp>
    </p:spTree>
    <p:extLst>
      <p:ext uri="{BB962C8B-B14F-4D97-AF65-F5344CB8AC3E}">
        <p14:creationId xmlns:p14="http://schemas.microsoft.com/office/powerpoint/2010/main" val="5843851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EDB40-A234-4DFE-BD8C-E1238BFF42CE}"/>
              </a:ext>
            </a:extLst>
          </p:cNvPr>
          <p:cNvSpPr>
            <a:spLocks noGrp="1"/>
          </p:cNvSpPr>
          <p:nvPr>
            <p:ph type="title"/>
          </p:nvPr>
        </p:nvSpPr>
        <p:spPr>
          <a:xfrm>
            <a:off x="737784" y="690984"/>
            <a:ext cx="7718400" cy="345232"/>
          </a:xfrm>
        </p:spPr>
        <p:txBody>
          <a:bodyPr anchor="t">
            <a:normAutofit fontScale="90000"/>
          </a:bodyPr>
          <a:lstStyle/>
          <a:p>
            <a:r>
              <a:rPr lang="en-US"/>
              <a:t>Travel expenses:</a:t>
            </a:r>
          </a:p>
        </p:txBody>
      </p:sp>
      <p:sp>
        <p:nvSpPr>
          <p:cNvPr id="6" name="TextBox 5">
            <a:extLst>
              <a:ext uri="{FF2B5EF4-FFF2-40B4-BE49-F238E27FC236}">
                <a16:creationId xmlns:a16="http://schemas.microsoft.com/office/drawing/2014/main" id="{D4335BF0-15C6-59B1-40D0-A97209E12E1C}"/>
              </a:ext>
            </a:extLst>
          </p:cNvPr>
          <p:cNvSpPr txBox="1"/>
          <p:nvPr/>
        </p:nvSpPr>
        <p:spPr>
          <a:xfrm>
            <a:off x="737784" y="1190421"/>
            <a:ext cx="4984921" cy="1154675"/>
          </a:xfrm>
          <a:prstGeom prst="rect">
            <a:avLst/>
          </a:prstGeom>
          <a:noFill/>
        </p:spPr>
        <p:txBody>
          <a:bodyPr wrap="square" lIns="91440" tIns="45720" rIns="91440" bIns="45720" anchor="t">
            <a:spAutoFit/>
          </a:bodyPr>
          <a:lstStyle/>
          <a:p>
            <a:pPr marL="285750" indent="-285750">
              <a:lnSpc>
                <a:spcPct val="150000"/>
              </a:lnSpc>
              <a:buFont typeface="Arial" panose="020B0604020202020204" pitchFamily="34" charset="0"/>
              <a:buChar char="•"/>
            </a:pPr>
            <a:r>
              <a:rPr lang="en-GB" sz="1600"/>
              <a:t>T</a:t>
            </a:r>
            <a:r>
              <a:rPr lang="en-GB" sz="1600">
                <a:effectLst/>
              </a:rPr>
              <a:t>ravel expenses would be added here as well as any additional information to allow us to consider the travel expenses.</a:t>
            </a:r>
            <a:r>
              <a:rPr lang="en-GB" sz="1600"/>
              <a:t> </a:t>
            </a:r>
            <a:endParaRPr lang="en-US" sz="1600">
              <a:cs typeface="Arial"/>
            </a:endParaRPr>
          </a:p>
        </p:txBody>
      </p:sp>
      <p:grpSp>
        <p:nvGrpSpPr>
          <p:cNvPr id="8" name="Group 7" descr="Screenshot highlighting where to add an expense and additional information">
            <a:extLst>
              <a:ext uri="{FF2B5EF4-FFF2-40B4-BE49-F238E27FC236}">
                <a16:creationId xmlns:a16="http://schemas.microsoft.com/office/drawing/2014/main" id="{D3BA851C-55F1-642D-1361-87864628100E}"/>
              </a:ext>
            </a:extLst>
          </p:cNvPr>
          <p:cNvGrpSpPr/>
          <p:nvPr/>
        </p:nvGrpSpPr>
        <p:grpSpPr>
          <a:xfrm>
            <a:off x="832054" y="2527727"/>
            <a:ext cx="4035890" cy="3620449"/>
            <a:chOff x="737784" y="2499301"/>
            <a:chExt cx="4035890" cy="3620449"/>
          </a:xfrm>
        </p:grpSpPr>
        <p:pic>
          <p:nvPicPr>
            <p:cNvPr id="7" name="Picture 6">
              <a:extLst>
                <a:ext uri="{FF2B5EF4-FFF2-40B4-BE49-F238E27FC236}">
                  <a16:creationId xmlns:a16="http://schemas.microsoft.com/office/drawing/2014/main" id="{8BBAE667-89BB-49F4-91E9-E88D440D76AF}"/>
                </a:ext>
              </a:extLst>
            </p:cNvPr>
            <p:cNvPicPr>
              <a:picLocks noChangeAspect="1"/>
            </p:cNvPicPr>
            <p:nvPr/>
          </p:nvPicPr>
          <p:blipFill rotWithShape="1">
            <a:blip r:embed="rId3"/>
            <a:srcRect l="21099" t="12150" r="24928"/>
            <a:stretch/>
          </p:blipFill>
          <p:spPr>
            <a:xfrm>
              <a:off x="737784" y="2499301"/>
              <a:ext cx="4035890" cy="3620449"/>
            </a:xfrm>
            <a:prstGeom prst="rect">
              <a:avLst/>
            </a:prstGeom>
            <a:ln w="12700">
              <a:solidFill>
                <a:schemeClr val="tx1"/>
              </a:solidFill>
            </a:ln>
          </p:spPr>
        </p:pic>
        <p:sp>
          <p:nvSpPr>
            <p:cNvPr id="3" name="Rectangle 2">
              <a:extLst>
                <a:ext uri="{FF2B5EF4-FFF2-40B4-BE49-F238E27FC236}">
                  <a16:creationId xmlns:a16="http://schemas.microsoft.com/office/drawing/2014/main" id="{D37D7057-4BC0-75D1-0577-3C470A294B05}"/>
                </a:ext>
              </a:extLst>
            </p:cNvPr>
            <p:cNvSpPr/>
            <p:nvPr/>
          </p:nvSpPr>
          <p:spPr>
            <a:xfrm>
              <a:off x="737784" y="2814320"/>
              <a:ext cx="2767416" cy="3068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TextBox 13">
            <a:extLst>
              <a:ext uri="{FF2B5EF4-FFF2-40B4-BE49-F238E27FC236}">
                <a16:creationId xmlns:a16="http://schemas.microsoft.com/office/drawing/2014/main" id="{99141569-6C24-BB21-2307-10D7420B9C60}"/>
              </a:ext>
            </a:extLst>
          </p:cNvPr>
          <p:cNvSpPr txBox="1"/>
          <p:nvPr/>
        </p:nvSpPr>
        <p:spPr>
          <a:xfrm>
            <a:off x="6485416" y="1533898"/>
            <a:ext cx="3941536" cy="45653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sz="1800"/>
              <a:t>Select the type of expense</a:t>
            </a:r>
            <a:endParaRPr lang="en-GB" sz="1800">
              <a:cs typeface="Arial"/>
            </a:endParaRPr>
          </a:p>
        </p:txBody>
      </p:sp>
      <p:grpSp>
        <p:nvGrpSpPr>
          <p:cNvPr id="10" name="Group 9" descr="Screenshot highlighting type of expenses">
            <a:extLst>
              <a:ext uri="{FF2B5EF4-FFF2-40B4-BE49-F238E27FC236}">
                <a16:creationId xmlns:a16="http://schemas.microsoft.com/office/drawing/2014/main" id="{856DC712-760A-10F8-C0EC-7871792A2AE7}"/>
              </a:ext>
            </a:extLst>
          </p:cNvPr>
          <p:cNvGrpSpPr/>
          <p:nvPr/>
        </p:nvGrpSpPr>
        <p:grpSpPr>
          <a:xfrm>
            <a:off x="6604714" y="2527727"/>
            <a:ext cx="4035890" cy="3606984"/>
            <a:chOff x="6245356" y="2345096"/>
            <a:chExt cx="4499996" cy="3614577"/>
          </a:xfrm>
        </p:grpSpPr>
        <p:pic>
          <p:nvPicPr>
            <p:cNvPr id="9" name="Picture 8" descr="A screenshot of a travel expenses application">
              <a:extLst>
                <a:ext uri="{FF2B5EF4-FFF2-40B4-BE49-F238E27FC236}">
                  <a16:creationId xmlns:a16="http://schemas.microsoft.com/office/drawing/2014/main" id="{AC15DCDE-41C1-35F6-ABDE-DD099A59763E}"/>
                </a:ext>
              </a:extLst>
            </p:cNvPr>
            <p:cNvPicPr>
              <a:picLocks noChangeAspect="1"/>
            </p:cNvPicPr>
            <p:nvPr/>
          </p:nvPicPr>
          <p:blipFill rotWithShape="1">
            <a:blip r:embed="rId4"/>
            <a:srcRect l="16082" t="6801" r="28383" b="6118"/>
            <a:stretch/>
          </p:blipFill>
          <p:spPr>
            <a:xfrm>
              <a:off x="6245356" y="2345096"/>
              <a:ext cx="4499996" cy="3614577"/>
            </a:xfrm>
            <a:prstGeom prst="rect">
              <a:avLst/>
            </a:prstGeom>
            <a:ln w="12700">
              <a:solidFill>
                <a:schemeClr val="tx1"/>
              </a:solidFill>
            </a:ln>
          </p:spPr>
        </p:pic>
        <p:sp>
          <p:nvSpPr>
            <p:cNvPr id="11" name="Rectangle 10">
              <a:extLst>
                <a:ext uri="{FF2B5EF4-FFF2-40B4-BE49-F238E27FC236}">
                  <a16:creationId xmlns:a16="http://schemas.microsoft.com/office/drawing/2014/main" id="{493FF2AA-1313-D41D-31B4-7B90F7F5522F}"/>
                </a:ext>
              </a:extLst>
            </p:cNvPr>
            <p:cNvSpPr/>
            <p:nvPr/>
          </p:nvSpPr>
          <p:spPr>
            <a:xfrm>
              <a:off x="6338286" y="3301322"/>
              <a:ext cx="1321116" cy="147387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Slide Number Placeholder 4">
            <a:extLst>
              <a:ext uri="{FF2B5EF4-FFF2-40B4-BE49-F238E27FC236}">
                <a16:creationId xmlns:a16="http://schemas.microsoft.com/office/drawing/2014/main" id="{DA7D45E9-DF16-4A16-947E-E2E24EF4D66A}"/>
              </a:ext>
              <a:ext uri="{C183D7F6-B498-43B3-948B-1728B52AA6E4}">
                <adec:decorative xmlns:adec="http://schemas.microsoft.com/office/drawing/2017/decorative" val="0"/>
              </a:ext>
            </a:extLst>
          </p:cNvPr>
          <p:cNvSpPr>
            <a:spLocks noGrp="1"/>
          </p:cNvSpPr>
          <p:nvPr>
            <p:ph type="sldNum" sz="quarter" idx="12"/>
          </p:nvPr>
        </p:nvSpPr>
        <p:spPr>
          <a:xfrm>
            <a:off x="11401515" y="6204808"/>
            <a:ext cx="270000" cy="252000"/>
          </a:xfrm>
        </p:spPr>
        <p:txBody>
          <a:bodyPr anchor="t">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A8223AF-F2F5-41F7-A71C-81CE492BCB88}" type="slidenum">
              <a:rPr kumimoji="0" lang="en-GB" sz="1600" b="1" i="0" u="none" strike="noStrike" kern="1200" cap="none" spc="0" normalizeH="0" baseline="0" noProof="0" smtClean="0">
                <a:ln>
                  <a:noFill/>
                </a:ln>
                <a:solidFill>
                  <a:srgbClr val="003057"/>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20</a:t>
            </a:fld>
            <a:endParaRPr kumimoji="0" lang="en-GB" sz="1600" b="1" i="0" u="none" strike="noStrike" kern="1200" cap="none" spc="0" normalizeH="0" baseline="0" noProof="0">
              <a:ln>
                <a:noFill/>
              </a:ln>
              <a:solidFill>
                <a:srgbClr val="003057"/>
              </a:solidFill>
              <a:effectLst/>
              <a:uLnTx/>
              <a:uFillTx/>
              <a:latin typeface="Arial"/>
              <a:ea typeface="+mn-ea"/>
              <a:cs typeface="+mn-cs"/>
            </a:endParaRPr>
          </a:p>
        </p:txBody>
      </p:sp>
      <p:sp>
        <p:nvSpPr>
          <p:cNvPr id="15" name="Footer Placeholder 3">
            <a:extLst>
              <a:ext uri="{FF2B5EF4-FFF2-40B4-BE49-F238E27FC236}">
                <a16:creationId xmlns:a16="http://schemas.microsoft.com/office/drawing/2014/main" id="{34B8E288-8253-5078-EF0C-4209C951699B}"/>
              </a:ext>
              <a:ext uri="{C183D7F6-B498-43B3-948B-1728B52AA6E4}">
                <adec:decorative xmlns:adec="http://schemas.microsoft.com/office/drawing/2017/decorative" val="1"/>
              </a:ext>
            </a:extLst>
          </p:cNvPr>
          <p:cNvSpPr>
            <a:spLocks noGrp="1"/>
          </p:cNvSpPr>
          <p:nvPr>
            <p:ph type="ftr" sz="quarter" idx="11"/>
          </p:nvPr>
        </p:nvSpPr>
        <p:spPr>
          <a:xfrm>
            <a:off x="1915887" y="6330808"/>
            <a:ext cx="6815314" cy="331250"/>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a:ea typeface="+mn-ea"/>
                <a:cs typeface="+mn-cs"/>
              </a:rPr>
              <a:t>Providing access to justice through working with others to achieve excellence in the delivery of legal aid</a:t>
            </a:r>
          </a:p>
        </p:txBody>
      </p:sp>
    </p:spTree>
    <p:extLst>
      <p:ext uri="{BB962C8B-B14F-4D97-AF65-F5344CB8AC3E}">
        <p14:creationId xmlns:p14="http://schemas.microsoft.com/office/powerpoint/2010/main" val="587883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EDB40-A234-4DFE-BD8C-E1238BFF42CE}"/>
              </a:ext>
            </a:extLst>
          </p:cNvPr>
          <p:cNvSpPr>
            <a:spLocks noGrp="1"/>
          </p:cNvSpPr>
          <p:nvPr>
            <p:ph type="title"/>
          </p:nvPr>
        </p:nvSpPr>
        <p:spPr>
          <a:xfrm>
            <a:off x="737784" y="690984"/>
            <a:ext cx="7718400" cy="345232"/>
          </a:xfrm>
        </p:spPr>
        <p:txBody>
          <a:bodyPr anchor="t">
            <a:normAutofit fontScale="90000"/>
          </a:bodyPr>
          <a:lstStyle/>
          <a:p>
            <a:r>
              <a:rPr lang="en-US"/>
              <a:t>Travel expenses: Car</a:t>
            </a:r>
          </a:p>
        </p:txBody>
      </p:sp>
      <p:sp>
        <p:nvSpPr>
          <p:cNvPr id="5" name="Slide Number Placeholder 4">
            <a:extLst>
              <a:ext uri="{FF2B5EF4-FFF2-40B4-BE49-F238E27FC236}">
                <a16:creationId xmlns:a16="http://schemas.microsoft.com/office/drawing/2014/main" id="{DA7D45E9-DF16-4A16-947E-E2E24EF4D66A}"/>
              </a:ext>
              <a:ext uri="{C183D7F6-B498-43B3-948B-1728B52AA6E4}">
                <adec:decorative xmlns:adec="http://schemas.microsoft.com/office/drawing/2017/decorative" val="1"/>
              </a:ext>
            </a:extLst>
          </p:cNvPr>
          <p:cNvSpPr>
            <a:spLocks noGrp="1"/>
          </p:cNvSpPr>
          <p:nvPr>
            <p:ph type="sldNum" sz="quarter" idx="12"/>
          </p:nvPr>
        </p:nvSpPr>
        <p:spPr>
          <a:xfrm>
            <a:off x="11401515" y="6204808"/>
            <a:ext cx="270000" cy="252000"/>
          </a:xfrm>
        </p:spPr>
        <p:txBody>
          <a:bodyPr anchor="t">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A8223AF-F2F5-41F7-A71C-81CE492BCB88}" type="slidenum">
              <a:rPr kumimoji="0" lang="en-GB" sz="1600" b="1" i="0" u="none" strike="noStrike" kern="1200" cap="none" spc="0" normalizeH="0" baseline="0" noProof="0" smtClean="0">
                <a:ln>
                  <a:noFill/>
                </a:ln>
                <a:solidFill>
                  <a:srgbClr val="003057"/>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21</a:t>
            </a:fld>
            <a:endParaRPr kumimoji="0" lang="en-GB" sz="1600" b="1" i="0" u="none" strike="noStrike" kern="1200" cap="none" spc="0" normalizeH="0" baseline="0" noProof="0">
              <a:ln>
                <a:noFill/>
              </a:ln>
              <a:solidFill>
                <a:srgbClr val="003057"/>
              </a:solidFill>
              <a:effectLst/>
              <a:uLnTx/>
              <a:uFillTx/>
              <a:latin typeface="Arial"/>
              <a:ea typeface="+mn-ea"/>
              <a:cs typeface="+mn-cs"/>
            </a:endParaRPr>
          </a:p>
        </p:txBody>
      </p:sp>
      <p:sp>
        <p:nvSpPr>
          <p:cNvPr id="6" name="TextBox 5">
            <a:extLst>
              <a:ext uri="{FF2B5EF4-FFF2-40B4-BE49-F238E27FC236}">
                <a16:creationId xmlns:a16="http://schemas.microsoft.com/office/drawing/2014/main" id="{D4335BF0-15C6-59B1-40D0-A97209E12E1C}"/>
              </a:ext>
            </a:extLst>
          </p:cNvPr>
          <p:cNvSpPr txBox="1"/>
          <p:nvPr/>
        </p:nvSpPr>
        <p:spPr>
          <a:xfrm>
            <a:off x="675017" y="1113133"/>
            <a:ext cx="4937113" cy="923330"/>
          </a:xfrm>
          <a:prstGeom prst="rect">
            <a:avLst/>
          </a:prstGeom>
          <a:noFill/>
        </p:spPr>
        <p:txBody>
          <a:bodyPr wrap="square">
            <a:spAutoFit/>
          </a:bodyPr>
          <a:lstStyle/>
          <a:p>
            <a:pPr marL="285750" indent="-285750">
              <a:buFont typeface="Arial" panose="020B0604020202020204" pitchFamily="34" charset="0"/>
              <a:buChar char="•"/>
            </a:pPr>
            <a:r>
              <a:rPr lang="en-GB"/>
              <a:t>For car travel enter the distance and the rate per mileage claimed. 45p to court will need to be justified. Select court or prison.</a:t>
            </a:r>
          </a:p>
        </p:txBody>
      </p:sp>
      <p:sp>
        <p:nvSpPr>
          <p:cNvPr id="3" name="TextBox 2">
            <a:extLst>
              <a:ext uri="{FF2B5EF4-FFF2-40B4-BE49-F238E27FC236}">
                <a16:creationId xmlns:a16="http://schemas.microsoft.com/office/drawing/2014/main" id="{61039616-D52D-3997-2277-369070CD603D}"/>
              </a:ext>
            </a:extLst>
          </p:cNvPr>
          <p:cNvSpPr txBox="1"/>
          <p:nvPr/>
        </p:nvSpPr>
        <p:spPr>
          <a:xfrm>
            <a:off x="5771996" y="1251632"/>
            <a:ext cx="5899519" cy="646331"/>
          </a:xfrm>
          <a:prstGeom prst="rect">
            <a:avLst/>
          </a:prstGeom>
          <a:noFill/>
        </p:spPr>
        <p:txBody>
          <a:bodyPr wrap="square">
            <a:spAutoFit/>
          </a:bodyPr>
          <a:lstStyle/>
          <a:p>
            <a:pPr marL="285750" indent="-285750">
              <a:buFont typeface="Arial" panose="020B0604020202020204" pitchFamily="34" charset="0"/>
              <a:buChar char="•"/>
            </a:pPr>
            <a:r>
              <a:rPr lang="en-GB"/>
              <a:t>For travel to other destination enter the postcode of the location travelled to.</a:t>
            </a:r>
          </a:p>
        </p:txBody>
      </p:sp>
      <p:grpSp>
        <p:nvGrpSpPr>
          <p:cNvPr id="11" name="Group 10" descr="Screenshot highlighting where to enter distance and court or prison">
            <a:extLst>
              <a:ext uri="{FF2B5EF4-FFF2-40B4-BE49-F238E27FC236}">
                <a16:creationId xmlns:a16="http://schemas.microsoft.com/office/drawing/2014/main" id="{FD01EB27-5251-6DCB-DADA-CE76C1265D7A}"/>
              </a:ext>
            </a:extLst>
          </p:cNvPr>
          <p:cNvGrpSpPr/>
          <p:nvPr/>
        </p:nvGrpSpPr>
        <p:grpSpPr>
          <a:xfrm>
            <a:off x="737784" y="2232843"/>
            <a:ext cx="4389120" cy="4061151"/>
            <a:chOff x="737784" y="2232844"/>
            <a:chExt cx="3992881" cy="3934172"/>
          </a:xfrm>
        </p:grpSpPr>
        <p:pic>
          <p:nvPicPr>
            <p:cNvPr id="7" name="Picture 6">
              <a:extLst>
                <a:ext uri="{FF2B5EF4-FFF2-40B4-BE49-F238E27FC236}">
                  <a16:creationId xmlns:a16="http://schemas.microsoft.com/office/drawing/2014/main" id="{FF11337A-4D9E-4F07-9706-E1DC9DB54321}"/>
                </a:ext>
              </a:extLst>
            </p:cNvPr>
            <p:cNvPicPr>
              <a:picLocks noChangeAspect="1"/>
            </p:cNvPicPr>
            <p:nvPr/>
          </p:nvPicPr>
          <p:blipFill rotWithShape="1">
            <a:blip r:embed="rId3"/>
            <a:srcRect l="20454" t="9479" r="24563"/>
            <a:stretch/>
          </p:blipFill>
          <p:spPr>
            <a:xfrm>
              <a:off x="737784" y="2232844"/>
              <a:ext cx="3992881" cy="3934172"/>
            </a:xfrm>
            <a:prstGeom prst="rect">
              <a:avLst/>
            </a:prstGeom>
            <a:ln w="12700">
              <a:solidFill>
                <a:schemeClr val="tx1"/>
              </a:solidFill>
            </a:ln>
          </p:spPr>
        </p:pic>
        <p:sp>
          <p:nvSpPr>
            <p:cNvPr id="9" name="Rectangle 8">
              <a:extLst>
                <a:ext uri="{FF2B5EF4-FFF2-40B4-BE49-F238E27FC236}">
                  <a16:creationId xmlns:a16="http://schemas.microsoft.com/office/drawing/2014/main" id="{25CD44A8-63EF-210B-BA90-8D08AC94E308}"/>
                </a:ext>
              </a:extLst>
            </p:cNvPr>
            <p:cNvSpPr/>
            <p:nvPr/>
          </p:nvSpPr>
          <p:spPr>
            <a:xfrm>
              <a:off x="836126" y="2671713"/>
              <a:ext cx="2602288" cy="32147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 name="Group 11" descr="Screenshot highlighting where to input any other destination">
            <a:extLst>
              <a:ext uri="{FF2B5EF4-FFF2-40B4-BE49-F238E27FC236}">
                <a16:creationId xmlns:a16="http://schemas.microsoft.com/office/drawing/2014/main" id="{E364735B-C33B-DC72-FD1E-F2A83490D05C}"/>
              </a:ext>
            </a:extLst>
          </p:cNvPr>
          <p:cNvGrpSpPr/>
          <p:nvPr/>
        </p:nvGrpSpPr>
        <p:grpSpPr>
          <a:xfrm>
            <a:off x="6096000" y="2232843"/>
            <a:ext cx="4389120" cy="4061152"/>
            <a:chOff x="5972556" y="2061755"/>
            <a:chExt cx="4389120" cy="4232240"/>
          </a:xfrm>
        </p:grpSpPr>
        <p:pic>
          <p:nvPicPr>
            <p:cNvPr id="8" name="Picture 7">
              <a:extLst>
                <a:ext uri="{FF2B5EF4-FFF2-40B4-BE49-F238E27FC236}">
                  <a16:creationId xmlns:a16="http://schemas.microsoft.com/office/drawing/2014/main" id="{890AB28C-1AA3-58DD-0CD2-6BEEB68B0D59}"/>
                </a:ext>
              </a:extLst>
            </p:cNvPr>
            <p:cNvPicPr>
              <a:picLocks noChangeAspect="1"/>
            </p:cNvPicPr>
            <p:nvPr/>
          </p:nvPicPr>
          <p:blipFill rotWithShape="1">
            <a:blip r:embed="rId4"/>
            <a:srcRect l="20255" t="9387" r="23929"/>
            <a:stretch/>
          </p:blipFill>
          <p:spPr>
            <a:xfrm>
              <a:off x="5972556" y="2061755"/>
              <a:ext cx="4389120" cy="4232240"/>
            </a:xfrm>
            <a:prstGeom prst="rect">
              <a:avLst/>
            </a:prstGeom>
            <a:ln w="12700">
              <a:solidFill>
                <a:schemeClr val="tx1"/>
              </a:solidFill>
            </a:ln>
          </p:spPr>
        </p:pic>
        <p:sp>
          <p:nvSpPr>
            <p:cNvPr id="10" name="Rectangle 9">
              <a:extLst>
                <a:ext uri="{FF2B5EF4-FFF2-40B4-BE49-F238E27FC236}">
                  <a16:creationId xmlns:a16="http://schemas.microsoft.com/office/drawing/2014/main" id="{71EAA074-1BBE-71FA-D1E1-FC6C5CD7A185}"/>
                </a:ext>
              </a:extLst>
            </p:cNvPr>
            <p:cNvSpPr/>
            <p:nvPr/>
          </p:nvSpPr>
          <p:spPr>
            <a:xfrm>
              <a:off x="6096000" y="4011930"/>
              <a:ext cx="1927860" cy="4914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Footer Placeholder 3">
            <a:extLst>
              <a:ext uri="{FF2B5EF4-FFF2-40B4-BE49-F238E27FC236}">
                <a16:creationId xmlns:a16="http://schemas.microsoft.com/office/drawing/2014/main" id="{5782C8E3-CC3E-B5A6-DFF1-9D7BB7CE7DE3}"/>
              </a:ext>
              <a:ext uri="{C183D7F6-B498-43B3-948B-1728B52AA6E4}">
                <adec:decorative xmlns:adec="http://schemas.microsoft.com/office/drawing/2017/decorative" val="1"/>
              </a:ext>
            </a:extLst>
          </p:cNvPr>
          <p:cNvSpPr>
            <a:spLocks noGrp="1"/>
          </p:cNvSpPr>
          <p:nvPr>
            <p:ph type="ftr" sz="quarter" idx="11"/>
          </p:nvPr>
        </p:nvSpPr>
        <p:spPr>
          <a:xfrm>
            <a:off x="1915887" y="6330808"/>
            <a:ext cx="6815314" cy="331250"/>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a:ea typeface="+mn-ea"/>
                <a:cs typeface="+mn-cs"/>
              </a:rPr>
              <a:t>Providing access to justice through working with others to achieve excellence in the delivery of legal aid</a:t>
            </a:r>
          </a:p>
        </p:txBody>
      </p:sp>
    </p:spTree>
    <p:extLst>
      <p:ext uri="{BB962C8B-B14F-4D97-AF65-F5344CB8AC3E}">
        <p14:creationId xmlns:p14="http://schemas.microsoft.com/office/powerpoint/2010/main" val="33582078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50104-27E2-D36E-F341-528C8E69C636}"/>
              </a:ext>
            </a:extLst>
          </p:cNvPr>
          <p:cNvSpPr>
            <a:spLocks noGrp="1"/>
          </p:cNvSpPr>
          <p:nvPr>
            <p:ph type="title"/>
          </p:nvPr>
        </p:nvSpPr>
        <p:spPr>
          <a:xfrm>
            <a:off x="809425" y="372136"/>
            <a:ext cx="7236977" cy="403814"/>
          </a:xfrm>
        </p:spPr>
        <p:txBody>
          <a:bodyPr/>
          <a:lstStyle/>
          <a:p>
            <a:r>
              <a:rPr lang="en-US">
                <a:cs typeface="Arial"/>
              </a:rPr>
              <a:t>Travel expenses: Taxi / train</a:t>
            </a:r>
            <a:endParaRPr lang="en-US"/>
          </a:p>
        </p:txBody>
      </p:sp>
      <p:sp>
        <p:nvSpPr>
          <p:cNvPr id="3" name="Content Placeholder 2">
            <a:extLst>
              <a:ext uri="{FF2B5EF4-FFF2-40B4-BE49-F238E27FC236}">
                <a16:creationId xmlns:a16="http://schemas.microsoft.com/office/drawing/2014/main" id="{80F31525-E887-EDD3-1C34-6C9BBA96C159}"/>
              </a:ext>
            </a:extLst>
          </p:cNvPr>
          <p:cNvSpPr>
            <a:spLocks noGrp="1"/>
          </p:cNvSpPr>
          <p:nvPr>
            <p:ph idx="1"/>
          </p:nvPr>
        </p:nvSpPr>
        <p:spPr>
          <a:xfrm>
            <a:off x="809425" y="3307988"/>
            <a:ext cx="5067500" cy="490781"/>
          </a:xfrm>
        </p:spPr>
        <p:txBody>
          <a:bodyPr vert="horz" lIns="0" tIns="0" rIns="0" bIns="0" rtlCol="0" anchor="t">
            <a:normAutofit fontScale="85000" lnSpcReduction="10000"/>
          </a:bodyPr>
          <a:lstStyle/>
          <a:p>
            <a:r>
              <a:rPr lang="en-US" sz="1800">
                <a:cs typeface="Arial"/>
              </a:rPr>
              <a:t>For train and / or taxi fares enter the amount claimed:</a:t>
            </a:r>
            <a:endParaRPr lang="en-US"/>
          </a:p>
          <a:p>
            <a:endParaRPr lang="en-US">
              <a:cs typeface="Arial"/>
            </a:endParaRPr>
          </a:p>
        </p:txBody>
      </p:sp>
      <p:pic>
        <p:nvPicPr>
          <p:cNvPr id="6" name="Picture 5" descr="A screenshot of where to enter the amount claiming for train and taxi fares">
            <a:extLst>
              <a:ext uri="{FF2B5EF4-FFF2-40B4-BE49-F238E27FC236}">
                <a16:creationId xmlns:a16="http://schemas.microsoft.com/office/drawing/2014/main" id="{7DD915F6-83BC-41B2-8C37-203B7F8CA6DF}"/>
              </a:ext>
            </a:extLst>
          </p:cNvPr>
          <p:cNvPicPr>
            <a:picLocks noChangeAspect="1"/>
          </p:cNvPicPr>
          <p:nvPr/>
        </p:nvPicPr>
        <p:blipFill rotWithShape="1">
          <a:blip r:embed="rId2"/>
          <a:srcRect l="13810" r="26652" b="4238"/>
          <a:stretch/>
        </p:blipFill>
        <p:spPr>
          <a:xfrm>
            <a:off x="6096000" y="1363784"/>
            <a:ext cx="4521201" cy="4522466"/>
          </a:xfrm>
          <a:prstGeom prst="rect">
            <a:avLst/>
          </a:prstGeom>
          <a:ln w="12700">
            <a:solidFill>
              <a:schemeClr val="tx1"/>
            </a:solidFill>
          </a:ln>
        </p:spPr>
      </p:pic>
      <p:sp>
        <p:nvSpPr>
          <p:cNvPr id="5" name="Slide Number Placeholder 4">
            <a:extLst>
              <a:ext uri="{FF2B5EF4-FFF2-40B4-BE49-F238E27FC236}">
                <a16:creationId xmlns:a16="http://schemas.microsoft.com/office/drawing/2014/main" id="{EA5E4F58-DB26-AF47-024A-22FD66EC4629}"/>
              </a:ext>
            </a:extLst>
          </p:cNvPr>
          <p:cNvSpPr>
            <a:spLocks noGrp="1"/>
          </p:cNvSpPr>
          <p:nvPr>
            <p:ph type="sldNum" sz="quarter" idx="12"/>
          </p:nvPr>
        </p:nvSpPr>
        <p:spPr/>
        <p:txBody>
          <a:bodyPr/>
          <a:lstStyle/>
          <a:p>
            <a:fld id="{C0189ED6-F87B-4BC1-907E-EF602CA5C674}" type="slidenum">
              <a:rPr lang="en-GB" smtClean="0"/>
              <a:t>22</a:t>
            </a:fld>
            <a:endParaRPr lang="en-GB"/>
          </a:p>
        </p:txBody>
      </p:sp>
      <p:sp>
        <p:nvSpPr>
          <p:cNvPr id="7" name="Rectangle 6">
            <a:extLst>
              <a:ext uri="{FF2B5EF4-FFF2-40B4-BE49-F238E27FC236}">
                <a16:creationId xmlns:a16="http://schemas.microsoft.com/office/drawing/2014/main" id="{72574D2E-C01F-6C2C-F695-06AAA9B78209}"/>
              </a:ext>
              <a:ext uri="{C183D7F6-B498-43B3-948B-1728B52AA6E4}">
                <adec:decorative xmlns:adec="http://schemas.microsoft.com/office/drawing/2017/decorative" val="1"/>
              </a:ext>
            </a:extLst>
          </p:cNvPr>
          <p:cNvSpPr/>
          <p:nvPr/>
        </p:nvSpPr>
        <p:spPr>
          <a:xfrm>
            <a:off x="6187906" y="2419351"/>
            <a:ext cx="2543296" cy="34087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ooter Placeholder 3">
            <a:extLst>
              <a:ext uri="{FF2B5EF4-FFF2-40B4-BE49-F238E27FC236}">
                <a16:creationId xmlns:a16="http://schemas.microsoft.com/office/drawing/2014/main" id="{F47E9C15-C097-4228-EC01-C32D5781862F}"/>
              </a:ext>
              <a:ext uri="{C183D7F6-B498-43B3-948B-1728B52AA6E4}">
                <adec:decorative xmlns:adec="http://schemas.microsoft.com/office/drawing/2017/decorative" val="1"/>
              </a:ext>
            </a:extLst>
          </p:cNvPr>
          <p:cNvSpPr>
            <a:spLocks noGrp="1"/>
          </p:cNvSpPr>
          <p:nvPr>
            <p:ph type="ftr" sz="quarter" idx="11"/>
          </p:nvPr>
        </p:nvSpPr>
        <p:spPr>
          <a:xfrm>
            <a:off x="1915887" y="6330808"/>
            <a:ext cx="6815314" cy="331250"/>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a:ea typeface="+mn-ea"/>
                <a:cs typeface="+mn-cs"/>
              </a:rPr>
              <a:t>Providing access to justice through working with others to achieve excellence in the delivery of legal aid</a:t>
            </a:r>
          </a:p>
        </p:txBody>
      </p:sp>
    </p:spTree>
    <p:extLst>
      <p:ext uri="{BB962C8B-B14F-4D97-AF65-F5344CB8AC3E}">
        <p14:creationId xmlns:p14="http://schemas.microsoft.com/office/powerpoint/2010/main" val="3030842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EDB40-A234-4DFE-BD8C-E1238BFF42CE}"/>
              </a:ext>
            </a:extLst>
          </p:cNvPr>
          <p:cNvSpPr>
            <a:spLocks noGrp="1"/>
          </p:cNvSpPr>
          <p:nvPr>
            <p:ph type="title"/>
          </p:nvPr>
        </p:nvSpPr>
        <p:spPr>
          <a:xfrm>
            <a:off x="737784" y="690984"/>
            <a:ext cx="7718400" cy="345232"/>
          </a:xfrm>
        </p:spPr>
        <p:txBody>
          <a:bodyPr anchor="t">
            <a:normAutofit fontScale="90000"/>
          </a:bodyPr>
          <a:lstStyle/>
          <a:p>
            <a:r>
              <a:rPr lang="en-US"/>
              <a:t>Supporting evidence:</a:t>
            </a:r>
          </a:p>
        </p:txBody>
      </p:sp>
      <p:sp>
        <p:nvSpPr>
          <p:cNvPr id="5" name="Slide Number Placeholder 4">
            <a:extLst>
              <a:ext uri="{FF2B5EF4-FFF2-40B4-BE49-F238E27FC236}">
                <a16:creationId xmlns:a16="http://schemas.microsoft.com/office/drawing/2014/main" id="{DA7D45E9-DF16-4A16-947E-E2E24EF4D66A}"/>
              </a:ext>
              <a:ext uri="{C183D7F6-B498-43B3-948B-1728B52AA6E4}">
                <adec:decorative xmlns:adec="http://schemas.microsoft.com/office/drawing/2017/decorative" val="1"/>
              </a:ext>
            </a:extLst>
          </p:cNvPr>
          <p:cNvSpPr>
            <a:spLocks noGrp="1"/>
          </p:cNvSpPr>
          <p:nvPr>
            <p:ph type="sldNum" sz="quarter" idx="12"/>
          </p:nvPr>
        </p:nvSpPr>
        <p:spPr>
          <a:xfrm>
            <a:off x="11401515" y="6204808"/>
            <a:ext cx="270000" cy="252000"/>
          </a:xfrm>
        </p:spPr>
        <p:txBody>
          <a:bodyPr anchor="t">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A8223AF-F2F5-41F7-A71C-81CE492BCB88}" type="slidenum">
              <a:rPr kumimoji="0" lang="en-GB" sz="1600" b="1" i="0" u="none" strike="noStrike" kern="1200" cap="none" spc="0" normalizeH="0" baseline="0" noProof="0" smtClean="0">
                <a:ln>
                  <a:noFill/>
                </a:ln>
                <a:solidFill>
                  <a:srgbClr val="003057"/>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23</a:t>
            </a:fld>
            <a:endParaRPr kumimoji="0" lang="en-GB" sz="1600" b="1" i="0" u="none" strike="noStrike" kern="1200" cap="none" spc="0" normalizeH="0" baseline="0" noProof="0">
              <a:ln>
                <a:noFill/>
              </a:ln>
              <a:solidFill>
                <a:srgbClr val="003057"/>
              </a:solidFill>
              <a:effectLst/>
              <a:uLnTx/>
              <a:uFillTx/>
              <a:latin typeface="Arial"/>
              <a:ea typeface="+mn-ea"/>
              <a:cs typeface="+mn-cs"/>
            </a:endParaRPr>
          </a:p>
        </p:txBody>
      </p:sp>
      <p:sp>
        <p:nvSpPr>
          <p:cNvPr id="6" name="TextBox 5">
            <a:extLst>
              <a:ext uri="{FF2B5EF4-FFF2-40B4-BE49-F238E27FC236}">
                <a16:creationId xmlns:a16="http://schemas.microsoft.com/office/drawing/2014/main" id="{7A6F8EDD-C6D6-977A-2D5F-75ED8F7E4132}"/>
              </a:ext>
            </a:extLst>
          </p:cNvPr>
          <p:cNvSpPr txBox="1"/>
          <p:nvPr/>
        </p:nvSpPr>
        <p:spPr>
          <a:xfrm>
            <a:off x="737784" y="1768561"/>
            <a:ext cx="4440006" cy="1703030"/>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sz="1800">
                <a:effectLst/>
              </a:rPr>
              <a:t>If your claim has electronic evidence, upload it to the secure file exchange.</a:t>
            </a:r>
          </a:p>
          <a:p>
            <a:pPr marL="285750" indent="-285750">
              <a:lnSpc>
                <a:spcPct val="150000"/>
              </a:lnSpc>
              <a:buFont typeface="Arial" panose="020B0604020202020204" pitchFamily="34" charset="0"/>
              <a:buChar char="•"/>
            </a:pPr>
            <a:r>
              <a:rPr lang="en-GB"/>
              <a:t>Upload the supporting documents such as indictment, LAA report, invoices</a:t>
            </a:r>
          </a:p>
        </p:txBody>
      </p:sp>
      <p:pic>
        <p:nvPicPr>
          <p:cNvPr id="9" name="Picture 8" descr="Screenshot showing where to upload evidence">
            <a:extLst>
              <a:ext uri="{FF2B5EF4-FFF2-40B4-BE49-F238E27FC236}">
                <a16:creationId xmlns:a16="http://schemas.microsoft.com/office/drawing/2014/main" id="{AB0FA1A1-F313-4CE5-8085-70902A3A604D}"/>
              </a:ext>
            </a:extLst>
          </p:cNvPr>
          <p:cNvPicPr>
            <a:picLocks noChangeAspect="1"/>
          </p:cNvPicPr>
          <p:nvPr/>
        </p:nvPicPr>
        <p:blipFill rotWithShape="1">
          <a:blip r:embed="rId3"/>
          <a:srcRect l="15906" t="9171"/>
          <a:stretch/>
        </p:blipFill>
        <p:spPr>
          <a:xfrm>
            <a:off x="5406389" y="1131106"/>
            <a:ext cx="5995125" cy="4489753"/>
          </a:xfrm>
          <a:prstGeom prst="rect">
            <a:avLst/>
          </a:prstGeom>
          <a:ln w="12700">
            <a:solidFill>
              <a:schemeClr val="tx1"/>
            </a:solidFill>
          </a:ln>
        </p:spPr>
      </p:pic>
      <p:sp>
        <p:nvSpPr>
          <p:cNvPr id="8" name="Rectangle 7">
            <a:extLst>
              <a:ext uri="{FF2B5EF4-FFF2-40B4-BE49-F238E27FC236}">
                <a16:creationId xmlns:a16="http://schemas.microsoft.com/office/drawing/2014/main" id="{216570D2-67B4-325D-7FD5-81A748D81A15}"/>
              </a:ext>
              <a:ext uri="{C183D7F6-B498-43B3-948B-1728B52AA6E4}">
                <adec:decorative xmlns:adec="http://schemas.microsoft.com/office/drawing/2017/decorative" val="1"/>
              </a:ext>
            </a:extLst>
          </p:cNvPr>
          <p:cNvSpPr/>
          <p:nvPr/>
        </p:nvSpPr>
        <p:spPr>
          <a:xfrm>
            <a:off x="5524965" y="1802674"/>
            <a:ext cx="4035595" cy="36024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3">
            <a:extLst>
              <a:ext uri="{FF2B5EF4-FFF2-40B4-BE49-F238E27FC236}">
                <a16:creationId xmlns:a16="http://schemas.microsoft.com/office/drawing/2014/main" id="{F5ADDA44-11F2-3A21-8482-5AC394EB7FDA}"/>
              </a:ext>
              <a:ext uri="{C183D7F6-B498-43B3-948B-1728B52AA6E4}">
                <adec:decorative xmlns:adec="http://schemas.microsoft.com/office/drawing/2017/decorative" val="1"/>
              </a:ext>
            </a:extLst>
          </p:cNvPr>
          <p:cNvSpPr>
            <a:spLocks noGrp="1"/>
          </p:cNvSpPr>
          <p:nvPr>
            <p:ph type="ftr" sz="quarter" idx="11"/>
          </p:nvPr>
        </p:nvSpPr>
        <p:spPr>
          <a:xfrm>
            <a:off x="1915887" y="6330808"/>
            <a:ext cx="6815314" cy="331250"/>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a:ea typeface="+mn-ea"/>
                <a:cs typeface="+mn-cs"/>
              </a:rPr>
              <a:t>Providing access to justice through working with others to achieve excellence in the delivery of legal aid</a:t>
            </a:r>
          </a:p>
        </p:txBody>
      </p:sp>
    </p:spTree>
    <p:extLst>
      <p:ext uri="{BB962C8B-B14F-4D97-AF65-F5344CB8AC3E}">
        <p14:creationId xmlns:p14="http://schemas.microsoft.com/office/powerpoint/2010/main" val="32731927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EDB40-A234-4DFE-BD8C-E1238BFF42CE}"/>
              </a:ext>
            </a:extLst>
          </p:cNvPr>
          <p:cNvSpPr>
            <a:spLocks noGrp="1"/>
          </p:cNvSpPr>
          <p:nvPr>
            <p:ph type="title"/>
          </p:nvPr>
        </p:nvSpPr>
        <p:spPr>
          <a:xfrm>
            <a:off x="737784" y="690984"/>
            <a:ext cx="7718400" cy="345232"/>
          </a:xfrm>
        </p:spPr>
        <p:txBody>
          <a:bodyPr anchor="t">
            <a:normAutofit fontScale="90000"/>
          </a:bodyPr>
          <a:lstStyle/>
          <a:p>
            <a:r>
              <a:rPr lang="en-US"/>
              <a:t>Supporting evidence checklist:</a:t>
            </a:r>
          </a:p>
        </p:txBody>
      </p:sp>
      <p:sp>
        <p:nvSpPr>
          <p:cNvPr id="5" name="Slide Number Placeholder 4">
            <a:extLst>
              <a:ext uri="{FF2B5EF4-FFF2-40B4-BE49-F238E27FC236}">
                <a16:creationId xmlns:a16="http://schemas.microsoft.com/office/drawing/2014/main" id="{DA7D45E9-DF16-4A16-947E-E2E24EF4D66A}"/>
              </a:ext>
              <a:ext uri="{C183D7F6-B498-43B3-948B-1728B52AA6E4}">
                <adec:decorative xmlns:adec="http://schemas.microsoft.com/office/drawing/2017/decorative" val="1"/>
              </a:ext>
            </a:extLst>
          </p:cNvPr>
          <p:cNvSpPr>
            <a:spLocks noGrp="1"/>
          </p:cNvSpPr>
          <p:nvPr>
            <p:ph type="sldNum" sz="quarter" idx="12"/>
          </p:nvPr>
        </p:nvSpPr>
        <p:spPr>
          <a:xfrm>
            <a:off x="11401515" y="6204808"/>
            <a:ext cx="270000" cy="252000"/>
          </a:xfrm>
        </p:spPr>
        <p:txBody>
          <a:bodyPr anchor="t">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A8223AF-F2F5-41F7-A71C-81CE492BCB88}" type="slidenum">
              <a:rPr kumimoji="0" lang="en-GB" sz="1600" b="1" i="0" u="none" strike="noStrike" kern="1200" cap="none" spc="0" normalizeH="0" baseline="0" noProof="0" smtClean="0">
                <a:ln>
                  <a:noFill/>
                </a:ln>
                <a:solidFill>
                  <a:srgbClr val="003057"/>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24</a:t>
            </a:fld>
            <a:endParaRPr kumimoji="0" lang="en-GB" sz="1600" b="1" i="0" u="none" strike="noStrike" kern="1200" cap="none" spc="0" normalizeH="0" baseline="0" noProof="0">
              <a:ln>
                <a:noFill/>
              </a:ln>
              <a:solidFill>
                <a:srgbClr val="003057"/>
              </a:solidFill>
              <a:effectLst/>
              <a:uLnTx/>
              <a:uFillTx/>
              <a:latin typeface="Arial"/>
              <a:ea typeface="+mn-ea"/>
              <a:cs typeface="+mn-cs"/>
            </a:endParaRPr>
          </a:p>
        </p:txBody>
      </p:sp>
      <p:sp>
        <p:nvSpPr>
          <p:cNvPr id="6" name="TextBox 5">
            <a:extLst>
              <a:ext uri="{FF2B5EF4-FFF2-40B4-BE49-F238E27FC236}">
                <a16:creationId xmlns:a16="http://schemas.microsoft.com/office/drawing/2014/main" id="{7B794BD2-9F4A-806F-2693-37D15859C804}"/>
              </a:ext>
            </a:extLst>
          </p:cNvPr>
          <p:cNvSpPr txBox="1"/>
          <p:nvPr/>
        </p:nvSpPr>
        <p:spPr>
          <a:xfrm>
            <a:off x="737783" y="1689262"/>
            <a:ext cx="5358217" cy="294952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sz="1800">
                <a:effectLst/>
              </a:rPr>
              <a:t>Indicate w</a:t>
            </a:r>
            <a:r>
              <a:rPr lang="en-GB"/>
              <a:t>hat </a:t>
            </a:r>
            <a:r>
              <a:rPr lang="en-GB" sz="1800">
                <a:effectLst/>
              </a:rPr>
              <a:t>supporting document you have provided.</a:t>
            </a:r>
          </a:p>
          <a:p>
            <a:pPr marL="742950" lvl="1" indent="-285750">
              <a:lnSpc>
                <a:spcPct val="150000"/>
              </a:lnSpc>
              <a:buFont typeface="Arial" panose="020B0604020202020204" pitchFamily="34" charset="0"/>
              <a:buChar char="•"/>
            </a:pPr>
            <a:r>
              <a:rPr lang="en-GB">
                <a:effectLst/>
              </a:rPr>
              <a:t> If the claimed for a graduated fee, rather than a fixed fee, it is mandatory to provide the indictment . </a:t>
            </a:r>
          </a:p>
          <a:p>
            <a:pPr marL="742950" lvl="1" indent="-285750">
              <a:lnSpc>
                <a:spcPct val="150000"/>
              </a:lnSpc>
              <a:buFont typeface="Arial" panose="020B0604020202020204" pitchFamily="34" charset="0"/>
              <a:buChar char="•"/>
            </a:pPr>
            <a:r>
              <a:rPr lang="en-GB">
                <a:effectLst/>
              </a:rPr>
              <a:t>You can provide additional information for any aspect of the case here</a:t>
            </a:r>
            <a:endParaRPr lang="en-GB"/>
          </a:p>
        </p:txBody>
      </p:sp>
      <p:pic>
        <p:nvPicPr>
          <p:cNvPr id="7" name="Picture 6" descr="Screenshot highlighting what supporting documents provided">
            <a:extLst>
              <a:ext uri="{FF2B5EF4-FFF2-40B4-BE49-F238E27FC236}">
                <a16:creationId xmlns:a16="http://schemas.microsoft.com/office/drawing/2014/main" id="{6307040A-3EFB-43DF-AF54-EBB6C8679FBB}"/>
              </a:ext>
            </a:extLst>
          </p:cNvPr>
          <p:cNvPicPr>
            <a:picLocks noChangeAspect="1"/>
          </p:cNvPicPr>
          <p:nvPr/>
        </p:nvPicPr>
        <p:blipFill rotWithShape="1">
          <a:blip r:embed="rId3"/>
          <a:srcRect l="18253" t="2756" r="10258" b="7065"/>
          <a:stretch/>
        </p:blipFill>
        <p:spPr>
          <a:xfrm>
            <a:off x="6096000" y="1043724"/>
            <a:ext cx="4831080" cy="4852566"/>
          </a:xfrm>
          <a:prstGeom prst="rect">
            <a:avLst/>
          </a:prstGeom>
          <a:ln w="12700">
            <a:solidFill>
              <a:schemeClr val="tx1"/>
            </a:solidFill>
          </a:ln>
        </p:spPr>
      </p:pic>
      <p:sp>
        <p:nvSpPr>
          <p:cNvPr id="3" name="Rectangle 2">
            <a:extLst>
              <a:ext uri="{FF2B5EF4-FFF2-40B4-BE49-F238E27FC236}">
                <a16:creationId xmlns:a16="http://schemas.microsoft.com/office/drawing/2014/main" id="{F9DDDE78-2C24-D64E-8AD8-16F653D8F6EE}"/>
              </a:ext>
              <a:ext uri="{C183D7F6-B498-43B3-948B-1728B52AA6E4}">
                <adec:decorative xmlns:adec="http://schemas.microsoft.com/office/drawing/2017/decorative" val="1"/>
              </a:ext>
            </a:extLst>
          </p:cNvPr>
          <p:cNvSpPr/>
          <p:nvPr/>
        </p:nvSpPr>
        <p:spPr>
          <a:xfrm>
            <a:off x="6165045" y="1111905"/>
            <a:ext cx="4635035" cy="43846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ooter Placeholder 3">
            <a:extLst>
              <a:ext uri="{FF2B5EF4-FFF2-40B4-BE49-F238E27FC236}">
                <a16:creationId xmlns:a16="http://schemas.microsoft.com/office/drawing/2014/main" id="{F96AA526-76E4-451F-22E0-F7B185FF3A52}"/>
              </a:ext>
              <a:ext uri="{C183D7F6-B498-43B3-948B-1728B52AA6E4}">
                <adec:decorative xmlns:adec="http://schemas.microsoft.com/office/drawing/2017/decorative" val="1"/>
              </a:ext>
            </a:extLst>
          </p:cNvPr>
          <p:cNvSpPr>
            <a:spLocks noGrp="1"/>
          </p:cNvSpPr>
          <p:nvPr>
            <p:ph type="ftr" sz="quarter" idx="11"/>
          </p:nvPr>
        </p:nvSpPr>
        <p:spPr>
          <a:xfrm>
            <a:off x="1915887" y="6330808"/>
            <a:ext cx="6815314" cy="331250"/>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a:ea typeface="+mn-ea"/>
                <a:cs typeface="+mn-cs"/>
              </a:rPr>
              <a:t>Providing access to justice through working with others to achieve excellence in the delivery of legal aid</a:t>
            </a:r>
          </a:p>
        </p:txBody>
      </p:sp>
    </p:spTree>
    <p:extLst>
      <p:ext uri="{BB962C8B-B14F-4D97-AF65-F5344CB8AC3E}">
        <p14:creationId xmlns:p14="http://schemas.microsoft.com/office/powerpoint/2010/main" val="2983712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EDB40-A234-4DFE-BD8C-E1238BFF42CE}"/>
              </a:ext>
            </a:extLst>
          </p:cNvPr>
          <p:cNvSpPr>
            <a:spLocks noGrp="1"/>
          </p:cNvSpPr>
          <p:nvPr>
            <p:ph type="title"/>
          </p:nvPr>
        </p:nvSpPr>
        <p:spPr>
          <a:xfrm>
            <a:off x="737784" y="690984"/>
            <a:ext cx="7718400" cy="345232"/>
          </a:xfrm>
        </p:spPr>
        <p:txBody>
          <a:bodyPr anchor="t">
            <a:normAutofit fontScale="90000"/>
          </a:bodyPr>
          <a:lstStyle/>
          <a:p>
            <a:r>
              <a:rPr lang="en-US"/>
              <a:t>Overview:</a:t>
            </a:r>
          </a:p>
        </p:txBody>
      </p:sp>
      <p:sp>
        <p:nvSpPr>
          <p:cNvPr id="5" name="Slide Number Placeholder 4">
            <a:extLst>
              <a:ext uri="{FF2B5EF4-FFF2-40B4-BE49-F238E27FC236}">
                <a16:creationId xmlns:a16="http://schemas.microsoft.com/office/drawing/2014/main" id="{DA7D45E9-DF16-4A16-947E-E2E24EF4D66A}"/>
              </a:ext>
              <a:ext uri="{C183D7F6-B498-43B3-948B-1728B52AA6E4}">
                <adec:decorative xmlns:adec="http://schemas.microsoft.com/office/drawing/2017/decorative" val="1"/>
              </a:ext>
            </a:extLst>
          </p:cNvPr>
          <p:cNvSpPr>
            <a:spLocks noGrp="1"/>
          </p:cNvSpPr>
          <p:nvPr>
            <p:ph type="sldNum" sz="quarter" idx="12"/>
          </p:nvPr>
        </p:nvSpPr>
        <p:spPr>
          <a:xfrm>
            <a:off x="11401515" y="6204808"/>
            <a:ext cx="270000" cy="252000"/>
          </a:xfrm>
        </p:spPr>
        <p:txBody>
          <a:bodyPr anchor="t">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A8223AF-F2F5-41F7-A71C-81CE492BCB88}" type="slidenum">
              <a:rPr kumimoji="0" lang="en-GB" sz="1600" b="1" i="0" u="none" strike="noStrike" kern="1200" cap="none" spc="0" normalizeH="0" baseline="0" noProof="0" smtClean="0">
                <a:ln>
                  <a:noFill/>
                </a:ln>
                <a:solidFill>
                  <a:srgbClr val="003057"/>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25</a:t>
            </a:fld>
            <a:endParaRPr kumimoji="0" lang="en-GB" sz="1600" b="1" i="0" u="none" strike="noStrike" kern="1200" cap="none" spc="0" normalizeH="0" baseline="0" noProof="0">
              <a:ln>
                <a:noFill/>
              </a:ln>
              <a:solidFill>
                <a:srgbClr val="003057"/>
              </a:solidFill>
              <a:effectLst/>
              <a:uLnTx/>
              <a:uFillTx/>
              <a:latin typeface="Arial"/>
              <a:ea typeface="+mn-ea"/>
              <a:cs typeface="+mn-cs"/>
            </a:endParaRPr>
          </a:p>
        </p:txBody>
      </p:sp>
      <p:sp>
        <p:nvSpPr>
          <p:cNvPr id="6" name="TextBox 5">
            <a:extLst>
              <a:ext uri="{FF2B5EF4-FFF2-40B4-BE49-F238E27FC236}">
                <a16:creationId xmlns:a16="http://schemas.microsoft.com/office/drawing/2014/main" id="{83D3E3B9-59F4-E541-FC8D-9A92B60EF724}"/>
              </a:ext>
            </a:extLst>
          </p:cNvPr>
          <p:cNvSpPr txBox="1"/>
          <p:nvPr/>
        </p:nvSpPr>
        <p:spPr>
          <a:xfrm>
            <a:off x="737784" y="1929186"/>
            <a:ext cx="4657175" cy="2534027"/>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sz="1800">
                <a:effectLst/>
              </a:rPr>
              <a:t>You will be brought into an overview screen of what has been claimed</a:t>
            </a:r>
          </a:p>
          <a:p>
            <a:pPr marL="285750" indent="-285750">
              <a:lnSpc>
                <a:spcPct val="150000"/>
              </a:lnSpc>
              <a:buFont typeface="Arial" panose="020B0604020202020204" pitchFamily="34" charset="0"/>
              <a:buChar char="•"/>
            </a:pPr>
            <a:r>
              <a:rPr lang="en-GB"/>
              <a:t>You can make any </a:t>
            </a:r>
            <a:r>
              <a:rPr lang="en-GB" sz="1800">
                <a:effectLst/>
              </a:rPr>
              <a:t>amendments before submitting</a:t>
            </a:r>
          </a:p>
          <a:p>
            <a:pPr marL="285750" indent="-285750">
              <a:lnSpc>
                <a:spcPct val="150000"/>
              </a:lnSpc>
              <a:buFont typeface="Arial" panose="020B0604020202020204" pitchFamily="34" charset="0"/>
              <a:buChar char="•"/>
            </a:pPr>
            <a:r>
              <a:rPr lang="en-GB"/>
              <a:t>S</a:t>
            </a:r>
            <a:r>
              <a:rPr lang="en-GB">
                <a:effectLst/>
              </a:rPr>
              <a:t>elect save and continue</a:t>
            </a:r>
            <a:endParaRPr lang="en-GB" sz="1800">
              <a:effectLst/>
            </a:endParaRPr>
          </a:p>
          <a:p>
            <a:pPr marL="285750" indent="-285750">
              <a:lnSpc>
                <a:spcPct val="150000"/>
              </a:lnSpc>
              <a:buFont typeface="Arial" panose="020B0604020202020204" pitchFamily="34" charset="0"/>
              <a:buChar char="•"/>
            </a:pPr>
            <a:endParaRPr lang="en-GB"/>
          </a:p>
        </p:txBody>
      </p:sp>
      <p:pic>
        <p:nvPicPr>
          <p:cNvPr id="7" name="Picture 6" descr="Screenshot of overview screen">
            <a:extLst>
              <a:ext uri="{FF2B5EF4-FFF2-40B4-BE49-F238E27FC236}">
                <a16:creationId xmlns:a16="http://schemas.microsoft.com/office/drawing/2014/main" id="{86EE607B-5B2E-4348-9AF9-EAAD11884F0F}"/>
              </a:ext>
            </a:extLst>
          </p:cNvPr>
          <p:cNvPicPr>
            <a:picLocks noChangeAspect="1"/>
          </p:cNvPicPr>
          <p:nvPr/>
        </p:nvPicPr>
        <p:blipFill rotWithShape="1">
          <a:blip r:embed="rId3"/>
          <a:srcRect l="24762" t="3758" r="25475"/>
          <a:stretch/>
        </p:blipFill>
        <p:spPr>
          <a:xfrm>
            <a:off x="5699216" y="1160225"/>
            <a:ext cx="5022124" cy="5006791"/>
          </a:xfrm>
          <a:prstGeom prst="rect">
            <a:avLst/>
          </a:prstGeom>
          <a:ln w="12700">
            <a:solidFill>
              <a:schemeClr val="tx1"/>
            </a:solidFill>
          </a:ln>
        </p:spPr>
      </p:pic>
      <p:sp>
        <p:nvSpPr>
          <p:cNvPr id="3" name="Rectangle 2">
            <a:extLst>
              <a:ext uri="{FF2B5EF4-FFF2-40B4-BE49-F238E27FC236}">
                <a16:creationId xmlns:a16="http://schemas.microsoft.com/office/drawing/2014/main" id="{EF3CA096-F06D-3566-8808-31FD547D1141}"/>
              </a:ext>
              <a:ext uri="{C183D7F6-B498-43B3-948B-1728B52AA6E4}">
                <adec:decorative xmlns:adec="http://schemas.microsoft.com/office/drawing/2017/decorative" val="1"/>
              </a:ext>
            </a:extLst>
          </p:cNvPr>
          <p:cNvSpPr/>
          <p:nvPr/>
        </p:nvSpPr>
        <p:spPr>
          <a:xfrm>
            <a:off x="5911045" y="3982720"/>
            <a:ext cx="2728715" cy="3149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ooter Placeholder 3">
            <a:extLst>
              <a:ext uri="{FF2B5EF4-FFF2-40B4-BE49-F238E27FC236}">
                <a16:creationId xmlns:a16="http://schemas.microsoft.com/office/drawing/2014/main" id="{2EEC6B1C-22A5-F2FF-2DBD-A24234368C6E}"/>
              </a:ext>
              <a:ext uri="{C183D7F6-B498-43B3-948B-1728B52AA6E4}">
                <adec:decorative xmlns:adec="http://schemas.microsoft.com/office/drawing/2017/decorative" val="1"/>
              </a:ext>
            </a:extLst>
          </p:cNvPr>
          <p:cNvSpPr>
            <a:spLocks noGrp="1"/>
          </p:cNvSpPr>
          <p:nvPr>
            <p:ph type="ftr" sz="quarter" idx="11"/>
          </p:nvPr>
        </p:nvSpPr>
        <p:spPr>
          <a:xfrm>
            <a:off x="1915887" y="6330808"/>
            <a:ext cx="6815314" cy="331250"/>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a:ea typeface="+mn-ea"/>
                <a:cs typeface="+mn-cs"/>
              </a:rPr>
              <a:t>Providing access to justice through working with others to achieve excellence in the delivery of legal aid</a:t>
            </a:r>
          </a:p>
        </p:txBody>
      </p:sp>
    </p:spTree>
    <p:extLst>
      <p:ext uri="{BB962C8B-B14F-4D97-AF65-F5344CB8AC3E}">
        <p14:creationId xmlns:p14="http://schemas.microsoft.com/office/powerpoint/2010/main" val="983031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EDB40-A234-4DFE-BD8C-E1238BFF42CE}"/>
              </a:ext>
            </a:extLst>
          </p:cNvPr>
          <p:cNvSpPr>
            <a:spLocks noGrp="1"/>
          </p:cNvSpPr>
          <p:nvPr>
            <p:ph type="title"/>
          </p:nvPr>
        </p:nvSpPr>
        <p:spPr>
          <a:xfrm>
            <a:off x="737784" y="690984"/>
            <a:ext cx="7718400" cy="345232"/>
          </a:xfrm>
        </p:spPr>
        <p:txBody>
          <a:bodyPr anchor="t">
            <a:normAutofit fontScale="90000"/>
          </a:bodyPr>
          <a:lstStyle/>
          <a:p>
            <a:r>
              <a:rPr lang="en-US"/>
              <a:t>Certification:</a:t>
            </a:r>
          </a:p>
        </p:txBody>
      </p:sp>
      <p:sp>
        <p:nvSpPr>
          <p:cNvPr id="5" name="Slide Number Placeholder 4">
            <a:extLst>
              <a:ext uri="{FF2B5EF4-FFF2-40B4-BE49-F238E27FC236}">
                <a16:creationId xmlns:a16="http://schemas.microsoft.com/office/drawing/2014/main" id="{DA7D45E9-DF16-4A16-947E-E2E24EF4D66A}"/>
              </a:ext>
              <a:ext uri="{C183D7F6-B498-43B3-948B-1728B52AA6E4}">
                <adec:decorative xmlns:adec="http://schemas.microsoft.com/office/drawing/2017/decorative" val="1"/>
              </a:ext>
            </a:extLst>
          </p:cNvPr>
          <p:cNvSpPr>
            <a:spLocks noGrp="1"/>
          </p:cNvSpPr>
          <p:nvPr>
            <p:ph type="sldNum" sz="quarter" idx="12"/>
          </p:nvPr>
        </p:nvSpPr>
        <p:spPr>
          <a:xfrm>
            <a:off x="11401515" y="6204808"/>
            <a:ext cx="270000" cy="252000"/>
          </a:xfrm>
        </p:spPr>
        <p:txBody>
          <a:bodyPr anchor="t">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A8223AF-F2F5-41F7-A71C-81CE492BCB88}" type="slidenum">
              <a:rPr kumimoji="0" lang="en-GB" sz="1600" b="1" i="0" u="none" strike="noStrike" kern="1200" cap="none" spc="0" normalizeH="0" baseline="0" noProof="0" smtClean="0">
                <a:ln>
                  <a:noFill/>
                </a:ln>
                <a:solidFill>
                  <a:srgbClr val="003057"/>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26</a:t>
            </a:fld>
            <a:endParaRPr kumimoji="0" lang="en-GB" sz="1600" b="1" i="0" u="none" strike="noStrike" kern="1200" cap="none" spc="0" normalizeH="0" baseline="0" noProof="0">
              <a:ln>
                <a:noFill/>
              </a:ln>
              <a:solidFill>
                <a:srgbClr val="003057"/>
              </a:solidFill>
              <a:effectLst/>
              <a:uLnTx/>
              <a:uFillTx/>
              <a:latin typeface="Arial"/>
              <a:ea typeface="+mn-ea"/>
              <a:cs typeface="+mn-cs"/>
            </a:endParaRPr>
          </a:p>
        </p:txBody>
      </p:sp>
      <p:sp>
        <p:nvSpPr>
          <p:cNvPr id="6" name="TextBox 5">
            <a:extLst>
              <a:ext uri="{FF2B5EF4-FFF2-40B4-BE49-F238E27FC236}">
                <a16:creationId xmlns:a16="http://schemas.microsoft.com/office/drawing/2014/main" id="{1C299ABE-1B31-16C9-F9FD-349976BF4C59}"/>
              </a:ext>
            </a:extLst>
          </p:cNvPr>
          <p:cNvSpPr txBox="1"/>
          <p:nvPr/>
        </p:nvSpPr>
        <p:spPr>
          <a:xfrm>
            <a:off x="844631" y="2782669"/>
            <a:ext cx="4691467" cy="87203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a:effectLst/>
              </a:rPr>
              <a:t>The certification page: Enter the name of the Fee Earner certifying the claim.</a:t>
            </a:r>
            <a:endParaRPr lang="en-GB"/>
          </a:p>
        </p:txBody>
      </p:sp>
      <p:pic>
        <p:nvPicPr>
          <p:cNvPr id="7" name="Picture 6" descr="Screenshot highlighting where to enter name of fee earner">
            <a:extLst>
              <a:ext uri="{FF2B5EF4-FFF2-40B4-BE49-F238E27FC236}">
                <a16:creationId xmlns:a16="http://schemas.microsoft.com/office/drawing/2014/main" id="{F7BED165-3D23-4012-B0E9-4066E96104E1}"/>
              </a:ext>
            </a:extLst>
          </p:cNvPr>
          <p:cNvPicPr>
            <a:picLocks noChangeAspect="1"/>
          </p:cNvPicPr>
          <p:nvPr/>
        </p:nvPicPr>
        <p:blipFill rotWithShape="1">
          <a:blip r:embed="rId3"/>
          <a:srcRect l="22227" r="29785" b="20422"/>
          <a:stretch/>
        </p:blipFill>
        <p:spPr>
          <a:xfrm>
            <a:off x="5820155" y="1188720"/>
            <a:ext cx="4798315" cy="4978296"/>
          </a:xfrm>
          <a:prstGeom prst="rect">
            <a:avLst/>
          </a:prstGeom>
          <a:ln w="12700">
            <a:solidFill>
              <a:schemeClr val="tx1"/>
            </a:solidFill>
          </a:ln>
        </p:spPr>
      </p:pic>
      <p:sp>
        <p:nvSpPr>
          <p:cNvPr id="3" name="Rectangle 2">
            <a:extLst>
              <a:ext uri="{FF2B5EF4-FFF2-40B4-BE49-F238E27FC236}">
                <a16:creationId xmlns:a16="http://schemas.microsoft.com/office/drawing/2014/main" id="{16034554-4B98-EBDC-00B5-DB6A988B73BE}"/>
              </a:ext>
              <a:ext uri="{C183D7F6-B498-43B3-948B-1728B52AA6E4}">
                <adec:decorative xmlns:adec="http://schemas.microsoft.com/office/drawing/2017/decorative" val="1"/>
              </a:ext>
            </a:extLst>
          </p:cNvPr>
          <p:cNvSpPr/>
          <p:nvPr/>
        </p:nvSpPr>
        <p:spPr>
          <a:xfrm>
            <a:off x="6226005" y="2666441"/>
            <a:ext cx="2907835" cy="201731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ooter Placeholder 3">
            <a:extLst>
              <a:ext uri="{FF2B5EF4-FFF2-40B4-BE49-F238E27FC236}">
                <a16:creationId xmlns:a16="http://schemas.microsoft.com/office/drawing/2014/main" id="{9EC723C1-5FEE-2837-DFBD-70FC261F1A1F}"/>
              </a:ext>
              <a:ext uri="{C183D7F6-B498-43B3-948B-1728B52AA6E4}">
                <adec:decorative xmlns:adec="http://schemas.microsoft.com/office/drawing/2017/decorative" val="1"/>
              </a:ext>
            </a:extLst>
          </p:cNvPr>
          <p:cNvSpPr>
            <a:spLocks noGrp="1"/>
          </p:cNvSpPr>
          <p:nvPr>
            <p:ph type="ftr" sz="quarter" idx="11"/>
          </p:nvPr>
        </p:nvSpPr>
        <p:spPr>
          <a:xfrm>
            <a:off x="1915887" y="6330808"/>
            <a:ext cx="6815314" cy="331250"/>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a:ea typeface="+mn-ea"/>
                <a:cs typeface="+mn-cs"/>
              </a:rPr>
              <a:t>Providing access to justice through working with others to achieve excellence in the delivery of legal aid</a:t>
            </a:r>
          </a:p>
        </p:txBody>
      </p:sp>
    </p:spTree>
    <p:extLst>
      <p:ext uri="{BB962C8B-B14F-4D97-AF65-F5344CB8AC3E}">
        <p14:creationId xmlns:p14="http://schemas.microsoft.com/office/powerpoint/2010/main" val="357151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EDB40-A234-4DFE-BD8C-E1238BFF42CE}"/>
              </a:ext>
            </a:extLst>
          </p:cNvPr>
          <p:cNvSpPr>
            <a:spLocks noGrp="1"/>
          </p:cNvSpPr>
          <p:nvPr>
            <p:ph type="title"/>
          </p:nvPr>
        </p:nvSpPr>
        <p:spPr>
          <a:xfrm>
            <a:off x="737784" y="690984"/>
            <a:ext cx="7718400" cy="345232"/>
          </a:xfrm>
        </p:spPr>
        <p:txBody>
          <a:bodyPr anchor="t">
            <a:normAutofit fontScale="90000"/>
          </a:bodyPr>
          <a:lstStyle/>
          <a:p>
            <a:r>
              <a:rPr lang="en-US"/>
              <a:t>Submission confirmation:</a:t>
            </a:r>
          </a:p>
        </p:txBody>
      </p:sp>
      <p:sp>
        <p:nvSpPr>
          <p:cNvPr id="5" name="Slide Number Placeholder 4">
            <a:extLst>
              <a:ext uri="{FF2B5EF4-FFF2-40B4-BE49-F238E27FC236}">
                <a16:creationId xmlns:a16="http://schemas.microsoft.com/office/drawing/2014/main" id="{DA7D45E9-DF16-4A16-947E-E2E24EF4D66A}"/>
              </a:ext>
              <a:ext uri="{C183D7F6-B498-43B3-948B-1728B52AA6E4}">
                <adec:decorative xmlns:adec="http://schemas.microsoft.com/office/drawing/2017/decorative" val="1"/>
              </a:ext>
            </a:extLst>
          </p:cNvPr>
          <p:cNvSpPr>
            <a:spLocks noGrp="1"/>
          </p:cNvSpPr>
          <p:nvPr>
            <p:ph type="sldNum" sz="quarter" idx="12"/>
          </p:nvPr>
        </p:nvSpPr>
        <p:spPr>
          <a:xfrm>
            <a:off x="11401515" y="6204808"/>
            <a:ext cx="270000" cy="252000"/>
          </a:xfrm>
        </p:spPr>
        <p:txBody>
          <a:bodyPr anchor="t">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A8223AF-F2F5-41F7-A71C-81CE492BCB88}" type="slidenum">
              <a:rPr kumimoji="0" lang="en-GB" sz="1600" b="1" i="0" u="none" strike="noStrike" kern="1200" cap="none" spc="0" normalizeH="0" baseline="0" noProof="0" smtClean="0">
                <a:ln>
                  <a:noFill/>
                </a:ln>
                <a:solidFill>
                  <a:srgbClr val="003057"/>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27</a:t>
            </a:fld>
            <a:endParaRPr kumimoji="0" lang="en-GB" sz="1600" b="1" i="0" u="none" strike="noStrike" kern="1200" cap="none" spc="0" normalizeH="0" baseline="0" noProof="0">
              <a:ln>
                <a:noFill/>
              </a:ln>
              <a:solidFill>
                <a:srgbClr val="003057"/>
              </a:solidFill>
              <a:effectLst/>
              <a:uLnTx/>
              <a:uFillTx/>
              <a:latin typeface="Arial"/>
              <a:ea typeface="+mn-ea"/>
              <a:cs typeface="+mn-cs"/>
            </a:endParaRPr>
          </a:p>
        </p:txBody>
      </p:sp>
      <p:sp>
        <p:nvSpPr>
          <p:cNvPr id="6" name="TextBox 5">
            <a:extLst>
              <a:ext uri="{FF2B5EF4-FFF2-40B4-BE49-F238E27FC236}">
                <a16:creationId xmlns:a16="http://schemas.microsoft.com/office/drawing/2014/main" id="{2D835F6C-8A6B-366C-5B11-9E2EC62FF4BE}"/>
              </a:ext>
            </a:extLst>
          </p:cNvPr>
          <p:cNvSpPr txBox="1"/>
          <p:nvPr/>
        </p:nvSpPr>
        <p:spPr>
          <a:xfrm>
            <a:off x="737784" y="3105834"/>
            <a:ext cx="3937086" cy="87203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sz="1800">
                <a:effectLst/>
              </a:rPr>
              <a:t>Confirmation the claim has been submitted.</a:t>
            </a:r>
            <a:endParaRPr lang="en-GB"/>
          </a:p>
        </p:txBody>
      </p:sp>
      <p:pic>
        <p:nvPicPr>
          <p:cNvPr id="7" name="Picture 6" descr="Screenshot of confirmation screen">
            <a:extLst>
              <a:ext uri="{FF2B5EF4-FFF2-40B4-BE49-F238E27FC236}">
                <a16:creationId xmlns:a16="http://schemas.microsoft.com/office/drawing/2014/main" id="{69144D3B-9EBE-47D9-B061-07607CC0CB9C}"/>
              </a:ext>
            </a:extLst>
          </p:cNvPr>
          <p:cNvPicPr>
            <a:picLocks noChangeAspect="1"/>
          </p:cNvPicPr>
          <p:nvPr/>
        </p:nvPicPr>
        <p:blipFill rotWithShape="1">
          <a:blip r:embed="rId3"/>
          <a:srcRect l="10769" t="-1079" r="27200" b="6945"/>
          <a:stretch/>
        </p:blipFill>
        <p:spPr>
          <a:xfrm>
            <a:off x="4798313" y="1517447"/>
            <a:ext cx="5971033" cy="4435297"/>
          </a:xfrm>
          <a:prstGeom prst="rect">
            <a:avLst/>
          </a:prstGeom>
          <a:ln w="12700">
            <a:solidFill>
              <a:schemeClr val="tx1"/>
            </a:solidFill>
          </a:ln>
        </p:spPr>
      </p:pic>
      <p:sp>
        <p:nvSpPr>
          <p:cNvPr id="3" name="Footer Placeholder 3">
            <a:extLst>
              <a:ext uri="{FF2B5EF4-FFF2-40B4-BE49-F238E27FC236}">
                <a16:creationId xmlns:a16="http://schemas.microsoft.com/office/drawing/2014/main" id="{650B6C0B-5548-9B49-B950-BE949995CFD8}"/>
              </a:ext>
              <a:ext uri="{C183D7F6-B498-43B3-948B-1728B52AA6E4}">
                <adec:decorative xmlns:adec="http://schemas.microsoft.com/office/drawing/2017/decorative" val="1"/>
              </a:ext>
            </a:extLst>
          </p:cNvPr>
          <p:cNvSpPr>
            <a:spLocks noGrp="1"/>
          </p:cNvSpPr>
          <p:nvPr>
            <p:ph type="ftr" sz="quarter" idx="11"/>
          </p:nvPr>
        </p:nvSpPr>
        <p:spPr>
          <a:xfrm>
            <a:off x="1915887" y="6330808"/>
            <a:ext cx="6815314" cy="331250"/>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a:ea typeface="+mn-ea"/>
                <a:cs typeface="+mn-cs"/>
              </a:rPr>
              <a:t>Providing access to justice through working with others to achieve excellence in the delivery of legal aid</a:t>
            </a:r>
          </a:p>
        </p:txBody>
      </p:sp>
    </p:spTree>
    <p:extLst>
      <p:ext uri="{BB962C8B-B14F-4D97-AF65-F5344CB8AC3E}">
        <p14:creationId xmlns:p14="http://schemas.microsoft.com/office/powerpoint/2010/main" val="2878351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46687-5296-81A5-9D9E-F3F6FEB80CA8}"/>
              </a:ext>
            </a:extLst>
          </p:cNvPr>
          <p:cNvSpPr>
            <a:spLocks noGrp="1"/>
          </p:cNvSpPr>
          <p:nvPr>
            <p:ph type="title"/>
          </p:nvPr>
        </p:nvSpPr>
        <p:spPr/>
        <p:txBody>
          <a:bodyPr/>
          <a:lstStyle/>
          <a:p>
            <a:r>
              <a:rPr lang="en-GB"/>
              <a:t>LAA process</a:t>
            </a:r>
          </a:p>
        </p:txBody>
      </p:sp>
    </p:spTree>
    <p:extLst>
      <p:ext uri="{BB962C8B-B14F-4D97-AF65-F5344CB8AC3E}">
        <p14:creationId xmlns:p14="http://schemas.microsoft.com/office/powerpoint/2010/main" val="8648880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EDB40-A234-4DFE-BD8C-E1238BFF42CE}"/>
              </a:ext>
            </a:extLst>
          </p:cNvPr>
          <p:cNvSpPr>
            <a:spLocks noGrp="1"/>
          </p:cNvSpPr>
          <p:nvPr>
            <p:ph type="title"/>
          </p:nvPr>
        </p:nvSpPr>
        <p:spPr>
          <a:xfrm>
            <a:off x="737784" y="690984"/>
            <a:ext cx="7718400" cy="345232"/>
          </a:xfrm>
        </p:spPr>
        <p:txBody>
          <a:bodyPr anchor="t">
            <a:normAutofit fontScale="90000"/>
          </a:bodyPr>
          <a:lstStyle/>
          <a:p>
            <a:r>
              <a:rPr lang="en-US"/>
              <a:t>Information for providers:</a:t>
            </a:r>
          </a:p>
        </p:txBody>
      </p:sp>
      <p:sp>
        <p:nvSpPr>
          <p:cNvPr id="5" name="Slide Number Placeholder 4">
            <a:extLst>
              <a:ext uri="{FF2B5EF4-FFF2-40B4-BE49-F238E27FC236}">
                <a16:creationId xmlns:a16="http://schemas.microsoft.com/office/drawing/2014/main" id="{DA7D45E9-DF16-4A16-947E-E2E24EF4D66A}"/>
              </a:ext>
              <a:ext uri="{C183D7F6-B498-43B3-948B-1728B52AA6E4}">
                <adec:decorative xmlns:adec="http://schemas.microsoft.com/office/drawing/2017/decorative" val="1"/>
              </a:ext>
            </a:extLst>
          </p:cNvPr>
          <p:cNvSpPr>
            <a:spLocks noGrp="1"/>
          </p:cNvSpPr>
          <p:nvPr>
            <p:ph type="sldNum" sz="quarter" idx="12"/>
          </p:nvPr>
        </p:nvSpPr>
        <p:spPr>
          <a:xfrm>
            <a:off x="11401515" y="6204808"/>
            <a:ext cx="270000" cy="252000"/>
          </a:xfrm>
        </p:spPr>
        <p:txBody>
          <a:bodyPr anchor="t">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A8223AF-F2F5-41F7-A71C-81CE492BCB88}" type="slidenum">
              <a:rPr kumimoji="0" lang="en-GB" sz="1600" b="1" i="0" u="none" strike="noStrike" kern="1200" cap="none" spc="0" normalizeH="0" baseline="0" noProof="0" smtClean="0">
                <a:ln>
                  <a:noFill/>
                </a:ln>
                <a:solidFill>
                  <a:srgbClr val="003057"/>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29</a:t>
            </a:fld>
            <a:endParaRPr kumimoji="0" lang="en-GB" sz="1600" b="1" i="0" u="none" strike="noStrike" kern="1200" cap="none" spc="0" normalizeH="0" baseline="0" noProof="0">
              <a:ln>
                <a:noFill/>
              </a:ln>
              <a:solidFill>
                <a:srgbClr val="003057"/>
              </a:solidFill>
              <a:effectLst/>
              <a:uLnTx/>
              <a:uFillTx/>
              <a:latin typeface="Arial"/>
              <a:ea typeface="+mn-ea"/>
              <a:cs typeface="+mn-cs"/>
            </a:endParaRPr>
          </a:p>
        </p:txBody>
      </p:sp>
      <p:sp>
        <p:nvSpPr>
          <p:cNvPr id="6" name="TextBox 5">
            <a:extLst>
              <a:ext uri="{FF2B5EF4-FFF2-40B4-BE49-F238E27FC236}">
                <a16:creationId xmlns:a16="http://schemas.microsoft.com/office/drawing/2014/main" id="{07C628F3-346F-F1BF-7176-E8A310C1A0D3}"/>
              </a:ext>
            </a:extLst>
          </p:cNvPr>
          <p:cNvSpPr txBox="1"/>
          <p:nvPr/>
        </p:nvSpPr>
        <p:spPr>
          <a:xfrm>
            <a:off x="737784" y="1451191"/>
            <a:ext cx="4627847" cy="4196020"/>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a:cs typeface="Arial" panose="020B0604020202020204" pitchFamily="34" charset="0"/>
              </a:rPr>
              <a:t>When</a:t>
            </a:r>
            <a:r>
              <a:rPr lang="en-GB" sz="1800">
                <a:effectLst/>
                <a:cs typeface="Arial" panose="020B0604020202020204" pitchFamily="34" charset="0"/>
              </a:rPr>
              <a:t> the case has been allocated to a caseworker, the status will show as </a:t>
            </a:r>
            <a:r>
              <a:rPr lang="en-GB">
                <a:cs typeface="Arial" panose="020B0604020202020204" pitchFamily="34" charset="0"/>
              </a:rPr>
              <a:t>‘</a:t>
            </a:r>
            <a:r>
              <a:rPr lang="en-GB" sz="1800">
                <a:effectLst/>
                <a:cs typeface="Arial" panose="020B0604020202020204" pitchFamily="34" charset="0"/>
              </a:rPr>
              <a:t>allocated’. </a:t>
            </a:r>
          </a:p>
          <a:p>
            <a:pPr>
              <a:lnSpc>
                <a:spcPct val="150000"/>
              </a:lnSpc>
            </a:pPr>
            <a:r>
              <a:rPr lang="en-GB" sz="1800" b="1">
                <a:effectLst/>
                <a:cs typeface="Arial" panose="020B0604020202020204" pitchFamily="34" charset="0"/>
              </a:rPr>
              <a:t>Please note: </a:t>
            </a:r>
            <a:r>
              <a:rPr lang="en-GB" sz="1800">
                <a:effectLst/>
                <a:cs typeface="Arial" panose="020B0604020202020204" pitchFamily="34" charset="0"/>
              </a:rPr>
              <a:t>Occasionally we use holding queues for work allocations. This will appear the same to the provider as when it is allocated to a caseworker. </a:t>
            </a:r>
          </a:p>
          <a:p>
            <a:pPr>
              <a:lnSpc>
                <a:spcPct val="150000"/>
              </a:lnSpc>
            </a:pPr>
            <a:r>
              <a:rPr lang="en-GB" sz="1800">
                <a:effectLst/>
                <a:cs typeface="Arial" panose="020B0604020202020204" pitchFamily="34" charset="0"/>
              </a:rPr>
              <a:t>If you see a claim reallocated or allocated ahead of the time given on our website, this is likely what has occurred. </a:t>
            </a:r>
            <a:endParaRPr lang="en-GB">
              <a:cs typeface="Arial" panose="020B0604020202020204" pitchFamily="34" charset="0"/>
            </a:endParaRPr>
          </a:p>
        </p:txBody>
      </p:sp>
      <p:pic>
        <p:nvPicPr>
          <p:cNvPr id="7" name="Picture 6" descr="Screenshot highlighting status">
            <a:extLst>
              <a:ext uri="{FF2B5EF4-FFF2-40B4-BE49-F238E27FC236}">
                <a16:creationId xmlns:a16="http://schemas.microsoft.com/office/drawing/2014/main" id="{579D762C-A01E-4A3C-9F75-FAD48893FDBC}"/>
              </a:ext>
            </a:extLst>
          </p:cNvPr>
          <p:cNvPicPr>
            <a:picLocks noChangeAspect="1"/>
          </p:cNvPicPr>
          <p:nvPr/>
        </p:nvPicPr>
        <p:blipFill rotWithShape="1">
          <a:blip r:embed="rId3"/>
          <a:srcRect l="8755" t="9208" r="17970" b="2969"/>
          <a:stretch/>
        </p:blipFill>
        <p:spPr>
          <a:xfrm>
            <a:off x="6208776" y="1152144"/>
            <a:ext cx="4096512" cy="4398264"/>
          </a:xfrm>
          <a:prstGeom prst="rect">
            <a:avLst/>
          </a:prstGeom>
          <a:ln w="12700">
            <a:solidFill>
              <a:schemeClr val="tx1"/>
            </a:solidFill>
          </a:ln>
        </p:spPr>
      </p:pic>
      <p:sp>
        <p:nvSpPr>
          <p:cNvPr id="3" name="Rectangle 2">
            <a:extLst>
              <a:ext uri="{FF2B5EF4-FFF2-40B4-BE49-F238E27FC236}">
                <a16:creationId xmlns:a16="http://schemas.microsoft.com/office/drawing/2014/main" id="{17F64F29-0C23-18BE-19E9-8A89BABF92FC}"/>
              </a:ext>
              <a:ext uri="{C183D7F6-B498-43B3-948B-1728B52AA6E4}">
                <adec:decorative xmlns:adec="http://schemas.microsoft.com/office/drawing/2017/decorative" val="1"/>
              </a:ext>
            </a:extLst>
          </p:cNvPr>
          <p:cNvSpPr/>
          <p:nvPr/>
        </p:nvSpPr>
        <p:spPr>
          <a:xfrm>
            <a:off x="7475555" y="1195465"/>
            <a:ext cx="781477" cy="3996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ooter Placeholder 3">
            <a:extLst>
              <a:ext uri="{FF2B5EF4-FFF2-40B4-BE49-F238E27FC236}">
                <a16:creationId xmlns:a16="http://schemas.microsoft.com/office/drawing/2014/main" id="{57861C69-0409-143C-3C5B-8BA8C4821457}"/>
              </a:ext>
              <a:ext uri="{C183D7F6-B498-43B3-948B-1728B52AA6E4}">
                <adec:decorative xmlns:adec="http://schemas.microsoft.com/office/drawing/2017/decorative" val="1"/>
              </a:ext>
            </a:extLst>
          </p:cNvPr>
          <p:cNvSpPr>
            <a:spLocks noGrp="1"/>
          </p:cNvSpPr>
          <p:nvPr>
            <p:ph type="ftr" sz="quarter" idx="11"/>
          </p:nvPr>
        </p:nvSpPr>
        <p:spPr>
          <a:xfrm>
            <a:off x="1915887" y="6330808"/>
            <a:ext cx="6815314" cy="331250"/>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a:ea typeface="+mn-ea"/>
                <a:cs typeface="+mn-cs"/>
              </a:rPr>
              <a:t>Providing access to justice through working with others to achieve excellence in the delivery of legal aid</a:t>
            </a:r>
          </a:p>
        </p:txBody>
      </p:sp>
    </p:spTree>
    <p:extLst>
      <p:ext uri="{BB962C8B-B14F-4D97-AF65-F5344CB8AC3E}">
        <p14:creationId xmlns:p14="http://schemas.microsoft.com/office/powerpoint/2010/main" val="4152280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EDB40-A234-4DFE-BD8C-E1238BFF42CE}"/>
              </a:ext>
            </a:extLst>
          </p:cNvPr>
          <p:cNvSpPr>
            <a:spLocks noGrp="1"/>
          </p:cNvSpPr>
          <p:nvPr>
            <p:ph type="title"/>
          </p:nvPr>
        </p:nvSpPr>
        <p:spPr>
          <a:xfrm>
            <a:off x="737784" y="690984"/>
            <a:ext cx="7718400" cy="345232"/>
          </a:xfrm>
        </p:spPr>
        <p:txBody>
          <a:bodyPr anchor="t">
            <a:normAutofit fontScale="90000"/>
          </a:bodyPr>
          <a:lstStyle/>
          <a:p>
            <a:r>
              <a:rPr lang="en-US"/>
              <a:t>Content</a:t>
            </a:r>
          </a:p>
        </p:txBody>
      </p:sp>
      <p:graphicFrame>
        <p:nvGraphicFramePr>
          <p:cNvPr id="6" name="Diagram 6" descr="Vertical box list">
            <a:extLst>
              <a:ext uri="{FF2B5EF4-FFF2-40B4-BE49-F238E27FC236}">
                <a16:creationId xmlns:a16="http://schemas.microsoft.com/office/drawing/2014/main" id="{5FC13EFA-27E8-43AE-8DC6-756E6C0C2019}"/>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3442070359"/>
              </p:ext>
            </p:extLst>
          </p:nvPr>
        </p:nvGraphicFramePr>
        <p:xfrm>
          <a:off x="737784" y="1350681"/>
          <a:ext cx="9584616" cy="46656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6B106F21-39A4-4D65-AC57-92B93C92094A}"/>
              </a:ext>
              <a:ext uri="{C183D7F6-B498-43B3-948B-1728B52AA6E4}">
                <adec:decorative xmlns:adec="http://schemas.microsoft.com/office/drawing/2017/decorative" val="1"/>
              </a:ext>
            </a:extLst>
          </p:cNvPr>
          <p:cNvSpPr>
            <a:spLocks noGrp="1"/>
          </p:cNvSpPr>
          <p:nvPr>
            <p:ph type="ftr" sz="quarter" idx="11"/>
          </p:nvPr>
        </p:nvSpPr>
        <p:spPr>
          <a:xfrm>
            <a:off x="1915887" y="6330808"/>
            <a:ext cx="6815314" cy="331250"/>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a:ea typeface="+mn-ea"/>
                <a:cs typeface="+mn-cs"/>
              </a:rPr>
              <a:t>Working with others to achieve excellence in the delivery of legal aid</a:t>
            </a:r>
          </a:p>
        </p:txBody>
      </p:sp>
      <p:sp>
        <p:nvSpPr>
          <p:cNvPr id="5" name="Slide Number Placeholder 4">
            <a:extLst>
              <a:ext uri="{FF2B5EF4-FFF2-40B4-BE49-F238E27FC236}">
                <a16:creationId xmlns:a16="http://schemas.microsoft.com/office/drawing/2014/main" id="{DA7D45E9-DF16-4A16-947E-E2E24EF4D66A}"/>
              </a:ext>
              <a:ext uri="{C183D7F6-B498-43B3-948B-1728B52AA6E4}">
                <adec:decorative xmlns:adec="http://schemas.microsoft.com/office/drawing/2017/decorative" val="1"/>
              </a:ext>
            </a:extLst>
          </p:cNvPr>
          <p:cNvSpPr>
            <a:spLocks noGrp="1"/>
          </p:cNvSpPr>
          <p:nvPr>
            <p:ph type="sldNum" sz="quarter" idx="12"/>
          </p:nvPr>
        </p:nvSpPr>
        <p:spPr>
          <a:xfrm>
            <a:off x="11401515" y="6204808"/>
            <a:ext cx="270000" cy="252000"/>
          </a:xfrm>
        </p:spPr>
        <p:txBody>
          <a:bodyPr anchor="t">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A8223AF-F2F5-41F7-A71C-81CE492BCB88}" type="slidenum">
              <a:rPr kumimoji="0" lang="en-GB" sz="1600" b="1" i="0" u="none" strike="noStrike" kern="1200" cap="none" spc="0" normalizeH="0" baseline="0" noProof="0" smtClean="0">
                <a:ln>
                  <a:noFill/>
                </a:ln>
                <a:solidFill>
                  <a:srgbClr val="003057"/>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3</a:t>
            </a:fld>
            <a:endParaRPr kumimoji="0" lang="en-GB" sz="1600" b="1" i="0" u="none" strike="noStrike" kern="1200" cap="none" spc="0" normalizeH="0" baseline="0" noProof="0">
              <a:ln>
                <a:noFill/>
              </a:ln>
              <a:solidFill>
                <a:srgbClr val="003057"/>
              </a:solidFill>
              <a:effectLst/>
              <a:uLnTx/>
              <a:uFillTx/>
              <a:latin typeface="Arial"/>
              <a:ea typeface="+mn-ea"/>
              <a:cs typeface="+mn-cs"/>
            </a:endParaRPr>
          </a:p>
        </p:txBody>
      </p:sp>
    </p:spTree>
    <p:extLst>
      <p:ext uri="{BB962C8B-B14F-4D97-AF65-F5344CB8AC3E}">
        <p14:creationId xmlns:p14="http://schemas.microsoft.com/office/powerpoint/2010/main" val="15562716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EDB40-A234-4DFE-BD8C-E1238BFF42CE}"/>
              </a:ext>
            </a:extLst>
          </p:cNvPr>
          <p:cNvSpPr>
            <a:spLocks noGrp="1"/>
          </p:cNvSpPr>
          <p:nvPr>
            <p:ph type="title"/>
          </p:nvPr>
        </p:nvSpPr>
        <p:spPr>
          <a:xfrm>
            <a:off x="737784" y="690984"/>
            <a:ext cx="7718400" cy="345232"/>
          </a:xfrm>
        </p:spPr>
        <p:txBody>
          <a:bodyPr anchor="t">
            <a:normAutofit fontScale="90000"/>
          </a:bodyPr>
          <a:lstStyle/>
          <a:p>
            <a:r>
              <a:rPr lang="en-US"/>
              <a:t>Assessment:</a:t>
            </a:r>
          </a:p>
        </p:txBody>
      </p:sp>
      <p:sp>
        <p:nvSpPr>
          <p:cNvPr id="6" name="TextBox 5">
            <a:extLst>
              <a:ext uri="{FF2B5EF4-FFF2-40B4-BE49-F238E27FC236}">
                <a16:creationId xmlns:a16="http://schemas.microsoft.com/office/drawing/2014/main" id="{19735E36-7D77-80CF-6707-365A4EF0F279}"/>
              </a:ext>
            </a:extLst>
          </p:cNvPr>
          <p:cNvSpPr txBox="1"/>
          <p:nvPr/>
        </p:nvSpPr>
        <p:spPr>
          <a:xfrm>
            <a:off x="737784" y="2542042"/>
            <a:ext cx="4835702" cy="2534027"/>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a:effectLst/>
              </a:rPr>
              <a:t>When the assessment has been made, the caseworker will send a note explaining the assessment unless paid in full. </a:t>
            </a:r>
            <a:r>
              <a:rPr lang="en-GB" sz="1800">
                <a:effectLst/>
              </a:rPr>
              <a:t>The caseworker completes the assessment summary which details the figures paid.</a:t>
            </a:r>
            <a:endParaRPr lang="en-GB"/>
          </a:p>
          <a:p>
            <a:pPr marL="285750" indent="-285750">
              <a:lnSpc>
                <a:spcPct val="150000"/>
              </a:lnSpc>
              <a:buFont typeface="Arial" panose="020B0604020202020204" pitchFamily="34" charset="0"/>
              <a:buChar char="•"/>
            </a:pPr>
            <a:endParaRPr lang="en-GB"/>
          </a:p>
        </p:txBody>
      </p:sp>
      <p:pic>
        <p:nvPicPr>
          <p:cNvPr id="12" name="Picture 11" descr="Screenshot highlighting where notes are made">
            <a:extLst>
              <a:ext uri="{FF2B5EF4-FFF2-40B4-BE49-F238E27FC236}">
                <a16:creationId xmlns:a16="http://schemas.microsoft.com/office/drawing/2014/main" id="{8CBDF87C-E31A-41C6-8CCE-328C315E6BCF}"/>
              </a:ext>
            </a:extLst>
          </p:cNvPr>
          <p:cNvPicPr>
            <a:picLocks noChangeAspect="1"/>
          </p:cNvPicPr>
          <p:nvPr/>
        </p:nvPicPr>
        <p:blipFill rotWithShape="1">
          <a:blip r:embed="rId3"/>
          <a:srcRect l="5783" r="17196"/>
          <a:stretch/>
        </p:blipFill>
        <p:spPr>
          <a:xfrm>
            <a:off x="6095999" y="1413304"/>
            <a:ext cx="4441371" cy="4791504"/>
          </a:xfrm>
          <a:prstGeom prst="rect">
            <a:avLst/>
          </a:prstGeom>
          <a:ln w="12700">
            <a:solidFill>
              <a:schemeClr val="tx1"/>
            </a:solidFill>
          </a:ln>
        </p:spPr>
      </p:pic>
      <p:sp>
        <p:nvSpPr>
          <p:cNvPr id="5" name="Slide Number Placeholder 4">
            <a:extLst>
              <a:ext uri="{FF2B5EF4-FFF2-40B4-BE49-F238E27FC236}">
                <a16:creationId xmlns:a16="http://schemas.microsoft.com/office/drawing/2014/main" id="{DA7D45E9-DF16-4A16-947E-E2E24EF4D66A}"/>
              </a:ext>
              <a:ext uri="{C183D7F6-B498-43B3-948B-1728B52AA6E4}">
                <adec:decorative xmlns:adec="http://schemas.microsoft.com/office/drawing/2017/decorative" val="0"/>
              </a:ext>
            </a:extLst>
          </p:cNvPr>
          <p:cNvSpPr>
            <a:spLocks noGrp="1"/>
          </p:cNvSpPr>
          <p:nvPr>
            <p:ph type="sldNum" sz="quarter" idx="12"/>
          </p:nvPr>
        </p:nvSpPr>
        <p:spPr>
          <a:xfrm>
            <a:off x="11401515" y="6204808"/>
            <a:ext cx="270000" cy="252000"/>
          </a:xfrm>
        </p:spPr>
        <p:txBody>
          <a:bodyPr anchor="t">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A8223AF-F2F5-41F7-A71C-81CE492BCB88}" type="slidenum">
              <a:rPr kumimoji="0" lang="en-GB" sz="1600" b="1" i="0" u="none" strike="noStrike" kern="1200" cap="none" spc="0" normalizeH="0" baseline="0" noProof="0" smtClean="0">
                <a:ln>
                  <a:noFill/>
                </a:ln>
                <a:solidFill>
                  <a:srgbClr val="003057"/>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30</a:t>
            </a:fld>
            <a:endParaRPr kumimoji="0" lang="en-GB" sz="1600" b="1" i="0" u="none" strike="noStrike" kern="1200" cap="none" spc="0" normalizeH="0" baseline="0" noProof="0">
              <a:ln>
                <a:noFill/>
              </a:ln>
              <a:solidFill>
                <a:srgbClr val="003057"/>
              </a:solidFill>
              <a:effectLst/>
              <a:uLnTx/>
              <a:uFillTx/>
              <a:latin typeface="Arial"/>
              <a:ea typeface="+mn-ea"/>
              <a:cs typeface="+mn-cs"/>
            </a:endParaRPr>
          </a:p>
        </p:txBody>
      </p:sp>
      <p:sp>
        <p:nvSpPr>
          <p:cNvPr id="3" name="Rectangle 2">
            <a:extLst>
              <a:ext uri="{FF2B5EF4-FFF2-40B4-BE49-F238E27FC236}">
                <a16:creationId xmlns:a16="http://schemas.microsoft.com/office/drawing/2014/main" id="{2DACD0E4-3CC5-A5EC-666A-FDC8877DFF68}"/>
              </a:ext>
              <a:ext uri="{C183D7F6-B498-43B3-948B-1728B52AA6E4}">
                <adec:decorative xmlns:adec="http://schemas.microsoft.com/office/drawing/2017/decorative" val="1"/>
              </a:ext>
            </a:extLst>
          </p:cNvPr>
          <p:cNvSpPr/>
          <p:nvPr/>
        </p:nvSpPr>
        <p:spPr>
          <a:xfrm>
            <a:off x="7589520" y="2950411"/>
            <a:ext cx="2655520" cy="111358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ooter Placeholder 3">
            <a:extLst>
              <a:ext uri="{FF2B5EF4-FFF2-40B4-BE49-F238E27FC236}">
                <a16:creationId xmlns:a16="http://schemas.microsoft.com/office/drawing/2014/main" id="{27C357B0-E37D-56FA-1CAE-8423DABEF0DF}"/>
              </a:ext>
              <a:ext uri="{C183D7F6-B498-43B3-948B-1728B52AA6E4}">
                <adec:decorative xmlns:adec="http://schemas.microsoft.com/office/drawing/2017/decorative" val="1"/>
              </a:ext>
            </a:extLst>
          </p:cNvPr>
          <p:cNvSpPr>
            <a:spLocks noGrp="1"/>
          </p:cNvSpPr>
          <p:nvPr>
            <p:ph type="ftr" sz="quarter" idx="11"/>
          </p:nvPr>
        </p:nvSpPr>
        <p:spPr>
          <a:xfrm>
            <a:off x="1915887" y="6330808"/>
            <a:ext cx="6815314" cy="331250"/>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a:ea typeface="+mn-ea"/>
                <a:cs typeface="+mn-cs"/>
              </a:rPr>
              <a:t>Providing access to justice through working with others to achieve excellence in the delivery of legal aid</a:t>
            </a:r>
          </a:p>
        </p:txBody>
      </p:sp>
    </p:spTree>
    <p:extLst>
      <p:ext uri="{BB962C8B-B14F-4D97-AF65-F5344CB8AC3E}">
        <p14:creationId xmlns:p14="http://schemas.microsoft.com/office/powerpoint/2010/main" val="6665962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EDB40-A234-4DFE-BD8C-E1238BFF42CE}"/>
              </a:ext>
            </a:extLst>
          </p:cNvPr>
          <p:cNvSpPr>
            <a:spLocks noGrp="1"/>
          </p:cNvSpPr>
          <p:nvPr>
            <p:ph type="title"/>
          </p:nvPr>
        </p:nvSpPr>
        <p:spPr>
          <a:xfrm>
            <a:off x="737784" y="690984"/>
            <a:ext cx="7718400" cy="345232"/>
          </a:xfrm>
        </p:spPr>
        <p:txBody>
          <a:bodyPr anchor="t">
            <a:normAutofit fontScale="90000"/>
          </a:bodyPr>
          <a:lstStyle/>
          <a:p>
            <a:r>
              <a:rPr lang="en-US"/>
              <a:t>Provider list of claims once assessed:</a:t>
            </a:r>
          </a:p>
        </p:txBody>
      </p:sp>
      <p:sp>
        <p:nvSpPr>
          <p:cNvPr id="5" name="Slide Number Placeholder 4">
            <a:extLst>
              <a:ext uri="{FF2B5EF4-FFF2-40B4-BE49-F238E27FC236}">
                <a16:creationId xmlns:a16="http://schemas.microsoft.com/office/drawing/2014/main" id="{DA7D45E9-DF16-4A16-947E-E2E24EF4D66A}"/>
              </a:ext>
              <a:ext uri="{C183D7F6-B498-43B3-948B-1728B52AA6E4}">
                <adec:decorative xmlns:adec="http://schemas.microsoft.com/office/drawing/2017/decorative" val="1"/>
              </a:ext>
            </a:extLst>
          </p:cNvPr>
          <p:cNvSpPr>
            <a:spLocks noGrp="1"/>
          </p:cNvSpPr>
          <p:nvPr>
            <p:ph type="sldNum" sz="quarter" idx="12"/>
          </p:nvPr>
        </p:nvSpPr>
        <p:spPr>
          <a:xfrm>
            <a:off x="11401515" y="6204808"/>
            <a:ext cx="270000" cy="252000"/>
          </a:xfrm>
        </p:spPr>
        <p:txBody>
          <a:bodyPr anchor="t">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A8223AF-F2F5-41F7-A71C-81CE492BCB88}" type="slidenum">
              <a:rPr kumimoji="0" lang="en-GB" sz="1600" b="1" i="0" u="none" strike="noStrike" kern="1200" cap="none" spc="0" normalizeH="0" baseline="0" noProof="0" smtClean="0">
                <a:ln>
                  <a:noFill/>
                </a:ln>
                <a:solidFill>
                  <a:srgbClr val="003057"/>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31</a:t>
            </a:fld>
            <a:endParaRPr kumimoji="0" lang="en-GB" sz="1600" b="1" i="0" u="none" strike="noStrike" kern="1200" cap="none" spc="0" normalizeH="0" baseline="0" noProof="0">
              <a:ln>
                <a:noFill/>
              </a:ln>
              <a:solidFill>
                <a:srgbClr val="003057"/>
              </a:solidFill>
              <a:effectLst/>
              <a:uLnTx/>
              <a:uFillTx/>
              <a:latin typeface="Arial"/>
              <a:ea typeface="+mn-ea"/>
              <a:cs typeface="+mn-cs"/>
            </a:endParaRPr>
          </a:p>
        </p:txBody>
      </p:sp>
      <p:sp>
        <p:nvSpPr>
          <p:cNvPr id="6" name="TextBox 5">
            <a:extLst>
              <a:ext uri="{FF2B5EF4-FFF2-40B4-BE49-F238E27FC236}">
                <a16:creationId xmlns:a16="http://schemas.microsoft.com/office/drawing/2014/main" id="{E9282B95-8DF7-51D4-E1ED-FACB305D429B}"/>
              </a:ext>
            </a:extLst>
          </p:cNvPr>
          <p:cNvSpPr txBox="1"/>
          <p:nvPr/>
        </p:nvSpPr>
        <p:spPr>
          <a:xfrm>
            <a:off x="737784" y="1954236"/>
            <a:ext cx="4647015" cy="294952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a:t>O</a:t>
            </a:r>
            <a:r>
              <a:rPr lang="en-GB" sz="1800">
                <a:effectLst/>
              </a:rPr>
              <a:t>nce we have assessed the claim on CCCD, you will see:</a:t>
            </a:r>
          </a:p>
          <a:p>
            <a:pPr marL="742950" lvl="1" indent="-285750">
              <a:lnSpc>
                <a:spcPct val="150000"/>
              </a:lnSpc>
              <a:buFont typeface="Arial" panose="020B0604020202020204" pitchFamily="34" charset="0"/>
              <a:buChar char="•"/>
            </a:pPr>
            <a:r>
              <a:rPr lang="en-GB"/>
              <a:t>T</a:t>
            </a:r>
            <a:r>
              <a:rPr lang="en-GB">
                <a:effectLst/>
              </a:rPr>
              <a:t>he amount assessed</a:t>
            </a:r>
            <a:endParaRPr lang="en-GB"/>
          </a:p>
          <a:p>
            <a:pPr marL="742950" lvl="1" indent="-285750">
              <a:lnSpc>
                <a:spcPct val="150000"/>
              </a:lnSpc>
              <a:buFont typeface="Arial" panose="020B0604020202020204" pitchFamily="34" charset="0"/>
              <a:buChar char="•"/>
            </a:pPr>
            <a:r>
              <a:rPr lang="en-GB"/>
              <a:t>T</a:t>
            </a:r>
            <a:r>
              <a:rPr lang="en-GB">
                <a:effectLst/>
              </a:rPr>
              <a:t>he authorisation status (in this example it is part authorised). </a:t>
            </a:r>
          </a:p>
          <a:p>
            <a:pPr marL="742950" lvl="2" indent="-285750">
              <a:lnSpc>
                <a:spcPct val="150000"/>
              </a:lnSpc>
              <a:buFont typeface="Arial" panose="020B0604020202020204" pitchFamily="34" charset="0"/>
              <a:buChar char="•"/>
            </a:pPr>
            <a:r>
              <a:rPr lang="en-GB"/>
              <a:t>A</a:t>
            </a:r>
            <a:r>
              <a:rPr lang="en-GB">
                <a:effectLst/>
              </a:rPr>
              <a:t> message, if applicable, which will explain the assessment.</a:t>
            </a:r>
            <a:endParaRPr lang="en-GB"/>
          </a:p>
        </p:txBody>
      </p:sp>
      <p:pic>
        <p:nvPicPr>
          <p:cNvPr id="7" name="Picture 6" descr="Screenshot highlighting list of provider claims">
            <a:extLst>
              <a:ext uri="{FF2B5EF4-FFF2-40B4-BE49-F238E27FC236}">
                <a16:creationId xmlns:a16="http://schemas.microsoft.com/office/drawing/2014/main" id="{16CB0EEB-79E7-4878-B40D-4A4262BC803D}"/>
              </a:ext>
            </a:extLst>
          </p:cNvPr>
          <p:cNvPicPr>
            <a:picLocks noChangeAspect="1"/>
          </p:cNvPicPr>
          <p:nvPr/>
        </p:nvPicPr>
        <p:blipFill rotWithShape="1">
          <a:blip r:embed="rId3"/>
          <a:srcRect l="2760" r="3950" b="6197"/>
          <a:stretch/>
        </p:blipFill>
        <p:spPr>
          <a:xfrm>
            <a:off x="6096000" y="1158171"/>
            <a:ext cx="5212080" cy="4541654"/>
          </a:xfrm>
          <a:prstGeom prst="rect">
            <a:avLst/>
          </a:prstGeom>
          <a:ln w="12700">
            <a:solidFill>
              <a:schemeClr val="tx1"/>
            </a:solidFill>
          </a:ln>
        </p:spPr>
      </p:pic>
      <p:sp>
        <p:nvSpPr>
          <p:cNvPr id="3" name="Rectangle 2">
            <a:extLst>
              <a:ext uri="{FF2B5EF4-FFF2-40B4-BE49-F238E27FC236}">
                <a16:creationId xmlns:a16="http://schemas.microsoft.com/office/drawing/2014/main" id="{D163F7D7-5E54-997F-C2D1-B8988D61FCE1}"/>
              </a:ext>
              <a:ext uri="{C183D7F6-B498-43B3-948B-1728B52AA6E4}">
                <adec:decorative xmlns:adec="http://schemas.microsoft.com/office/drawing/2017/decorative" val="1"/>
              </a:ext>
            </a:extLst>
          </p:cNvPr>
          <p:cNvSpPr/>
          <p:nvPr/>
        </p:nvSpPr>
        <p:spPr>
          <a:xfrm>
            <a:off x="8942801" y="3295851"/>
            <a:ext cx="2273840" cy="23226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ooter Placeholder 3">
            <a:extLst>
              <a:ext uri="{FF2B5EF4-FFF2-40B4-BE49-F238E27FC236}">
                <a16:creationId xmlns:a16="http://schemas.microsoft.com/office/drawing/2014/main" id="{3849A5AB-9778-F920-17F5-203DB580A8D3}"/>
              </a:ext>
              <a:ext uri="{C183D7F6-B498-43B3-948B-1728B52AA6E4}">
                <adec:decorative xmlns:adec="http://schemas.microsoft.com/office/drawing/2017/decorative" val="1"/>
              </a:ext>
            </a:extLst>
          </p:cNvPr>
          <p:cNvSpPr>
            <a:spLocks noGrp="1"/>
          </p:cNvSpPr>
          <p:nvPr>
            <p:ph type="ftr" sz="quarter" idx="11"/>
          </p:nvPr>
        </p:nvSpPr>
        <p:spPr>
          <a:xfrm>
            <a:off x="1915887" y="6330808"/>
            <a:ext cx="6815314" cy="331250"/>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a:ea typeface="+mn-ea"/>
                <a:cs typeface="+mn-cs"/>
              </a:rPr>
              <a:t>Providing access to justice through working with others to achieve excellence in the delivery of legal aid</a:t>
            </a:r>
          </a:p>
        </p:txBody>
      </p:sp>
    </p:spTree>
    <p:extLst>
      <p:ext uri="{BB962C8B-B14F-4D97-AF65-F5344CB8AC3E}">
        <p14:creationId xmlns:p14="http://schemas.microsoft.com/office/powerpoint/2010/main" val="9125452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EDB40-A234-4DFE-BD8C-E1238BFF42CE}"/>
              </a:ext>
            </a:extLst>
          </p:cNvPr>
          <p:cNvSpPr>
            <a:spLocks noGrp="1"/>
          </p:cNvSpPr>
          <p:nvPr>
            <p:ph type="title"/>
          </p:nvPr>
        </p:nvSpPr>
        <p:spPr>
          <a:xfrm>
            <a:off x="737784" y="690984"/>
            <a:ext cx="7718400" cy="345232"/>
          </a:xfrm>
        </p:spPr>
        <p:txBody>
          <a:bodyPr anchor="t">
            <a:normAutofit fontScale="90000"/>
          </a:bodyPr>
          <a:lstStyle/>
          <a:p>
            <a:r>
              <a:rPr lang="en-US"/>
              <a:t>Appealing an assessment:</a:t>
            </a:r>
          </a:p>
        </p:txBody>
      </p:sp>
      <p:sp>
        <p:nvSpPr>
          <p:cNvPr id="5" name="Slide Number Placeholder 4">
            <a:extLst>
              <a:ext uri="{FF2B5EF4-FFF2-40B4-BE49-F238E27FC236}">
                <a16:creationId xmlns:a16="http://schemas.microsoft.com/office/drawing/2014/main" id="{DA7D45E9-DF16-4A16-947E-E2E24EF4D66A}"/>
              </a:ext>
              <a:ext uri="{C183D7F6-B498-43B3-948B-1728B52AA6E4}">
                <adec:decorative xmlns:adec="http://schemas.microsoft.com/office/drawing/2017/decorative" val="1"/>
              </a:ext>
            </a:extLst>
          </p:cNvPr>
          <p:cNvSpPr>
            <a:spLocks noGrp="1"/>
          </p:cNvSpPr>
          <p:nvPr>
            <p:ph type="sldNum" sz="quarter" idx="12"/>
          </p:nvPr>
        </p:nvSpPr>
        <p:spPr>
          <a:xfrm>
            <a:off x="11401515" y="6204808"/>
            <a:ext cx="270000" cy="252000"/>
          </a:xfrm>
        </p:spPr>
        <p:txBody>
          <a:bodyPr anchor="t">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A8223AF-F2F5-41F7-A71C-81CE492BCB88}" type="slidenum">
              <a:rPr kumimoji="0" lang="en-GB" sz="1600" b="1" i="0" u="none" strike="noStrike" kern="1200" cap="none" spc="0" normalizeH="0" baseline="0" noProof="0" smtClean="0">
                <a:ln>
                  <a:noFill/>
                </a:ln>
                <a:solidFill>
                  <a:srgbClr val="003057"/>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32</a:t>
            </a:fld>
            <a:endParaRPr kumimoji="0" lang="en-GB" sz="1600" b="1" i="0" u="none" strike="noStrike" kern="1200" cap="none" spc="0" normalizeH="0" baseline="0" noProof="0">
              <a:ln>
                <a:noFill/>
              </a:ln>
              <a:solidFill>
                <a:srgbClr val="003057"/>
              </a:solidFill>
              <a:effectLst/>
              <a:uLnTx/>
              <a:uFillTx/>
              <a:latin typeface="Arial"/>
              <a:ea typeface="+mn-ea"/>
              <a:cs typeface="+mn-cs"/>
            </a:endParaRPr>
          </a:p>
        </p:txBody>
      </p:sp>
      <p:sp>
        <p:nvSpPr>
          <p:cNvPr id="6" name="TextBox 5">
            <a:extLst>
              <a:ext uri="{FF2B5EF4-FFF2-40B4-BE49-F238E27FC236}">
                <a16:creationId xmlns:a16="http://schemas.microsoft.com/office/drawing/2014/main" id="{8025E532-52EE-BF09-25EA-02DD33494E5C}"/>
              </a:ext>
            </a:extLst>
          </p:cNvPr>
          <p:cNvSpPr txBox="1"/>
          <p:nvPr/>
        </p:nvSpPr>
        <p:spPr>
          <a:xfrm>
            <a:off x="597379" y="1836321"/>
            <a:ext cx="4715285" cy="336502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sz="1800">
                <a:effectLst/>
              </a:rPr>
              <a:t>If you wish to appeal the assessment made:</a:t>
            </a:r>
          </a:p>
          <a:p>
            <a:pPr marL="285750" indent="-285750">
              <a:lnSpc>
                <a:spcPct val="150000"/>
              </a:lnSpc>
              <a:buFont typeface="Arial" panose="020B0604020202020204" pitchFamily="34" charset="0"/>
              <a:buChar char="•"/>
            </a:pPr>
            <a:r>
              <a:rPr lang="en-GB"/>
              <a:t>Select ‘A</a:t>
            </a:r>
            <a:r>
              <a:rPr lang="en-GB" sz="1800">
                <a:effectLst/>
              </a:rPr>
              <a:t>pply for redetermination’</a:t>
            </a:r>
          </a:p>
          <a:p>
            <a:pPr marL="285750" indent="-285750">
              <a:lnSpc>
                <a:spcPct val="150000"/>
              </a:lnSpc>
              <a:buFont typeface="Arial" panose="020B0604020202020204" pitchFamily="34" charset="0"/>
              <a:buChar char="•"/>
            </a:pPr>
            <a:r>
              <a:rPr lang="en-GB"/>
              <a:t>Complete the </a:t>
            </a:r>
            <a:r>
              <a:rPr lang="en-GB" sz="1800">
                <a:effectLst/>
              </a:rPr>
              <a:t>message field: </a:t>
            </a:r>
          </a:p>
          <a:p>
            <a:pPr marL="742950" lvl="1" indent="-285750">
              <a:lnSpc>
                <a:spcPct val="150000"/>
              </a:lnSpc>
              <a:buFont typeface="Arial" panose="020B0604020202020204" pitchFamily="34" charset="0"/>
              <a:buChar char="•"/>
            </a:pPr>
            <a:r>
              <a:rPr lang="en-GB"/>
              <a:t>E</a:t>
            </a:r>
            <a:r>
              <a:rPr lang="en-GB">
                <a:effectLst/>
              </a:rPr>
              <a:t>xplain the area of the assessment you disagree with</a:t>
            </a:r>
          </a:p>
          <a:p>
            <a:pPr marL="742950" lvl="1" indent="-285750">
              <a:lnSpc>
                <a:spcPct val="150000"/>
              </a:lnSpc>
              <a:buFont typeface="Arial" panose="020B0604020202020204" pitchFamily="34" charset="0"/>
              <a:buChar char="•"/>
            </a:pPr>
            <a:r>
              <a:rPr lang="en-GB"/>
              <a:t>A</a:t>
            </a:r>
            <a:r>
              <a:rPr lang="en-GB">
                <a:effectLst/>
              </a:rPr>
              <a:t>ttach any relevant evidence to support </a:t>
            </a:r>
            <a:r>
              <a:rPr lang="en-GB"/>
              <a:t>your</a:t>
            </a:r>
            <a:r>
              <a:rPr lang="en-GB">
                <a:effectLst/>
              </a:rPr>
              <a:t> appeal.</a:t>
            </a:r>
            <a:endParaRPr lang="en-GB"/>
          </a:p>
        </p:txBody>
      </p:sp>
      <p:pic>
        <p:nvPicPr>
          <p:cNvPr id="7" name="Picture 6" descr="Screenshot highlighting appeal screen">
            <a:extLst>
              <a:ext uri="{FF2B5EF4-FFF2-40B4-BE49-F238E27FC236}">
                <a16:creationId xmlns:a16="http://schemas.microsoft.com/office/drawing/2014/main" id="{AD3DC274-E7B0-4E6E-BF92-3751A6CBE15E}"/>
              </a:ext>
            </a:extLst>
          </p:cNvPr>
          <p:cNvPicPr>
            <a:picLocks noChangeAspect="1"/>
          </p:cNvPicPr>
          <p:nvPr/>
        </p:nvPicPr>
        <p:blipFill rotWithShape="1">
          <a:blip r:embed="rId3"/>
          <a:srcRect l="6822" t="1772" r="12736" b="6311"/>
          <a:stretch/>
        </p:blipFill>
        <p:spPr>
          <a:xfrm>
            <a:off x="5557809" y="1210060"/>
            <a:ext cx="5088419" cy="4946904"/>
          </a:xfrm>
          <a:prstGeom prst="rect">
            <a:avLst/>
          </a:prstGeom>
          <a:ln w="12700">
            <a:solidFill>
              <a:schemeClr val="tx1"/>
            </a:solidFill>
          </a:ln>
        </p:spPr>
      </p:pic>
      <p:sp>
        <p:nvSpPr>
          <p:cNvPr id="3" name="Rectangle 2">
            <a:extLst>
              <a:ext uri="{FF2B5EF4-FFF2-40B4-BE49-F238E27FC236}">
                <a16:creationId xmlns:a16="http://schemas.microsoft.com/office/drawing/2014/main" id="{6F3C5B4F-3EE9-7604-AB62-7E31DB0C112E}"/>
              </a:ext>
              <a:ext uri="{C183D7F6-B498-43B3-948B-1728B52AA6E4}">
                <adec:decorative xmlns:adec="http://schemas.microsoft.com/office/drawing/2017/decorative" val="1"/>
              </a:ext>
            </a:extLst>
          </p:cNvPr>
          <p:cNvSpPr/>
          <p:nvPr/>
        </p:nvSpPr>
        <p:spPr>
          <a:xfrm>
            <a:off x="5727469" y="3429000"/>
            <a:ext cx="4818611" cy="26466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ooter Placeholder 3">
            <a:extLst>
              <a:ext uri="{FF2B5EF4-FFF2-40B4-BE49-F238E27FC236}">
                <a16:creationId xmlns:a16="http://schemas.microsoft.com/office/drawing/2014/main" id="{2F670D2F-0BC9-4748-6DBD-B2CD8D2DC44A}"/>
              </a:ext>
              <a:ext uri="{C183D7F6-B498-43B3-948B-1728B52AA6E4}">
                <adec:decorative xmlns:adec="http://schemas.microsoft.com/office/drawing/2017/decorative" val="1"/>
              </a:ext>
            </a:extLst>
          </p:cNvPr>
          <p:cNvSpPr>
            <a:spLocks noGrp="1"/>
          </p:cNvSpPr>
          <p:nvPr>
            <p:ph type="ftr" sz="quarter" idx="11"/>
          </p:nvPr>
        </p:nvSpPr>
        <p:spPr>
          <a:xfrm>
            <a:off x="1915887" y="6330808"/>
            <a:ext cx="6815314" cy="331250"/>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a:ea typeface="+mn-ea"/>
                <a:cs typeface="+mn-cs"/>
              </a:rPr>
              <a:t>Providing access to justice through working with others to achieve excellence in the delivery of legal aid</a:t>
            </a:r>
          </a:p>
        </p:txBody>
      </p:sp>
    </p:spTree>
    <p:extLst>
      <p:ext uri="{BB962C8B-B14F-4D97-AF65-F5344CB8AC3E}">
        <p14:creationId xmlns:p14="http://schemas.microsoft.com/office/powerpoint/2010/main" val="14006742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EDB40-A234-4DFE-BD8C-E1238BFF42CE}"/>
              </a:ext>
            </a:extLst>
          </p:cNvPr>
          <p:cNvSpPr>
            <a:spLocks noGrp="1"/>
          </p:cNvSpPr>
          <p:nvPr>
            <p:ph type="title"/>
          </p:nvPr>
        </p:nvSpPr>
        <p:spPr>
          <a:xfrm>
            <a:off x="737784" y="690984"/>
            <a:ext cx="7718400" cy="345232"/>
          </a:xfrm>
        </p:spPr>
        <p:txBody>
          <a:bodyPr anchor="t">
            <a:normAutofit fontScale="90000"/>
          </a:bodyPr>
          <a:lstStyle/>
          <a:p>
            <a:r>
              <a:rPr lang="en-US"/>
              <a:t>Redetermination:</a:t>
            </a:r>
          </a:p>
        </p:txBody>
      </p:sp>
      <p:sp>
        <p:nvSpPr>
          <p:cNvPr id="5" name="Slide Number Placeholder 4">
            <a:extLst>
              <a:ext uri="{FF2B5EF4-FFF2-40B4-BE49-F238E27FC236}">
                <a16:creationId xmlns:a16="http://schemas.microsoft.com/office/drawing/2014/main" id="{DA7D45E9-DF16-4A16-947E-E2E24EF4D66A}"/>
              </a:ext>
              <a:ext uri="{C183D7F6-B498-43B3-948B-1728B52AA6E4}">
                <adec:decorative xmlns:adec="http://schemas.microsoft.com/office/drawing/2017/decorative" val="1"/>
              </a:ext>
            </a:extLst>
          </p:cNvPr>
          <p:cNvSpPr>
            <a:spLocks noGrp="1"/>
          </p:cNvSpPr>
          <p:nvPr>
            <p:ph type="sldNum" sz="quarter" idx="12"/>
          </p:nvPr>
        </p:nvSpPr>
        <p:spPr>
          <a:xfrm>
            <a:off x="11401515" y="6204808"/>
            <a:ext cx="270000" cy="252000"/>
          </a:xfrm>
        </p:spPr>
        <p:txBody>
          <a:bodyPr anchor="t">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A8223AF-F2F5-41F7-A71C-81CE492BCB88}" type="slidenum">
              <a:rPr kumimoji="0" lang="en-GB" sz="1600" b="1" i="0" u="none" strike="noStrike" kern="1200" cap="none" spc="0" normalizeH="0" baseline="0" noProof="0" smtClean="0">
                <a:ln>
                  <a:noFill/>
                </a:ln>
                <a:solidFill>
                  <a:srgbClr val="003057"/>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33</a:t>
            </a:fld>
            <a:endParaRPr kumimoji="0" lang="en-GB" sz="1600" b="1" i="0" u="none" strike="noStrike" kern="1200" cap="none" spc="0" normalizeH="0" baseline="0" noProof="0">
              <a:ln>
                <a:noFill/>
              </a:ln>
              <a:solidFill>
                <a:srgbClr val="003057"/>
              </a:solidFill>
              <a:effectLst/>
              <a:uLnTx/>
              <a:uFillTx/>
              <a:latin typeface="Arial"/>
              <a:ea typeface="+mn-ea"/>
              <a:cs typeface="+mn-cs"/>
            </a:endParaRPr>
          </a:p>
        </p:txBody>
      </p:sp>
      <p:sp>
        <p:nvSpPr>
          <p:cNvPr id="6" name="TextBox 5">
            <a:extLst>
              <a:ext uri="{FF2B5EF4-FFF2-40B4-BE49-F238E27FC236}">
                <a16:creationId xmlns:a16="http://schemas.microsoft.com/office/drawing/2014/main" id="{E8D49370-786A-A318-9B02-32641204BA88}"/>
              </a:ext>
            </a:extLst>
          </p:cNvPr>
          <p:cNvSpPr txBox="1"/>
          <p:nvPr/>
        </p:nvSpPr>
        <p:spPr>
          <a:xfrm>
            <a:off x="737784" y="1738293"/>
            <a:ext cx="4254840" cy="2031325"/>
          </a:xfrm>
          <a:prstGeom prst="rect">
            <a:avLst/>
          </a:prstGeom>
          <a:noFill/>
        </p:spPr>
        <p:txBody>
          <a:bodyPr wrap="square">
            <a:spAutoFit/>
          </a:bodyPr>
          <a:lstStyle/>
          <a:p>
            <a:pPr marL="285750" indent="-285750">
              <a:buFont typeface="Arial" panose="020B0604020202020204" pitchFamily="34" charset="0"/>
              <a:buChar char="•"/>
            </a:pPr>
            <a:r>
              <a:rPr lang="en-GB" sz="1800">
                <a:effectLst/>
              </a:rPr>
              <a:t>Once the redetermination has been requested, it will show in the provider list of claims: Status will show as a redetermination. </a:t>
            </a:r>
          </a:p>
          <a:p>
            <a:pPr marL="285750" indent="-285750">
              <a:buFont typeface="Arial" panose="020B0604020202020204" pitchFamily="34" charset="0"/>
              <a:buChar char="•"/>
            </a:pPr>
            <a:r>
              <a:rPr lang="en-GB" sz="1800">
                <a:effectLst/>
              </a:rPr>
              <a:t>Then automatically </a:t>
            </a:r>
            <a:r>
              <a:rPr lang="en-GB"/>
              <a:t>sent to the LGFS appeals work queue, pending assessment.</a:t>
            </a:r>
          </a:p>
        </p:txBody>
      </p:sp>
      <p:grpSp>
        <p:nvGrpSpPr>
          <p:cNvPr id="3" name="Group 2" descr="Screenshot highlighting redetermination requests">
            <a:extLst>
              <a:ext uri="{FF2B5EF4-FFF2-40B4-BE49-F238E27FC236}">
                <a16:creationId xmlns:a16="http://schemas.microsoft.com/office/drawing/2014/main" id="{1421D65F-E081-EAC7-2388-32293B758081}"/>
              </a:ext>
            </a:extLst>
          </p:cNvPr>
          <p:cNvGrpSpPr/>
          <p:nvPr/>
        </p:nvGrpSpPr>
        <p:grpSpPr>
          <a:xfrm>
            <a:off x="5323543" y="1114612"/>
            <a:ext cx="5703685" cy="4578617"/>
            <a:chOff x="5989320" y="1103726"/>
            <a:chExt cx="4892040" cy="3820487"/>
          </a:xfrm>
        </p:grpSpPr>
        <p:pic>
          <p:nvPicPr>
            <p:cNvPr id="7" name="Picture 6">
              <a:extLst>
                <a:ext uri="{FF2B5EF4-FFF2-40B4-BE49-F238E27FC236}">
                  <a16:creationId xmlns:a16="http://schemas.microsoft.com/office/drawing/2014/main" id="{65D2D893-6A28-495E-833D-39F9B693D759}"/>
                </a:ext>
              </a:extLst>
            </p:cNvPr>
            <p:cNvPicPr>
              <a:picLocks noChangeAspect="1"/>
            </p:cNvPicPr>
            <p:nvPr/>
          </p:nvPicPr>
          <p:blipFill rotWithShape="1">
            <a:blip r:embed="rId3"/>
            <a:srcRect l="12735" r="17293"/>
            <a:stretch/>
          </p:blipFill>
          <p:spPr>
            <a:xfrm>
              <a:off x="5989320" y="1103726"/>
              <a:ext cx="4892040" cy="3820487"/>
            </a:xfrm>
            <a:prstGeom prst="rect">
              <a:avLst/>
            </a:prstGeom>
            <a:ln w="12700">
              <a:solidFill>
                <a:schemeClr val="tx1"/>
              </a:solidFill>
            </a:ln>
          </p:spPr>
        </p:pic>
        <p:sp>
          <p:nvSpPr>
            <p:cNvPr id="9" name="Oval 8">
              <a:extLst>
                <a:ext uri="{FF2B5EF4-FFF2-40B4-BE49-F238E27FC236}">
                  <a16:creationId xmlns:a16="http://schemas.microsoft.com/office/drawing/2014/main" id="{D78A0668-6193-41A5-8931-765D675F061D}"/>
                </a:ext>
              </a:extLst>
            </p:cNvPr>
            <p:cNvSpPr/>
            <p:nvPr/>
          </p:nvSpPr>
          <p:spPr>
            <a:xfrm>
              <a:off x="9059725" y="4193177"/>
              <a:ext cx="796412" cy="313509"/>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Footer Placeholder 3">
            <a:extLst>
              <a:ext uri="{FF2B5EF4-FFF2-40B4-BE49-F238E27FC236}">
                <a16:creationId xmlns:a16="http://schemas.microsoft.com/office/drawing/2014/main" id="{98BC850F-BD15-6012-B8BC-579C08BD72CA}"/>
              </a:ext>
              <a:ext uri="{C183D7F6-B498-43B3-948B-1728B52AA6E4}">
                <adec:decorative xmlns:adec="http://schemas.microsoft.com/office/drawing/2017/decorative" val="1"/>
              </a:ext>
            </a:extLst>
          </p:cNvPr>
          <p:cNvSpPr>
            <a:spLocks noGrp="1"/>
          </p:cNvSpPr>
          <p:nvPr>
            <p:ph type="ftr" sz="quarter" idx="11"/>
          </p:nvPr>
        </p:nvSpPr>
        <p:spPr>
          <a:xfrm>
            <a:off x="1915887" y="6330808"/>
            <a:ext cx="6815314" cy="331250"/>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a:ea typeface="+mn-ea"/>
                <a:cs typeface="+mn-cs"/>
              </a:rPr>
              <a:t>Providing access to justice through working with others to achieve excellence in the delivery of legal aid</a:t>
            </a:r>
          </a:p>
        </p:txBody>
      </p:sp>
    </p:spTree>
    <p:extLst>
      <p:ext uri="{BB962C8B-B14F-4D97-AF65-F5344CB8AC3E}">
        <p14:creationId xmlns:p14="http://schemas.microsoft.com/office/powerpoint/2010/main" val="37850434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EDB40-A234-4DFE-BD8C-E1238BFF42CE}"/>
              </a:ext>
            </a:extLst>
          </p:cNvPr>
          <p:cNvSpPr>
            <a:spLocks noGrp="1"/>
          </p:cNvSpPr>
          <p:nvPr>
            <p:ph type="title"/>
          </p:nvPr>
        </p:nvSpPr>
        <p:spPr>
          <a:xfrm>
            <a:off x="737784" y="690984"/>
            <a:ext cx="7718400" cy="345232"/>
          </a:xfrm>
        </p:spPr>
        <p:txBody>
          <a:bodyPr anchor="t">
            <a:normAutofit fontScale="90000"/>
          </a:bodyPr>
          <a:lstStyle/>
          <a:p>
            <a:r>
              <a:rPr lang="en-US"/>
              <a:t>Redetermination continued:</a:t>
            </a:r>
          </a:p>
        </p:txBody>
      </p:sp>
      <p:sp>
        <p:nvSpPr>
          <p:cNvPr id="5" name="Slide Number Placeholder 4">
            <a:extLst>
              <a:ext uri="{FF2B5EF4-FFF2-40B4-BE49-F238E27FC236}">
                <a16:creationId xmlns:a16="http://schemas.microsoft.com/office/drawing/2014/main" id="{DA7D45E9-DF16-4A16-947E-E2E24EF4D66A}"/>
              </a:ext>
              <a:ext uri="{C183D7F6-B498-43B3-948B-1728B52AA6E4}">
                <adec:decorative xmlns:adec="http://schemas.microsoft.com/office/drawing/2017/decorative" val="1"/>
              </a:ext>
            </a:extLst>
          </p:cNvPr>
          <p:cNvSpPr>
            <a:spLocks noGrp="1"/>
          </p:cNvSpPr>
          <p:nvPr>
            <p:ph type="sldNum" sz="quarter" idx="12"/>
          </p:nvPr>
        </p:nvSpPr>
        <p:spPr>
          <a:xfrm>
            <a:off x="11401515" y="6204808"/>
            <a:ext cx="270000" cy="252000"/>
          </a:xfrm>
        </p:spPr>
        <p:txBody>
          <a:bodyPr anchor="t">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A8223AF-F2F5-41F7-A71C-81CE492BCB88}" type="slidenum">
              <a:rPr kumimoji="0" lang="en-GB" sz="1600" b="1" i="0" u="none" strike="noStrike" kern="1200" cap="none" spc="0" normalizeH="0" baseline="0" noProof="0" smtClean="0">
                <a:ln>
                  <a:noFill/>
                </a:ln>
                <a:solidFill>
                  <a:srgbClr val="003057"/>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34</a:t>
            </a:fld>
            <a:endParaRPr kumimoji="0" lang="en-GB" sz="1600" b="1" i="0" u="none" strike="noStrike" kern="1200" cap="none" spc="0" normalizeH="0" baseline="0" noProof="0">
              <a:ln>
                <a:noFill/>
              </a:ln>
              <a:solidFill>
                <a:srgbClr val="003057"/>
              </a:solidFill>
              <a:effectLst/>
              <a:uLnTx/>
              <a:uFillTx/>
              <a:latin typeface="Arial"/>
              <a:ea typeface="+mn-ea"/>
              <a:cs typeface="+mn-cs"/>
            </a:endParaRPr>
          </a:p>
        </p:txBody>
      </p:sp>
      <p:sp>
        <p:nvSpPr>
          <p:cNvPr id="6" name="TextBox 5">
            <a:extLst>
              <a:ext uri="{FF2B5EF4-FFF2-40B4-BE49-F238E27FC236}">
                <a16:creationId xmlns:a16="http://schemas.microsoft.com/office/drawing/2014/main" id="{85F0EF31-2A3B-ABC1-B298-42849342FA0E}"/>
              </a:ext>
            </a:extLst>
          </p:cNvPr>
          <p:cNvSpPr txBox="1"/>
          <p:nvPr/>
        </p:nvSpPr>
        <p:spPr>
          <a:xfrm>
            <a:off x="737784" y="2416498"/>
            <a:ext cx="4542140" cy="2534027"/>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sz="1800">
                <a:effectLst/>
              </a:rPr>
              <a:t>The LGFS team will allocate the case to a caseworker who will consider the basis of the redetermination. </a:t>
            </a:r>
          </a:p>
          <a:p>
            <a:pPr marL="285750" indent="-285750">
              <a:lnSpc>
                <a:spcPct val="150000"/>
              </a:lnSpc>
              <a:buFont typeface="Arial" panose="020B0604020202020204" pitchFamily="34" charset="0"/>
              <a:buChar char="•"/>
            </a:pPr>
            <a:r>
              <a:rPr lang="en-GB" sz="1800">
                <a:effectLst/>
              </a:rPr>
              <a:t>Similarly to the original assessment, we will send a message and explain our decision on the redetermination. </a:t>
            </a:r>
            <a:endParaRPr lang="en-GB"/>
          </a:p>
        </p:txBody>
      </p:sp>
      <p:pic>
        <p:nvPicPr>
          <p:cNvPr id="7" name="Picture 6" descr="Screenshot highlighting when allocated to a caseworker&#10; ">
            <a:extLst>
              <a:ext uri="{FF2B5EF4-FFF2-40B4-BE49-F238E27FC236}">
                <a16:creationId xmlns:a16="http://schemas.microsoft.com/office/drawing/2014/main" id="{7D9E0CC4-1AEE-45DB-98B5-D02FC6DC5D41}"/>
              </a:ext>
            </a:extLst>
          </p:cNvPr>
          <p:cNvPicPr>
            <a:picLocks noChangeAspect="1"/>
          </p:cNvPicPr>
          <p:nvPr/>
        </p:nvPicPr>
        <p:blipFill rotWithShape="1">
          <a:blip r:embed="rId3"/>
          <a:srcRect t="4829" r="6547" b="3222"/>
          <a:stretch/>
        </p:blipFill>
        <p:spPr>
          <a:xfrm>
            <a:off x="5323544" y="1283212"/>
            <a:ext cx="5485970" cy="4800600"/>
          </a:xfrm>
          <a:prstGeom prst="rect">
            <a:avLst/>
          </a:prstGeom>
          <a:ln w="12700">
            <a:solidFill>
              <a:schemeClr val="tx1"/>
            </a:solidFill>
          </a:ln>
        </p:spPr>
      </p:pic>
      <p:sp>
        <p:nvSpPr>
          <p:cNvPr id="3" name="Rectangle 2">
            <a:extLst>
              <a:ext uri="{FF2B5EF4-FFF2-40B4-BE49-F238E27FC236}">
                <a16:creationId xmlns:a16="http://schemas.microsoft.com/office/drawing/2014/main" id="{B12323E2-D04F-CE1A-CFC7-63136FB29D63}"/>
              </a:ext>
              <a:ext uri="{C183D7F6-B498-43B3-948B-1728B52AA6E4}">
                <adec:decorative xmlns:adec="http://schemas.microsoft.com/office/drawing/2017/decorative" val="1"/>
              </a:ext>
            </a:extLst>
          </p:cNvPr>
          <p:cNvSpPr/>
          <p:nvPr/>
        </p:nvSpPr>
        <p:spPr>
          <a:xfrm>
            <a:off x="8626642" y="3332746"/>
            <a:ext cx="2044676" cy="8337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ooter Placeholder 3">
            <a:extLst>
              <a:ext uri="{FF2B5EF4-FFF2-40B4-BE49-F238E27FC236}">
                <a16:creationId xmlns:a16="http://schemas.microsoft.com/office/drawing/2014/main" id="{902A936D-635B-98C8-373F-E4D324293D15}"/>
              </a:ext>
              <a:ext uri="{C183D7F6-B498-43B3-948B-1728B52AA6E4}">
                <adec:decorative xmlns:adec="http://schemas.microsoft.com/office/drawing/2017/decorative" val="1"/>
              </a:ext>
            </a:extLst>
          </p:cNvPr>
          <p:cNvSpPr>
            <a:spLocks noGrp="1"/>
          </p:cNvSpPr>
          <p:nvPr>
            <p:ph type="ftr" sz="quarter" idx="11"/>
          </p:nvPr>
        </p:nvSpPr>
        <p:spPr>
          <a:xfrm>
            <a:off x="1915887" y="6330808"/>
            <a:ext cx="6815314" cy="331250"/>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a:ea typeface="+mn-ea"/>
                <a:cs typeface="+mn-cs"/>
              </a:rPr>
              <a:t>Providing access to justice through working with others to achieve excellence in the delivery of legal aid</a:t>
            </a:r>
          </a:p>
        </p:txBody>
      </p:sp>
    </p:spTree>
    <p:extLst>
      <p:ext uri="{BB962C8B-B14F-4D97-AF65-F5344CB8AC3E}">
        <p14:creationId xmlns:p14="http://schemas.microsoft.com/office/powerpoint/2010/main" val="29643990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EDB40-A234-4DFE-BD8C-E1238BFF42CE}"/>
              </a:ext>
            </a:extLst>
          </p:cNvPr>
          <p:cNvSpPr>
            <a:spLocks noGrp="1"/>
          </p:cNvSpPr>
          <p:nvPr>
            <p:ph type="title"/>
          </p:nvPr>
        </p:nvSpPr>
        <p:spPr>
          <a:xfrm>
            <a:off x="737784" y="690984"/>
            <a:ext cx="7718400" cy="345232"/>
          </a:xfrm>
        </p:spPr>
        <p:txBody>
          <a:bodyPr anchor="t">
            <a:normAutofit fontScale="90000"/>
          </a:bodyPr>
          <a:lstStyle/>
          <a:p>
            <a:r>
              <a:rPr lang="en-US"/>
              <a:t>Post assessment:</a:t>
            </a:r>
          </a:p>
        </p:txBody>
      </p:sp>
      <p:sp>
        <p:nvSpPr>
          <p:cNvPr id="5" name="Slide Number Placeholder 4">
            <a:extLst>
              <a:ext uri="{FF2B5EF4-FFF2-40B4-BE49-F238E27FC236}">
                <a16:creationId xmlns:a16="http://schemas.microsoft.com/office/drawing/2014/main" id="{DA7D45E9-DF16-4A16-947E-E2E24EF4D66A}"/>
              </a:ext>
              <a:ext uri="{C183D7F6-B498-43B3-948B-1728B52AA6E4}">
                <adec:decorative xmlns:adec="http://schemas.microsoft.com/office/drawing/2017/decorative" val="1"/>
              </a:ext>
            </a:extLst>
          </p:cNvPr>
          <p:cNvSpPr>
            <a:spLocks noGrp="1"/>
          </p:cNvSpPr>
          <p:nvPr>
            <p:ph type="sldNum" sz="quarter" idx="12"/>
          </p:nvPr>
        </p:nvSpPr>
        <p:spPr>
          <a:xfrm>
            <a:off x="11401515" y="6204808"/>
            <a:ext cx="270000" cy="252000"/>
          </a:xfrm>
        </p:spPr>
        <p:txBody>
          <a:bodyPr anchor="t">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A8223AF-F2F5-41F7-A71C-81CE492BCB88}" type="slidenum">
              <a:rPr kumimoji="0" lang="en-GB" sz="1600" b="1" i="0" u="none" strike="noStrike" kern="1200" cap="none" spc="0" normalizeH="0" baseline="0" noProof="0" smtClean="0">
                <a:ln>
                  <a:noFill/>
                </a:ln>
                <a:solidFill>
                  <a:srgbClr val="003057"/>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35</a:t>
            </a:fld>
            <a:endParaRPr kumimoji="0" lang="en-GB" sz="1600" b="1" i="0" u="none" strike="noStrike" kern="1200" cap="none" spc="0" normalizeH="0" baseline="0" noProof="0">
              <a:ln>
                <a:noFill/>
              </a:ln>
              <a:solidFill>
                <a:srgbClr val="003057"/>
              </a:solidFill>
              <a:effectLst/>
              <a:uLnTx/>
              <a:uFillTx/>
              <a:latin typeface="Arial"/>
              <a:ea typeface="+mn-ea"/>
              <a:cs typeface="+mn-cs"/>
            </a:endParaRPr>
          </a:p>
        </p:txBody>
      </p:sp>
      <p:sp>
        <p:nvSpPr>
          <p:cNvPr id="6" name="TextBox 5">
            <a:extLst>
              <a:ext uri="{FF2B5EF4-FFF2-40B4-BE49-F238E27FC236}">
                <a16:creationId xmlns:a16="http://schemas.microsoft.com/office/drawing/2014/main" id="{5D4E1BC1-1B41-DFAC-059E-59FF36A48B26}"/>
              </a:ext>
            </a:extLst>
          </p:cNvPr>
          <p:cNvSpPr txBox="1"/>
          <p:nvPr/>
        </p:nvSpPr>
        <p:spPr>
          <a:xfrm>
            <a:off x="737784" y="2055629"/>
            <a:ext cx="3859499" cy="2534027"/>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sz="1800">
                <a:effectLst/>
              </a:rPr>
              <a:t>After assessment by the LGFS team the claim will show in the ‘your claim’ list with a new message</a:t>
            </a:r>
          </a:p>
          <a:p>
            <a:pPr marL="285750" indent="-285750">
              <a:lnSpc>
                <a:spcPct val="150000"/>
              </a:lnSpc>
              <a:buFont typeface="Arial" panose="020B0604020202020204" pitchFamily="34" charset="0"/>
              <a:buChar char="•"/>
            </a:pPr>
            <a:r>
              <a:rPr lang="en-GB"/>
              <a:t>T</a:t>
            </a:r>
            <a:r>
              <a:rPr lang="en-GB" sz="1800">
                <a:effectLst/>
              </a:rPr>
              <a:t>he example shown</a:t>
            </a:r>
            <a:r>
              <a:rPr lang="en-GB"/>
              <a:t> </a:t>
            </a:r>
            <a:r>
              <a:rPr lang="en-GB" sz="1800">
                <a:effectLst/>
              </a:rPr>
              <a:t>is still part authorised. </a:t>
            </a:r>
          </a:p>
        </p:txBody>
      </p:sp>
      <p:pic>
        <p:nvPicPr>
          <p:cNvPr id="10" name="Picture 9" descr="Screenshot highlighting post assessment claim list">
            <a:extLst>
              <a:ext uri="{FF2B5EF4-FFF2-40B4-BE49-F238E27FC236}">
                <a16:creationId xmlns:a16="http://schemas.microsoft.com/office/drawing/2014/main" id="{FB221D77-76B2-4F23-961B-D63F70987F8B}"/>
              </a:ext>
            </a:extLst>
          </p:cNvPr>
          <p:cNvPicPr>
            <a:picLocks noChangeAspect="1"/>
          </p:cNvPicPr>
          <p:nvPr/>
        </p:nvPicPr>
        <p:blipFill rotWithShape="1">
          <a:blip r:embed="rId3"/>
          <a:srcRect l="5947" t="3874" r="12548"/>
          <a:stretch/>
        </p:blipFill>
        <p:spPr>
          <a:xfrm>
            <a:off x="5147341" y="969264"/>
            <a:ext cx="3859499" cy="4706759"/>
          </a:xfrm>
          <a:prstGeom prst="rect">
            <a:avLst/>
          </a:prstGeom>
          <a:ln w="12700">
            <a:solidFill>
              <a:schemeClr val="tx1"/>
            </a:solidFill>
          </a:ln>
        </p:spPr>
      </p:pic>
      <p:sp>
        <p:nvSpPr>
          <p:cNvPr id="7" name="Rectangle 6">
            <a:extLst>
              <a:ext uri="{FF2B5EF4-FFF2-40B4-BE49-F238E27FC236}">
                <a16:creationId xmlns:a16="http://schemas.microsoft.com/office/drawing/2014/main" id="{0977356E-14C8-C8D9-0CC9-CAA4548D9060}"/>
              </a:ext>
              <a:ext uri="{C183D7F6-B498-43B3-948B-1728B52AA6E4}">
                <adec:decorative xmlns:adec="http://schemas.microsoft.com/office/drawing/2017/decorative" val="1"/>
              </a:ext>
            </a:extLst>
          </p:cNvPr>
          <p:cNvSpPr/>
          <p:nvPr/>
        </p:nvSpPr>
        <p:spPr>
          <a:xfrm>
            <a:off x="5188285" y="1036217"/>
            <a:ext cx="3761527" cy="28957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ooter Placeholder 3">
            <a:extLst>
              <a:ext uri="{FF2B5EF4-FFF2-40B4-BE49-F238E27FC236}">
                <a16:creationId xmlns:a16="http://schemas.microsoft.com/office/drawing/2014/main" id="{324DE16C-30FD-1F88-D7D5-085A598867A3}"/>
              </a:ext>
              <a:ext uri="{C183D7F6-B498-43B3-948B-1728B52AA6E4}">
                <adec:decorative xmlns:adec="http://schemas.microsoft.com/office/drawing/2017/decorative" val="1"/>
              </a:ext>
            </a:extLst>
          </p:cNvPr>
          <p:cNvSpPr>
            <a:spLocks noGrp="1"/>
          </p:cNvSpPr>
          <p:nvPr>
            <p:ph type="ftr" sz="quarter" idx="11"/>
          </p:nvPr>
        </p:nvSpPr>
        <p:spPr>
          <a:xfrm>
            <a:off x="1915887" y="6330808"/>
            <a:ext cx="6815314" cy="331250"/>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a:ea typeface="+mn-ea"/>
                <a:cs typeface="+mn-cs"/>
              </a:rPr>
              <a:t>Providing access to justice through working with others to achieve excellence in the delivery of legal aid</a:t>
            </a:r>
          </a:p>
        </p:txBody>
      </p:sp>
    </p:spTree>
    <p:extLst>
      <p:ext uri="{BB962C8B-B14F-4D97-AF65-F5344CB8AC3E}">
        <p14:creationId xmlns:p14="http://schemas.microsoft.com/office/powerpoint/2010/main" val="25968366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EDB40-A234-4DFE-BD8C-E1238BFF42CE}"/>
              </a:ext>
            </a:extLst>
          </p:cNvPr>
          <p:cNvSpPr>
            <a:spLocks noGrp="1"/>
          </p:cNvSpPr>
          <p:nvPr>
            <p:ph type="title"/>
          </p:nvPr>
        </p:nvSpPr>
        <p:spPr>
          <a:xfrm>
            <a:off x="737784" y="690984"/>
            <a:ext cx="7718400" cy="345232"/>
          </a:xfrm>
        </p:spPr>
        <p:txBody>
          <a:bodyPr anchor="t">
            <a:normAutofit fontScale="90000"/>
          </a:bodyPr>
          <a:lstStyle/>
          <a:p>
            <a:r>
              <a:rPr lang="en-US"/>
              <a:t>Post assessment: Provider options</a:t>
            </a:r>
          </a:p>
        </p:txBody>
      </p:sp>
      <p:sp>
        <p:nvSpPr>
          <p:cNvPr id="9" name="TextBox 8">
            <a:extLst>
              <a:ext uri="{FF2B5EF4-FFF2-40B4-BE49-F238E27FC236}">
                <a16:creationId xmlns:a16="http://schemas.microsoft.com/office/drawing/2014/main" id="{64A4066C-D2AF-4010-BD6B-B1D2775C54DF}"/>
              </a:ext>
            </a:extLst>
          </p:cNvPr>
          <p:cNvSpPr txBox="1"/>
          <p:nvPr/>
        </p:nvSpPr>
        <p:spPr>
          <a:xfrm>
            <a:off x="737784" y="1139704"/>
            <a:ext cx="5292199" cy="4078039"/>
          </a:xfrm>
          <a:prstGeom prst="rect">
            <a:avLst/>
          </a:prstGeom>
          <a:noFill/>
        </p:spPr>
        <p:txBody>
          <a:bodyPr wrap="square">
            <a:spAutoFit/>
          </a:bodyPr>
          <a:lstStyle/>
          <a:p>
            <a:pPr>
              <a:spcAft>
                <a:spcPts val="600"/>
              </a:spcAft>
            </a:pPr>
            <a:r>
              <a:rPr lang="en-GB"/>
              <a:t>You</a:t>
            </a:r>
            <a:r>
              <a:rPr lang="en-GB" sz="1800">
                <a:effectLst/>
              </a:rPr>
              <a:t> will have 3 options:</a:t>
            </a:r>
          </a:p>
          <a:p>
            <a:pPr marL="342900" indent="-342900">
              <a:spcAft>
                <a:spcPts val="600"/>
              </a:spcAft>
              <a:buFont typeface="+mj-lt"/>
              <a:buAutoNum type="arabicPeriod"/>
            </a:pPr>
            <a:r>
              <a:rPr lang="en-GB" sz="1800">
                <a:effectLst/>
              </a:rPr>
              <a:t>If you accept the assessment, you can archive the case. </a:t>
            </a:r>
            <a:endParaRPr lang="en-GB"/>
          </a:p>
          <a:p>
            <a:pPr marL="342900" indent="-342900">
              <a:spcAft>
                <a:spcPts val="600"/>
              </a:spcAft>
              <a:buFont typeface="+mj-lt"/>
              <a:buAutoNum type="arabicPeriod"/>
            </a:pPr>
            <a:r>
              <a:rPr lang="en-GB" sz="1800">
                <a:effectLst/>
              </a:rPr>
              <a:t>Request further redetermination: </a:t>
            </a:r>
          </a:p>
          <a:p>
            <a:pPr marL="800100" lvl="1" indent="-342900">
              <a:spcAft>
                <a:spcPts val="600"/>
              </a:spcAft>
              <a:buFont typeface="Arial" panose="020B0604020202020204" pitchFamily="34" charset="0"/>
              <a:buChar char="•"/>
            </a:pPr>
            <a:r>
              <a:rPr lang="en-GB">
                <a:effectLst/>
              </a:rPr>
              <a:t>You can provide further information </a:t>
            </a:r>
            <a:r>
              <a:rPr lang="en-GB" err="1">
                <a:effectLst/>
              </a:rPr>
              <a:t>fpr</a:t>
            </a:r>
            <a:r>
              <a:rPr lang="en-GB">
                <a:effectLst/>
              </a:rPr>
              <a:t> the caseworker to consider.</a:t>
            </a:r>
          </a:p>
          <a:p>
            <a:pPr marL="342900" indent="-342900">
              <a:spcAft>
                <a:spcPts val="600"/>
              </a:spcAft>
              <a:buFont typeface="+mj-lt"/>
              <a:buAutoNum type="arabicPeriod"/>
            </a:pPr>
            <a:r>
              <a:rPr lang="en-GB"/>
              <a:t>R</a:t>
            </a:r>
            <a:r>
              <a:rPr lang="en-GB" sz="1800">
                <a:effectLst/>
              </a:rPr>
              <a:t>equest written reasons: </a:t>
            </a:r>
          </a:p>
          <a:p>
            <a:pPr marL="800100" lvl="1" indent="-342900">
              <a:spcAft>
                <a:spcPts val="600"/>
              </a:spcAft>
              <a:buFont typeface="Arial" panose="020B0604020202020204" pitchFamily="34" charset="0"/>
              <a:buChar char="•"/>
            </a:pPr>
            <a:r>
              <a:rPr lang="en-GB">
                <a:effectLst/>
              </a:rPr>
              <a:t>If you do not agree with the decision made, we advise to request written reasons. These will be provided by an experienced caseworker if we agree with the decision previously made. This will allow appeal it to a Costs Judge. </a:t>
            </a:r>
          </a:p>
        </p:txBody>
      </p:sp>
      <p:pic>
        <p:nvPicPr>
          <p:cNvPr id="6" name="Picture 5" descr="Screenshot highlighting providers options">
            <a:extLst>
              <a:ext uri="{FF2B5EF4-FFF2-40B4-BE49-F238E27FC236}">
                <a16:creationId xmlns:a16="http://schemas.microsoft.com/office/drawing/2014/main" id="{7DA5F5F4-620B-46F8-8213-C9D1484DD3D5}"/>
              </a:ext>
            </a:extLst>
          </p:cNvPr>
          <p:cNvPicPr>
            <a:picLocks noChangeAspect="1"/>
          </p:cNvPicPr>
          <p:nvPr/>
        </p:nvPicPr>
        <p:blipFill rotWithShape="1">
          <a:blip r:embed="rId3"/>
          <a:srcRect l="5451" t="1501" r="4387" b="691"/>
          <a:stretch/>
        </p:blipFill>
        <p:spPr>
          <a:xfrm>
            <a:off x="6373368" y="822960"/>
            <a:ext cx="4215384" cy="5344056"/>
          </a:xfrm>
          <a:prstGeom prst="rect">
            <a:avLst/>
          </a:prstGeom>
          <a:ln w="12700">
            <a:solidFill>
              <a:schemeClr val="tx1"/>
            </a:solidFill>
          </a:ln>
        </p:spPr>
      </p:pic>
      <p:sp>
        <p:nvSpPr>
          <p:cNvPr id="5" name="Slide Number Placeholder 4">
            <a:extLst>
              <a:ext uri="{FF2B5EF4-FFF2-40B4-BE49-F238E27FC236}">
                <a16:creationId xmlns:a16="http://schemas.microsoft.com/office/drawing/2014/main" id="{DA7D45E9-DF16-4A16-947E-E2E24EF4D66A}"/>
              </a:ext>
              <a:ext uri="{C183D7F6-B498-43B3-948B-1728B52AA6E4}">
                <adec:decorative xmlns:adec="http://schemas.microsoft.com/office/drawing/2017/decorative" val="0"/>
              </a:ext>
            </a:extLst>
          </p:cNvPr>
          <p:cNvSpPr>
            <a:spLocks noGrp="1"/>
          </p:cNvSpPr>
          <p:nvPr>
            <p:ph type="sldNum" sz="quarter" idx="12"/>
          </p:nvPr>
        </p:nvSpPr>
        <p:spPr>
          <a:xfrm>
            <a:off x="11401515" y="6204808"/>
            <a:ext cx="270000" cy="252000"/>
          </a:xfrm>
        </p:spPr>
        <p:txBody>
          <a:bodyPr anchor="t">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A8223AF-F2F5-41F7-A71C-81CE492BCB88}" type="slidenum">
              <a:rPr kumimoji="0" lang="en-GB" sz="1600" b="1" i="0" u="none" strike="noStrike" kern="1200" cap="none" spc="0" normalizeH="0" baseline="0" noProof="0" smtClean="0">
                <a:ln>
                  <a:noFill/>
                </a:ln>
                <a:solidFill>
                  <a:srgbClr val="003057"/>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36</a:t>
            </a:fld>
            <a:endParaRPr kumimoji="0" lang="en-GB" sz="1600" b="1" i="0" u="none" strike="noStrike" kern="1200" cap="none" spc="0" normalizeH="0" baseline="0" noProof="0">
              <a:ln>
                <a:noFill/>
              </a:ln>
              <a:solidFill>
                <a:srgbClr val="003057"/>
              </a:solidFill>
              <a:effectLst/>
              <a:uLnTx/>
              <a:uFillTx/>
              <a:latin typeface="Arial"/>
              <a:ea typeface="+mn-ea"/>
              <a:cs typeface="+mn-cs"/>
            </a:endParaRPr>
          </a:p>
        </p:txBody>
      </p:sp>
      <p:sp>
        <p:nvSpPr>
          <p:cNvPr id="3" name="Rectangle 2">
            <a:extLst>
              <a:ext uri="{FF2B5EF4-FFF2-40B4-BE49-F238E27FC236}">
                <a16:creationId xmlns:a16="http://schemas.microsoft.com/office/drawing/2014/main" id="{9AAF5A2B-F1B2-0EFD-8C00-B354330E68F8}"/>
              </a:ext>
              <a:ext uri="{C183D7F6-B498-43B3-948B-1728B52AA6E4}">
                <adec:decorative xmlns:adec="http://schemas.microsoft.com/office/drawing/2017/decorative" val="1"/>
              </a:ext>
            </a:extLst>
          </p:cNvPr>
          <p:cNvSpPr/>
          <p:nvPr/>
        </p:nvSpPr>
        <p:spPr>
          <a:xfrm>
            <a:off x="6427959" y="1139704"/>
            <a:ext cx="4108113" cy="47151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ooter Placeholder 3">
            <a:extLst>
              <a:ext uri="{FF2B5EF4-FFF2-40B4-BE49-F238E27FC236}">
                <a16:creationId xmlns:a16="http://schemas.microsoft.com/office/drawing/2014/main" id="{51104E80-3226-9601-C130-2002B1C05F3D}"/>
              </a:ext>
              <a:ext uri="{C183D7F6-B498-43B3-948B-1728B52AA6E4}">
                <adec:decorative xmlns:adec="http://schemas.microsoft.com/office/drawing/2017/decorative" val="1"/>
              </a:ext>
            </a:extLst>
          </p:cNvPr>
          <p:cNvSpPr>
            <a:spLocks noGrp="1"/>
          </p:cNvSpPr>
          <p:nvPr>
            <p:ph type="ftr" sz="quarter" idx="11"/>
          </p:nvPr>
        </p:nvSpPr>
        <p:spPr>
          <a:xfrm>
            <a:off x="1915887" y="6330808"/>
            <a:ext cx="6815314" cy="331250"/>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a:ea typeface="+mn-ea"/>
                <a:cs typeface="+mn-cs"/>
              </a:rPr>
              <a:t>Providing access to justice through working with others to achieve excellence in the delivery of legal aid</a:t>
            </a:r>
          </a:p>
        </p:txBody>
      </p:sp>
    </p:spTree>
    <p:extLst>
      <p:ext uri="{BB962C8B-B14F-4D97-AF65-F5344CB8AC3E}">
        <p14:creationId xmlns:p14="http://schemas.microsoft.com/office/powerpoint/2010/main" val="1409373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EDB40-A234-4DFE-BD8C-E1238BFF42CE}"/>
              </a:ext>
            </a:extLst>
          </p:cNvPr>
          <p:cNvSpPr>
            <a:spLocks noGrp="1"/>
          </p:cNvSpPr>
          <p:nvPr>
            <p:ph type="title"/>
          </p:nvPr>
        </p:nvSpPr>
        <p:spPr>
          <a:xfrm>
            <a:off x="737784" y="690984"/>
            <a:ext cx="7718400" cy="345232"/>
          </a:xfrm>
        </p:spPr>
        <p:txBody>
          <a:bodyPr anchor="t">
            <a:normAutofit fontScale="90000"/>
          </a:bodyPr>
          <a:lstStyle/>
          <a:p>
            <a:r>
              <a:rPr lang="en-US"/>
              <a:t>Next steps:</a:t>
            </a:r>
          </a:p>
        </p:txBody>
      </p:sp>
      <p:sp>
        <p:nvSpPr>
          <p:cNvPr id="5" name="Slide Number Placeholder 4">
            <a:extLst>
              <a:ext uri="{FF2B5EF4-FFF2-40B4-BE49-F238E27FC236}">
                <a16:creationId xmlns:a16="http://schemas.microsoft.com/office/drawing/2014/main" id="{DA7D45E9-DF16-4A16-947E-E2E24EF4D66A}"/>
              </a:ext>
              <a:ext uri="{C183D7F6-B498-43B3-948B-1728B52AA6E4}">
                <adec:decorative xmlns:adec="http://schemas.microsoft.com/office/drawing/2017/decorative" val="1"/>
              </a:ext>
            </a:extLst>
          </p:cNvPr>
          <p:cNvSpPr>
            <a:spLocks noGrp="1"/>
          </p:cNvSpPr>
          <p:nvPr>
            <p:ph type="sldNum" sz="quarter" idx="12"/>
          </p:nvPr>
        </p:nvSpPr>
        <p:spPr>
          <a:xfrm>
            <a:off x="11401515" y="6204808"/>
            <a:ext cx="270000" cy="252000"/>
          </a:xfrm>
        </p:spPr>
        <p:txBody>
          <a:bodyPr anchor="t">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A8223AF-F2F5-41F7-A71C-81CE492BCB88}" type="slidenum">
              <a:rPr kumimoji="0" lang="en-GB" sz="1600" b="1" i="0" u="none" strike="noStrike" kern="1200" cap="none" spc="0" normalizeH="0" baseline="0" noProof="0" smtClean="0">
                <a:ln>
                  <a:noFill/>
                </a:ln>
                <a:solidFill>
                  <a:srgbClr val="003057"/>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37</a:t>
            </a:fld>
            <a:endParaRPr kumimoji="0" lang="en-GB" sz="1600" b="1" i="0" u="none" strike="noStrike" kern="1200" cap="none" spc="0" normalizeH="0" baseline="0" noProof="0">
              <a:ln>
                <a:noFill/>
              </a:ln>
              <a:solidFill>
                <a:srgbClr val="003057"/>
              </a:solidFill>
              <a:effectLst/>
              <a:uLnTx/>
              <a:uFillTx/>
              <a:latin typeface="Arial"/>
              <a:ea typeface="+mn-ea"/>
              <a:cs typeface="+mn-cs"/>
            </a:endParaRPr>
          </a:p>
        </p:txBody>
      </p:sp>
      <p:sp>
        <p:nvSpPr>
          <p:cNvPr id="6" name="TextBox 5">
            <a:extLst>
              <a:ext uri="{FF2B5EF4-FFF2-40B4-BE49-F238E27FC236}">
                <a16:creationId xmlns:a16="http://schemas.microsoft.com/office/drawing/2014/main" id="{73603B1F-4B2D-88C2-81A5-ACF1F094C8DC}"/>
              </a:ext>
            </a:extLst>
          </p:cNvPr>
          <p:cNvSpPr txBox="1"/>
          <p:nvPr/>
        </p:nvSpPr>
        <p:spPr>
          <a:xfrm>
            <a:off x="737783" y="1036216"/>
            <a:ext cx="10502435" cy="923330"/>
          </a:xfrm>
          <a:prstGeom prst="rect">
            <a:avLst/>
          </a:prstGeom>
          <a:noFill/>
        </p:spPr>
        <p:txBody>
          <a:bodyPr wrap="square">
            <a:spAutoFit/>
          </a:bodyPr>
          <a:lstStyle/>
          <a:p>
            <a:pPr marL="285750" indent="-285750">
              <a:buFont typeface="Arial" panose="020B0604020202020204" pitchFamily="34" charset="0"/>
              <a:buChar char="•"/>
            </a:pPr>
            <a:r>
              <a:rPr lang="en-GB" sz="1800">
                <a:effectLst/>
              </a:rPr>
              <a:t>Once the caseworker has provided written reasons, if you would like to take this matter to the Senior Courts Cost Office, </a:t>
            </a:r>
            <a:r>
              <a:rPr lang="en-GB"/>
              <a:t>you</a:t>
            </a:r>
            <a:r>
              <a:rPr lang="en-GB" sz="1800">
                <a:effectLst/>
              </a:rPr>
              <a:t> have 21 days on receipt of the letter to do so.</a:t>
            </a:r>
          </a:p>
          <a:p>
            <a:pPr marL="742950" lvl="1" indent="-285750">
              <a:buFont typeface="Arial" panose="020B0604020202020204" pitchFamily="34" charset="0"/>
              <a:buChar char="•"/>
            </a:pPr>
            <a:r>
              <a:rPr lang="en-GB">
                <a:effectLst/>
              </a:rPr>
              <a:t>Alternatively, if you decide not to proceed, </a:t>
            </a:r>
            <a:r>
              <a:rPr lang="en-GB"/>
              <a:t>you </a:t>
            </a:r>
            <a:r>
              <a:rPr lang="en-GB">
                <a:effectLst/>
              </a:rPr>
              <a:t>can choose to archive the claim. </a:t>
            </a:r>
            <a:endParaRPr lang="en-GB"/>
          </a:p>
        </p:txBody>
      </p:sp>
      <p:pic>
        <p:nvPicPr>
          <p:cNvPr id="7" name="Picture 6" descr="Screenshot highlighting the next steps for providers">
            <a:extLst>
              <a:ext uri="{FF2B5EF4-FFF2-40B4-BE49-F238E27FC236}">
                <a16:creationId xmlns:a16="http://schemas.microsoft.com/office/drawing/2014/main" id="{43C08442-1EA3-4FB0-97E0-2B0DFA13E06F}"/>
              </a:ext>
            </a:extLst>
          </p:cNvPr>
          <p:cNvPicPr>
            <a:picLocks noChangeAspect="1"/>
          </p:cNvPicPr>
          <p:nvPr/>
        </p:nvPicPr>
        <p:blipFill>
          <a:blip r:embed="rId3"/>
          <a:stretch>
            <a:fillRect/>
          </a:stretch>
        </p:blipFill>
        <p:spPr>
          <a:xfrm>
            <a:off x="2119600" y="2041799"/>
            <a:ext cx="7952800" cy="4125217"/>
          </a:xfrm>
          <a:prstGeom prst="rect">
            <a:avLst/>
          </a:prstGeom>
          <a:ln w="12700">
            <a:solidFill>
              <a:schemeClr val="tx1"/>
            </a:solidFill>
          </a:ln>
        </p:spPr>
      </p:pic>
      <p:sp>
        <p:nvSpPr>
          <p:cNvPr id="3" name="Rectangle 2">
            <a:extLst>
              <a:ext uri="{FF2B5EF4-FFF2-40B4-BE49-F238E27FC236}">
                <a16:creationId xmlns:a16="http://schemas.microsoft.com/office/drawing/2014/main" id="{A38125AC-0C8F-8554-B1A1-F4C164EA5FAF}"/>
              </a:ext>
              <a:ext uri="{C183D7F6-B498-43B3-948B-1728B52AA6E4}">
                <adec:decorative xmlns:adec="http://schemas.microsoft.com/office/drawing/2017/decorative" val="1"/>
              </a:ext>
            </a:extLst>
          </p:cNvPr>
          <p:cNvSpPr/>
          <p:nvPr/>
        </p:nvSpPr>
        <p:spPr>
          <a:xfrm>
            <a:off x="6096000" y="2113399"/>
            <a:ext cx="831574" cy="65961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ooter Placeholder 3">
            <a:extLst>
              <a:ext uri="{FF2B5EF4-FFF2-40B4-BE49-F238E27FC236}">
                <a16:creationId xmlns:a16="http://schemas.microsoft.com/office/drawing/2014/main" id="{6332365F-4561-805B-2500-721418F63A0C}"/>
              </a:ext>
              <a:ext uri="{C183D7F6-B498-43B3-948B-1728B52AA6E4}">
                <adec:decorative xmlns:adec="http://schemas.microsoft.com/office/drawing/2017/decorative" val="1"/>
              </a:ext>
            </a:extLst>
          </p:cNvPr>
          <p:cNvSpPr>
            <a:spLocks noGrp="1"/>
          </p:cNvSpPr>
          <p:nvPr>
            <p:ph type="ftr" sz="quarter" idx="11"/>
          </p:nvPr>
        </p:nvSpPr>
        <p:spPr>
          <a:xfrm>
            <a:off x="1915887" y="6330808"/>
            <a:ext cx="6815314" cy="331250"/>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a:ea typeface="+mn-ea"/>
                <a:cs typeface="+mn-cs"/>
              </a:rPr>
              <a:t>Providing access to justice through working with others to achieve excellence in the delivery of legal aid</a:t>
            </a:r>
          </a:p>
        </p:txBody>
      </p:sp>
    </p:spTree>
    <p:extLst>
      <p:ext uri="{BB962C8B-B14F-4D97-AF65-F5344CB8AC3E}">
        <p14:creationId xmlns:p14="http://schemas.microsoft.com/office/powerpoint/2010/main" val="35226226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EDB40-A234-4DFE-BD8C-E1238BFF42CE}"/>
              </a:ext>
            </a:extLst>
          </p:cNvPr>
          <p:cNvSpPr>
            <a:spLocks noGrp="1"/>
          </p:cNvSpPr>
          <p:nvPr>
            <p:ph type="title"/>
          </p:nvPr>
        </p:nvSpPr>
        <p:spPr>
          <a:xfrm>
            <a:off x="737784" y="690984"/>
            <a:ext cx="7718400" cy="345232"/>
          </a:xfrm>
        </p:spPr>
        <p:txBody>
          <a:bodyPr anchor="t">
            <a:normAutofit fontScale="90000"/>
          </a:bodyPr>
          <a:lstStyle/>
          <a:p>
            <a:r>
              <a:rPr lang="en-US"/>
              <a:t>Archiving a claim:</a:t>
            </a:r>
          </a:p>
        </p:txBody>
      </p:sp>
      <p:sp>
        <p:nvSpPr>
          <p:cNvPr id="6" name="TextBox 5">
            <a:extLst>
              <a:ext uri="{FF2B5EF4-FFF2-40B4-BE49-F238E27FC236}">
                <a16:creationId xmlns:a16="http://schemas.microsoft.com/office/drawing/2014/main" id="{C4DFB9CC-16BC-22DE-C196-018D7FDF3B4E}"/>
              </a:ext>
            </a:extLst>
          </p:cNvPr>
          <p:cNvSpPr txBox="1"/>
          <p:nvPr/>
        </p:nvSpPr>
        <p:spPr>
          <a:xfrm>
            <a:off x="737785" y="1181684"/>
            <a:ext cx="5046790" cy="923330"/>
          </a:xfrm>
          <a:prstGeom prst="rect">
            <a:avLst/>
          </a:prstGeom>
          <a:noFill/>
        </p:spPr>
        <p:txBody>
          <a:bodyPr wrap="square">
            <a:spAutoFit/>
          </a:bodyPr>
          <a:lstStyle/>
          <a:p>
            <a:pPr marL="285750" indent="-285750">
              <a:buFont typeface="Arial" panose="020B0604020202020204" pitchFamily="34" charset="0"/>
              <a:buChar char="•"/>
            </a:pPr>
            <a:r>
              <a:rPr lang="en-GB" sz="1800">
                <a:effectLst/>
              </a:rPr>
              <a:t>In this example the claim has been archived: </a:t>
            </a:r>
          </a:p>
          <a:p>
            <a:pPr marL="742950" lvl="1" indent="-285750">
              <a:buFont typeface="Arial" panose="020B0604020202020204" pitchFamily="34" charset="0"/>
              <a:buChar char="•"/>
            </a:pPr>
            <a:r>
              <a:rPr lang="en-GB">
                <a:effectLst/>
              </a:rPr>
              <a:t>The claim will still be available for 16 weeks after archiving. </a:t>
            </a:r>
          </a:p>
        </p:txBody>
      </p:sp>
      <p:grpSp>
        <p:nvGrpSpPr>
          <p:cNvPr id="11" name="Group 10" descr="Screenshot highlighting how to access your archive">
            <a:extLst>
              <a:ext uri="{FF2B5EF4-FFF2-40B4-BE49-F238E27FC236}">
                <a16:creationId xmlns:a16="http://schemas.microsoft.com/office/drawing/2014/main" id="{EC1D35A4-9819-8614-E1A2-94B138CE86C8}"/>
              </a:ext>
            </a:extLst>
          </p:cNvPr>
          <p:cNvGrpSpPr/>
          <p:nvPr/>
        </p:nvGrpSpPr>
        <p:grpSpPr>
          <a:xfrm>
            <a:off x="869737" y="2242144"/>
            <a:ext cx="4810530" cy="3669862"/>
            <a:chOff x="869737" y="2950022"/>
            <a:chExt cx="4810530" cy="2961983"/>
          </a:xfrm>
        </p:grpSpPr>
        <p:pic>
          <p:nvPicPr>
            <p:cNvPr id="7" name="Picture 6" descr="Screenshot highlighting an archived claim">
              <a:extLst>
                <a:ext uri="{FF2B5EF4-FFF2-40B4-BE49-F238E27FC236}">
                  <a16:creationId xmlns:a16="http://schemas.microsoft.com/office/drawing/2014/main" id="{C73B3BE5-0C9C-4AC1-9ECF-00594CA997E0}"/>
                </a:ext>
              </a:extLst>
            </p:cNvPr>
            <p:cNvPicPr>
              <a:picLocks noChangeAspect="1"/>
            </p:cNvPicPr>
            <p:nvPr/>
          </p:nvPicPr>
          <p:blipFill>
            <a:blip r:embed="rId3"/>
            <a:stretch>
              <a:fillRect/>
            </a:stretch>
          </p:blipFill>
          <p:spPr>
            <a:xfrm>
              <a:off x="869737" y="2950022"/>
              <a:ext cx="4810530" cy="2961983"/>
            </a:xfrm>
            <a:prstGeom prst="rect">
              <a:avLst/>
            </a:prstGeom>
            <a:ln w="12700">
              <a:solidFill>
                <a:schemeClr val="tx1"/>
              </a:solidFill>
            </a:ln>
          </p:spPr>
        </p:pic>
        <p:sp>
          <p:nvSpPr>
            <p:cNvPr id="8" name="Rectangle 7">
              <a:extLst>
                <a:ext uri="{FF2B5EF4-FFF2-40B4-BE49-F238E27FC236}">
                  <a16:creationId xmlns:a16="http://schemas.microsoft.com/office/drawing/2014/main" id="{A9F6FB6B-7E11-F0A4-A754-CF735A7AE372}"/>
                </a:ext>
                <a:ext uri="{C183D7F6-B498-43B3-948B-1728B52AA6E4}">
                  <adec:decorative xmlns:adec="http://schemas.microsoft.com/office/drawing/2017/decorative" val="1"/>
                </a:ext>
              </a:extLst>
            </p:cNvPr>
            <p:cNvSpPr/>
            <p:nvPr/>
          </p:nvSpPr>
          <p:spPr>
            <a:xfrm>
              <a:off x="1504631" y="3138009"/>
              <a:ext cx="379435" cy="1535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TextBox 15">
            <a:extLst>
              <a:ext uri="{FF2B5EF4-FFF2-40B4-BE49-F238E27FC236}">
                <a16:creationId xmlns:a16="http://schemas.microsoft.com/office/drawing/2014/main" id="{8341DFAB-9620-424C-C62F-9268433B43AC}"/>
              </a:ext>
            </a:extLst>
          </p:cNvPr>
          <p:cNvSpPr txBox="1"/>
          <p:nvPr/>
        </p:nvSpPr>
        <p:spPr>
          <a:xfrm>
            <a:off x="5452437" y="1458683"/>
            <a:ext cx="6097656" cy="646331"/>
          </a:xfrm>
          <a:prstGeom prst="rect">
            <a:avLst/>
          </a:prstGeom>
          <a:noFill/>
        </p:spPr>
        <p:txBody>
          <a:bodyPr wrap="square">
            <a:spAutoFit/>
          </a:bodyPr>
          <a:lstStyle/>
          <a:p>
            <a:pPr marL="742950" lvl="1" indent="-285750">
              <a:buFont typeface="Arial" panose="020B0604020202020204" pitchFamily="34" charset="0"/>
              <a:buChar char="•"/>
            </a:pPr>
            <a:r>
              <a:rPr lang="en-GB"/>
              <a:t>T</a:t>
            </a:r>
            <a:r>
              <a:rPr lang="en-GB">
                <a:effectLst/>
              </a:rPr>
              <a:t>he claim can be unarchived during those 16 weeks if required.</a:t>
            </a:r>
            <a:endParaRPr lang="en-GB"/>
          </a:p>
        </p:txBody>
      </p:sp>
      <p:grpSp>
        <p:nvGrpSpPr>
          <p:cNvPr id="14" name="Group 13" descr="Screenshot highlighting how to unarchive">
            <a:extLst>
              <a:ext uri="{FF2B5EF4-FFF2-40B4-BE49-F238E27FC236}">
                <a16:creationId xmlns:a16="http://schemas.microsoft.com/office/drawing/2014/main" id="{6823DAE0-E516-F57F-391B-15E3173F8E06}"/>
              </a:ext>
            </a:extLst>
          </p:cNvPr>
          <p:cNvGrpSpPr/>
          <p:nvPr/>
        </p:nvGrpSpPr>
        <p:grpSpPr>
          <a:xfrm>
            <a:off x="6096000" y="2242144"/>
            <a:ext cx="4810530" cy="3669862"/>
            <a:chOff x="6096000" y="1126839"/>
            <a:chExt cx="5740169" cy="4604321"/>
          </a:xfrm>
        </p:grpSpPr>
        <p:pic>
          <p:nvPicPr>
            <p:cNvPr id="12" name="Picture 11">
              <a:extLst>
                <a:ext uri="{FF2B5EF4-FFF2-40B4-BE49-F238E27FC236}">
                  <a16:creationId xmlns:a16="http://schemas.microsoft.com/office/drawing/2014/main" id="{1E84E415-C96C-41D4-AB9C-06114614C91A}"/>
                </a:ext>
              </a:extLst>
            </p:cNvPr>
            <p:cNvPicPr>
              <a:picLocks noChangeAspect="1"/>
            </p:cNvPicPr>
            <p:nvPr/>
          </p:nvPicPr>
          <p:blipFill>
            <a:blip r:embed="rId4"/>
            <a:stretch>
              <a:fillRect/>
            </a:stretch>
          </p:blipFill>
          <p:spPr>
            <a:xfrm>
              <a:off x="6096000" y="1126839"/>
              <a:ext cx="5740169" cy="4604321"/>
            </a:xfrm>
            <a:prstGeom prst="rect">
              <a:avLst/>
            </a:prstGeom>
            <a:ln w="12700">
              <a:solidFill>
                <a:schemeClr val="tx1"/>
              </a:solidFill>
            </a:ln>
          </p:spPr>
        </p:pic>
        <p:sp>
          <p:nvSpPr>
            <p:cNvPr id="10" name="Rectangle 9">
              <a:extLst>
                <a:ext uri="{FF2B5EF4-FFF2-40B4-BE49-F238E27FC236}">
                  <a16:creationId xmlns:a16="http://schemas.microsoft.com/office/drawing/2014/main" id="{62294FD0-FA62-737F-FA1B-D611BD34F666}"/>
                </a:ext>
                <a:ext uri="{C183D7F6-B498-43B3-948B-1728B52AA6E4}">
                  <adec:decorative xmlns:adec="http://schemas.microsoft.com/office/drawing/2017/decorative" val="1"/>
                </a:ext>
              </a:extLst>
            </p:cNvPr>
            <p:cNvSpPr/>
            <p:nvPr/>
          </p:nvSpPr>
          <p:spPr>
            <a:xfrm>
              <a:off x="9565289" y="2242143"/>
              <a:ext cx="691894" cy="7078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Footer Placeholder 3">
            <a:extLst>
              <a:ext uri="{FF2B5EF4-FFF2-40B4-BE49-F238E27FC236}">
                <a16:creationId xmlns:a16="http://schemas.microsoft.com/office/drawing/2014/main" id="{47A25095-A550-3232-16EF-312BB51647CC}"/>
              </a:ext>
              <a:ext uri="{C183D7F6-B498-43B3-948B-1728B52AA6E4}">
                <adec:decorative xmlns:adec="http://schemas.microsoft.com/office/drawing/2017/decorative" val="1"/>
              </a:ext>
            </a:extLst>
          </p:cNvPr>
          <p:cNvSpPr>
            <a:spLocks noGrp="1"/>
          </p:cNvSpPr>
          <p:nvPr>
            <p:ph type="ftr" sz="quarter" idx="11"/>
          </p:nvPr>
        </p:nvSpPr>
        <p:spPr>
          <a:xfrm>
            <a:off x="1915887" y="6330808"/>
            <a:ext cx="6815314" cy="331250"/>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a:ea typeface="+mn-ea"/>
                <a:cs typeface="+mn-cs"/>
              </a:rPr>
              <a:t>Providing access to justice through working with others to achieve excellence in the delivery of legal aid</a:t>
            </a:r>
          </a:p>
        </p:txBody>
      </p:sp>
      <p:sp>
        <p:nvSpPr>
          <p:cNvPr id="5" name="Slide Number Placeholder 4">
            <a:extLst>
              <a:ext uri="{FF2B5EF4-FFF2-40B4-BE49-F238E27FC236}">
                <a16:creationId xmlns:a16="http://schemas.microsoft.com/office/drawing/2014/main" id="{DA7D45E9-DF16-4A16-947E-E2E24EF4D66A}"/>
              </a:ext>
              <a:ext uri="{C183D7F6-B498-43B3-948B-1728B52AA6E4}">
                <adec:decorative xmlns:adec="http://schemas.microsoft.com/office/drawing/2017/decorative" val="0"/>
              </a:ext>
            </a:extLst>
          </p:cNvPr>
          <p:cNvSpPr>
            <a:spLocks noGrp="1"/>
          </p:cNvSpPr>
          <p:nvPr>
            <p:ph type="sldNum" sz="quarter" idx="12"/>
          </p:nvPr>
        </p:nvSpPr>
        <p:spPr>
          <a:xfrm>
            <a:off x="11401515" y="6204808"/>
            <a:ext cx="270000" cy="252000"/>
          </a:xfrm>
        </p:spPr>
        <p:txBody>
          <a:bodyPr anchor="t">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A8223AF-F2F5-41F7-A71C-81CE492BCB88}" type="slidenum">
              <a:rPr kumimoji="0" lang="en-GB" sz="1600" b="1" i="0" u="none" strike="noStrike" kern="1200" cap="none" spc="0" normalizeH="0" baseline="0" noProof="0" smtClean="0">
                <a:ln>
                  <a:noFill/>
                </a:ln>
                <a:solidFill>
                  <a:srgbClr val="003057"/>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38</a:t>
            </a:fld>
            <a:endParaRPr kumimoji="0" lang="en-GB" sz="1600" b="1" i="0" u="none" strike="noStrike" kern="1200" cap="none" spc="0" normalizeH="0" baseline="0" noProof="0">
              <a:ln>
                <a:noFill/>
              </a:ln>
              <a:solidFill>
                <a:srgbClr val="003057"/>
              </a:solidFill>
              <a:effectLst/>
              <a:uLnTx/>
              <a:uFillTx/>
              <a:latin typeface="Arial"/>
              <a:ea typeface="+mn-ea"/>
              <a:cs typeface="+mn-cs"/>
            </a:endParaRPr>
          </a:p>
        </p:txBody>
      </p:sp>
    </p:spTree>
    <p:extLst>
      <p:ext uri="{BB962C8B-B14F-4D97-AF65-F5344CB8AC3E}">
        <p14:creationId xmlns:p14="http://schemas.microsoft.com/office/powerpoint/2010/main" val="6388939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46687-5296-81A5-9D9E-F3F6FEB80CA8}"/>
              </a:ext>
            </a:extLst>
          </p:cNvPr>
          <p:cNvSpPr>
            <a:spLocks noGrp="1"/>
          </p:cNvSpPr>
          <p:nvPr>
            <p:ph type="title"/>
          </p:nvPr>
        </p:nvSpPr>
        <p:spPr/>
        <p:txBody>
          <a:bodyPr/>
          <a:lstStyle/>
          <a:p>
            <a:r>
              <a:rPr lang="en-GB"/>
              <a:t>Additional guidance / contact us</a:t>
            </a:r>
          </a:p>
        </p:txBody>
      </p:sp>
    </p:spTree>
    <p:extLst>
      <p:ext uri="{BB962C8B-B14F-4D97-AF65-F5344CB8AC3E}">
        <p14:creationId xmlns:p14="http://schemas.microsoft.com/office/powerpoint/2010/main" val="1781092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EDB40-A234-4DFE-BD8C-E1238BFF42CE}"/>
              </a:ext>
            </a:extLst>
          </p:cNvPr>
          <p:cNvSpPr>
            <a:spLocks noGrp="1"/>
          </p:cNvSpPr>
          <p:nvPr>
            <p:ph type="title"/>
          </p:nvPr>
        </p:nvSpPr>
        <p:spPr>
          <a:xfrm>
            <a:off x="737783" y="690983"/>
            <a:ext cx="10663731" cy="628849"/>
          </a:xfrm>
        </p:spPr>
        <p:txBody>
          <a:bodyPr anchor="t">
            <a:normAutofit/>
          </a:bodyPr>
          <a:lstStyle/>
          <a:p>
            <a:r>
              <a:rPr lang="en-GB"/>
              <a:t>Litigator Graduated Fee Scheme</a:t>
            </a:r>
            <a:endParaRPr lang="en-US"/>
          </a:p>
        </p:txBody>
      </p:sp>
      <p:sp>
        <p:nvSpPr>
          <p:cNvPr id="4" name="Footer Placeholder 3">
            <a:extLst>
              <a:ext uri="{FF2B5EF4-FFF2-40B4-BE49-F238E27FC236}">
                <a16:creationId xmlns:a16="http://schemas.microsoft.com/office/drawing/2014/main" id="{6B106F21-39A4-4D65-AC57-92B93C92094A}"/>
              </a:ext>
              <a:ext uri="{C183D7F6-B498-43B3-948B-1728B52AA6E4}">
                <adec:decorative xmlns:adec="http://schemas.microsoft.com/office/drawing/2017/decorative" val="1"/>
              </a:ext>
            </a:extLst>
          </p:cNvPr>
          <p:cNvSpPr>
            <a:spLocks noGrp="1"/>
          </p:cNvSpPr>
          <p:nvPr>
            <p:ph type="ftr" sz="quarter" idx="11"/>
          </p:nvPr>
        </p:nvSpPr>
        <p:spPr>
          <a:xfrm>
            <a:off x="1915887" y="6330808"/>
            <a:ext cx="6815314" cy="331250"/>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a:ea typeface="+mn-ea"/>
                <a:cs typeface="+mn-cs"/>
              </a:rPr>
              <a:t>Working with others to achieve excellence in the delivery of legal aid</a:t>
            </a:r>
          </a:p>
        </p:txBody>
      </p:sp>
      <p:sp>
        <p:nvSpPr>
          <p:cNvPr id="5" name="Slide Number Placeholder 4">
            <a:extLst>
              <a:ext uri="{FF2B5EF4-FFF2-40B4-BE49-F238E27FC236}">
                <a16:creationId xmlns:a16="http://schemas.microsoft.com/office/drawing/2014/main" id="{DA7D45E9-DF16-4A16-947E-E2E24EF4D66A}"/>
              </a:ext>
              <a:ext uri="{C183D7F6-B498-43B3-948B-1728B52AA6E4}">
                <adec:decorative xmlns:adec="http://schemas.microsoft.com/office/drawing/2017/decorative" val="1"/>
              </a:ext>
            </a:extLst>
          </p:cNvPr>
          <p:cNvSpPr>
            <a:spLocks noGrp="1"/>
          </p:cNvSpPr>
          <p:nvPr>
            <p:ph type="sldNum" sz="quarter" idx="12"/>
          </p:nvPr>
        </p:nvSpPr>
        <p:spPr>
          <a:xfrm>
            <a:off x="11401515" y="6204808"/>
            <a:ext cx="270000" cy="252000"/>
          </a:xfrm>
        </p:spPr>
        <p:txBody>
          <a:bodyPr anchor="t">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A8223AF-F2F5-41F7-A71C-81CE492BCB88}" type="slidenum">
              <a:rPr kumimoji="0" lang="en-GB" sz="1600" b="1" i="0" u="none" strike="noStrike" kern="1200" cap="none" spc="0" normalizeH="0" baseline="0" noProof="0" smtClean="0">
                <a:ln>
                  <a:noFill/>
                </a:ln>
                <a:solidFill>
                  <a:srgbClr val="003057"/>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4</a:t>
            </a:fld>
            <a:endParaRPr kumimoji="0" lang="en-GB" sz="1600" b="1" i="0" u="none" strike="noStrike" kern="1200" cap="none" spc="0" normalizeH="0" baseline="0" noProof="0">
              <a:ln>
                <a:noFill/>
              </a:ln>
              <a:solidFill>
                <a:srgbClr val="003057"/>
              </a:solidFill>
              <a:effectLst/>
              <a:uLnTx/>
              <a:uFillTx/>
              <a:latin typeface="Arial"/>
              <a:ea typeface="+mn-ea"/>
              <a:cs typeface="+mn-cs"/>
            </a:endParaRPr>
          </a:p>
        </p:txBody>
      </p:sp>
      <p:sp>
        <p:nvSpPr>
          <p:cNvPr id="8" name="TextBox 2">
            <a:extLst>
              <a:ext uri="{FF2B5EF4-FFF2-40B4-BE49-F238E27FC236}">
                <a16:creationId xmlns:a16="http://schemas.microsoft.com/office/drawing/2014/main" id="{F9FB2EA4-A154-FBC2-867C-E2D6BFB9BA2A}"/>
              </a:ext>
              <a:ext uri="{C183D7F6-B498-43B3-948B-1728B52AA6E4}">
                <adec:decorative xmlns:adec="http://schemas.microsoft.com/office/drawing/2017/decorative" val="1"/>
              </a:ext>
            </a:extLst>
          </p:cNvPr>
          <p:cNvSpPr txBox="1"/>
          <p:nvPr/>
        </p:nvSpPr>
        <p:spPr>
          <a:xfrm>
            <a:off x="672211" y="1699269"/>
            <a:ext cx="10847578" cy="1117614"/>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r>
              <a:rPr lang="en-US" b="1" i="0" spc="0" baseline="0">
                <a:solidFill>
                  <a:srgbClr val="000000"/>
                </a:solidFill>
              </a:rPr>
              <a:t>Purpose of the webinar:</a:t>
            </a:r>
          </a:p>
          <a:p>
            <a:pPr marL="107950">
              <a:lnSpc>
                <a:spcPts val="3120"/>
              </a:lnSpc>
              <a:tabLst>
                <a:tab pos="394715" algn="l"/>
              </a:tabLst>
            </a:pPr>
            <a:r>
              <a:rPr lang="en-US" sz="1800" b="0" i="0" spc="0" baseline="0">
                <a:solidFill>
                  <a:srgbClr val="000000"/>
                </a:solidFill>
              </a:rPr>
              <a:t>The purpose of this webinar is to demonstrate how to complete </a:t>
            </a:r>
            <a:r>
              <a:rPr lang="en-US">
                <a:solidFill>
                  <a:srgbClr val="000000"/>
                </a:solidFill>
              </a:rPr>
              <a:t>a claim</a:t>
            </a:r>
            <a:r>
              <a:rPr lang="en-US" sz="1800" b="0" i="0" spc="0" baseline="0">
                <a:solidFill>
                  <a:srgbClr val="000000"/>
                </a:solidFill>
              </a:rPr>
              <a:t> for crown court </a:t>
            </a:r>
            <a:r>
              <a:rPr lang="en-US" sz="1800" b="0" i="0" spc="0" baseline="0" err="1">
                <a:solidFill>
                  <a:srgbClr val="000000"/>
                </a:solidFill>
              </a:rPr>
              <a:t>defence</a:t>
            </a:r>
            <a:r>
              <a:rPr lang="en-US" sz="1800" b="0" i="0" spc="0" baseline="0">
                <a:solidFill>
                  <a:srgbClr val="000000"/>
                </a:solidFill>
              </a:rPr>
              <a:t> (CCCD) application</a:t>
            </a:r>
            <a:endParaRPr lang="en-US" sz="1800" b="0" i="0" spc="0" baseline="0">
              <a:solidFill>
                <a:srgbClr val="000000"/>
              </a:solidFill>
              <a:cs typeface="Arial"/>
            </a:endParaRPr>
          </a:p>
        </p:txBody>
      </p:sp>
      <p:sp>
        <p:nvSpPr>
          <p:cNvPr id="9" name="Rectangle 8">
            <a:extLst>
              <a:ext uri="{FF2B5EF4-FFF2-40B4-BE49-F238E27FC236}">
                <a16:creationId xmlns:a16="http://schemas.microsoft.com/office/drawing/2014/main" id="{F80256BF-E333-264C-E81A-D5096562BB77}"/>
              </a:ext>
            </a:extLst>
          </p:cNvPr>
          <p:cNvSpPr/>
          <p:nvPr/>
        </p:nvSpPr>
        <p:spPr>
          <a:xfrm>
            <a:off x="3601085" y="3331572"/>
            <a:ext cx="7800429" cy="1610697"/>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50000"/>
              </a:lnSpc>
            </a:pPr>
            <a:r>
              <a:rPr lang="en-US" b="0" i="0" spc="0" baseline="0">
                <a:solidFill>
                  <a:srgbClr val="000000"/>
                </a:solidFill>
              </a:rPr>
              <a:t>By the end of the webinar, you will have an understanding of:</a:t>
            </a:r>
          </a:p>
          <a:p>
            <a:pPr marL="285750" indent="-285750">
              <a:lnSpc>
                <a:spcPct val="150000"/>
              </a:lnSpc>
              <a:buFont typeface="Arial" panose="020B0604020202020204" pitchFamily="34" charset="0"/>
              <a:buChar char="•"/>
              <a:tabLst>
                <a:tab pos="286511" algn="l"/>
              </a:tabLst>
            </a:pPr>
            <a:r>
              <a:rPr lang="en-US" b="0" i="0" spc="0" baseline="0">
                <a:solidFill>
                  <a:srgbClr val="000000"/>
                </a:solidFill>
              </a:rPr>
              <a:t>The information needed to complete the claim for crown court </a:t>
            </a:r>
            <a:r>
              <a:rPr lang="en-US" b="0" i="0" spc="0" baseline="0" err="1">
                <a:solidFill>
                  <a:srgbClr val="000000"/>
                </a:solidFill>
              </a:rPr>
              <a:t>defence</a:t>
            </a:r>
            <a:r>
              <a:rPr lang="en-US" b="0" i="0" spc="0" baseline="0">
                <a:solidFill>
                  <a:srgbClr val="000000"/>
                </a:solidFill>
              </a:rPr>
              <a:t> (CCCD) application</a:t>
            </a:r>
          </a:p>
          <a:p>
            <a:pPr marL="285750" indent="-285750">
              <a:lnSpc>
                <a:spcPct val="150000"/>
              </a:lnSpc>
              <a:buFont typeface="Arial" panose="020B0604020202020204" pitchFamily="34" charset="0"/>
              <a:buChar char="•"/>
              <a:tabLst>
                <a:tab pos="286511" algn="l"/>
              </a:tabLst>
            </a:pPr>
            <a:r>
              <a:rPr lang="en-US">
                <a:solidFill>
                  <a:srgbClr val="000000"/>
                </a:solidFill>
              </a:rPr>
              <a:t>The LAA application process</a:t>
            </a:r>
          </a:p>
        </p:txBody>
      </p:sp>
      <p:pic>
        <p:nvPicPr>
          <p:cNvPr id="1030" name="Picture 6">
            <a:extLst>
              <a:ext uri="{FF2B5EF4-FFF2-40B4-BE49-F238E27FC236}">
                <a16:creationId xmlns:a16="http://schemas.microsoft.com/office/drawing/2014/main" id="{3334D787-73E2-2D61-2EEF-8A849173D865}"/>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121" y="3028226"/>
            <a:ext cx="2289798" cy="2923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8911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EDB40-A234-4DFE-BD8C-E1238BFF42CE}"/>
              </a:ext>
            </a:extLst>
          </p:cNvPr>
          <p:cNvSpPr>
            <a:spLocks noGrp="1"/>
          </p:cNvSpPr>
          <p:nvPr>
            <p:ph type="title"/>
          </p:nvPr>
        </p:nvSpPr>
        <p:spPr>
          <a:xfrm>
            <a:off x="737784" y="690984"/>
            <a:ext cx="7718400" cy="345232"/>
          </a:xfrm>
        </p:spPr>
        <p:txBody>
          <a:bodyPr anchor="t">
            <a:normAutofit fontScale="90000"/>
          </a:bodyPr>
          <a:lstStyle/>
          <a:p>
            <a:r>
              <a:rPr lang="en-US"/>
              <a:t>Useful links / contact us:</a:t>
            </a:r>
          </a:p>
        </p:txBody>
      </p:sp>
      <p:sp>
        <p:nvSpPr>
          <p:cNvPr id="4" name="Footer Placeholder 3">
            <a:extLst>
              <a:ext uri="{FF2B5EF4-FFF2-40B4-BE49-F238E27FC236}">
                <a16:creationId xmlns:a16="http://schemas.microsoft.com/office/drawing/2014/main" id="{6B106F21-39A4-4D65-AC57-92B93C92094A}"/>
              </a:ext>
              <a:ext uri="{C183D7F6-B498-43B3-948B-1728B52AA6E4}">
                <adec:decorative xmlns:adec="http://schemas.microsoft.com/office/drawing/2017/decorative" val="1"/>
              </a:ext>
            </a:extLst>
          </p:cNvPr>
          <p:cNvSpPr>
            <a:spLocks noGrp="1"/>
          </p:cNvSpPr>
          <p:nvPr>
            <p:ph type="ftr" sz="quarter" idx="11"/>
          </p:nvPr>
        </p:nvSpPr>
        <p:spPr>
          <a:xfrm>
            <a:off x="1915887" y="6330808"/>
            <a:ext cx="6815314" cy="331250"/>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a:ea typeface="+mn-ea"/>
                <a:cs typeface="+mn-cs"/>
              </a:rPr>
              <a:t>Providing access to justice through working with others to achieve excellence in the delivery of legal aid</a:t>
            </a:r>
          </a:p>
        </p:txBody>
      </p:sp>
      <p:sp>
        <p:nvSpPr>
          <p:cNvPr id="5" name="Slide Number Placeholder 4">
            <a:extLst>
              <a:ext uri="{FF2B5EF4-FFF2-40B4-BE49-F238E27FC236}">
                <a16:creationId xmlns:a16="http://schemas.microsoft.com/office/drawing/2014/main" id="{DA7D45E9-DF16-4A16-947E-E2E24EF4D66A}"/>
              </a:ext>
              <a:ext uri="{C183D7F6-B498-43B3-948B-1728B52AA6E4}">
                <adec:decorative xmlns:adec="http://schemas.microsoft.com/office/drawing/2017/decorative" val="1"/>
              </a:ext>
            </a:extLst>
          </p:cNvPr>
          <p:cNvSpPr>
            <a:spLocks noGrp="1"/>
          </p:cNvSpPr>
          <p:nvPr>
            <p:ph type="sldNum" sz="quarter" idx="12"/>
          </p:nvPr>
        </p:nvSpPr>
        <p:spPr>
          <a:xfrm>
            <a:off x="11401515" y="6204808"/>
            <a:ext cx="270000" cy="252000"/>
          </a:xfrm>
        </p:spPr>
        <p:txBody>
          <a:bodyPr anchor="t">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A8223AF-F2F5-41F7-A71C-81CE492BCB88}" type="slidenum">
              <a:rPr kumimoji="0" lang="en-GB" sz="1600" b="1" i="0" u="none" strike="noStrike" kern="1200" cap="none" spc="0" normalizeH="0" baseline="0" noProof="0" smtClean="0">
                <a:ln>
                  <a:noFill/>
                </a:ln>
                <a:solidFill>
                  <a:srgbClr val="003057"/>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40</a:t>
            </a:fld>
            <a:endParaRPr kumimoji="0" lang="en-GB" sz="1600" b="1" i="0" u="none" strike="noStrike" kern="1200" cap="none" spc="0" normalizeH="0" baseline="0" noProof="0">
              <a:ln>
                <a:noFill/>
              </a:ln>
              <a:solidFill>
                <a:srgbClr val="003057"/>
              </a:solidFill>
              <a:effectLst/>
              <a:uLnTx/>
              <a:uFillTx/>
              <a:latin typeface="Arial"/>
              <a:ea typeface="+mn-ea"/>
              <a:cs typeface="+mn-cs"/>
            </a:endParaRPr>
          </a:p>
        </p:txBody>
      </p:sp>
      <p:sp>
        <p:nvSpPr>
          <p:cNvPr id="3" name="TextBox 2">
            <a:extLst>
              <a:ext uri="{FF2B5EF4-FFF2-40B4-BE49-F238E27FC236}">
                <a16:creationId xmlns:a16="http://schemas.microsoft.com/office/drawing/2014/main" id="{52645064-B489-A315-EBE0-CE3D5BC25A96}"/>
              </a:ext>
            </a:extLst>
          </p:cNvPr>
          <p:cNvSpPr txBox="1"/>
          <p:nvPr/>
        </p:nvSpPr>
        <p:spPr>
          <a:xfrm>
            <a:off x="809425" y="1141316"/>
            <a:ext cx="5286575" cy="4992392"/>
          </a:xfrm>
          <a:prstGeom prst="rect">
            <a:avLst/>
          </a:prstGeom>
          <a:noFill/>
        </p:spPr>
        <p:txBody>
          <a:bodyPr wrap="square" lIns="91440" tIns="45720" rIns="91440" bIns="45720" anchor="t">
            <a:spAutoFit/>
          </a:bodyPr>
          <a:lstStyle/>
          <a:p>
            <a:pPr marL="0">
              <a:lnSpc>
                <a:spcPct val="200000"/>
              </a:lnSpc>
            </a:pPr>
            <a:r>
              <a:rPr lang="en-US" b="1" i="0" spc="0" baseline="0" dirty="0">
                <a:solidFill>
                  <a:srgbClr val="000000"/>
                </a:solidFill>
                <a:latin typeface="Arial" panose="020B0604020202020204" pitchFamily="34" charset="0"/>
                <a:cs typeface="Arial" panose="020B0604020202020204" pitchFamily="34" charset="0"/>
              </a:rPr>
              <a:t>Links: </a:t>
            </a:r>
          </a:p>
          <a:p>
            <a:pPr marL="285750" indent="-285750">
              <a:lnSpc>
                <a:spcPct val="200000"/>
              </a:lnSpc>
              <a:buFont typeface="Arial" panose="020B0604020202020204" pitchFamily="34" charset="0"/>
              <a:buChar char="•"/>
            </a:pPr>
            <a:r>
              <a:rPr lang="en-US" dirty="0">
                <a:solidFill>
                  <a:srgbClr val="000000"/>
                </a:solidFill>
                <a:latin typeface="Arial"/>
                <a:cs typeface="Arial"/>
              </a:rPr>
              <a:t>Claim for Crown Court Defence: </a:t>
            </a:r>
          </a:p>
          <a:p>
            <a:pPr>
              <a:lnSpc>
                <a:spcPct val="200000"/>
              </a:lnSpc>
            </a:pPr>
            <a:r>
              <a:rPr lang="en-US" dirty="0">
                <a:solidFill>
                  <a:srgbClr val="000000"/>
                </a:solidFill>
                <a:latin typeface="Arial"/>
                <a:cs typeface="Arial"/>
              </a:rPr>
              <a:t> </a:t>
            </a:r>
            <a:r>
              <a:rPr lang="en-US" dirty="0">
                <a:solidFill>
                  <a:schemeClr val="accent5">
                    <a:lumMod val="75000"/>
                  </a:schemeClr>
                </a:solidFill>
                <a:ea typeface="+mn-lt"/>
                <a:cs typeface="+mn-lt"/>
                <a:hlinkClick r:id="rId3">
                  <a:extLst>
                    <a:ext uri="{A12FA001-AC4F-418D-AE19-62706E023703}">
                      <ahyp:hlinkClr xmlns:ahyp="http://schemas.microsoft.com/office/drawing/2018/hyperlinkcolor" val="tx"/>
                    </a:ext>
                  </a:extLst>
                </a:hlinkClick>
              </a:rPr>
              <a:t>Sign in to claim for Crown court defence (claim-crown-court-defence.service.gov.uk)</a:t>
            </a:r>
          </a:p>
          <a:p>
            <a:pPr marL="285750" indent="-285750">
              <a:lnSpc>
                <a:spcPct val="200000"/>
              </a:lnSpc>
              <a:buFont typeface="Arial" panose="020B0604020202020204" pitchFamily="34" charset="0"/>
              <a:buChar char="•"/>
            </a:pPr>
            <a:r>
              <a:rPr lang="en-US" dirty="0">
                <a:solidFill>
                  <a:srgbClr val="000000"/>
                </a:solidFill>
                <a:latin typeface="Arial"/>
                <a:cs typeface="Arial"/>
              </a:rPr>
              <a:t>Secure file exchange: </a:t>
            </a:r>
            <a:r>
              <a:rPr lang="en-US" i="0" spc="0" baseline="0" dirty="0">
                <a:solidFill>
                  <a:srgbClr val="568382"/>
                </a:solidFill>
                <a:latin typeface="Arial"/>
                <a:cs typeface="Arial"/>
                <a:hlinkClick r:id="rId4">
                  <a:extLst>
                    <a:ext uri="{A12FA001-AC4F-418D-AE19-62706E023703}">
                      <ahyp:hlinkClr xmlns:ahyp="http://schemas.microsoft.com/office/drawing/2018/hyperlinkcolor" val="tx"/>
                    </a:ext>
                  </a:extLst>
                </a:hlinkClick>
              </a:rPr>
              <a:t>https://www.gov.uk/guidance/secure-file-exchange</a:t>
            </a:r>
            <a:r>
              <a:rPr lang="en-US" i="0" spc="0" baseline="0" dirty="0">
                <a:solidFill>
                  <a:srgbClr val="568382"/>
                </a:solidFill>
                <a:latin typeface="Arial"/>
                <a:cs typeface="Arial"/>
              </a:rPr>
              <a:t> </a:t>
            </a:r>
            <a:endParaRPr lang="en-US" dirty="0">
              <a:latin typeface="Arial"/>
              <a:cs typeface="Arial"/>
            </a:endParaRPr>
          </a:p>
          <a:p>
            <a:pPr marL="285750" indent="-285750">
              <a:lnSpc>
                <a:spcPct val="200000"/>
              </a:lnSpc>
              <a:buFont typeface="Arial" panose="020B0604020202020204" pitchFamily="34" charset="0"/>
              <a:buChar char="•"/>
            </a:pPr>
            <a:r>
              <a:rPr lang="en-US" i="0" spc="0" baseline="0" dirty="0">
                <a:solidFill>
                  <a:srgbClr val="000000"/>
                </a:solidFill>
                <a:latin typeface="Arial"/>
                <a:cs typeface="Arial"/>
              </a:rPr>
              <a:t>Processing dates: </a:t>
            </a:r>
            <a:r>
              <a:rPr lang="pt-BR" dirty="0">
                <a:solidFill>
                  <a:srgbClr val="3E7271"/>
                </a:solidFill>
                <a:hlinkClick r:id="rId5">
                  <a:extLst>
                    <a:ext uri="{A12FA001-AC4F-418D-AE19-62706E023703}">
                      <ahyp:hlinkClr xmlns:ahyp="http://schemas.microsoft.com/office/drawing/2018/hyperlinkcolor" val="tx"/>
                    </a:ext>
                  </a:extLst>
                </a:hlinkClick>
              </a:rPr>
              <a:t>Crime processing dates - GOV.UK (www.gov.uk)</a:t>
            </a:r>
          </a:p>
        </p:txBody>
      </p:sp>
      <p:sp>
        <p:nvSpPr>
          <p:cNvPr id="7" name="TextBox 6">
            <a:extLst>
              <a:ext uri="{FF2B5EF4-FFF2-40B4-BE49-F238E27FC236}">
                <a16:creationId xmlns:a16="http://schemas.microsoft.com/office/drawing/2014/main" id="{CBDC87DA-286B-2759-5720-02F9FCF299B5}"/>
              </a:ext>
            </a:extLst>
          </p:cNvPr>
          <p:cNvSpPr txBox="1"/>
          <p:nvPr/>
        </p:nvSpPr>
        <p:spPr>
          <a:xfrm>
            <a:off x="6378172" y="1233316"/>
            <a:ext cx="5004403" cy="4196020"/>
          </a:xfrm>
          <a:prstGeom prst="rect">
            <a:avLst/>
          </a:prstGeom>
          <a:noFill/>
        </p:spPr>
        <p:txBody>
          <a:bodyPr wrap="square">
            <a:spAutoFit/>
          </a:bodyPr>
          <a:lstStyle/>
          <a:p>
            <a:pPr marL="0">
              <a:lnSpc>
                <a:spcPct val="150000"/>
              </a:lnSpc>
            </a:pPr>
            <a:r>
              <a:rPr lang="en-US" b="1" i="0" spc="0" baseline="0" dirty="0">
                <a:solidFill>
                  <a:srgbClr val="000000"/>
                </a:solidFill>
                <a:latin typeface="Arial" panose="020B0604020202020204" pitchFamily="34" charset="0"/>
                <a:cs typeface="Arial" panose="020B0604020202020204" pitchFamily="34" charset="0"/>
              </a:rPr>
              <a:t>Contact us:</a:t>
            </a:r>
          </a:p>
          <a:p>
            <a:pPr marL="0">
              <a:lnSpc>
                <a:spcPct val="150000"/>
              </a:lnSpc>
              <a:tabLst>
                <a:tab pos="286511" algn="l"/>
              </a:tabLst>
            </a:pPr>
            <a:r>
              <a:rPr lang="en-US" b="0" i="0" spc="0" baseline="0" dirty="0">
                <a:solidFill>
                  <a:srgbClr val="000000"/>
                </a:solidFill>
                <a:latin typeface="Arial" panose="020B0604020202020204" pitchFamily="34" charset="0"/>
                <a:cs typeface="Arial" panose="020B0604020202020204" pitchFamily="34" charset="0"/>
              </a:rPr>
              <a:t>•	</a:t>
            </a:r>
            <a:r>
              <a:rPr lang="en-US" dirty="0">
                <a:solidFill>
                  <a:srgbClr val="000000"/>
                </a:solidFill>
                <a:latin typeface="Arial" panose="020B0604020202020204" pitchFamily="34" charset="0"/>
                <a:cs typeface="Arial" panose="020B0604020202020204" pitchFamily="34" charset="0"/>
              </a:rPr>
              <a:t>For any electronic evidence claim that needs to be sent directly to our office, please send to the following:</a:t>
            </a:r>
          </a:p>
          <a:p>
            <a:pPr marL="0">
              <a:lnSpc>
                <a:spcPct val="150000"/>
              </a:lnSpc>
              <a:tabLst>
                <a:tab pos="286511" algn="l"/>
              </a:tabLst>
            </a:pPr>
            <a:r>
              <a:rPr lang="en-US" dirty="0">
                <a:solidFill>
                  <a:srgbClr val="000000"/>
                </a:solidFill>
                <a:cs typeface="Arial" panose="020B0604020202020204" pitchFamily="34" charset="0"/>
              </a:rPr>
              <a:t>FAO: LGFS team, </a:t>
            </a:r>
            <a:r>
              <a:rPr lang="en-GB" dirty="0"/>
              <a:t>Floor 3</a:t>
            </a:r>
          </a:p>
          <a:p>
            <a:pPr marL="0">
              <a:lnSpc>
                <a:spcPct val="150000"/>
              </a:lnSpc>
              <a:tabLst>
                <a:tab pos="286511" algn="l"/>
              </a:tabLst>
            </a:pPr>
            <a:r>
              <a:rPr lang="en-GB" dirty="0"/>
              <a:t>1, Unity Square, </a:t>
            </a:r>
          </a:p>
          <a:p>
            <a:pPr marL="0">
              <a:lnSpc>
                <a:spcPct val="150000"/>
              </a:lnSpc>
              <a:tabLst>
                <a:tab pos="286511" algn="l"/>
              </a:tabLst>
            </a:pPr>
            <a:r>
              <a:rPr lang="en-GB" dirty="0"/>
              <a:t>Queensbridge Rd, </a:t>
            </a:r>
          </a:p>
          <a:p>
            <a:pPr marL="0">
              <a:lnSpc>
                <a:spcPct val="150000"/>
              </a:lnSpc>
              <a:tabLst>
                <a:tab pos="286511" algn="l"/>
              </a:tabLst>
            </a:pPr>
            <a:r>
              <a:rPr lang="en-GB" dirty="0"/>
              <a:t>Nottingham </a:t>
            </a:r>
          </a:p>
          <a:p>
            <a:pPr>
              <a:lnSpc>
                <a:spcPct val="150000"/>
              </a:lnSpc>
              <a:tabLst>
                <a:tab pos="286511" algn="l"/>
              </a:tabLst>
            </a:pPr>
            <a:r>
              <a:rPr lang="en-GB" dirty="0"/>
              <a:t>NG2 1AW		</a:t>
            </a:r>
          </a:p>
          <a:p>
            <a:pPr>
              <a:lnSpc>
                <a:spcPct val="150000"/>
              </a:lnSpc>
              <a:tabLst>
                <a:tab pos="286511" algn="l"/>
              </a:tabLst>
            </a:pPr>
            <a:r>
              <a:rPr lang="en-GB" dirty="0">
                <a:solidFill>
                  <a:srgbClr val="000000"/>
                </a:solidFill>
                <a:cs typeface="Arial" panose="020B0604020202020204" pitchFamily="34" charset="0"/>
              </a:rPr>
              <a:t>DX 10035</a:t>
            </a:r>
            <a:endParaRPr lang="en-GB" dirty="0"/>
          </a:p>
        </p:txBody>
      </p:sp>
    </p:spTree>
    <p:extLst>
      <p:ext uri="{BB962C8B-B14F-4D97-AF65-F5344CB8AC3E}">
        <p14:creationId xmlns:p14="http://schemas.microsoft.com/office/powerpoint/2010/main" val="35830212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EDB40-A234-4DFE-BD8C-E1238BFF42CE}"/>
              </a:ext>
            </a:extLst>
          </p:cNvPr>
          <p:cNvSpPr>
            <a:spLocks noGrp="1"/>
          </p:cNvSpPr>
          <p:nvPr>
            <p:ph type="title"/>
          </p:nvPr>
        </p:nvSpPr>
        <p:spPr>
          <a:xfrm>
            <a:off x="737784" y="690984"/>
            <a:ext cx="7718400" cy="345232"/>
          </a:xfrm>
        </p:spPr>
        <p:txBody>
          <a:bodyPr anchor="t">
            <a:normAutofit fontScale="90000"/>
          </a:bodyPr>
          <a:lstStyle/>
          <a:p>
            <a:r>
              <a:rPr lang="en-US"/>
              <a:t>Our training website:</a:t>
            </a:r>
          </a:p>
        </p:txBody>
      </p:sp>
      <p:sp>
        <p:nvSpPr>
          <p:cNvPr id="5" name="Slide Number Placeholder 4">
            <a:extLst>
              <a:ext uri="{FF2B5EF4-FFF2-40B4-BE49-F238E27FC236}">
                <a16:creationId xmlns:a16="http://schemas.microsoft.com/office/drawing/2014/main" id="{DA7D45E9-DF16-4A16-947E-E2E24EF4D66A}"/>
              </a:ext>
              <a:ext uri="{C183D7F6-B498-43B3-948B-1728B52AA6E4}">
                <adec:decorative xmlns:adec="http://schemas.microsoft.com/office/drawing/2017/decorative" val="1"/>
              </a:ext>
            </a:extLst>
          </p:cNvPr>
          <p:cNvSpPr>
            <a:spLocks noGrp="1"/>
          </p:cNvSpPr>
          <p:nvPr>
            <p:ph type="sldNum" sz="quarter" idx="12"/>
          </p:nvPr>
        </p:nvSpPr>
        <p:spPr>
          <a:xfrm>
            <a:off x="11401515" y="6204808"/>
            <a:ext cx="270000" cy="252000"/>
          </a:xfrm>
        </p:spPr>
        <p:txBody>
          <a:bodyPr anchor="t">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A8223AF-F2F5-41F7-A71C-81CE492BCB88}" type="slidenum">
              <a:rPr kumimoji="0" lang="en-GB" sz="1600" b="1" i="0" u="none" strike="noStrike" kern="1200" cap="none" spc="0" normalizeH="0" baseline="0" noProof="0" smtClean="0">
                <a:ln>
                  <a:noFill/>
                </a:ln>
                <a:solidFill>
                  <a:srgbClr val="003057"/>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41</a:t>
            </a:fld>
            <a:endParaRPr kumimoji="0" lang="en-GB" sz="1600" b="1" i="0" u="none" strike="noStrike" kern="1200" cap="none" spc="0" normalizeH="0" baseline="0" noProof="0">
              <a:ln>
                <a:noFill/>
              </a:ln>
              <a:solidFill>
                <a:srgbClr val="003057"/>
              </a:solidFill>
              <a:effectLst/>
              <a:uLnTx/>
              <a:uFillTx/>
              <a:latin typeface="Arial"/>
              <a:ea typeface="+mn-ea"/>
              <a:cs typeface="+mn-cs"/>
            </a:endParaRPr>
          </a:p>
        </p:txBody>
      </p:sp>
      <p:graphicFrame>
        <p:nvGraphicFramePr>
          <p:cNvPr id="3" name="Content Placeholder 2" descr="Vertical box list">
            <a:extLst>
              <a:ext uri="{FF2B5EF4-FFF2-40B4-BE49-F238E27FC236}">
                <a16:creationId xmlns:a16="http://schemas.microsoft.com/office/drawing/2014/main" id="{143ED147-D887-B2F9-FB68-1C09C480F19D}"/>
              </a:ext>
            </a:extLst>
          </p:cNvPr>
          <p:cNvGraphicFramePr>
            <a:graphicFrameLocks noGrp="1"/>
          </p:cNvGraphicFramePr>
          <p:nvPr>
            <p:ph idx="1"/>
            <p:extLst>
              <p:ext uri="{D42A27DB-BD31-4B8C-83A1-F6EECF244321}">
                <p14:modId xmlns:p14="http://schemas.microsoft.com/office/powerpoint/2010/main" val="3194098029"/>
              </p:ext>
            </p:extLst>
          </p:nvPr>
        </p:nvGraphicFramePr>
        <p:xfrm>
          <a:off x="639536" y="1413377"/>
          <a:ext cx="10138391" cy="4729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E96374D2-DCCC-45A6-F009-E8D0FE7F237F}"/>
              </a:ext>
              <a:ext uri="{C183D7F6-B498-43B3-948B-1728B52AA6E4}">
                <adec:decorative xmlns:adec="http://schemas.microsoft.com/office/drawing/2017/decorative" val="1"/>
              </a:ext>
            </a:extLst>
          </p:cNvPr>
          <p:cNvPicPr>
            <a:picLocks noChangeAspect="1"/>
          </p:cNvPicPr>
          <p:nvPr/>
        </p:nvPicPr>
        <p:blipFill rotWithShape="1">
          <a:blip r:embed="rId8"/>
          <a:srcRect l="9494" t="3164" r="10391"/>
          <a:stretch/>
        </p:blipFill>
        <p:spPr>
          <a:xfrm>
            <a:off x="8842247" y="945593"/>
            <a:ext cx="1434857" cy="1734313"/>
          </a:xfrm>
          <a:prstGeom prst="rect">
            <a:avLst/>
          </a:prstGeom>
        </p:spPr>
      </p:pic>
      <p:sp>
        <p:nvSpPr>
          <p:cNvPr id="7" name="Footer Placeholder 3">
            <a:extLst>
              <a:ext uri="{FF2B5EF4-FFF2-40B4-BE49-F238E27FC236}">
                <a16:creationId xmlns:a16="http://schemas.microsoft.com/office/drawing/2014/main" id="{61818721-ECCF-26D1-0B36-D13C70C97C3F}"/>
              </a:ext>
              <a:ext uri="{C183D7F6-B498-43B3-948B-1728B52AA6E4}">
                <adec:decorative xmlns:adec="http://schemas.microsoft.com/office/drawing/2017/decorative" val="1"/>
              </a:ext>
            </a:extLst>
          </p:cNvPr>
          <p:cNvSpPr>
            <a:spLocks noGrp="1"/>
          </p:cNvSpPr>
          <p:nvPr>
            <p:ph type="ftr" sz="quarter" idx="11"/>
          </p:nvPr>
        </p:nvSpPr>
        <p:spPr>
          <a:xfrm>
            <a:off x="1915887" y="6330808"/>
            <a:ext cx="6815314" cy="331250"/>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a:ea typeface="+mn-ea"/>
                <a:cs typeface="+mn-cs"/>
              </a:rPr>
              <a:t>Providing access to justice through working with others to achieve excellence in the delivery of legal aid</a:t>
            </a:r>
          </a:p>
        </p:txBody>
      </p:sp>
    </p:spTree>
    <p:extLst>
      <p:ext uri="{BB962C8B-B14F-4D97-AF65-F5344CB8AC3E}">
        <p14:creationId xmlns:p14="http://schemas.microsoft.com/office/powerpoint/2010/main" val="2167056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EDB40-A234-4DFE-BD8C-E1238BFF42CE}"/>
              </a:ext>
            </a:extLst>
          </p:cNvPr>
          <p:cNvSpPr>
            <a:spLocks noGrp="1"/>
          </p:cNvSpPr>
          <p:nvPr>
            <p:ph type="title"/>
          </p:nvPr>
        </p:nvSpPr>
        <p:spPr>
          <a:xfrm>
            <a:off x="737784" y="690984"/>
            <a:ext cx="7718400" cy="345232"/>
          </a:xfrm>
        </p:spPr>
        <p:txBody>
          <a:bodyPr anchor="t">
            <a:normAutofit fontScale="90000"/>
          </a:bodyPr>
          <a:lstStyle/>
          <a:p>
            <a:r>
              <a:rPr lang="en-US"/>
              <a:t>Our communication channels:</a:t>
            </a:r>
          </a:p>
        </p:txBody>
      </p:sp>
      <p:sp>
        <p:nvSpPr>
          <p:cNvPr id="5" name="Slide Number Placeholder 4">
            <a:extLst>
              <a:ext uri="{FF2B5EF4-FFF2-40B4-BE49-F238E27FC236}">
                <a16:creationId xmlns:a16="http://schemas.microsoft.com/office/drawing/2014/main" id="{DA7D45E9-DF16-4A16-947E-E2E24EF4D66A}"/>
              </a:ext>
              <a:ext uri="{C183D7F6-B498-43B3-948B-1728B52AA6E4}">
                <adec:decorative xmlns:adec="http://schemas.microsoft.com/office/drawing/2017/decorative" val="1"/>
              </a:ext>
            </a:extLst>
          </p:cNvPr>
          <p:cNvSpPr>
            <a:spLocks noGrp="1"/>
          </p:cNvSpPr>
          <p:nvPr>
            <p:ph type="sldNum" sz="quarter" idx="12"/>
          </p:nvPr>
        </p:nvSpPr>
        <p:spPr>
          <a:xfrm>
            <a:off x="11401515" y="6204808"/>
            <a:ext cx="270000" cy="252000"/>
          </a:xfrm>
        </p:spPr>
        <p:txBody>
          <a:bodyPr anchor="t">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A8223AF-F2F5-41F7-A71C-81CE492BCB88}" type="slidenum">
              <a:rPr kumimoji="0" lang="en-GB" sz="1600" b="1" i="0" u="none" strike="noStrike" kern="1200" cap="none" spc="0" normalizeH="0" baseline="0" noProof="0" smtClean="0">
                <a:ln>
                  <a:noFill/>
                </a:ln>
                <a:solidFill>
                  <a:srgbClr val="003057"/>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42</a:t>
            </a:fld>
            <a:endParaRPr kumimoji="0" lang="en-GB" sz="1600" b="1" i="0" u="none" strike="noStrike" kern="1200" cap="none" spc="0" normalizeH="0" baseline="0" noProof="0">
              <a:ln>
                <a:noFill/>
              </a:ln>
              <a:solidFill>
                <a:srgbClr val="003057"/>
              </a:solidFill>
              <a:effectLst/>
              <a:uLnTx/>
              <a:uFillTx/>
              <a:latin typeface="Arial"/>
              <a:ea typeface="+mn-ea"/>
              <a:cs typeface="+mn-cs"/>
            </a:endParaRPr>
          </a:p>
        </p:txBody>
      </p:sp>
      <p:graphicFrame>
        <p:nvGraphicFramePr>
          <p:cNvPr id="3" name="Content Placeholder 5" descr="Step up process infographic">
            <a:extLst>
              <a:ext uri="{FF2B5EF4-FFF2-40B4-BE49-F238E27FC236}">
                <a16:creationId xmlns:a16="http://schemas.microsoft.com/office/drawing/2014/main" id="{8B32D926-D134-F119-DBF3-716D13A9B2D2}"/>
              </a:ext>
            </a:extLst>
          </p:cNvPr>
          <p:cNvGraphicFramePr>
            <a:graphicFrameLocks noGrp="1"/>
          </p:cNvGraphicFramePr>
          <p:nvPr>
            <p:ph idx="1"/>
            <p:extLst>
              <p:ext uri="{D42A27DB-BD31-4B8C-83A1-F6EECF244321}">
                <p14:modId xmlns:p14="http://schemas.microsoft.com/office/powerpoint/2010/main" val="2082548304"/>
              </p:ext>
            </p:extLst>
          </p:nvPr>
        </p:nvGraphicFramePr>
        <p:xfrm>
          <a:off x="-866396" y="1071196"/>
          <a:ext cx="12889822" cy="2874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X formerly known as Twitter logo">
            <a:extLst>
              <a:ext uri="{FF2B5EF4-FFF2-40B4-BE49-F238E27FC236}">
                <a16:creationId xmlns:a16="http://schemas.microsoft.com/office/drawing/2014/main" id="{1B39367E-0AA3-46B5-B349-FF4FD48E984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87497" y="3991205"/>
            <a:ext cx="2527107" cy="1204172"/>
          </a:xfrm>
          <a:prstGeom prst="rect">
            <a:avLst/>
          </a:prstGeom>
          <a:noFill/>
          <a:ln>
            <a:noFill/>
          </a:ln>
        </p:spPr>
      </p:pic>
      <p:pic>
        <p:nvPicPr>
          <p:cNvPr id="7" name="Picture 6">
            <a:extLst>
              <a:ext uri="{FF2B5EF4-FFF2-40B4-BE49-F238E27FC236}">
                <a16:creationId xmlns:a16="http://schemas.microsoft.com/office/drawing/2014/main" id="{5E038FF3-40DF-CECF-228C-FA5E8EBF153D}"/>
              </a:ext>
              <a:ext uri="{C183D7F6-B498-43B3-948B-1728B52AA6E4}">
                <adec:decorative xmlns:adec="http://schemas.microsoft.com/office/drawing/2017/decorative" val="1"/>
              </a:ext>
            </a:extLst>
          </p:cNvPr>
          <p:cNvPicPr>
            <a:picLocks noChangeAspect="1"/>
          </p:cNvPicPr>
          <p:nvPr/>
        </p:nvPicPr>
        <p:blipFill rotWithShape="1">
          <a:blip r:embed="rId9">
            <a:alphaModFix amt="70000"/>
            <a:extLst>
              <a:ext uri="{28A0092B-C50C-407E-A947-70E740481C1C}">
                <a14:useLocalDpi xmlns:a14="http://schemas.microsoft.com/office/drawing/2010/main" val="0"/>
              </a:ext>
            </a:extLst>
          </a:blip>
          <a:srcRect l="29496" t="13891" r="33297" b="23159"/>
          <a:stretch/>
        </p:blipFill>
        <p:spPr>
          <a:xfrm>
            <a:off x="2624630" y="3996959"/>
            <a:ext cx="2527106" cy="1204172"/>
          </a:xfrm>
          <a:prstGeom prst="rect">
            <a:avLst/>
          </a:prstGeom>
        </p:spPr>
      </p:pic>
      <p:sp>
        <p:nvSpPr>
          <p:cNvPr id="8" name="Footer Placeholder 3">
            <a:extLst>
              <a:ext uri="{FF2B5EF4-FFF2-40B4-BE49-F238E27FC236}">
                <a16:creationId xmlns:a16="http://schemas.microsoft.com/office/drawing/2014/main" id="{D1E229BD-268C-5A84-F7F8-098ACB98D057}"/>
              </a:ext>
              <a:ext uri="{C183D7F6-B498-43B3-948B-1728B52AA6E4}">
                <adec:decorative xmlns:adec="http://schemas.microsoft.com/office/drawing/2017/decorative" val="1"/>
              </a:ext>
            </a:extLst>
          </p:cNvPr>
          <p:cNvSpPr>
            <a:spLocks noGrp="1"/>
          </p:cNvSpPr>
          <p:nvPr>
            <p:ph type="ftr" sz="quarter" idx="11"/>
          </p:nvPr>
        </p:nvSpPr>
        <p:spPr>
          <a:xfrm>
            <a:off x="1915887" y="6330808"/>
            <a:ext cx="6815314" cy="331250"/>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a:ea typeface="+mn-ea"/>
                <a:cs typeface="+mn-cs"/>
              </a:rPr>
              <a:t>Providing access to justice through working with others to achieve excellence in the delivery of legal aid</a:t>
            </a:r>
          </a:p>
        </p:txBody>
      </p:sp>
    </p:spTree>
    <p:extLst>
      <p:ext uri="{BB962C8B-B14F-4D97-AF65-F5344CB8AC3E}">
        <p14:creationId xmlns:p14="http://schemas.microsoft.com/office/powerpoint/2010/main" val="13186820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47B811-DBBE-929A-8395-6C9FA7C4F165}"/>
              </a:ext>
            </a:extLst>
          </p:cNvPr>
          <p:cNvSpPr>
            <a:spLocks noGrp="1"/>
          </p:cNvSpPr>
          <p:nvPr>
            <p:ph type="title" idx="4294967295"/>
          </p:nvPr>
        </p:nvSpPr>
        <p:spPr>
          <a:xfrm>
            <a:off x="758825" y="3429000"/>
            <a:ext cx="7920038" cy="2174875"/>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GB" sz="1600" b="1" i="0" u="none" strike="noStrike" kern="1200" cap="none" spc="0" normalizeH="0" baseline="0" noProof="0">
                <a:ln>
                  <a:noFill/>
                </a:ln>
                <a:solidFill>
                  <a:schemeClr val="accent1"/>
                </a:solidFill>
                <a:effectLst/>
                <a:uLnTx/>
                <a:uFillTx/>
                <a:latin typeface="+mn-lt"/>
                <a:ea typeface="+mn-ea"/>
                <a:cs typeface="+mn-cs"/>
              </a:rPr>
              <a:t>Legal Aid Agency</a:t>
            </a:r>
            <a:br>
              <a:rPr kumimoji="0" lang="en-GB" sz="1600" b="0" i="0" u="none" strike="noStrike" kern="1200" cap="none" spc="0" normalizeH="0" baseline="0" noProof="0">
                <a:ln>
                  <a:noFill/>
                </a:ln>
                <a:solidFill>
                  <a:schemeClr val="accent1"/>
                </a:solidFill>
                <a:effectLst/>
                <a:uLnTx/>
                <a:uFillTx/>
                <a:latin typeface="+mn-lt"/>
                <a:ea typeface="+mn-ea"/>
                <a:cs typeface="+mn-cs"/>
              </a:rPr>
            </a:br>
            <a:r>
              <a:rPr kumimoji="0" lang="en-GB" sz="1600" b="0" i="0" u="none" strike="noStrike" kern="1200" cap="none" spc="0" normalizeH="0" baseline="0" noProof="0">
                <a:ln>
                  <a:noFill/>
                </a:ln>
                <a:solidFill>
                  <a:schemeClr val="accent1"/>
                </a:solidFill>
                <a:effectLst/>
                <a:uLnTx/>
                <a:uFillTx/>
                <a:latin typeface="+mn-lt"/>
                <a:ea typeface="+mn-ea"/>
                <a:cs typeface="+mn-cs"/>
              </a:rPr>
              <a:t>13th Floor (13.51)</a:t>
            </a:r>
            <a:br>
              <a:rPr kumimoji="0" lang="en-GB" sz="1600" b="0" i="0" u="none" strike="noStrike" kern="1200" cap="none" spc="0" normalizeH="0" baseline="0" noProof="0">
                <a:ln>
                  <a:noFill/>
                </a:ln>
                <a:solidFill>
                  <a:schemeClr val="accent1"/>
                </a:solidFill>
                <a:effectLst/>
                <a:uLnTx/>
                <a:uFillTx/>
                <a:latin typeface="+mn-lt"/>
                <a:ea typeface="+mn-ea"/>
                <a:cs typeface="+mn-cs"/>
              </a:rPr>
            </a:br>
            <a:r>
              <a:rPr kumimoji="0" lang="en-GB" sz="1600" b="0" i="0" u="none" strike="noStrike" kern="1200" cap="none" spc="0" normalizeH="0" baseline="0" noProof="0">
                <a:ln>
                  <a:noFill/>
                </a:ln>
                <a:solidFill>
                  <a:schemeClr val="accent1"/>
                </a:solidFill>
                <a:effectLst/>
                <a:uLnTx/>
                <a:uFillTx/>
                <a:latin typeface="+mn-lt"/>
                <a:ea typeface="+mn-ea"/>
                <a:cs typeface="+mn-cs"/>
              </a:rPr>
              <a:t>102 Petty France</a:t>
            </a:r>
            <a:br>
              <a:rPr kumimoji="0" lang="en-GB" sz="1600" b="0" i="0" u="none" strike="noStrike" kern="1200" cap="none" spc="0" normalizeH="0" baseline="0" noProof="0">
                <a:ln>
                  <a:noFill/>
                </a:ln>
                <a:solidFill>
                  <a:schemeClr val="accent1"/>
                </a:solidFill>
                <a:effectLst/>
                <a:uLnTx/>
                <a:uFillTx/>
                <a:latin typeface="+mn-lt"/>
                <a:ea typeface="+mn-ea"/>
                <a:cs typeface="+mn-cs"/>
              </a:rPr>
            </a:br>
            <a:r>
              <a:rPr kumimoji="0" lang="en-GB" sz="1600" b="0" i="0" u="none" strike="noStrike" kern="1200" cap="none" spc="0" normalizeH="0" baseline="0" noProof="0">
                <a:ln>
                  <a:noFill/>
                </a:ln>
                <a:solidFill>
                  <a:schemeClr val="accent1"/>
                </a:solidFill>
                <a:effectLst/>
                <a:uLnTx/>
                <a:uFillTx/>
                <a:latin typeface="+mn-lt"/>
                <a:ea typeface="+mn-ea"/>
                <a:cs typeface="+mn-cs"/>
              </a:rPr>
              <a:t>London SW1H 9AJ</a:t>
            </a:r>
          </a:p>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GB" sz="1600" b="0" i="0" u="none" strike="noStrike" kern="1200" cap="none" spc="0" normalizeH="0" baseline="0" noProof="0">
                <a:ln>
                  <a:noFill/>
                </a:ln>
                <a:solidFill>
                  <a:schemeClr val="accent1"/>
                </a:solidFill>
                <a:effectLst/>
                <a:uLnTx/>
                <a:uFillTx/>
                <a:latin typeface="+mn-lt"/>
                <a:ea typeface="+mn-ea"/>
                <a:cs typeface="+mn-cs"/>
              </a:rPr>
              <a:t>gov.uk/government/organisations/legal-aid-agency </a:t>
            </a:r>
          </a:p>
        </p:txBody>
      </p:sp>
    </p:spTree>
    <p:extLst>
      <p:ext uri="{BB962C8B-B14F-4D97-AF65-F5344CB8AC3E}">
        <p14:creationId xmlns:p14="http://schemas.microsoft.com/office/powerpoint/2010/main" val="3936237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46687-5296-81A5-9D9E-F3F6FEB80CA8}"/>
              </a:ext>
            </a:extLst>
          </p:cNvPr>
          <p:cNvSpPr>
            <a:spLocks noGrp="1"/>
          </p:cNvSpPr>
          <p:nvPr>
            <p:ph type="title"/>
          </p:nvPr>
        </p:nvSpPr>
        <p:spPr>
          <a:xfrm>
            <a:off x="759600" y="2620800"/>
            <a:ext cx="8914752" cy="1080000"/>
          </a:xfrm>
        </p:spPr>
        <p:txBody>
          <a:bodyPr/>
          <a:lstStyle/>
          <a:p>
            <a:r>
              <a:rPr lang="en-GB"/>
              <a:t>How to complete a Claim for Crown Court Defence (CCCD) application</a:t>
            </a:r>
          </a:p>
        </p:txBody>
      </p:sp>
    </p:spTree>
    <p:extLst>
      <p:ext uri="{BB962C8B-B14F-4D97-AF65-F5344CB8AC3E}">
        <p14:creationId xmlns:p14="http://schemas.microsoft.com/office/powerpoint/2010/main" val="3610554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EDB40-A234-4DFE-BD8C-E1238BFF42CE}"/>
              </a:ext>
            </a:extLst>
          </p:cNvPr>
          <p:cNvSpPr>
            <a:spLocks noGrp="1"/>
          </p:cNvSpPr>
          <p:nvPr>
            <p:ph type="title"/>
          </p:nvPr>
        </p:nvSpPr>
        <p:spPr>
          <a:xfrm>
            <a:off x="737784" y="690984"/>
            <a:ext cx="7718400" cy="345232"/>
          </a:xfrm>
        </p:spPr>
        <p:txBody>
          <a:bodyPr anchor="t">
            <a:normAutofit fontScale="90000"/>
          </a:bodyPr>
          <a:lstStyle/>
          <a:p>
            <a:r>
              <a:rPr lang="en-US"/>
              <a:t>Start a Claim:</a:t>
            </a:r>
          </a:p>
        </p:txBody>
      </p:sp>
      <p:sp>
        <p:nvSpPr>
          <p:cNvPr id="4" name="Footer Placeholder 3">
            <a:extLst>
              <a:ext uri="{FF2B5EF4-FFF2-40B4-BE49-F238E27FC236}">
                <a16:creationId xmlns:a16="http://schemas.microsoft.com/office/drawing/2014/main" id="{6B106F21-39A4-4D65-AC57-92B93C92094A}"/>
              </a:ext>
              <a:ext uri="{C183D7F6-B498-43B3-948B-1728B52AA6E4}">
                <adec:decorative xmlns:adec="http://schemas.microsoft.com/office/drawing/2017/decorative" val="1"/>
              </a:ext>
            </a:extLst>
          </p:cNvPr>
          <p:cNvSpPr>
            <a:spLocks noGrp="1"/>
          </p:cNvSpPr>
          <p:nvPr>
            <p:ph type="ftr" sz="quarter" idx="11"/>
          </p:nvPr>
        </p:nvSpPr>
        <p:spPr>
          <a:xfrm>
            <a:off x="1915887" y="6330808"/>
            <a:ext cx="6815314" cy="331250"/>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a:ea typeface="+mn-ea"/>
                <a:cs typeface="+mn-cs"/>
              </a:rPr>
              <a:t>Working with others to achieve excellence in the delivery of legal aid</a:t>
            </a:r>
          </a:p>
        </p:txBody>
      </p:sp>
      <p:sp>
        <p:nvSpPr>
          <p:cNvPr id="5" name="Slide Number Placeholder 4">
            <a:extLst>
              <a:ext uri="{FF2B5EF4-FFF2-40B4-BE49-F238E27FC236}">
                <a16:creationId xmlns:a16="http://schemas.microsoft.com/office/drawing/2014/main" id="{DA7D45E9-DF16-4A16-947E-E2E24EF4D66A}"/>
              </a:ext>
              <a:ext uri="{C183D7F6-B498-43B3-948B-1728B52AA6E4}">
                <adec:decorative xmlns:adec="http://schemas.microsoft.com/office/drawing/2017/decorative" val="1"/>
              </a:ext>
            </a:extLst>
          </p:cNvPr>
          <p:cNvSpPr>
            <a:spLocks noGrp="1"/>
          </p:cNvSpPr>
          <p:nvPr>
            <p:ph type="sldNum" sz="quarter" idx="12"/>
          </p:nvPr>
        </p:nvSpPr>
        <p:spPr>
          <a:xfrm>
            <a:off x="11401515" y="6204808"/>
            <a:ext cx="270000" cy="252000"/>
          </a:xfrm>
        </p:spPr>
        <p:txBody>
          <a:bodyPr anchor="t">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A8223AF-F2F5-41F7-A71C-81CE492BCB88}" type="slidenum">
              <a:rPr kumimoji="0" lang="en-GB" sz="1600" b="1" i="0" u="none" strike="noStrike" kern="1200" cap="none" spc="0" normalizeH="0" baseline="0" noProof="0" smtClean="0">
                <a:ln>
                  <a:noFill/>
                </a:ln>
                <a:solidFill>
                  <a:srgbClr val="003057"/>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6</a:t>
            </a:fld>
            <a:endParaRPr kumimoji="0" lang="en-GB" sz="1600" b="1" i="0" u="none" strike="noStrike" kern="1200" cap="none" spc="0" normalizeH="0" baseline="0" noProof="0">
              <a:ln>
                <a:noFill/>
              </a:ln>
              <a:solidFill>
                <a:srgbClr val="003057"/>
              </a:solidFill>
              <a:effectLst/>
              <a:uLnTx/>
              <a:uFillTx/>
              <a:latin typeface="Arial"/>
              <a:ea typeface="+mn-ea"/>
              <a:cs typeface="+mn-cs"/>
            </a:endParaRPr>
          </a:p>
        </p:txBody>
      </p:sp>
      <p:sp>
        <p:nvSpPr>
          <p:cNvPr id="10" name="TextBox 9">
            <a:extLst>
              <a:ext uri="{FF2B5EF4-FFF2-40B4-BE49-F238E27FC236}">
                <a16:creationId xmlns:a16="http://schemas.microsoft.com/office/drawing/2014/main" id="{BB6F8F68-3745-2C06-083C-B6840C054A27}"/>
              </a:ext>
            </a:extLst>
          </p:cNvPr>
          <p:cNvSpPr txBox="1"/>
          <p:nvPr/>
        </p:nvSpPr>
        <p:spPr>
          <a:xfrm>
            <a:off x="697828" y="2967334"/>
            <a:ext cx="3035972" cy="369332"/>
          </a:xfrm>
          <a:prstGeom prst="rect">
            <a:avLst/>
          </a:prstGeom>
          <a:noFill/>
        </p:spPr>
        <p:txBody>
          <a:bodyPr wrap="square">
            <a:spAutoFit/>
          </a:bodyPr>
          <a:lstStyle/>
          <a:p>
            <a:pPr marL="285750" indent="-285750">
              <a:buFont typeface="Arial" panose="020B0604020202020204" pitchFamily="34" charset="0"/>
              <a:buChar char="•"/>
            </a:pPr>
            <a:r>
              <a:rPr lang="en-GB" sz="1800">
                <a:effectLst/>
              </a:rPr>
              <a:t>Select</a:t>
            </a:r>
            <a:r>
              <a:rPr lang="en-GB" sz="1800" b="1">
                <a:effectLst/>
              </a:rPr>
              <a:t> </a:t>
            </a:r>
            <a:r>
              <a:rPr lang="en-GB" sz="1800">
                <a:effectLst/>
              </a:rPr>
              <a:t>start a claim.</a:t>
            </a:r>
          </a:p>
        </p:txBody>
      </p:sp>
      <p:grpSp>
        <p:nvGrpSpPr>
          <p:cNvPr id="6" name="Group 5" descr="Screenshot of CCCD application highlighting where to start a claim">
            <a:extLst>
              <a:ext uri="{FF2B5EF4-FFF2-40B4-BE49-F238E27FC236}">
                <a16:creationId xmlns:a16="http://schemas.microsoft.com/office/drawing/2014/main" id="{D0B5C586-FC14-A000-4677-59D95E68F6D9}"/>
              </a:ext>
            </a:extLst>
          </p:cNvPr>
          <p:cNvGrpSpPr/>
          <p:nvPr/>
        </p:nvGrpSpPr>
        <p:grpSpPr>
          <a:xfrm>
            <a:off x="4411762" y="1213022"/>
            <a:ext cx="6906937" cy="4431955"/>
            <a:chOff x="4411762" y="1213022"/>
            <a:chExt cx="6906937" cy="4431955"/>
          </a:xfrm>
        </p:grpSpPr>
        <p:pic>
          <p:nvPicPr>
            <p:cNvPr id="7" name="Picture 6" descr="Screenshot highlighting where to start a claim">
              <a:extLst>
                <a:ext uri="{FF2B5EF4-FFF2-40B4-BE49-F238E27FC236}">
                  <a16:creationId xmlns:a16="http://schemas.microsoft.com/office/drawing/2014/main" id="{F8CA9220-3F2C-4D81-A612-15AD4150B953}"/>
                </a:ext>
              </a:extLst>
            </p:cNvPr>
            <p:cNvPicPr>
              <a:picLocks noChangeAspect="1"/>
            </p:cNvPicPr>
            <p:nvPr/>
          </p:nvPicPr>
          <p:blipFill rotWithShape="1">
            <a:blip r:embed="rId3"/>
            <a:srcRect l="20183" r="18412"/>
            <a:stretch/>
          </p:blipFill>
          <p:spPr>
            <a:xfrm>
              <a:off x="4411762" y="1213022"/>
              <a:ext cx="6906937" cy="4431955"/>
            </a:xfrm>
            <a:prstGeom prst="rect">
              <a:avLst/>
            </a:prstGeom>
            <a:ln w="19050">
              <a:solidFill>
                <a:schemeClr val="tx1"/>
              </a:solidFill>
            </a:ln>
          </p:spPr>
        </p:pic>
        <p:sp>
          <p:nvSpPr>
            <p:cNvPr id="3" name="Rectangle 2">
              <a:extLst>
                <a:ext uri="{FF2B5EF4-FFF2-40B4-BE49-F238E27FC236}">
                  <a16:creationId xmlns:a16="http://schemas.microsoft.com/office/drawing/2014/main" id="{6E06E4E7-CF3B-6B89-E1E4-D7E84E8D5976}"/>
                </a:ext>
              </a:extLst>
            </p:cNvPr>
            <p:cNvSpPr/>
            <p:nvPr/>
          </p:nvSpPr>
          <p:spPr>
            <a:xfrm>
              <a:off x="6134038" y="1815256"/>
              <a:ext cx="832104" cy="3730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179504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EDB40-A234-4DFE-BD8C-E1238BFF42CE}"/>
              </a:ext>
            </a:extLst>
          </p:cNvPr>
          <p:cNvSpPr>
            <a:spLocks noGrp="1"/>
          </p:cNvSpPr>
          <p:nvPr>
            <p:ph type="title"/>
          </p:nvPr>
        </p:nvSpPr>
        <p:spPr>
          <a:xfrm>
            <a:off x="737784" y="690984"/>
            <a:ext cx="7718400" cy="345232"/>
          </a:xfrm>
        </p:spPr>
        <p:txBody>
          <a:bodyPr anchor="t">
            <a:normAutofit fontScale="90000"/>
          </a:bodyPr>
          <a:lstStyle/>
          <a:p>
            <a:r>
              <a:rPr lang="en-US"/>
              <a:t>Bill type:</a:t>
            </a:r>
          </a:p>
        </p:txBody>
      </p:sp>
      <p:sp>
        <p:nvSpPr>
          <p:cNvPr id="5" name="Slide Number Placeholder 4">
            <a:extLst>
              <a:ext uri="{FF2B5EF4-FFF2-40B4-BE49-F238E27FC236}">
                <a16:creationId xmlns:a16="http://schemas.microsoft.com/office/drawing/2014/main" id="{DA7D45E9-DF16-4A16-947E-E2E24EF4D66A}"/>
              </a:ext>
              <a:ext uri="{C183D7F6-B498-43B3-948B-1728B52AA6E4}">
                <adec:decorative xmlns:adec="http://schemas.microsoft.com/office/drawing/2017/decorative" val="1"/>
              </a:ext>
            </a:extLst>
          </p:cNvPr>
          <p:cNvSpPr>
            <a:spLocks noGrp="1"/>
          </p:cNvSpPr>
          <p:nvPr>
            <p:ph type="sldNum" sz="quarter" idx="12"/>
          </p:nvPr>
        </p:nvSpPr>
        <p:spPr>
          <a:xfrm>
            <a:off x="11401515" y="6204808"/>
            <a:ext cx="270000" cy="252000"/>
          </a:xfrm>
        </p:spPr>
        <p:txBody>
          <a:bodyPr anchor="t">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A8223AF-F2F5-41F7-A71C-81CE492BCB88}" type="slidenum">
              <a:rPr kumimoji="0" lang="en-GB" sz="1600" b="1" i="0" u="none" strike="noStrike" kern="1200" cap="none" spc="0" normalizeH="0" baseline="0" noProof="0" smtClean="0">
                <a:ln>
                  <a:noFill/>
                </a:ln>
                <a:solidFill>
                  <a:srgbClr val="003057"/>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7</a:t>
            </a:fld>
            <a:endParaRPr kumimoji="0" lang="en-GB" sz="1600" b="1" i="0" u="none" strike="noStrike" kern="1200" cap="none" spc="0" normalizeH="0" baseline="0" noProof="0">
              <a:ln>
                <a:noFill/>
              </a:ln>
              <a:solidFill>
                <a:srgbClr val="003057"/>
              </a:solidFill>
              <a:effectLst/>
              <a:uLnTx/>
              <a:uFillTx/>
              <a:latin typeface="Arial"/>
              <a:ea typeface="+mn-ea"/>
              <a:cs typeface="+mn-cs"/>
            </a:endParaRPr>
          </a:p>
        </p:txBody>
      </p:sp>
      <p:sp>
        <p:nvSpPr>
          <p:cNvPr id="10" name="TextBox 9" descr="Screenshot showing the type of bill that you wish to claim from the list - section highlighted">
            <a:extLst>
              <a:ext uri="{FF2B5EF4-FFF2-40B4-BE49-F238E27FC236}">
                <a16:creationId xmlns:a16="http://schemas.microsoft.com/office/drawing/2014/main" id="{BB6F8F68-3745-2C06-083C-B6840C054A27}"/>
              </a:ext>
            </a:extLst>
          </p:cNvPr>
          <p:cNvSpPr txBox="1"/>
          <p:nvPr/>
        </p:nvSpPr>
        <p:spPr>
          <a:xfrm>
            <a:off x="730298" y="1095005"/>
            <a:ext cx="9931605" cy="646331"/>
          </a:xfrm>
          <a:prstGeom prst="rect">
            <a:avLst/>
          </a:prstGeom>
          <a:noFill/>
        </p:spPr>
        <p:txBody>
          <a:bodyPr wrap="square">
            <a:spAutoFit/>
          </a:bodyPr>
          <a:lstStyle/>
          <a:p>
            <a:pPr marL="285750" indent="-285750">
              <a:buFont typeface="Arial" panose="020B0604020202020204" pitchFamily="34" charset="0"/>
              <a:buChar char="•"/>
            </a:pPr>
            <a:r>
              <a:rPr lang="en-GB" sz="1800">
                <a:effectLst/>
              </a:rPr>
              <a:t>Select the type of bill that you wish to claim from the list </a:t>
            </a:r>
          </a:p>
          <a:p>
            <a:pPr marL="742950" lvl="1" indent="-285750">
              <a:buFont typeface="Arial" panose="020B0604020202020204" pitchFamily="34" charset="0"/>
              <a:buChar char="•"/>
            </a:pPr>
            <a:r>
              <a:rPr lang="en-GB"/>
              <a:t>F</a:t>
            </a:r>
            <a:r>
              <a:rPr lang="en-GB">
                <a:effectLst/>
              </a:rPr>
              <a:t>or this example, we will be showing an LGFS final bill </a:t>
            </a:r>
          </a:p>
        </p:txBody>
      </p:sp>
      <p:grpSp>
        <p:nvGrpSpPr>
          <p:cNvPr id="6" name="Group 5" descr="Select the type of bill that you wish to claim from the list ">
            <a:extLst>
              <a:ext uri="{FF2B5EF4-FFF2-40B4-BE49-F238E27FC236}">
                <a16:creationId xmlns:a16="http://schemas.microsoft.com/office/drawing/2014/main" id="{6A84A8BD-A821-A67B-0DA5-78CD2809B134}"/>
              </a:ext>
            </a:extLst>
          </p:cNvPr>
          <p:cNvGrpSpPr/>
          <p:nvPr/>
        </p:nvGrpSpPr>
        <p:grpSpPr>
          <a:xfrm>
            <a:off x="1883989" y="2065814"/>
            <a:ext cx="7271784" cy="4101202"/>
            <a:chOff x="1915887" y="2061125"/>
            <a:chExt cx="7271784" cy="4101202"/>
          </a:xfrm>
        </p:grpSpPr>
        <p:pic>
          <p:nvPicPr>
            <p:cNvPr id="9" name="Picture 8">
              <a:extLst>
                <a:ext uri="{FF2B5EF4-FFF2-40B4-BE49-F238E27FC236}">
                  <a16:creationId xmlns:a16="http://schemas.microsoft.com/office/drawing/2014/main" id="{F7BE234A-FA80-4D3E-8F50-BD8A7C9A4908}"/>
                </a:ext>
              </a:extLst>
            </p:cNvPr>
            <p:cNvPicPr>
              <a:picLocks noChangeAspect="1"/>
            </p:cNvPicPr>
            <p:nvPr/>
          </p:nvPicPr>
          <p:blipFill rotWithShape="1">
            <a:blip r:embed="rId3"/>
            <a:srcRect l="22098" r="25311" b="18600"/>
            <a:stretch/>
          </p:blipFill>
          <p:spPr>
            <a:xfrm>
              <a:off x="1915887" y="2061125"/>
              <a:ext cx="7271784" cy="4101202"/>
            </a:xfrm>
            <a:prstGeom prst="rect">
              <a:avLst/>
            </a:prstGeom>
            <a:ln w="12700">
              <a:solidFill>
                <a:schemeClr val="tx1"/>
              </a:solidFill>
            </a:ln>
          </p:spPr>
        </p:pic>
        <p:sp>
          <p:nvSpPr>
            <p:cNvPr id="3" name="Rectangle 2">
              <a:extLst>
                <a:ext uri="{FF2B5EF4-FFF2-40B4-BE49-F238E27FC236}">
                  <a16:creationId xmlns:a16="http://schemas.microsoft.com/office/drawing/2014/main" id="{4F5D18A8-5A3A-D02A-F5C3-7860D11CEB5E}"/>
                </a:ext>
              </a:extLst>
            </p:cNvPr>
            <p:cNvSpPr/>
            <p:nvPr/>
          </p:nvSpPr>
          <p:spPr>
            <a:xfrm>
              <a:off x="2440514" y="4576988"/>
              <a:ext cx="5606206" cy="11965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Footer Placeholder 4">
            <a:extLst>
              <a:ext uri="{FF2B5EF4-FFF2-40B4-BE49-F238E27FC236}">
                <a16:creationId xmlns:a16="http://schemas.microsoft.com/office/drawing/2014/main" id="{34279309-54F8-264C-025D-8B7A1A25B8A8}"/>
              </a:ext>
              <a:ext uri="{C183D7F6-B498-43B3-948B-1728B52AA6E4}">
                <adec:decorative xmlns:adec="http://schemas.microsoft.com/office/drawing/2017/decorative" val="1"/>
              </a:ext>
            </a:extLst>
          </p:cNvPr>
          <p:cNvSpPr>
            <a:spLocks noGrp="1"/>
          </p:cNvSpPr>
          <p:nvPr/>
        </p:nvSpPr>
        <p:spPr>
          <a:xfrm>
            <a:off x="2874830" y="6513698"/>
            <a:ext cx="7201467" cy="180000"/>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a:ea typeface="+mn-ea"/>
                <a:cs typeface="Arial"/>
              </a:rPr>
              <a:t>Providing access to justice through working with others to achieve excellence in the delivery of legal aid</a:t>
            </a:r>
          </a:p>
        </p:txBody>
      </p:sp>
    </p:spTree>
    <p:extLst>
      <p:ext uri="{BB962C8B-B14F-4D97-AF65-F5344CB8AC3E}">
        <p14:creationId xmlns:p14="http://schemas.microsoft.com/office/powerpoint/2010/main" val="1673332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EDB40-A234-4DFE-BD8C-E1238BFF42CE}"/>
              </a:ext>
            </a:extLst>
          </p:cNvPr>
          <p:cNvSpPr>
            <a:spLocks noGrp="1"/>
          </p:cNvSpPr>
          <p:nvPr>
            <p:ph type="title"/>
          </p:nvPr>
        </p:nvSpPr>
        <p:spPr>
          <a:xfrm>
            <a:off x="737784" y="690984"/>
            <a:ext cx="7718400" cy="345232"/>
          </a:xfrm>
        </p:spPr>
        <p:txBody>
          <a:bodyPr anchor="t">
            <a:normAutofit fontScale="90000"/>
          </a:bodyPr>
          <a:lstStyle/>
          <a:p>
            <a:r>
              <a:rPr lang="en-US"/>
              <a:t>Select Account number:</a:t>
            </a:r>
          </a:p>
        </p:txBody>
      </p:sp>
      <p:sp>
        <p:nvSpPr>
          <p:cNvPr id="5" name="Slide Number Placeholder 4">
            <a:extLst>
              <a:ext uri="{FF2B5EF4-FFF2-40B4-BE49-F238E27FC236}">
                <a16:creationId xmlns:a16="http://schemas.microsoft.com/office/drawing/2014/main" id="{DA7D45E9-DF16-4A16-947E-E2E24EF4D66A}"/>
              </a:ext>
              <a:ext uri="{C183D7F6-B498-43B3-948B-1728B52AA6E4}">
                <adec:decorative xmlns:adec="http://schemas.microsoft.com/office/drawing/2017/decorative" val="1"/>
              </a:ext>
            </a:extLst>
          </p:cNvPr>
          <p:cNvSpPr>
            <a:spLocks noGrp="1"/>
          </p:cNvSpPr>
          <p:nvPr>
            <p:ph type="sldNum" sz="quarter" idx="12"/>
          </p:nvPr>
        </p:nvSpPr>
        <p:spPr>
          <a:xfrm>
            <a:off x="11401515" y="6204808"/>
            <a:ext cx="270000" cy="252000"/>
          </a:xfrm>
        </p:spPr>
        <p:txBody>
          <a:bodyPr anchor="t">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A8223AF-F2F5-41F7-A71C-81CE492BCB88}" type="slidenum">
              <a:rPr kumimoji="0" lang="en-GB" sz="1600" b="1" i="0" u="none" strike="noStrike" kern="1200" cap="none" spc="0" normalizeH="0" baseline="0" noProof="0" smtClean="0">
                <a:ln>
                  <a:noFill/>
                </a:ln>
                <a:solidFill>
                  <a:srgbClr val="003057"/>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8</a:t>
            </a:fld>
            <a:endParaRPr kumimoji="0" lang="en-GB" sz="1600" b="1" i="0" u="none" strike="noStrike" kern="1200" cap="none" spc="0" normalizeH="0" baseline="0" noProof="0">
              <a:ln>
                <a:noFill/>
              </a:ln>
              <a:solidFill>
                <a:srgbClr val="003057"/>
              </a:solidFill>
              <a:effectLst/>
              <a:uLnTx/>
              <a:uFillTx/>
              <a:latin typeface="Arial"/>
              <a:ea typeface="+mn-ea"/>
              <a:cs typeface="+mn-cs"/>
            </a:endParaRPr>
          </a:p>
        </p:txBody>
      </p:sp>
      <p:sp>
        <p:nvSpPr>
          <p:cNvPr id="7" name="TextBox 6" descr="Screenshot highlighting the account number you wish to claim under:&#10;">
            <a:extLst>
              <a:ext uri="{FF2B5EF4-FFF2-40B4-BE49-F238E27FC236}">
                <a16:creationId xmlns:a16="http://schemas.microsoft.com/office/drawing/2014/main" id="{053341EB-478C-EE69-FBD8-920CD0520DD1}"/>
              </a:ext>
            </a:extLst>
          </p:cNvPr>
          <p:cNvSpPr txBox="1"/>
          <p:nvPr/>
        </p:nvSpPr>
        <p:spPr>
          <a:xfrm>
            <a:off x="737784" y="3221847"/>
            <a:ext cx="4254840" cy="923330"/>
          </a:xfrm>
          <a:prstGeom prst="rect">
            <a:avLst/>
          </a:prstGeom>
          <a:noFill/>
        </p:spPr>
        <p:txBody>
          <a:bodyPr wrap="square">
            <a:spAutoFit/>
          </a:bodyPr>
          <a:lstStyle/>
          <a:p>
            <a:pPr marL="285750" indent="-285750">
              <a:buFont typeface="Arial" panose="020B0604020202020204" pitchFamily="34" charset="0"/>
              <a:buChar char="•"/>
            </a:pPr>
            <a:r>
              <a:rPr lang="en-GB" sz="1800">
                <a:effectLst/>
              </a:rPr>
              <a:t>Select the account number you wish to claim under:</a:t>
            </a:r>
          </a:p>
          <a:p>
            <a:r>
              <a:rPr lang="en-GB" b="1"/>
              <a:t>     </a:t>
            </a:r>
            <a:endParaRPr lang="en-GB"/>
          </a:p>
        </p:txBody>
      </p:sp>
      <p:grpSp>
        <p:nvGrpSpPr>
          <p:cNvPr id="6" name="Group 5">
            <a:extLst>
              <a:ext uri="{FF2B5EF4-FFF2-40B4-BE49-F238E27FC236}">
                <a16:creationId xmlns:a16="http://schemas.microsoft.com/office/drawing/2014/main" id="{B32D1FB0-10BC-681B-F333-DAF0C38EC2DC}"/>
              </a:ext>
              <a:ext uri="{C183D7F6-B498-43B3-948B-1728B52AA6E4}">
                <adec:decorative xmlns:adec="http://schemas.microsoft.com/office/drawing/2017/decorative" val="1"/>
              </a:ext>
            </a:extLst>
          </p:cNvPr>
          <p:cNvGrpSpPr/>
          <p:nvPr/>
        </p:nvGrpSpPr>
        <p:grpSpPr>
          <a:xfrm>
            <a:off x="5405518" y="1096152"/>
            <a:ext cx="4634594" cy="5070864"/>
            <a:chOff x="5405518" y="1096152"/>
            <a:chExt cx="4634594" cy="5070864"/>
          </a:xfrm>
        </p:grpSpPr>
        <p:pic>
          <p:nvPicPr>
            <p:cNvPr id="8" name="Picture 7">
              <a:extLst>
                <a:ext uri="{FF2B5EF4-FFF2-40B4-BE49-F238E27FC236}">
                  <a16:creationId xmlns:a16="http://schemas.microsoft.com/office/drawing/2014/main" id="{12F7328E-C194-4828-AE52-A712FA7B93AD}"/>
                </a:ext>
              </a:extLst>
            </p:cNvPr>
            <p:cNvPicPr>
              <a:picLocks noChangeAspect="1"/>
            </p:cNvPicPr>
            <p:nvPr/>
          </p:nvPicPr>
          <p:blipFill rotWithShape="1">
            <a:blip r:embed="rId3"/>
            <a:srcRect l="27535" t="4376" r="43627"/>
            <a:stretch/>
          </p:blipFill>
          <p:spPr>
            <a:xfrm>
              <a:off x="5405518" y="1096152"/>
              <a:ext cx="4634594" cy="5070864"/>
            </a:xfrm>
            <a:prstGeom prst="rect">
              <a:avLst/>
            </a:prstGeom>
            <a:ln w="12700">
              <a:solidFill>
                <a:schemeClr val="tx1"/>
              </a:solidFill>
            </a:ln>
          </p:spPr>
        </p:pic>
        <p:sp>
          <p:nvSpPr>
            <p:cNvPr id="3" name="Rectangle 2">
              <a:extLst>
                <a:ext uri="{FF2B5EF4-FFF2-40B4-BE49-F238E27FC236}">
                  <a16:creationId xmlns:a16="http://schemas.microsoft.com/office/drawing/2014/main" id="{9C7A1206-14EC-C24D-A16A-1A496EC087A1}"/>
                </a:ext>
              </a:extLst>
            </p:cNvPr>
            <p:cNvSpPr/>
            <p:nvPr/>
          </p:nvSpPr>
          <p:spPr>
            <a:xfrm>
              <a:off x="5485466" y="2971947"/>
              <a:ext cx="4335190" cy="75880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Footer Placeholder 4">
            <a:extLst>
              <a:ext uri="{FF2B5EF4-FFF2-40B4-BE49-F238E27FC236}">
                <a16:creationId xmlns:a16="http://schemas.microsoft.com/office/drawing/2014/main" id="{DEC2F74D-696B-0852-DE99-9642D0933875}"/>
              </a:ext>
              <a:ext uri="{C183D7F6-B498-43B3-948B-1728B52AA6E4}">
                <adec:decorative xmlns:adec="http://schemas.microsoft.com/office/drawing/2017/decorative" val="1"/>
              </a:ext>
            </a:extLst>
          </p:cNvPr>
          <p:cNvSpPr>
            <a:spLocks noGrp="1"/>
          </p:cNvSpPr>
          <p:nvPr/>
        </p:nvSpPr>
        <p:spPr>
          <a:xfrm>
            <a:off x="2874830" y="6513698"/>
            <a:ext cx="7201467" cy="180000"/>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a:ea typeface="+mn-ea"/>
                <a:cs typeface="Arial"/>
              </a:rPr>
              <a:t>Providing access to justice through working with others to achieve excellence in the delivery of legal aid</a:t>
            </a:r>
          </a:p>
        </p:txBody>
      </p:sp>
    </p:spTree>
    <p:extLst>
      <p:ext uri="{BB962C8B-B14F-4D97-AF65-F5344CB8AC3E}">
        <p14:creationId xmlns:p14="http://schemas.microsoft.com/office/powerpoint/2010/main" val="655749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EDB40-A234-4DFE-BD8C-E1238BFF42CE}"/>
              </a:ext>
            </a:extLst>
          </p:cNvPr>
          <p:cNvSpPr>
            <a:spLocks noGrp="1"/>
          </p:cNvSpPr>
          <p:nvPr>
            <p:ph type="title"/>
          </p:nvPr>
        </p:nvSpPr>
        <p:spPr>
          <a:xfrm>
            <a:off x="737784" y="690984"/>
            <a:ext cx="7718400" cy="345232"/>
          </a:xfrm>
        </p:spPr>
        <p:txBody>
          <a:bodyPr anchor="t">
            <a:normAutofit fontScale="90000"/>
          </a:bodyPr>
          <a:lstStyle/>
          <a:p>
            <a:r>
              <a:rPr lang="en-US"/>
              <a:t>Type of case:</a:t>
            </a:r>
          </a:p>
        </p:txBody>
      </p:sp>
      <p:sp>
        <p:nvSpPr>
          <p:cNvPr id="5" name="Slide Number Placeholder 4">
            <a:extLst>
              <a:ext uri="{FF2B5EF4-FFF2-40B4-BE49-F238E27FC236}">
                <a16:creationId xmlns:a16="http://schemas.microsoft.com/office/drawing/2014/main" id="{DA7D45E9-DF16-4A16-947E-E2E24EF4D66A}"/>
              </a:ext>
              <a:ext uri="{C183D7F6-B498-43B3-948B-1728B52AA6E4}">
                <adec:decorative xmlns:adec="http://schemas.microsoft.com/office/drawing/2017/decorative" val="1"/>
              </a:ext>
            </a:extLst>
          </p:cNvPr>
          <p:cNvSpPr>
            <a:spLocks noGrp="1"/>
          </p:cNvSpPr>
          <p:nvPr>
            <p:ph type="sldNum" sz="quarter" idx="12"/>
          </p:nvPr>
        </p:nvSpPr>
        <p:spPr>
          <a:xfrm>
            <a:off x="11401515" y="6204808"/>
            <a:ext cx="270000" cy="252000"/>
          </a:xfrm>
        </p:spPr>
        <p:txBody>
          <a:bodyPr anchor="t">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A8223AF-F2F5-41F7-A71C-81CE492BCB88}" type="slidenum">
              <a:rPr kumimoji="0" lang="en-GB" sz="1600" b="1" i="0" u="none" strike="noStrike" kern="1200" cap="none" spc="0" normalizeH="0" baseline="0" noProof="0" smtClean="0">
                <a:ln>
                  <a:noFill/>
                </a:ln>
                <a:solidFill>
                  <a:srgbClr val="003057"/>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9</a:t>
            </a:fld>
            <a:endParaRPr kumimoji="0" lang="en-GB" sz="1600" b="1" i="0" u="none" strike="noStrike" kern="1200" cap="none" spc="0" normalizeH="0" baseline="0" noProof="0">
              <a:ln>
                <a:noFill/>
              </a:ln>
              <a:solidFill>
                <a:srgbClr val="003057"/>
              </a:solidFill>
              <a:effectLst/>
              <a:uLnTx/>
              <a:uFillTx/>
              <a:latin typeface="Arial"/>
              <a:ea typeface="+mn-ea"/>
              <a:cs typeface="+mn-cs"/>
            </a:endParaRPr>
          </a:p>
        </p:txBody>
      </p:sp>
      <p:sp>
        <p:nvSpPr>
          <p:cNvPr id="6" name="TextBox 5">
            <a:extLst>
              <a:ext uri="{FF2B5EF4-FFF2-40B4-BE49-F238E27FC236}">
                <a16:creationId xmlns:a16="http://schemas.microsoft.com/office/drawing/2014/main" id="{62AAD248-627B-945A-5890-DAE4A67A5E04}"/>
              </a:ext>
            </a:extLst>
          </p:cNvPr>
          <p:cNvSpPr txBox="1"/>
          <p:nvPr/>
        </p:nvSpPr>
        <p:spPr>
          <a:xfrm>
            <a:off x="737784" y="3429000"/>
            <a:ext cx="4378747" cy="369332"/>
          </a:xfrm>
          <a:prstGeom prst="rect">
            <a:avLst/>
          </a:prstGeom>
          <a:noFill/>
        </p:spPr>
        <p:txBody>
          <a:bodyPr wrap="square">
            <a:spAutoFit/>
          </a:bodyPr>
          <a:lstStyle/>
          <a:p>
            <a:pPr marL="285750" indent="-285750">
              <a:buFont typeface="Arial" panose="020B0604020202020204" pitchFamily="34" charset="0"/>
              <a:buChar char="•"/>
            </a:pPr>
            <a:r>
              <a:rPr lang="en-GB" sz="1800">
                <a:effectLst/>
              </a:rPr>
              <a:t>Select the type of case being claimed</a:t>
            </a:r>
            <a:r>
              <a:rPr lang="en-GB"/>
              <a:t>:</a:t>
            </a:r>
          </a:p>
        </p:txBody>
      </p:sp>
      <p:grpSp>
        <p:nvGrpSpPr>
          <p:cNvPr id="8" name="Group 7" descr="Screenshot highlighting type of case">
            <a:extLst>
              <a:ext uri="{FF2B5EF4-FFF2-40B4-BE49-F238E27FC236}">
                <a16:creationId xmlns:a16="http://schemas.microsoft.com/office/drawing/2014/main" id="{67B5462C-0C27-CFFE-9690-914BFF42160F}"/>
              </a:ext>
            </a:extLst>
          </p:cNvPr>
          <p:cNvGrpSpPr/>
          <p:nvPr/>
        </p:nvGrpSpPr>
        <p:grpSpPr>
          <a:xfrm>
            <a:off x="5487775" y="1331077"/>
            <a:ext cx="5156804" cy="4578870"/>
            <a:chOff x="3299380" y="1588146"/>
            <a:chExt cx="5156804" cy="4578870"/>
          </a:xfrm>
        </p:grpSpPr>
        <p:pic>
          <p:nvPicPr>
            <p:cNvPr id="7" name="Picture 6">
              <a:extLst>
                <a:ext uri="{FF2B5EF4-FFF2-40B4-BE49-F238E27FC236}">
                  <a16:creationId xmlns:a16="http://schemas.microsoft.com/office/drawing/2014/main" id="{8A7BE85D-EBF1-4AA8-A635-D2CE557022C6}"/>
                </a:ext>
              </a:extLst>
            </p:cNvPr>
            <p:cNvPicPr>
              <a:picLocks noChangeAspect="1"/>
            </p:cNvPicPr>
            <p:nvPr/>
          </p:nvPicPr>
          <p:blipFill rotWithShape="1">
            <a:blip r:embed="rId3"/>
            <a:srcRect l="26535" t="3001" r="44498"/>
            <a:stretch/>
          </p:blipFill>
          <p:spPr>
            <a:xfrm>
              <a:off x="3299380" y="1588146"/>
              <a:ext cx="5156804" cy="4578870"/>
            </a:xfrm>
            <a:prstGeom prst="rect">
              <a:avLst/>
            </a:prstGeom>
            <a:ln w="12700">
              <a:solidFill>
                <a:schemeClr val="tx1"/>
              </a:solidFill>
            </a:ln>
          </p:spPr>
        </p:pic>
        <p:sp>
          <p:nvSpPr>
            <p:cNvPr id="3" name="Rectangle 2">
              <a:extLst>
                <a:ext uri="{FF2B5EF4-FFF2-40B4-BE49-F238E27FC236}">
                  <a16:creationId xmlns:a16="http://schemas.microsoft.com/office/drawing/2014/main" id="{FCCEA466-3B07-D15E-8D0D-E2182237347A}"/>
                </a:ext>
              </a:extLst>
            </p:cNvPr>
            <p:cNvSpPr/>
            <p:nvPr/>
          </p:nvSpPr>
          <p:spPr>
            <a:xfrm>
              <a:off x="3592658" y="3877580"/>
              <a:ext cx="2698414" cy="20934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Footer Placeholder 3">
            <a:extLst>
              <a:ext uri="{FF2B5EF4-FFF2-40B4-BE49-F238E27FC236}">
                <a16:creationId xmlns:a16="http://schemas.microsoft.com/office/drawing/2014/main" id="{6247025D-874F-8629-D743-D614442BE05E}"/>
              </a:ext>
              <a:ext uri="{C183D7F6-B498-43B3-948B-1728B52AA6E4}">
                <adec:decorative xmlns:adec="http://schemas.microsoft.com/office/drawing/2017/decorative" val="1"/>
              </a:ext>
            </a:extLst>
          </p:cNvPr>
          <p:cNvSpPr>
            <a:spLocks noGrp="1"/>
          </p:cNvSpPr>
          <p:nvPr>
            <p:ph type="ftr" sz="quarter" idx="11"/>
          </p:nvPr>
        </p:nvSpPr>
        <p:spPr>
          <a:xfrm>
            <a:off x="1915887" y="6330808"/>
            <a:ext cx="6815314" cy="331250"/>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a:ea typeface="+mn-ea"/>
                <a:cs typeface="+mn-cs"/>
              </a:rPr>
              <a:t>Providing access to justice through working with others to achieve excellence in the delivery of legal aid</a:t>
            </a:r>
          </a:p>
        </p:txBody>
      </p:sp>
    </p:spTree>
    <p:extLst>
      <p:ext uri="{BB962C8B-B14F-4D97-AF65-F5344CB8AC3E}">
        <p14:creationId xmlns:p14="http://schemas.microsoft.com/office/powerpoint/2010/main" val="3671783054"/>
      </p:ext>
    </p:extLst>
  </p:cSld>
  <p:clrMapOvr>
    <a:masterClrMapping/>
  </p:clrMapOvr>
</p:sld>
</file>

<file path=ppt/theme/theme1.xml><?xml version="1.0" encoding="utf-8"?>
<a:theme xmlns:a="http://schemas.openxmlformats.org/drawingml/2006/main" name="Office Theme">
  <a:themeElements>
    <a:clrScheme name="Legal Aid Agency - teal">
      <a:dk1>
        <a:sysClr val="windowText" lastClr="000000"/>
      </a:dk1>
      <a:lt1>
        <a:sysClr val="window" lastClr="FFFFFF"/>
      </a:lt1>
      <a:dk2>
        <a:srgbClr val="000000"/>
      </a:dk2>
      <a:lt2>
        <a:srgbClr val="FFFFFF"/>
      </a:lt2>
      <a:accent1>
        <a:srgbClr val="276160"/>
      </a:accent1>
      <a:accent2>
        <a:srgbClr val="565B96"/>
      </a:accent2>
      <a:accent3>
        <a:srgbClr val="EE7127"/>
      </a:accent3>
      <a:accent4>
        <a:srgbClr val="A0A5B4"/>
      </a:accent4>
      <a:accent5>
        <a:srgbClr val="00A5A1"/>
      </a:accent5>
      <a:accent6>
        <a:srgbClr val="D0333A"/>
      </a:accent6>
      <a:hlink>
        <a:srgbClr val="565B96"/>
      </a:hlink>
      <a:folHlink>
        <a:srgbClr val="565B96"/>
      </a:folHlink>
    </a:clrScheme>
    <a:fontScheme name="Legal Aid Agenc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_LAA PowerPoint template (teal).potx" id="{667E2985-8643-43F6-895A-C982805DC888}" vid="{20EF7FE2-D0CF-4BF1-99CD-1658F8CED584}"/>
    </a:ext>
  </a:extLst>
</a:theme>
</file>

<file path=ppt/theme/theme2.xml><?xml version="1.0" encoding="utf-8"?>
<a:theme xmlns:a="http://schemas.openxmlformats.org/drawingml/2006/main" name="Office Theme">
  <a:themeElements>
    <a:clrScheme name="Legal Aid Agency - teal">
      <a:dk1>
        <a:sysClr val="windowText" lastClr="000000"/>
      </a:dk1>
      <a:lt1>
        <a:sysClr val="window" lastClr="FFFFFF"/>
      </a:lt1>
      <a:dk2>
        <a:srgbClr val="000000"/>
      </a:dk2>
      <a:lt2>
        <a:srgbClr val="FFFFFF"/>
      </a:lt2>
      <a:accent1>
        <a:srgbClr val="276160"/>
      </a:accent1>
      <a:accent2>
        <a:srgbClr val="565B96"/>
      </a:accent2>
      <a:accent3>
        <a:srgbClr val="EE7127"/>
      </a:accent3>
      <a:accent4>
        <a:srgbClr val="A0A5B4"/>
      </a:accent4>
      <a:accent5>
        <a:srgbClr val="00A5A1"/>
      </a:accent5>
      <a:accent6>
        <a:srgbClr val="D0333A"/>
      </a:accent6>
      <a:hlink>
        <a:srgbClr val="565B96"/>
      </a:hlink>
      <a:folHlink>
        <a:srgbClr val="565B96"/>
      </a:folHlink>
    </a:clrScheme>
    <a:fontScheme name="Legal Aid Agenc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Legal Aid Agency - teal">
      <a:dk1>
        <a:sysClr val="windowText" lastClr="000000"/>
      </a:dk1>
      <a:lt1>
        <a:sysClr val="window" lastClr="FFFFFF"/>
      </a:lt1>
      <a:dk2>
        <a:srgbClr val="000000"/>
      </a:dk2>
      <a:lt2>
        <a:srgbClr val="FFFFFF"/>
      </a:lt2>
      <a:accent1>
        <a:srgbClr val="276160"/>
      </a:accent1>
      <a:accent2>
        <a:srgbClr val="565B96"/>
      </a:accent2>
      <a:accent3>
        <a:srgbClr val="EE7127"/>
      </a:accent3>
      <a:accent4>
        <a:srgbClr val="A0A5B4"/>
      </a:accent4>
      <a:accent5>
        <a:srgbClr val="00A5A1"/>
      </a:accent5>
      <a:accent6>
        <a:srgbClr val="D0333A"/>
      </a:accent6>
      <a:hlink>
        <a:srgbClr val="565B96"/>
      </a:hlink>
      <a:folHlink>
        <a:srgbClr val="565B96"/>
      </a:folHlink>
    </a:clrScheme>
    <a:fontScheme name="Legal Aid Agenc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DC4EC697F8DD5458A22CB4D2CE1B3D5" ma:contentTypeVersion="17" ma:contentTypeDescription="Create a new document." ma:contentTypeScope="" ma:versionID="78bdc466fba1e7f478bec3831841c913">
  <xsd:schema xmlns:xsd="http://www.w3.org/2001/XMLSchema" xmlns:xs="http://www.w3.org/2001/XMLSchema" xmlns:p="http://schemas.microsoft.com/office/2006/metadata/properties" xmlns:ns2="52e9577d-2ae3-4f6d-bbd9-87ddf31ab15e" xmlns:ns3="e110fa00-b09a-4458-a962-9d9a380ec660" targetNamespace="http://schemas.microsoft.com/office/2006/metadata/properties" ma:root="true" ma:fieldsID="0feffbda52dd81f84c90e31ee3ef1460" ns2:_="" ns3:_="">
    <xsd:import namespace="52e9577d-2ae3-4f6d-bbd9-87ddf31ab15e"/>
    <xsd:import namespace="e110fa00-b09a-4458-a962-9d9a380ec66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e9577d-2ae3-4f6d-bbd9-87ddf31ab1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Length (seconds)" ma:internalName="MediaLengthInSeconds" ma:readOnly="true">
      <xsd:simpleType>
        <xsd:restriction base="dms:Unknow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5b7e4bc-7c04-4239-a3c8-056ff7db7bf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110fa00-b09a-4458-a962-9d9a380ec66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db5e135-449b-4e53-a16a-99571a827849}" ma:internalName="TaxCatchAll" ma:showField="CatchAllData" ma:web="e110fa00-b09a-4458-a962-9d9a380ec66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110fa00-b09a-4458-a962-9d9a380ec660" xsi:nil="true"/>
    <lcf76f155ced4ddcb4097134ff3c332f xmlns="52e9577d-2ae3-4f6d-bbd9-87ddf31ab15e">
      <Terms xmlns="http://schemas.microsoft.com/office/infopath/2007/PartnerControls"/>
    </lcf76f155ced4ddcb4097134ff3c332f>
    <SharedWithUsers xmlns="e110fa00-b09a-4458-a962-9d9a380ec660">
      <UserInfo>
        <DisplayName/>
        <AccountId xsi:nil="true"/>
        <AccountType/>
      </UserInfo>
    </SharedWithUsers>
  </documentManagement>
</p:properties>
</file>

<file path=customXml/itemProps1.xml><?xml version="1.0" encoding="utf-8"?>
<ds:datastoreItem xmlns:ds="http://schemas.openxmlformats.org/officeDocument/2006/customXml" ds:itemID="{351B9AA6-0882-4208-A1B9-208EAB460980}"/>
</file>

<file path=customXml/itemProps2.xml><?xml version="1.0" encoding="utf-8"?>
<ds:datastoreItem xmlns:ds="http://schemas.openxmlformats.org/officeDocument/2006/customXml" ds:itemID="{86308909-EA76-4B9D-8548-7A7251104539}"/>
</file>

<file path=customXml/itemProps3.xml><?xml version="1.0" encoding="utf-8"?>
<ds:datastoreItem xmlns:ds="http://schemas.openxmlformats.org/officeDocument/2006/customXml" ds:itemID="{FE1F4D78-32F0-4F6C-A50F-BAA337FB6414}"/>
</file>

<file path=docProps/app.xml><?xml version="1.0" encoding="utf-8"?>
<Properties xmlns="http://schemas.openxmlformats.org/officeDocument/2006/extended-properties" xmlns:vt="http://schemas.openxmlformats.org/officeDocument/2006/docPropsVTypes">
  <Template>laa-powerpoint-template-teal</Template>
  <TotalTime>0</TotalTime>
  <Words>2268</Words>
  <Application>Microsoft Office PowerPoint</Application>
  <PresentationFormat>Widescreen</PresentationFormat>
  <Paragraphs>281</Paragraphs>
  <Slides>43</Slides>
  <Notes>36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43</vt:i4>
      </vt:variant>
    </vt:vector>
  </HeadingPairs>
  <TitlesOfParts>
    <vt:vector size="46" baseType="lpstr">
      <vt:lpstr>Arial</vt:lpstr>
      <vt:lpstr>Calibri</vt:lpstr>
      <vt:lpstr>Office Theme</vt:lpstr>
      <vt:lpstr>#HelpUsSayYes Webinar: Litigator graduated fee scheme.</vt:lpstr>
      <vt:lpstr>Technical tips for this webinar:</vt:lpstr>
      <vt:lpstr>Content</vt:lpstr>
      <vt:lpstr>Litigator Graduated Fee Scheme</vt:lpstr>
      <vt:lpstr>How to complete a Claim for Crown Court Defence (CCCD) application</vt:lpstr>
      <vt:lpstr>Start a Claim:</vt:lpstr>
      <vt:lpstr>Bill type:</vt:lpstr>
      <vt:lpstr>Select Account number:</vt:lpstr>
      <vt:lpstr>Type of case:</vt:lpstr>
      <vt:lpstr>Court and case number:</vt:lpstr>
      <vt:lpstr>Transfer Court:</vt:lpstr>
      <vt:lpstr>Defendant details:</vt:lpstr>
      <vt:lpstr>Add additional defendants:</vt:lpstr>
      <vt:lpstr>Offence:</vt:lpstr>
      <vt:lpstr>Trial days and pages of prosecution evidence (PPE):</vt:lpstr>
      <vt:lpstr>Miscellaneous fees: </vt:lpstr>
      <vt:lpstr>Miscellaneous fees: Unused material continued</vt:lpstr>
      <vt:lpstr>Disbursements:</vt:lpstr>
      <vt:lpstr>Add additional Disbursements:</vt:lpstr>
      <vt:lpstr>Travel expenses:</vt:lpstr>
      <vt:lpstr>Travel expenses: Car</vt:lpstr>
      <vt:lpstr>Travel expenses: Taxi / train</vt:lpstr>
      <vt:lpstr>Supporting evidence:</vt:lpstr>
      <vt:lpstr>Supporting evidence checklist:</vt:lpstr>
      <vt:lpstr>Overview:</vt:lpstr>
      <vt:lpstr>Certification:</vt:lpstr>
      <vt:lpstr>Submission confirmation:</vt:lpstr>
      <vt:lpstr>LAA process</vt:lpstr>
      <vt:lpstr>Information for providers:</vt:lpstr>
      <vt:lpstr>Assessment:</vt:lpstr>
      <vt:lpstr>Provider list of claims once assessed:</vt:lpstr>
      <vt:lpstr>Appealing an assessment:</vt:lpstr>
      <vt:lpstr>Redetermination:</vt:lpstr>
      <vt:lpstr>Redetermination continued:</vt:lpstr>
      <vt:lpstr>Post assessment:</vt:lpstr>
      <vt:lpstr>Post assessment: Provider options</vt:lpstr>
      <vt:lpstr>Next steps:</vt:lpstr>
      <vt:lpstr>Archiving a claim:</vt:lpstr>
      <vt:lpstr>Additional guidance / contact us</vt:lpstr>
      <vt:lpstr>Useful links / contact us:</vt:lpstr>
      <vt:lpstr>Our training website:</vt:lpstr>
      <vt:lpstr>Our communication channels:</vt:lpstr>
      <vt:lpstr>Legal Aid Agency 13th Floor (13.51) 102 Petty France London SW1H 9AJ gov.uk/government/organisations/legal-aid-agency </vt:lpstr>
    </vt:vector>
  </TitlesOfParts>
  <Manager>Legal Aid Agency</Manager>
  <Company>MOJ</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[Subject or description]</dc:subject>
  <dc:creator>Goddard, Tammy | She/Hers</dc:creator>
  <cp:keywords>[Key words separated by commas]</cp:keywords>
  <cp:lastModifiedBy>Goddard, Tammy | She/Hers</cp:lastModifiedBy>
  <cp:revision>1</cp:revision>
  <dcterms:created xsi:type="dcterms:W3CDTF">2023-10-31T10:31:51Z</dcterms:created>
  <dcterms:modified xsi:type="dcterms:W3CDTF">2024-09-23T09:57:16Z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0x0101003DC4EC697F8DD5458A22CB4D2CE1B3D5</vt:lpwstr>
  </property>
  <property fmtid="{D5CDD505-2E9C-101B-9397-08002B2CF9AE}" pid="3" name="Order">
    <vt:lpwstr>102900.000000000</vt:lpwstr>
  </property>
  <property fmtid="{D5CDD505-2E9C-101B-9397-08002B2CF9AE}" pid="4" name="xd_ProgID">
    <vt:lpwstr/>
  </property>
  <property fmtid="{D5CDD505-2E9C-101B-9397-08002B2CF9AE}" pid="5" name="MediaServiceImageTags">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