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29"/>
  </p:notesMasterIdLst>
  <p:sldIdLst>
    <p:sldId id="256" r:id="rId6"/>
    <p:sldId id="426" r:id="rId7"/>
    <p:sldId id="425" r:id="rId8"/>
    <p:sldId id="258" r:id="rId9"/>
    <p:sldId id="441" r:id="rId10"/>
    <p:sldId id="463" r:id="rId11"/>
    <p:sldId id="480" r:id="rId12"/>
    <p:sldId id="495" r:id="rId13"/>
    <p:sldId id="481" r:id="rId14"/>
    <p:sldId id="482" r:id="rId15"/>
    <p:sldId id="496" r:id="rId16"/>
    <p:sldId id="485" r:id="rId17"/>
    <p:sldId id="494" r:id="rId18"/>
    <p:sldId id="497" r:id="rId19"/>
    <p:sldId id="487" r:id="rId20"/>
    <p:sldId id="488" r:id="rId21"/>
    <p:sldId id="498" r:id="rId22"/>
    <p:sldId id="489" r:id="rId23"/>
    <p:sldId id="493" r:id="rId24"/>
    <p:sldId id="484" r:id="rId25"/>
    <p:sldId id="374" r:id="rId26"/>
    <p:sldId id="375" r:id="rId27"/>
    <p:sldId id="26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6644A-1EA2-E1B1-6D4D-A81665371522}" name="Goddard, Tammy | She/Hers" initials="GT|S" userId="S::Tammy.Goddard@justice.gov.uk::d78adb15-2ef7-4946-b0f0-f690891709e6" providerId="AD"/>
  <p188:author id="{87E06F9C-ECE8-4F5E-F68F-62F994E3F727}" name="Kirby, John (LAA)" initials="KJ(" userId="S::John.Kirby@justice.gov.uk::bb7e9651-0706-4362-bbb8-c1d84b4c12c2" providerId="AD"/>
  <p188:author id="{569293FF-61D5-463B-7883-C4CEC84C03DA}" name="Banks, Chelsea (LAA)" initials="BC(" userId="S::Chelsea.Banks@justice.gov.uk::3495a117-0b67-4cc5-9bd4-4424846ca4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miao, Robert (LAA)" initials="DR(" lastIdx="1" clrIdx="0">
    <p:extLst>
      <p:ext uri="{19B8F6BF-5375-455C-9EA6-DF929625EA0E}">
        <p15:presenceInfo xmlns:p15="http://schemas.microsoft.com/office/powerpoint/2012/main" userId="S::Robert.Damiao@justice.gov.uk::94b4f98b-ab02-4799-bb6c-3926920274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C96"/>
    <a:srgbClr val="ABADCB"/>
    <a:srgbClr val="61A396"/>
    <a:srgbClr val="DDDEEA"/>
    <a:srgbClr val="006D55"/>
    <a:srgbClr val="A7DFF5"/>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0" d="100"/>
          <a:sy n="70" d="100"/>
        </p:scale>
        <p:origin x="4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3.xml"/></Relationships>
</file>

<file path=ppt/diagrams/_rels/data2.xml.rels><?xml version="1.0" encoding="UTF-8" standalone="yes"?>
<Relationships xmlns="http://schemas.openxmlformats.org/package/2006/relationships"><Relationship Id="rId3" Type="http://schemas.openxmlformats.org/officeDocument/2006/relationships/hyperlink" Target="https://legalaidlearning.justice.gov.uk/civil/" TargetMode="External"/><Relationship Id="rId2" Type="http://schemas.openxmlformats.org/officeDocument/2006/relationships/hyperlink" Target="https://www.youtube.com/@legalaidagency4058?app=desktop" TargetMode="External"/><Relationship Id="rId1" Type="http://schemas.openxmlformats.org/officeDocument/2006/relationships/hyperlink" Target="https://legalaidlearning.justice.gov.uk/"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https://twitter.com/LegalAidAgency" TargetMode="External"/><Relationship Id="rId1" Type="http://schemas.openxmlformats.org/officeDocument/2006/relationships/hyperlink" Target="https://labulletin.org.uk/p/4P-5T3/sign-up-form"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youtube.com/@legalaidagency4058?app=desktop" TargetMode="External"/><Relationship Id="rId2" Type="http://schemas.openxmlformats.org/officeDocument/2006/relationships/hyperlink" Target="https://legalaidlearning.justice.gov.uk/" TargetMode="External"/><Relationship Id="rId1" Type="http://schemas.openxmlformats.org/officeDocument/2006/relationships/hyperlink" Target="https://legalaidlearning.justice.gov.uk/civil/"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twitter.com/LegalAidAgency" TargetMode="External"/><Relationship Id="rId1" Type="http://schemas.openxmlformats.org/officeDocument/2006/relationships/hyperlink" Target="https://labulletin.org.uk/p/4P-5T3/sign-up-form"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57EAA-47BC-4F6E-8CEA-36B348611F0A}"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C96E60D9-C167-40E7-BA7C-C1B8B9BD520A}">
      <dgm:prSet phldr="0" custT="1"/>
      <dgm:spPr/>
      <dgm:t>
        <a:bodyPr/>
        <a:lstStyle/>
        <a:p>
          <a:r>
            <a:rPr lang="en-US" sz="2000" b="1">
              <a:latin typeface="+mj-lt"/>
            </a:rPr>
            <a:t>Introduction</a:t>
          </a:r>
        </a:p>
      </dgm:t>
    </dgm:pt>
    <dgm:pt modelId="{971ABBAF-AB59-44B7-ACE0-A7E5B53B5978}" type="parTrans" cxnId="{CB19D958-ABEE-4A51-A264-7C0E095A1D08}">
      <dgm:prSet/>
      <dgm:spPr/>
      <dgm:t>
        <a:bodyPr/>
        <a:lstStyle/>
        <a:p>
          <a:endParaRPr lang="en-GB" sz="2000" b="1">
            <a:latin typeface="+mj-lt"/>
          </a:endParaRPr>
        </a:p>
      </dgm:t>
    </dgm:pt>
    <dgm:pt modelId="{AADB3289-71D5-4EA6-968C-47D8CBE45E06}" type="sibTrans" cxnId="{CB19D958-ABEE-4A51-A264-7C0E095A1D08}">
      <dgm:prSet/>
      <dgm:spPr/>
      <dgm:t>
        <a:bodyPr/>
        <a:lstStyle/>
        <a:p>
          <a:endParaRPr lang="en-GB" sz="2000" b="1">
            <a:latin typeface="+mj-lt"/>
          </a:endParaRPr>
        </a:p>
      </dgm:t>
    </dgm:pt>
    <dgm:pt modelId="{4B640520-04A6-4F29-9159-B6811F42F097}">
      <dgm:prSet phldr="0" custT="1"/>
      <dgm:spPr/>
      <dgm:t>
        <a:bodyPr/>
        <a:lstStyle/>
        <a:p>
          <a:r>
            <a:rPr lang="en-US" sz="2000" b="1">
              <a:latin typeface="+mj-lt"/>
            </a:rPr>
            <a:t>Income</a:t>
          </a:r>
        </a:p>
      </dgm:t>
    </dgm:pt>
    <dgm:pt modelId="{898CB2AB-5A08-40FA-AF22-FA05E5CDA29C}" type="parTrans" cxnId="{B7669EEB-E7AD-40CF-9456-1CD9EDA3DB37}">
      <dgm:prSet/>
      <dgm:spPr/>
      <dgm:t>
        <a:bodyPr/>
        <a:lstStyle/>
        <a:p>
          <a:endParaRPr lang="en-GB"/>
        </a:p>
      </dgm:t>
    </dgm:pt>
    <dgm:pt modelId="{D111E504-729F-46E6-911C-79EB33453B10}" type="sibTrans" cxnId="{B7669EEB-E7AD-40CF-9456-1CD9EDA3DB37}">
      <dgm:prSet/>
      <dgm:spPr/>
      <dgm:t>
        <a:bodyPr/>
        <a:lstStyle/>
        <a:p>
          <a:endParaRPr lang="en-GB"/>
        </a:p>
      </dgm:t>
    </dgm:pt>
    <dgm:pt modelId="{6F4AD0D4-E71A-43AF-8FAC-5618F30140E9}">
      <dgm:prSet phldr="0" custT="1"/>
      <dgm:spPr/>
      <dgm:t>
        <a:bodyPr/>
        <a:lstStyle/>
        <a:p>
          <a:r>
            <a:rPr lang="en-US" sz="2000" b="1">
              <a:latin typeface="+mj-lt"/>
            </a:rPr>
            <a:t>Deductions</a:t>
          </a:r>
        </a:p>
      </dgm:t>
    </dgm:pt>
    <dgm:pt modelId="{762D0142-10DD-4B12-BDD7-55D2D392692A}" type="parTrans" cxnId="{F8B6E9DE-306F-44AC-9D4A-38EB788B3E2F}">
      <dgm:prSet/>
      <dgm:spPr/>
      <dgm:t>
        <a:bodyPr/>
        <a:lstStyle/>
        <a:p>
          <a:endParaRPr lang="en-GB"/>
        </a:p>
      </dgm:t>
    </dgm:pt>
    <dgm:pt modelId="{3567EB09-7548-4612-BFDF-45A25AE90C9F}" type="sibTrans" cxnId="{F8B6E9DE-306F-44AC-9D4A-38EB788B3E2F}">
      <dgm:prSet/>
      <dgm:spPr/>
      <dgm:t>
        <a:bodyPr/>
        <a:lstStyle/>
        <a:p>
          <a:endParaRPr lang="en-GB"/>
        </a:p>
      </dgm:t>
    </dgm:pt>
    <dgm:pt modelId="{8C7AE9DC-44A6-4BE0-A689-20FCBFA95AB5}">
      <dgm:prSet phldr="0" custT="1"/>
      <dgm:spPr/>
      <dgm:t>
        <a:bodyPr/>
        <a:lstStyle/>
        <a:p>
          <a:r>
            <a:rPr lang="en-US" sz="2000" b="1">
              <a:solidFill>
                <a:schemeClr val="bg1"/>
              </a:solidFill>
              <a:latin typeface="+mj-lt"/>
            </a:rPr>
            <a:t>Capital</a:t>
          </a:r>
        </a:p>
      </dgm:t>
    </dgm:pt>
    <dgm:pt modelId="{E788E81F-C825-4F42-815A-A84B63900562}" type="parTrans" cxnId="{665DFAA7-62BA-4FA8-BD5B-AC9FF26A5F99}">
      <dgm:prSet/>
      <dgm:spPr/>
      <dgm:t>
        <a:bodyPr/>
        <a:lstStyle/>
        <a:p>
          <a:endParaRPr lang="en-GB"/>
        </a:p>
      </dgm:t>
    </dgm:pt>
    <dgm:pt modelId="{729F7129-4731-468E-B38D-7AC70FFBED09}" type="sibTrans" cxnId="{665DFAA7-62BA-4FA8-BD5B-AC9FF26A5F99}">
      <dgm:prSet/>
      <dgm:spPr/>
      <dgm:t>
        <a:bodyPr/>
        <a:lstStyle/>
        <a:p>
          <a:endParaRPr lang="en-GB"/>
        </a:p>
      </dgm:t>
    </dgm:pt>
    <dgm:pt modelId="{34360730-CF5A-4C09-ADC4-F2BDBC6E2B15}">
      <dgm:prSet phldr="0" custT="1"/>
      <dgm:spPr/>
      <dgm:t>
        <a:bodyPr/>
        <a:lstStyle/>
        <a:p>
          <a:r>
            <a:rPr lang="en-US" sz="2000" b="1">
              <a:latin typeface="+mj-lt"/>
            </a:rPr>
            <a:t>Hints and tips</a:t>
          </a:r>
        </a:p>
      </dgm:t>
    </dgm:pt>
    <dgm:pt modelId="{135E8A40-2A3F-4495-9B51-A403215F381D}" type="sibTrans" cxnId="{BDEF41BA-3D10-4D40-AEE8-26F26A6443EE}">
      <dgm:prSet/>
      <dgm:spPr/>
      <dgm:t>
        <a:bodyPr/>
        <a:lstStyle/>
        <a:p>
          <a:endParaRPr lang="en-GB"/>
        </a:p>
      </dgm:t>
    </dgm:pt>
    <dgm:pt modelId="{D01DD2E9-66CD-4BEC-AB99-9808C0C9CC51}" type="parTrans" cxnId="{BDEF41BA-3D10-4D40-AEE8-26F26A6443EE}">
      <dgm:prSet/>
      <dgm:spPr/>
      <dgm:t>
        <a:bodyPr/>
        <a:lstStyle/>
        <a:p>
          <a:endParaRPr lang="en-GB"/>
        </a:p>
      </dgm:t>
    </dgm:pt>
    <dgm:pt modelId="{5DAE78DC-027A-4390-B29E-5829F6B745DB}" type="pres">
      <dgm:prSet presAssocID="{A0E57EAA-47BC-4F6E-8CEA-36B348611F0A}" presName="linear" presStyleCnt="0">
        <dgm:presLayoutVars>
          <dgm:dir/>
          <dgm:animLvl val="lvl"/>
          <dgm:resizeHandles val="exact"/>
        </dgm:presLayoutVars>
      </dgm:prSet>
      <dgm:spPr/>
    </dgm:pt>
    <dgm:pt modelId="{906B6E4D-1EF2-4E2B-8133-705E1F600C97}" type="pres">
      <dgm:prSet presAssocID="{C96E60D9-C167-40E7-BA7C-C1B8B9BD520A}" presName="parentLin" presStyleCnt="0"/>
      <dgm:spPr/>
    </dgm:pt>
    <dgm:pt modelId="{0FDC5B9C-7B6F-42F4-A606-9B0A40213D20}" type="pres">
      <dgm:prSet presAssocID="{C96E60D9-C167-40E7-BA7C-C1B8B9BD520A}" presName="parentLeftMargin" presStyleLbl="node1" presStyleIdx="0" presStyleCnt="5"/>
      <dgm:spPr/>
    </dgm:pt>
    <dgm:pt modelId="{09173ECB-3CA2-4201-8958-7B80D329960E}" type="pres">
      <dgm:prSet presAssocID="{C96E60D9-C167-40E7-BA7C-C1B8B9BD520A}" presName="parentText" presStyleLbl="node1" presStyleIdx="0" presStyleCnt="5" custScaleX="102393" custScaleY="83513">
        <dgm:presLayoutVars>
          <dgm:chMax val="0"/>
          <dgm:bulletEnabled val="1"/>
        </dgm:presLayoutVars>
      </dgm:prSet>
      <dgm:spPr/>
    </dgm:pt>
    <dgm:pt modelId="{6EA4F960-39FA-4DA4-AF23-66244CBB3E0F}" type="pres">
      <dgm:prSet presAssocID="{C96E60D9-C167-40E7-BA7C-C1B8B9BD520A}" presName="negativeSpace" presStyleCnt="0"/>
      <dgm:spPr/>
    </dgm:pt>
    <dgm:pt modelId="{E821429B-EC96-445F-9E55-8B9A825F1C97}" type="pres">
      <dgm:prSet presAssocID="{C96E60D9-C167-40E7-BA7C-C1B8B9BD520A}" presName="childText" presStyleLbl="conFgAcc1" presStyleIdx="0" presStyleCnt="5">
        <dgm:presLayoutVars>
          <dgm:bulletEnabled val="1"/>
        </dgm:presLayoutVars>
      </dgm:prSet>
      <dgm:spPr/>
    </dgm:pt>
    <dgm:pt modelId="{FDF6ACB4-779D-41BD-9268-347A4A00E5ED}" type="pres">
      <dgm:prSet presAssocID="{AADB3289-71D5-4EA6-968C-47D8CBE45E06}" presName="spaceBetweenRectangles" presStyleCnt="0"/>
      <dgm:spPr/>
    </dgm:pt>
    <dgm:pt modelId="{8A1320B6-0652-452C-9955-4099CB6480EE}" type="pres">
      <dgm:prSet presAssocID="{4B640520-04A6-4F29-9159-B6811F42F097}" presName="parentLin" presStyleCnt="0"/>
      <dgm:spPr/>
    </dgm:pt>
    <dgm:pt modelId="{D386141B-510F-43C1-9E72-87D660827DDF}" type="pres">
      <dgm:prSet presAssocID="{4B640520-04A6-4F29-9159-B6811F42F097}" presName="parentLeftMargin" presStyleLbl="node1" presStyleIdx="0" presStyleCnt="5"/>
      <dgm:spPr/>
    </dgm:pt>
    <dgm:pt modelId="{22F279A5-008F-43E4-B06D-B3A969381382}" type="pres">
      <dgm:prSet presAssocID="{4B640520-04A6-4F29-9159-B6811F42F097}" presName="parentText" presStyleLbl="node1" presStyleIdx="1" presStyleCnt="5" custScaleX="102393" custScaleY="83513">
        <dgm:presLayoutVars>
          <dgm:chMax val="0"/>
          <dgm:bulletEnabled val="1"/>
        </dgm:presLayoutVars>
      </dgm:prSet>
      <dgm:spPr/>
    </dgm:pt>
    <dgm:pt modelId="{96112907-A73A-4566-8C0E-BC5EA2BE0723}" type="pres">
      <dgm:prSet presAssocID="{4B640520-04A6-4F29-9159-B6811F42F097}" presName="negativeSpace" presStyleCnt="0"/>
      <dgm:spPr/>
    </dgm:pt>
    <dgm:pt modelId="{A682009C-0EC9-41E5-AB18-DCC10545A6B0}" type="pres">
      <dgm:prSet presAssocID="{4B640520-04A6-4F29-9159-B6811F42F097}" presName="childText" presStyleLbl="conFgAcc1" presStyleIdx="1" presStyleCnt="5">
        <dgm:presLayoutVars>
          <dgm:bulletEnabled val="1"/>
        </dgm:presLayoutVars>
      </dgm:prSet>
      <dgm:spPr/>
    </dgm:pt>
    <dgm:pt modelId="{676660E9-05F0-48AD-86CE-42909581F841}" type="pres">
      <dgm:prSet presAssocID="{D111E504-729F-46E6-911C-79EB33453B10}" presName="spaceBetweenRectangles" presStyleCnt="0"/>
      <dgm:spPr/>
    </dgm:pt>
    <dgm:pt modelId="{63C97317-FBC6-489B-BAF7-A6AE2A0640D3}" type="pres">
      <dgm:prSet presAssocID="{6F4AD0D4-E71A-43AF-8FAC-5618F30140E9}" presName="parentLin" presStyleCnt="0"/>
      <dgm:spPr/>
    </dgm:pt>
    <dgm:pt modelId="{9555D941-7DC2-40BF-8214-1DE929A75035}" type="pres">
      <dgm:prSet presAssocID="{6F4AD0D4-E71A-43AF-8FAC-5618F30140E9}" presName="parentLeftMargin" presStyleLbl="node1" presStyleIdx="1" presStyleCnt="5"/>
      <dgm:spPr/>
    </dgm:pt>
    <dgm:pt modelId="{CDD77AC5-F4B3-4A55-9D7E-77BF6E7F4BE3}" type="pres">
      <dgm:prSet presAssocID="{6F4AD0D4-E71A-43AF-8FAC-5618F30140E9}" presName="parentText" presStyleLbl="node1" presStyleIdx="2" presStyleCnt="5" custScaleX="102393" custScaleY="83513">
        <dgm:presLayoutVars>
          <dgm:chMax val="0"/>
          <dgm:bulletEnabled val="1"/>
        </dgm:presLayoutVars>
      </dgm:prSet>
      <dgm:spPr/>
    </dgm:pt>
    <dgm:pt modelId="{57AC3A09-169D-4F9D-82EC-DB0F74C763BB}" type="pres">
      <dgm:prSet presAssocID="{6F4AD0D4-E71A-43AF-8FAC-5618F30140E9}" presName="negativeSpace" presStyleCnt="0"/>
      <dgm:spPr/>
    </dgm:pt>
    <dgm:pt modelId="{6F66589B-CBA8-4EE1-B475-D5D741C70E64}" type="pres">
      <dgm:prSet presAssocID="{6F4AD0D4-E71A-43AF-8FAC-5618F30140E9}" presName="childText" presStyleLbl="conFgAcc1" presStyleIdx="2" presStyleCnt="5">
        <dgm:presLayoutVars>
          <dgm:bulletEnabled val="1"/>
        </dgm:presLayoutVars>
      </dgm:prSet>
      <dgm:spPr/>
    </dgm:pt>
    <dgm:pt modelId="{E0F53C45-3B82-4E67-A4B7-C90828D84D07}" type="pres">
      <dgm:prSet presAssocID="{3567EB09-7548-4612-BFDF-45A25AE90C9F}" presName="spaceBetweenRectangles" presStyleCnt="0"/>
      <dgm:spPr/>
    </dgm:pt>
    <dgm:pt modelId="{8BE17B05-2AA6-4BB3-97D1-9A6D84476B36}" type="pres">
      <dgm:prSet presAssocID="{8C7AE9DC-44A6-4BE0-A689-20FCBFA95AB5}" presName="parentLin" presStyleCnt="0"/>
      <dgm:spPr/>
    </dgm:pt>
    <dgm:pt modelId="{E0865EC3-3F47-4093-B85A-F166188E0743}" type="pres">
      <dgm:prSet presAssocID="{8C7AE9DC-44A6-4BE0-A689-20FCBFA95AB5}" presName="parentLeftMargin" presStyleLbl="node1" presStyleIdx="2" presStyleCnt="5"/>
      <dgm:spPr/>
    </dgm:pt>
    <dgm:pt modelId="{EA708DF7-88C3-41D3-A258-DAFB26590416}" type="pres">
      <dgm:prSet presAssocID="{8C7AE9DC-44A6-4BE0-A689-20FCBFA95AB5}" presName="parentText" presStyleLbl="node1" presStyleIdx="3" presStyleCnt="5" custScaleX="102529" custScaleY="79115">
        <dgm:presLayoutVars>
          <dgm:chMax val="0"/>
          <dgm:bulletEnabled val="1"/>
        </dgm:presLayoutVars>
      </dgm:prSet>
      <dgm:spPr/>
    </dgm:pt>
    <dgm:pt modelId="{0EBD2D21-2D1F-4FAD-BC16-E310300B17E6}" type="pres">
      <dgm:prSet presAssocID="{8C7AE9DC-44A6-4BE0-A689-20FCBFA95AB5}" presName="negativeSpace" presStyleCnt="0"/>
      <dgm:spPr/>
    </dgm:pt>
    <dgm:pt modelId="{364B8A1A-4FD4-469E-86E7-5E27BCE43F9D}" type="pres">
      <dgm:prSet presAssocID="{8C7AE9DC-44A6-4BE0-A689-20FCBFA95AB5}" presName="childText" presStyleLbl="conFgAcc1" presStyleIdx="3" presStyleCnt="5">
        <dgm:presLayoutVars>
          <dgm:bulletEnabled val="1"/>
        </dgm:presLayoutVars>
      </dgm:prSet>
      <dgm:spPr/>
    </dgm:pt>
    <dgm:pt modelId="{CB5AE7F7-2ECF-4D9E-B575-91AB06FEC1B6}" type="pres">
      <dgm:prSet presAssocID="{729F7129-4731-468E-B38D-7AC70FFBED09}" presName="spaceBetweenRectangles" presStyleCnt="0"/>
      <dgm:spPr/>
    </dgm:pt>
    <dgm:pt modelId="{31A4B3EA-7526-4A8C-A44B-F6F30FD8DC08}" type="pres">
      <dgm:prSet presAssocID="{34360730-CF5A-4C09-ADC4-F2BDBC6E2B15}" presName="parentLin" presStyleCnt="0"/>
      <dgm:spPr/>
    </dgm:pt>
    <dgm:pt modelId="{6A6F395F-6AAB-44B6-8DE3-9721C6BEBFED}" type="pres">
      <dgm:prSet presAssocID="{34360730-CF5A-4C09-ADC4-F2BDBC6E2B15}" presName="parentLeftMargin" presStyleLbl="node1" presStyleIdx="3" presStyleCnt="5"/>
      <dgm:spPr/>
    </dgm:pt>
    <dgm:pt modelId="{96F3E9F1-F97A-407F-BE21-5CAF0E706261}" type="pres">
      <dgm:prSet presAssocID="{34360730-CF5A-4C09-ADC4-F2BDBC6E2B15}" presName="parentText" presStyleLbl="node1" presStyleIdx="4" presStyleCnt="5" custScaleX="102057" custScaleY="83513">
        <dgm:presLayoutVars>
          <dgm:chMax val="0"/>
          <dgm:bulletEnabled val="1"/>
        </dgm:presLayoutVars>
      </dgm:prSet>
      <dgm:spPr/>
    </dgm:pt>
    <dgm:pt modelId="{DF00595F-594A-4652-BF47-659D70DB2EE4}" type="pres">
      <dgm:prSet presAssocID="{34360730-CF5A-4C09-ADC4-F2BDBC6E2B15}" presName="negativeSpace" presStyleCnt="0"/>
      <dgm:spPr/>
    </dgm:pt>
    <dgm:pt modelId="{5516CB9E-988F-492F-99B6-094237FAC981}" type="pres">
      <dgm:prSet presAssocID="{34360730-CF5A-4C09-ADC4-F2BDBC6E2B15}" presName="childText" presStyleLbl="conFgAcc1" presStyleIdx="4" presStyleCnt="5">
        <dgm:presLayoutVars>
          <dgm:bulletEnabled val="1"/>
        </dgm:presLayoutVars>
      </dgm:prSet>
      <dgm:spPr/>
    </dgm:pt>
  </dgm:ptLst>
  <dgm:cxnLst>
    <dgm:cxn modelId="{5DE83306-4BFF-4D73-91E8-0AB89F24FACA}" type="presOf" srcId="{8C7AE9DC-44A6-4BE0-A689-20FCBFA95AB5}" destId="{EA708DF7-88C3-41D3-A258-DAFB26590416}" srcOrd="1" destOrd="0" presId="urn:microsoft.com/office/officeart/2005/8/layout/list1"/>
    <dgm:cxn modelId="{5679D417-1826-49AC-B7C0-785057059376}" type="presOf" srcId="{34360730-CF5A-4C09-ADC4-F2BDBC6E2B15}" destId="{6A6F395F-6AAB-44B6-8DE3-9721C6BEBFED}" srcOrd="0" destOrd="0" presId="urn:microsoft.com/office/officeart/2005/8/layout/list1"/>
    <dgm:cxn modelId="{57B74038-5BF4-497D-9EB2-F54D2F760424}" type="presOf" srcId="{34360730-CF5A-4C09-ADC4-F2BDBC6E2B15}" destId="{96F3E9F1-F97A-407F-BE21-5CAF0E706261}" srcOrd="1" destOrd="0" presId="urn:microsoft.com/office/officeart/2005/8/layout/list1"/>
    <dgm:cxn modelId="{67CEF45C-488F-42F7-9C0E-E85150BBA7A0}" type="presOf" srcId="{6F4AD0D4-E71A-43AF-8FAC-5618F30140E9}" destId="{9555D941-7DC2-40BF-8214-1DE929A75035}" srcOrd="0" destOrd="0" presId="urn:microsoft.com/office/officeart/2005/8/layout/list1"/>
    <dgm:cxn modelId="{62418E5F-C235-4497-9293-6A2096E95B15}" type="presOf" srcId="{6F4AD0D4-E71A-43AF-8FAC-5618F30140E9}" destId="{CDD77AC5-F4B3-4A55-9D7E-77BF6E7F4BE3}" srcOrd="1" destOrd="0" presId="urn:microsoft.com/office/officeart/2005/8/layout/list1"/>
    <dgm:cxn modelId="{A9B6926E-82AC-4939-A571-A58168A19BCE}" type="presOf" srcId="{A0E57EAA-47BC-4F6E-8CEA-36B348611F0A}" destId="{5DAE78DC-027A-4390-B29E-5829F6B745DB}" srcOrd="0" destOrd="0" presId="urn:microsoft.com/office/officeart/2005/8/layout/list1"/>
    <dgm:cxn modelId="{91AC9171-D206-4E68-A82C-E94EC0897D25}" type="presOf" srcId="{8C7AE9DC-44A6-4BE0-A689-20FCBFA95AB5}" destId="{E0865EC3-3F47-4093-B85A-F166188E0743}" srcOrd="0" destOrd="0" presId="urn:microsoft.com/office/officeart/2005/8/layout/list1"/>
    <dgm:cxn modelId="{AD1BA752-A1D0-436E-AA41-84B9A10D3F25}" type="presOf" srcId="{4B640520-04A6-4F29-9159-B6811F42F097}" destId="{D386141B-510F-43C1-9E72-87D660827DDF}" srcOrd="0" destOrd="0" presId="urn:microsoft.com/office/officeart/2005/8/layout/list1"/>
    <dgm:cxn modelId="{CB19D958-ABEE-4A51-A264-7C0E095A1D08}" srcId="{A0E57EAA-47BC-4F6E-8CEA-36B348611F0A}" destId="{C96E60D9-C167-40E7-BA7C-C1B8B9BD520A}" srcOrd="0" destOrd="0" parTransId="{971ABBAF-AB59-44B7-ACE0-A7E5B53B5978}" sibTransId="{AADB3289-71D5-4EA6-968C-47D8CBE45E06}"/>
    <dgm:cxn modelId="{CE9AC285-E36A-4FA6-965C-98202F9FCA26}" type="presOf" srcId="{4B640520-04A6-4F29-9159-B6811F42F097}" destId="{22F279A5-008F-43E4-B06D-B3A969381382}" srcOrd="1" destOrd="0" presId="urn:microsoft.com/office/officeart/2005/8/layout/list1"/>
    <dgm:cxn modelId="{665DFAA7-62BA-4FA8-BD5B-AC9FF26A5F99}" srcId="{A0E57EAA-47BC-4F6E-8CEA-36B348611F0A}" destId="{8C7AE9DC-44A6-4BE0-A689-20FCBFA95AB5}" srcOrd="3" destOrd="0" parTransId="{E788E81F-C825-4F42-815A-A84B63900562}" sibTransId="{729F7129-4731-468E-B38D-7AC70FFBED09}"/>
    <dgm:cxn modelId="{BDEF41BA-3D10-4D40-AEE8-26F26A6443EE}" srcId="{A0E57EAA-47BC-4F6E-8CEA-36B348611F0A}" destId="{34360730-CF5A-4C09-ADC4-F2BDBC6E2B15}" srcOrd="4" destOrd="0" parTransId="{D01DD2E9-66CD-4BEC-AB99-9808C0C9CC51}" sibTransId="{135E8A40-2A3F-4495-9B51-A403215F381D}"/>
    <dgm:cxn modelId="{F8B6E9DE-306F-44AC-9D4A-38EB788B3E2F}" srcId="{A0E57EAA-47BC-4F6E-8CEA-36B348611F0A}" destId="{6F4AD0D4-E71A-43AF-8FAC-5618F30140E9}" srcOrd="2" destOrd="0" parTransId="{762D0142-10DD-4B12-BDD7-55D2D392692A}" sibTransId="{3567EB09-7548-4612-BFDF-45A25AE90C9F}"/>
    <dgm:cxn modelId="{F907BEE6-3E00-4879-8408-43D6483744B0}" type="presOf" srcId="{C96E60D9-C167-40E7-BA7C-C1B8B9BD520A}" destId="{0FDC5B9C-7B6F-42F4-A606-9B0A40213D20}" srcOrd="0" destOrd="0" presId="urn:microsoft.com/office/officeart/2005/8/layout/list1"/>
    <dgm:cxn modelId="{B7669EEB-E7AD-40CF-9456-1CD9EDA3DB37}" srcId="{A0E57EAA-47BC-4F6E-8CEA-36B348611F0A}" destId="{4B640520-04A6-4F29-9159-B6811F42F097}" srcOrd="1" destOrd="0" parTransId="{898CB2AB-5A08-40FA-AF22-FA05E5CDA29C}" sibTransId="{D111E504-729F-46E6-911C-79EB33453B10}"/>
    <dgm:cxn modelId="{716144FE-C070-4167-BF29-7E9EC1382B39}" type="presOf" srcId="{C96E60D9-C167-40E7-BA7C-C1B8B9BD520A}" destId="{09173ECB-3CA2-4201-8958-7B80D329960E}" srcOrd="1" destOrd="0" presId="urn:microsoft.com/office/officeart/2005/8/layout/list1"/>
    <dgm:cxn modelId="{53C1C862-4C42-4CA6-9C70-6D51AAD1F21A}" type="presParOf" srcId="{5DAE78DC-027A-4390-B29E-5829F6B745DB}" destId="{906B6E4D-1EF2-4E2B-8133-705E1F600C97}" srcOrd="0" destOrd="0" presId="urn:microsoft.com/office/officeart/2005/8/layout/list1"/>
    <dgm:cxn modelId="{302C2A70-2F4B-4B15-A191-64D45FF71747}" type="presParOf" srcId="{906B6E4D-1EF2-4E2B-8133-705E1F600C97}" destId="{0FDC5B9C-7B6F-42F4-A606-9B0A40213D20}" srcOrd="0" destOrd="0" presId="urn:microsoft.com/office/officeart/2005/8/layout/list1"/>
    <dgm:cxn modelId="{5C201CEF-1762-4E3D-9DBA-2EDAC067E178}" type="presParOf" srcId="{906B6E4D-1EF2-4E2B-8133-705E1F600C97}" destId="{09173ECB-3CA2-4201-8958-7B80D329960E}" srcOrd="1" destOrd="0" presId="urn:microsoft.com/office/officeart/2005/8/layout/list1"/>
    <dgm:cxn modelId="{E2D57A86-99C0-433C-AFD1-D6968927D718}" type="presParOf" srcId="{5DAE78DC-027A-4390-B29E-5829F6B745DB}" destId="{6EA4F960-39FA-4DA4-AF23-66244CBB3E0F}" srcOrd="1" destOrd="0" presId="urn:microsoft.com/office/officeart/2005/8/layout/list1"/>
    <dgm:cxn modelId="{6317AFF4-F456-42D7-B08A-50107B508CFC}" type="presParOf" srcId="{5DAE78DC-027A-4390-B29E-5829F6B745DB}" destId="{E821429B-EC96-445F-9E55-8B9A825F1C97}" srcOrd="2" destOrd="0" presId="urn:microsoft.com/office/officeart/2005/8/layout/list1"/>
    <dgm:cxn modelId="{FBA3D2A8-3C2C-4AC6-8EB2-82776EEBF247}" type="presParOf" srcId="{5DAE78DC-027A-4390-B29E-5829F6B745DB}" destId="{FDF6ACB4-779D-41BD-9268-347A4A00E5ED}" srcOrd="3" destOrd="0" presId="urn:microsoft.com/office/officeart/2005/8/layout/list1"/>
    <dgm:cxn modelId="{25BBE836-F1A5-4567-B881-9127659FCC82}" type="presParOf" srcId="{5DAE78DC-027A-4390-B29E-5829F6B745DB}" destId="{8A1320B6-0652-452C-9955-4099CB6480EE}" srcOrd="4" destOrd="0" presId="urn:microsoft.com/office/officeart/2005/8/layout/list1"/>
    <dgm:cxn modelId="{424F040B-A092-4911-97EC-6C74AAA68295}" type="presParOf" srcId="{8A1320B6-0652-452C-9955-4099CB6480EE}" destId="{D386141B-510F-43C1-9E72-87D660827DDF}" srcOrd="0" destOrd="0" presId="urn:microsoft.com/office/officeart/2005/8/layout/list1"/>
    <dgm:cxn modelId="{A7DCF5BE-3F41-4C99-99CD-601D0D5009F1}" type="presParOf" srcId="{8A1320B6-0652-452C-9955-4099CB6480EE}" destId="{22F279A5-008F-43E4-B06D-B3A969381382}" srcOrd="1" destOrd="0" presId="urn:microsoft.com/office/officeart/2005/8/layout/list1"/>
    <dgm:cxn modelId="{58CD1653-DFBE-46A0-A416-397D8000CCE5}" type="presParOf" srcId="{5DAE78DC-027A-4390-B29E-5829F6B745DB}" destId="{96112907-A73A-4566-8C0E-BC5EA2BE0723}" srcOrd="5" destOrd="0" presId="urn:microsoft.com/office/officeart/2005/8/layout/list1"/>
    <dgm:cxn modelId="{8AAE5873-60BD-4046-B304-62C8965DADE6}" type="presParOf" srcId="{5DAE78DC-027A-4390-B29E-5829F6B745DB}" destId="{A682009C-0EC9-41E5-AB18-DCC10545A6B0}" srcOrd="6" destOrd="0" presId="urn:microsoft.com/office/officeart/2005/8/layout/list1"/>
    <dgm:cxn modelId="{9950345D-030E-48D2-B984-AFA372C46798}" type="presParOf" srcId="{5DAE78DC-027A-4390-B29E-5829F6B745DB}" destId="{676660E9-05F0-48AD-86CE-42909581F841}" srcOrd="7" destOrd="0" presId="urn:microsoft.com/office/officeart/2005/8/layout/list1"/>
    <dgm:cxn modelId="{B27C28B2-3BBE-49DE-BDFB-989336357E91}" type="presParOf" srcId="{5DAE78DC-027A-4390-B29E-5829F6B745DB}" destId="{63C97317-FBC6-489B-BAF7-A6AE2A0640D3}" srcOrd="8" destOrd="0" presId="urn:microsoft.com/office/officeart/2005/8/layout/list1"/>
    <dgm:cxn modelId="{F00C6B41-49C8-40F9-8BC6-610FCC4CE67F}" type="presParOf" srcId="{63C97317-FBC6-489B-BAF7-A6AE2A0640D3}" destId="{9555D941-7DC2-40BF-8214-1DE929A75035}" srcOrd="0" destOrd="0" presId="urn:microsoft.com/office/officeart/2005/8/layout/list1"/>
    <dgm:cxn modelId="{DA2859FD-3326-48DB-98B9-F8A22B2D6445}" type="presParOf" srcId="{63C97317-FBC6-489B-BAF7-A6AE2A0640D3}" destId="{CDD77AC5-F4B3-4A55-9D7E-77BF6E7F4BE3}" srcOrd="1" destOrd="0" presId="urn:microsoft.com/office/officeart/2005/8/layout/list1"/>
    <dgm:cxn modelId="{26AF529C-84C8-4BE5-84D7-3CE8BF8736FC}" type="presParOf" srcId="{5DAE78DC-027A-4390-B29E-5829F6B745DB}" destId="{57AC3A09-169D-4F9D-82EC-DB0F74C763BB}" srcOrd="9" destOrd="0" presId="urn:microsoft.com/office/officeart/2005/8/layout/list1"/>
    <dgm:cxn modelId="{9026BC08-2644-4B67-A48F-AE197E0E240C}" type="presParOf" srcId="{5DAE78DC-027A-4390-B29E-5829F6B745DB}" destId="{6F66589B-CBA8-4EE1-B475-D5D741C70E64}" srcOrd="10" destOrd="0" presId="urn:microsoft.com/office/officeart/2005/8/layout/list1"/>
    <dgm:cxn modelId="{3480042E-6A74-4F33-A050-CEE4D9F92A8D}" type="presParOf" srcId="{5DAE78DC-027A-4390-B29E-5829F6B745DB}" destId="{E0F53C45-3B82-4E67-A4B7-C90828D84D07}" srcOrd="11" destOrd="0" presId="urn:microsoft.com/office/officeart/2005/8/layout/list1"/>
    <dgm:cxn modelId="{6C5E522D-DFE2-4CEC-BFFB-041940D27A4D}" type="presParOf" srcId="{5DAE78DC-027A-4390-B29E-5829F6B745DB}" destId="{8BE17B05-2AA6-4BB3-97D1-9A6D84476B36}" srcOrd="12" destOrd="0" presId="urn:microsoft.com/office/officeart/2005/8/layout/list1"/>
    <dgm:cxn modelId="{6E8CE51E-915B-4D11-9797-836E9F2D07D6}" type="presParOf" srcId="{8BE17B05-2AA6-4BB3-97D1-9A6D84476B36}" destId="{E0865EC3-3F47-4093-B85A-F166188E0743}" srcOrd="0" destOrd="0" presId="urn:microsoft.com/office/officeart/2005/8/layout/list1"/>
    <dgm:cxn modelId="{5613E7EF-81E2-4E09-9643-0C1730F87C00}" type="presParOf" srcId="{8BE17B05-2AA6-4BB3-97D1-9A6D84476B36}" destId="{EA708DF7-88C3-41D3-A258-DAFB26590416}" srcOrd="1" destOrd="0" presId="urn:microsoft.com/office/officeart/2005/8/layout/list1"/>
    <dgm:cxn modelId="{7AA5EAC2-3885-4004-9452-7F5A224D998A}" type="presParOf" srcId="{5DAE78DC-027A-4390-B29E-5829F6B745DB}" destId="{0EBD2D21-2D1F-4FAD-BC16-E310300B17E6}" srcOrd="13" destOrd="0" presId="urn:microsoft.com/office/officeart/2005/8/layout/list1"/>
    <dgm:cxn modelId="{F4A232FB-05C6-4ECC-B521-F5EF5B07310E}" type="presParOf" srcId="{5DAE78DC-027A-4390-B29E-5829F6B745DB}" destId="{364B8A1A-4FD4-469E-86E7-5E27BCE43F9D}" srcOrd="14" destOrd="0" presId="urn:microsoft.com/office/officeart/2005/8/layout/list1"/>
    <dgm:cxn modelId="{833C94BC-72E6-4170-9B66-CF0849ACBE0E}" type="presParOf" srcId="{5DAE78DC-027A-4390-B29E-5829F6B745DB}" destId="{CB5AE7F7-2ECF-4D9E-B575-91AB06FEC1B6}" srcOrd="15" destOrd="0" presId="urn:microsoft.com/office/officeart/2005/8/layout/list1"/>
    <dgm:cxn modelId="{2904D523-7386-4A15-B05E-8648B209E223}" type="presParOf" srcId="{5DAE78DC-027A-4390-B29E-5829F6B745DB}" destId="{31A4B3EA-7526-4A8C-A44B-F6F30FD8DC08}" srcOrd="16" destOrd="0" presId="urn:microsoft.com/office/officeart/2005/8/layout/list1"/>
    <dgm:cxn modelId="{F0C43FDF-02E1-4CB7-9AF9-F88FE8F78426}" type="presParOf" srcId="{31A4B3EA-7526-4A8C-A44B-F6F30FD8DC08}" destId="{6A6F395F-6AAB-44B6-8DE3-9721C6BEBFED}" srcOrd="0" destOrd="0" presId="urn:microsoft.com/office/officeart/2005/8/layout/list1"/>
    <dgm:cxn modelId="{7AD0346D-3A53-43CF-B6FD-388F765820A9}" type="presParOf" srcId="{31A4B3EA-7526-4A8C-A44B-F6F30FD8DC08}" destId="{96F3E9F1-F97A-407F-BE21-5CAF0E706261}" srcOrd="1" destOrd="0" presId="urn:microsoft.com/office/officeart/2005/8/layout/list1"/>
    <dgm:cxn modelId="{0913AF1C-C465-429B-83AF-F1C7E889E5D7}" type="presParOf" srcId="{5DAE78DC-027A-4390-B29E-5829F6B745DB}" destId="{DF00595F-594A-4652-BF47-659D70DB2EE4}" srcOrd="17" destOrd="0" presId="urn:microsoft.com/office/officeart/2005/8/layout/list1"/>
    <dgm:cxn modelId="{CEDEBF6E-9738-44E9-B97E-DEDCE6848963}" type="presParOf" srcId="{5DAE78DC-027A-4390-B29E-5829F6B745DB}" destId="{5516CB9E-988F-492F-99B6-094237FAC981}" srcOrd="18" destOrd="0" presId="urn:microsoft.com/office/officeart/2005/8/layout/list1"/>
  </dgm:cxnLst>
  <dgm:bg/>
  <dgm:whole>
    <a:ln>
      <a:solidFill>
        <a:srgbClr val="575C96"/>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F72BB69-779C-4E92-8A9B-EF5EF705ED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B35C3339-A81B-4400-A810-D0D06B9429A3}">
      <dgm:prSet custT="1"/>
      <dgm:spPr/>
      <dgm:t>
        <a:bodyPr/>
        <a:lstStyle/>
        <a:p>
          <a:pPr rtl="0"/>
          <a:r>
            <a:rPr lang="en-GB" sz="1800" b="1">
              <a:latin typeface="Arial" panose="020B0604020202020204" pitchFamily="34" charset="0"/>
              <a:cs typeface="Arial" panose="020B0604020202020204" pitchFamily="34" charset="0"/>
            </a:rPr>
            <a:t>CCMS Quick Guides </a:t>
          </a:r>
        </a:p>
      </dgm:t>
    </dgm:pt>
    <dgm:pt modelId="{14AFA1E7-DC38-4BA2-BFED-94E410CCC78D}" type="parTrans" cxnId="{875A834E-3BD3-4B69-B7BB-3FEE3956EFF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6C08E329-DE9B-401D-AFAD-9812E1A888E7}" type="sibTrans" cxnId="{875A834E-3BD3-4B69-B7BB-3FEE3956EFF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3A48D2C-87CF-4510-AA19-2734DF77E047}">
      <dgm:prSet custT="1"/>
      <dgm:spPr/>
      <dgm:t>
        <a:bodyPr/>
        <a:lstStyle/>
        <a:p>
          <a:r>
            <a:rPr lang="en-GB" sz="1800" b="1">
              <a:latin typeface="Arial" panose="020B0604020202020204" pitchFamily="34" charset="0"/>
              <a:cs typeface="Arial" panose="020B0604020202020204" pitchFamily="34" charset="0"/>
            </a:rPr>
            <a:t>CCMS Online Training</a:t>
          </a:r>
        </a:p>
      </dgm:t>
    </dgm:pt>
    <dgm:pt modelId="{F08D27C8-CF13-4DDB-AE4D-E3455E5B2DEA}" type="parTrans" cxnId="{B64D5475-0514-49B2-A875-C941ED419B8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773C5DF-AFED-4289-B3A3-085565DDC628}" type="sibTrans" cxnId="{B64D5475-0514-49B2-A875-C941ED419B8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FF9991D-4474-498A-A74B-32475B5B3E8F}">
      <dgm:prSet custT="1"/>
      <dgm:spPr/>
      <dgm:t>
        <a:bodyPr/>
        <a:lstStyle/>
        <a:p>
          <a:r>
            <a:rPr lang="en-GB" sz="1800" b="1">
              <a:latin typeface="Arial" panose="020B0604020202020204" pitchFamily="34" charset="0"/>
              <a:cs typeface="Arial" panose="020B0604020202020204" pitchFamily="34" charset="0"/>
            </a:rPr>
            <a:t>Online Support Webchat</a:t>
          </a:r>
        </a:p>
      </dgm:t>
    </dgm:pt>
    <dgm:pt modelId="{7BB3D060-DF92-4C81-8A00-A6902184DB46}" type="parTrans" cxnId="{8C598C6B-5EB6-48E3-8FA3-E115F7BF233B}">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D06D4CA-519E-49D8-AF73-1CDA1C1C4C9D}" type="sibTrans" cxnId="{8C598C6B-5EB6-48E3-8FA3-E115F7BF233B}">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3D3CAF0-9275-4665-8A09-F921D8210FA7}">
      <dgm:prSet custT="1"/>
      <dgm:spPr/>
      <dgm:t>
        <a:bodyPr/>
        <a:lstStyle/>
        <a:p>
          <a:r>
            <a:rPr lang="en-GB" sz="1800" b="0">
              <a:latin typeface="Arial" panose="020B0604020202020204" pitchFamily="34" charset="0"/>
              <a:cs typeface="Arial" panose="020B0604020202020204" pitchFamily="34" charset="0"/>
            </a:rPr>
            <a:t>Use Webchat for help with IT system issues</a:t>
          </a:r>
          <a:endParaRPr lang="en-GB" sz="1800">
            <a:latin typeface="Arial" panose="020B0604020202020204" pitchFamily="34" charset="0"/>
            <a:cs typeface="Arial" panose="020B0604020202020204" pitchFamily="34" charset="0"/>
          </a:endParaRPr>
        </a:p>
      </dgm:t>
    </dgm:pt>
    <dgm:pt modelId="{D400898B-3491-4E24-8D88-87A0C6592076}" type="parTrans" cxnId="{743D7006-819D-4607-B793-8F0BA6843E0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2ED1BAF0-E8E7-4B77-822B-45D73CBFAD7D}" type="sibTrans" cxnId="{743D7006-819D-4607-B793-8F0BA6843E0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17C6758-BB3C-4238-AEC6-C294BC4D0C2F}">
      <dgm:prSet custT="1"/>
      <dgm:spPr/>
      <dgm:t>
        <a:bodyPr/>
        <a:lstStyle/>
        <a:p>
          <a:r>
            <a:rPr lang="en-GB" sz="1800" b="1">
              <a:latin typeface="Arial" panose="020B0604020202020204" pitchFamily="34" charset="0"/>
              <a:cs typeface="Arial" panose="020B0604020202020204" pitchFamily="34" charset="0"/>
            </a:rPr>
            <a:t>Webinar Recordings</a:t>
          </a:r>
        </a:p>
      </dgm:t>
    </dgm:pt>
    <dgm:pt modelId="{0CDD2F1D-7352-4ECA-8BD2-BCF4530B0D9A}" type="parTrans" cxnId="{DF136F73-6E4D-49A6-AE0E-F16A36B1B07E}">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37DBEA1-0418-4940-92F3-4D745BF975FA}" type="sibTrans" cxnId="{DF136F73-6E4D-49A6-AE0E-F16A36B1B07E}">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B8DC72-3743-4347-AFDE-FA81DC32C4DE}">
      <dgm:prSet custT="1"/>
      <dgm:spPr/>
      <dgm:t>
        <a:bodyPr/>
        <a:lstStyle/>
        <a:p>
          <a:r>
            <a:rPr lang="en-GB" sz="1800">
              <a:latin typeface="Arial" panose="020B0604020202020204" pitchFamily="34" charset="0"/>
              <a:cs typeface="Arial" panose="020B0604020202020204" pitchFamily="34" charset="0"/>
            </a:rPr>
            <a:t>Our ‘Help Us Say Yes’ webinars focus on areas where there have been issues or high enquiry levels</a:t>
          </a:r>
        </a:p>
      </dgm:t>
    </dgm:pt>
    <dgm:pt modelId="{2910D8AB-EC8B-4A7F-A821-1192B1B27DF2}" type="parTrans" cxnId="{47BC9C78-6A5E-4521-AA53-B1FCF8BC699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52BA62B-01BB-43ED-BC06-399838749566}" type="sibTrans" cxnId="{47BC9C78-6A5E-4521-AA53-B1FCF8BC699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7FF15F9-879B-41E1-B0D2-C06ADE359557}">
      <dgm:prSet custT="1"/>
      <dgm:spPr/>
      <dgm:t>
        <a:bodyPr/>
        <a:lstStyle/>
        <a:p>
          <a:r>
            <a:rPr lang="en-GB" sz="1800" b="0">
              <a:latin typeface="Arial" panose="020B0604020202020204" pitchFamily="34" charset="0"/>
              <a:cs typeface="Arial" panose="020B0604020202020204" pitchFamily="34" charset="0"/>
            </a:rPr>
            <a:t>Sign up on ‘Eventbrite’</a:t>
          </a:r>
          <a:endParaRPr lang="en-GB" sz="1800">
            <a:latin typeface="Arial" panose="020B0604020202020204" pitchFamily="34" charset="0"/>
            <a:cs typeface="Arial" panose="020B0604020202020204" pitchFamily="34" charset="0"/>
          </a:endParaRPr>
        </a:p>
      </dgm:t>
    </dgm:pt>
    <dgm:pt modelId="{25E59390-DE57-4B43-B87F-D5969C9A300C}" type="parTrans" cxnId="{F16B72BF-548D-4A79-9BF9-7F62CFA487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08D4F25-A279-4FEF-BA88-5EC2C93488D0}" type="sibTrans" cxnId="{F16B72BF-548D-4A79-9BF9-7F62CFA487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1ACFDEDA-C65A-4719-A1C4-907D4D8ED6AA}">
      <dgm:prSet custT="1"/>
      <dgm:spPr/>
      <dgm:t>
        <a:bodyPr/>
        <a:lstStyle/>
        <a:p>
          <a:r>
            <a:rPr lang="en-GB" sz="1800" dirty="0">
              <a:latin typeface="Arial" panose="020B0604020202020204" pitchFamily="34" charset="0"/>
              <a:cs typeface="Arial" panose="020B0604020202020204" pitchFamily="34" charset="0"/>
            </a:rPr>
            <a:t>Popular sessions are posted on the training website: </a:t>
          </a:r>
          <a:r>
            <a:rPr lang="en-GB" sz="1800" dirty="0">
              <a:solidFill>
                <a:schemeClr val="accent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Ministry of Justice</a:t>
          </a:r>
          <a:r>
            <a:rPr lang="en-GB" sz="1800" dirty="0">
              <a:solidFill>
                <a:schemeClr val="accent1"/>
              </a:solidFill>
              <a:latin typeface="Arial" panose="020B0604020202020204" pitchFamily="34" charset="0"/>
              <a:cs typeface="Arial" panose="020B0604020202020204" pitchFamily="34" charset="0"/>
            </a:rPr>
            <a:t> </a:t>
          </a:r>
          <a:r>
            <a:rPr lang="en-GB" sz="1800" dirty="0">
              <a:solidFill>
                <a:schemeClr val="tx1"/>
              </a:solidFill>
              <a:latin typeface="+mn-lt"/>
              <a:cs typeface="Arial" panose="020B0604020202020204" pitchFamily="34" charset="0"/>
            </a:rPr>
            <a:t>and the LAA YouTube channel: </a:t>
          </a:r>
          <a:r>
            <a:rPr lang="en-GB" sz="1800" dirty="0">
              <a:solidFill>
                <a:schemeClr val="accent1"/>
              </a:solidFill>
              <a:hlinkClick xmlns:r="http://schemas.openxmlformats.org/officeDocument/2006/relationships" r:id="rId2" tooltip="https://www.youtube.com/@legalaidagency4058?app=desktop">
                <a:extLst>
                  <a:ext uri="{A12FA001-AC4F-418D-AE19-62706E023703}">
                    <ahyp:hlinkClr xmlns:ahyp="http://schemas.microsoft.com/office/drawing/2018/hyperlinkcolor" val="tx"/>
                  </a:ext>
                </a:extLst>
              </a:hlinkClick>
            </a:rPr>
            <a:t>Legal Aid Agency </a:t>
          </a:r>
          <a:r>
            <a:rPr lang="en-GB" sz="1800" dirty="0" err="1">
              <a:solidFill>
                <a:schemeClr val="accent1"/>
              </a:solidFill>
              <a:hlinkClick xmlns:r="http://schemas.openxmlformats.org/officeDocument/2006/relationships" r:id="rId2" tooltip="https://www.youtube.com/@legalaidagency4058?app=desktop">
                <a:extLst>
                  <a:ext uri="{A12FA001-AC4F-418D-AE19-62706E023703}">
                    <ahyp:hlinkClr xmlns:ahyp="http://schemas.microsoft.com/office/drawing/2018/hyperlinkcolor" val="tx"/>
                  </a:ext>
                </a:extLst>
              </a:hlinkClick>
            </a:rPr>
            <a:t>youtube</a:t>
          </a:r>
          <a:r>
            <a:rPr lang="en-GB" sz="1800" dirty="0">
              <a:solidFill>
                <a:schemeClr val="accent1"/>
              </a:solidFill>
              <a:hlinkClick xmlns:r="http://schemas.openxmlformats.org/officeDocument/2006/relationships" r:id="rId2" tooltip="https://www.youtube.com/@legalaidagency4058?app=desktop">
                <a:extLst>
                  <a:ext uri="{A12FA001-AC4F-418D-AE19-62706E023703}">
                    <ahyp:hlinkClr xmlns:ahyp="http://schemas.microsoft.com/office/drawing/2018/hyperlinkcolor" val="tx"/>
                  </a:ext>
                </a:extLst>
              </a:hlinkClick>
            </a:rPr>
            <a:t> channel</a:t>
          </a:r>
          <a:r>
            <a:rPr lang="en-GB" sz="1800" dirty="0">
              <a:solidFill>
                <a:schemeClr val="accent1"/>
              </a:solidFill>
            </a:rPr>
            <a:t> </a:t>
          </a:r>
          <a:r>
            <a:rPr lang="en-GB" sz="1800" dirty="0">
              <a:solidFill>
                <a:schemeClr val="tx1"/>
              </a:solidFill>
            </a:rPr>
            <a:t>Remember to like and subscribe!</a:t>
          </a:r>
          <a:endParaRPr lang="en-GB" sz="1800" dirty="0">
            <a:solidFill>
              <a:schemeClr val="tx1"/>
            </a:solidFill>
            <a:latin typeface="Arial" panose="020B0604020202020204" pitchFamily="34" charset="0"/>
            <a:cs typeface="Arial" panose="020B0604020202020204" pitchFamily="34" charset="0"/>
          </a:endParaRPr>
        </a:p>
      </dgm:t>
    </dgm:pt>
    <dgm:pt modelId="{D0472BEE-B72A-4B74-AD67-60CBA67680C0}" type="parTrans" cxnId="{D07709A5-82E2-4556-B367-86A02293D13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55098D6-E1A0-4FC2-BE29-9C8C9D7ABCC0}" type="sibTrans" cxnId="{D07709A5-82E2-4556-B367-86A02293D13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887D840-78E3-4927-BFAE-AAE8BEF373EF}">
      <dgm:prSet custT="1"/>
      <dgm:spPr/>
      <dgm:t>
        <a:bodyPr/>
        <a:lstStyle/>
        <a:p>
          <a:r>
            <a:rPr lang="en-GB" sz="1800">
              <a:hlinkClick xmlns:r="http://schemas.openxmlformats.org/officeDocument/2006/relationships" r:id="rId3"/>
            </a:rPr>
            <a:t>Civil legal Aid – Legal Aid Learning</a:t>
          </a:r>
          <a:endParaRPr lang="en-GB" sz="1800" b="1">
            <a:latin typeface="Arial" panose="020B0604020202020204" pitchFamily="34" charset="0"/>
            <a:cs typeface="Arial" panose="020B0604020202020204" pitchFamily="34" charset="0"/>
          </a:endParaRPr>
        </a:p>
      </dgm:t>
    </dgm:pt>
    <dgm:pt modelId="{1CEFF801-EA5E-49C1-86DB-ECA852E1A08D}" type="parTrans" cxnId="{4E0F1618-24E7-4161-83FD-E4E211D02313}">
      <dgm:prSet/>
      <dgm:spPr/>
      <dgm:t>
        <a:bodyPr/>
        <a:lstStyle/>
        <a:p>
          <a:endParaRPr lang="en-GB"/>
        </a:p>
      </dgm:t>
    </dgm:pt>
    <dgm:pt modelId="{CA569079-D879-4AFA-8795-A296C1F4C690}" type="sibTrans" cxnId="{4E0F1618-24E7-4161-83FD-E4E211D02313}">
      <dgm:prSet/>
      <dgm:spPr/>
      <dgm:t>
        <a:bodyPr/>
        <a:lstStyle/>
        <a:p>
          <a:endParaRPr lang="en-GB"/>
        </a:p>
      </dgm:t>
    </dgm:pt>
    <dgm:pt modelId="{F326CDFE-C63A-487F-A5D8-1814D1401B77}" type="pres">
      <dgm:prSet presAssocID="{4F72BB69-779C-4E92-8A9B-EF5EF705EDE1}" presName="linear" presStyleCnt="0">
        <dgm:presLayoutVars>
          <dgm:dir/>
          <dgm:animLvl val="lvl"/>
          <dgm:resizeHandles val="exact"/>
        </dgm:presLayoutVars>
      </dgm:prSet>
      <dgm:spPr/>
    </dgm:pt>
    <dgm:pt modelId="{0B836C4D-980A-4A32-A67E-A3263397AAF8}" type="pres">
      <dgm:prSet presAssocID="{B35C3339-A81B-4400-A810-D0D06B9429A3}" presName="parentLin" presStyleCnt="0"/>
      <dgm:spPr/>
    </dgm:pt>
    <dgm:pt modelId="{D4175619-06B1-4389-8556-B80F04529D31}" type="pres">
      <dgm:prSet presAssocID="{B35C3339-A81B-4400-A810-D0D06B9429A3}" presName="parentLeftMargin" presStyleLbl="node1" presStyleIdx="0" presStyleCnt="4"/>
      <dgm:spPr/>
    </dgm:pt>
    <dgm:pt modelId="{150576E2-B4C6-4050-8FD4-CA95B847155B}" type="pres">
      <dgm:prSet presAssocID="{B35C3339-A81B-4400-A810-D0D06B9429A3}" presName="parentText" presStyleLbl="node1" presStyleIdx="0" presStyleCnt="4">
        <dgm:presLayoutVars>
          <dgm:chMax val="0"/>
          <dgm:bulletEnabled val="1"/>
        </dgm:presLayoutVars>
      </dgm:prSet>
      <dgm:spPr/>
    </dgm:pt>
    <dgm:pt modelId="{37DBEDC6-2265-4286-87D7-73FC1C3033AD}" type="pres">
      <dgm:prSet presAssocID="{B35C3339-A81B-4400-A810-D0D06B9429A3}" presName="negativeSpace" presStyleCnt="0"/>
      <dgm:spPr/>
    </dgm:pt>
    <dgm:pt modelId="{3E190518-22F1-4646-9759-29626193A688}" type="pres">
      <dgm:prSet presAssocID="{B35C3339-A81B-4400-A810-D0D06B9429A3}" presName="childText" presStyleLbl="conFgAcc1" presStyleIdx="0" presStyleCnt="4">
        <dgm:presLayoutVars>
          <dgm:bulletEnabled val="1"/>
        </dgm:presLayoutVars>
      </dgm:prSet>
      <dgm:spPr/>
    </dgm:pt>
    <dgm:pt modelId="{AE3A173B-1284-41E7-8DDD-891D24D4FE94}" type="pres">
      <dgm:prSet presAssocID="{6C08E329-DE9B-401D-AFAD-9812E1A888E7}" presName="spaceBetweenRectangles" presStyleCnt="0"/>
      <dgm:spPr/>
    </dgm:pt>
    <dgm:pt modelId="{25869D85-E00A-462B-8968-850D5C6A5829}" type="pres">
      <dgm:prSet presAssocID="{E3A48D2C-87CF-4510-AA19-2734DF77E047}" presName="parentLin" presStyleCnt="0"/>
      <dgm:spPr/>
    </dgm:pt>
    <dgm:pt modelId="{990CD685-0C1B-4143-AF5D-5E9E67D37489}" type="pres">
      <dgm:prSet presAssocID="{E3A48D2C-87CF-4510-AA19-2734DF77E047}" presName="parentLeftMargin" presStyleLbl="node1" presStyleIdx="0" presStyleCnt="4"/>
      <dgm:spPr/>
    </dgm:pt>
    <dgm:pt modelId="{67B7D9D3-9CC8-4AE7-A220-98CDDFF8386C}" type="pres">
      <dgm:prSet presAssocID="{E3A48D2C-87CF-4510-AA19-2734DF77E047}" presName="parentText" presStyleLbl="node1" presStyleIdx="1" presStyleCnt="4">
        <dgm:presLayoutVars>
          <dgm:chMax val="0"/>
          <dgm:bulletEnabled val="1"/>
        </dgm:presLayoutVars>
      </dgm:prSet>
      <dgm:spPr/>
    </dgm:pt>
    <dgm:pt modelId="{60CBBC75-9757-4052-BAD1-BEB4304F705E}" type="pres">
      <dgm:prSet presAssocID="{E3A48D2C-87CF-4510-AA19-2734DF77E047}" presName="negativeSpace" presStyleCnt="0"/>
      <dgm:spPr/>
    </dgm:pt>
    <dgm:pt modelId="{BFEDC405-33BF-4BA3-A838-FFBB77DEB8BC}" type="pres">
      <dgm:prSet presAssocID="{E3A48D2C-87CF-4510-AA19-2734DF77E047}" presName="childText" presStyleLbl="conFgAcc1" presStyleIdx="1" presStyleCnt="4">
        <dgm:presLayoutVars>
          <dgm:bulletEnabled val="1"/>
        </dgm:presLayoutVars>
      </dgm:prSet>
      <dgm:spPr/>
    </dgm:pt>
    <dgm:pt modelId="{4DF61DC7-6494-4B2A-84EB-B910D1C137F1}" type="pres">
      <dgm:prSet presAssocID="{4773C5DF-AFED-4289-B3A3-085565DDC628}" presName="spaceBetweenRectangles" presStyleCnt="0"/>
      <dgm:spPr/>
    </dgm:pt>
    <dgm:pt modelId="{C0C07DE2-292A-4974-8BA9-EE0AB76FABC9}" type="pres">
      <dgm:prSet presAssocID="{4FF9991D-4474-498A-A74B-32475B5B3E8F}" presName="parentLin" presStyleCnt="0"/>
      <dgm:spPr/>
    </dgm:pt>
    <dgm:pt modelId="{6D24EA8C-2E0E-4554-B86F-A3CE533BC085}" type="pres">
      <dgm:prSet presAssocID="{4FF9991D-4474-498A-A74B-32475B5B3E8F}" presName="parentLeftMargin" presStyleLbl="node1" presStyleIdx="1" presStyleCnt="4"/>
      <dgm:spPr/>
    </dgm:pt>
    <dgm:pt modelId="{FE77AF1C-3A89-4C0E-AAED-39D2B822CEDF}" type="pres">
      <dgm:prSet presAssocID="{4FF9991D-4474-498A-A74B-32475B5B3E8F}" presName="parentText" presStyleLbl="node1" presStyleIdx="2" presStyleCnt="4">
        <dgm:presLayoutVars>
          <dgm:chMax val="0"/>
          <dgm:bulletEnabled val="1"/>
        </dgm:presLayoutVars>
      </dgm:prSet>
      <dgm:spPr/>
    </dgm:pt>
    <dgm:pt modelId="{BDEAC4B0-55ED-4062-A274-67338E5F5486}" type="pres">
      <dgm:prSet presAssocID="{4FF9991D-4474-498A-A74B-32475B5B3E8F}" presName="negativeSpace" presStyleCnt="0"/>
      <dgm:spPr/>
    </dgm:pt>
    <dgm:pt modelId="{75A5DF26-28A4-49BE-825D-32A0F9B644C1}" type="pres">
      <dgm:prSet presAssocID="{4FF9991D-4474-498A-A74B-32475B5B3E8F}" presName="childText" presStyleLbl="conFgAcc1" presStyleIdx="2" presStyleCnt="4">
        <dgm:presLayoutVars>
          <dgm:bulletEnabled val="1"/>
        </dgm:presLayoutVars>
      </dgm:prSet>
      <dgm:spPr/>
    </dgm:pt>
    <dgm:pt modelId="{58C9549A-D063-4910-ACE4-08A5DBB7569D}" type="pres">
      <dgm:prSet presAssocID="{9D06D4CA-519E-49D8-AF73-1CDA1C1C4C9D}" presName="spaceBetweenRectangles" presStyleCnt="0"/>
      <dgm:spPr/>
    </dgm:pt>
    <dgm:pt modelId="{DA47DCFA-7712-4297-AE48-025230E92E85}" type="pres">
      <dgm:prSet presAssocID="{817C6758-BB3C-4238-AEC6-C294BC4D0C2F}" presName="parentLin" presStyleCnt="0"/>
      <dgm:spPr/>
    </dgm:pt>
    <dgm:pt modelId="{9FD5DA56-32BF-4A54-AE52-FB5398107B42}" type="pres">
      <dgm:prSet presAssocID="{817C6758-BB3C-4238-AEC6-C294BC4D0C2F}" presName="parentLeftMargin" presStyleLbl="node1" presStyleIdx="2" presStyleCnt="4"/>
      <dgm:spPr/>
    </dgm:pt>
    <dgm:pt modelId="{DE41F533-A90B-4791-A97F-D2263066D35F}" type="pres">
      <dgm:prSet presAssocID="{817C6758-BB3C-4238-AEC6-C294BC4D0C2F}" presName="parentText" presStyleLbl="node1" presStyleIdx="3" presStyleCnt="4">
        <dgm:presLayoutVars>
          <dgm:chMax val="0"/>
          <dgm:bulletEnabled val="1"/>
        </dgm:presLayoutVars>
      </dgm:prSet>
      <dgm:spPr/>
    </dgm:pt>
    <dgm:pt modelId="{892E7712-640C-4412-BB23-81EE98CB324F}" type="pres">
      <dgm:prSet presAssocID="{817C6758-BB3C-4238-AEC6-C294BC4D0C2F}" presName="negativeSpace" presStyleCnt="0"/>
      <dgm:spPr/>
    </dgm:pt>
    <dgm:pt modelId="{64286BCF-409A-4199-93D7-EC97D8E5BBF6}" type="pres">
      <dgm:prSet presAssocID="{817C6758-BB3C-4238-AEC6-C294BC4D0C2F}" presName="childText" presStyleLbl="conFgAcc1" presStyleIdx="3" presStyleCnt="4">
        <dgm:presLayoutVars>
          <dgm:bulletEnabled val="1"/>
        </dgm:presLayoutVars>
      </dgm:prSet>
      <dgm:spPr/>
    </dgm:pt>
  </dgm:ptLst>
  <dgm:cxnLst>
    <dgm:cxn modelId="{4863BA04-A8FF-4E34-930D-6D4C6804B033}" type="presOf" srcId="{4F72BB69-779C-4E92-8A9B-EF5EF705EDE1}" destId="{F326CDFE-C63A-487F-A5D8-1814D1401B77}" srcOrd="0" destOrd="0" presId="urn:microsoft.com/office/officeart/2005/8/layout/list1"/>
    <dgm:cxn modelId="{743D7006-819D-4607-B793-8F0BA6843E08}" srcId="{4FF9991D-4474-498A-A74B-32475B5B3E8F}" destId="{E3D3CAF0-9275-4665-8A09-F921D8210FA7}" srcOrd="0" destOrd="0" parTransId="{D400898B-3491-4E24-8D88-87A0C6592076}" sibTransId="{2ED1BAF0-E8E7-4B77-822B-45D73CBFAD7D}"/>
    <dgm:cxn modelId="{75F24F0F-65E9-4734-81A7-BE2EEE008E1B}" type="presOf" srcId="{B35C3339-A81B-4400-A810-D0D06B9429A3}" destId="{D4175619-06B1-4389-8556-B80F04529D31}" srcOrd="0" destOrd="0" presId="urn:microsoft.com/office/officeart/2005/8/layout/list1"/>
    <dgm:cxn modelId="{4E0F1618-24E7-4161-83FD-E4E211D02313}" srcId="{B35C3339-A81B-4400-A810-D0D06B9429A3}" destId="{E887D840-78E3-4927-BFAE-AAE8BEF373EF}" srcOrd="0" destOrd="0" parTransId="{1CEFF801-EA5E-49C1-86DB-ECA852E1A08D}" sibTransId="{CA569079-D879-4AFA-8795-A296C1F4C690}"/>
    <dgm:cxn modelId="{333B4336-BF9F-4C35-93E2-7727AA0E9150}" type="presOf" srcId="{37FF15F9-879B-41E1-B0D2-C06ADE359557}" destId="{BFEDC405-33BF-4BA3-A838-FFBB77DEB8BC}" srcOrd="0" destOrd="0" presId="urn:microsoft.com/office/officeart/2005/8/layout/list1"/>
    <dgm:cxn modelId="{9A99A73A-3C7C-44B4-9A33-682E7B13ED2F}" type="presOf" srcId="{9AB8DC72-3743-4347-AFDE-FA81DC32C4DE}" destId="{64286BCF-409A-4199-93D7-EC97D8E5BBF6}" srcOrd="0" destOrd="0" presId="urn:microsoft.com/office/officeart/2005/8/layout/list1"/>
    <dgm:cxn modelId="{6081D148-AFB4-4275-BCD2-6A348C3D0C49}" type="presOf" srcId="{E3A48D2C-87CF-4510-AA19-2734DF77E047}" destId="{990CD685-0C1B-4143-AF5D-5E9E67D37489}" srcOrd="0" destOrd="0" presId="urn:microsoft.com/office/officeart/2005/8/layout/list1"/>
    <dgm:cxn modelId="{8C598C6B-5EB6-48E3-8FA3-E115F7BF233B}" srcId="{4F72BB69-779C-4E92-8A9B-EF5EF705EDE1}" destId="{4FF9991D-4474-498A-A74B-32475B5B3E8F}" srcOrd="2" destOrd="0" parTransId="{7BB3D060-DF92-4C81-8A00-A6902184DB46}" sibTransId="{9D06D4CA-519E-49D8-AF73-1CDA1C1C4C9D}"/>
    <dgm:cxn modelId="{875A834E-3BD3-4B69-B7BB-3FEE3956EFF0}" srcId="{4F72BB69-779C-4E92-8A9B-EF5EF705EDE1}" destId="{B35C3339-A81B-4400-A810-D0D06B9429A3}" srcOrd="0" destOrd="0" parTransId="{14AFA1E7-DC38-4BA2-BFED-94E410CCC78D}" sibTransId="{6C08E329-DE9B-401D-AFAD-9812E1A888E7}"/>
    <dgm:cxn modelId="{676CBE51-2C93-4AF7-AA90-8624D0E4CD10}" type="presOf" srcId="{E3A48D2C-87CF-4510-AA19-2734DF77E047}" destId="{67B7D9D3-9CC8-4AE7-A220-98CDDFF8386C}" srcOrd="1" destOrd="0" presId="urn:microsoft.com/office/officeart/2005/8/layout/list1"/>
    <dgm:cxn modelId="{BCDE4273-AE50-4749-84AD-3FC5F437B105}" type="presOf" srcId="{1ACFDEDA-C65A-4719-A1C4-907D4D8ED6AA}" destId="{64286BCF-409A-4199-93D7-EC97D8E5BBF6}" srcOrd="0" destOrd="1" presId="urn:microsoft.com/office/officeart/2005/8/layout/list1"/>
    <dgm:cxn modelId="{DF136F73-6E4D-49A6-AE0E-F16A36B1B07E}" srcId="{4F72BB69-779C-4E92-8A9B-EF5EF705EDE1}" destId="{817C6758-BB3C-4238-AEC6-C294BC4D0C2F}" srcOrd="3" destOrd="0" parTransId="{0CDD2F1D-7352-4ECA-8BD2-BCF4530B0D9A}" sibTransId="{A37DBEA1-0418-4940-92F3-4D745BF975FA}"/>
    <dgm:cxn modelId="{B64D5475-0514-49B2-A875-C941ED419B85}" srcId="{4F72BB69-779C-4E92-8A9B-EF5EF705EDE1}" destId="{E3A48D2C-87CF-4510-AA19-2734DF77E047}" srcOrd="1" destOrd="0" parTransId="{F08D27C8-CF13-4DDB-AE4D-E3455E5B2DEA}" sibTransId="{4773C5DF-AFED-4289-B3A3-085565DDC628}"/>
    <dgm:cxn modelId="{47BC9C78-6A5E-4521-AA53-B1FCF8BC6993}" srcId="{817C6758-BB3C-4238-AEC6-C294BC4D0C2F}" destId="{9AB8DC72-3743-4347-AFDE-FA81DC32C4DE}" srcOrd="0" destOrd="0" parTransId="{2910D8AB-EC8B-4A7F-A821-1192B1B27DF2}" sibTransId="{F52BA62B-01BB-43ED-BC06-399838749566}"/>
    <dgm:cxn modelId="{B5B44B80-08D4-4A49-AC76-5ABDD0310F2D}" type="presOf" srcId="{817C6758-BB3C-4238-AEC6-C294BC4D0C2F}" destId="{9FD5DA56-32BF-4A54-AE52-FB5398107B42}" srcOrd="0" destOrd="0" presId="urn:microsoft.com/office/officeart/2005/8/layout/list1"/>
    <dgm:cxn modelId="{C3752D82-09EB-42CF-8233-B8BEF8C40E5E}" type="presOf" srcId="{B35C3339-A81B-4400-A810-D0D06B9429A3}" destId="{150576E2-B4C6-4050-8FD4-CA95B847155B}" srcOrd="1" destOrd="0" presId="urn:microsoft.com/office/officeart/2005/8/layout/list1"/>
    <dgm:cxn modelId="{EE38A489-4BEF-44E0-9D83-282D0B922ABA}" type="presOf" srcId="{817C6758-BB3C-4238-AEC6-C294BC4D0C2F}" destId="{DE41F533-A90B-4791-A97F-D2263066D35F}" srcOrd="1" destOrd="0" presId="urn:microsoft.com/office/officeart/2005/8/layout/list1"/>
    <dgm:cxn modelId="{72FBD0A3-883C-4D7C-A657-350BFB9A0A7D}" type="presOf" srcId="{4FF9991D-4474-498A-A74B-32475B5B3E8F}" destId="{6D24EA8C-2E0E-4554-B86F-A3CE533BC085}" srcOrd="0" destOrd="0" presId="urn:microsoft.com/office/officeart/2005/8/layout/list1"/>
    <dgm:cxn modelId="{D07709A5-82E2-4556-B367-86A02293D130}" srcId="{817C6758-BB3C-4238-AEC6-C294BC4D0C2F}" destId="{1ACFDEDA-C65A-4719-A1C4-907D4D8ED6AA}" srcOrd="1" destOrd="0" parTransId="{D0472BEE-B72A-4B74-AD67-60CBA67680C0}" sibTransId="{E55098D6-E1A0-4FC2-BE29-9C8C9D7ABCC0}"/>
    <dgm:cxn modelId="{E3BC42A5-A1FE-40B0-BBBF-B8D5DEC7F081}" type="presOf" srcId="{E887D840-78E3-4927-BFAE-AAE8BEF373EF}" destId="{3E190518-22F1-4646-9759-29626193A688}" srcOrd="0" destOrd="0" presId="urn:microsoft.com/office/officeart/2005/8/layout/list1"/>
    <dgm:cxn modelId="{CE5067A5-946E-46BF-B08A-1A09BA303D9A}" type="presOf" srcId="{E3D3CAF0-9275-4665-8A09-F921D8210FA7}" destId="{75A5DF26-28A4-49BE-825D-32A0F9B644C1}" srcOrd="0" destOrd="0" presId="urn:microsoft.com/office/officeart/2005/8/layout/list1"/>
    <dgm:cxn modelId="{F16B72BF-548D-4A79-9BF9-7F62CFA487EF}" srcId="{E3A48D2C-87CF-4510-AA19-2734DF77E047}" destId="{37FF15F9-879B-41E1-B0D2-C06ADE359557}" srcOrd="0" destOrd="0" parTransId="{25E59390-DE57-4B43-B87F-D5969C9A300C}" sibTransId="{708D4F25-A279-4FEF-BA88-5EC2C93488D0}"/>
    <dgm:cxn modelId="{6B5E67C3-5C16-461C-B1E4-210C392FDA88}" type="presOf" srcId="{4FF9991D-4474-498A-A74B-32475B5B3E8F}" destId="{FE77AF1C-3A89-4C0E-AAED-39D2B822CEDF}" srcOrd="1" destOrd="0" presId="urn:microsoft.com/office/officeart/2005/8/layout/list1"/>
    <dgm:cxn modelId="{56FB2365-5E02-403C-A788-32ACC1377BE0}" type="presParOf" srcId="{F326CDFE-C63A-487F-A5D8-1814D1401B77}" destId="{0B836C4D-980A-4A32-A67E-A3263397AAF8}" srcOrd="0" destOrd="0" presId="urn:microsoft.com/office/officeart/2005/8/layout/list1"/>
    <dgm:cxn modelId="{7E55AAF8-0458-44A7-896A-8A8A12D27F45}" type="presParOf" srcId="{0B836C4D-980A-4A32-A67E-A3263397AAF8}" destId="{D4175619-06B1-4389-8556-B80F04529D31}" srcOrd="0" destOrd="0" presId="urn:microsoft.com/office/officeart/2005/8/layout/list1"/>
    <dgm:cxn modelId="{FD279FEF-22A7-43D1-8EC6-E41A5876F661}" type="presParOf" srcId="{0B836C4D-980A-4A32-A67E-A3263397AAF8}" destId="{150576E2-B4C6-4050-8FD4-CA95B847155B}" srcOrd="1" destOrd="0" presId="urn:microsoft.com/office/officeart/2005/8/layout/list1"/>
    <dgm:cxn modelId="{11ACD913-89CB-40DF-A077-56E5D3C723E6}" type="presParOf" srcId="{F326CDFE-C63A-487F-A5D8-1814D1401B77}" destId="{37DBEDC6-2265-4286-87D7-73FC1C3033AD}" srcOrd="1" destOrd="0" presId="urn:microsoft.com/office/officeart/2005/8/layout/list1"/>
    <dgm:cxn modelId="{32DDD340-6618-41E2-AD64-755A1EADC830}" type="presParOf" srcId="{F326CDFE-C63A-487F-A5D8-1814D1401B77}" destId="{3E190518-22F1-4646-9759-29626193A688}" srcOrd="2" destOrd="0" presId="urn:microsoft.com/office/officeart/2005/8/layout/list1"/>
    <dgm:cxn modelId="{C112CD38-44A7-4CCF-9653-F3ED5DD53C16}" type="presParOf" srcId="{F326CDFE-C63A-487F-A5D8-1814D1401B77}" destId="{AE3A173B-1284-41E7-8DDD-891D24D4FE94}" srcOrd="3" destOrd="0" presId="urn:microsoft.com/office/officeart/2005/8/layout/list1"/>
    <dgm:cxn modelId="{7A0B27AE-32F4-46DE-8A4D-8B485CC96674}" type="presParOf" srcId="{F326CDFE-C63A-487F-A5D8-1814D1401B77}" destId="{25869D85-E00A-462B-8968-850D5C6A5829}" srcOrd="4" destOrd="0" presId="urn:microsoft.com/office/officeart/2005/8/layout/list1"/>
    <dgm:cxn modelId="{5C6B1697-0FDC-44C0-AE01-80ADDE265005}" type="presParOf" srcId="{25869D85-E00A-462B-8968-850D5C6A5829}" destId="{990CD685-0C1B-4143-AF5D-5E9E67D37489}" srcOrd="0" destOrd="0" presId="urn:microsoft.com/office/officeart/2005/8/layout/list1"/>
    <dgm:cxn modelId="{82814B80-2E8B-4A08-BE33-864DC38F19E1}" type="presParOf" srcId="{25869D85-E00A-462B-8968-850D5C6A5829}" destId="{67B7D9D3-9CC8-4AE7-A220-98CDDFF8386C}" srcOrd="1" destOrd="0" presId="urn:microsoft.com/office/officeart/2005/8/layout/list1"/>
    <dgm:cxn modelId="{9E567588-727B-405A-9B35-EB3DD43AC560}" type="presParOf" srcId="{F326CDFE-C63A-487F-A5D8-1814D1401B77}" destId="{60CBBC75-9757-4052-BAD1-BEB4304F705E}" srcOrd="5" destOrd="0" presId="urn:microsoft.com/office/officeart/2005/8/layout/list1"/>
    <dgm:cxn modelId="{7DCCBDCE-11C9-4420-B80B-EA00E2F048C6}" type="presParOf" srcId="{F326CDFE-C63A-487F-A5D8-1814D1401B77}" destId="{BFEDC405-33BF-4BA3-A838-FFBB77DEB8BC}" srcOrd="6" destOrd="0" presId="urn:microsoft.com/office/officeart/2005/8/layout/list1"/>
    <dgm:cxn modelId="{7C1F6EDA-8DF2-440D-B778-AA086DB6D844}" type="presParOf" srcId="{F326CDFE-C63A-487F-A5D8-1814D1401B77}" destId="{4DF61DC7-6494-4B2A-84EB-B910D1C137F1}" srcOrd="7" destOrd="0" presId="urn:microsoft.com/office/officeart/2005/8/layout/list1"/>
    <dgm:cxn modelId="{06AD2B7D-F755-4B42-9030-4841B37E8A72}" type="presParOf" srcId="{F326CDFE-C63A-487F-A5D8-1814D1401B77}" destId="{C0C07DE2-292A-4974-8BA9-EE0AB76FABC9}" srcOrd="8" destOrd="0" presId="urn:microsoft.com/office/officeart/2005/8/layout/list1"/>
    <dgm:cxn modelId="{35E4D8A1-6B3A-4AB9-9FF9-4C1581E38D1F}" type="presParOf" srcId="{C0C07DE2-292A-4974-8BA9-EE0AB76FABC9}" destId="{6D24EA8C-2E0E-4554-B86F-A3CE533BC085}" srcOrd="0" destOrd="0" presId="urn:microsoft.com/office/officeart/2005/8/layout/list1"/>
    <dgm:cxn modelId="{752116AA-68F3-4061-9DB3-A42715E94BF4}" type="presParOf" srcId="{C0C07DE2-292A-4974-8BA9-EE0AB76FABC9}" destId="{FE77AF1C-3A89-4C0E-AAED-39D2B822CEDF}" srcOrd="1" destOrd="0" presId="urn:microsoft.com/office/officeart/2005/8/layout/list1"/>
    <dgm:cxn modelId="{372B870D-7BA9-4158-A827-855B5B1CA3A6}" type="presParOf" srcId="{F326CDFE-C63A-487F-A5D8-1814D1401B77}" destId="{BDEAC4B0-55ED-4062-A274-67338E5F5486}" srcOrd="9" destOrd="0" presId="urn:microsoft.com/office/officeart/2005/8/layout/list1"/>
    <dgm:cxn modelId="{AD68EBF3-CB8B-44F1-9032-352F65420499}" type="presParOf" srcId="{F326CDFE-C63A-487F-A5D8-1814D1401B77}" destId="{75A5DF26-28A4-49BE-825D-32A0F9B644C1}" srcOrd="10" destOrd="0" presId="urn:microsoft.com/office/officeart/2005/8/layout/list1"/>
    <dgm:cxn modelId="{66A0466C-03DB-45BB-9637-1C2EC13109E0}" type="presParOf" srcId="{F326CDFE-C63A-487F-A5D8-1814D1401B77}" destId="{58C9549A-D063-4910-ACE4-08A5DBB7569D}" srcOrd="11" destOrd="0" presId="urn:microsoft.com/office/officeart/2005/8/layout/list1"/>
    <dgm:cxn modelId="{919C55E5-0735-46CD-A558-564340347501}" type="presParOf" srcId="{F326CDFE-C63A-487F-A5D8-1814D1401B77}" destId="{DA47DCFA-7712-4297-AE48-025230E92E85}" srcOrd="12" destOrd="0" presId="urn:microsoft.com/office/officeart/2005/8/layout/list1"/>
    <dgm:cxn modelId="{C14ACFC4-C62C-4AEA-8A30-A492661CBD8C}" type="presParOf" srcId="{DA47DCFA-7712-4297-AE48-025230E92E85}" destId="{9FD5DA56-32BF-4A54-AE52-FB5398107B42}" srcOrd="0" destOrd="0" presId="urn:microsoft.com/office/officeart/2005/8/layout/list1"/>
    <dgm:cxn modelId="{24EADDE4-B402-4039-9FEE-B5A7A2ED00BC}" type="presParOf" srcId="{DA47DCFA-7712-4297-AE48-025230E92E85}" destId="{DE41F533-A90B-4791-A97F-D2263066D35F}" srcOrd="1" destOrd="0" presId="urn:microsoft.com/office/officeart/2005/8/layout/list1"/>
    <dgm:cxn modelId="{2638657D-C886-4A3C-815C-7B0901957985}" type="presParOf" srcId="{F326CDFE-C63A-487F-A5D8-1814D1401B77}" destId="{892E7712-640C-4412-BB23-81EE98CB324F}" srcOrd="13" destOrd="0" presId="urn:microsoft.com/office/officeart/2005/8/layout/list1"/>
    <dgm:cxn modelId="{45C7D6A9-B542-4B13-A3D1-64E3F584B5EA}" type="presParOf" srcId="{F326CDFE-C63A-487F-A5D8-1814D1401B77}" destId="{64286BCF-409A-4199-93D7-EC97D8E5BBF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25F5B7-387C-4D68-AD22-9426EAA19B9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3DBE0109-7FA6-4187-94B7-3DDB588C4465}">
      <dgm:prSet custT="1"/>
      <dgm:spPr/>
      <dgm:t>
        <a:bodyPr/>
        <a:lstStyle/>
        <a:p>
          <a:pPr algn="l">
            <a:lnSpc>
              <a:spcPct val="100000"/>
            </a:lnSpc>
          </a:pPr>
          <a:r>
            <a:rPr lang="en-US" sz="2000" b="1">
              <a:solidFill>
                <a:schemeClr val="tx1"/>
              </a:solidFill>
            </a:rPr>
            <a:t>Legal Aid Bulletin</a:t>
          </a:r>
          <a:endParaRPr lang="en-GB" sz="2000">
            <a:solidFill>
              <a:schemeClr val="tx1"/>
            </a:solidFill>
          </a:endParaRPr>
        </a:p>
      </dgm:t>
    </dgm:pt>
    <dgm:pt modelId="{EA459259-A947-4DC1-BB4A-438877AD1EA7}" type="parTrans" cxnId="{C188E02D-5560-459A-8E2F-F90D440C4659}">
      <dgm:prSet/>
      <dgm:spPr/>
      <dgm:t>
        <a:bodyPr/>
        <a:lstStyle/>
        <a:p>
          <a:endParaRPr lang="en-GB"/>
        </a:p>
      </dgm:t>
    </dgm:pt>
    <dgm:pt modelId="{501955D5-020C-47D7-8A5C-8BBF7D8BB7DB}" type="sibTrans" cxnId="{C188E02D-5560-459A-8E2F-F90D440C4659}">
      <dgm:prSet/>
      <dgm:spPr/>
      <dgm:t>
        <a:bodyPr/>
        <a:lstStyle/>
        <a:p>
          <a:endParaRPr lang="en-GB"/>
        </a:p>
      </dgm:t>
    </dgm:pt>
    <dgm:pt modelId="{95F5C3FB-93E0-49F7-813C-41F0B37D5EFF}">
      <dgm:prSet custT="1"/>
      <dgm:spPr/>
      <dgm:t>
        <a:bodyPr/>
        <a:lstStyle/>
        <a:p>
          <a:pPr algn="l">
            <a:lnSpc>
              <a:spcPct val="100000"/>
            </a:lnSpc>
          </a:pPr>
          <a:r>
            <a:rPr lang="en-US" sz="2000" b="1">
              <a:solidFill>
                <a:schemeClr val="tx1"/>
              </a:solidFill>
            </a:rPr>
            <a:t>Social Media</a:t>
          </a:r>
          <a:endParaRPr lang="en-GB" sz="2000">
            <a:solidFill>
              <a:schemeClr val="tx1"/>
            </a:solidFill>
          </a:endParaRPr>
        </a:p>
      </dgm:t>
    </dgm:pt>
    <dgm:pt modelId="{A72BB4E7-4546-4D46-AC10-58EB7E6F039F}" type="parTrans" cxnId="{422D65E4-EFF3-44DF-ACCD-EA1CA0567553}">
      <dgm:prSet/>
      <dgm:spPr/>
      <dgm:t>
        <a:bodyPr/>
        <a:lstStyle/>
        <a:p>
          <a:endParaRPr lang="en-GB"/>
        </a:p>
      </dgm:t>
    </dgm:pt>
    <dgm:pt modelId="{5CDF0A17-086C-48BB-9C61-1711CF373B1D}" type="sibTrans" cxnId="{422D65E4-EFF3-44DF-ACCD-EA1CA0567553}">
      <dgm:prSet/>
      <dgm:spPr/>
      <dgm:t>
        <a:bodyPr/>
        <a:lstStyle/>
        <a:p>
          <a:endParaRPr lang="en-GB"/>
        </a:p>
      </dgm:t>
    </dgm:pt>
    <dgm:pt modelId="{FAA44475-7955-4192-A42C-471014DFFBF1}">
      <dgm:prSet custT="1"/>
      <dgm:spPr/>
      <dgm:t>
        <a:bodyPr/>
        <a:lstStyle/>
        <a:p>
          <a:pPr algn="l">
            <a:lnSpc>
              <a:spcPct val="100000"/>
            </a:lnSpc>
          </a:pPr>
          <a:r>
            <a:rPr lang="en-US" sz="2000" b="1">
              <a:solidFill>
                <a:schemeClr val="tx1"/>
              </a:solidFill>
            </a:rPr>
            <a:t>LAA Portal</a:t>
          </a:r>
          <a:endParaRPr lang="en-GB" sz="2000">
            <a:solidFill>
              <a:schemeClr val="tx1"/>
            </a:solidFill>
          </a:endParaRPr>
        </a:p>
      </dgm:t>
    </dgm:pt>
    <dgm:pt modelId="{571C5CB2-87B8-418E-AAE1-F66C9467D25B}" type="parTrans" cxnId="{BFA6143D-0B79-48F8-BD2A-F3BC3195CF93}">
      <dgm:prSet/>
      <dgm:spPr/>
      <dgm:t>
        <a:bodyPr/>
        <a:lstStyle/>
        <a:p>
          <a:endParaRPr lang="en-GB"/>
        </a:p>
      </dgm:t>
    </dgm:pt>
    <dgm:pt modelId="{AA35D885-ABF7-4907-9930-44FF2209C97C}" type="sibTrans" cxnId="{BFA6143D-0B79-48F8-BD2A-F3BC3195CF93}">
      <dgm:prSet/>
      <dgm:spPr/>
      <dgm:t>
        <a:bodyPr/>
        <a:lstStyle/>
        <a:p>
          <a:endParaRPr lang="en-GB"/>
        </a:p>
      </dgm:t>
    </dgm:pt>
    <dgm:pt modelId="{9F8AC92B-0CFF-4D2A-87E0-238590224107}">
      <dgm:prSet custT="1"/>
      <dgm:spPr/>
      <dgm:t>
        <a:bodyPr/>
        <a:lstStyle/>
        <a:p>
          <a:pPr algn="l">
            <a:lnSpc>
              <a:spcPct val="100000"/>
            </a:lnSpc>
          </a:pPr>
          <a:r>
            <a:rPr lang="en-US" sz="1800" b="0">
              <a:solidFill>
                <a:schemeClr val="tx1"/>
              </a:solidFill>
            </a:rPr>
            <a:t>A fortnightly e-alert with links to relevant pages</a:t>
          </a:r>
          <a:endParaRPr lang="en-GB" sz="1800">
            <a:solidFill>
              <a:schemeClr val="tx1"/>
            </a:solidFill>
          </a:endParaRPr>
        </a:p>
      </dgm:t>
    </dgm:pt>
    <dgm:pt modelId="{20E4AFCF-CF8A-4013-8331-546C0BCF83E2}" type="parTrans" cxnId="{CF9C4C36-4687-433E-9135-2FB4E4E9A99C}">
      <dgm:prSet/>
      <dgm:spPr/>
      <dgm:t>
        <a:bodyPr/>
        <a:lstStyle/>
        <a:p>
          <a:endParaRPr lang="en-GB"/>
        </a:p>
      </dgm:t>
    </dgm:pt>
    <dgm:pt modelId="{1419FC9C-9348-4E38-AC54-98538151E62D}" type="sibTrans" cxnId="{CF9C4C36-4687-433E-9135-2FB4E4E9A99C}">
      <dgm:prSet/>
      <dgm:spPr/>
      <dgm:t>
        <a:bodyPr/>
        <a:lstStyle/>
        <a:p>
          <a:endParaRPr lang="en-GB"/>
        </a:p>
      </dgm:t>
    </dgm:pt>
    <dgm:pt modelId="{62D036EE-9F11-4D32-A62B-CB208FF88BA7}">
      <dgm:prSet custT="1"/>
      <dgm:spPr/>
      <dgm:t>
        <a:bodyPr/>
        <a:lstStyle/>
        <a:p>
          <a:pPr algn="l">
            <a:lnSpc>
              <a:spcPct val="100000"/>
            </a:lnSpc>
          </a:pPr>
          <a:r>
            <a:rPr lang="en-US" sz="1800" b="0">
              <a:solidFill>
                <a:schemeClr val="tx1"/>
              </a:solidFill>
            </a:rPr>
            <a:t>We post the status of our online systems on the portal’s home page</a:t>
          </a:r>
          <a:endParaRPr lang="en-GB" sz="1800">
            <a:solidFill>
              <a:schemeClr val="tx1"/>
            </a:solidFill>
          </a:endParaRPr>
        </a:p>
      </dgm:t>
    </dgm:pt>
    <dgm:pt modelId="{1C6EE094-98E8-4F36-9B83-EC9FA59B2747}" type="parTrans" cxnId="{201A1579-72E3-480A-90D6-08B92754CF06}">
      <dgm:prSet/>
      <dgm:spPr/>
      <dgm:t>
        <a:bodyPr/>
        <a:lstStyle/>
        <a:p>
          <a:endParaRPr lang="en-GB"/>
        </a:p>
      </dgm:t>
    </dgm:pt>
    <dgm:pt modelId="{5C5022AF-7524-494D-AB19-7C0AB219053F}" type="sibTrans" cxnId="{201A1579-72E3-480A-90D6-08B92754CF06}">
      <dgm:prSet/>
      <dgm:spPr/>
      <dgm:t>
        <a:bodyPr/>
        <a:lstStyle/>
        <a:p>
          <a:endParaRPr lang="en-GB"/>
        </a:p>
      </dgm:t>
    </dgm:pt>
    <dgm:pt modelId="{EDE521FA-F07E-47B4-8BFF-7ED707C3B7A6}">
      <dgm:prSet custT="1"/>
      <dgm:spPr/>
      <dgm:t>
        <a:bodyPr/>
        <a:lstStyle/>
        <a:p>
          <a:pPr algn="l">
            <a:lnSpc>
              <a:spcPct val="100000"/>
            </a:lnSpc>
          </a:pPr>
          <a:r>
            <a:rPr lang="en-US" sz="1800" b="0">
              <a:solidFill>
                <a:schemeClr val="tx1"/>
              </a:solidFill>
            </a:rPr>
            <a:t>Join our thousands of subscribers: </a:t>
          </a:r>
          <a:r>
            <a:rPr lang="en-US" sz="1800">
              <a:hlinkClick xmlns:r="http://schemas.openxmlformats.org/officeDocument/2006/relationships" r:id="rId1"/>
            </a:rPr>
            <a:t>LAA Bulletin</a:t>
          </a:r>
          <a:endParaRPr lang="en-GB" sz="1800">
            <a:solidFill>
              <a:schemeClr val="tx1"/>
            </a:solidFill>
          </a:endParaRPr>
        </a:p>
      </dgm:t>
    </dgm:pt>
    <dgm:pt modelId="{13C3D820-DE79-40AF-9605-29C85E259C31}" type="parTrans" cxnId="{ABEA63B1-126E-4E19-BEB4-92B3CA176D01}">
      <dgm:prSet/>
      <dgm:spPr/>
      <dgm:t>
        <a:bodyPr/>
        <a:lstStyle/>
        <a:p>
          <a:endParaRPr lang="en-GB"/>
        </a:p>
      </dgm:t>
    </dgm:pt>
    <dgm:pt modelId="{A08D72C5-E9F6-47A7-9393-B9FBC974CF42}" type="sibTrans" cxnId="{ABEA63B1-126E-4E19-BEB4-92B3CA176D01}">
      <dgm:prSet/>
      <dgm:spPr/>
      <dgm:t>
        <a:bodyPr/>
        <a:lstStyle/>
        <a:p>
          <a:endParaRPr lang="en-GB"/>
        </a:p>
      </dgm:t>
    </dgm:pt>
    <dgm:pt modelId="{47527E50-5219-4043-8AF4-B716E7867316}">
      <dgm:prSet custT="1"/>
      <dgm:spPr/>
      <dgm:t>
        <a:bodyPr/>
        <a:lstStyle/>
        <a:p>
          <a:pPr algn="l">
            <a:lnSpc>
              <a:spcPct val="100000"/>
            </a:lnSpc>
          </a:pPr>
          <a:r>
            <a:rPr lang="en-GB" sz="1800">
              <a:solidFill>
                <a:schemeClr val="tx1"/>
              </a:solidFill>
            </a:rPr>
            <a:t>Read our blog</a:t>
          </a:r>
        </a:p>
      </dgm:t>
    </dgm:pt>
    <dgm:pt modelId="{2D4FDB7A-B06A-4991-86C8-12F3B2300E2D}" type="parTrans" cxnId="{04EFEDE2-1535-4CB3-AD27-F1C0AFA56AF3}">
      <dgm:prSet/>
      <dgm:spPr/>
      <dgm:t>
        <a:bodyPr/>
        <a:lstStyle/>
        <a:p>
          <a:endParaRPr lang="en-GB"/>
        </a:p>
      </dgm:t>
    </dgm:pt>
    <dgm:pt modelId="{80574B66-473E-4701-A6F9-817B8E57E4AD}" type="sibTrans" cxnId="{04EFEDE2-1535-4CB3-AD27-F1C0AFA56AF3}">
      <dgm:prSet/>
      <dgm:spPr/>
      <dgm:t>
        <a:bodyPr/>
        <a:lstStyle/>
        <a:p>
          <a:endParaRPr lang="en-GB"/>
        </a:p>
      </dgm:t>
    </dgm:pt>
    <dgm:pt modelId="{1E0E2585-6D64-4BCA-A4D7-BA1944500266}">
      <dgm:prSet custT="1"/>
      <dgm:spPr/>
      <dgm:t>
        <a:bodyPr/>
        <a:lstStyle/>
        <a:p>
          <a:pPr algn="l">
            <a:lnSpc>
              <a:spcPct val="100000"/>
            </a:lnSpc>
          </a:pPr>
          <a:r>
            <a:rPr lang="en-US" sz="1800" b="0">
              <a:solidFill>
                <a:schemeClr val="tx1"/>
              </a:solidFill>
            </a:rPr>
            <a:t>Get help from our customer </a:t>
          </a:r>
          <a:r>
            <a:rPr lang="en-GB" sz="1800">
              <a:solidFill>
                <a:schemeClr val="tx1"/>
              </a:solidFill>
            </a:rPr>
            <a:t>service twitter account</a:t>
          </a:r>
        </a:p>
      </dgm:t>
    </dgm:pt>
    <dgm:pt modelId="{D5747840-D600-42AD-B042-A64012FACEE5}" type="parTrans" cxnId="{C55B9942-CC5C-4F8B-9A43-31563B4D7D9F}">
      <dgm:prSet/>
      <dgm:spPr/>
      <dgm:t>
        <a:bodyPr/>
        <a:lstStyle/>
        <a:p>
          <a:endParaRPr lang="en-GB"/>
        </a:p>
      </dgm:t>
    </dgm:pt>
    <dgm:pt modelId="{70A872F3-6C01-4B1B-9562-C2729DE86D7E}" type="sibTrans" cxnId="{C55B9942-CC5C-4F8B-9A43-31563B4D7D9F}">
      <dgm:prSet/>
      <dgm:spPr/>
      <dgm:t>
        <a:bodyPr/>
        <a:lstStyle/>
        <a:p>
          <a:endParaRPr lang="en-GB"/>
        </a:p>
      </dgm:t>
    </dgm:pt>
    <dgm:pt modelId="{6C3DE71C-5EFC-4ADA-88EA-3637C459EAC7}">
      <dgm:prSet custT="1"/>
      <dgm:spPr/>
      <dgm:t>
        <a:bodyPr/>
        <a:lstStyle/>
        <a:p>
          <a:pPr algn="l">
            <a:lnSpc>
              <a:spcPct val="100000"/>
            </a:lnSpc>
          </a:pPr>
          <a:r>
            <a:rPr lang="en-US" sz="1800"/>
            <a:t>Follow us on X </a:t>
          </a:r>
          <a:r>
            <a:rPr lang="en-US" sz="1800">
              <a:hlinkClick xmlns:r="http://schemas.openxmlformats.org/officeDocument/2006/relationships" r:id="rId2"/>
            </a:rPr>
            <a:t>@LegalAidAgency</a:t>
          </a:r>
          <a:endParaRPr lang="en-GB" sz="1800">
            <a:solidFill>
              <a:schemeClr val="tx1"/>
            </a:solidFill>
          </a:endParaRPr>
        </a:p>
      </dgm:t>
    </dgm:pt>
    <dgm:pt modelId="{56C454F1-2E65-45C5-9C8D-D2A510C3B810}" type="parTrans" cxnId="{C999AD0C-A189-4197-9DF7-CFE327F4BD54}">
      <dgm:prSet/>
      <dgm:spPr/>
      <dgm:t>
        <a:bodyPr/>
        <a:lstStyle/>
        <a:p>
          <a:endParaRPr lang="en-GB"/>
        </a:p>
      </dgm:t>
    </dgm:pt>
    <dgm:pt modelId="{3652FBC1-754C-4150-B12B-068D488D2282}" type="sibTrans" cxnId="{C999AD0C-A189-4197-9DF7-CFE327F4BD54}">
      <dgm:prSet/>
      <dgm:spPr/>
      <dgm:t>
        <a:bodyPr/>
        <a:lstStyle/>
        <a:p>
          <a:endParaRPr lang="en-GB"/>
        </a:p>
      </dgm:t>
    </dgm:pt>
    <dgm:pt modelId="{61396595-EBD2-4C22-A56F-99D9199A2956}" type="pres">
      <dgm:prSet presAssocID="{6125F5B7-387C-4D68-AD22-9426EAA19B93}" presName="rootnode" presStyleCnt="0">
        <dgm:presLayoutVars>
          <dgm:chMax/>
          <dgm:chPref/>
          <dgm:dir/>
          <dgm:animLvl val="lvl"/>
        </dgm:presLayoutVars>
      </dgm:prSet>
      <dgm:spPr/>
    </dgm:pt>
    <dgm:pt modelId="{FF8030C4-593F-4840-A1B1-870020D41BCB}" type="pres">
      <dgm:prSet presAssocID="{3DBE0109-7FA6-4187-94B7-3DDB588C4465}" presName="composite" presStyleCnt="0"/>
      <dgm:spPr/>
    </dgm:pt>
    <dgm:pt modelId="{C59BA069-A66D-4B36-817C-76B712173D42}" type="pres">
      <dgm:prSet presAssocID="{3DBE0109-7FA6-4187-94B7-3DDB588C4465}" presName="LShape" presStyleLbl="alignNode1" presStyleIdx="0" presStyleCnt="5" custScaleX="137245"/>
      <dgm:spPr>
        <a:solidFill>
          <a:srgbClr val="ABADCB"/>
        </a:solidFill>
        <a:ln>
          <a:solidFill>
            <a:schemeClr val="accent4">
              <a:lumMod val="75000"/>
            </a:schemeClr>
          </a:solidFill>
        </a:ln>
      </dgm:spPr>
    </dgm:pt>
    <dgm:pt modelId="{185F89CF-98A2-4964-8B5C-249B26A1B783}" type="pres">
      <dgm:prSet presAssocID="{3DBE0109-7FA6-4187-94B7-3DDB588C4465}" presName="ParentText" presStyleLbl="revTx" presStyleIdx="0" presStyleCnt="3" custScaleX="146771" custLinFactNeighborX="4157" custLinFactNeighborY="2249">
        <dgm:presLayoutVars>
          <dgm:chMax val="0"/>
          <dgm:chPref val="0"/>
          <dgm:bulletEnabled val="1"/>
        </dgm:presLayoutVars>
      </dgm:prSet>
      <dgm:spPr/>
    </dgm:pt>
    <dgm:pt modelId="{56E93CB9-72B4-4F91-A22C-AF9924480AB8}" type="pres">
      <dgm:prSet presAssocID="{3DBE0109-7FA6-4187-94B7-3DDB588C4465}" presName="Triangle" presStyleLbl="alignNode1" presStyleIdx="1" presStyleCnt="5" custLinFactX="7422" custLinFactNeighborX="100000" custLinFactNeighborY="15324"/>
      <dgm:spPr>
        <a:solidFill>
          <a:srgbClr val="ABADCB"/>
        </a:solidFill>
        <a:ln>
          <a:solidFill>
            <a:schemeClr val="accent4">
              <a:lumMod val="75000"/>
            </a:schemeClr>
          </a:solidFill>
        </a:ln>
      </dgm:spPr>
    </dgm:pt>
    <dgm:pt modelId="{5F885AB2-D831-4A23-9F1A-AF92AB2C5E64}" type="pres">
      <dgm:prSet presAssocID="{501955D5-020C-47D7-8A5C-8BBF7D8BB7DB}" presName="sibTrans" presStyleCnt="0"/>
      <dgm:spPr/>
    </dgm:pt>
    <dgm:pt modelId="{73FF56C9-542D-448A-9426-90AE73A3CB90}" type="pres">
      <dgm:prSet presAssocID="{501955D5-020C-47D7-8A5C-8BBF7D8BB7DB}" presName="space" presStyleCnt="0"/>
      <dgm:spPr/>
    </dgm:pt>
    <dgm:pt modelId="{E059D796-F12F-41CB-9943-9CAF789C0E67}" type="pres">
      <dgm:prSet presAssocID="{95F5C3FB-93E0-49F7-813C-41F0B37D5EFF}" presName="composite" presStyleCnt="0"/>
      <dgm:spPr/>
    </dgm:pt>
    <dgm:pt modelId="{9BC7C547-C38B-4461-9DD9-5C3D0FDC541A}" type="pres">
      <dgm:prSet presAssocID="{95F5C3FB-93E0-49F7-813C-41F0B37D5EFF}" presName="LShape" presStyleLbl="alignNode1" presStyleIdx="2" presStyleCnt="5" custScaleX="127276" custLinFactNeighborX="8775" custLinFactNeighborY="-721"/>
      <dgm:spPr>
        <a:solidFill>
          <a:srgbClr val="ABADCB"/>
        </a:solidFill>
        <a:ln>
          <a:solidFill>
            <a:schemeClr val="accent2">
              <a:lumMod val="75000"/>
            </a:schemeClr>
          </a:solidFill>
        </a:ln>
      </dgm:spPr>
    </dgm:pt>
    <dgm:pt modelId="{1DB7C282-84EA-4A18-AFDC-B0F17F2DC774}" type="pres">
      <dgm:prSet presAssocID="{95F5C3FB-93E0-49F7-813C-41F0B37D5EFF}" presName="ParentText" presStyleLbl="revTx" presStyleIdx="1" presStyleCnt="3" custScaleX="131085" custLinFactNeighborX="15657" custLinFactNeighborY="6231">
        <dgm:presLayoutVars>
          <dgm:chMax val="0"/>
          <dgm:chPref val="0"/>
          <dgm:bulletEnabled val="1"/>
        </dgm:presLayoutVars>
      </dgm:prSet>
      <dgm:spPr/>
    </dgm:pt>
    <dgm:pt modelId="{64CA9253-242E-45BF-96BC-52521496B7E4}" type="pres">
      <dgm:prSet presAssocID="{95F5C3FB-93E0-49F7-813C-41F0B37D5EFF}" presName="Triangle" presStyleLbl="alignNode1" presStyleIdx="3" presStyleCnt="5" custLinFactX="23383" custLinFactNeighborX="100000" custLinFactNeighborY="19445"/>
      <dgm:spPr>
        <a:solidFill>
          <a:srgbClr val="ABADCB"/>
        </a:solidFill>
        <a:ln>
          <a:solidFill>
            <a:schemeClr val="accent4">
              <a:lumMod val="75000"/>
            </a:schemeClr>
          </a:solidFill>
        </a:ln>
      </dgm:spPr>
    </dgm:pt>
    <dgm:pt modelId="{2AEED5A4-3B28-4C00-8C5B-80A73F08FA39}" type="pres">
      <dgm:prSet presAssocID="{5CDF0A17-086C-48BB-9C61-1711CF373B1D}" presName="sibTrans" presStyleCnt="0"/>
      <dgm:spPr/>
    </dgm:pt>
    <dgm:pt modelId="{A3DDCE04-E384-4BFD-A544-8E3F92E69B4A}" type="pres">
      <dgm:prSet presAssocID="{5CDF0A17-086C-48BB-9C61-1711CF373B1D}" presName="space" presStyleCnt="0"/>
      <dgm:spPr/>
    </dgm:pt>
    <dgm:pt modelId="{99EA3F3E-A0BF-4C08-9533-63D5E86488C8}" type="pres">
      <dgm:prSet presAssocID="{FAA44475-7955-4192-A42C-471014DFFBF1}" presName="composite" presStyleCnt="0"/>
      <dgm:spPr/>
    </dgm:pt>
    <dgm:pt modelId="{8B28F3EB-4E0C-4C7E-9F88-4308689FA845}" type="pres">
      <dgm:prSet presAssocID="{FAA44475-7955-4192-A42C-471014DFFBF1}" presName="LShape" presStyleLbl="alignNode1" presStyleIdx="4" presStyleCnt="5" custScaleX="126898" custLinFactNeighborX="751" custLinFactNeighborY="95"/>
      <dgm:spPr>
        <a:solidFill>
          <a:srgbClr val="ABADCB"/>
        </a:solidFill>
        <a:ln>
          <a:solidFill>
            <a:schemeClr val="accent4">
              <a:lumMod val="75000"/>
            </a:schemeClr>
          </a:solidFill>
        </a:ln>
      </dgm:spPr>
    </dgm:pt>
    <dgm:pt modelId="{CF6A27DB-211C-4FCC-9203-D4F2284B7E2F}" type="pres">
      <dgm:prSet presAssocID="{FAA44475-7955-4192-A42C-471014DFFBF1}" presName="ParentText" presStyleLbl="revTx" presStyleIdx="2" presStyleCnt="3" custScaleX="131888" custLinFactNeighborX="4137" custLinFactNeighborY="10545">
        <dgm:presLayoutVars>
          <dgm:chMax val="0"/>
          <dgm:chPref val="0"/>
          <dgm:bulletEnabled val="1"/>
        </dgm:presLayoutVars>
      </dgm:prSet>
      <dgm:spPr/>
    </dgm:pt>
  </dgm:ptLst>
  <dgm:cxnLst>
    <dgm:cxn modelId="{C999AD0C-A189-4197-9DF7-CFE327F4BD54}" srcId="{95F5C3FB-93E0-49F7-813C-41F0B37D5EFF}" destId="{6C3DE71C-5EFC-4ADA-88EA-3637C459EAC7}" srcOrd="0" destOrd="0" parTransId="{56C454F1-2E65-45C5-9C8D-D2A510C3B810}" sibTransId="{3652FBC1-754C-4150-B12B-068D488D2282}"/>
    <dgm:cxn modelId="{7C115228-541B-44C9-B48C-E36901399891}" type="presOf" srcId="{47527E50-5219-4043-8AF4-B716E7867316}" destId="{1DB7C282-84EA-4A18-AFDC-B0F17F2DC774}" srcOrd="0" destOrd="3" presId="urn:microsoft.com/office/officeart/2009/3/layout/StepUpProcess"/>
    <dgm:cxn modelId="{C188E02D-5560-459A-8E2F-F90D440C4659}" srcId="{6125F5B7-387C-4D68-AD22-9426EAA19B93}" destId="{3DBE0109-7FA6-4187-94B7-3DDB588C4465}" srcOrd="0" destOrd="0" parTransId="{EA459259-A947-4DC1-BB4A-438877AD1EA7}" sibTransId="{501955D5-020C-47D7-8A5C-8BBF7D8BB7DB}"/>
    <dgm:cxn modelId="{CF9C4C36-4687-433E-9135-2FB4E4E9A99C}" srcId="{3DBE0109-7FA6-4187-94B7-3DDB588C4465}" destId="{9F8AC92B-0CFF-4D2A-87E0-238590224107}" srcOrd="0" destOrd="0" parTransId="{20E4AFCF-CF8A-4013-8331-546C0BCF83E2}" sibTransId="{1419FC9C-9348-4E38-AC54-98538151E62D}"/>
    <dgm:cxn modelId="{BFA6143D-0B79-48F8-BD2A-F3BC3195CF93}" srcId="{6125F5B7-387C-4D68-AD22-9426EAA19B93}" destId="{FAA44475-7955-4192-A42C-471014DFFBF1}" srcOrd="2" destOrd="0" parTransId="{571C5CB2-87B8-418E-AAE1-F66C9467D25B}" sibTransId="{AA35D885-ABF7-4907-9930-44FF2209C97C}"/>
    <dgm:cxn modelId="{77C0B73E-A206-49C6-B954-6D0F59A3FE7D}" type="presOf" srcId="{9F8AC92B-0CFF-4D2A-87E0-238590224107}" destId="{185F89CF-98A2-4964-8B5C-249B26A1B783}" srcOrd="0" destOrd="1" presId="urn:microsoft.com/office/officeart/2009/3/layout/StepUpProcess"/>
    <dgm:cxn modelId="{0CC12741-2720-4FEC-871A-0D77FFE358D3}" type="presOf" srcId="{95F5C3FB-93E0-49F7-813C-41F0B37D5EFF}" destId="{1DB7C282-84EA-4A18-AFDC-B0F17F2DC774}" srcOrd="0" destOrd="0" presId="urn:microsoft.com/office/officeart/2009/3/layout/StepUpProcess"/>
    <dgm:cxn modelId="{C55B9942-CC5C-4F8B-9A43-31563B4D7D9F}" srcId="{95F5C3FB-93E0-49F7-813C-41F0B37D5EFF}" destId="{1E0E2585-6D64-4BCA-A4D7-BA1944500266}" srcOrd="1" destOrd="0" parTransId="{D5747840-D600-42AD-B042-A64012FACEE5}" sibTransId="{70A872F3-6C01-4B1B-9562-C2729DE86D7E}"/>
    <dgm:cxn modelId="{9D260843-08D6-410A-8507-C489CA86CECB}" type="presOf" srcId="{EDE521FA-F07E-47B4-8BFF-7ED707C3B7A6}" destId="{185F89CF-98A2-4964-8B5C-249B26A1B783}" srcOrd="0" destOrd="2" presId="urn:microsoft.com/office/officeart/2009/3/layout/StepUpProcess"/>
    <dgm:cxn modelId="{B396C549-5913-481C-B78D-E3C1F9CC05C9}" type="presOf" srcId="{3DBE0109-7FA6-4187-94B7-3DDB588C4465}" destId="{185F89CF-98A2-4964-8B5C-249B26A1B783}" srcOrd="0" destOrd="0" presId="urn:microsoft.com/office/officeart/2009/3/layout/StepUpProcess"/>
    <dgm:cxn modelId="{201A1579-72E3-480A-90D6-08B92754CF06}" srcId="{FAA44475-7955-4192-A42C-471014DFFBF1}" destId="{62D036EE-9F11-4D32-A62B-CB208FF88BA7}" srcOrd="0" destOrd="0" parTransId="{1C6EE094-98E8-4F36-9B83-EC9FA59B2747}" sibTransId="{5C5022AF-7524-494D-AB19-7C0AB219053F}"/>
    <dgm:cxn modelId="{E1AB208A-4A4D-41BC-8EAC-3F2BCB626361}" type="presOf" srcId="{6125F5B7-387C-4D68-AD22-9426EAA19B93}" destId="{61396595-EBD2-4C22-A56F-99D9199A2956}" srcOrd="0" destOrd="0" presId="urn:microsoft.com/office/officeart/2009/3/layout/StepUpProcess"/>
    <dgm:cxn modelId="{733A05A5-7A44-4F36-9EB1-99BBCA3D8BA6}" type="presOf" srcId="{6C3DE71C-5EFC-4ADA-88EA-3637C459EAC7}" destId="{1DB7C282-84EA-4A18-AFDC-B0F17F2DC774}" srcOrd="0" destOrd="1" presId="urn:microsoft.com/office/officeart/2009/3/layout/StepUpProcess"/>
    <dgm:cxn modelId="{ABEA63B1-126E-4E19-BEB4-92B3CA176D01}" srcId="{3DBE0109-7FA6-4187-94B7-3DDB588C4465}" destId="{EDE521FA-F07E-47B4-8BFF-7ED707C3B7A6}" srcOrd="1" destOrd="0" parTransId="{13C3D820-DE79-40AF-9605-29C85E259C31}" sibTransId="{A08D72C5-E9F6-47A7-9393-B9FBC974CF42}"/>
    <dgm:cxn modelId="{26E778C3-B504-49D5-B65E-E50855328569}" type="presOf" srcId="{FAA44475-7955-4192-A42C-471014DFFBF1}" destId="{CF6A27DB-211C-4FCC-9203-D4F2284B7E2F}" srcOrd="0" destOrd="0" presId="urn:microsoft.com/office/officeart/2009/3/layout/StepUpProcess"/>
    <dgm:cxn modelId="{3181CFCF-06DD-44DE-B3FD-D65B025D913A}" type="presOf" srcId="{62D036EE-9F11-4D32-A62B-CB208FF88BA7}" destId="{CF6A27DB-211C-4FCC-9203-D4F2284B7E2F}" srcOrd="0" destOrd="1" presId="urn:microsoft.com/office/officeart/2009/3/layout/StepUpProcess"/>
    <dgm:cxn modelId="{04EFEDE2-1535-4CB3-AD27-F1C0AFA56AF3}" srcId="{95F5C3FB-93E0-49F7-813C-41F0B37D5EFF}" destId="{47527E50-5219-4043-8AF4-B716E7867316}" srcOrd="2" destOrd="0" parTransId="{2D4FDB7A-B06A-4991-86C8-12F3B2300E2D}" sibTransId="{80574B66-473E-4701-A6F9-817B8E57E4AD}"/>
    <dgm:cxn modelId="{422D65E4-EFF3-44DF-ACCD-EA1CA0567553}" srcId="{6125F5B7-387C-4D68-AD22-9426EAA19B93}" destId="{95F5C3FB-93E0-49F7-813C-41F0B37D5EFF}" srcOrd="1" destOrd="0" parTransId="{A72BB4E7-4546-4D46-AC10-58EB7E6F039F}" sibTransId="{5CDF0A17-086C-48BB-9C61-1711CF373B1D}"/>
    <dgm:cxn modelId="{FCC069FD-CF8B-4980-8581-03B757562DDB}" type="presOf" srcId="{1E0E2585-6D64-4BCA-A4D7-BA1944500266}" destId="{1DB7C282-84EA-4A18-AFDC-B0F17F2DC774}" srcOrd="0" destOrd="2" presId="urn:microsoft.com/office/officeart/2009/3/layout/StepUpProcess"/>
    <dgm:cxn modelId="{60DE42B7-A720-4EB8-A826-7BE9BC143EE2}" type="presParOf" srcId="{61396595-EBD2-4C22-A56F-99D9199A2956}" destId="{FF8030C4-593F-4840-A1B1-870020D41BCB}" srcOrd="0" destOrd="0" presId="urn:microsoft.com/office/officeart/2009/3/layout/StepUpProcess"/>
    <dgm:cxn modelId="{7497D9C7-196D-4F6C-9806-C69260478E73}" type="presParOf" srcId="{FF8030C4-593F-4840-A1B1-870020D41BCB}" destId="{C59BA069-A66D-4B36-817C-76B712173D42}" srcOrd="0" destOrd="0" presId="urn:microsoft.com/office/officeart/2009/3/layout/StepUpProcess"/>
    <dgm:cxn modelId="{3B31CF25-D340-44B3-80E9-C8A3B1D1F480}" type="presParOf" srcId="{FF8030C4-593F-4840-A1B1-870020D41BCB}" destId="{185F89CF-98A2-4964-8B5C-249B26A1B783}" srcOrd="1" destOrd="0" presId="urn:microsoft.com/office/officeart/2009/3/layout/StepUpProcess"/>
    <dgm:cxn modelId="{AC93787D-5F01-4C8A-9807-D4C8DDFF8082}" type="presParOf" srcId="{FF8030C4-593F-4840-A1B1-870020D41BCB}" destId="{56E93CB9-72B4-4F91-A22C-AF9924480AB8}" srcOrd="2" destOrd="0" presId="urn:microsoft.com/office/officeart/2009/3/layout/StepUpProcess"/>
    <dgm:cxn modelId="{15811985-AC59-4B08-BE3D-F5F404071298}" type="presParOf" srcId="{61396595-EBD2-4C22-A56F-99D9199A2956}" destId="{5F885AB2-D831-4A23-9F1A-AF92AB2C5E64}" srcOrd="1" destOrd="0" presId="urn:microsoft.com/office/officeart/2009/3/layout/StepUpProcess"/>
    <dgm:cxn modelId="{B51A8388-CB10-4FAC-9562-16BA2AB05C6E}" type="presParOf" srcId="{5F885AB2-D831-4A23-9F1A-AF92AB2C5E64}" destId="{73FF56C9-542D-448A-9426-90AE73A3CB90}" srcOrd="0" destOrd="0" presId="urn:microsoft.com/office/officeart/2009/3/layout/StepUpProcess"/>
    <dgm:cxn modelId="{7102BE15-EF99-40B0-886E-5FF8D2A6FD6D}" type="presParOf" srcId="{61396595-EBD2-4C22-A56F-99D9199A2956}" destId="{E059D796-F12F-41CB-9943-9CAF789C0E67}" srcOrd="2" destOrd="0" presId="urn:microsoft.com/office/officeart/2009/3/layout/StepUpProcess"/>
    <dgm:cxn modelId="{C73039A7-F4B4-48A7-A99A-4F5A6B451D07}" type="presParOf" srcId="{E059D796-F12F-41CB-9943-9CAF789C0E67}" destId="{9BC7C547-C38B-4461-9DD9-5C3D0FDC541A}" srcOrd="0" destOrd="0" presId="urn:microsoft.com/office/officeart/2009/3/layout/StepUpProcess"/>
    <dgm:cxn modelId="{49B3BBED-CC1A-460D-8158-5363D9C72759}" type="presParOf" srcId="{E059D796-F12F-41CB-9943-9CAF789C0E67}" destId="{1DB7C282-84EA-4A18-AFDC-B0F17F2DC774}" srcOrd="1" destOrd="0" presId="urn:microsoft.com/office/officeart/2009/3/layout/StepUpProcess"/>
    <dgm:cxn modelId="{0F5FEE9D-B5E4-4FD6-BA07-6F74F8562BED}" type="presParOf" srcId="{E059D796-F12F-41CB-9943-9CAF789C0E67}" destId="{64CA9253-242E-45BF-96BC-52521496B7E4}" srcOrd="2" destOrd="0" presId="urn:microsoft.com/office/officeart/2009/3/layout/StepUpProcess"/>
    <dgm:cxn modelId="{5180E671-6BDB-4977-8C7C-3A7793B271D5}" type="presParOf" srcId="{61396595-EBD2-4C22-A56F-99D9199A2956}" destId="{2AEED5A4-3B28-4C00-8C5B-80A73F08FA39}" srcOrd="3" destOrd="0" presId="urn:microsoft.com/office/officeart/2009/3/layout/StepUpProcess"/>
    <dgm:cxn modelId="{01CAC4C1-27A4-4285-9ED5-1A3169BBB205}" type="presParOf" srcId="{2AEED5A4-3B28-4C00-8C5B-80A73F08FA39}" destId="{A3DDCE04-E384-4BFD-A544-8E3F92E69B4A}" srcOrd="0" destOrd="0" presId="urn:microsoft.com/office/officeart/2009/3/layout/StepUpProcess"/>
    <dgm:cxn modelId="{768764A9-1456-4164-89D4-8FCFD1FE5927}" type="presParOf" srcId="{61396595-EBD2-4C22-A56F-99D9199A2956}" destId="{99EA3F3E-A0BF-4C08-9533-63D5E86488C8}" srcOrd="4" destOrd="0" presId="urn:microsoft.com/office/officeart/2009/3/layout/StepUpProcess"/>
    <dgm:cxn modelId="{15DC8144-C5E0-4AC2-B2D9-A41327968929}" type="presParOf" srcId="{99EA3F3E-A0BF-4C08-9533-63D5E86488C8}" destId="{8B28F3EB-4E0C-4C7E-9F88-4308689FA845}" srcOrd="0" destOrd="0" presId="urn:microsoft.com/office/officeart/2009/3/layout/StepUpProcess"/>
    <dgm:cxn modelId="{07D8B55D-7112-499B-8CEA-1AF4665E829F}" type="presParOf" srcId="{99EA3F3E-A0BF-4C08-9533-63D5E86488C8}" destId="{CF6A27DB-211C-4FCC-9203-D4F2284B7E2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1429B-EC96-445F-9E55-8B9A825F1C97}">
      <dsp:nvSpPr>
        <dsp:cNvPr id="0" name=""/>
        <dsp:cNvSpPr/>
      </dsp:nvSpPr>
      <dsp:spPr>
        <a:xfrm>
          <a:off x="0" y="309051"/>
          <a:ext cx="9814886" cy="57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173ECB-3CA2-4201-8958-7B80D329960E}">
      <dsp:nvSpPr>
        <dsp:cNvPr id="0" name=""/>
        <dsp:cNvSpPr/>
      </dsp:nvSpPr>
      <dsp:spPr>
        <a:xfrm>
          <a:off x="490744" y="81511"/>
          <a:ext cx="7034829" cy="5670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Introduction</a:t>
          </a:r>
        </a:p>
      </dsp:txBody>
      <dsp:txXfrm>
        <a:off x="518424" y="109191"/>
        <a:ext cx="6979469" cy="511659"/>
      </dsp:txXfrm>
    </dsp:sp>
    <dsp:sp modelId="{A682009C-0EC9-41E5-AB18-DCC10545A6B0}">
      <dsp:nvSpPr>
        <dsp:cNvPr id="0" name=""/>
        <dsp:cNvSpPr/>
      </dsp:nvSpPr>
      <dsp:spPr>
        <a:xfrm>
          <a:off x="0" y="1240391"/>
          <a:ext cx="9814886" cy="57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F279A5-008F-43E4-B06D-B3A969381382}">
      <dsp:nvSpPr>
        <dsp:cNvPr id="0" name=""/>
        <dsp:cNvSpPr/>
      </dsp:nvSpPr>
      <dsp:spPr>
        <a:xfrm>
          <a:off x="490744" y="1012851"/>
          <a:ext cx="7034829" cy="5670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Income</a:t>
          </a:r>
        </a:p>
      </dsp:txBody>
      <dsp:txXfrm>
        <a:off x="518424" y="1040531"/>
        <a:ext cx="6979469" cy="511659"/>
      </dsp:txXfrm>
    </dsp:sp>
    <dsp:sp modelId="{6F66589B-CBA8-4EE1-B475-D5D741C70E64}">
      <dsp:nvSpPr>
        <dsp:cNvPr id="0" name=""/>
        <dsp:cNvSpPr/>
      </dsp:nvSpPr>
      <dsp:spPr>
        <a:xfrm>
          <a:off x="0" y="2171731"/>
          <a:ext cx="9814886" cy="57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D77AC5-F4B3-4A55-9D7E-77BF6E7F4BE3}">
      <dsp:nvSpPr>
        <dsp:cNvPr id="0" name=""/>
        <dsp:cNvSpPr/>
      </dsp:nvSpPr>
      <dsp:spPr>
        <a:xfrm>
          <a:off x="490744" y="1944191"/>
          <a:ext cx="7034829" cy="5670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Deductions</a:t>
          </a:r>
        </a:p>
      </dsp:txBody>
      <dsp:txXfrm>
        <a:off x="518424" y="1971871"/>
        <a:ext cx="6979469" cy="511659"/>
      </dsp:txXfrm>
    </dsp:sp>
    <dsp:sp modelId="{364B8A1A-4FD4-469E-86E7-5E27BCE43F9D}">
      <dsp:nvSpPr>
        <dsp:cNvPr id="0" name=""/>
        <dsp:cNvSpPr/>
      </dsp:nvSpPr>
      <dsp:spPr>
        <a:xfrm>
          <a:off x="0" y="3073210"/>
          <a:ext cx="9814886" cy="57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708DF7-88C3-41D3-A258-DAFB26590416}">
      <dsp:nvSpPr>
        <dsp:cNvPr id="0" name=""/>
        <dsp:cNvSpPr/>
      </dsp:nvSpPr>
      <dsp:spPr>
        <a:xfrm>
          <a:off x="490744" y="2875531"/>
          <a:ext cx="7044173" cy="5371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bg1"/>
              </a:solidFill>
              <a:latin typeface="+mj-lt"/>
            </a:rPr>
            <a:t>Capital</a:t>
          </a:r>
        </a:p>
      </dsp:txBody>
      <dsp:txXfrm>
        <a:off x="516966" y="2901753"/>
        <a:ext cx="6991729" cy="484715"/>
      </dsp:txXfrm>
    </dsp:sp>
    <dsp:sp modelId="{5516CB9E-988F-492F-99B6-094237FAC981}">
      <dsp:nvSpPr>
        <dsp:cNvPr id="0" name=""/>
        <dsp:cNvSpPr/>
      </dsp:nvSpPr>
      <dsp:spPr>
        <a:xfrm>
          <a:off x="0" y="4004550"/>
          <a:ext cx="9814886" cy="57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F3E9F1-F97A-407F-BE21-5CAF0E706261}">
      <dsp:nvSpPr>
        <dsp:cNvPr id="0" name=""/>
        <dsp:cNvSpPr/>
      </dsp:nvSpPr>
      <dsp:spPr>
        <a:xfrm>
          <a:off x="490744" y="3777010"/>
          <a:ext cx="7011744" cy="5670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Hints and tips</a:t>
          </a:r>
        </a:p>
      </dsp:txBody>
      <dsp:txXfrm>
        <a:off x="518424" y="3804690"/>
        <a:ext cx="6956384" cy="511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90518-22F1-4646-9759-29626193A688}">
      <dsp:nvSpPr>
        <dsp:cNvPr id="0" name=""/>
        <dsp:cNvSpPr/>
      </dsp:nvSpPr>
      <dsp:spPr>
        <a:xfrm>
          <a:off x="0" y="214740"/>
          <a:ext cx="10138391" cy="661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91592"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hlinkClick xmlns:r="http://schemas.openxmlformats.org/officeDocument/2006/relationships" r:id="rId1"/>
            </a:rPr>
            <a:t>Civil legal Aid – Legal Aid Learning</a:t>
          </a:r>
          <a:endParaRPr lang="en-GB" sz="1800" b="1" kern="1200">
            <a:latin typeface="Arial" panose="020B0604020202020204" pitchFamily="34" charset="0"/>
            <a:cs typeface="Arial" panose="020B0604020202020204" pitchFamily="34" charset="0"/>
          </a:endParaRPr>
        </a:p>
      </dsp:txBody>
      <dsp:txXfrm>
        <a:off x="0" y="214740"/>
        <a:ext cx="10138391" cy="661500"/>
      </dsp:txXfrm>
    </dsp:sp>
    <dsp:sp modelId="{150576E2-B4C6-4050-8FD4-CA95B847155B}">
      <dsp:nvSpPr>
        <dsp:cNvPr id="0" name=""/>
        <dsp:cNvSpPr/>
      </dsp:nvSpPr>
      <dsp:spPr>
        <a:xfrm>
          <a:off x="506919" y="8100"/>
          <a:ext cx="7096873"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rtl="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CCMS Quick Guides </a:t>
          </a:r>
        </a:p>
      </dsp:txBody>
      <dsp:txXfrm>
        <a:off x="527094" y="28275"/>
        <a:ext cx="7056523" cy="372930"/>
      </dsp:txXfrm>
    </dsp:sp>
    <dsp:sp modelId="{BFEDC405-33BF-4BA3-A838-FFBB77DEB8BC}">
      <dsp:nvSpPr>
        <dsp:cNvPr id="0" name=""/>
        <dsp:cNvSpPr/>
      </dsp:nvSpPr>
      <dsp:spPr>
        <a:xfrm>
          <a:off x="0" y="1158480"/>
          <a:ext cx="10138391" cy="661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91592"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latin typeface="Arial" panose="020B0604020202020204" pitchFamily="34" charset="0"/>
              <a:cs typeface="Arial" panose="020B0604020202020204" pitchFamily="34" charset="0"/>
            </a:rPr>
            <a:t>Sign up on ‘Eventbrite’</a:t>
          </a:r>
          <a:endParaRPr lang="en-GB" sz="1800" kern="1200">
            <a:latin typeface="Arial" panose="020B0604020202020204" pitchFamily="34" charset="0"/>
            <a:cs typeface="Arial" panose="020B0604020202020204" pitchFamily="34" charset="0"/>
          </a:endParaRPr>
        </a:p>
      </dsp:txBody>
      <dsp:txXfrm>
        <a:off x="0" y="1158480"/>
        <a:ext cx="10138391" cy="661500"/>
      </dsp:txXfrm>
    </dsp:sp>
    <dsp:sp modelId="{67B7D9D3-9CC8-4AE7-A220-98CDDFF8386C}">
      <dsp:nvSpPr>
        <dsp:cNvPr id="0" name=""/>
        <dsp:cNvSpPr/>
      </dsp:nvSpPr>
      <dsp:spPr>
        <a:xfrm>
          <a:off x="506919" y="951840"/>
          <a:ext cx="7096873"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CCMS Online Training</a:t>
          </a:r>
        </a:p>
      </dsp:txBody>
      <dsp:txXfrm>
        <a:off x="527094" y="972015"/>
        <a:ext cx="7056523" cy="372930"/>
      </dsp:txXfrm>
    </dsp:sp>
    <dsp:sp modelId="{75A5DF26-28A4-49BE-825D-32A0F9B644C1}">
      <dsp:nvSpPr>
        <dsp:cNvPr id="0" name=""/>
        <dsp:cNvSpPr/>
      </dsp:nvSpPr>
      <dsp:spPr>
        <a:xfrm>
          <a:off x="0" y="2102221"/>
          <a:ext cx="10138391" cy="661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91592"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latin typeface="Arial" panose="020B0604020202020204" pitchFamily="34" charset="0"/>
              <a:cs typeface="Arial" panose="020B0604020202020204" pitchFamily="34" charset="0"/>
            </a:rPr>
            <a:t>Use Webchat for help with IT system issues</a:t>
          </a:r>
          <a:endParaRPr lang="en-GB" sz="1800" kern="1200">
            <a:latin typeface="Arial" panose="020B0604020202020204" pitchFamily="34" charset="0"/>
            <a:cs typeface="Arial" panose="020B0604020202020204" pitchFamily="34" charset="0"/>
          </a:endParaRPr>
        </a:p>
      </dsp:txBody>
      <dsp:txXfrm>
        <a:off x="0" y="2102221"/>
        <a:ext cx="10138391" cy="661500"/>
      </dsp:txXfrm>
    </dsp:sp>
    <dsp:sp modelId="{FE77AF1C-3A89-4C0E-AAED-39D2B822CEDF}">
      <dsp:nvSpPr>
        <dsp:cNvPr id="0" name=""/>
        <dsp:cNvSpPr/>
      </dsp:nvSpPr>
      <dsp:spPr>
        <a:xfrm>
          <a:off x="506919" y="1895581"/>
          <a:ext cx="7096873"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Online Support Webchat</a:t>
          </a:r>
        </a:p>
      </dsp:txBody>
      <dsp:txXfrm>
        <a:off x="527094" y="1915756"/>
        <a:ext cx="7056523" cy="372930"/>
      </dsp:txXfrm>
    </dsp:sp>
    <dsp:sp modelId="{64286BCF-409A-4199-93D7-EC97D8E5BBF6}">
      <dsp:nvSpPr>
        <dsp:cNvPr id="0" name=""/>
        <dsp:cNvSpPr/>
      </dsp:nvSpPr>
      <dsp:spPr>
        <a:xfrm>
          <a:off x="0" y="3045961"/>
          <a:ext cx="10138391" cy="1675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91592"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Our ‘Help Us Say Yes’ webinars focus on areas where there have been issues or high enquiry levels</a:t>
          </a: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Popular sessions are posted on the training website: </a:t>
          </a:r>
          <a:r>
            <a:rPr lang="en-GB" sz="1800" kern="1200" dirty="0">
              <a:solidFill>
                <a:schemeClr val="accent1"/>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Ministry of Justice</a:t>
          </a:r>
          <a:r>
            <a:rPr lang="en-GB" sz="1800" kern="1200" dirty="0">
              <a:solidFill>
                <a:schemeClr val="accent1"/>
              </a:solidFill>
              <a:latin typeface="Arial" panose="020B0604020202020204" pitchFamily="34" charset="0"/>
              <a:cs typeface="Arial" panose="020B0604020202020204" pitchFamily="34" charset="0"/>
            </a:rPr>
            <a:t> </a:t>
          </a:r>
          <a:r>
            <a:rPr lang="en-GB" sz="1800" kern="1200" dirty="0">
              <a:solidFill>
                <a:schemeClr val="tx1"/>
              </a:solidFill>
              <a:latin typeface="+mn-lt"/>
              <a:cs typeface="Arial" panose="020B0604020202020204" pitchFamily="34" charset="0"/>
            </a:rPr>
            <a:t>and the LAA YouTube channel: </a:t>
          </a:r>
          <a:r>
            <a:rPr lang="en-GB" sz="1800" kern="1200" dirty="0">
              <a:solidFill>
                <a:schemeClr val="accent1"/>
              </a:solidFill>
              <a:hlinkClick xmlns:r="http://schemas.openxmlformats.org/officeDocument/2006/relationships" r:id="rId3" tooltip="https://www.youtube.com/@legalaidagency4058?app=desktop">
                <a:extLst>
                  <a:ext uri="{A12FA001-AC4F-418D-AE19-62706E023703}">
                    <ahyp:hlinkClr xmlns:ahyp="http://schemas.microsoft.com/office/drawing/2018/hyperlinkcolor" val="tx"/>
                  </a:ext>
                </a:extLst>
              </a:hlinkClick>
            </a:rPr>
            <a:t>Legal Aid Agency </a:t>
          </a:r>
          <a:r>
            <a:rPr lang="en-GB" sz="1800" kern="1200" dirty="0" err="1">
              <a:solidFill>
                <a:schemeClr val="accent1"/>
              </a:solidFill>
              <a:hlinkClick xmlns:r="http://schemas.openxmlformats.org/officeDocument/2006/relationships" r:id="rId3" tooltip="https://www.youtube.com/@legalaidagency4058?app=desktop">
                <a:extLst>
                  <a:ext uri="{A12FA001-AC4F-418D-AE19-62706E023703}">
                    <ahyp:hlinkClr xmlns:ahyp="http://schemas.microsoft.com/office/drawing/2018/hyperlinkcolor" val="tx"/>
                  </a:ext>
                </a:extLst>
              </a:hlinkClick>
            </a:rPr>
            <a:t>youtube</a:t>
          </a:r>
          <a:r>
            <a:rPr lang="en-GB" sz="1800" kern="1200" dirty="0">
              <a:solidFill>
                <a:schemeClr val="accent1"/>
              </a:solidFill>
              <a:hlinkClick xmlns:r="http://schemas.openxmlformats.org/officeDocument/2006/relationships" r:id="rId3" tooltip="https://www.youtube.com/@legalaidagency4058?app=desktop">
                <a:extLst>
                  <a:ext uri="{A12FA001-AC4F-418D-AE19-62706E023703}">
                    <ahyp:hlinkClr xmlns:ahyp="http://schemas.microsoft.com/office/drawing/2018/hyperlinkcolor" val="tx"/>
                  </a:ext>
                </a:extLst>
              </a:hlinkClick>
            </a:rPr>
            <a:t> channel</a:t>
          </a:r>
          <a:r>
            <a:rPr lang="en-GB" sz="1800" kern="1200" dirty="0">
              <a:solidFill>
                <a:schemeClr val="accent1"/>
              </a:solidFill>
            </a:rPr>
            <a:t> </a:t>
          </a:r>
          <a:r>
            <a:rPr lang="en-GB" sz="1800" kern="1200" dirty="0">
              <a:solidFill>
                <a:schemeClr val="tx1"/>
              </a:solidFill>
            </a:rPr>
            <a:t>Remember to like and subscribe!</a:t>
          </a:r>
          <a:endParaRPr lang="en-GB" sz="1800" kern="1200" dirty="0">
            <a:solidFill>
              <a:schemeClr val="tx1"/>
            </a:solidFill>
            <a:latin typeface="Arial" panose="020B0604020202020204" pitchFamily="34" charset="0"/>
            <a:cs typeface="Arial" panose="020B0604020202020204" pitchFamily="34" charset="0"/>
          </a:endParaRPr>
        </a:p>
      </dsp:txBody>
      <dsp:txXfrm>
        <a:off x="0" y="3045961"/>
        <a:ext cx="10138391" cy="1675800"/>
      </dsp:txXfrm>
    </dsp:sp>
    <dsp:sp modelId="{DE41F533-A90B-4791-A97F-D2263066D35F}">
      <dsp:nvSpPr>
        <dsp:cNvPr id="0" name=""/>
        <dsp:cNvSpPr/>
      </dsp:nvSpPr>
      <dsp:spPr>
        <a:xfrm>
          <a:off x="506919" y="2839321"/>
          <a:ext cx="7096873"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Webinar Recordings</a:t>
          </a:r>
        </a:p>
      </dsp:txBody>
      <dsp:txXfrm>
        <a:off x="527094" y="2859496"/>
        <a:ext cx="7056523"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BA069-A66D-4B36-817C-76B712173D42}">
      <dsp:nvSpPr>
        <dsp:cNvPr id="0" name=""/>
        <dsp:cNvSpPr/>
      </dsp:nvSpPr>
      <dsp:spPr>
        <a:xfrm rot="5400000">
          <a:off x="2936009" y="323630"/>
          <a:ext cx="1200168" cy="2740855"/>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F89CF-98A2-4964-8B5C-249B26A1B783}">
      <dsp:nvSpPr>
        <dsp:cNvPr id="0" name=""/>
        <dsp:cNvSpPr/>
      </dsp:nvSpPr>
      <dsp:spPr>
        <a:xfrm>
          <a:off x="2388990" y="1293864"/>
          <a:ext cx="2646209"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Legal Aid Bulletin</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A fortnightly e-alert with links to relevant pages</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Join our thousands of subscribers: </a:t>
          </a:r>
          <a:r>
            <a:rPr lang="en-US" sz="1800" kern="1200">
              <a:hlinkClick xmlns:r="http://schemas.openxmlformats.org/officeDocument/2006/relationships" r:id="rId1"/>
            </a:rPr>
            <a:t>LAA Bulletin</a:t>
          </a:r>
          <a:endParaRPr lang="en-GB" sz="1800" kern="1200">
            <a:solidFill>
              <a:schemeClr val="tx1"/>
            </a:solidFill>
          </a:endParaRPr>
        </a:p>
      </dsp:txBody>
      <dsp:txXfrm>
        <a:off x="2388990" y="1293864"/>
        <a:ext cx="2646209" cy="1580392"/>
      </dsp:txXfrm>
    </dsp:sp>
    <dsp:sp modelId="{56E93CB9-72B4-4F91-A22C-AF9924480AB8}">
      <dsp:nvSpPr>
        <dsp:cNvPr id="0" name=""/>
        <dsp:cNvSpPr/>
      </dsp:nvSpPr>
      <dsp:spPr>
        <a:xfrm>
          <a:off x="4563870" y="600635"/>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7C547-C38B-4461-9DD9-5C3D0FDC541A}">
      <dsp:nvSpPr>
        <dsp:cNvPr id="0" name=""/>
        <dsp:cNvSpPr/>
      </dsp:nvSpPr>
      <dsp:spPr>
        <a:xfrm rot="5400000">
          <a:off x="6012402" y="-131644"/>
          <a:ext cx="1200168" cy="2541769"/>
        </a:xfrm>
        <a:prstGeom prst="corner">
          <a:avLst>
            <a:gd name="adj1" fmla="val 16120"/>
            <a:gd name="adj2" fmla="val 16110"/>
          </a:avLst>
        </a:prstGeom>
        <a:solidFill>
          <a:srgbClr val="ABADCB"/>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7C282-84EA-4A18-AFDC-B0F17F2DC774}">
      <dsp:nvSpPr>
        <dsp:cNvPr id="0" name=""/>
        <dsp:cNvSpPr/>
      </dsp:nvSpPr>
      <dsp:spPr>
        <a:xfrm>
          <a:off x="5638887" y="844529"/>
          <a:ext cx="2363398"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Social Media</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kern="1200"/>
            <a:t>Follow us on X </a:t>
          </a:r>
          <a:r>
            <a:rPr lang="en-US" sz="1800" kern="1200">
              <a:hlinkClick xmlns:r="http://schemas.openxmlformats.org/officeDocument/2006/relationships" r:id="rId2"/>
            </a:rPr>
            <a:t>@LegalAidAgency</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Get help from our customer </a:t>
          </a:r>
          <a:r>
            <a:rPr lang="en-GB" sz="1800" kern="1200">
              <a:solidFill>
                <a:schemeClr val="tx1"/>
              </a:solidFill>
            </a:rPr>
            <a:t>service twitter account</a:t>
          </a:r>
        </a:p>
        <a:p>
          <a:pPr marL="171450" lvl="1" indent="-171450" algn="l" defTabSz="800100">
            <a:lnSpc>
              <a:spcPct val="100000"/>
            </a:lnSpc>
            <a:spcBef>
              <a:spcPct val="0"/>
            </a:spcBef>
            <a:spcAft>
              <a:spcPct val="15000"/>
            </a:spcAft>
            <a:buChar char="•"/>
          </a:pPr>
          <a:r>
            <a:rPr lang="en-GB" sz="1800" kern="1200">
              <a:solidFill>
                <a:schemeClr val="tx1"/>
              </a:solidFill>
            </a:rPr>
            <a:t>Read our blog</a:t>
          </a:r>
        </a:p>
      </dsp:txBody>
      <dsp:txXfrm>
        <a:off x="5638887" y="844529"/>
        <a:ext cx="2363398" cy="1580392"/>
      </dsp:txXfrm>
    </dsp:sp>
    <dsp:sp modelId="{64CA9253-242E-45BF-96BC-52521496B7E4}">
      <dsp:nvSpPr>
        <dsp:cNvPr id="0" name=""/>
        <dsp:cNvSpPr/>
      </dsp:nvSpPr>
      <dsp:spPr>
        <a:xfrm>
          <a:off x="7519317" y="68489"/>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8F3EB-4E0C-4C7E-9F88-4308689FA845}">
      <dsp:nvSpPr>
        <dsp:cNvPr id="0" name=""/>
        <dsp:cNvSpPr/>
      </dsp:nvSpPr>
      <dsp:spPr>
        <a:xfrm rot="5400000">
          <a:off x="8849078" y="-664241"/>
          <a:ext cx="1200168" cy="2534220"/>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A27DB-211C-4FCC-9203-D4F2284B7E2F}">
      <dsp:nvSpPr>
        <dsp:cNvPr id="0" name=""/>
        <dsp:cNvSpPr/>
      </dsp:nvSpPr>
      <dsp:spPr>
        <a:xfrm>
          <a:off x="8420868" y="366542"/>
          <a:ext cx="2377875"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LAA Portal</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We post the status of our online systems on the portal’s home page</a:t>
          </a:r>
          <a:endParaRPr lang="en-GB" sz="1800" kern="1200">
            <a:solidFill>
              <a:schemeClr val="tx1"/>
            </a:solidFill>
          </a:endParaRPr>
        </a:p>
      </dsp:txBody>
      <dsp:txXfrm>
        <a:off x="8420868" y="366542"/>
        <a:ext cx="2377875" cy="15803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F0D45-D11F-4443-A210-A41819458A7A}" type="datetimeFigureOut">
              <a:rPr lang="en-GB" smtClean="0"/>
              <a:t>01/11/2024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FB60E-C0A5-416E-864A-9ED7E1B46ACC}" type="slidenum">
              <a:rPr lang="en-GB" smtClean="0"/>
              <a:t>‹#›</a:t>
            </a:fld>
            <a:endParaRPr lang="en-GB"/>
          </a:p>
        </p:txBody>
      </p:sp>
    </p:spTree>
    <p:extLst>
      <p:ext uri="{BB962C8B-B14F-4D97-AF65-F5344CB8AC3E}">
        <p14:creationId xmlns:p14="http://schemas.microsoft.com/office/powerpoint/2010/main" val="239554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a:t>
            </a:fld>
            <a:endParaRPr lang="en-GB"/>
          </a:p>
        </p:txBody>
      </p:sp>
    </p:spTree>
    <p:extLst>
      <p:ext uri="{BB962C8B-B14F-4D97-AF65-F5344CB8AC3E}">
        <p14:creationId xmlns:p14="http://schemas.microsoft.com/office/powerpoint/2010/main" val="1653421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 y="1527"/>
            <a:ext cx="12221623" cy="6872945"/>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56000" y="2679699"/>
            <a:ext cx="9940940" cy="1009124"/>
          </a:xfrm>
        </p:spPr>
        <p:txBody>
          <a:bodyPr anchor="t" anchorCtr="0">
            <a:normAutofit/>
          </a:bodyPr>
          <a:lstStyle>
            <a:lvl1pPr algn="l">
              <a:defRPr sz="3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56000" y="3844940"/>
            <a:ext cx="7390060"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56000" y="5427311"/>
            <a:ext cx="4017600" cy="271604"/>
          </a:xfrm>
        </p:spPr>
        <p:txBody>
          <a:bodyPr>
            <a:normAutofit/>
          </a:bodyPr>
          <a:lstStyle>
            <a:lvl1pPr>
              <a:defRPr sz="1600">
                <a:solidFill>
                  <a:schemeClr val="bg1"/>
                </a:solidFill>
              </a:defRPr>
            </a:lvl1pPr>
          </a:lstStyle>
          <a:p>
            <a:pPr lvl="0"/>
            <a:r>
              <a:rPr lang="en-US"/>
              <a:t>Month YYYY</a:t>
            </a:r>
            <a:endParaRPr lang="en-GB"/>
          </a:p>
        </p:txBody>
      </p:sp>
    </p:spTree>
    <p:extLst>
      <p:ext uri="{BB962C8B-B14F-4D97-AF65-F5344CB8AC3E}">
        <p14:creationId xmlns:p14="http://schemas.microsoft.com/office/powerpoint/2010/main" val="356461275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5B4F51-5365-3BA7-A54C-CBC64BD46D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57"/>
            <a:ext cx="12192000" cy="6856285"/>
          </a:xfrm>
          <a:prstGeom prst="rect">
            <a:avLst/>
          </a:prstGeom>
        </p:spPr>
      </p:pic>
      <p:sp>
        <p:nvSpPr>
          <p:cNvPr id="2" name="Title 1">
            <a:extLst>
              <a:ext uri="{FF2B5EF4-FFF2-40B4-BE49-F238E27FC236}">
                <a16:creationId xmlns:a16="http://schemas.microsoft.com/office/drawing/2014/main" id="{CAB1583C-FBCA-EA5C-1733-E09C1C9DAC2B}"/>
              </a:ext>
            </a:extLst>
          </p:cNvPr>
          <p:cNvSpPr>
            <a:spLocks noGrp="1"/>
          </p:cNvSpPr>
          <p:nvPr>
            <p:ph type="title"/>
          </p:nvPr>
        </p:nvSpPr>
        <p:spPr>
          <a:xfrm>
            <a:off x="759600" y="2620800"/>
            <a:ext cx="7920000" cy="1080000"/>
          </a:xfrm>
        </p:spPr>
        <p:txBody>
          <a:bodyPr anchor="t" anchorCtr="0">
            <a:normAutofit/>
          </a:bodyPr>
          <a:lstStyle>
            <a:lvl1pPr>
              <a:defRPr sz="3400">
                <a:solidFill>
                  <a:schemeClr val="tx1"/>
                </a:solidFill>
              </a:defRPr>
            </a:lvl1p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FAE1315A-D470-E14A-1174-2675FA007A0E}"/>
              </a:ext>
            </a:extLst>
          </p:cNvPr>
          <p:cNvSpPr>
            <a:spLocks noGrp="1"/>
          </p:cNvSpPr>
          <p:nvPr>
            <p:ph type="body" idx="1"/>
          </p:nvPr>
        </p:nvSpPr>
        <p:spPr>
          <a:xfrm>
            <a:off x="759600" y="3837600"/>
            <a:ext cx="7920000" cy="10800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5825537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6EF8E2-187D-6D0F-4B84-B96F66A36C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71AD33D3-D582-48EF-0A2B-74426CCEC468}"/>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11E300F-E606-52C3-A6CF-24C403CD7DD4}"/>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104A9B82-31CD-4257-9983-9D3A86BF2CFF}" type="datetime1">
              <a:rPr lang="en-GB" smtClean="0"/>
              <a:t>01/11/2024</a:t>
            </a:fld>
            <a:endParaRPr lang="en-GB"/>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a:t>Footer - use Insert &gt; Header &amp; Footer to edit this text</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41956528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714443D-2133-B9A5-3208-7A1FB40F0E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8D3296D8-E2C8-3A59-6DA0-2FCCEA8D1B50}"/>
              </a:ext>
            </a:extLst>
          </p:cNvPr>
          <p:cNvSpPr>
            <a:spLocks noGrp="1"/>
          </p:cNvSpPr>
          <p:nvPr>
            <p:ph sz="half" idx="2"/>
          </p:nvPr>
        </p:nvSpPr>
        <p:spPr>
          <a:xfrm>
            <a:off x="6396340" y="1396800"/>
            <a:ext cx="5141085"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E2F44ED3-56E8-EEBB-FFA7-9E84F7C646A0}"/>
              </a:ext>
            </a:extLst>
          </p:cNvPr>
          <p:cNvSpPr>
            <a:spLocks noGrp="1"/>
          </p:cNvSpPr>
          <p:nvPr>
            <p:ph type="dt" sz="half" idx="10"/>
          </p:nvPr>
        </p:nvSpPr>
        <p:spPr/>
        <p:txBody>
          <a:bodyPr/>
          <a:lstStyle/>
          <a:p>
            <a:fld id="{4C3933E6-4F09-488F-A0F2-21D685F15792}" type="datetime1">
              <a:rPr lang="en-GB" smtClean="0"/>
              <a:t>01/11/2024</a:t>
            </a:fld>
            <a:endParaRPr lang="en-GB"/>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p:txBody>
          <a:bodyPr/>
          <a:lstStyle/>
          <a:p>
            <a:r>
              <a:rPr lang="en-GB"/>
              <a:t>Footer - use Insert &gt; Header &amp; Footer to edit this text</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398805735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t &amp; Emphasi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714443D-2133-B9A5-3208-7A1FB40F0E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8D3296D8-E2C8-3A59-6DA0-2FCCEA8D1B50}"/>
              </a:ext>
            </a:extLst>
          </p:cNvPr>
          <p:cNvSpPr>
            <a:spLocks noGrp="1"/>
          </p:cNvSpPr>
          <p:nvPr>
            <p:ph sz="half" idx="2"/>
          </p:nvPr>
        </p:nvSpPr>
        <p:spPr>
          <a:xfrm>
            <a:off x="6396340" y="1396800"/>
            <a:ext cx="5141085" cy="4230000"/>
          </a:xfrm>
          <a:solidFill>
            <a:srgbClr val="F8F6FA"/>
          </a:solidFill>
        </p:spPr>
        <p:txBody>
          <a:bodyPr lIns="180000" tIns="180000" rIns="180000" bIns="180000"/>
          <a:lstStyle>
            <a:lvl1pPr>
              <a:defRPr b="1">
                <a:solidFill>
                  <a:schemeClr val="accent1"/>
                </a:solidFill>
              </a:defRPr>
            </a:lvl1pPr>
            <a:lvl2pPr marL="0" indent="0">
              <a:buNone/>
              <a:defRPr>
                <a:solidFill>
                  <a:schemeClr val="accent1"/>
                </a:solidFill>
              </a:defRPr>
            </a:lvl2pPr>
            <a:lvl3pPr marL="252000">
              <a:defRPr>
                <a:solidFill>
                  <a:schemeClr val="accent1"/>
                </a:solidFill>
              </a:defRPr>
            </a:lvl3pPr>
            <a:lvl4pPr marL="504000">
              <a:defRPr>
                <a:solidFill>
                  <a:schemeClr val="accent1"/>
                </a:solidFill>
              </a:defRPr>
            </a:lvl4pPr>
            <a:lvl5pPr marL="756000">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E2F44ED3-56E8-EEBB-FFA7-9E84F7C646A0}"/>
              </a:ext>
            </a:extLst>
          </p:cNvPr>
          <p:cNvSpPr>
            <a:spLocks noGrp="1"/>
          </p:cNvSpPr>
          <p:nvPr>
            <p:ph type="dt" sz="half" idx="10"/>
          </p:nvPr>
        </p:nvSpPr>
        <p:spPr/>
        <p:txBody>
          <a:bodyPr/>
          <a:lstStyle/>
          <a:p>
            <a:fld id="{6797BDC9-1058-4A6E-91CD-7826F558505E}" type="datetime1">
              <a:rPr lang="en-GB" smtClean="0"/>
              <a:t>01/11/2024</a:t>
            </a:fld>
            <a:endParaRPr lang="en-GB"/>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p:txBody>
          <a:bodyPr/>
          <a:lstStyle/>
          <a:p>
            <a:r>
              <a:rPr lang="en-GB"/>
              <a:t>Footer - use Insert &gt; Header &amp; Footer to edit this text</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143045200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614D97-A481-C608-D685-8C463CFC78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11" name="Text Placeholder 10">
            <a:extLst>
              <a:ext uri="{FF2B5EF4-FFF2-40B4-BE49-F238E27FC236}">
                <a16:creationId xmlns:a16="http://schemas.microsoft.com/office/drawing/2014/main" id="{624F3EF4-BF41-0563-2948-DCF0BDB2E7FF}"/>
              </a:ext>
            </a:extLst>
          </p:cNvPr>
          <p:cNvSpPr>
            <a:spLocks noGrp="1"/>
          </p:cNvSpPr>
          <p:nvPr>
            <p:ph type="body" sz="quarter" idx="13"/>
          </p:nvPr>
        </p:nvSpPr>
        <p:spPr>
          <a:xfrm>
            <a:off x="809426" y="1395413"/>
            <a:ext cx="10727999" cy="4229897"/>
          </a:xfrm>
        </p:spPr>
        <p:txBody>
          <a:bodyPr>
            <a:normAutofit/>
          </a:bodyPr>
          <a:lstStyle>
            <a:lvl1pPr>
              <a:defRPr sz="3400"/>
            </a:lvl1pPr>
            <a:lvl2pPr marL="360000" indent="-360000">
              <a:defRPr sz="3400"/>
            </a:lvl2pPr>
            <a:lvl3pPr marL="720000" indent="-360000">
              <a:defRPr sz="3400"/>
            </a:lvl3pPr>
            <a:lvl4pPr marL="1080000" indent="-360000">
              <a:defRPr sz="3400"/>
            </a:lvl4pPr>
            <a:lvl5pPr marL="1440000" indent="-360000">
              <a:defRPr sz="3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79361415-A2E6-456E-A378-4AF2C88D0C52}" type="datetime1">
              <a:rPr lang="en-GB" smtClean="0"/>
              <a:t>01/11/2024</a:t>
            </a:fld>
            <a:endParaRPr lang="en-GB"/>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a:t>Footer - use Insert &gt; Header &amp; Footer to edit this text</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170340873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F5BB4E-3FA5-0EC2-690A-231A2CFE38B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5443EB01-24D9-4993-826A-BF3AD83D8092}" type="datetime1">
              <a:rPr lang="en-GB" smtClean="0"/>
              <a:t>01/11/2024</a:t>
            </a:fld>
            <a:endParaRPr lang="en-GB"/>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a:t>Footer - use Insert &gt; Header &amp; Footer to edit this text</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
        <p:nvSpPr>
          <p:cNvPr id="12" name="Text Placeholder 11">
            <a:extLst>
              <a:ext uri="{FF2B5EF4-FFF2-40B4-BE49-F238E27FC236}">
                <a16:creationId xmlns:a16="http://schemas.microsoft.com/office/drawing/2014/main" id="{A73D6F2E-3ED3-16DB-77BD-646268225910}"/>
              </a:ext>
            </a:extLst>
          </p:cNvPr>
          <p:cNvSpPr>
            <a:spLocks noGrp="1"/>
          </p:cNvSpPr>
          <p:nvPr>
            <p:ph type="body" sz="quarter" idx="13" hasCustomPrompt="1"/>
          </p:nvPr>
        </p:nvSpPr>
        <p:spPr>
          <a:xfrm>
            <a:off x="4434326" y="1968135"/>
            <a:ext cx="3415552" cy="1260000"/>
          </a:xfrm>
        </p:spPr>
        <p:txBody>
          <a:bodyPr>
            <a:noAutofit/>
          </a:bodyPr>
          <a:lstStyle>
            <a:lvl1pPr algn="ctr">
              <a:defRPr sz="9600">
                <a:solidFill>
                  <a:schemeClr val="bg1"/>
                </a:solidFill>
              </a:defRPr>
            </a:lvl1pPr>
          </a:lstStyle>
          <a:p>
            <a:pPr lvl="0"/>
            <a:r>
              <a:rPr lang="en-US"/>
              <a:t>XX%</a:t>
            </a:r>
          </a:p>
        </p:txBody>
      </p:sp>
      <p:sp>
        <p:nvSpPr>
          <p:cNvPr id="14" name="Text Placeholder 13">
            <a:extLst>
              <a:ext uri="{FF2B5EF4-FFF2-40B4-BE49-F238E27FC236}">
                <a16:creationId xmlns:a16="http://schemas.microsoft.com/office/drawing/2014/main" id="{39D7248E-F2DF-A4EE-65D8-557D031691DF}"/>
              </a:ext>
            </a:extLst>
          </p:cNvPr>
          <p:cNvSpPr>
            <a:spLocks noGrp="1"/>
          </p:cNvSpPr>
          <p:nvPr>
            <p:ph type="body" sz="quarter" idx="14" hasCustomPrompt="1"/>
          </p:nvPr>
        </p:nvSpPr>
        <p:spPr>
          <a:xfrm>
            <a:off x="4434326" y="3365295"/>
            <a:ext cx="3415552" cy="1260000"/>
          </a:xfrm>
        </p:spPr>
        <p:txBody>
          <a:bodyPr>
            <a:normAutofit/>
          </a:bodyPr>
          <a:lstStyle>
            <a:lvl1pPr algn="ctr">
              <a:lnSpc>
                <a:spcPct val="100000"/>
              </a:lnSpc>
              <a:defRPr sz="3000">
                <a:solidFill>
                  <a:schemeClr val="bg1"/>
                </a:solidFill>
              </a:defRPr>
            </a:lvl1pPr>
          </a:lstStyle>
          <a:p>
            <a:pPr lvl="0"/>
            <a:r>
              <a:rPr lang="en-US"/>
              <a:t>description of the change</a:t>
            </a:r>
          </a:p>
        </p:txBody>
      </p:sp>
    </p:spTree>
    <p:extLst>
      <p:ext uri="{BB962C8B-B14F-4D97-AF65-F5344CB8AC3E}">
        <p14:creationId xmlns:p14="http://schemas.microsoft.com/office/powerpoint/2010/main" val="354248915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5B4F51-5365-3BA7-A54C-CBC64BD46D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57"/>
            <a:ext cx="12192000" cy="6856285"/>
          </a:xfrm>
          <a:prstGeom prst="rect">
            <a:avLst/>
          </a:prstGeom>
        </p:spPr>
      </p:pic>
      <p:sp>
        <p:nvSpPr>
          <p:cNvPr id="3" name="Text Placeholder 2">
            <a:extLst>
              <a:ext uri="{FF2B5EF4-FFF2-40B4-BE49-F238E27FC236}">
                <a16:creationId xmlns:a16="http://schemas.microsoft.com/office/drawing/2014/main" id="{FAE1315A-D470-E14A-1174-2675FA007A0E}"/>
              </a:ext>
            </a:extLst>
          </p:cNvPr>
          <p:cNvSpPr>
            <a:spLocks noGrp="1"/>
          </p:cNvSpPr>
          <p:nvPr>
            <p:ph type="body" idx="1"/>
          </p:nvPr>
        </p:nvSpPr>
        <p:spPr>
          <a:xfrm>
            <a:off x="759600" y="3429000"/>
            <a:ext cx="7920000" cy="2174902"/>
          </a:xfrm>
        </p:spPr>
        <p:txBody>
          <a:bodyPr anchor="b" anchorCtr="0">
            <a:normAutofit/>
          </a:bodyPr>
          <a:lstStyle>
            <a:lvl1pPr marL="0" indent="0">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9362130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647999" y="1296000"/>
            <a:ext cx="11012777" cy="4266000"/>
          </a:xfrm>
        </p:spPr>
        <p:txBody>
          <a:bodyPr>
            <a:normAutofit/>
          </a:bodyPr>
          <a:lstStyle>
            <a:lvl1pPr>
              <a:defRPr sz="3400" b="0">
                <a:solidFill>
                  <a:srgbClr val="575C96"/>
                </a:solidFill>
              </a:defRPr>
            </a:lvl1pPr>
          </a:lstStyle>
          <a:p>
            <a:pPr lvl="0"/>
            <a:r>
              <a:rPr lang="en-US"/>
              <a:t>Large text</a:t>
            </a:r>
          </a:p>
        </p:txBody>
      </p:sp>
      <p:sp>
        <p:nvSpPr>
          <p:cNvPr id="11" name="Footer Placeholder 10">
            <a:extLst>
              <a:ext uri="{FF2B5EF4-FFF2-40B4-BE49-F238E27FC236}">
                <a16:creationId xmlns:a16="http://schemas.microsoft.com/office/drawing/2014/main" id="{21800271-3FB8-4215-8F17-0E1D0D6D2E2A}"/>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2" name="Slide Number Placeholder 11">
            <a:extLst>
              <a:ext uri="{FF2B5EF4-FFF2-40B4-BE49-F238E27FC236}">
                <a16:creationId xmlns:a16="http://schemas.microsoft.com/office/drawing/2014/main" id="{07FF09E1-5251-4D01-B98C-8F705DADBD9F}"/>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429251656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6172200" y="1329655"/>
            <a:ext cx="5488575"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15">
            <a:extLst>
              <a:ext uri="{FF2B5EF4-FFF2-40B4-BE49-F238E27FC236}">
                <a16:creationId xmlns:a16="http://schemas.microsoft.com/office/drawing/2014/main" id="{1AF33610-64A5-4F5F-8CA1-3588A09D83C9}"/>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7" name="Slide Number Placeholder 16">
            <a:extLst>
              <a:ext uri="{FF2B5EF4-FFF2-40B4-BE49-F238E27FC236}">
                <a16:creationId xmlns:a16="http://schemas.microsoft.com/office/drawing/2014/main" id="{E9691DCA-C59C-46C5-875F-06C338EB0BED}"/>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11116533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FA6A383B-3681-4646-801A-50A9C59C183D}"/>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0" name="Slide Number Placeholder 9">
            <a:extLst>
              <a:ext uri="{FF2B5EF4-FFF2-40B4-BE49-F238E27FC236}">
                <a16:creationId xmlns:a16="http://schemas.microsoft.com/office/drawing/2014/main" id="{ED5C4FF7-7031-4234-A30D-4545371B4180}"/>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298935568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513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6172800" y="1329655"/>
            <a:ext cx="5487976" cy="3960803"/>
          </a:xfrm>
          <a:blipFill>
            <a:blip r:embed="rId3"/>
            <a:stretch>
              <a:fillRect/>
            </a:stretch>
          </a:blipFill>
        </p:spPr>
        <p:txBody>
          <a:bodyPr lIns="223200" tIns="223200" rIns="223200"/>
          <a:lstStyle>
            <a:lvl1pPr>
              <a:defRPr b="1">
                <a:solidFill>
                  <a:schemeClr val="bg1"/>
                </a:solidFill>
              </a:defRPr>
            </a:lvl1pPr>
          </a:lstStyle>
          <a:p>
            <a:pPr lvl="0"/>
            <a:r>
              <a:rPr lang="en-US"/>
              <a:t>Emphasis Text</a:t>
            </a:r>
          </a:p>
        </p:txBody>
      </p:sp>
      <p:sp>
        <p:nvSpPr>
          <p:cNvPr id="10" name="Footer Placeholder 9">
            <a:extLst>
              <a:ext uri="{FF2B5EF4-FFF2-40B4-BE49-F238E27FC236}">
                <a16:creationId xmlns:a16="http://schemas.microsoft.com/office/drawing/2014/main" id="{1078EC60-6F82-4732-B2DE-CB69093116AB}"/>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1" name="Slide Number Placeholder 10">
            <a:extLst>
              <a:ext uri="{FF2B5EF4-FFF2-40B4-BE49-F238E27FC236}">
                <a16:creationId xmlns:a16="http://schemas.microsoft.com/office/drawing/2014/main" id="{7DF76537-CC05-4DFB-8795-5815E37188D8}"/>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62334211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647999" y="1296000"/>
            <a:ext cx="11012777" cy="4266000"/>
          </a:xfrm>
        </p:spPr>
        <p:txBody>
          <a:bodyPr>
            <a:normAutofit/>
          </a:bodyPr>
          <a:lstStyle>
            <a:lvl1pPr>
              <a:defRPr sz="3400" b="0">
                <a:solidFill>
                  <a:srgbClr val="575C96"/>
                </a:solidFill>
              </a:defRPr>
            </a:lvl1pPr>
          </a:lstStyle>
          <a:p>
            <a:pPr lvl="0"/>
            <a:r>
              <a:rPr lang="en-US"/>
              <a:t>Large text</a:t>
            </a:r>
          </a:p>
        </p:txBody>
      </p:sp>
      <p:sp>
        <p:nvSpPr>
          <p:cNvPr id="11" name="Footer Placeholder 10">
            <a:extLst>
              <a:ext uri="{FF2B5EF4-FFF2-40B4-BE49-F238E27FC236}">
                <a16:creationId xmlns:a16="http://schemas.microsoft.com/office/drawing/2014/main" id="{21800271-3FB8-4215-8F17-0E1D0D6D2E2A}"/>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2" name="Slide Number Placeholder 11">
            <a:extLst>
              <a:ext uri="{FF2B5EF4-FFF2-40B4-BE49-F238E27FC236}">
                <a16:creationId xmlns:a16="http://schemas.microsoft.com/office/drawing/2014/main" id="{07FF09E1-5251-4D01-B98C-8F705DADBD9F}"/>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00790666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3840000" y="2129425"/>
            <a:ext cx="4512000" cy="1114816"/>
          </a:xfrm>
        </p:spPr>
        <p:txBody>
          <a:bodyPr anchor="ctr" anchorCtr="0">
            <a:normAutofit/>
          </a:bodyPr>
          <a:lstStyle>
            <a:lvl1pPr algn="ctr">
              <a:defRPr sz="9600" b="0">
                <a:solidFill>
                  <a:schemeClr val="bg1"/>
                </a:solidFill>
                <a:latin typeface="+mj-lt"/>
              </a:defRPr>
            </a:lvl1pPr>
          </a:lstStyle>
          <a:p>
            <a:pPr lvl="0"/>
            <a:r>
              <a:rPr lang="en-US"/>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3840000" y="3244242"/>
            <a:ext cx="4512000" cy="1164921"/>
          </a:xfrm>
        </p:spPr>
        <p:txBody>
          <a:bodyPr>
            <a:normAutofit/>
          </a:bodyPr>
          <a:lstStyle>
            <a:lvl1pPr algn="ctr">
              <a:defRPr sz="3000">
                <a:solidFill>
                  <a:schemeClr val="bg1"/>
                </a:solidFill>
              </a:defRPr>
            </a:lvl1pPr>
          </a:lstStyle>
          <a:p>
            <a:pPr lvl="0"/>
            <a:r>
              <a:rPr lang="en-US"/>
              <a:t>Description or other text</a:t>
            </a:r>
          </a:p>
        </p:txBody>
      </p:sp>
      <p:sp>
        <p:nvSpPr>
          <p:cNvPr id="11" name="Footer Placeholder 10">
            <a:extLst>
              <a:ext uri="{FF2B5EF4-FFF2-40B4-BE49-F238E27FC236}">
                <a16:creationId xmlns:a16="http://schemas.microsoft.com/office/drawing/2014/main" id="{FB006830-85D1-4CD5-A112-2F93FF582C9B}"/>
              </a:ext>
            </a:extLst>
          </p:cNvPr>
          <p:cNvSpPr>
            <a:spLocks noGrp="1"/>
          </p:cNvSpPr>
          <p:nvPr>
            <p:ph type="ftr" sz="quarter" idx="16"/>
          </p:nvPr>
        </p:nvSpPr>
        <p:spPr/>
        <p:txBody>
          <a:bodyPr/>
          <a:lstStyle/>
          <a:p>
            <a:r>
              <a:rPr lang="en-GB"/>
              <a:t>On the Insert ribbon select Header &amp; Footer to edit this holding text- LAA Document 2019 – Optional Footer</a:t>
            </a:r>
          </a:p>
        </p:txBody>
      </p:sp>
      <p:sp>
        <p:nvSpPr>
          <p:cNvPr id="13" name="Slide Number Placeholder 12">
            <a:extLst>
              <a:ext uri="{FF2B5EF4-FFF2-40B4-BE49-F238E27FC236}">
                <a16:creationId xmlns:a16="http://schemas.microsoft.com/office/drawing/2014/main" id="{1FB47C90-1708-47D3-8EC2-D57A44FCA0AA}"/>
              </a:ext>
            </a:extLst>
          </p:cNvPr>
          <p:cNvSpPr>
            <a:spLocks noGrp="1"/>
          </p:cNvSpPr>
          <p:nvPr>
            <p:ph type="sldNum" sz="quarter" idx="17"/>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44274548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1526"/>
            <a:ext cx="12221625" cy="6872946"/>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56000" y="2679834"/>
            <a:ext cx="10291200" cy="1013863"/>
          </a:xfrm>
        </p:spPr>
        <p:txBody>
          <a:bodyPr anchor="t" anchorCtr="0">
            <a:normAutofit/>
          </a:bodyPr>
          <a:lstStyle>
            <a:lvl1pPr>
              <a:defRPr sz="3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56000" y="3838833"/>
            <a:ext cx="71472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07295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1527"/>
            <a:ext cx="12221623" cy="6872945"/>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56000" y="4267915"/>
            <a:ext cx="4888231" cy="382462"/>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Legal Aid Agency</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56000" y="4558936"/>
            <a:ext cx="4888231" cy="885298"/>
          </a:xfrm>
        </p:spPr>
        <p:txBody>
          <a:bodyP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1600" b="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13th Floor (13.51) </a:t>
            </a:r>
            <a:br>
              <a:rPr lang="en-US"/>
            </a:br>
            <a:r>
              <a:rPr lang="en-US"/>
              <a:t>102 Petty France</a:t>
            </a:r>
            <a:br>
              <a:rPr lang="en-US"/>
            </a:br>
            <a:r>
              <a:rPr lang="en-US"/>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56000" y="5444235"/>
            <a:ext cx="68352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gov.uk/government/organisations/legal-aid-agency</a:t>
            </a:r>
            <a:endParaRPr lang="en-US"/>
          </a:p>
        </p:txBody>
      </p:sp>
    </p:spTree>
    <p:extLst>
      <p:ext uri="{BB962C8B-B14F-4D97-AF65-F5344CB8AC3E}">
        <p14:creationId xmlns:p14="http://schemas.microsoft.com/office/powerpoint/2010/main" val="229655071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Legal Aid Agency. Providing access to justice through working with others to achieve excellence in the delivery of legal aid">
            <a:extLst>
              <a:ext uri="{FF2B5EF4-FFF2-40B4-BE49-F238E27FC236}">
                <a16:creationId xmlns:a16="http://schemas.microsoft.com/office/drawing/2014/main" id="{650D788D-F4F1-FF26-7209-48E348FC9E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857"/>
            <a:ext cx="12191998" cy="6856285"/>
          </a:xfrm>
          <a:prstGeom prst="rect">
            <a:avLst/>
          </a:prstGeom>
        </p:spPr>
      </p:pic>
      <p:sp>
        <p:nvSpPr>
          <p:cNvPr id="2" name="Title 1">
            <a:extLst>
              <a:ext uri="{FF2B5EF4-FFF2-40B4-BE49-F238E27FC236}">
                <a16:creationId xmlns:a16="http://schemas.microsoft.com/office/drawing/2014/main" id="{B47590F9-5019-854C-18E3-647D62225888}"/>
              </a:ext>
            </a:extLst>
          </p:cNvPr>
          <p:cNvSpPr>
            <a:spLocks noGrp="1"/>
          </p:cNvSpPr>
          <p:nvPr>
            <p:ph type="ctrTitle"/>
          </p:nvPr>
        </p:nvSpPr>
        <p:spPr>
          <a:xfrm>
            <a:off x="758189" y="2622074"/>
            <a:ext cx="7920000" cy="1080000"/>
          </a:xfrm>
        </p:spPr>
        <p:txBody>
          <a:bodyPr anchor="t" anchorCtr="0">
            <a:normAutofit/>
          </a:bodyPr>
          <a:lstStyle>
            <a:lvl1pPr algn="l">
              <a:lnSpc>
                <a:spcPct val="100000"/>
              </a:lnSpc>
              <a:defRPr sz="3400" b="1"/>
            </a:lvl1pPr>
          </a:lstStyle>
          <a:p>
            <a:r>
              <a:rPr lang="en-US" noProof="0"/>
              <a:t>Click to edit Master title style</a:t>
            </a:r>
            <a:endParaRPr lang="en-GB" noProof="0"/>
          </a:p>
        </p:txBody>
      </p:sp>
      <p:sp>
        <p:nvSpPr>
          <p:cNvPr id="3" name="Subtitle 2">
            <a:extLst>
              <a:ext uri="{FF2B5EF4-FFF2-40B4-BE49-F238E27FC236}">
                <a16:creationId xmlns:a16="http://schemas.microsoft.com/office/drawing/2014/main" id="{9F0F1EE0-638B-690E-3374-CE1E12D2585D}"/>
              </a:ext>
            </a:extLst>
          </p:cNvPr>
          <p:cNvSpPr>
            <a:spLocks noGrp="1"/>
          </p:cNvSpPr>
          <p:nvPr>
            <p:ph type="subTitle" idx="1"/>
          </p:nvPr>
        </p:nvSpPr>
        <p:spPr>
          <a:xfrm>
            <a:off x="758190" y="3838357"/>
            <a:ext cx="7920000" cy="1080000"/>
          </a:xfrm>
        </p:spPr>
        <p:txBody>
          <a:bodyPr/>
          <a:lstStyle>
            <a:lvl1pPr marL="0" indent="0" algn="l">
              <a:lnSpc>
                <a:spcPct val="100000"/>
              </a:lnSpc>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0" name="Text Placeholder 9">
            <a:extLst>
              <a:ext uri="{FF2B5EF4-FFF2-40B4-BE49-F238E27FC236}">
                <a16:creationId xmlns:a16="http://schemas.microsoft.com/office/drawing/2014/main" id="{A565C95F-3718-1528-8609-763CA15704E3}"/>
              </a:ext>
            </a:extLst>
          </p:cNvPr>
          <p:cNvSpPr>
            <a:spLocks noGrp="1"/>
          </p:cNvSpPr>
          <p:nvPr>
            <p:ph type="body" sz="quarter" idx="13" hasCustomPrompt="1"/>
          </p:nvPr>
        </p:nvSpPr>
        <p:spPr>
          <a:xfrm>
            <a:off x="758189" y="5364119"/>
            <a:ext cx="7920000" cy="288000"/>
          </a:xfrm>
        </p:spPr>
        <p:txBody>
          <a:bodyPr>
            <a:normAutofit/>
          </a:bodyPr>
          <a:lstStyle>
            <a:lvl1pPr marL="0" indent="0">
              <a:lnSpc>
                <a:spcPct val="100000"/>
              </a:lnSpc>
              <a:spcBef>
                <a:spcPts val="0"/>
              </a:spcBef>
              <a:buNone/>
              <a:defRPr sz="1600"/>
            </a:lvl1pPr>
            <a:lvl2pPr marL="457200" indent="0">
              <a:buNone/>
              <a:defRPr/>
            </a:lvl2pPr>
          </a:lstStyle>
          <a:p>
            <a:pPr lvl="0"/>
            <a:r>
              <a:rPr lang="en-US"/>
              <a:t>Month YYYY</a:t>
            </a:r>
          </a:p>
        </p:txBody>
      </p:sp>
      <p:pic>
        <p:nvPicPr>
          <p:cNvPr id="5" name="Picture 4" descr="Legal Aid Agency logo">
            <a:extLst>
              <a:ext uri="{FF2B5EF4-FFF2-40B4-BE49-F238E27FC236}">
                <a16:creationId xmlns:a16="http://schemas.microsoft.com/office/drawing/2014/main" id="{C8279A9B-1203-6748-7911-405F61EB5E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9200" y="622800"/>
            <a:ext cx="1393200" cy="1191144"/>
          </a:xfrm>
          <a:prstGeom prst="rect">
            <a:avLst/>
          </a:prstGeom>
          <a:noFill/>
          <a:ln>
            <a:noFill/>
          </a:ln>
        </p:spPr>
      </p:pic>
    </p:spTree>
    <p:extLst>
      <p:ext uri="{BB962C8B-B14F-4D97-AF65-F5344CB8AC3E}">
        <p14:creationId xmlns:p14="http://schemas.microsoft.com/office/powerpoint/2010/main" val="41088374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648000" y="681136"/>
            <a:ext cx="11012776" cy="345232"/>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648000" y="1328400"/>
            <a:ext cx="11012777" cy="4665600"/>
          </a:xfrm>
          <a:prstGeom prst="rect">
            <a:avLst/>
          </a:prstGeom>
        </p:spPr>
        <p:txBody>
          <a:bodyPr vert="horz" lIns="0" tIns="0" rIns="0" bIns="0" rtlCol="0" anchor="t" anchorCtr="0">
            <a:normAutofit/>
          </a:bodyPr>
          <a:lstStyle/>
          <a:p>
            <a:pPr lvl="0"/>
            <a:r>
              <a:rPr lang="en-US"/>
              <a:t>Subheading (level 1)</a:t>
            </a:r>
          </a:p>
          <a:p>
            <a:pPr lvl="1"/>
            <a:r>
              <a:rPr lang="en-US"/>
              <a:t>Sub-subheading (level 2)</a:t>
            </a:r>
          </a:p>
          <a:p>
            <a:pPr lvl="2"/>
            <a:r>
              <a:rPr lang="en-US"/>
              <a:t>Text (level 3)</a:t>
            </a:r>
          </a:p>
          <a:p>
            <a:pPr lvl="3"/>
            <a:r>
              <a:rPr lang="en-US"/>
              <a:t>Bullet (level 4)</a:t>
            </a:r>
          </a:p>
          <a:p>
            <a:pPr lvl="4"/>
            <a:r>
              <a:rPr lang="en-US"/>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7785600" y="259251"/>
            <a:ext cx="3456000" cy="144000"/>
          </a:xfrm>
          <a:prstGeom prst="rect">
            <a:avLst/>
          </a:prstGeom>
        </p:spPr>
        <p:txBody>
          <a:bodyPr vert="horz" lIns="0" tIns="0" rIns="0" bIns="0" rtlCol="0" anchor="t" anchorCtr="0"/>
          <a:lstStyle>
            <a:lvl1pPr algn="r">
              <a:defRPr sz="1100">
                <a:solidFill>
                  <a:schemeClr val="tx1"/>
                </a:solidFill>
              </a:defRPr>
            </a:lvl1pPr>
          </a:lstStyle>
          <a:p>
            <a:endParaRPr lang="en-GB"/>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522516" y="6330808"/>
            <a:ext cx="9087085" cy="331250"/>
          </a:xfrm>
          <a:prstGeom prst="rect">
            <a:avLst/>
          </a:prstGeom>
        </p:spPr>
        <p:txBody>
          <a:bodyPr vert="horz" lIns="0" tIns="0" rIns="0" bIns="0" rtlCol="0" anchor="b" anchorCtr="0"/>
          <a:lstStyle>
            <a:lvl1pPr algn="r">
              <a:defRPr sz="1100">
                <a:solidFill>
                  <a:schemeClr val="tx1"/>
                </a:solidFill>
              </a:defRPr>
            </a:lvl1pPr>
          </a:lstStyle>
          <a:p>
            <a:r>
              <a:rPr lang="en-GB"/>
              <a:t>On the Insert ribbon select Header &amp; Footer to edit this holding text- LAA Document 2019 – Optional Footer</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11371200" y="6223781"/>
            <a:ext cx="36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a:p>
        </p:txBody>
      </p:sp>
      <p:sp>
        <p:nvSpPr>
          <p:cNvPr id="11" name="TextBox 10">
            <a:extLst>
              <a:ext uri="{FF2B5EF4-FFF2-40B4-BE49-F238E27FC236}">
                <a16:creationId xmlns:a16="http://schemas.microsoft.com/office/drawing/2014/main" id="{B9D9D741-D23E-41B0-7854-5BE6B6478D42}"/>
              </a:ext>
            </a:extLst>
          </p:cNvPr>
          <p:cNvSpPr txBox="1"/>
          <p:nvPr userDrawn="1">
            <p:extLst>
              <p:ext uri="{1162E1C5-73C7-4A58-AE30-91384D911F3F}">
                <p184:classification xmlns:p184="http://schemas.microsoft.com/office/powerpoint/2018/4/main" val="hdr"/>
              </p:ext>
            </p:extLst>
          </p:nvPr>
        </p:nvSpPr>
        <p:spPr>
          <a:xfrm>
            <a:off x="5114925" y="0"/>
            <a:ext cx="1997075"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 - FOR PUBLIC RELEASE</a:t>
            </a:r>
          </a:p>
        </p:txBody>
      </p:sp>
      <p:sp>
        <p:nvSpPr>
          <p:cNvPr id="12" name="TextBox 11">
            <a:extLst>
              <a:ext uri="{FF2B5EF4-FFF2-40B4-BE49-F238E27FC236}">
                <a16:creationId xmlns:a16="http://schemas.microsoft.com/office/drawing/2014/main" id="{6BFF31C2-D31C-7862-5803-217FC3633F6F}"/>
              </a:ext>
            </a:extLst>
          </p:cNvPr>
          <p:cNvSpPr txBox="1"/>
          <p:nvPr userDrawn="1">
            <p:extLst>
              <p:ext uri="{1162E1C5-73C7-4A58-AE30-91384D911F3F}">
                <p184:classification xmlns:p184="http://schemas.microsoft.com/office/powerpoint/2018/4/main" val="ftr"/>
              </p:ext>
            </p:extLst>
          </p:nvPr>
        </p:nvSpPr>
        <p:spPr>
          <a:xfrm>
            <a:off x="5114925" y="6675120"/>
            <a:ext cx="1997075"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 - FOR PUBLIC RELEASE</a:t>
            </a:r>
          </a:p>
        </p:txBody>
      </p:sp>
    </p:spTree>
    <p:extLst>
      <p:ext uri="{BB962C8B-B14F-4D97-AF65-F5344CB8AC3E}">
        <p14:creationId xmlns:p14="http://schemas.microsoft.com/office/powerpoint/2010/main" val="99028471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8" r:id="rId4"/>
    <p:sldLayoutId id="2147483657" r:id="rId5"/>
    <p:sldLayoutId id="2147483656" r:id="rId6"/>
    <p:sldLayoutId id="2147483651" r:id="rId7"/>
    <p:sldLayoutId id="2147483655" r:id="rId8"/>
  </p:sldLayoutIdLst>
  <mc:AlternateContent xmlns:mc="http://schemas.openxmlformats.org/markup-compatibility/2006">
    <mc:Choice xmlns:p14="http://schemas.microsoft.com/office/powerpoint/2010/main" Requires="p14">
      <p:transition p14:dur="100">
        <p:cut/>
      </p:transition>
    </mc:Choice>
    <mc:Fallback>
      <p:transition>
        <p:cut/>
      </p:transition>
    </mc:Fallback>
  </mc:AlternateContent>
  <p:hf hdr="0" dt="0"/>
  <p:txStyles>
    <p:title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4E23D-FE4D-87EC-DB78-4BAA2E5DEC66}"/>
              </a:ext>
            </a:extLst>
          </p:cNvPr>
          <p:cNvSpPr>
            <a:spLocks noGrp="1"/>
          </p:cNvSpPr>
          <p:nvPr>
            <p:ph type="title"/>
          </p:nvPr>
        </p:nvSpPr>
        <p:spPr>
          <a:xfrm>
            <a:off x="809425" y="372136"/>
            <a:ext cx="10728000" cy="900000"/>
          </a:xfrm>
          <a:prstGeom prst="rect">
            <a:avLst/>
          </a:prstGeom>
        </p:spPr>
        <p:txBody>
          <a:bodyPr vert="horz" lIns="0" tIns="0" rIns="0" bIns="0" rtlCol="0" anchor="ctr">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8F2BB569-A999-1851-FEC6-8F133AB3290A}"/>
              </a:ext>
            </a:extLst>
          </p:cNvPr>
          <p:cNvSpPr>
            <a:spLocks noGrp="1"/>
          </p:cNvSpPr>
          <p:nvPr>
            <p:ph type="body" idx="1"/>
          </p:nvPr>
        </p:nvSpPr>
        <p:spPr>
          <a:xfrm>
            <a:off x="809426" y="1395662"/>
            <a:ext cx="10728000" cy="4229897"/>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DD415EBF-0822-61E4-5172-1D0E3EC803F2}"/>
              </a:ext>
            </a:extLst>
          </p:cNvPr>
          <p:cNvSpPr>
            <a:spLocks noGrp="1"/>
          </p:cNvSpPr>
          <p:nvPr>
            <p:ph type="dt" sz="half" idx="2"/>
          </p:nvPr>
        </p:nvSpPr>
        <p:spPr>
          <a:xfrm>
            <a:off x="809427" y="6526800"/>
            <a:ext cx="1800000" cy="180000"/>
          </a:xfrm>
          <a:prstGeom prst="rect">
            <a:avLst/>
          </a:prstGeom>
        </p:spPr>
        <p:txBody>
          <a:bodyPr vert="horz" lIns="0" tIns="0" rIns="0" bIns="0" rtlCol="0" anchor="ctr"/>
          <a:lstStyle>
            <a:lvl1pPr algn="l">
              <a:defRPr sz="1100">
                <a:solidFill>
                  <a:schemeClr val="tx1"/>
                </a:solidFill>
              </a:defRPr>
            </a:lvl1pPr>
          </a:lstStyle>
          <a:p>
            <a:fld id="{E36EB0C6-036F-4D91-AC7C-6F920CFE0521}" type="datetime1">
              <a:rPr lang="en-GB" smtClean="0"/>
              <a:t>01/11/2024</a:t>
            </a:fld>
            <a:endParaRPr lang="en-GB"/>
          </a:p>
        </p:txBody>
      </p:sp>
      <p:sp>
        <p:nvSpPr>
          <p:cNvPr id="5" name="Footer Placeholder 4">
            <a:extLst>
              <a:ext uri="{FF2B5EF4-FFF2-40B4-BE49-F238E27FC236}">
                <a16:creationId xmlns:a16="http://schemas.microsoft.com/office/drawing/2014/main" id="{F8035D26-AA16-8F2A-0616-ED002328EE4E}"/>
              </a:ext>
            </a:extLst>
          </p:cNvPr>
          <p:cNvSpPr>
            <a:spLocks noGrp="1"/>
          </p:cNvSpPr>
          <p:nvPr>
            <p:ph type="ftr" sz="quarter" idx="3"/>
          </p:nvPr>
        </p:nvSpPr>
        <p:spPr>
          <a:xfrm>
            <a:off x="2941093" y="6527866"/>
            <a:ext cx="7201467" cy="180000"/>
          </a:xfrm>
          <a:prstGeom prst="rect">
            <a:avLst/>
          </a:prstGeom>
        </p:spPr>
        <p:txBody>
          <a:bodyPr vert="horz" lIns="0" tIns="0" rIns="0" bIns="0" rtlCol="0" anchor="ctr"/>
          <a:lstStyle>
            <a:lvl1pPr algn="r">
              <a:defRPr sz="1100">
                <a:solidFill>
                  <a:schemeClr val="tx1"/>
                </a:solidFill>
              </a:defRPr>
            </a:lvl1pPr>
          </a:lstStyle>
          <a:p>
            <a:r>
              <a:rPr lang="en-GB"/>
              <a:t>Footer - use Insert &gt; Header &amp; Footer to edit this text</a:t>
            </a:r>
          </a:p>
        </p:txBody>
      </p:sp>
      <p:sp>
        <p:nvSpPr>
          <p:cNvPr id="6" name="Slide Number Placeholder 5">
            <a:extLst>
              <a:ext uri="{FF2B5EF4-FFF2-40B4-BE49-F238E27FC236}">
                <a16:creationId xmlns:a16="http://schemas.microsoft.com/office/drawing/2014/main" id="{4F5FE07B-E53E-0564-C75F-F4BF63EE2F4C}"/>
              </a:ext>
            </a:extLst>
          </p:cNvPr>
          <p:cNvSpPr>
            <a:spLocks noGrp="1"/>
          </p:cNvSpPr>
          <p:nvPr>
            <p:ph type="sldNum" sz="quarter" idx="4"/>
          </p:nvPr>
        </p:nvSpPr>
        <p:spPr>
          <a:xfrm>
            <a:off x="11443648" y="6169565"/>
            <a:ext cx="450436" cy="365125"/>
          </a:xfrm>
          <a:prstGeom prst="rect">
            <a:avLst/>
          </a:prstGeom>
        </p:spPr>
        <p:txBody>
          <a:bodyPr vert="horz" lIns="0" tIns="0" rIns="0" bIns="0" rtlCol="0" anchor="ctr"/>
          <a:lstStyle>
            <a:lvl1pPr algn="ctr">
              <a:defRPr sz="1500" b="1">
                <a:solidFill>
                  <a:schemeClr val="accent1"/>
                </a:solidFill>
              </a:defRPr>
            </a:lvl1pPr>
          </a:lstStyle>
          <a:p>
            <a:fld id="{C0189ED6-F87B-4BC1-907E-EF602CA5C674}" type="slidenum">
              <a:rPr lang="en-GB" smtClean="0"/>
              <a:pPr/>
              <a:t>‹#›</a:t>
            </a:fld>
            <a:endParaRPr lang="en-GB"/>
          </a:p>
        </p:txBody>
      </p:sp>
      <p:sp>
        <p:nvSpPr>
          <p:cNvPr id="11" name="TextBox 10">
            <a:extLst>
              <a:ext uri="{FF2B5EF4-FFF2-40B4-BE49-F238E27FC236}">
                <a16:creationId xmlns:a16="http://schemas.microsoft.com/office/drawing/2014/main" id="{BCD4D9C3-0259-605B-4C23-9CABC52E76A3}"/>
              </a:ext>
            </a:extLst>
          </p:cNvPr>
          <p:cNvSpPr txBox="1"/>
          <p:nvPr userDrawn="1">
            <p:extLst>
              <p:ext uri="{1162E1C5-73C7-4A58-AE30-91384D911F3F}">
                <p184:classification xmlns:p184="http://schemas.microsoft.com/office/powerpoint/2018/4/main" val="hdr"/>
              </p:ext>
            </p:extLst>
          </p:nvPr>
        </p:nvSpPr>
        <p:spPr>
          <a:xfrm>
            <a:off x="5114925" y="0"/>
            <a:ext cx="1997075"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 - FOR PUBLIC RELEASE</a:t>
            </a:r>
          </a:p>
        </p:txBody>
      </p:sp>
      <p:sp>
        <p:nvSpPr>
          <p:cNvPr id="12" name="TextBox 11">
            <a:extLst>
              <a:ext uri="{FF2B5EF4-FFF2-40B4-BE49-F238E27FC236}">
                <a16:creationId xmlns:a16="http://schemas.microsoft.com/office/drawing/2014/main" id="{2D88DC4A-238D-0ED3-DBD5-61929FE838C3}"/>
              </a:ext>
            </a:extLst>
          </p:cNvPr>
          <p:cNvSpPr txBox="1"/>
          <p:nvPr userDrawn="1">
            <p:extLst>
              <p:ext uri="{1162E1C5-73C7-4A58-AE30-91384D911F3F}">
                <p184:classification xmlns:p184="http://schemas.microsoft.com/office/powerpoint/2018/4/main" val="ftr"/>
              </p:ext>
            </p:extLst>
          </p:nvPr>
        </p:nvSpPr>
        <p:spPr>
          <a:xfrm>
            <a:off x="5114925" y="6675120"/>
            <a:ext cx="1997075"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 - FOR PUBLIC RELEASE</a:t>
            </a:r>
          </a:p>
        </p:txBody>
      </p:sp>
    </p:spTree>
    <p:extLst>
      <p:ext uri="{BB962C8B-B14F-4D97-AF65-F5344CB8AC3E}">
        <p14:creationId xmlns:p14="http://schemas.microsoft.com/office/powerpoint/2010/main" val="30556907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mc:AlternateContent xmlns:mc="http://schemas.openxmlformats.org/markup-compatibility/2006">
    <mc:Choice xmlns:p14="http://schemas.microsoft.com/office/powerpoint/2010/main" Requires="p14">
      <p:transition p14:dur="100">
        <p:cut/>
      </p:transition>
    </mc:Choice>
    <mc:Fallback>
      <p:transition>
        <p:cut/>
      </p:transition>
    </mc:Fallback>
  </mc:AlternateContent>
  <p:hf hdr="0" dt="0"/>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68EC2"/>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mailto:ContactMeansExpert@justice.gov.uk"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LAAHelpUsSayYes@justice.gov.uk"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hyperlink" Target="mailto:contactcivil@justice.gov.uk" TargetMode="External"/><Relationship Id="rId2" Type="http://schemas.openxmlformats.org/officeDocument/2006/relationships/hyperlink" Target="mailto:contactmeansexpert@justice.gov.uk" TargetMode="External"/><Relationship Id="rId1" Type="http://schemas.openxmlformats.org/officeDocument/2006/relationships/slideLayout" Target="../slideLayouts/slideLayout11.xml"/><Relationship Id="rId4" Type="http://schemas.openxmlformats.org/officeDocument/2006/relationships/hyperlink" Target="https://assets.publishing.service.gov.uk/government/uploads/system/uploads/attachment_data/file/983070/Means_Assessment_Guidance.pdf"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flatworldknowledge.lardbucket.org/books/public-speaking-practice-and-ethics/s09-finding-a-purpose-and-selectin.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677F71-B14D-5C0D-3FF5-1BBCC940D4C4}"/>
              </a:ext>
            </a:extLst>
          </p:cNvPr>
          <p:cNvSpPr>
            <a:spLocks noGrp="1"/>
          </p:cNvSpPr>
          <p:nvPr>
            <p:ph type="ctrTitle"/>
          </p:nvPr>
        </p:nvSpPr>
        <p:spPr>
          <a:xfrm>
            <a:off x="758188" y="2622074"/>
            <a:ext cx="9725513" cy="1080000"/>
          </a:xfrm>
        </p:spPr>
        <p:txBody>
          <a:bodyPr/>
          <a:lstStyle/>
          <a:p>
            <a:r>
              <a:rPr lang="en-US"/>
              <a:t>Means Assessment Process</a:t>
            </a:r>
          </a:p>
        </p:txBody>
      </p:sp>
      <p:sp>
        <p:nvSpPr>
          <p:cNvPr id="5" name="Subtitle 4">
            <a:extLst>
              <a:ext uri="{FF2B5EF4-FFF2-40B4-BE49-F238E27FC236}">
                <a16:creationId xmlns:a16="http://schemas.microsoft.com/office/drawing/2014/main" id="{D41182CE-9392-D73E-F3D7-AE07E2B2DAEE}"/>
              </a:ext>
            </a:extLst>
          </p:cNvPr>
          <p:cNvSpPr>
            <a:spLocks noGrp="1"/>
          </p:cNvSpPr>
          <p:nvPr>
            <p:ph type="subTitle" idx="1"/>
          </p:nvPr>
        </p:nvSpPr>
        <p:spPr/>
        <p:txBody>
          <a:bodyPr/>
          <a:lstStyle/>
          <a:p>
            <a:r>
              <a:rPr lang="en-US"/>
              <a:t>Civil Means team</a:t>
            </a:r>
            <a:endParaRPr lang="en-GB"/>
          </a:p>
        </p:txBody>
      </p:sp>
      <p:sp>
        <p:nvSpPr>
          <p:cNvPr id="6" name="Text Placeholder 5">
            <a:extLst>
              <a:ext uri="{FF2B5EF4-FFF2-40B4-BE49-F238E27FC236}">
                <a16:creationId xmlns:a16="http://schemas.microsoft.com/office/drawing/2014/main" id="{82E208B1-4788-BFC0-7C66-534FFDA51C88}"/>
              </a:ext>
            </a:extLst>
          </p:cNvPr>
          <p:cNvSpPr>
            <a:spLocks noGrp="1"/>
          </p:cNvSpPr>
          <p:nvPr>
            <p:ph type="body" sz="quarter" idx="13"/>
          </p:nvPr>
        </p:nvSpPr>
        <p:spPr/>
        <p:txBody>
          <a:bodyPr/>
          <a:lstStyle/>
          <a:p>
            <a:r>
              <a:rPr lang="en-US" b="1"/>
              <a:t>1 October 2024</a:t>
            </a:r>
            <a:endParaRPr lang="en-GB" b="1"/>
          </a:p>
        </p:txBody>
      </p:sp>
    </p:spTree>
    <p:extLst>
      <p:ext uri="{BB962C8B-B14F-4D97-AF65-F5344CB8AC3E}">
        <p14:creationId xmlns:p14="http://schemas.microsoft.com/office/powerpoint/2010/main" val="333777580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7EE995-93ED-5E48-92C8-136D1B92829B}"/>
              </a:ext>
            </a:extLst>
          </p:cNvPr>
          <p:cNvSpPr>
            <a:spLocks noGrp="1"/>
          </p:cNvSpPr>
          <p:nvPr>
            <p:ph type="title"/>
          </p:nvPr>
        </p:nvSpPr>
        <p:spPr/>
        <p:txBody>
          <a:bodyPr>
            <a:normAutofit/>
          </a:bodyPr>
          <a:lstStyle/>
          <a:p>
            <a:r>
              <a:rPr lang="en-GB"/>
              <a:t>Assessing income continued:</a:t>
            </a:r>
          </a:p>
        </p:txBody>
      </p:sp>
      <p:sp>
        <p:nvSpPr>
          <p:cNvPr id="3" name="TextBox 2">
            <a:extLst>
              <a:ext uri="{FF2B5EF4-FFF2-40B4-BE49-F238E27FC236}">
                <a16:creationId xmlns:a16="http://schemas.microsoft.com/office/drawing/2014/main" id="{A3A517D7-67D8-3CF0-36F2-27852319107F}"/>
              </a:ext>
            </a:extLst>
          </p:cNvPr>
          <p:cNvSpPr txBox="1"/>
          <p:nvPr/>
        </p:nvSpPr>
        <p:spPr>
          <a:xfrm>
            <a:off x="809424" y="1407495"/>
            <a:ext cx="10254815" cy="3749744"/>
          </a:xfrm>
          <a:prstGeom prst="rect">
            <a:avLst/>
          </a:prstGeom>
          <a:noFill/>
        </p:spPr>
        <p:txBody>
          <a:bodyPr wrap="square">
            <a:spAutoFit/>
          </a:bodyPr>
          <a:lstStyle/>
          <a:p>
            <a:pPr marL="285750" indent="-285750">
              <a:lnSpc>
                <a:spcPct val="150000"/>
              </a:lnSpc>
              <a:spcAft>
                <a:spcPts val="600"/>
              </a:spcAft>
              <a:buFont typeface="Arial" panose="020B0604020202020204" pitchFamily="34" charset="0"/>
              <a:buChar char="•"/>
            </a:pPr>
            <a:r>
              <a:rPr lang="en-GB">
                <a:cs typeface="Arial"/>
              </a:rPr>
              <a:t>Some state benefits are disregarded from the assessment process. </a:t>
            </a:r>
          </a:p>
          <a:p>
            <a:pPr marL="285750" indent="-285750">
              <a:lnSpc>
                <a:spcPct val="150000"/>
              </a:lnSpc>
              <a:spcAft>
                <a:spcPts val="600"/>
              </a:spcAft>
              <a:buFont typeface="Arial" panose="020B0604020202020204" pitchFamily="34" charset="0"/>
              <a:buChar char="•"/>
            </a:pPr>
            <a:r>
              <a:rPr lang="en-GB">
                <a:cs typeface="Arial"/>
              </a:rPr>
              <a:t>The main benefits that are disregarded are:</a:t>
            </a:r>
          </a:p>
          <a:p>
            <a:pPr marL="285750" indent="-285750">
              <a:lnSpc>
                <a:spcPct val="150000"/>
              </a:lnSpc>
              <a:spcAft>
                <a:spcPts val="600"/>
              </a:spcAft>
              <a:buFont typeface="Arial" panose="020B0604020202020204" pitchFamily="34" charset="0"/>
              <a:buChar char="•"/>
            </a:pPr>
            <a:r>
              <a:rPr lang="en-GB">
                <a:cs typeface="Arial"/>
              </a:rPr>
              <a:t>Personal independence payments (PIP) </a:t>
            </a:r>
          </a:p>
          <a:p>
            <a:pPr marL="285750" indent="-285750">
              <a:lnSpc>
                <a:spcPct val="150000"/>
              </a:lnSpc>
              <a:spcAft>
                <a:spcPts val="600"/>
              </a:spcAft>
              <a:buFont typeface="Arial" panose="020B0604020202020204" pitchFamily="34" charset="0"/>
              <a:buChar char="•"/>
            </a:pPr>
            <a:r>
              <a:rPr lang="en-GB">
                <a:cs typeface="Arial"/>
              </a:rPr>
              <a:t>Carer’s allowance </a:t>
            </a:r>
          </a:p>
          <a:p>
            <a:pPr marL="742950" lvl="1" indent="-285750">
              <a:lnSpc>
                <a:spcPct val="150000"/>
              </a:lnSpc>
              <a:spcAft>
                <a:spcPts val="600"/>
              </a:spcAft>
              <a:buFont typeface="Arial" panose="020B0604020202020204" pitchFamily="34" charset="0"/>
              <a:buChar char="•"/>
            </a:pPr>
            <a:r>
              <a:rPr lang="en-GB">
                <a:cs typeface="Arial"/>
              </a:rPr>
              <a:t>There are many others on the list as well.</a:t>
            </a:r>
          </a:p>
          <a:p>
            <a:pPr marL="285750" indent="-285750">
              <a:lnSpc>
                <a:spcPct val="150000"/>
              </a:lnSpc>
              <a:spcAft>
                <a:spcPts val="600"/>
              </a:spcAft>
              <a:buFont typeface="Arial" panose="020B0604020202020204" pitchFamily="34" charset="0"/>
              <a:buChar char="•"/>
            </a:pPr>
            <a:r>
              <a:rPr lang="en-GB">
                <a:cs typeface="Arial"/>
              </a:rPr>
              <a:t>The ongoing means test review (MTR) will add to the list of disregarded benefits once the relevant legislation is implemented (the payments that victims of modern slavery receive being the key addition to this category).</a:t>
            </a: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10</a:t>
            </a:fld>
            <a:endParaRPr lang="en-GB"/>
          </a:p>
        </p:txBody>
      </p:sp>
      <p:sp>
        <p:nvSpPr>
          <p:cNvPr id="8" name="Footer Placeholder 4">
            <a:extLst>
              <a:ext uri="{FF2B5EF4-FFF2-40B4-BE49-F238E27FC236}">
                <a16:creationId xmlns:a16="http://schemas.microsoft.com/office/drawing/2014/main" id="{C0FD04CC-2827-0997-2FC8-54324240EB16}"/>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58388314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US"/>
              <a:t>Deductions</a:t>
            </a:r>
            <a:endParaRPr lang="en-GB"/>
          </a:p>
        </p:txBody>
      </p:sp>
    </p:spTree>
    <p:extLst>
      <p:ext uri="{BB962C8B-B14F-4D97-AF65-F5344CB8AC3E}">
        <p14:creationId xmlns:p14="http://schemas.microsoft.com/office/powerpoint/2010/main" val="4101577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E3E0-E5C3-4423-A7FA-2F1871CB3F13}"/>
              </a:ext>
            </a:extLst>
          </p:cNvPr>
          <p:cNvSpPr>
            <a:spLocks noGrp="1"/>
          </p:cNvSpPr>
          <p:nvPr>
            <p:ph type="title"/>
          </p:nvPr>
        </p:nvSpPr>
        <p:spPr>
          <a:xfrm>
            <a:off x="809425" y="655128"/>
            <a:ext cx="10728000" cy="441680"/>
          </a:xfrm>
        </p:spPr>
        <p:txBody>
          <a:bodyPr anchor="t">
            <a:noAutofit/>
          </a:bodyPr>
          <a:lstStyle/>
          <a:p>
            <a:r>
              <a:rPr lang="en-GB"/>
              <a:t>Deductions:</a:t>
            </a:r>
          </a:p>
        </p:txBody>
      </p:sp>
      <p:sp>
        <p:nvSpPr>
          <p:cNvPr id="8" name="Text Placeholder 2">
            <a:extLst>
              <a:ext uri="{FF2B5EF4-FFF2-40B4-BE49-F238E27FC236}">
                <a16:creationId xmlns:a16="http://schemas.microsoft.com/office/drawing/2014/main" id="{046A6978-E867-401E-A8B1-5159E0F080FB}"/>
              </a:ext>
            </a:extLst>
          </p:cNvPr>
          <p:cNvSpPr txBox="1">
            <a:spLocks/>
          </p:cNvSpPr>
          <p:nvPr/>
        </p:nvSpPr>
        <p:spPr>
          <a:xfrm>
            <a:off x="821408" y="1323473"/>
            <a:ext cx="10759579" cy="421105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spcAft>
                <a:spcPts val="600"/>
              </a:spcAft>
            </a:pPr>
            <a:r>
              <a:rPr lang="en-GB" sz="1800" b="0">
                <a:cs typeface="Arial"/>
              </a:rPr>
              <a:t>Within the means assessment process there is scope to allow deductions for various items of expenditure that most clients will have. </a:t>
            </a:r>
          </a:p>
          <a:p>
            <a:pPr>
              <a:lnSpc>
                <a:spcPct val="150000"/>
              </a:lnSpc>
              <a:spcBef>
                <a:spcPts val="0"/>
              </a:spcBef>
              <a:spcAft>
                <a:spcPts val="600"/>
              </a:spcAft>
            </a:pPr>
            <a:r>
              <a:rPr lang="en-GB" sz="1800" b="0">
                <a:cs typeface="Arial"/>
              </a:rPr>
              <a:t>The key deductions are as follows:</a:t>
            </a:r>
          </a:p>
          <a:p>
            <a:pPr marL="285750" indent="-285750">
              <a:lnSpc>
                <a:spcPct val="150000"/>
              </a:lnSpc>
              <a:spcBef>
                <a:spcPts val="0"/>
              </a:spcBef>
              <a:spcAft>
                <a:spcPts val="600"/>
              </a:spcAft>
              <a:buFont typeface="Arial" panose="020B0604020202020204" pitchFamily="34" charset="0"/>
              <a:buChar char="•"/>
            </a:pPr>
            <a:r>
              <a:rPr lang="en-GB" sz="1800" b="0">
                <a:cs typeface="Arial"/>
              </a:rPr>
              <a:t>Income tax</a:t>
            </a:r>
          </a:p>
          <a:p>
            <a:pPr marL="285750" indent="-285750">
              <a:lnSpc>
                <a:spcPct val="150000"/>
              </a:lnSpc>
              <a:spcBef>
                <a:spcPts val="0"/>
              </a:spcBef>
              <a:spcAft>
                <a:spcPts val="600"/>
              </a:spcAft>
              <a:buFont typeface="Arial" panose="020B0604020202020204" pitchFamily="34" charset="0"/>
              <a:buChar char="•"/>
            </a:pPr>
            <a:r>
              <a:rPr lang="en-GB" sz="1800" b="0">
                <a:cs typeface="Arial"/>
              </a:rPr>
              <a:t>National insurance</a:t>
            </a:r>
          </a:p>
          <a:p>
            <a:pPr marL="285750" indent="-285750">
              <a:lnSpc>
                <a:spcPct val="150000"/>
              </a:lnSpc>
              <a:spcBef>
                <a:spcPts val="0"/>
              </a:spcBef>
              <a:spcAft>
                <a:spcPts val="600"/>
              </a:spcAft>
              <a:buFont typeface="Arial" panose="020B0604020202020204" pitchFamily="34" charset="0"/>
              <a:buChar char="•"/>
            </a:pPr>
            <a:r>
              <a:rPr lang="en-GB" sz="1800" b="0">
                <a:cs typeface="Arial"/>
              </a:rPr>
              <a:t>A fixed allowance for employment expenses (currently £45 per month)</a:t>
            </a:r>
          </a:p>
          <a:p>
            <a:pPr marL="285750" indent="-285750">
              <a:lnSpc>
                <a:spcPct val="150000"/>
              </a:lnSpc>
              <a:spcBef>
                <a:spcPts val="0"/>
              </a:spcBef>
              <a:spcAft>
                <a:spcPts val="600"/>
              </a:spcAft>
              <a:buFont typeface="Arial" panose="020B0604020202020204" pitchFamily="34" charset="0"/>
              <a:buChar char="•"/>
            </a:pPr>
            <a:r>
              <a:rPr lang="en-GB" sz="1800" b="0">
                <a:cs typeface="Arial"/>
              </a:rPr>
              <a:t>Fixed allowances for dependent children and adults</a:t>
            </a:r>
          </a:p>
          <a:p>
            <a:pPr marL="285750" indent="-285750">
              <a:lnSpc>
                <a:spcPct val="150000"/>
              </a:lnSpc>
              <a:spcBef>
                <a:spcPts val="0"/>
              </a:spcBef>
              <a:spcAft>
                <a:spcPts val="600"/>
              </a:spcAft>
              <a:buFont typeface="Arial" panose="020B0604020202020204" pitchFamily="34" charset="0"/>
              <a:buChar char="•"/>
            </a:pPr>
            <a:r>
              <a:rPr lang="en-GB" sz="1800" b="0">
                <a:cs typeface="Arial"/>
              </a:rPr>
              <a:t>Rent or mortgage</a:t>
            </a:r>
          </a:p>
          <a:p>
            <a:pPr marL="285750" indent="-285750">
              <a:lnSpc>
                <a:spcPct val="150000"/>
              </a:lnSpc>
              <a:spcBef>
                <a:spcPts val="0"/>
              </a:spcBef>
              <a:spcAft>
                <a:spcPts val="600"/>
              </a:spcAft>
              <a:buFont typeface="Arial" panose="020B0604020202020204" pitchFamily="34" charset="0"/>
              <a:buChar char="•"/>
            </a:pPr>
            <a:r>
              <a:rPr lang="en-GB" sz="1800" b="0">
                <a:cs typeface="Arial"/>
              </a:rPr>
              <a:t>Maintenance payments</a:t>
            </a:r>
          </a:p>
          <a:p>
            <a:pPr marL="285750" indent="-285750">
              <a:lnSpc>
                <a:spcPct val="150000"/>
              </a:lnSpc>
              <a:spcBef>
                <a:spcPts val="0"/>
              </a:spcBef>
              <a:spcAft>
                <a:spcPts val="600"/>
              </a:spcAft>
              <a:buFont typeface="Arial" panose="020B0604020202020204" pitchFamily="34" charset="0"/>
              <a:buChar char="•"/>
            </a:pPr>
            <a:r>
              <a:rPr lang="en-GB" sz="1800" b="0">
                <a:cs typeface="Arial"/>
              </a:rPr>
              <a:t>Childcare payments</a:t>
            </a:r>
          </a:p>
          <a:p>
            <a:pPr marL="285750" indent="-285750">
              <a:lnSpc>
                <a:spcPct val="150000"/>
              </a:lnSpc>
              <a:spcBef>
                <a:spcPts val="0"/>
              </a:spcBef>
              <a:spcAft>
                <a:spcPts val="600"/>
              </a:spcAft>
              <a:buFont typeface="Arial" panose="020B0604020202020204" pitchFamily="34" charset="0"/>
              <a:buChar char="•"/>
            </a:pPr>
            <a:endParaRPr lang="en-GB" sz="1800" b="0">
              <a:cs typeface="Arial"/>
            </a:endParaRPr>
          </a:p>
          <a:p>
            <a:pPr marL="285750" indent="-285750">
              <a:lnSpc>
                <a:spcPct val="150000"/>
              </a:lnSpc>
              <a:spcBef>
                <a:spcPts val="0"/>
              </a:spcBef>
              <a:spcAft>
                <a:spcPts val="600"/>
              </a:spcAft>
              <a:buFont typeface="Arial" panose="020B0604020202020204" pitchFamily="34" charset="0"/>
              <a:buChar char="•"/>
            </a:pPr>
            <a:endParaRPr lang="en-GB" sz="1800" b="0">
              <a:cs typeface="Arial"/>
            </a:endParaRPr>
          </a:p>
          <a:p>
            <a:pPr marL="285750" indent="-285750">
              <a:lnSpc>
                <a:spcPct val="150000"/>
              </a:lnSpc>
              <a:spcBef>
                <a:spcPts val="0"/>
              </a:spcBef>
              <a:spcAft>
                <a:spcPts val="600"/>
              </a:spcAft>
              <a:buFont typeface="Arial" panose="020B0604020202020204" pitchFamily="34" charset="0"/>
              <a:buChar char="•"/>
            </a:pPr>
            <a:endParaRPr lang="en-GB" sz="1800" b="0">
              <a:cs typeface="Arial"/>
            </a:endParaRPr>
          </a:p>
          <a:p>
            <a:pPr marL="285750" lvl="0" indent="-285750">
              <a:lnSpc>
                <a:spcPct val="150000"/>
              </a:lnSpc>
              <a:spcBef>
                <a:spcPts val="0"/>
              </a:spcBef>
              <a:buFont typeface="Arial" panose="020B0604020202020204" pitchFamily="34" charset="0"/>
              <a:buChar char="•"/>
            </a:pPr>
            <a:endParaRPr lang="en-GB" sz="1800" b="0">
              <a:effectLst/>
              <a:ea typeface="Arial" panose="020B0604020202020204" pitchFamily="34" charset="0"/>
            </a:endParaRPr>
          </a:p>
          <a:p>
            <a:pPr marL="285750" indent="-285750">
              <a:lnSpc>
                <a:spcPct val="150000"/>
              </a:lnSpc>
              <a:spcBef>
                <a:spcPts val="0"/>
              </a:spcBef>
              <a:buFont typeface="Arial" panose="020B0604020202020204" pitchFamily="34" charset="0"/>
              <a:buChar char="•"/>
            </a:pPr>
            <a:endParaRPr lang="en-GB" sz="1800" b="0">
              <a:cs typeface="Arial" panose="020B0604020202020204" pitchFamily="34" charset="0"/>
            </a:endParaRPr>
          </a:p>
        </p:txBody>
      </p:sp>
      <p:sp>
        <p:nvSpPr>
          <p:cNvPr id="5" name="Slide Number Placeholder 4">
            <a:extLst>
              <a:ext uri="{FF2B5EF4-FFF2-40B4-BE49-F238E27FC236}">
                <a16:creationId xmlns:a16="http://schemas.microsoft.com/office/drawing/2014/main" id="{157D71C5-01E7-4954-B95D-D549BB90BE5A}"/>
              </a:ext>
            </a:extLst>
          </p:cNvPr>
          <p:cNvSpPr>
            <a:spLocks noGrp="1"/>
          </p:cNvSpPr>
          <p:nvPr>
            <p:ph type="sldNum" sz="quarter" idx="12"/>
          </p:nvPr>
        </p:nvSpPr>
        <p:spPr/>
        <p:txBody>
          <a:bodyPr/>
          <a:lstStyle/>
          <a:p>
            <a:fld id="{9A8223AF-F2F5-41F7-A71C-81CE492BCB88}" type="slidenum">
              <a:rPr lang="en-GB" smtClean="0"/>
              <a:pPr/>
              <a:t>12</a:t>
            </a:fld>
            <a:endParaRPr lang="en-GB"/>
          </a:p>
        </p:txBody>
      </p:sp>
      <p:sp>
        <p:nvSpPr>
          <p:cNvPr id="3" name="Footer Placeholder 4">
            <a:extLst>
              <a:ext uri="{FF2B5EF4-FFF2-40B4-BE49-F238E27FC236}">
                <a16:creationId xmlns:a16="http://schemas.microsoft.com/office/drawing/2014/main" id="{B7175768-AEEA-62CC-E6F7-7481E4B89C7D}"/>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49066226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E3E0-E5C3-4423-A7FA-2F1871CB3F13}"/>
              </a:ext>
            </a:extLst>
          </p:cNvPr>
          <p:cNvSpPr>
            <a:spLocks noGrp="1"/>
          </p:cNvSpPr>
          <p:nvPr>
            <p:ph type="title"/>
          </p:nvPr>
        </p:nvSpPr>
        <p:spPr>
          <a:xfrm>
            <a:off x="809425" y="655128"/>
            <a:ext cx="10728000" cy="441680"/>
          </a:xfrm>
        </p:spPr>
        <p:txBody>
          <a:bodyPr anchor="t">
            <a:noAutofit/>
          </a:bodyPr>
          <a:lstStyle/>
          <a:p>
            <a:r>
              <a:rPr lang="en-GB"/>
              <a:t>Deductions continued:</a:t>
            </a:r>
          </a:p>
        </p:txBody>
      </p:sp>
      <p:sp>
        <p:nvSpPr>
          <p:cNvPr id="8" name="Text Placeholder 2">
            <a:extLst>
              <a:ext uri="{FF2B5EF4-FFF2-40B4-BE49-F238E27FC236}">
                <a16:creationId xmlns:a16="http://schemas.microsoft.com/office/drawing/2014/main" id="{046A6978-E867-401E-A8B1-5159E0F080FB}"/>
              </a:ext>
            </a:extLst>
          </p:cNvPr>
          <p:cNvSpPr txBox="1">
            <a:spLocks/>
          </p:cNvSpPr>
          <p:nvPr/>
        </p:nvSpPr>
        <p:spPr>
          <a:xfrm>
            <a:off x="821408" y="1323473"/>
            <a:ext cx="10759579" cy="421105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spcAft>
                <a:spcPts val="600"/>
              </a:spcAft>
              <a:buFont typeface="Arial" panose="020B0604020202020204" pitchFamily="34" charset="0"/>
              <a:buChar char="•"/>
            </a:pPr>
            <a:r>
              <a:rPr lang="en-GB" sz="1800" b="0">
                <a:cs typeface="Arial"/>
              </a:rPr>
              <a:t>Allowances for a client’s food, clothes, gas and electricity are in-built within the assessment process. </a:t>
            </a:r>
          </a:p>
          <a:p>
            <a:pPr marL="742950" lvl="1" indent="-285750">
              <a:lnSpc>
                <a:spcPct val="150000"/>
              </a:lnSpc>
              <a:spcAft>
                <a:spcPts val="600"/>
              </a:spcAft>
              <a:buFont typeface="Arial" panose="020B0604020202020204" pitchFamily="34" charset="0"/>
              <a:buChar char="•"/>
            </a:pPr>
            <a:r>
              <a:rPr lang="en-GB" sz="1800" b="0">
                <a:cs typeface="Arial"/>
              </a:rPr>
              <a:t>The monthly allowance for these items is £315 which is the lower income limit; </a:t>
            </a:r>
          </a:p>
          <a:p>
            <a:pPr marL="742950" lvl="1" indent="-285750">
              <a:lnSpc>
                <a:spcPct val="150000"/>
              </a:lnSpc>
              <a:spcAft>
                <a:spcPts val="600"/>
              </a:spcAft>
              <a:buFont typeface="Arial" panose="020B0604020202020204" pitchFamily="34" charset="0"/>
              <a:buChar char="•"/>
            </a:pPr>
            <a:r>
              <a:rPr lang="en-GB" sz="1800" b="0">
                <a:cs typeface="Arial"/>
              </a:rPr>
              <a:t>Any client assessed to have a disposable income of less than £315 per month will not have to pay a contribution from their income.</a:t>
            </a:r>
          </a:p>
          <a:p>
            <a:pPr marL="342900" indent="-342900">
              <a:lnSpc>
                <a:spcPct val="150000"/>
              </a:lnSpc>
              <a:spcAft>
                <a:spcPts val="600"/>
              </a:spcAft>
              <a:buFont typeface="Arial" panose="020B0604020202020204" pitchFamily="34" charset="0"/>
              <a:buChar char="•"/>
            </a:pPr>
            <a:r>
              <a:rPr lang="en-GB" sz="1800" b="0">
                <a:cs typeface="Arial"/>
              </a:rPr>
              <a:t>No allowance for council tax: </a:t>
            </a:r>
          </a:p>
          <a:p>
            <a:pPr marL="800100" lvl="1" indent="-342900">
              <a:lnSpc>
                <a:spcPct val="150000"/>
              </a:lnSpc>
              <a:spcAft>
                <a:spcPts val="600"/>
              </a:spcAft>
              <a:buFont typeface="Arial" panose="020B0604020202020204" pitchFamily="34" charset="0"/>
              <a:buChar char="•"/>
            </a:pPr>
            <a:r>
              <a:rPr lang="en-GB" sz="1800" b="0">
                <a:cs typeface="Arial"/>
              </a:rPr>
              <a:t>The means test review proposes to expand the number of allowances available to clients to potentially include council tax, student loan repayments and the repayment of certain priority debts.</a:t>
            </a:r>
          </a:p>
          <a:p>
            <a:pPr marL="285750" indent="-285750">
              <a:lnSpc>
                <a:spcPct val="150000"/>
              </a:lnSpc>
              <a:spcBef>
                <a:spcPts val="0"/>
              </a:spcBef>
              <a:spcAft>
                <a:spcPts val="600"/>
              </a:spcAft>
              <a:buFont typeface="Arial" panose="020B0604020202020204" pitchFamily="34" charset="0"/>
              <a:buChar char="•"/>
            </a:pPr>
            <a:endParaRPr lang="en-GB" sz="1800" b="0">
              <a:cs typeface="Arial"/>
            </a:endParaRPr>
          </a:p>
          <a:p>
            <a:pPr marL="285750" indent="-285750">
              <a:lnSpc>
                <a:spcPct val="150000"/>
              </a:lnSpc>
              <a:spcBef>
                <a:spcPts val="0"/>
              </a:spcBef>
              <a:spcAft>
                <a:spcPts val="600"/>
              </a:spcAft>
              <a:buFont typeface="Arial" panose="020B0604020202020204" pitchFamily="34" charset="0"/>
              <a:buChar char="•"/>
            </a:pPr>
            <a:endParaRPr lang="en-GB" sz="1800" b="0">
              <a:cs typeface="Arial"/>
            </a:endParaRPr>
          </a:p>
          <a:p>
            <a:pPr marL="285750" indent="-285750">
              <a:lnSpc>
                <a:spcPct val="150000"/>
              </a:lnSpc>
              <a:spcBef>
                <a:spcPts val="0"/>
              </a:spcBef>
              <a:spcAft>
                <a:spcPts val="600"/>
              </a:spcAft>
              <a:buFont typeface="Arial" panose="020B0604020202020204" pitchFamily="34" charset="0"/>
              <a:buChar char="•"/>
            </a:pPr>
            <a:endParaRPr lang="en-GB" sz="1800" b="0">
              <a:cs typeface="Arial"/>
            </a:endParaRPr>
          </a:p>
          <a:p>
            <a:pPr marL="285750" lvl="0" indent="-285750">
              <a:lnSpc>
                <a:spcPct val="150000"/>
              </a:lnSpc>
              <a:spcBef>
                <a:spcPts val="0"/>
              </a:spcBef>
              <a:buFont typeface="Arial" panose="020B0604020202020204" pitchFamily="34" charset="0"/>
              <a:buChar char="•"/>
            </a:pPr>
            <a:endParaRPr lang="en-GB" sz="1800" b="0">
              <a:effectLst/>
              <a:ea typeface="Arial" panose="020B0604020202020204" pitchFamily="34" charset="0"/>
            </a:endParaRPr>
          </a:p>
          <a:p>
            <a:pPr marL="285750" indent="-285750">
              <a:lnSpc>
                <a:spcPct val="150000"/>
              </a:lnSpc>
              <a:spcBef>
                <a:spcPts val="0"/>
              </a:spcBef>
              <a:buFont typeface="Arial" panose="020B0604020202020204" pitchFamily="34" charset="0"/>
              <a:buChar char="•"/>
            </a:pPr>
            <a:endParaRPr lang="en-GB" sz="1800" b="0">
              <a:cs typeface="Arial" panose="020B0604020202020204" pitchFamily="34" charset="0"/>
            </a:endParaRPr>
          </a:p>
        </p:txBody>
      </p:sp>
      <p:sp>
        <p:nvSpPr>
          <p:cNvPr id="5" name="Slide Number Placeholder 4">
            <a:extLst>
              <a:ext uri="{FF2B5EF4-FFF2-40B4-BE49-F238E27FC236}">
                <a16:creationId xmlns:a16="http://schemas.microsoft.com/office/drawing/2014/main" id="{157D71C5-01E7-4954-B95D-D549BB90BE5A}"/>
              </a:ext>
            </a:extLst>
          </p:cNvPr>
          <p:cNvSpPr>
            <a:spLocks noGrp="1"/>
          </p:cNvSpPr>
          <p:nvPr>
            <p:ph type="sldNum" sz="quarter" idx="12"/>
          </p:nvPr>
        </p:nvSpPr>
        <p:spPr/>
        <p:txBody>
          <a:bodyPr/>
          <a:lstStyle/>
          <a:p>
            <a:fld id="{9A8223AF-F2F5-41F7-A71C-81CE492BCB88}" type="slidenum">
              <a:rPr lang="en-GB" smtClean="0"/>
              <a:pPr/>
              <a:t>13</a:t>
            </a:fld>
            <a:endParaRPr lang="en-GB"/>
          </a:p>
        </p:txBody>
      </p:sp>
      <p:sp>
        <p:nvSpPr>
          <p:cNvPr id="3" name="Footer Placeholder 4">
            <a:extLst>
              <a:ext uri="{FF2B5EF4-FFF2-40B4-BE49-F238E27FC236}">
                <a16:creationId xmlns:a16="http://schemas.microsoft.com/office/drawing/2014/main" id="{B7175768-AEEA-62CC-E6F7-7481E4B89C7D}"/>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41824711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US"/>
              <a:t>Capital</a:t>
            </a:r>
            <a:endParaRPr lang="en-GB"/>
          </a:p>
        </p:txBody>
      </p:sp>
    </p:spTree>
    <p:extLst>
      <p:ext uri="{BB962C8B-B14F-4D97-AF65-F5344CB8AC3E}">
        <p14:creationId xmlns:p14="http://schemas.microsoft.com/office/powerpoint/2010/main" val="130968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118DF-D0FD-8C26-245D-8586C0B52B18}"/>
              </a:ext>
            </a:extLst>
          </p:cNvPr>
          <p:cNvSpPr>
            <a:spLocks noGrp="1"/>
          </p:cNvSpPr>
          <p:nvPr>
            <p:ph type="title"/>
          </p:nvPr>
        </p:nvSpPr>
        <p:spPr/>
        <p:txBody>
          <a:bodyPr>
            <a:normAutofit/>
          </a:bodyPr>
          <a:lstStyle/>
          <a:p>
            <a:r>
              <a:rPr lang="en-GB"/>
              <a:t> Capital</a:t>
            </a:r>
          </a:p>
        </p:txBody>
      </p:sp>
      <p:sp>
        <p:nvSpPr>
          <p:cNvPr id="3" name="Content Placeholder 2">
            <a:extLst>
              <a:ext uri="{FF2B5EF4-FFF2-40B4-BE49-F238E27FC236}">
                <a16:creationId xmlns:a16="http://schemas.microsoft.com/office/drawing/2014/main" id="{39EAF536-D15E-EF56-A398-4A75B9F5485B}"/>
              </a:ext>
            </a:extLst>
          </p:cNvPr>
          <p:cNvSpPr>
            <a:spLocks noGrp="1"/>
          </p:cNvSpPr>
          <p:nvPr>
            <p:ph idx="1"/>
          </p:nvPr>
        </p:nvSpPr>
        <p:spPr/>
        <p:txBody>
          <a:bodyPr>
            <a:noAutofit/>
          </a:bodyPr>
          <a:lstStyle/>
          <a:p>
            <a:pPr>
              <a:lnSpc>
                <a:spcPct val="160000"/>
              </a:lnSpc>
              <a:spcAft>
                <a:spcPts val="600"/>
              </a:spcAft>
            </a:pPr>
            <a:r>
              <a:rPr lang="en-GB" sz="1800">
                <a:latin typeface="Arial"/>
                <a:cs typeface="Arial"/>
              </a:rPr>
              <a:t>After a client’s income and deductions have been assessed their capital position needs to be considered. In calculating a client’s capital, the following is assessed:</a:t>
            </a:r>
          </a:p>
          <a:p>
            <a:pPr marL="342900" indent="-342900">
              <a:lnSpc>
                <a:spcPct val="160000"/>
              </a:lnSpc>
              <a:spcAft>
                <a:spcPts val="600"/>
              </a:spcAft>
              <a:buFont typeface="Arial" panose="020B0604020202020204" pitchFamily="34" charset="0"/>
              <a:buChar char="•"/>
            </a:pPr>
            <a:r>
              <a:rPr lang="en-GB" sz="1800" b="0">
                <a:latin typeface="Arial"/>
                <a:cs typeface="Arial"/>
              </a:rPr>
              <a:t>Balance</a:t>
            </a:r>
            <a:r>
              <a:rPr lang="en-GB" sz="1800">
                <a:latin typeface="Arial"/>
                <a:cs typeface="Arial"/>
              </a:rPr>
              <a:t>s of bank accounts (although only the residual balance of current accounts)</a:t>
            </a:r>
            <a:endParaRPr lang="en-GB" sz="1800" b="0">
              <a:latin typeface="Arial"/>
              <a:cs typeface="Arial"/>
            </a:endParaRPr>
          </a:p>
          <a:p>
            <a:pPr marL="342900" indent="-342900">
              <a:lnSpc>
                <a:spcPct val="160000"/>
              </a:lnSpc>
              <a:spcAft>
                <a:spcPts val="600"/>
              </a:spcAft>
              <a:buFont typeface="Arial" panose="020B0604020202020204" pitchFamily="34" charset="0"/>
              <a:buChar char="•"/>
            </a:pPr>
            <a:r>
              <a:rPr lang="en-GB" sz="1800">
                <a:latin typeface="Arial"/>
                <a:cs typeface="Arial"/>
              </a:rPr>
              <a:t>Equity in a client’s property or properties</a:t>
            </a:r>
            <a:endParaRPr lang="en-GB" sz="1800" b="0">
              <a:latin typeface="Arial"/>
              <a:cs typeface="Arial"/>
            </a:endParaRPr>
          </a:p>
          <a:p>
            <a:pPr marL="342900" indent="-342900">
              <a:lnSpc>
                <a:spcPct val="160000"/>
              </a:lnSpc>
              <a:spcAft>
                <a:spcPts val="600"/>
              </a:spcAft>
              <a:buFont typeface="Arial" panose="020B0604020202020204" pitchFamily="34" charset="0"/>
              <a:buChar char="•"/>
            </a:pPr>
            <a:r>
              <a:rPr lang="en-GB" sz="1800" b="0">
                <a:latin typeface="Arial"/>
                <a:cs typeface="Arial"/>
              </a:rPr>
              <a:t>Any items of value they own which are worth more than £500.</a:t>
            </a:r>
          </a:p>
          <a:p>
            <a:pPr marL="342900" indent="-342900">
              <a:lnSpc>
                <a:spcPct val="160000"/>
              </a:lnSpc>
              <a:spcAft>
                <a:spcPts val="600"/>
              </a:spcAft>
              <a:buFont typeface="Arial" panose="020B0604020202020204" pitchFamily="34" charset="0"/>
              <a:buChar char="•"/>
            </a:pPr>
            <a:r>
              <a:rPr lang="en-GB" sz="1800" b="0">
                <a:latin typeface="Arial"/>
                <a:cs typeface="Arial"/>
              </a:rPr>
              <a:t>Value of cars they own (subject to certain limits)</a:t>
            </a:r>
          </a:p>
          <a:p>
            <a:pPr marL="342900" indent="-342900">
              <a:lnSpc>
                <a:spcPct val="160000"/>
              </a:lnSpc>
              <a:spcAft>
                <a:spcPts val="600"/>
              </a:spcAft>
              <a:buFont typeface="Arial" panose="020B0604020202020204" pitchFamily="34" charset="0"/>
              <a:buChar char="•"/>
            </a:pPr>
            <a:r>
              <a:rPr lang="en-GB" sz="1800">
                <a:latin typeface="Arial"/>
                <a:cs typeface="Arial"/>
              </a:rPr>
              <a:t>Value of trust funds</a:t>
            </a:r>
            <a:endParaRPr lang="en-GB" sz="1800" b="0">
              <a:latin typeface="Arial"/>
              <a:cs typeface="Arial"/>
            </a:endParaRPr>
          </a:p>
          <a:p>
            <a:pPr marL="342900" indent="-342900">
              <a:lnSpc>
                <a:spcPct val="160000"/>
              </a:lnSpc>
              <a:spcAft>
                <a:spcPts val="600"/>
              </a:spcAft>
              <a:buFont typeface="Arial" panose="020B0604020202020204" pitchFamily="34" charset="0"/>
              <a:buChar char="•"/>
            </a:pPr>
            <a:r>
              <a:rPr lang="en-GB" sz="1800">
                <a:latin typeface="Arial"/>
                <a:cs typeface="Arial"/>
              </a:rPr>
              <a:t>Any inheritance due</a:t>
            </a:r>
            <a:endParaRPr lang="en-GB" sz="1800" b="0">
              <a:latin typeface="Arial"/>
              <a:cs typeface="Arial"/>
            </a:endParaRPr>
          </a:p>
          <a:p>
            <a:pPr marL="342900" indent="-342900">
              <a:lnSpc>
                <a:spcPct val="160000"/>
              </a:lnSpc>
              <a:spcAft>
                <a:spcPts val="600"/>
              </a:spcAft>
              <a:buFont typeface="Arial" panose="020B0604020202020204" pitchFamily="34" charset="0"/>
              <a:buChar char="•"/>
            </a:pPr>
            <a:endParaRPr lang="en-GB" sz="1800" b="0">
              <a:latin typeface="Arial"/>
              <a:cs typeface="Arial"/>
            </a:endParaRPr>
          </a:p>
        </p:txBody>
      </p:sp>
      <p:sp>
        <p:nvSpPr>
          <p:cNvPr id="5" name="Slide Number Placeholder 4">
            <a:extLst>
              <a:ext uri="{FF2B5EF4-FFF2-40B4-BE49-F238E27FC236}">
                <a16:creationId xmlns:a16="http://schemas.microsoft.com/office/drawing/2014/main" id="{36ADD5C2-A257-D801-3144-A862908A1A5D}"/>
              </a:ext>
            </a:extLst>
          </p:cNvPr>
          <p:cNvSpPr>
            <a:spLocks noGrp="1"/>
          </p:cNvSpPr>
          <p:nvPr>
            <p:ph type="sldNum" sz="quarter" idx="12"/>
          </p:nvPr>
        </p:nvSpPr>
        <p:spPr/>
        <p:txBody>
          <a:bodyPr/>
          <a:lstStyle/>
          <a:p>
            <a:fld id="{C0189ED6-F87B-4BC1-907E-EF602CA5C674}" type="slidenum">
              <a:rPr lang="en-GB" smtClean="0"/>
              <a:t>15</a:t>
            </a:fld>
            <a:endParaRPr lang="en-GB"/>
          </a:p>
        </p:txBody>
      </p:sp>
      <p:sp>
        <p:nvSpPr>
          <p:cNvPr id="6" name="Footer Placeholder 4">
            <a:extLst>
              <a:ext uri="{FF2B5EF4-FFF2-40B4-BE49-F238E27FC236}">
                <a16:creationId xmlns:a16="http://schemas.microsoft.com/office/drawing/2014/main" id="{34268F7D-53FB-7CDB-87E6-FD7069345C25}"/>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5676458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118DF-D0FD-8C26-245D-8586C0B52B18}"/>
              </a:ext>
            </a:extLst>
          </p:cNvPr>
          <p:cNvSpPr>
            <a:spLocks noGrp="1"/>
          </p:cNvSpPr>
          <p:nvPr>
            <p:ph type="title"/>
          </p:nvPr>
        </p:nvSpPr>
        <p:spPr/>
        <p:txBody>
          <a:bodyPr>
            <a:normAutofit/>
          </a:bodyPr>
          <a:lstStyle/>
          <a:p>
            <a:r>
              <a:rPr lang="en-GB"/>
              <a:t>   Capital continued</a:t>
            </a:r>
          </a:p>
        </p:txBody>
      </p:sp>
      <p:sp>
        <p:nvSpPr>
          <p:cNvPr id="3" name="Content Placeholder 2">
            <a:extLst>
              <a:ext uri="{FF2B5EF4-FFF2-40B4-BE49-F238E27FC236}">
                <a16:creationId xmlns:a16="http://schemas.microsoft.com/office/drawing/2014/main" id="{39EAF536-D15E-EF56-A398-4A75B9F5485B}"/>
              </a:ext>
            </a:extLst>
          </p:cNvPr>
          <p:cNvSpPr>
            <a:spLocks noGrp="1"/>
          </p:cNvSpPr>
          <p:nvPr>
            <p:ph idx="1"/>
          </p:nvPr>
        </p:nvSpPr>
        <p:spPr/>
        <p:txBody>
          <a:bodyPr>
            <a:normAutofit/>
          </a:bodyPr>
          <a:lstStyle/>
          <a:p>
            <a:pPr marL="285750" indent="-285750">
              <a:lnSpc>
                <a:spcPct val="150000"/>
              </a:lnSpc>
              <a:spcAft>
                <a:spcPts val="600"/>
              </a:spcAft>
              <a:buFont typeface="Arial" panose="020B0604020202020204" pitchFamily="34" charset="0"/>
              <a:buChar char="•"/>
            </a:pPr>
            <a:r>
              <a:rPr lang="en-GB" sz="1800">
                <a:cs typeface="Arial"/>
              </a:rPr>
              <a:t> A client / their partner (if assessed) qualify for legal aid if they are assessed to have less than £8,000 capital. </a:t>
            </a:r>
          </a:p>
          <a:p>
            <a:pPr marL="537750" lvl="1" indent="-285750">
              <a:lnSpc>
                <a:spcPct val="150000"/>
              </a:lnSpc>
              <a:spcAft>
                <a:spcPts val="600"/>
              </a:spcAft>
            </a:pPr>
            <a:r>
              <a:rPr lang="en-GB" sz="1800">
                <a:cs typeface="Arial"/>
              </a:rPr>
              <a:t>If they have been between £3,000 and £8,000 in capital they will pay a contribution on a sliding scale, for example, if they have £7,000, they will be asked to pay a contribution of £4,000 but if they have £4,000, they will be asked to pay £1,000 towards the costs being incurred by their legal advisor. </a:t>
            </a:r>
          </a:p>
          <a:p>
            <a:pPr marL="285750" indent="-285750">
              <a:lnSpc>
                <a:spcPct val="150000"/>
              </a:lnSpc>
              <a:spcAft>
                <a:spcPts val="600"/>
              </a:spcAft>
              <a:buFont typeface="Arial" panose="020B0604020202020204" pitchFamily="34" charset="0"/>
              <a:buChar char="•"/>
            </a:pPr>
            <a:r>
              <a:rPr lang="en-GB" sz="1800" b="1">
                <a:cs typeface="Arial"/>
              </a:rPr>
              <a:t>Please note: </a:t>
            </a:r>
            <a:r>
              <a:rPr lang="en-GB" sz="1800">
                <a:cs typeface="Arial"/>
              </a:rPr>
              <a:t>If they are applying for legal aid to seek protection from domestic abuse the upper limit does not apply. For example, they could be assessed to have £10,000 of capital and still qualify for legal aid albeit with a contribution of £7,000 to pay.</a:t>
            </a:r>
          </a:p>
          <a:p>
            <a:pPr marL="285750" indent="-285750">
              <a:lnSpc>
                <a:spcPct val="150000"/>
              </a:lnSpc>
              <a:spcAft>
                <a:spcPts val="600"/>
              </a:spcAft>
              <a:buFont typeface="Arial" panose="020B0604020202020204" pitchFamily="34" charset="0"/>
              <a:buChar char="•"/>
            </a:pPr>
            <a:endParaRPr lang="en-GB" sz="1800" b="0">
              <a:cs typeface="Arial"/>
            </a:endParaRPr>
          </a:p>
        </p:txBody>
      </p:sp>
      <p:sp>
        <p:nvSpPr>
          <p:cNvPr id="5" name="Slide Number Placeholder 4">
            <a:extLst>
              <a:ext uri="{FF2B5EF4-FFF2-40B4-BE49-F238E27FC236}">
                <a16:creationId xmlns:a16="http://schemas.microsoft.com/office/drawing/2014/main" id="{36ADD5C2-A257-D801-3144-A862908A1A5D}"/>
              </a:ext>
            </a:extLst>
          </p:cNvPr>
          <p:cNvSpPr>
            <a:spLocks noGrp="1"/>
          </p:cNvSpPr>
          <p:nvPr>
            <p:ph type="sldNum" sz="quarter" idx="12"/>
          </p:nvPr>
        </p:nvSpPr>
        <p:spPr/>
        <p:txBody>
          <a:bodyPr/>
          <a:lstStyle/>
          <a:p>
            <a:fld id="{C0189ED6-F87B-4BC1-907E-EF602CA5C674}" type="slidenum">
              <a:rPr lang="en-GB" smtClean="0"/>
              <a:t>16</a:t>
            </a:fld>
            <a:endParaRPr lang="en-GB"/>
          </a:p>
        </p:txBody>
      </p:sp>
      <p:sp>
        <p:nvSpPr>
          <p:cNvPr id="6" name="Footer Placeholder 4">
            <a:extLst>
              <a:ext uri="{FF2B5EF4-FFF2-40B4-BE49-F238E27FC236}">
                <a16:creationId xmlns:a16="http://schemas.microsoft.com/office/drawing/2014/main" id="{0ED3C382-9EC4-6EE4-DA5F-2EF2DF0B0465}"/>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24832580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US"/>
              <a:t>Hints and tips</a:t>
            </a:r>
            <a:endParaRPr lang="en-GB"/>
          </a:p>
        </p:txBody>
      </p:sp>
    </p:spTree>
    <p:extLst>
      <p:ext uri="{BB962C8B-B14F-4D97-AF65-F5344CB8AC3E}">
        <p14:creationId xmlns:p14="http://schemas.microsoft.com/office/powerpoint/2010/main" val="1848657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118DF-D0FD-8C26-245D-8586C0B52B18}"/>
              </a:ext>
            </a:extLst>
          </p:cNvPr>
          <p:cNvSpPr>
            <a:spLocks noGrp="1"/>
          </p:cNvSpPr>
          <p:nvPr>
            <p:ph type="title"/>
          </p:nvPr>
        </p:nvSpPr>
        <p:spPr/>
        <p:txBody>
          <a:bodyPr>
            <a:normAutofit/>
          </a:bodyPr>
          <a:lstStyle/>
          <a:p>
            <a:r>
              <a:rPr lang="en-GB"/>
              <a:t>   Hints and tips:</a:t>
            </a:r>
          </a:p>
        </p:txBody>
      </p:sp>
      <p:sp>
        <p:nvSpPr>
          <p:cNvPr id="3" name="Content Placeholder 2">
            <a:extLst>
              <a:ext uri="{FF2B5EF4-FFF2-40B4-BE49-F238E27FC236}">
                <a16:creationId xmlns:a16="http://schemas.microsoft.com/office/drawing/2014/main" id="{39EAF536-D15E-EF56-A398-4A75B9F5485B}"/>
              </a:ext>
            </a:extLst>
          </p:cNvPr>
          <p:cNvSpPr>
            <a:spLocks noGrp="1"/>
          </p:cNvSpPr>
          <p:nvPr>
            <p:ph idx="1"/>
          </p:nvPr>
        </p:nvSpPr>
        <p:spPr/>
        <p:txBody>
          <a:bodyPr>
            <a:normAutofit/>
          </a:bodyPr>
          <a:lstStyle/>
          <a:p>
            <a:pPr marL="285750" indent="-285750">
              <a:lnSpc>
                <a:spcPct val="150000"/>
              </a:lnSpc>
              <a:spcAft>
                <a:spcPts val="600"/>
              </a:spcAft>
              <a:buFont typeface="Arial" panose="020B0604020202020204" pitchFamily="34" charset="0"/>
              <a:buChar char="•"/>
            </a:pPr>
            <a:r>
              <a:rPr lang="en-GB" sz="1800">
                <a:cs typeface="Arial"/>
              </a:rPr>
              <a:t>When assessing if your client is in receipt of an income-passporting benefit note that clients who have an open universal credit claim but </a:t>
            </a:r>
            <a:r>
              <a:rPr lang="en-GB" sz="1800" b="1">
                <a:cs typeface="Arial"/>
              </a:rPr>
              <a:t>do not</a:t>
            </a:r>
            <a:r>
              <a:rPr lang="en-GB" sz="1800">
                <a:cs typeface="Arial"/>
              </a:rPr>
              <a:t> currently receive payments, are not passported for legal aid assessment purposes </a:t>
            </a:r>
          </a:p>
          <a:p>
            <a:pPr marL="285750" indent="-285750">
              <a:lnSpc>
                <a:spcPct val="150000"/>
              </a:lnSpc>
              <a:spcAft>
                <a:spcPts val="600"/>
              </a:spcAft>
              <a:buFont typeface="Arial" panose="020B0604020202020204" pitchFamily="34" charset="0"/>
              <a:buChar char="•"/>
            </a:pPr>
            <a:r>
              <a:rPr lang="en-GB" sz="1800">
                <a:cs typeface="Arial"/>
              </a:rPr>
              <a:t>Be aware there are two forms of jobseeker’s allowance and employment and support allowance, and the contribution-based versions are not passported through the assessment process.</a:t>
            </a:r>
          </a:p>
          <a:p>
            <a:pPr marL="285750" indent="-285750">
              <a:lnSpc>
                <a:spcPct val="150000"/>
              </a:lnSpc>
              <a:spcAft>
                <a:spcPts val="600"/>
              </a:spcAft>
              <a:buFont typeface="Arial" panose="020B0604020202020204" pitchFamily="34" charset="0"/>
              <a:buChar char="•"/>
            </a:pPr>
            <a:r>
              <a:rPr lang="en-GB" sz="1800">
                <a:cs typeface="Arial"/>
              </a:rPr>
              <a:t>You can contact a means expert via the address: </a:t>
            </a:r>
            <a:r>
              <a:rPr lang="en-GB" sz="1800">
                <a:cs typeface="Arial"/>
                <a:hlinkClick r:id="rId2"/>
              </a:rPr>
              <a:t>ContactMeansExpert@justice.gov.uk</a:t>
            </a:r>
            <a:r>
              <a:rPr lang="en-GB" sz="1800">
                <a:cs typeface="Arial"/>
              </a:rPr>
              <a:t> </a:t>
            </a:r>
          </a:p>
          <a:p>
            <a:pPr marL="537750" lvl="1" indent="-285750">
              <a:lnSpc>
                <a:spcPct val="150000"/>
              </a:lnSpc>
              <a:spcAft>
                <a:spcPts val="600"/>
              </a:spcAft>
            </a:pPr>
            <a:r>
              <a:rPr lang="en-GB" sz="1800">
                <a:cs typeface="Arial"/>
              </a:rPr>
              <a:t>This is a new service the LAA are offering providers with a view to helping them get things right first time. </a:t>
            </a:r>
          </a:p>
          <a:p>
            <a:pPr marL="285750" indent="-285750">
              <a:lnSpc>
                <a:spcPct val="150000"/>
              </a:lnSpc>
              <a:spcAft>
                <a:spcPts val="600"/>
              </a:spcAft>
              <a:buFont typeface="Arial" panose="020B0604020202020204" pitchFamily="34" charset="0"/>
              <a:buChar char="•"/>
            </a:pPr>
            <a:endParaRPr lang="en-GB" sz="1800" b="0">
              <a:cs typeface="Arial"/>
            </a:endParaRPr>
          </a:p>
        </p:txBody>
      </p:sp>
      <p:sp>
        <p:nvSpPr>
          <p:cNvPr id="5" name="Slide Number Placeholder 4">
            <a:extLst>
              <a:ext uri="{FF2B5EF4-FFF2-40B4-BE49-F238E27FC236}">
                <a16:creationId xmlns:a16="http://schemas.microsoft.com/office/drawing/2014/main" id="{36ADD5C2-A257-D801-3144-A862908A1A5D}"/>
              </a:ext>
            </a:extLst>
          </p:cNvPr>
          <p:cNvSpPr>
            <a:spLocks noGrp="1"/>
          </p:cNvSpPr>
          <p:nvPr>
            <p:ph type="sldNum" sz="quarter" idx="12"/>
          </p:nvPr>
        </p:nvSpPr>
        <p:spPr/>
        <p:txBody>
          <a:bodyPr/>
          <a:lstStyle/>
          <a:p>
            <a:fld id="{C0189ED6-F87B-4BC1-907E-EF602CA5C674}" type="slidenum">
              <a:rPr lang="en-GB" smtClean="0"/>
              <a:t>18</a:t>
            </a:fld>
            <a:endParaRPr lang="en-GB"/>
          </a:p>
        </p:txBody>
      </p:sp>
      <p:sp>
        <p:nvSpPr>
          <p:cNvPr id="6" name="Footer Placeholder 4">
            <a:extLst>
              <a:ext uri="{FF2B5EF4-FFF2-40B4-BE49-F238E27FC236}">
                <a16:creationId xmlns:a16="http://schemas.microsoft.com/office/drawing/2014/main" id="{67CEC475-6B1A-C0BD-DAEC-AD8BA648B057}"/>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239992373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US"/>
              <a:t>Contact us / additional guidance</a:t>
            </a:r>
            <a:endParaRPr lang="en-GB"/>
          </a:p>
        </p:txBody>
      </p:sp>
    </p:spTree>
    <p:extLst>
      <p:ext uri="{BB962C8B-B14F-4D97-AF65-F5344CB8AC3E}">
        <p14:creationId xmlns:p14="http://schemas.microsoft.com/office/powerpoint/2010/main" val="8924468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EA8-10A9-4C57-8FBD-DACCF56D584B}"/>
              </a:ext>
              <a:ext uri="{C183D7F6-B498-43B3-948B-1728B52AA6E4}">
                <adec:decorative xmlns:adec="http://schemas.microsoft.com/office/drawing/2017/decorative" val="0"/>
              </a:ext>
            </a:extLst>
          </p:cNvPr>
          <p:cNvSpPr>
            <a:spLocks noGrp="1"/>
          </p:cNvSpPr>
          <p:nvPr>
            <p:ph type="title"/>
          </p:nvPr>
        </p:nvSpPr>
        <p:spPr>
          <a:xfrm>
            <a:off x="589612" y="672396"/>
            <a:ext cx="11012776" cy="345232"/>
          </a:xfrm>
        </p:spPr>
        <p:txBody>
          <a:bodyPr/>
          <a:lstStyle/>
          <a:p>
            <a:r>
              <a:rPr lang="en-US">
                <a:cs typeface="Arial"/>
              </a:rPr>
              <a:t>Technical tips for this webinar</a:t>
            </a:r>
          </a:p>
        </p:txBody>
      </p:sp>
      <p:sp>
        <p:nvSpPr>
          <p:cNvPr id="4" name="Content Placeholder 3">
            <a:extLst>
              <a:ext uri="{FF2B5EF4-FFF2-40B4-BE49-F238E27FC236}">
                <a16:creationId xmlns:a16="http://schemas.microsoft.com/office/drawing/2014/main" id="{8F5E4139-CF14-43F8-8722-07ADA914DCBF}"/>
              </a:ext>
            </a:extLst>
          </p:cNvPr>
          <p:cNvSpPr>
            <a:spLocks noGrp="1"/>
          </p:cNvSpPr>
          <p:nvPr>
            <p:ph sz="half" idx="2"/>
          </p:nvPr>
        </p:nvSpPr>
        <p:spPr>
          <a:xfrm>
            <a:off x="801993" y="2010603"/>
            <a:ext cx="5448001" cy="3524288"/>
          </a:xfrm>
        </p:spPr>
        <p:txBody>
          <a:bodyPr>
            <a:noAutofit/>
          </a:bodyPr>
          <a:lstStyle/>
          <a:p>
            <a:pPr marL="342900" indent="-342900">
              <a:lnSpc>
                <a:spcPct val="150000"/>
              </a:lnSpc>
              <a:buFont typeface="+mj-lt"/>
              <a:buAutoNum type="arabicPeriod"/>
            </a:pPr>
            <a:r>
              <a:rPr lang="en-US" sz="1800" b="0">
                <a:cs typeface="Arial"/>
              </a:rPr>
              <a:t>Please remain on mute during the webinar</a:t>
            </a:r>
          </a:p>
          <a:p>
            <a:pPr marL="342900" indent="-342900">
              <a:lnSpc>
                <a:spcPct val="150000"/>
              </a:lnSpc>
              <a:buFont typeface="+mj-lt"/>
              <a:buAutoNum type="arabicPeriod"/>
            </a:pPr>
            <a:r>
              <a:rPr lang="en-US" sz="1800" b="0">
                <a:cs typeface="Arial"/>
              </a:rPr>
              <a:t>You can ask us questions throughout each section using the ‘meeting chat’</a:t>
            </a:r>
          </a:p>
          <a:p>
            <a:pPr marL="342900" indent="-342900">
              <a:lnSpc>
                <a:spcPct val="150000"/>
              </a:lnSpc>
              <a:buFont typeface="+mj-lt"/>
              <a:buAutoNum type="arabicPeriod"/>
            </a:pPr>
            <a:r>
              <a:rPr lang="en-US" sz="1800" b="0">
                <a:cs typeface="Arial"/>
              </a:rPr>
              <a:t>You can keep the meeting chat throughout the event to view other questions</a:t>
            </a:r>
          </a:p>
          <a:p>
            <a:pPr marL="342900" indent="-342900">
              <a:lnSpc>
                <a:spcPct val="150000"/>
              </a:lnSpc>
              <a:buFont typeface="+mj-lt"/>
              <a:buAutoNum type="arabicPeriod"/>
            </a:pPr>
            <a:r>
              <a:rPr lang="en-US" sz="1800" b="0">
                <a:cs typeface="Arial"/>
              </a:rPr>
              <a:t>Email us if you experience technical issues during the webinar:  </a:t>
            </a:r>
            <a:r>
              <a:rPr lang="en-GB" sz="1800" b="0" u="sng">
                <a:solidFill>
                  <a:srgbClr val="575C96"/>
                </a:solidFill>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LAAHelpUsSayYes@justice.gov.uk</a:t>
            </a:r>
            <a:endParaRPr lang="en-US" sz="1800" b="0">
              <a:solidFill>
                <a:srgbClr val="575C96"/>
              </a:solidFill>
              <a:cs typeface="Arial"/>
            </a:endParaRPr>
          </a:p>
        </p:txBody>
      </p:sp>
      <p:grpSp>
        <p:nvGrpSpPr>
          <p:cNvPr id="8" name="Group 7" descr="screen shots of MS Teams">
            <a:extLst>
              <a:ext uri="{FF2B5EF4-FFF2-40B4-BE49-F238E27FC236}">
                <a16:creationId xmlns:a16="http://schemas.microsoft.com/office/drawing/2014/main" id="{4313DFD6-115A-4265-BD9D-06F7DC6548C9}"/>
              </a:ext>
            </a:extLst>
          </p:cNvPr>
          <p:cNvGrpSpPr/>
          <p:nvPr/>
        </p:nvGrpSpPr>
        <p:grpSpPr>
          <a:xfrm>
            <a:off x="6485679" y="1840461"/>
            <a:ext cx="3434430" cy="3522688"/>
            <a:chOff x="6752970" y="1460672"/>
            <a:chExt cx="3434430" cy="3522688"/>
          </a:xfrm>
        </p:grpSpPr>
        <p:sp>
          <p:nvSpPr>
            <p:cNvPr id="11" name="TextBox 10">
              <a:extLst>
                <a:ext uri="{FF2B5EF4-FFF2-40B4-BE49-F238E27FC236}">
                  <a16:creationId xmlns:a16="http://schemas.microsoft.com/office/drawing/2014/main" id="{922B6B0F-160C-40D8-BE03-E744F522C7A2}"/>
                </a:ext>
              </a:extLst>
            </p:cNvPr>
            <p:cNvSpPr txBox="1"/>
            <p:nvPr/>
          </p:nvSpPr>
          <p:spPr>
            <a:xfrm>
              <a:off x="7017150" y="146067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Camera and audio off when icons appear like this:</a:t>
              </a:r>
              <a:endParaRPr lang="en-US" sz="1600">
                <a:cs typeface="Arial"/>
              </a:endParaRPr>
            </a:p>
          </p:txBody>
        </p:sp>
        <p:pic>
          <p:nvPicPr>
            <p:cNvPr id="7" name="Picture 7" descr="Graphic showing meeting chat bubble ">
              <a:extLst>
                <a:ext uri="{FF2B5EF4-FFF2-40B4-BE49-F238E27FC236}">
                  <a16:creationId xmlns:a16="http://schemas.microsoft.com/office/drawing/2014/main" id="{EBFBABC9-8BEE-4185-8625-57B4AAE7ACAB}"/>
                </a:ext>
              </a:extLst>
            </p:cNvPr>
            <p:cNvPicPr>
              <a:picLocks noChangeAspect="1"/>
            </p:cNvPicPr>
            <p:nvPr/>
          </p:nvPicPr>
          <p:blipFill>
            <a:blip r:embed="rId3"/>
            <a:stretch>
              <a:fillRect/>
            </a:stretch>
          </p:blipFill>
          <p:spPr>
            <a:xfrm>
              <a:off x="7017151" y="2063294"/>
              <a:ext cx="2449015" cy="1123950"/>
            </a:xfrm>
            <a:prstGeom prst="rect">
              <a:avLst/>
            </a:prstGeom>
          </p:spPr>
        </p:pic>
        <p:sp>
          <p:nvSpPr>
            <p:cNvPr id="10" name="TextBox 9" descr="Text: Click here to view the meeting chat&#10;">
              <a:extLst>
                <a:ext uri="{FF2B5EF4-FFF2-40B4-BE49-F238E27FC236}">
                  <a16:creationId xmlns:a16="http://schemas.microsoft.com/office/drawing/2014/main" id="{92C0B6FA-7EBE-4DF4-90DC-DEE680BC15F8}"/>
                </a:ext>
              </a:extLst>
            </p:cNvPr>
            <p:cNvSpPr txBox="1"/>
            <p:nvPr/>
          </p:nvSpPr>
          <p:spPr>
            <a:xfrm>
              <a:off x="6752970" y="3335239"/>
              <a:ext cx="3434430" cy="3355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Click here to view the meeting chat </a:t>
              </a:r>
              <a:endParaRPr lang="en-US" sz="1600">
                <a:cs typeface="Arial"/>
              </a:endParaRPr>
            </a:p>
          </p:txBody>
        </p:sp>
        <p:cxnSp>
          <p:nvCxnSpPr>
            <p:cNvPr id="9" name="Straight Arrow Connector 8" descr="arrow pointing from text to chat bubble">
              <a:extLst>
                <a:ext uri="{FF2B5EF4-FFF2-40B4-BE49-F238E27FC236}">
                  <a16:creationId xmlns:a16="http://schemas.microsoft.com/office/drawing/2014/main" id="{32625F2F-6257-47D5-B1B6-01611C66E296}"/>
                </a:ext>
              </a:extLst>
            </p:cNvPr>
            <p:cNvCxnSpPr>
              <a:cxnSpLocks/>
            </p:cNvCxnSpPr>
            <p:nvPr/>
          </p:nvCxnSpPr>
          <p:spPr>
            <a:xfrm flipH="1">
              <a:off x="7448651" y="3653264"/>
              <a:ext cx="846519" cy="52058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Screen shot of the icons on MS Teams: Participants, meeting chat ">
              <a:extLst>
                <a:ext uri="{FF2B5EF4-FFF2-40B4-BE49-F238E27FC236}">
                  <a16:creationId xmlns:a16="http://schemas.microsoft.com/office/drawing/2014/main" id="{E940DE29-B5BD-46F2-8AE2-C1165A5B91A8}"/>
                </a:ext>
              </a:extLst>
            </p:cNvPr>
            <p:cNvPicPr>
              <a:picLocks noChangeAspect="1"/>
            </p:cNvPicPr>
            <p:nvPr/>
          </p:nvPicPr>
          <p:blipFill>
            <a:blip r:embed="rId4"/>
            <a:stretch>
              <a:fillRect/>
            </a:stretch>
          </p:blipFill>
          <p:spPr>
            <a:xfrm>
              <a:off x="6752970" y="4223619"/>
              <a:ext cx="3434430" cy="759741"/>
            </a:xfrm>
            <a:prstGeom prst="rect">
              <a:avLst/>
            </a:prstGeom>
          </p:spPr>
        </p:pic>
        <p:sp>
          <p:nvSpPr>
            <p:cNvPr id="18" name="Rectangle 17" descr="Highlights the chat bubble&#10;">
              <a:extLst>
                <a:ext uri="{FF2B5EF4-FFF2-40B4-BE49-F238E27FC236}">
                  <a16:creationId xmlns:a16="http://schemas.microsoft.com/office/drawing/2014/main" id="{C1ECF84D-8BF4-4734-8F59-74554C96090A}"/>
                </a:ext>
              </a:extLst>
            </p:cNvPr>
            <p:cNvSpPr/>
            <p:nvPr/>
          </p:nvSpPr>
          <p:spPr>
            <a:xfrm>
              <a:off x="7205273" y="4206331"/>
              <a:ext cx="449705" cy="7533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Slide Number Placeholder 5">
            <a:extLst>
              <a:ext uri="{FF2B5EF4-FFF2-40B4-BE49-F238E27FC236}">
                <a16:creationId xmlns:a16="http://schemas.microsoft.com/office/drawing/2014/main" id="{FC2F61A2-6647-43DA-9FD9-AD4ECDC18669}"/>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2</a:t>
            </a:fld>
            <a:endParaRPr lang="en-GB"/>
          </a:p>
        </p:txBody>
      </p:sp>
      <p:sp>
        <p:nvSpPr>
          <p:cNvPr id="12" name="Footer Placeholder 4">
            <a:extLst>
              <a:ext uri="{FF2B5EF4-FFF2-40B4-BE49-F238E27FC236}">
                <a16:creationId xmlns:a16="http://schemas.microsoft.com/office/drawing/2014/main" id="{38E029E9-38F7-6AC8-715B-86FAC9AFBB01}"/>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14036831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E3E0-E5C3-4423-A7FA-2F1871CB3F13}"/>
              </a:ext>
            </a:extLst>
          </p:cNvPr>
          <p:cNvSpPr>
            <a:spLocks noGrp="1"/>
          </p:cNvSpPr>
          <p:nvPr>
            <p:ph type="title"/>
          </p:nvPr>
        </p:nvSpPr>
        <p:spPr>
          <a:xfrm>
            <a:off x="809425" y="655128"/>
            <a:ext cx="10728000" cy="441680"/>
          </a:xfrm>
        </p:spPr>
        <p:txBody>
          <a:bodyPr anchor="t"/>
          <a:lstStyle/>
          <a:p>
            <a:r>
              <a:rPr lang="en-GB"/>
              <a:t>Contact us:</a:t>
            </a:r>
          </a:p>
        </p:txBody>
      </p:sp>
      <p:sp>
        <p:nvSpPr>
          <p:cNvPr id="8" name="Text Placeholder 2">
            <a:extLst>
              <a:ext uri="{FF2B5EF4-FFF2-40B4-BE49-F238E27FC236}">
                <a16:creationId xmlns:a16="http://schemas.microsoft.com/office/drawing/2014/main" id="{046A6978-E867-401E-A8B1-5159E0F080FB}"/>
              </a:ext>
            </a:extLst>
          </p:cNvPr>
          <p:cNvSpPr txBox="1">
            <a:spLocks/>
          </p:cNvSpPr>
          <p:nvPr/>
        </p:nvSpPr>
        <p:spPr>
          <a:xfrm>
            <a:off x="809425" y="1323473"/>
            <a:ext cx="10759579" cy="421105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GB" sz="1800" b="0">
                <a:cs typeface="Arial" panose="020B0604020202020204" pitchFamily="34" charset="0"/>
              </a:rPr>
              <a:t>For queries for a means expert e-mail </a:t>
            </a:r>
            <a:r>
              <a:rPr lang="en-GB" sz="1800" b="0">
                <a:cs typeface="Arial" panose="020B0604020202020204" pitchFamily="34" charset="0"/>
                <a:hlinkClick r:id="rId2"/>
              </a:rPr>
              <a:t>contactmeansexpert@justice.gov.uk</a:t>
            </a:r>
            <a:r>
              <a:rPr lang="en-GB" sz="1800" b="0">
                <a:cs typeface="Arial" panose="020B0604020202020204" pitchFamily="34" charset="0"/>
              </a:rPr>
              <a:t>.</a:t>
            </a:r>
          </a:p>
          <a:p>
            <a:pPr marL="285750" indent="-285750">
              <a:lnSpc>
                <a:spcPct val="150000"/>
              </a:lnSpc>
              <a:buFont typeface="Arial" panose="020B0604020202020204" pitchFamily="34" charset="0"/>
              <a:buChar char="•"/>
            </a:pPr>
            <a:r>
              <a:rPr lang="en-GB" sz="1800" b="0">
                <a:cs typeface="Arial" panose="020B0604020202020204" pitchFamily="34" charset="0"/>
              </a:rPr>
              <a:t>General queries can be sent to </a:t>
            </a:r>
            <a:r>
              <a:rPr lang="en-GB" sz="1800" b="0">
                <a:cs typeface="Arial" panose="020B0604020202020204" pitchFamily="34" charset="0"/>
                <a:hlinkClick r:id="rId3"/>
              </a:rPr>
              <a:t>contactcivil@justice.gov.uk</a:t>
            </a:r>
            <a:r>
              <a:rPr lang="en-GB" sz="1800" b="0">
                <a:cs typeface="Arial" panose="020B0604020202020204" pitchFamily="34" charset="0"/>
              </a:rPr>
              <a:t>. </a:t>
            </a:r>
          </a:p>
          <a:p>
            <a:pPr marL="285750" indent="-285750">
              <a:lnSpc>
                <a:spcPct val="150000"/>
              </a:lnSpc>
              <a:buFont typeface="Arial" panose="020B0604020202020204" pitchFamily="34" charset="0"/>
              <a:buChar char="•"/>
            </a:pPr>
            <a:r>
              <a:rPr lang="en-GB" sz="1800" b="0"/>
              <a:t>For enquires in relation to specific cases you can send a case enquiry/means enquiry via CCMS. </a:t>
            </a:r>
          </a:p>
          <a:p>
            <a:pPr marL="285750" indent="-285750">
              <a:lnSpc>
                <a:spcPct val="150000"/>
              </a:lnSpc>
              <a:buFont typeface="Arial" panose="020B0604020202020204" pitchFamily="34" charset="0"/>
              <a:buChar char="•"/>
            </a:pPr>
            <a:r>
              <a:rPr lang="en-GB" sz="1800" b="0">
                <a:cs typeface="Arial" panose="020B0604020202020204" pitchFamily="34" charset="0"/>
              </a:rPr>
              <a:t>Customer service team</a:t>
            </a:r>
            <a:r>
              <a:rPr lang="en-GB" sz="1800">
                <a:cs typeface="Arial" panose="020B0604020202020204" pitchFamily="34" charset="0"/>
              </a:rPr>
              <a:t>: </a:t>
            </a:r>
            <a:r>
              <a:rPr lang="en-GB" sz="1800" b="0">
                <a:cs typeface="Arial" panose="020B0604020202020204" pitchFamily="34" charset="0"/>
              </a:rPr>
              <a:t>Tel:</a:t>
            </a:r>
            <a:r>
              <a:rPr lang="en-GB" sz="1800">
                <a:cs typeface="Arial" panose="020B0604020202020204" pitchFamily="34" charset="0"/>
              </a:rPr>
              <a:t> </a:t>
            </a:r>
            <a:r>
              <a:rPr lang="en-GB" sz="1800" b="0">
                <a:cs typeface="Arial" panose="020B0604020202020204" pitchFamily="34" charset="0"/>
              </a:rPr>
              <a:t>0300 200 2020</a:t>
            </a:r>
          </a:p>
          <a:p>
            <a:pPr>
              <a:lnSpc>
                <a:spcPct val="150000"/>
              </a:lnSpc>
            </a:pPr>
            <a:r>
              <a:rPr lang="en-GB" sz="1800">
                <a:cs typeface="Arial" panose="020B0604020202020204" pitchFamily="34" charset="0"/>
              </a:rPr>
              <a:t>Useful links:</a:t>
            </a:r>
          </a:p>
          <a:p>
            <a:pPr marL="285750" indent="-285750">
              <a:lnSpc>
                <a:spcPct val="150000"/>
              </a:lnSpc>
              <a:buFont typeface="Arial" panose="020B0604020202020204" pitchFamily="34" charset="0"/>
              <a:buChar char="•"/>
            </a:pPr>
            <a:r>
              <a:rPr lang="en-GB" sz="1800" b="0"/>
              <a:t>Means Assessment Guidance: </a:t>
            </a:r>
            <a:r>
              <a:rPr lang="en-GB" sz="1800" b="0">
                <a:solidFill>
                  <a:schemeClr val="accent1"/>
                </a:solidFill>
                <a:hlinkClick r:id="rId4">
                  <a:extLst>
                    <a:ext uri="{A12FA001-AC4F-418D-AE19-62706E023703}">
                      <ahyp:hlinkClr xmlns:ahyp="http://schemas.microsoft.com/office/drawing/2018/hyperlinkcolor" val="tx"/>
                    </a:ext>
                  </a:extLst>
                </a:hlinkClick>
              </a:rPr>
              <a:t>Means Assessment Guidance (publishing.service.gov.uk)</a:t>
            </a:r>
            <a:endParaRPr lang="en-GB" sz="1800" b="0">
              <a:solidFill>
                <a:schemeClr val="accent1"/>
              </a:solidFill>
            </a:endParaRPr>
          </a:p>
          <a:p>
            <a:pPr marL="285750" indent="-285750">
              <a:lnSpc>
                <a:spcPct val="150000"/>
              </a:lnSpc>
              <a:buFont typeface="Arial" panose="020B0604020202020204" pitchFamily="34" charset="0"/>
              <a:buChar char="•"/>
            </a:pPr>
            <a:endParaRPr lang="en-GB" sz="1800" b="0">
              <a:cs typeface="Arial" panose="020B0604020202020204" pitchFamily="34" charset="0"/>
            </a:endParaRPr>
          </a:p>
        </p:txBody>
      </p:sp>
      <p:sp>
        <p:nvSpPr>
          <p:cNvPr id="5" name="Slide Number Placeholder 4">
            <a:extLst>
              <a:ext uri="{FF2B5EF4-FFF2-40B4-BE49-F238E27FC236}">
                <a16:creationId xmlns:a16="http://schemas.microsoft.com/office/drawing/2014/main" id="{157D71C5-01E7-4954-B95D-D549BB90BE5A}"/>
              </a:ext>
            </a:extLst>
          </p:cNvPr>
          <p:cNvSpPr>
            <a:spLocks noGrp="1"/>
          </p:cNvSpPr>
          <p:nvPr>
            <p:ph type="sldNum" sz="quarter" idx="12"/>
          </p:nvPr>
        </p:nvSpPr>
        <p:spPr/>
        <p:txBody>
          <a:bodyPr/>
          <a:lstStyle/>
          <a:p>
            <a:fld id="{9A8223AF-F2F5-41F7-A71C-81CE492BCB88}" type="slidenum">
              <a:rPr lang="en-GB" smtClean="0"/>
              <a:pPr/>
              <a:t>20</a:t>
            </a:fld>
            <a:endParaRPr lang="en-GB"/>
          </a:p>
        </p:txBody>
      </p:sp>
      <p:sp>
        <p:nvSpPr>
          <p:cNvPr id="3" name="Footer Placeholder 4">
            <a:extLst>
              <a:ext uri="{FF2B5EF4-FFF2-40B4-BE49-F238E27FC236}">
                <a16:creationId xmlns:a16="http://schemas.microsoft.com/office/drawing/2014/main" id="{9A9956A2-EC93-DB5D-4121-17147217A6C6}"/>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226184592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96">
            <a:extLst>
              <a:ext uri="{FF2B5EF4-FFF2-40B4-BE49-F238E27FC236}">
                <a16:creationId xmlns:a16="http://schemas.microsoft.com/office/drawing/2014/main" id="{39B37AFD-A7CB-41A3-8578-A7F05619C522}"/>
              </a:ext>
            </a:extLst>
          </p:cNvPr>
          <p:cNvSpPr txBox="1">
            <a:spLocks noGrp="1"/>
          </p:cNvSpPr>
          <p:nvPr>
            <p:ph type="title" idx="4294967295"/>
          </p:nvPr>
        </p:nvSpPr>
        <p:spPr>
          <a:xfrm>
            <a:off x="639537" y="714761"/>
            <a:ext cx="684281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a:latin typeface="+mn-lt"/>
                <a:ea typeface="+mn-ea"/>
                <a:cs typeface="+mn-cs"/>
              </a:rPr>
              <a:t>Our training website:</a:t>
            </a:r>
            <a:endParaRPr lang="en-US" b="0">
              <a:latin typeface="+mn-lt"/>
              <a:ea typeface="+mn-ea"/>
              <a:cs typeface="+mn-cs"/>
            </a:endParaRPr>
          </a:p>
        </p:txBody>
      </p:sp>
      <p:sp>
        <p:nvSpPr>
          <p:cNvPr id="5" name="Slide Number Placeholder 4">
            <a:extLst>
              <a:ext uri="{FF2B5EF4-FFF2-40B4-BE49-F238E27FC236}">
                <a16:creationId xmlns:a16="http://schemas.microsoft.com/office/drawing/2014/main" id="{91452F5C-C07A-44F0-8866-7F1F121D81D2}"/>
              </a:ext>
              <a:ext uri="{C183D7F6-B498-43B3-948B-1728B52AA6E4}">
                <adec:decorative xmlns:adec="http://schemas.microsoft.com/office/drawing/2017/decorative" val="1"/>
              </a:ext>
            </a:extLst>
          </p:cNvPr>
          <p:cNvSpPr>
            <a:spLocks noGrp="1"/>
          </p:cNvSpPr>
          <p:nvPr>
            <p:ph type="sldNum" sz="quarter" idx="12"/>
          </p:nvPr>
        </p:nvSpPr>
        <p:spPr>
          <a:xfrm>
            <a:off x="11491456" y="6204808"/>
            <a:ext cx="270000" cy="252000"/>
          </a:xfrm>
        </p:spPr>
        <p:txBody>
          <a:bodyPr anchor="t">
            <a:normAutofit/>
          </a:bodyPr>
          <a:lstStyle/>
          <a:p>
            <a:pPr>
              <a:spcAft>
                <a:spcPts val="600"/>
              </a:spcAft>
            </a:pPr>
            <a:fld id="{9A8223AF-F2F5-41F7-A71C-81CE492BCB88}" type="slidenum">
              <a:rPr lang="en-GB" smtClean="0"/>
              <a:pPr>
                <a:spcAft>
                  <a:spcPts val="600"/>
                </a:spcAft>
              </a:pPr>
              <a:t>21</a:t>
            </a:fld>
            <a:endParaRPr lang="en-GB"/>
          </a:p>
        </p:txBody>
      </p:sp>
      <p:graphicFrame>
        <p:nvGraphicFramePr>
          <p:cNvPr id="3" name="Content Placeholder 2" descr="Vertical box list">
            <a:extLst>
              <a:ext uri="{FF2B5EF4-FFF2-40B4-BE49-F238E27FC236}">
                <a16:creationId xmlns:a16="http://schemas.microsoft.com/office/drawing/2014/main" id="{A2AEA88C-A77B-49FA-9957-07E661748AD0}"/>
              </a:ext>
            </a:extLst>
          </p:cNvPr>
          <p:cNvGraphicFramePr>
            <a:graphicFrameLocks noGrp="1"/>
          </p:cNvGraphicFramePr>
          <p:nvPr>
            <p:ph idx="1"/>
            <p:extLst>
              <p:ext uri="{D42A27DB-BD31-4B8C-83A1-F6EECF244321}">
                <p14:modId xmlns:p14="http://schemas.microsoft.com/office/powerpoint/2010/main" val="3957946757"/>
              </p:ext>
            </p:extLst>
          </p:nvPr>
        </p:nvGraphicFramePr>
        <p:xfrm>
          <a:off x="639536" y="1413377"/>
          <a:ext cx="10138391" cy="472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AA383D69-CF2C-4B85-B8C8-57BC21BE0E87}"/>
              </a:ext>
              <a:ext uri="{C183D7F6-B498-43B3-948B-1728B52AA6E4}">
                <adec:decorative xmlns:adec="http://schemas.microsoft.com/office/drawing/2017/decorative" val="1"/>
              </a:ext>
            </a:extLst>
          </p:cNvPr>
          <p:cNvPicPr>
            <a:picLocks noChangeAspect="1"/>
          </p:cNvPicPr>
          <p:nvPr/>
        </p:nvPicPr>
        <p:blipFill rotWithShape="1">
          <a:blip r:embed="rId7"/>
          <a:srcRect l="9494" t="3164" r="10391"/>
          <a:stretch/>
        </p:blipFill>
        <p:spPr>
          <a:xfrm>
            <a:off x="9637776" y="714761"/>
            <a:ext cx="1480576" cy="1734313"/>
          </a:xfrm>
          <a:prstGeom prst="rect">
            <a:avLst/>
          </a:prstGeom>
        </p:spPr>
      </p:pic>
      <p:sp>
        <p:nvSpPr>
          <p:cNvPr id="2" name="Footer Placeholder 4">
            <a:extLst>
              <a:ext uri="{FF2B5EF4-FFF2-40B4-BE49-F238E27FC236}">
                <a16:creationId xmlns:a16="http://schemas.microsoft.com/office/drawing/2014/main" id="{325E0F21-9D0C-2409-0CEB-44EF6E926FB5}"/>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126269176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1F2D355-4C55-4518-B1D5-49752217B26C}"/>
              </a:ext>
            </a:extLst>
          </p:cNvPr>
          <p:cNvSpPr>
            <a:spLocks noGrp="1"/>
          </p:cNvSpPr>
          <p:nvPr>
            <p:ph type="title"/>
          </p:nvPr>
        </p:nvSpPr>
        <p:spPr>
          <a:xfrm>
            <a:off x="627448" y="586135"/>
            <a:ext cx="7718400" cy="345232"/>
          </a:xfrm>
        </p:spPr>
        <p:txBody>
          <a:bodyPr>
            <a:normAutofit fontScale="90000"/>
          </a:bodyPr>
          <a:lstStyle/>
          <a:p>
            <a:r>
              <a:rPr lang="en-GB"/>
              <a:t>Our communications channels</a:t>
            </a:r>
          </a:p>
        </p:txBody>
      </p:sp>
      <p:graphicFrame>
        <p:nvGraphicFramePr>
          <p:cNvPr id="6" name="Content Placeholder 5" descr="Step up process infographic">
            <a:extLst>
              <a:ext uri="{FF2B5EF4-FFF2-40B4-BE49-F238E27FC236}">
                <a16:creationId xmlns:a16="http://schemas.microsoft.com/office/drawing/2014/main" id="{0D53DB1A-39CA-4CFA-8832-06236C642902}"/>
              </a:ext>
            </a:extLst>
          </p:cNvPr>
          <p:cNvGraphicFramePr>
            <a:graphicFrameLocks noGrp="1"/>
          </p:cNvGraphicFramePr>
          <p:nvPr>
            <p:ph idx="1"/>
            <p:extLst>
              <p:ext uri="{D42A27DB-BD31-4B8C-83A1-F6EECF244321}">
                <p14:modId xmlns:p14="http://schemas.microsoft.com/office/powerpoint/2010/main" val="4107005583"/>
              </p:ext>
            </p:extLst>
          </p:nvPr>
        </p:nvGraphicFramePr>
        <p:xfrm>
          <a:off x="-866396" y="1071196"/>
          <a:ext cx="12889822" cy="2874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X formerly known as Twitter logo">
            <a:extLst>
              <a:ext uri="{FF2B5EF4-FFF2-40B4-BE49-F238E27FC236}">
                <a16:creationId xmlns:a16="http://schemas.microsoft.com/office/drawing/2014/main" id="{8C8DA38D-A23B-0B38-1847-B266194A8F7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92602" y="4231034"/>
            <a:ext cx="1606796" cy="1204172"/>
          </a:xfrm>
          <a:prstGeom prst="rect">
            <a:avLst/>
          </a:prstGeom>
          <a:noFill/>
          <a:ln>
            <a:noFill/>
          </a:ln>
        </p:spPr>
      </p:pic>
      <p:sp>
        <p:nvSpPr>
          <p:cNvPr id="5" name="Slide Number Placeholder 4">
            <a:extLst>
              <a:ext uri="{FF2B5EF4-FFF2-40B4-BE49-F238E27FC236}">
                <a16:creationId xmlns:a16="http://schemas.microsoft.com/office/drawing/2014/main" id="{F5CE8B5A-7C0C-4A9E-AB9F-E796E14815AF}"/>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22</a:t>
            </a:fld>
            <a:endParaRPr lang="en-GB"/>
          </a:p>
        </p:txBody>
      </p:sp>
      <p:pic>
        <p:nvPicPr>
          <p:cNvPr id="3" name="Picture 2">
            <a:extLst>
              <a:ext uri="{FF2B5EF4-FFF2-40B4-BE49-F238E27FC236}">
                <a16:creationId xmlns:a16="http://schemas.microsoft.com/office/drawing/2014/main" id="{C0159406-D629-4F82-8FA5-0F39C90E1B31}"/>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l="13092" t="5582" r="13595" b="4206"/>
          <a:stretch/>
        </p:blipFill>
        <p:spPr>
          <a:xfrm>
            <a:off x="7931194" y="3141771"/>
            <a:ext cx="1724870" cy="1607363"/>
          </a:xfrm>
          <a:prstGeom prst="rect">
            <a:avLst/>
          </a:prstGeom>
          <a:ln>
            <a:solidFill>
              <a:srgbClr val="61A396"/>
            </a:solidFill>
          </a:ln>
        </p:spPr>
      </p:pic>
      <p:pic>
        <p:nvPicPr>
          <p:cNvPr id="13" name="Picture 12">
            <a:extLst>
              <a:ext uri="{FF2B5EF4-FFF2-40B4-BE49-F238E27FC236}">
                <a16:creationId xmlns:a16="http://schemas.microsoft.com/office/drawing/2014/main" id="{E4B79E01-82C1-4759-9CEB-CC979A8F48B9}"/>
              </a:ext>
              <a:ext uri="{C183D7F6-B498-43B3-948B-1728B52AA6E4}">
                <adec:decorative xmlns:adec="http://schemas.microsoft.com/office/drawing/2017/decorative" val="1"/>
              </a:ext>
            </a:extLst>
          </p:cNvPr>
          <p:cNvPicPr>
            <a:picLocks noChangeAspect="1"/>
          </p:cNvPicPr>
          <p:nvPr/>
        </p:nvPicPr>
        <p:blipFill rotWithShape="1">
          <a:blip r:embed="rId9">
            <a:alphaModFix amt="70000"/>
            <a:extLst>
              <a:ext uri="{28A0092B-C50C-407E-A947-70E740481C1C}">
                <a14:useLocalDpi xmlns:a14="http://schemas.microsoft.com/office/drawing/2010/main" val="0"/>
              </a:ext>
            </a:extLst>
          </a:blip>
          <a:srcRect l="29496" t="13891" r="33297" b="23159"/>
          <a:stretch/>
        </p:blipFill>
        <p:spPr>
          <a:xfrm>
            <a:off x="1901952" y="4634573"/>
            <a:ext cx="1891214" cy="1204172"/>
          </a:xfrm>
          <a:prstGeom prst="rect">
            <a:avLst/>
          </a:prstGeom>
        </p:spPr>
      </p:pic>
      <p:sp>
        <p:nvSpPr>
          <p:cNvPr id="2" name="Footer Placeholder 4">
            <a:extLst>
              <a:ext uri="{FF2B5EF4-FFF2-40B4-BE49-F238E27FC236}">
                <a16:creationId xmlns:a16="http://schemas.microsoft.com/office/drawing/2014/main" id="{0A12CE99-694A-ED15-1FB7-5CEE177FFF5B}"/>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50150777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7B811-DBBE-929A-8395-6C9FA7C4F165}"/>
              </a:ext>
            </a:extLst>
          </p:cNvPr>
          <p:cNvSpPr>
            <a:spLocks noGrp="1"/>
          </p:cNvSpPr>
          <p:nvPr>
            <p:ph type="title" idx="4294967295"/>
          </p:nvPr>
        </p:nvSpPr>
        <p:spPr>
          <a:xfrm>
            <a:off x="758825" y="3429000"/>
            <a:ext cx="7920038" cy="217487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GB" sz="1600" b="1" i="0" u="none" strike="noStrike" kern="1200" cap="none" spc="0" normalizeH="0" baseline="0" noProof="0">
                <a:ln>
                  <a:noFill/>
                </a:ln>
                <a:solidFill>
                  <a:schemeClr val="accent1"/>
                </a:solidFill>
                <a:effectLst/>
                <a:uLnTx/>
                <a:uFillTx/>
                <a:latin typeface="+mn-lt"/>
                <a:ea typeface="+mn-ea"/>
                <a:cs typeface="+mn-cs"/>
              </a:rPr>
              <a:t>Legal Aid Agency</a:t>
            </a:r>
            <a:br>
              <a:rPr kumimoji="0" lang="en-GB" sz="1600" b="0" i="0" u="none" strike="noStrike" kern="1200" cap="none" spc="0" normalizeH="0" baseline="0" noProof="0">
                <a:ln>
                  <a:noFill/>
                </a:ln>
                <a:solidFill>
                  <a:schemeClr val="accent1"/>
                </a:solidFill>
                <a:effectLst/>
                <a:uLnTx/>
                <a:uFillTx/>
                <a:latin typeface="+mn-lt"/>
                <a:ea typeface="+mn-ea"/>
                <a:cs typeface="+mn-cs"/>
              </a:rPr>
            </a:br>
            <a:r>
              <a:rPr kumimoji="0" lang="en-GB" sz="1600" b="0" i="0" u="none" strike="noStrike" kern="1200" cap="none" spc="0" normalizeH="0" baseline="0" noProof="0">
                <a:ln>
                  <a:noFill/>
                </a:ln>
                <a:solidFill>
                  <a:schemeClr val="accent1"/>
                </a:solidFill>
                <a:effectLst/>
                <a:uLnTx/>
                <a:uFillTx/>
                <a:latin typeface="+mn-lt"/>
                <a:ea typeface="+mn-ea"/>
                <a:cs typeface="+mn-cs"/>
              </a:rPr>
              <a:t>13th Floor (13.51)</a:t>
            </a:r>
            <a:br>
              <a:rPr kumimoji="0" lang="en-GB" sz="1600" b="0" i="0" u="none" strike="noStrike" kern="1200" cap="none" spc="0" normalizeH="0" baseline="0" noProof="0">
                <a:ln>
                  <a:noFill/>
                </a:ln>
                <a:solidFill>
                  <a:schemeClr val="accent1"/>
                </a:solidFill>
                <a:effectLst/>
                <a:uLnTx/>
                <a:uFillTx/>
                <a:latin typeface="+mn-lt"/>
                <a:ea typeface="+mn-ea"/>
                <a:cs typeface="+mn-cs"/>
              </a:rPr>
            </a:br>
            <a:r>
              <a:rPr kumimoji="0" lang="en-GB" sz="1600" b="0" i="0" u="none" strike="noStrike" kern="1200" cap="none" spc="0" normalizeH="0" baseline="0" noProof="0">
                <a:ln>
                  <a:noFill/>
                </a:ln>
                <a:solidFill>
                  <a:schemeClr val="accent1"/>
                </a:solidFill>
                <a:effectLst/>
                <a:uLnTx/>
                <a:uFillTx/>
                <a:latin typeface="+mn-lt"/>
                <a:ea typeface="+mn-ea"/>
                <a:cs typeface="+mn-cs"/>
              </a:rPr>
              <a:t>102 Petty France</a:t>
            </a:r>
            <a:br>
              <a:rPr kumimoji="0" lang="en-GB" sz="1600" b="0" i="0" u="none" strike="noStrike" kern="1200" cap="none" spc="0" normalizeH="0" baseline="0" noProof="0">
                <a:ln>
                  <a:noFill/>
                </a:ln>
                <a:solidFill>
                  <a:schemeClr val="accent1"/>
                </a:solidFill>
                <a:effectLst/>
                <a:uLnTx/>
                <a:uFillTx/>
                <a:latin typeface="+mn-lt"/>
                <a:ea typeface="+mn-ea"/>
                <a:cs typeface="+mn-cs"/>
              </a:rPr>
            </a:br>
            <a:r>
              <a:rPr kumimoji="0" lang="en-GB" sz="1600" b="0" i="0" u="none" strike="noStrike" kern="1200" cap="none" spc="0" normalizeH="0" baseline="0" noProof="0">
                <a:ln>
                  <a:noFill/>
                </a:ln>
                <a:solidFill>
                  <a:schemeClr val="accent1"/>
                </a:solidFill>
                <a:effectLst/>
                <a:uLnTx/>
                <a:uFillTx/>
                <a:latin typeface="+mn-lt"/>
                <a:ea typeface="+mn-ea"/>
                <a:cs typeface="+mn-cs"/>
              </a:rPr>
              <a:t>London SW1H 9AJ</a:t>
            </a:r>
          </a:p>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GB" sz="1600" b="0" i="0" u="none" strike="noStrike" kern="1200" cap="none" spc="0" normalizeH="0" baseline="0" noProof="0">
                <a:ln>
                  <a:noFill/>
                </a:ln>
                <a:solidFill>
                  <a:schemeClr val="accent1"/>
                </a:solidFill>
                <a:effectLst/>
                <a:uLnTx/>
                <a:uFillTx/>
                <a:latin typeface="+mn-lt"/>
                <a:ea typeface="+mn-ea"/>
                <a:cs typeface="+mn-cs"/>
              </a:rPr>
              <a:t>gov.uk/government/organisations/legal-aid-agency </a:t>
            </a:r>
          </a:p>
        </p:txBody>
      </p:sp>
    </p:spTree>
    <p:extLst>
      <p:ext uri="{BB962C8B-B14F-4D97-AF65-F5344CB8AC3E}">
        <p14:creationId xmlns:p14="http://schemas.microsoft.com/office/powerpoint/2010/main" val="393623740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DB40-A234-4DFE-BD8C-E1238BFF42CE}"/>
              </a:ext>
            </a:extLst>
          </p:cNvPr>
          <p:cNvSpPr>
            <a:spLocks noGrp="1"/>
          </p:cNvSpPr>
          <p:nvPr>
            <p:ph type="title"/>
          </p:nvPr>
        </p:nvSpPr>
        <p:spPr>
          <a:xfrm>
            <a:off x="737784" y="690984"/>
            <a:ext cx="7718400" cy="345232"/>
          </a:xfrm>
        </p:spPr>
        <p:txBody>
          <a:bodyPr anchor="t">
            <a:normAutofit/>
          </a:bodyPr>
          <a:lstStyle/>
          <a:p>
            <a:r>
              <a:rPr lang="en-US"/>
              <a:t>Content</a:t>
            </a:r>
          </a:p>
        </p:txBody>
      </p:sp>
      <p:sp>
        <p:nvSpPr>
          <p:cNvPr id="5" name="Slide Number Placeholder 4">
            <a:extLst>
              <a:ext uri="{FF2B5EF4-FFF2-40B4-BE49-F238E27FC236}">
                <a16:creationId xmlns:a16="http://schemas.microsoft.com/office/drawing/2014/main" id="{DA7D45E9-DF16-4A16-947E-E2E24EF4D66A}"/>
              </a:ext>
              <a:ext uri="{C183D7F6-B498-43B3-948B-1728B52AA6E4}">
                <adec:decorative xmlns:adec="http://schemas.microsoft.com/office/drawing/2017/decorative" val="1"/>
              </a:ext>
            </a:extLst>
          </p:cNvPr>
          <p:cNvSpPr>
            <a:spLocks noGrp="1"/>
          </p:cNvSpPr>
          <p:nvPr>
            <p:ph type="sldNum" sz="quarter" idx="12"/>
          </p:nvPr>
        </p:nvSpPr>
        <p:spPr>
          <a:xfrm>
            <a:off x="11401515" y="6204808"/>
            <a:ext cx="270000" cy="252000"/>
          </a:xfrm>
        </p:spPr>
        <p:txBody>
          <a:bodyPr anchor="t">
            <a:normAutofit/>
          </a:bodyPr>
          <a:lstStyle/>
          <a:p>
            <a:pPr>
              <a:spcAft>
                <a:spcPts val="600"/>
              </a:spcAft>
            </a:pPr>
            <a:fld id="{9A8223AF-F2F5-41F7-A71C-81CE492BCB88}" type="slidenum">
              <a:rPr lang="en-GB" smtClean="0"/>
              <a:pPr>
                <a:spcAft>
                  <a:spcPts val="600"/>
                </a:spcAft>
              </a:pPr>
              <a:t>3</a:t>
            </a:fld>
            <a:endParaRPr lang="en-GB"/>
          </a:p>
        </p:txBody>
      </p:sp>
      <p:graphicFrame>
        <p:nvGraphicFramePr>
          <p:cNvPr id="8" name="Diagram 6" descr="Vertical box list">
            <a:extLst>
              <a:ext uri="{FF2B5EF4-FFF2-40B4-BE49-F238E27FC236}">
                <a16:creationId xmlns:a16="http://schemas.microsoft.com/office/drawing/2014/main" id="{51A6B388-A2AD-2A96-010C-1042418BD3DB}"/>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174735575"/>
              </p:ext>
            </p:extLst>
          </p:nvPr>
        </p:nvGraphicFramePr>
        <p:xfrm>
          <a:off x="737784" y="1350681"/>
          <a:ext cx="9814886" cy="466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4">
            <a:extLst>
              <a:ext uri="{FF2B5EF4-FFF2-40B4-BE49-F238E27FC236}">
                <a16:creationId xmlns:a16="http://schemas.microsoft.com/office/drawing/2014/main" id="{97C61C63-A34F-C61D-A2EE-BDFACC4A8B25}"/>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26873389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lstStyle/>
          <a:p>
            <a:r>
              <a:rPr lang="en-GB"/>
              <a:t>Means assessment process:</a:t>
            </a:r>
          </a:p>
        </p:txBody>
      </p:sp>
      <p:sp>
        <p:nvSpPr>
          <p:cNvPr id="22" name="Content Placeholder 3">
            <a:extLst>
              <a:ext uri="{FF2B5EF4-FFF2-40B4-BE49-F238E27FC236}">
                <a16:creationId xmlns:a16="http://schemas.microsoft.com/office/drawing/2014/main" id="{4430A96E-AAE9-4F88-9369-867CBBEBAF2B}"/>
              </a:ext>
            </a:extLst>
          </p:cNvPr>
          <p:cNvSpPr txBox="1">
            <a:spLocks/>
          </p:cNvSpPr>
          <p:nvPr/>
        </p:nvSpPr>
        <p:spPr>
          <a:xfrm>
            <a:off x="648000" y="1312851"/>
            <a:ext cx="10561857" cy="100978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3820" lvl="4" indent="0">
              <a:buClr>
                <a:schemeClr val="tx1"/>
              </a:buClr>
              <a:buNone/>
            </a:pPr>
            <a:r>
              <a:rPr lang="en-GB" sz="1800" b="1">
                <a:solidFill>
                  <a:schemeClr val="tx1"/>
                </a:solidFill>
                <a:latin typeface="Arial" panose="020B0604020202020204" pitchFamily="34" charset="0"/>
                <a:cs typeface="Arial" panose="020B0604020202020204" pitchFamily="34" charset="0"/>
              </a:rPr>
              <a:t>Purpose of the webinar:</a:t>
            </a:r>
          </a:p>
          <a:p>
            <a:pPr marL="83820" lvl="4" indent="0">
              <a:buClr>
                <a:schemeClr val="tx1"/>
              </a:buClr>
              <a:buNone/>
            </a:pPr>
            <a:r>
              <a:rPr lang="en-US" sz="1800">
                <a:latin typeface="Arial" panose="020B0604020202020204" pitchFamily="34" charset="0"/>
                <a:ea typeface="+mn-lt"/>
                <a:cs typeface="Arial" panose="020B0604020202020204" pitchFamily="34" charset="0"/>
              </a:rPr>
              <a:t>The purpose of this webinar is to introduce you to the means assessment process. </a:t>
            </a:r>
            <a:endParaRPr lang="en-US" sz="200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6C6BCFBE-26C2-411D-BBFA-860BC052D27F}"/>
              </a:ext>
            </a:extLst>
          </p:cNvPr>
          <p:cNvSpPr/>
          <p:nvPr/>
        </p:nvSpPr>
        <p:spPr>
          <a:xfrm>
            <a:off x="3850276" y="2939924"/>
            <a:ext cx="7201467" cy="1703030"/>
          </a:xfrm>
          <a:prstGeom prst="rect">
            <a:avLst/>
          </a:prstGeom>
        </p:spPr>
        <p:txBody>
          <a:bodyPr wrap="square" lIns="91440" tIns="45720" rIns="91440" bIns="45720" anchor="t">
            <a:spAutoFit/>
          </a:bodyPr>
          <a:lstStyle/>
          <a:p>
            <a:pPr>
              <a:lnSpc>
                <a:spcPct val="150000"/>
              </a:lnSpc>
              <a:spcAft>
                <a:spcPts val="0"/>
              </a:spcAft>
            </a:pPr>
            <a:r>
              <a:rPr lang="en-GB">
                <a:latin typeface="Arial"/>
                <a:ea typeface="Calibri"/>
                <a:cs typeface="Arial"/>
              </a:rPr>
              <a:t>By the end of the webinar, you will have an understanding of:</a:t>
            </a:r>
          </a:p>
          <a:p>
            <a:pPr marL="285750" indent="-285750">
              <a:lnSpc>
                <a:spcPct val="150000"/>
              </a:lnSpc>
              <a:spcAft>
                <a:spcPts val="0"/>
              </a:spcAft>
              <a:buFont typeface="Arial" panose="020B0604020202020204" pitchFamily="34" charset="0"/>
              <a:buChar char="•"/>
            </a:pPr>
            <a:r>
              <a:rPr lang="en-GB">
                <a:latin typeface="Arial"/>
                <a:ea typeface="Calibri"/>
                <a:cs typeface="Arial"/>
              </a:rPr>
              <a:t>The basic means assessment process</a:t>
            </a:r>
          </a:p>
          <a:p>
            <a:pPr marL="285750" indent="-285750">
              <a:lnSpc>
                <a:spcPct val="150000"/>
              </a:lnSpc>
              <a:spcAft>
                <a:spcPts val="0"/>
              </a:spcAft>
              <a:buFont typeface="Arial" panose="020B0604020202020204" pitchFamily="34" charset="0"/>
              <a:buChar char="•"/>
            </a:pPr>
            <a:r>
              <a:rPr lang="en-GB">
                <a:latin typeface="Arial"/>
                <a:ea typeface="Calibri"/>
                <a:cs typeface="Arial"/>
              </a:rPr>
              <a:t>The eligibility limits clients must satisfy in order to be granted legal aid.</a:t>
            </a:r>
          </a:p>
        </p:txBody>
      </p:sp>
      <p:pic>
        <p:nvPicPr>
          <p:cNvPr id="25" name="Picture 24">
            <a:extLst>
              <a:ext uri="{FF2B5EF4-FFF2-40B4-BE49-F238E27FC236}">
                <a16:creationId xmlns:a16="http://schemas.microsoft.com/office/drawing/2014/main" id="{81238425-FE1A-49CC-83F3-16097BECE2D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182" t="4478" r="16143" b="8741"/>
          <a:stretch/>
        </p:blipFill>
        <p:spPr>
          <a:xfrm>
            <a:off x="886968" y="2696033"/>
            <a:ext cx="2554262" cy="3261375"/>
          </a:xfrm>
          <a:prstGeom prst="rect">
            <a:avLst/>
          </a:prstGeom>
        </p:spPr>
      </p:pic>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4</a:t>
            </a:fld>
            <a:endParaRPr lang="en-GB"/>
          </a:p>
        </p:txBody>
      </p:sp>
      <p:sp>
        <p:nvSpPr>
          <p:cNvPr id="2" name="Footer Placeholder 4">
            <a:extLst>
              <a:ext uri="{FF2B5EF4-FFF2-40B4-BE49-F238E27FC236}">
                <a16:creationId xmlns:a16="http://schemas.microsoft.com/office/drawing/2014/main" id="{1F409A66-9743-9E09-EEA3-D7310037D02E}"/>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203427422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US"/>
              <a:t>E</a:t>
            </a:r>
            <a:r>
              <a:rPr lang="en-GB" err="1"/>
              <a:t>ligibility</a:t>
            </a:r>
            <a:endParaRPr lang="en-GB"/>
          </a:p>
        </p:txBody>
      </p:sp>
    </p:spTree>
    <p:extLst>
      <p:ext uri="{BB962C8B-B14F-4D97-AF65-F5344CB8AC3E}">
        <p14:creationId xmlns:p14="http://schemas.microsoft.com/office/powerpoint/2010/main" val="3120407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sz="3200"/>
              <a:t> </a:t>
            </a:r>
            <a:r>
              <a:rPr lang="en-GB"/>
              <a:t>Eligibility limits and the passporting process</a:t>
            </a:r>
          </a:p>
        </p:txBody>
      </p:sp>
      <p:sp>
        <p:nvSpPr>
          <p:cNvPr id="3" name="TextBox 2">
            <a:extLst>
              <a:ext uri="{FF2B5EF4-FFF2-40B4-BE49-F238E27FC236}">
                <a16:creationId xmlns:a16="http://schemas.microsoft.com/office/drawing/2014/main" id="{6388D85F-9DF1-44B5-9465-0AB26A6DB798}"/>
              </a:ext>
            </a:extLst>
          </p:cNvPr>
          <p:cNvSpPr txBox="1"/>
          <p:nvPr/>
        </p:nvSpPr>
        <p:spPr>
          <a:xfrm>
            <a:off x="802580" y="1303791"/>
            <a:ext cx="10383981" cy="50270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a:t>When a client applies for legal aid their gross and disposable income and capital is assessed.</a:t>
            </a:r>
          </a:p>
          <a:p>
            <a:pPr marL="285750" indent="-285750">
              <a:lnSpc>
                <a:spcPct val="150000"/>
              </a:lnSpc>
              <a:buFont typeface="Arial" panose="020B0604020202020204" pitchFamily="34" charset="0"/>
              <a:buChar char="•"/>
            </a:pPr>
            <a:r>
              <a:rPr lang="en-GB"/>
              <a:t>The first test a client must satisfy is in relation to gross income. </a:t>
            </a:r>
          </a:p>
          <a:p>
            <a:pPr marL="742950" lvl="1" indent="-285750">
              <a:lnSpc>
                <a:spcPct val="150000"/>
              </a:lnSpc>
              <a:buFont typeface="Arial" panose="020B0604020202020204" pitchFamily="34" charset="0"/>
              <a:buChar char="•"/>
            </a:pPr>
            <a:r>
              <a:rPr lang="en-GB"/>
              <a:t>Their total income must be under £2,657 per month to qualify for legal aid  </a:t>
            </a:r>
          </a:p>
          <a:p>
            <a:pPr marL="285750" indent="-285750">
              <a:lnSpc>
                <a:spcPct val="150000"/>
              </a:lnSpc>
              <a:buFont typeface="Arial" panose="020B0604020202020204" pitchFamily="34" charset="0"/>
              <a:buChar char="•"/>
            </a:pPr>
            <a:r>
              <a:rPr lang="en-GB"/>
              <a:t>If the client satisfies the gross income test their disposable income is then assessed: </a:t>
            </a:r>
          </a:p>
          <a:p>
            <a:pPr marL="742950" lvl="1" indent="-285750">
              <a:lnSpc>
                <a:spcPct val="150000"/>
              </a:lnSpc>
              <a:buFont typeface="Arial" panose="020B0604020202020204" pitchFamily="34" charset="0"/>
              <a:buChar char="•"/>
            </a:pPr>
            <a:r>
              <a:rPr lang="en-GB"/>
              <a:t>This test involves their income being calculated with deductions for various outgoings. Their disposable income needs to less than £733 per month to qualify for legal aid.</a:t>
            </a:r>
          </a:p>
          <a:p>
            <a:pPr marL="285750" indent="-285750">
              <a:lnSpc>
                <a:spcPct val="150000"/>
              </a:lnSpc>
              <a:buFont typeface="Arial" panose="020B0604020202020204" pitchFamily="34" charset="0"/>
              <a:buChar char="•"/>
            </a:pPr>
            <a:r>
              <a:rPr lang="en-GB"/>
              <a:t>A client’s capital is also assessed when they apply for legal aid: </a:t>
            </a:r>
          </a:p>
          <a:p>
            <a:pPr marL="742950" lvl="1" indent="-285750">
              <a:lnSpc>
                <a:spcPct val="150000"/>
              </a:lnSpc>
              <a:buFont typeface="Arial" panose="020B0604020202020204" pitchFamily="34" charset="0"/>
              <a:buChar char="•"/>
            </a:pPr>
            <a:r>
              <a:rPr lang="en-GB"/>
              <a:t>They must have less than £8,000 if they are to qualify for legal aid.</a:t>
            </a:r>
          </a:p>
          <a:p>
            <a:pPr marL="285750" indent="-285750">
              <a:lnSpc>
                <a:spcPct val="150000"/>
              </a:lnSpc>
              <a:buFont typeface="Arial" panose="020B0604020202020204" pitchFamily="34" charset="0"/>
              <a:buChar char="•"/>
            </a:pPr>
            <a:r>
              <a:rPr lang="en-GB" b="1"/>
              <a:t>Please note: </a:t>
            </a:r>
            <a:r>
              <a:rPr lang="en-GB"/>
              <a:t>If a client is applying for legal aid in order to seek protection from domestic abuse the upper limits do not apply.</a:t>
            </a:r>
          </a:p>
          <a:p>
            <a:pPr marL="285750" indent="-285750">
              <a:lnSpc>
                <a:spcPct val="150000"/>
              </a:lnSpc>
              <a:buFont typeface="Arial" panose="020B0604020202020204" pitchFamily="34" charset="0"/>
              <a:buChar char="•"/>
            </a:pPr>
            <a:endParaRPr lang="en-GB"/>
          </a:p>
          <a:p>
            <a:pPr marL="285750" indent="-285750">
              <a:lnSpc>
                <a:spcPct val="150000"/>
              </a:lnSpc>
              <a:buFont typeface="Arial" panose="020B0604020202020204" pitchFamily="34" charset="0"/>
              <a:buChar char="•"/>
            </a:pPr>
            <a:endParaRPr lang="en-GB"/>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6</a:t>
            </a:fld>
            <a:endParaRPr lang="en-GB"/>
          </a:p>
        </p:txBody>
      </p:sp>
      <p:sp>
        <p:nvSpPr>
          <p:cNvPr id="4" name="Footer Placeholder 4">
            <a:extLst>
              <a:ext uri="{FF2B5EF4-FFF2-40B4-BE49-F238E27FC236}">
                <a16:creationId xmlns:a16="http://schemas.microsoft.com/office/drawing/2014/main" id="{7C9204ED-9924-D0D3-B1F9-943BD51E89B5}"/>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103381367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9B4492-E182-1996-8D1D-4C44BC2EE19B}"/>
              </a:ext>
            </a:extLst>
          </p:cNvPr>
          <p:cNvSpPr>
            <a:spLocks noGrp="1"/>
          </p:cNvSpPr>
          <p:nvPr>
            <p:ph type="title"/>
          </p:nvPr>
        </p:nvSpPr>
        <p:spPr/>
        <p:txBody>
          <a:bodyPr>
            <a:normAutofit/>
          </a:bodyPr>
          <a:lstStyle/>
          <a:p>
            <a:r>
              <a:rPr lang="en-GB"/>
              <a:t>Eligibility limits and the passporting process continued:</a:t>
            </a:r>
          </a:p>
        </p:txBody>
      </p:sp>
      <p:sp>
        <p:nvSpPr>
          <p:cNvPr id="5" name="Rectangle 4">
            <a:extLst>
              <a:ext uri="{FF2B5EF4-FFF2-40B4-BE49-F238E27FC236}">
                <a16:creationId xmlns:a16="http://schemas.microsoft.com/office/drawing/2014/main" id="{160912DD-6CAE-7394-D0FB-400C557B4E3F}"/>
              </a:ext>
            </a:extLst>
          </p:cNvPr>
          <p:cNvSpPr/>
          <p:nvPr/>
        </p:nvSpPr>
        <p:spPr>
          <a:xfrm>
            <a:off x="809425" y="1019437"/>
            <a:ext cx="10741420" cy="5150128"/>
          </a:xfrm>
          <a:prstGeom prst="rect">
            <a:avLst/>
          </a:prstGeom>
        </p:spPr>
        <p:txBody>
          <a:bodyPr wrap="square" lIns="91440" tIns="45720" rIns="91440" bIns="45720" anchor="t">
            <a:spAutoFit/>
          </a:bodyPr>
          <a:lstStyle/>
          <a:p>
            <a:pPr marL="285750" indent="-285750">
              <a:lnSpc>
                <a:spcPct val="150000"/>
              </a:lnSpc>
              <a:spcAft>
                <a:spcPts val="600"/>
              </a:spcAft>
              <a:buFont typeface="Arial" panose="020B0604020202020204" pitchFamily="34" charset="0"/>
              <a:buChar char="•"/>
            </a:pPr>
            <a:r>
              <a:rPr lang="en-GB">
                <a:cs typeface="Arial" panose="020B0604020202020204" pitchFamily="34" charset="0"/>
              </a:rPr>
              <a:t>If a client receives one of the following five state benefits, they are passported through the income test: </a:t>
            </a:r>
          </a:p>
          <a:p>
            <a:pPr marL="285750" indent="-285750">
              <a:lnSpc>
                <a:spcPct val="150000"/>
              </a:lnSpc>
              <a:spcAft>
                <a:spcPts val="600"/>
              </a:spcAft>
              <a:buFont typeface="Arial" panose="020B0604020202020204" pitchFamily="34" charset="0"/>
              <a:buChar char="•"/>
            </a:pPr>
            <a:r>
              <a:rPr lang="en-GB">
                <a:cs typeface="Arial" panose="020B0604020202020204" pitchFamily="34" charset="0"/>
              </a:rPr>
              <a:t>Universal Credit</a:t>
            </a:r>
          </a:p>
          <a:p>
            <a:pPr marL="285750" indent="-285750">
              <a:lnSpc>
                <a:spcPct val="150000"/>
              </a:lnSpc>
              <a:spcAft>
                <a:spcPts val="600"/>
              </a:spcAft>
              <a:buFont typeface="Arial" panose="020B0604020202020204" pitchFamily="34" charset="0"/>
              <a:buChar char="•"/>
            </a:pPr>
            <a:r>
              <a:rPr lang="en-GB">
                <a:cs typeface="Arial" panose="020B0604020202020204" pitchFamily="34" charset="0"/>
              </a:rPr>
              <a:t>Income-based Jobseekers’ Allowance</a:t>
            </a:r>
          </a:p>
          <a:p>
            <a:pPr marL="285750" indent="-285750">
              <a:lnSpc>
                <a:spcPct val="150000"/>
              </a:lnSpc>
              <a:spcAft>
                <a:spcPts val="600"/>
              </a:spcAft>
              <a:buFont typeface="Arial" panose="020B0604020202020204" pitchFamily="34" charset="0"/>
              <a:buChar char="•"/>
            </a:pPr>
            <a:r>
              <a:rPr lang="en-GB">
                <a:cs typeface="Arial" panose="020B0604020202020204" pitchFamily="34" charset="0"/>
              </a:rPr>
              <a:t>Income-related Employment and Support Allowance</a:t>
            </a:r>
          </a:p>
          <a:p>
            <a:pPr marL="285750" indent="-285750">
              <a:lnSpc>
                <a:spcPct val="150000"/>
              </a:lnSpc>
              <a:spcAft>
                <a:spcPts val="600"/>
              </a:spcAft>
              <a:buFont typeface="Arial" panose="020B0604020202020204" pitchFamily="34" charset="0"/>
              <a:buChar char="•"/>
            </a:pPr>
            <a:r>
              <a:rPr lang="en-GB">
                <a:cs typeface="Arial" panose="020B0604020202020204" pitchFamily="34" charset="0"/>
              </a:rPr>
              <a:t>Income Support</a:t>
            </a:r>
          </a:p>
          <a:p>
            <a:pPr marL="285750" indent="-285750">
              <a:lnSpc>
                <a:spcPct val="150000"/>
              </a:lnSpc>
              <a:spcAft>
                <a:spcPts val="600"/>
              </a:spcAft>
              <a:buFont typeface="Arial" panose="020B0604020202020204" pitchFamily="34" charset="0"/>
              <a:buChar char="•"/>
            </a:pPr>
            <a:r>
              <a:rPr lang="en-GB">
                <a:cs typeface="Arial" panose="020B0604020202020204" pitchFamily="34" charset="0"/>
              </a:rPr>
              <a:t>Guaranteed State Pension Credit.</a:t>
            </a:r>
          </a:p>
          <a:p>
            <a:pPr marL="285750" indent="-285750">
              <a:lnSpc>
                <a:spcPct val="150000"/>
              </a:lnSpc>
              <a:spcAft>
                <a:spcPts val="600"/>
              </a:spcAft>
              <a:buFont typeface="Arial" panose="020B0604020202020204" pitchFamily="34" charset="0"/>
              <a:buChar char="•"/>
            </a:pPr>
            <a:r>
              <a:rPr lang="en-GB" b="1">
                <a:cs typeface="Arial" panose="020B0604020202020204" pitchFamily="34" charset="0"/>
              </a:rPr>
              <a:t>Please note: </a:t>
            </a:r>
            <a:r>
              <a:rPr lang="en-GB">
                <a:cs typeface="Arial" panose="020B0604020202020204" pitchFamily="34" charset="0"/>
              </a:rPr>
              <a:t>If the client receives one of these benefits their capital would still need to be assessed.</a:t>
            </a:r>
          </a:p>
          <a:p>
            <a:pPr marL="285750" indent="-285750">
              <a:lnSpc>
                <a:spcPct val="150000"/>
              </a:lnSpc>
              <a:spcAft>
                <a:spcPts val="600"/>
              </a:spcAft>
              <a:buFont typeface="Arial" panose="020B0604020202020204" pitchFamily="34" charset="0"/>
              <a:buChar char="•"/>
            </a:pPr>
            <a:r>
              <a:rPr lang="en-GB">
                <a:cs typeface="Arial" panose="020B0604020202020204" pitchFamily="34" charset="0"/>
              </a:rPr>
              <a:t> In all the means assessments carried out by the legal aid agency, a client’s financial means will be aggregated with their partner’s financial means, unless they are the opponent in the case or there is a contrary interest.</a:t>
            </a: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7</a:t>
            </a:fld>
            <a:endParaRPr lang="en-GB"/>
          </a:p>
        </p:txBody>
      </p:sp>
      <p:sp>
        <p:nvSpPr>
          <p:cNvPr id="2" name="Footer Placeholder 4">
            <a:extLst>
              <a:ext uri="{FF2B5EF4-FFF2-40B4-BE49-F238E27FC236}">
                <a16:creationId xmlns:a16="http://schemas.microsoft.com/office/drawing/2014/main" id="{B60AC733-8758-5D19-8286-DBF5C395CB9C}"/>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282592702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US"/>
              <a:t>Income</a:t>
            </a:r>
            <a:endParaRPr lang="en-GB"/>
          </a:p>
        </p:txBody>
      </p:sp>
    </p:spTree>
    <p:extLst>
      <p:ext uri="{BB962C8B-B14F-4D97-AF65-F5344CB8AC3E}">
        <p14:creationId xmlns:p14="http://schemas.microsoft.com/office/powerpoint/2010/main" val="1106673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a:t> Assessing income</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84557"/>
            <a:ext cx="10741420" cy="4811574"/>
          </a:xfrm>
          <a:prstGeom prst="rect">
            <a:avLst/>
          </a:prstGeom>
        </p:spPr>
        <p:txBody>
          <a:bodyPr wrap="square" lIns="91440" tIns="45720" rIns="91440" bIns="45720" anchor="t">
            <a:spAutoFit/>
          </a:bodyPr>
          <a:lstStyle/>
          <a:p>
            <a:pPr>
              <a:lnSpc>
                <a:spcPct val="150000"/>
              </a:lnSpc>
              <a:spcAft>
                <a:spcPts val="600"/>
              </a:spcAft>
            </a:pPr>
            <a:r>
              <a:rPr lang="en-GB">
                <a:cs typeface="Arial"/>
              </a:rPr>
              <a:t>Most income that a client and / or their partner receive will be included in any assessment of their financial means. </a:t>
            </a:r>
          </a:p>
          <a:p>
            <a:pPr>
              <a:lnSpc>
                <a:spcPct val="150000"/>
              </a:lnSpc>
              <a:spcAft>
                <a:spcPts val="600"/>
              </a:spcAft>
            </a:pPr>
            <a:r>
              <a:rPr lang="en-GB">
                <a:cs typeface="Arial"/>
              </a:rPr>
              <a:t>This can include the following:</a:t>
            </a:r>
          </a:p>
          <a:p>
            <a:pPr marL="342900" indent="-342900">
              <a:lnSpc>
                <a:spcPct val="150000"/>
              </a:lnSpc>
              <a:spcAft>
                <a:spcPts val="600"/>
              </a:spcAft>
              <a:buFont typeface="Arial" panose="020B0604020202020204" pitchFamily="34" charset="0"/>
              <a:buChar char="•"/>
            </a:pPr>
            <a:r>
              <a:rPr lang="en-GB">
                <a:cs typeface="Arial"/>
              </a:rPr>
              <a:t>    Wages / salary</a:t>
            </a:r>
          </a:p>
          <a:p>
            <a:pPr marL="342900" indent="-342900">
              <a:lnSpc>
                <a:spcPct val="150000"/>
              </a:lnSpc>
              <a:spcAft>
                <a:spcPts val="600"/>
              </a:spcAft>
              <a:buFont typeface="Arial" panose="020B0604020202020204" pitchFamily="34" charset="0"/>
              <a:buChar char="•"/>
            </a:pPr>
            <a:r>
              <a:rPr lang="en-GB">
                <a:cs typeface="Arial"/>
              </a:rPr>
              <a:t>    Income from self-employment</a:t>
            </a:r>
          </a:p>
          <a:p>
            <a:pPr marL="342900" indent="-342900">
              <a:lnSpc>
                <a:spcPct val="150000"/>
              </a:lnSpc>
              <a:spcAft>
                <a:spcPts val="600"/>
              </a:spcAft>
              <a:buFont typeface="Arial" panose="020B0604020202020204" pitchFamily="34" charset="0"/>
              <a:buChar char="•"/>
            </a:pPr>
            <a:r>
              <a:rPr lang="en-GB">
                <a:cs typeface="Arial"/>
              </a:rPr>
              <a:t>    Most state benefits</a:t>
            </a:r>
          </a:p>
          <a:p>
            <a:pPr marL="342900" indent="-342900">
              <a:lnSpc>
                <a:spcPct val="150000"/>
              </a:lnSpc>
              <a:spcAft>
                <a:spcPts val="600"/>
              </a:spcAft>
              <a:buFont typeface="Arial" panose="020B0604020202020204" pitchFamily="34" charset="0"/>
              <a:buChar char="•"/>
            </a:pPr>
            <a:r>
              <a:rPr lang="en-GB">
                <a:cs typeface="Arial"/>
              </a:rPr>
              <a:t>    Student finance</a:t>
            </a:r>
          </a:p>
          <a:p>
            <a:pPr marL="342900" indent="-342900">
              <a:lnSpc>
                <a:spcPct val="150000"/>
              </a:lnSpc>
              <a:spcAft>
                <a:spcPts val="600"/>
              </a:spcAft>
              <a:buFont typeface="Arial" panose="020B0604020202020204" pitchFamily="34" charset="0"/>
              <a:buChar char="•"/>
            </a:pPr>
            <a:r>
              <a:rPr lang="en-GB">
                <a:cs typeface="Arial"/>
              </a:rPr>
              <a:t>    Any maintenance payments</a:t>
            </a:r>
          </a:p>
          <a:p>
            <a:pPr marL="342900" indent="-342900">
              <a:lnSpc>
                <a:spcPct val="150000"/>
              </a:lnSpc>
              <a:spcAft>
                <a:spcPts val="600"/>
              </a:spcAft>
              <a:buFont typeface="Arial" panose="020B0604020202020204" pitchFamily="34" charset="0"/>
              <a:buChar char="•"/>
            </a:pPr>
            <a:r>
              <a:rPr lang="en-GB">
                <a:cs typeface="Arial"/>
              </a:rPr>
              <a:t>    Any financial support from third parties</a:t>
            </a:r>
          </a:p>
          <a:p>
            <a:pPr marL="342900" indent="-342900">
              <a:lnSpc>
                <a:spcPct val="150000"/>
              </a:lnSpc>
              <a:spcAft>
                <a:spcPts val="600"/>
              </a:spcAft>
              <a:buFont typeface="Arial" panose="020B0604020202020204" pitchFamily="34" charset="0"/>
              <a:buChar char="•"/>
            </a:pPr>
            <a:r>
              <a:rPr lang="en-GB">
                <a:cs typeface="Arial"/>
              </a:rPr>
              <a:t>    Rental income.</a:t>
            </a: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9</a:t>
            </a:fld>
            <a:endParaRPr lang="en-GB"/>
          </a:p>
        </p:txBody>
      </p:sp>
      <p:sp>
        <p:nvSpPr>
          <p:cNvPr id="3" name="Footer Placeholder 4">
            <a:extLst>
              <a:ext uri="{FF2B5EF4-FFF2-40B4-BE49-F238E27FC236}">
                <a16:creationId xmlns:a16="http://schemas.microsoft.com/office/drawing/2014/main" id="{76661D2D-2CA1-327D-4716-BC4D621904C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96980497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theme/theme1.xml><?xml version="1.0" encoding="utf-8"?>
<a:theme xmlns:a="http://schemas.openxmlformats.org/drawingml/2006/main" name="Office Theme">
  <a:themeElements>
    <a:clrScheme name="LAA - PURPLE">
      <a:dk1>
        <a:sysClr val="windowText" lastClr="000000"/>
      </a:dk1>
      <a:lt1>
        <a:sysClr val="window" lastClr="FFFFFF"/>
      </a:lt1>
      <a:dk2>
        <a:srgbClr val="000000"/>
      </a:dk2>
      <a:lt2>
        <a:srgbClr val="FFFFFF"/>
      </a:lt2>
      <a:accent1>
        <a:srgbClr val="006D55"/>
      </a:accent1>
      <a:accent2>
        <a:srgbClr val="565B96"/>
      </a:accent2>
      <a:accent3>
        <a:srgbClr val="00A5A1"/>
      </a:accent3>
      <a:accent4>
        <a:srgbClr val="7B2783"/>
      </a:accent4>
      <a:accent5>
        <a:srgbClr val="EE7127"/>
      </a:accent5>
      <a:accent6>
        <a:srgbClr val="A0A5B4"/>
      </a:accent6>
      <a:hlink>
        <a:srgbClr val="00A5A1"/>
      </a:hlink>
      <a:folHlink>
        <a:srgbClr val="00A5A1"/>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5768_LAA_PowerPoint Template_PURPLE_Widescreen.potx" id="{B2D9ED0B-5D00-41A0-9C1A-F5CC8AC8DD3D}" vid="{D28A4432-A468-434B-A284-12295D737BEA}"/>
    </a:ext>
  </a:extLst>
</a:theme>
</file>

<file path=ppt/theme/theme2.xml><?xml version="1.0" encoding="utf-8"?>
<a:theme xmlns:a="http://schemas.openxmlformats.org/drawingml/2006/main" name="1_Office Theme">
  <a:themeElements>
    <a:clrScheme name="Legal Aid Agency - purple">
      <a:dk1>
        <a:sysClr val="windowText" lastClr="000000"/>
      </a:dk1>
      <a:lt1>
        <a:sysClr val="window" lastClr="FFFFFF"/>
      </a:lt1>
      <a:dk2>
        <a:srgbClr val="000000"/>
      </a:dk2>
      <a:lt2>
        <a:srgbClr val="FFFFFF"/>
      </a:lt2>
      <a:accent1>
        <a:srgbClr val="565B96"/>
      </a:accent1>
      <a:accent2>
        <a:srgbClr val="006D55"/>
      </a:accent2>
      <a:accent3>
        <a:srgbClr val="EE7127"/>
      </a:accent3>
      <a:accent4>
        <a:srgbClr val="A0A5B4"/>
      </a:accent4>
      <a:accent5>
        <a:srgbClr val="00A5A1"/>
      </a:accent5>
      <a:accent6>
        <a:srgbClr val="D0333A"/>
      </a:accent6>
      <a:hlink>
        <a:srgbClr val="565B96"/>
      </a:hlink>
      <a:folHlink>
        <a:srgbClr val="565B96"/>
      </a:folHlink>
    </a:clrScheme>
    <a:fontScheme name="Legal Aid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LAA PowerPoint template (purple).potx" id="{4D5ECBE3-F44F-4266-B5B1-6EF4524191EB}" vid="{7947B89B-BF1A-49F3-8D89-59A855A2B3C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10fa00-b09a-4458-a962-9d9a380ec660" xsi:nil="true"/>
    <lcf76f155ced4ddcb4097134ff3c332f xmlns="52e9577d-2ae3-4f6d-bbd9-87ddf31ab15e">
      <Terms xmlns="http://schemas.microsoft.com/office/infopath/2007/PartnerControls"/>
    </lcf76f155ced4ddcb4097134ff3c332f>
    <SharedWithUsers xmlns="e110fa00-b09a-4458-a962-9d9a380ec660">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C4EC697F8DD5458A22CB4D2CE1B3D5" ma:contentTypeVersion="17" ma:contentTypeDescription="Create a new document." ma:contentTypeScope="" ma:versionID="78bdc466fba1e7f478bec3831841c913">
  <xsd:schema xmlns:xsd="http://www.w3.org/2001/XMLSchema" xmlns:xs="http://www.w3.org/2001/XMLSchema" xmlns:p="http://schemas.microsoft.com/office/2006/metadata/properties" xmlns:ns2="52e9577d-2ae3-4f6d-bbd9-87ddf31ab15e" xmlns:ns3="e110fa00-b09a-4458-a962-9d9a380ec660" targetNamespace="http://schemas.microsoft.com/office/2006/metadata/properties" ma:root="true" ma:fieldsID="0feffbda52dd81f84c90e31ee3ef1460" ns2:_="" ns3:_="">
    <xsd:import namespace="52e9577d-2ae3-4f6d-bbd9-87ddf31ab15e"/>
    <xsd:import namespace="e110fa00-b09a-4458-a962-9d9a380ec6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e9577d-2ae3-4f6d-bbd9-87ddf31ab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b7e4bc-7c04-4239-a3c8-056ff7db7b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10fa00-b09a-4458-a962-9d9a380ec6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db5e135-449b-4e53-a16a-99571a827849}" ma:internalName="TaxCatchAll" ma:showField="CatchAllData" ma:web="e110fa00-b09a-4458-a962-9d9a380ec6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A28979-9E44-4BAA-90E0-0B9169E0CE61}">
  <ds:schemaRefs>
    <ds:schemaRef ds:uri="http://schemas.microsoft.com/office/2006/metadata/properties"/>
    <ds:schemaRef ds:uri="36e1edd4-7d17-4d57-9663-9ce4c188a227"/>
    <ds:schemaRef ds:uri="http://www.w3.org/XML/1998/namespace"/>
    <ds:schemaRef ds:uri="http://schemas.microsoft.com/office/2006/documentManagement/types"/>
    <ds:schemaRef ds:uri="http://schemas.microsoft.com/office/infopath/2007/PartnerControls"/>
    <ds:schemaRef ds:uri="http://purl.org/dc/dcmitype/"/>
    <ds:schemaRef ds:uri="http://purl.org/dc/terms/"/>
    <ds:schemaRef ds:uri="http://schemas.openxmlformats.org/package/2006/metadata/core-properties"/>
    <ds:schemaRef ds:uri="c8ff423a-c6d6-43d4-a310-ad7749d2149d"/>
    <ds:schemaRef ds:uri="http://purl.org/dc/elements/1.1/"/>
  </ds:schemaRefs>
</ds:datastoreItem>
</file>

<file path=customXml/itemProps2.xml><?xml version="1.0" encoding="utf-8"?>
<ds:datastoreItem xmlns:ds="http://schemas.openxmlformats.org/officeDocument/2006/customXml" ds:itemID="{3E0ED873-A47C-47EF-BB52-4B06A679AF25}"/>
</file>

<file path=customXml/itemProps3.xml><?xml version="1.0" encoding="utf-8"?>
<ds:datastoreItem xmlns:ds="http://schemas.openxmlformats.org/officeDocument/2006/customXml" ds:itemID="{4869ABD0-4E83-47EA-AB79-95DE04EE0F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1580</Words>
  <Application>Microsoft Office PowerPoint</Application>
  <PresentationFormat>Widescreen</PresentationFormat>
  <Paragraphs>162</Paragraphs>
  <Slides>23</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23</vt:i4>
      </vt:variant>
    </vt:vector>
  </HeadingPairs>
  <TitlesOfParts>
    <vt:vector size="27" baseType="lpstr">
      <vt:lpstr>Arial</vt:lpstr>
      <vt:lpstr>Calibri</vt:lpstr>
      <vt:lpstr>Office Theme</vt:lpstr>
      <vt:lpstr>1_Office Theme</vt:lpstr>
      <vt:lpstr>Means Assessment Process</vt:lpstr>
      <vt:lpstr>Technical tips for this webinar</vt:lpstr>
      <vt:lpstr>Content</vt:lpstr>
      <vt:lpstr>Means assessment process:</vt:lpstr>
      <vt:lpstr>Eligibility</vt:lpstr>
      <vt:lpstr> Eligibility limits and the passporting process</vt:lpstr>
      <vt:lpstr>Eligibility limits and the passporting process continued:</vt:lpstr>
      <vt:lpstr>Income</vt:lpstr>
      <vt:lpstr> Assessing income</vt:lpstr>
      <vt:lpstr>Assessing income continued:</vt:lpstr>
      <vt:lpstr>Deductions</vt:lpstr>
      <vt:lpstr>Deductions:</vt:lpstr>
      <vt:lpstr>Deductions continued:</vt:lpstr>
      <vt:lpstr>Capital</vt:lpstr>
      <vt:lpstr> Capital</vt:lpstr>
      <vt:lpstr>   Capital continued</vt:lpstr>
      <vt:lpstr>Hints and tips</vt:lpstr>
      <vt:lpstr>   Hints and tips:</vt:lpstr>
      <vt:lpstr>Contact us / additional guidance</vt:lpstr>
      <vt:lpstr>Contact us:</vt:lpstr>
      <vt:lpstr>Our training website:</vt:lpstr>
      <vt:lpstr>Our communications channels</vt:lpstr>
      <vt:lpstr>Legal Aid Agency 13th Floor (13.51) 102 Petty France London SW1H 9AJ gov.uk/government/organisations/legal-aid-agency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Family Advocacy Scheme (FAS)</dc:title>
  <dc:creator>Cooke, Tristan (LAA)</dc:creator>
  <cp:lastModifiedBy>Goddard, Tammy | She/Hers</cp:lastModifiedBy>
  <cp:revision>1</cp:revision>
  <dcterms:created xsi:type="dcterms:W3CDTF">2022-01-17T13:46:41Z</dcterms:created>
  <dcterms:modified xsi:type="dcterms:W3CDTF">2024-11-01T10:26:19Z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0x0101003DC4EC697F8DD5458A22CB4D2CE1B3D5</vt:lpwstr>
  </property>
  <property fmtid="{D5CDD505-2E9C-101B-9397-08002B2CF9AE}" pid="3" name="MSIP_Label_15b734f1-cb36-428c-8453-d227e30ff63d_Enabled">
    <vt:lpwstr>true</vt:lpwstr>
  </property>
  <property fmtid="{D5CDD505-2E9C-101B-9397-08002B2CF9AE}" pid="4" name="MSIP_Label_15b734f1-cb36-428c-8453-d227e30ff63d_SetDate">
    <vt:lpwstr>2024-07-10T12:22:30Z</vt:lpwstr>
  </property>
  <property fmtid="{D5CDD505-2E9C-101B-9397-08002B2CF9AE}" pid="5" name="MSIP_Label_15b734f1-cb36-428c-8453-d227e30ff63d_Method">
    <vt:lpwstr>Privileged</vt:lpwstr>
  </property>
  <property fmtid="{D5CDD505-2E9C-101B-9397-08002B2CF9AE}" pid="6" name="MSIP_Label_15b734f1-cb36-428c-8453-d227e30ff63d_Name">
    <vt:lpwstr>OFFICIAL - FOR PUBLIC RELEASE</vt:lpwstr>
  </property>
  <property fmtid="{D5CDD505-2E9C-101B-9397-08002B2CF9AE}" pid="7" name="MSIP_Label_15b734f1-cb36-428c-8453-d227e30ff63d_SiteId">
    <vt:lpwstr>c6874728-71e6-41fe-a9e1-2e8c36776ad8</vt:lpwstr>
  </property>
  <property fmtid="{D5CDD505-2E9C-101B-9397-08002B2CF9AE}" pid="8" name="MSIP_Label_15b734f1-cb36-428c-8453-d227e30ff63d_ActionId">
    <vt:lpwstr>d319861c-173c-4a75-a4a3-b70f4fd53417</vt:lpwstr>
  </property>
  <property fmtid="{D5CDD505-2E9C-101B-9397-08002B2CF9AE}" pid="9" name="MSIP_Label_15b734f1-cb36-428c-8453-d227e30ff63d_ContentBits">
    <vt:lpwstr>3</vt:lpwstr>
  </property>
  <property fmtid="{D5CDD505-2E9C-101B-9397-08002B2CF9AE}" pid="10" name="ClassificationContentMarkingFooterLocations">
    <vt:lpwstr>Office Theme:12\1_Office Theme:12</vt:lpwstr>
  </property>
  <property fmtid="{D5CDD505-2E9C-101B-9397-08002B2CF9AE}" pid="11" name="ClassificationContentMarkingFooterText">
    <vt:lpwstr>OFFICIAL - FOR PUBLIC RELEASE</vt:lpwstr>
  </property>
  <property fmtid="{D5CDD505-2E9C-101B-9397-08002B2CF9AE}" pid="12" name="ClassificationContentMarkingHeaderLocations">
    <vt:lpwstr>Office Theme:11\1_Office Theme:11</vt:lpwstr>
  </property>
  <property fmtid="{D5CDD505-2E9C-101B-9397-08002B2CF9AE}" pid="13" name="ClassificationContentMarkingHeaderText">
    <vt:lpwstr>OFFICIAL - FOR PUBLIC RELEASE</vt:lpwstr>
  </property>
  <property fmtid="{D5CDD505-2E9C-101B-9397-08002B2CF9AE}" pid="14" name="Order">
    <vt:r8>110000</vt:r8>
  </property>
  <property fmtid="{D5CDD505-2E9C-101B-9397-08002B2CF9AE}" pid="15" name="xd_Signature">
    <vt:bool>false</vt:bool>
  </property>
  <property fmtid="{D5CDD505-2E9C-101B-9397-08002B2CF9AE}" pid="16" name="xd_ProgID">
    <vt:lpwstr/>
  </property>
  <property fmtid="{D5CDD505-2E9C-101B-9397-08002B2CF9AE}" pid="17" name="_SourceUrl">
    <vt:lpwstr/>
  </property>
  <property fmtid="{D5CDD505-2E9C-101B-9397-08002B2CF9AE}" pid="18" name="_SharedFileIndex">
    <vt:lpwstr/>
  </property>
  <property fmtid="{D5CDD505-2E9C-101B-9397-08002B2CF9AE}" pid="19" name="ComplianceAssetId">
    <vt:lpwstr/>
  </property>
  <property fmtid="{D5CDD505-2E9C-101B-9397-08002B2CF9AE}" pid="20" name="TemplateUrl">
    <vt:lpwstr/>
  </property>
  <property fmtid="{D5CDD505-2E9C-101B-9397-08002B2CF9AE}" pid="21" name="_ExtendedDescription">
    <vt:lpwstr/>
  </property>
  <property fmtid="{D5CDD505-2E9C-101B-9397-08002B2CF9AE}" pid="22" name="TriggerFlowInfo">
    <vt:lpwstr/>
  </property>
  <property fmtid="{D5CDD505-2E9C-101B-9397-08002B2CF9AE}" pid="23" name="MediaServiceImageTags">
    <vt:lpwstr/>
  </property>
</Properties>
</file>