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9" r:id="rId6"/>
    <p:sldId id="459" r:id="rId7"/>
    <p:sldId id="460" r:id="rId8"/>
    <p:sldId id="257" r:id="rId9"/>
    <p:sldId id="463" r:id="rId10"/>
    <p:sldId id="498" r:id="rId11"/>
    <p:sldId id="502" r:id="rId12"/>
    <p:sldId id="301" r:id="rId13"/>
    <p:sldId id="303" r:id="rId14"/>
    <p:sldId id="516" r:id="rId15"/>
    <p:sldId id="517" r:id="rId16"/>
    <p:sldId id="518" r:id="rId17"/>
    <p:sldId id="505" r:id="rId18"/>
    <p:sldId id="506" r:id="rId19"/>
    <p:sldId id="514" r:id="rId20"/>
    <p:sldId id="507" r:id="rId21"/>
    <p:sldId id="508" r:id="rId22"/>
    <p:sldId id="497" r:id="rId23"/>
    <p:sldId id="503" r:id="rId24"/>
    <p:sldId id="501" r:id="rId25"/>
    <p:sldId id="504" r:id="rId26"/>
    <p:sldId id="509" r:id="rId27"/>
    <p:sldId id="519" r:id="rId28"/>
    <p:sldId id="511" r:id="rId29"/>
    <p:sldId id="512" r:id="rId30"/>
    <p:sldId id="521" r:id="rId31"/>
    <p:sldId id="462" r:id="rId32"/>
    <p:sldId id="496" r:id="rId33"/>
    <p:sldId id="520" r:id="rId34"/>
    <p:sldId id="461" r:id="rId35"/>
    <p:sldId id="493" r:id="rId36"/>
    <p:sldId id="2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20AC0D-3534-18B8-3D19-2C16568E1E49}" name="Tarbuck, Adele (LAA)" initials="T(" userId="S::adele.tarbuck@justice.gov.uk::21333862-8e4e-4b2e-8640-06e9f41e1260" providerId="AD"/>
  <p188:author id="{C836644A-1EA2-E1B1-6D4D-A81665371522}" name="Goddard, Tammy | She/Hers" initials="GT|S" userId="S::Tammy.Goddard@justice.gov.uk::d78adb15-2ef7-4946-b0f0-f690891709e6" providerId="AD"/>
  <p188:author id="{FBC1785C-E268-E429-3509-C8D70AC7A923}" name="Handley, Lynsey (LAA)" initials="H(" userId="S::lynsey.handley@justice.gov.uk::08990be3-febd-4d87-8002-eae2a0c4158d" providerId="AD"/>
  <p188:author id="{D9B052A1-C57A-41A0-200B-84E8BE2C8D65}" name="Handley, Lynsey (LAA)" initials="" userId="S::Lynsey.Handley@justice.gov.uk::08990be3-febd-4d87-8002-eae2a0c415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DEC"/>
    <a:srgbClr val="EBFDFA"/>
    <a:srgbClr val="F4FEFC"/>
    <a:srgbClr val="00A5A1"/>
    <a:srgbClr val="276160"/>
    <a:srgbClr val="3E7271"/>
    <a:srgbClr val="568382"/>
    <a:srgbClr val="F8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dard, Tammy | She/Hers" userId="S::tammy.goddard@justice.gov.uk::d78adb15-2ef7-4946-b0f0-f690891709e6" providerId="AD" clId="Web-{95001F2E-D392-4736-8BC9-4456A2BF14FD}"/>
    <pc:docChg chg="modSld">
      <pc:chgData name="Goddard, Tammy | She/Hers" userId="S::tammy.goddard@justice.gov.uk::d78adb15-2ef7-4946-b0f0-f690891709e6" providerId="AD" clId="Web-{95001F2E-D392-4736-8BC9-4456A2BF14FD}" dt="2024-12-06T09:54:12.750" v="0" actId="1076"/>
      <pc:docMkLst>
        <pc:docMk/>
      </pc:docMkLst>
      <pc:sldChg chg="modSp">
        <pc:chgData name="Goddard, Tammy | She/Hers" userId="S::tammy.goddard@justice.gov.uk::d78adb15-2ef7-4946-b0f0-f690891709e6" providerId="AD" clId="Web-{95001F2E-D392-4736-8BC9-4456A2BF14FD}" dt="2024-12-06T09:54:12.750" v="0" actId="1076"/>
        <pc:sldMkLst>
          <pc:docMk/>
          <pc:sldMk cId="216705693" sldId="461"/>
        </pc:sldMkLst>
        <pc:graphicFrameChg chg="mod">
          <ac:chgData name="Goddard, Tammy | She/Hers" userId="S::tammy.goddard@justice.gov.uk::d78adb15-2ef7-4946-b0f0-f690891709e6" providerId="AD" clId="Web-{95001F2E-D392-4736-8BC9-4456A2BF14FD}" dt="2024-12-06T09:54:12.750" v="0" actId="1076"/>
          <ac:graphicFrameMkLst>
            <pc:docMk/>
            <pc:sldMk cId="216705693" sldId="461"/>
            <ac:graphicFrameMk id="3" creationId="{143ED147-D887-B2F9-FB68-1C09C480F19D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crime/" TargetMode="External"/><Relationship Id="rId2" Type="http://schemas.openxmlformats.org/officeDocument/2006/relationships/hyperlink" Target="https://www.youtube.com/@legalaidagency4058?app=desktop" TargetMode="External"/><Relationship Id="rId1" Type="http://schemas.openxmlformats.org/officeDocument/2006/relationships/hyperlink" Target="https://legalaidlearning.justice.gov.uk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legalaidagency4058?app=desktop" TargetMode="External"/><Relationship Id="rId2" Type="http://schemas.openxmlformats.org/officeDocument/2006/relationships/hyperlink" Target="https://legalaidlearning.justice.gov.uk/" TargetMode="External"/><Relationship Id="rId1" Type="http://schemas.openxmlformats.org/officeDocument/2006/relationships/hyperlink" Target="https://legalaidlearning.justice.gov.uk/crime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57EAA-47BC-4F6E-8CEA-36B348611F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0AE76-36D2-409E-8C3E-F704B7A570D2}">
      <dgm:prSet phldr="0" custT="1"/>
      <dgm:spPr>
        <a:solidFill>
          <a:srgbClr val="CCEDE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Introduction</a:t>
          </a:r>
        </a:p>
      </dgm:t>
    </dgm:pt>
    <dgm:pt modelId="{B1CC3736-9DB7-4BF7-863E-BD69870E40D5}" type="parTrans" cxnId="{C79BB0A2-57F5-4675-B7FA-839F7A385284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9683677F-6A3E-4242-824D-D7BFBD61C9A8}" type="sibTrans" cxnId="{C79BB0A2-57F5-4675-B7FA-839F7A385284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C96E60D9-C167-40E7-BA7C-C1B8B9BD520A}">
      <dgm:prSet phldr="0" custT="1"/>
      <dgm:spPr>
        <a:solidFill>
          <a:srgbClr val="CCEDE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Getting paid first time</a:t>
          </a:r>
        </a:p>
      </dgm:t>
    </dgm:pt>
    <dgm:pt modelId="{971ABBAF-AB59-44B7-ACE0-A7E5B53B5978}" type="parTrans" cxnId="{CB19D958-ABEE-4A51-A264-7C0E095A1D08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AADB3289-71D5-4EA6-968C-47D8CBE45E06}" type="sibTrans" cxnId="{CB19D958-ABEE-4A51-A264-7C0E095A1D08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2703775B-9F64-40BD-8A7D-03338293E063}">
      <dgm:prSet phldr="0" custT="1"/>
      <dgm:spPr>
        <a:solidFill>
          <a:srgbClr val="CCEDEC"/>
        </a:solidFill>
      </dgm:spPr>
      <dgm:t>
        <a:bodyPr/>
        <a:lstStyle/>
        <a:p>
          <a:r>
            <a:rPr lang="en-US" sz="1800" b="1">
              <a:solidFill>
                <a:schemeClr val="tx1"/>
              </a:solidFill>
            </a:rPr>
            <a:t>Additional guidance</a:t>
          </a:r>
        </a:p>
      </dgm:t>
    </dgm:pt>
    <dgm:pt modelId="{1B72FE96-765D-4350-843A-B9EB6D6BEC51}" type="parTrans" cxnId="{9ACFB837-0CE4-4CD8-9335-C8AFB69BBE87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CD47FA4B-21E3-4CAC-B5A9-13A4F5818635}" type="sibTrans" cxnId="{9ACFB837-0CE4-4CD8-9335-C8AFB69BBE87}">
      <dgm:prSet/>
      <dgm:spPr/>
      <dgm:t>
        <a:bodyPr/>
        <a:lstStyle/>
        <a:p>
          <a:endParaRPr lang="en-GB" sz="1800" b="1">
            <a:solidFill>
              <a:schemeClr val="tx1"/>
            </a:solidFill>
          </a:endParaRPr>
        </a:p>
      </dgm:t>
    </dgm:pt>
    <dgm:pt modelId="{F2400FC2-AECA-44F7-B58C-BA0A96F37CDD}">
      <dgm:prSet phldr="0" custT="1"/>
      <dgm:spPr>
        <a:solidFill>
          <a:srgbClr val="CCEDE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Special preparation</a:t>
          </a:r>
        </a:p>
      </dgm:t>
    </dgm:pt>
    <dgm:pt modelId="{7EFA6A5F-19A3-4BE2-A91A-494B6163397A}" type="parTrans" cxnId="{8F316658-0783-4AE9-A0E5-5AB3B9FF8F4A}">
      <dgm:prSet/>
      <dgm:spPr/>
      <dgm:t>
        <a:bodyPr/>
        <a:lstStyle/>
        <a:p>
          <a:endParaRPr lang="en-GB"/>
        </a:p>
      </dgm:t>
    </dgm:pt>
    <dgm:pt modelId="{208D8FEA-896D-43ED-8EC6-EC491A89CEBA}" type="sibTrans" cxnId="{8F316658-0783-4AE9-A0E5-5AB3B9FF8F4A}">
      <dgm:prSet/>
      <dgm:spPr/>
      <dgm:t>
        <a:bodyPr/>
        <a:lstStyle/>
        <a:p>
          <a:endParaRPr lang="en-GB"/>
        </a:p>
      </dgm:t>
    </dgm:pt>
    <dgm:pt modelId="{DF9002AD-A558-451D-8781-02C7F84FEF95}">
      <dgm:prSet phldr="0" custT="1"/>
      <dgm:spPr>
        <a:solidFill>
          <a:srgbClr val="CCEDE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Unused preparation</a:t>
          </a:r>
        </a:p>
      </dgm:t>
    </dgm:pt>
    <dgm:pt modelId="{D1F3D887-7651-4F69-ADBD-80E06B16EE92}" type="parTrans" cxnId="{F2BA53CC-2230-47B9-A667-5D0003802772}">
      <dgm:prSet/>
      <dgm:spPr/>
      <dgm:t>
        <a:bodyPr/>
        <a:lstStyle/>
        <a:p>
          <a:endParaRPr lang="en-GB"/>
        </a:p>
      </dgm:t>
    </dgm:pt>
    <dgm:pt modelId="{F0191B1A-5386-430F-8973-A12CB13AD3DF}" type="sibTrans" cxnId="{F2BA53CC-2230-47B9-A667-5D0003802772}">
      <dgm:prSet/>
      <dgm:spPr/>
      <dgm:t>
        <a:bodyPr/>
        <a:lstStyle/>
        <a:p>
          <a:endParaRPr lang="en-GB"/>
        </a:p>
      </dgm:t>
    </dgm:pt>
    <dgm:pt modelId="{5DAE78DC-027A-4390-B29E-5829F6B745DB}" type="pres">
      <dgm:prSet presAssocID="{A0E57EAA-47BC-4F6E-8CEA-36B348611F0A}" presName="linear" presStyleCnt="0">
        <dgm:presLayoutVars>
          <dgm:dir/>
          <dgm:animLvl val="lvl"/>
          <dgm:resizeHandles val="exact"/>
        </dgm:presLayoutVars>
      </dgm:prSet>
      <dgm:spPr/>
    </dgm:pt>
    <dgm:pt modelId="{55863134-1198-4FC8-BFB4-3F3FE82392DC}" type="pres">
      <dgm:prSet presAssocID="{E170AE76-36D2-409E-8C3E-F704B7A570D2}" presName="parentLin" presStyleCnt="0"/>
      <dgm:spPr/>
    </dgm:pt>
    <dgm:pt modelId="{E70C1CFD-B1BE-4EFE-B1EE-84F71DC61A1A}" type="pres">
      <dgm:prSet presAssocID="{E170AE76-36D2-409E-8C3E-F704B7A570D2}" presName="parentLeftMargin" presStyleLbl="node1" presStyleIdx="0" presStyleCnt="5"/>
      <dgm:spPr/>
    </dgm:pt>
    <dgm:pt modelId="{8A3E046E-1278-4D9E-B64A-6AC585E2985D}" type="pres">
      <dgm:prSet presAssocID="{E170AE76-36D2-409E-8C3E-F704B7A570D2}" presName="parentText" presStyleLbl="node1" presStyleIdx="0" presStyleCnt="5" custScaleX="142298">
        <dgm:presLayoutVars>
          <dgm:chMax val="0"/>
          <dgm:bulletEnabled val="1"/>
        </dgm:presLayoutVars>
      </dgm:prSet>
      <dgm:spPr/>
    </dgm:pt>
    <dgm:pt modelId="{DAB20217-05F4-4ECB-9586-7148FB69C0E3}" type="pres">
      <dgm:prSet presAssocID="{E170AE76-36D2-409E-8C3E-F704B7A570D2}" presName="negativeSpace" presStyleCnt="0"/>
      <dgm:spPr/>
    </dgm:pt>
    <dgm:pt modelId="{6D29BA54-270B-4FDE-9282-591D2685390C}" type="pres">
      <dgm:prSet presAssocID="{E170AE76-36D2-409E-8C3E-F704B7A570D2}" presName="childText" presStyleLbl="conFgAcc1" presStyleIdx="0" presStyleCnt="5" custLinFactNeighborX="-7963">
        <dgm:presLayoutVars>
          <dgm:bulletEnabled val="1"/>
        </dgm:presLayoutVars>
      </dgm:prSet>
      <dgm:spPr>
        <a:ln>
          <a:solidFill>
            <a:srgbClr val="00A5A1"/>
          </a:solidFill>
        </a:ln>
      </dgm:spPr>
    </dgm:pt>
    <dgm:pt modelId="{E1B698BA-DC12-40AF-8EA0-A198814A4C71}" type="pres">
      <dgm:prSet presAssocID="{9683677F-6A3E-4242-824D-D7BFBD61C9A8}" presName="spaceBetweenRectangles" presStyleCnt="0"/>
      <dgm:spPr/>
    </dgm:pt>
    <dgm:pt modelId="{906B6E4D-1EF2-4E2B-8133-705E1F600C97}" type="pres">
      <dgm:prSet presAssocID="{C96E60D9-C167-40E7-BA7C-C1B8B9BD520A}" presName="parentLin" presStyleCnt="0"/>
      <dgm:spPr/>
    </dgm:pt>
    <dgm:pt modelId="{0FDC5B9C-7B6F-42F4-A606-9B0A40213D20}" type="pres">
      <dgm:prSet presAssocID="{C96E60D9-C167-40E7-BA7C-C1B8B9BD520A}" presName="parentLeftMargin" presStyleLbl="node1" presStyleIdx="0" presStyleCnt="5"/>
      <dgm:spPr/>
    </dgm:pt>
    <dgm:pt modelId="{09173ECB-3CA2-4201-8958-7B80D329960E}" type="pres">
      <dgm:prSet presAssocID="{C96E60D9-C167-40E7-BA7C-C1B8B9BD520A}" presName="parentText" presStyleLbl="node1" presStyleIdx="1" presStyleCnt="5" custScaleX="142298">
        <dgm:presLayoutVars>
          <dgm:chMax val="0"/>
          <dgm:bulletEnabled val="1"/>
        </dgm:presLayoutVars>
      </dgm:prSet>
      <dgm:spPr/>
    </dgm:pt>
    <dgm:pt modelId="{6EA4F960-39FA-4DA4-AF23-66244CBB3E0F}" type="pres">
      <dgm:prSet presAssocID="{C96E60D9-C167-40E7-BA7C-C1B8B9BD520A}" presName="negativeSpace" presStyleCnt="0"/>
      <dgm:spPr/>
    </dgm:pt>
    <dgm:pt modelId="{E821429B-EC96-445F-9E55-8B9A825F1C97}" type="pres">
      <dgm:prSet presAssocID="{C96E60D9-C167-40E7-BA7C-C1B8B9BD520A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A5A1"/>
          </a:solidFill>
        </a:ln>
      </dgm:spPr>
    </dgm:pt>
    <dgm:pt modelId="{FDF6ACB4-779D-41BD-9268-347A4A00E5ED}" type="pres">
      <dgm:prSet presAssocID="{AADB3289-71D5-4EA6-968C-47D8CBE45E06}" presName="spaceBetweenRectangles" presStyleCnt="0"/>
      <dgm:spPr/>
    </dgm:pt>
    <dgm:pt modelId="{1156F897-D0E2-48C7-BCB1-27D4EE17A4EE}" type="pres">
      <dgm:prSet presAssocID="{F2400FC2-AECA-44F7-B58C-BA0A96F37CDD}" presName="parentLin" presStyleCnt="0"/>
      <dgm:spPr/>
    </dgm:pt>
    <dgm:pt modelId="{AD30A893-B8C0-4E28-B5B6-15EAABAD57DC}" type="pres">
      <dgm:prSet presAssocID="{F2400FC2-AECA-44F7-B58C-BA0A96F37CDD}" presName="parentLeftMargin" presStyleLbl="node1" presStyleIdx="1" presStyleCnt="5"/>
      <dgm:spPr/>
    </dgm:pt>
    <dgm:pt modelId="{56C75A67-403F-4764-9ED8-A4E2A2CEDF29}" type="pres">
      <dgm:prSet presAssocID="{F2400FC2-AECA-44F7-B58C-BA0A96F37CDD}" presName="parentText" presStyleLbl="node1" presStyleIdx="2" presStyleCnt="5" custScaleX="140662">
        <dgm:presLayoutVars>
          <dgm:chMax val="0"/>
          <dgm:bulletEnabled val="1"/>
        </dgm:presLayoutVars>
      </dgm:prSet>
      <dgm:spPr/>
    </dgm:pt>
    <dgm:pt modelId="{CE2BEB48-B05A-4F87-A75C-69112B0965EB}" type="pres">
      <dgm:prSet presAssocID="{F2400FC2-AECA-44F7-B58C-BA0A96F37CDD}" presName="negativeSpace" presStyleCnt="0"/>
      <dgm:spPr/>
    </dgm:pt>
    <dgm:pt modelId="{24FC7AD3-AC15-42EB-BA5B-926C1EE6F770}" type="pres">
      <dgm:prSet presAssocID="{F2400FC2-AECA-44F7-B58C-BA0A96F37CDD}" presName="childText" presStyleLbl="conFgAcc1" presStyleIdx="2" presStyleCnt="5">
        <dgm:presLayoutVars>
          <dgm:bulletEnabled val="1"/>
        </dgm:presLayoutVars>
      </dgm:prSet>
      <dgm:spPr/>
    </dgm:pt>
    <dgm:pt modelId="{E43D63F4-BE69-43B1-A22A-343D168FC720}" type="pres">
      <dgm:prSet presAssocID="{208D8FEA-896D-43ED-8EC6-EC491A89CEBA}" presName="spaceBetweenRectangles" presStyleCnt="0"/>
      <dgm:spPr/>
    </dgm:pt>
    <dgm:pt modelId="{1537AE18-9910-4DF3-9FF6-0EC64F18DAC6}" type="pres">
      <dgm:prSet presAssocID="{DF9002AD-A558-451D-8781-02C7F84FEF95}" presName="parentLin" presStyleCnt="0"/>
      <dgm:spPr/>
    </dgm:pt>
    <dgm:pt modelId="{6BA6EE19-3009-4A43-96A4-10D1E134345B}" type="pres">
      <dgm:prSet presAssocID="{DF9002AD-A558-451D-8781-02C7F84FEF95}" presName="parentLeftMargin" presStyleLbl="node1" presStyleIdx="2" presStyleCnt="5"/>
      <dgm:spPr/>
    </dgm:pt>
    <dgm:pt modelId="{E8426C81-112D-4BC3-A1E8-D2B9308B88EF}" type="pres">
      <dgm:prSet presAssocID="{DF9002AD-A558-451D-8781-02C7F84FEF95}" presName="parentText" presStyleLbl="node1" presStyleIdx="3" presStyleCnt="5" custScaleX="136116">
        <dgm:presLayoutVars>
          <dgm:chMax val="0"/>
          <dgm:bulletEnabled val="1"/>
        </dgm:presLayoutVars>
      </dgm:prSet>
      <dgm:spPr/>
    </dgm:pt>
    <dgm:pt modelId="{35E08623-BDB4-41ED-92BD-F523CB93641F}" type="pres">
      <dgm:prSet presAssocID="{DF9002AD-A558-451D-8781-02C7F84FEF95}" presName="negativeSpace" presStyleCnt="0"/>
      <dgm:spPr/>
    </dgm:pt>
    <dgm:pt modelId="{13634806-8B56-4EAB-8F89-ABF212E875AB}" type="pres">
      <dgm:prSet presAssocID="{DF9002AD-A558-451D-8781-02C7F84FEF95}" presName="childText" presStyleLbl="conFgAcc1" presStyleIdx="3" presStyleCnt="5">
        <dgm:presLayoutVars>
          <dgm:bulletEnabled val="1"/>
        </dgm:presLayoutVars>
      </dgm:prSet>
      <dgm:spPr/>
    </dgm:pt>
    <dgm:pt modelId="{A8808511-1A68-43CA-A930-04AF0A1FFCDD}" type="pres">
      <dgm:prSet presAssocID="{F0191B1A-5386-430F-8973-A12CB13AD3DF}" presName="spaceBetweenRectangles" presStyleCnt="0"/>
      <dgm:spPr/>
    </dgm:pt>
    <dgm:pt modelId="{7A21DD55-07D1-4F15-8F30-4734E7D469CA}" type="pres">
      <dgm:prSet presAssocID="{2703775B-9F64-40BD-8A7D-03338293E063}" presName="parentLin" presStyleCnt="0"/>
      <dgm:spPr/>
    </dgm:pt>
    <dgm:pt modelId="{05A105D7-4B71-4246-872B-D0A56A9EACFF}" type="pres">
      <dgm:prSet presAssocID="{2703775B-9F64-40BD-8A7D-03338293E063}" presName="parentLeftMargin" presStyleLbl="node1" presStyleIdx="3" presStyleCnt="5"/>
      <dgm:spPr/>
    </dgm:pt>
    <dgm:pt modelId="{8E5FF812-945D-46C1-AC96-3B7E9CF7B5E7}" type="pres">
      <dgm:prSet presAssocID="{2703775B-9F64-40BD-8A7D-03338293E063}" presName="parentText" presStyleLbl="node1" presStyleIdx="4" presStyleCnt="5" custScaleX="142298">
        <dgm:presLayoutVars>
          <dgm:chMax val="0"/>
          <dgm:bulletEnabled val="1"/>
        </dgm:presLayoutVars>
      </dgm:prSet>
      <dgm:spPr/>
    </dgm:pt>
    <dgm:pt modelId="{00F808FE-E5B3-46AD-8A61-64C77C58169B}" type="pres">
      <dgm:prSet presAssocID="{2703775B-9F64-40BD-8A7D-03338293E063}" presName="negativeSpace" presStyleCnt="0"/>
      <dgm:spPr/>
    </dgm:pt>
    <dgm:pt modelId="{D8D8CA6F-2CC1-489B-85BE-94529EAA8321}" type="pres">
      <dgm:prSet presAssocID="{2703775B-9F64-40BD-8A7D-03338293E063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A5A1"/>
          </a:solidFill>
        </a:ln>
      </dgm:spPr>
    </dgm:pt>
  </dgm:ptLst>
  <dgm:cxnLst>
    <dgm:cxn modelId="{1B85EC08-56C3-46B8-962E-4BA2CC41CCD7}" type="presOf" srcId="{2703775B-9F64-40BD-8A7D-03338293E063}" destId="{8E5FF812-945D-46C1-AC96-3B7E9CF7B5E7}" srcOrd="1" destOrd="0" presId="urn:microsoft.com/office/officeart/2005/8/layout/list1"/>
    <dgm:cxn modelId="{FF19CC13-C2B1-4115-B559-1A8A28B9D159}" type="presOf" srcId="{DF9002AD-A558-451D-8781-02C7F84FEF95}" destId="{E8426C81-112D-4BC3-A1E8-D2B9308B88EF}" srcOrd="1" destOrd="0" presId="urn:microsoft.com/office/officeart/2005/8/layout/list1"/>
    <dgm:cxn modelId="{9ACFB837-0CE4-4CD8-9335-C8AFB69BBE87}" srcId="{A0E57EAA-47BC-4F6E-8CEA-36B348611F0A}" destId="{2703775B-9F64-40BD-8A7D-03338293E063}" srcOrd="4" destOrd="0" parTransId="{1B72FE96-765D-4350-843A-B9EB6D6BEC51}" sibTransId="{CD47FA4B-21E3-4CAC-B5A9-13A4F5818635}"/>
    <dgm:cxn modelId="{537D2769-B7EA-4656-AB5F-DC43658CB3DF}" type="presOf" srcId="{E170AE76-36D2-409E-8C3E-F704B7A570D2}" destId="{8A3E046E-1278-4D9E-B64A-6AC585E2985D}" srcOrd="1" destOrd="0" presId="urn:microsoft.com/office/officeart/2005/8/layout/list1"/>
    <dgm:cxn modelId="{A9B6926E-82AC-4939-A571-A58168A19BCE}" type="presOf" srcId="{A0E57EAA-47BC-4F6E-8CEA-36B348611F0A}" destId="{5DAE78DC-027A-4390-B29E-5829F6B745DB}" srcOrd="0" destOrd="0" presId="urn:microsoft.com/office/officeart/2005/8/layout/list1"/>
    <dgm:cxn modelId="{9AE9BD52-23FE-427C-B731-35A28D10C85B}" type="presOf" srcId="{DF9002AD-A558-451D-8781-02C7F84FEF95}" destId="{6BA6EE19-3009-4A43-96A4-10D1E134345B}" srcOrd="0" destOrd="0" presId="urn:microsoft.com/office/officeart/2005/8/layout/list1"/>
    <dgm:cxn modelId="{8F316658-0783-4AE9-A0E5-5AB3B9FF8F4A}" srcId="{A0E57EAA-47BC-4F6E-8CEA-36B348611F0A}" destId="{F2400FC2-AECA-44F7-B58C-BA0A96F37CDD}" srcOrd="2" destOrd="0" parTransId="{7EFA6A5F-19A3-4BE2-A91A-494B6163397A}" sibTransId="{208D8FEA-896D-43ED-8EC6-EC491A89CEBA}"/>
    <dgm:cxn modelId="{CB19D958-ABEE-4A51-A264-7C0E095A1D08}" srcId="{A0E57EAA-47BC-4F6E-8CEA-36B348611F0A}" destId="{C96E60D9-C167-40E7-BA7C-C1B8B9BD520A}" srcOrd="1" destOrd="0" parTransId="{971ABBAF-AB59-44B7-ACE0-A7E5B53B5978}" sibTransId="{AADB3289-71D5-4EA6-968C-47D8CBE45E06}"/>
    <dgm:cxn modelId="{5A8F9B7B-1C11-48F8-A49D-418FF24273E8}" type="presOf" srcId="{F2400FC2-AECA-44F7-B58C-BA0A96F37CDD}" destId="{56C75A67-403F-4764-9ED8-A4E2A2CEDF29}" srcOrd="1" destOrd="0" presId="urn:microsoft.com/office/officeart/2005/8/layout/list1"/>
    <dgm:cxn modelId="{60111B85-361E-4334-BFA6-B17B256600AE}" type="presOf" srcId="{F2400FC2-AECA-44F7-B58C-BA0A96F37CDD}" destId="{AD30A893-B8C0-4E28-B5B6-15EAABAD57DC}" srcOrd="0" destOrd="0" presId="urn:microsoft.com/office/officeart/2005/8/layout/list1"/>
    <dgm:cxn modelId="{C79BB0A2-57F5-4675-B7FA-839F7A385284}" srcId="{A0E57EAA-47BC-4F6E-8CEA-36B348611F0A}" destId="{E170AE76-36D2-409E-8C3E-F704B7A570D2}" srcOrd="0" destOrd="0" parTransId="{B1CC3736-9DB7-4BF7-863E-BD69870E40D5}" sibTransId="{9683677F-6A3E-4242-824D-D7BFBD61C9A8}"/>
    <dgm:cxn modelId="{0812F7BA-99B1-424B-8321-71E0FF9F110F}" type="presOf" srcId="{2703775B-9F64-40BD-8A7D-03338293E063}" destId="{05A105D7-4B71-4246-872B-D0A56A9EACFF}" srcOrd="0" destOrd="0" presId="urn:microsoft.com/office/officeart/2005/8/layout/list1"/>
    <dgm:cxn modelId="{C2B45DC0-7BD6-4F2D-AC46-35F2AF935089}" type="presOf" srcId="{E170AE76-36D2-409E-8C3E-F704B7A570D2}" destId="{E70C1CFD-B1BE-4EFE-B1EE-84F71DC61A1A}" srcOrd="0" destOrd="0" presId="urn:microsoft.com/office/officeart/2005/8/layout/list1"/>
    <dgm:cxn modelId="{F2BA53CC-2230-47B9-A667-5D0003802772}" srcId="{A0E57EAA-47BC-4F6E-8CEA-36B348611F0A}" destId="{DF9002AD-A558-451D-8781-02C7F84FEF95}" srcOrd="3" destOrd="0" parTransId="{D1F3D887-7651-4F69-ADBD-80E06B16EE92}" sibTransId="{F0191B1A-5386-430F-8973-A12CB13AD3DF}"/>
    <dgm:cxn modelId="{F907BEE6-3E00-4879-8408-43D6483744B0}" type="presOf" srcId="{C96E60D9-C167-40E7-BA7C-C1B8B9BD520A}" destId="{0FDC5B9C-7B6F-42F4-A606-9B0A40213D20}" srcOrd="0" destOrd="0" presId="urn:microsoft.com/office/officeart/2005/8/layout/list1"/>
    <dgm:cxn modelId="{716144FE-C070-4167-BF29-7E9EC1382B39}" type="presOf" srcId="{C96E60D9-C167-40E7-BA7C-C1B8B9BD520A}" destId="{09173ECB-3CA2-4201-8958-7B80D329960E}" srcOrd="1" destOrd="0" presId="urn:microsoft.com/office/officeart/2005/8/layout/list1"/>
    <dgm:cxn modelId="{CD61EE37-DCF6-42AB-BFF2-1773614F630E}" type="presParOf" srcId="{5DAE78DC-027A-4390-B29E-5829F6B745DB}" destId="{55863134-1198-4FC8-BFB4-3F3FE82392DC}" srcOrd="0" destOrd="0" presId="urn:microsoft.com/office/officeart/2005/8/layout/list1"/>
    <dgm:cxn modelId="{8797E262-D1ED-40D0-8063-1D80BD3B8B77}" type="presParOf" srcId="{55863134-1198-4FC8-BFB4-3F3FE82392DC}" destId="{E70C1CFD-B1BE-4EFE-B1EE-84F71DC61A1A}" srcOrd="0" destOrd="0" presId="urn:microsoft.com/office/officeart/2005/8/layout/list1"/>
    <dgm:cxn modelId="{9260A133-F729-46E6-8D61-4B9A86B7B2A6}" type="presParOf" srcId="{55863134-1198-4FC8-BFB4-3F3FE82392DC}" destId="{8A3E046E-1278-4D9E-B64A-6AC585E2985D}" srcOrd="1" destOrd="0" presId="urn:microsoft.com/office/officeart/2005/8/layout/list1"/>
    <dgm:cxn modelId="{0C2D5EEF-A38A-4216-B18C-491F3F0EA674}" type="presParOf" srcId="{5DAE78DC-027A-4390-B29E-5829F6B745DB}" destId="{DAB20217-05F4-4ECB-9586-7148FB69C0E3}" srcOrd="1" destOrd="0" presId="urn:microsoft.com/office/officeart/2005/8/layout/list1"/>
    <dgm:cxn modelId="{2F9CC535-B597-4F2B-AE11-A03EA5D29F96}" type="presParOf" srcId="{5DAE78DC-027A-4390-B29E-5829F6B745DB}" destId="{6D29BA54-270B-4FDE-9282-591D2685390C}" srcOrd="2" destOrd="0" presId="urn:microsoft.com/office/officeart/2005/8/layout/list1"/>
    <dgm:cxn modelId="{F620AF85-68DB-4A97-AF7A-D7D5755009FC}" type="presParOf" srcId="{5DAE78DC-027A-4390-B29E-5829F6B745DB}" destId="{E1B698BA-DC12-40AF-8EA0-A198814A4C71}" srcOrd="3" destOrd="0" presId="urn:microsoft.com/office/officeart/2005/8/layout/list1"/>
    <dgm:cxn modelId="{53C1C862-4C42-4CA6-9C70-6D51AAD1F21A}" type="presParOf" srcId="{5DAE78DC-027A-4390-B29E-5829F6B745DB}" destId="{906B6E4D-1EF2-4E2B-8133-705E1F600C97}" srcOrd="4" destOrd="0" presId="urn:microsoft.com/office/officeart/2005/8/layout/list1"/>
    <dgm:cxn modelId="{302C2A70-2F4B-4B15-A191-64D45FF71747}" type="presParOf" srcId="{906B6E4D-1EF2-4E2B-8133-705E1F600C97}" destId="{0FDC5B9C-7B6F-42F4-A606-9B0A40213D20}" srcOrd="0" destOrd="0" presId="urn:microsoft.com/office/officeart/2005/8/layout/list1"/>
    <dgm:cxn modelId="{5C201CEF-1762-4E3D-9DBA-2EDAC067E178}" type="presParOf" srcId="{906B6E4D-1EF2-4E2B-8133-705E1F600C97}" destId="{09173ECB-3CA2-4201-8958-7B80D329960E}" srcOrd="1" destOrd="0" presId="urn:microsoft.com/office/officeart/2005/8/layout/list1"/>
    <dgm:cxn modelId="{E2D57A86-99C0-433C-AFD1-D6968927D718}" type="presParOf" srcId="{5DAE78DC-027A-4390-B29E-5829F6B745DB}" destId="{6EA4F960-39FA-4DA4-AF23-66244CBB3E0F}" srcOrd="5" destOrd="0" presId="urn:microsoft.com/office/officeart/2005/8/layout/list1"/>
    <dgm:cxn modelId="{6317AFF4-F456-42D7-B08A-50107B508CFC}" type="presParOf" srcId="{5DAE78DC-027A-4390-B29E-5829F6B745DB}" destId="{E821429B-EC96-445F-9E55-8B9A825F1C97}" srcOrd="6" destOrd="0" presId="urn:microsoft.com/office/officeart/2005/8/layout/list1"/>
    <dgm:cxn modelId="{FBA3D2A8-3C2C-4AC6-8EB2-82776EEBF247}" type="presParOf" srcId="{5DAE78DC-027A-4390-B29E-5829F6B745DB}" destId="{FDF6ACB4-779D-41BD-9268-347A4A00E5ED}" srcOrd="7" destOrd="0" presId="urn:microsoft.com/office/officeart/2005/8/layout/list1"/>
    <dgm:cxn modelId="{0C4F0762-188F-48F6-8BCE-0AD73ABF5A40}" type="presParOf" srcId="{5DAE78DC-027A-4390-B29E-5829F6B745DB}" destId="{1156F897-D0E2-48C7-BCB1-27D4EE17A4EE}" srcOrd="8" destOrd="0" presId="urn:microsoft.com/office/officeart/2005/8/layout/list1"/>
    <dgm:cxn modelId="{E1C8FE18-D47E-4C83-80C9-9320AB7D38DE}" type="presParOf" srcId="{1156F897-D0E2-48C7-BCB1-27D4EE17A4EE}" destId="{AD30A893-B8C0-4E28-B5B6-15EAABAD57DC}" srcOrd="0" destOrd="0" presId="urn:microsoft.com/office/officeart/2005/8/layout/list1"/>
    <dgm:cxn modelId="{8F148559-B9BF-452D-9CCB-F6AFB1DD5464}" type="presParOf" srcId="{1156F897-D0E2-48C7-BCB1-27D4EE17A4EE}" destId="{56C75A67-403F-4764-9ED8-A4E2A2CEDF29}" srcOrd="1" destOrd="0" presId="urn:microsoft.com/office/officeart/2005/8/layout/list1"/>
    <dgm:cxn modelId="{2B255CEA-1CA3-499C-8473-49C115F27A3D}" type="presParOf" srcId="{5DAE78DC-027A-4390-B29E-5829F6B745DB}" destId="{CE2BEB48-B05A-4F87-A75C-69112B0965EB}" srcOrd="9" destOrd="0" presId="urn:microsoft.com/office/officeart/2005/8/layout/list1"/>
    <dgm:cxn modelId="{3412B9CF-80D8-48C8-AC28-9715C63E1382}" type="presParOf" srcId="{5DAE78DC-027A-4390-B29E-5829F6B745DB}" destId="{24FC7AD3-AC15-42EB-BA5B-926C1EE6F770}" srcOrd="10" destOrd="0" presId="urn:microsoft.com/office/officeart/2005/8/layout/list1"/>
    <dgm:cxn modelId="{DA999C00-D92F-466A-95A1-B2B9140334DB}" type="presParOf" srcId="{5DAE78DC-027A-4390-B29E-5829F6B745DB}" destId="{E43D63F4-BE69-43B1-A22A-343D168FC720}" srcOrd="11" destOrd="0" presId="urn:microsoft.com/office/officeart/2005/8/layout/list1"/>
    <dgm:cxn modelId="{81AE3BB6-20FE-4FAE-8D34-FF0E2F3A4F80}" type="presParOf" srcId="{5DAE78DC-027A-4390-B29E-5829F6B745DB}" destId="{1537AE18-9910-4DF3-9FF6-0EC64F18DAC6}" srcOrd="12" destOrd="0" presId="urn:microsoft.com/office/officeart/2005/8/layout/list1"/>
    <dgm:cxn modelId="{199D0839-521F-4690-9BA7-CC71BE7B01EA}" type="presParOf" srcId="{1537AE18-9910-4DF3-9FF6-0EC64F18DAC6}" destId="{6BA6EE19-3009-4A43-96A4-10D1E134345B}" srcOrd="0" destOrd="0" presId="urn:microsoft.com/office/officeart/2005/8/layout/list1"/>
    <dgm:cxn modelId="{DF7DF0FB-A9F9-4BF2-A864-6421F2F349C8}" type="presParOf" srcId="{1537AE18-9910-4DF3-9FF6-0EC64F18DAC6}" destId="{E8426C81-112D-4BC3-A1E8-D2B9308B88EF}" srcOrd="1" destOrd="0" presId="urn:microsoft.com/office/officeart/2005/8/layout/list1"/>
    <dgm:cxn modelId="{610E2774-987B-40F0-AB35-F0695F9E23E1}" type="presParOf" srcId="{5DAE78DC-027A-4390-B29E-5829F6B745DB}" destId="{35E08623-BDB4-41ED-92BD-F523CB93641F}" srcOrd="13" destOrd="0" presId="urn:microsoft.com/office/officeart/2005/8/layout/list1"/>
    <dgm:cxn modelId="{59632F58-23A6-4F87-B7B8-CFA8CC9BFB77}" type="presParOf" srcId="{5DAE78DC-027A-4390-B29E-5829F6B745DB}" destId="{13634806-8B56-4EAB-8F89-ABF212E875AB}" srcOrd="14" destOrd="0" presId="urn:microsoft.com/office/officeart/2005/8/layout/list1"/>
    <dgm:cxn modelId="{C98919CD-CD7C-4E47-967D-E00E8952E43E}" type="presParOf" srcId="{5DAE78DC-027A-4390-B29E-5829F6B745DB}" destId="{A8808511-1A68-43CA-A930-04AF0A1FFCDD}" srcOrd="15" destOrd="0" presId="urn:microsoft.com/office/officeart/2005/8/layout/list1"/>
    <dgm:cxn modelId="{E5A85964-847C-4257-996F-5ABABCE696D6}" type="presParOf" srcId="{5DAE78DC-027A-4390-B29E-5829F6B745DB}" destId="{7A21DD55-07D1-4F15-8F30-4734E7D469CA}" srcOrd="16" destOrd="0" presId="urn:microsoft.com/office/officeart/2005/8/layout/list1"/>
    <dgm:cxn modelId="{17854482-06CF-41A4-8F30-C9AC10A40A40}" type="presParOf" srcId="{7A21DD55-07D1-4F15-8F30-4734E7D469CA}" destId="{05A105D7-4B71-4246-872B-D0A56A9EACFF}" srcOrd="0" destOrd="0" presId="urn:microsoft.com/office/officeart/2005/8/layout/list1"/>
    <dgm:cxn modelId="{125324AD-1FDE-4091-8BBA-772BF275239D}" type="presParOf" srcId="{7A21DD55-07D1-4F15-8F30-4734E7D469CA}" destId="{8E5FF812-945D-46C1-AC96-3B7E9CF7B5E7}" srcOrd="1" destOrd="0" presId="urn:microsoft.com/office/officeart/2005/8/layout/list1"/>
    <dgm:cxn modelId="{B9C04DD3-7ACA-44DF-8533-E70FDDB810B6}" type="presParOf" srcId="{5DAE78DC-027A-4390-B29E-5829F6B745DB}" destId="{00F808FE-E5B3-46AD-8A61-64C77C58169B}" srcOrd="17" destOrd="0" presId="urn:microsoft.com/office/officeart/2005/8/layout/list1"/>
    <dgm:cxn modelId="{BC64DB1C-2C5C-4615-B48A-D6F42A5B466D}" type="presParOf" srcId="{5DAE78DC-027A-4390-B29E-5829F6B745DB}" destId="{D8D8CA6F-2CC1-489B-85BE-94529EAA83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2BB69-779C-4E92-8A9B-EF5EF705EDE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35C3339-A81B-4400-A810-D0D06B9429A3}">
      <dgm:prSet custT="1"/>
      <dgm:spPr>
        <a:solidFill>
          <a:srgbClr val="00A5A1"/>
        </a:solidFill>
      </dgm:spPr>
      <dgm:t>
        <a:bodyPr/>
        <a:lstStyle/>
        <a:p>
          <a:pPr rtl="0"/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Crime guidance</a:t>
          </a:r>
        </a:p>
      </dgm:t>
    </dgm:pt>
    <dgm:pt modelId="{14AFA1E7-DC38-4BA2-BFED-94E410CCC78D}" type="par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8E329-DE9B-401D-AFAD-9812E1A888E7}" type="sib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3CAF0-9275-4665-8A09-F921D8210FA7}">
      <dgm:prSet custT="1"/>
      <dgm:spPr>
        <a:ln>
          <a:solidFill>
            <a:srgbClr val="00A5A1"/>
          </a:solidFill>
        </a:ln>
      </dgm:spPr>
      <dgm:t>
        <a:bodyPr/>
        <a:lstStyle/>
        <a:p>
          <a:r>
            <a:rPr lang="en-GB" sz="1800" b="0">
              <a:latin typeface="Arial" panose="020B0604020202020204" pitchFamily="34" charset="0"/>
              <a:cs typeface="Arial" panose="020B0604020202020204" pitchFamily="34" charset="0"/>
            </a:rPr>
            <a:t>Use Webchat for help with IT system issues</a:t>
          </a:r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0898B-3491-4E24-8D88-87A0C6592076}" type="par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1BAF0-E8E7-4B77-822B-45D73CBFAD7D}" type="sib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C6758-BB3C-4238-AEC6-C294BC4D0C2F}">
      <dgm:prSet custT="1"/>
      <dgm:spPr>
        <a:solidFill>
          <a:srgbClr val="00A5A1"/>
        </a:solidFill>
      </dgm:spPr>
      <dgm:t>
        <a:bodyPr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gm:t>
    </dgm:pt>
    <dgm:pt modelId="{0CDD2F1D-7352-4ECA-8BD2-BCF4530B0D9A}" type="par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DBEA1-0418-4940-92F3-4D745BF975FA}" type="sib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8DC72-3743-4347-AFDE-FA81DC32C4DE}">
      <dgm:prSet custT="1"/>
      <dgm:spPr>
        <a:ln>
          <a:solidFill>
            <a:srgbClr val="00A5A1"/>
          </a:solidFill>
        </a:ln>
      </dgm:spPr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</dgm:t>
    </dgm:pt>
    <dgm:pt modelId="{2910D8AB-EC8B-4A7F-A821-1192B1B27DF2}" type="par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BA62B-01BB-43ED-BC06-399838749566}" type="sib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FDEDA-C65A-4719-A1C4-907D4D8ED6AA}">
      <dgm:prSet custT="1"/>
      <dgm:spPr>
        <a:ln>
          <a:solidFill>
            <a:srgbClr val="00A5A1"/>
          </a:solidFill>
        </a:ln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and the LAA YouTube channel: </a:t>
          </a:r>
          <a:r>
            <a:rPr lang="en-GB" sz="1800" dirty="0">
              <a:solidFill>
                <a:schemeClr val="accent5"/>
              </a:solidFill>
              <a:hlinkClick xmlns:r="http://schemas.openxmlformats.org/officeDocument/2006/relationships" r:id="rId2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</a:t>
          </a:r>
          <a:r>
            <a:rPr lang="en-GB" sz="1800" dirty="0" err="1">
              <a:solidFill>
                <a:schemeClr val="accent5"/>
              </a:solidFill>
              <a:hlinkClick xmlns:r="http://schemas.openxmlformats.org/officeDocument/2006/relationships" r:id="rId2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youtube</a:t>
          </a:r>
          <a:r>
            <a:rPr lang="en-GB" sz="1800" dirty="0">
              <a:solidFill>
                <a:schemeClr val="accent5"/>
              </a:solidFill>
              <a:hlinkClick xmlns:r="http://schemas.openxmlformats.org/officeDocument/2006/relationships" r:id="rId2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channel</a:t>
          </a:r>
          <a:r>
            <a:rPr lang="en-GB" sz="1800" dirty="0">
              <a:solidFill>
                <a:schemeClr val="accent5"/>
              </a:solidFill>
            </a:rPr>
            <a:t> </a:t>
          </a:r>
          <a:r>
            <a:rPr lang="en-GB" sz="1800" dirty="0">
              <a:solidFill>
                <a:schemeClr val="tx1"/>
              </a:solidFill>
            </a:rPr>
            <a:t>Remember to like and subscribe!</a:t>
          </a:r>
          <a:endParaRPr lang="en-GB" sz="1800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72BEE-B72A-4B74-AD67-60CBA67680C0}" type="par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098D6-E1A0-4FC2-BE29-9C8C9D7ABCC0}" type="sib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9991D-4474-498A-A74B-32475B5B3E8F}">
      <dgm:prSet custT="1"/>
      <dgm:spPr>
        <a:solidFill>
          <a:srgbClr val="00A5A1"/>
        </a:solidFill>
      </dgm:spPr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gm:t>
    </dgm:pt>
    <dgm:pt modelId="{9D06D4CA-519E-49D8-AF73-1CDA1C1C4C9D}" type="sib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3D060-DF92-4C81-8A00-A6902184DB46}" type="par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A2EA3-F18E-4BC2-89C5-D2DBE40A83F9}">
      <dgm:prSet custT="1"/>
      <dgm:spPr>
        <a:ln>
          <a:solidFill>
            <a:srgbClr val="00A5A1"/>
          </a:solidFill>
        </a:ln>
      </dgm:spPr>
      <dgm:t>
        <a:bodyPr/>
        <a:lstStyle/>
        <a:p>
          <a:r>
            <a:rPr lang="en-GB" sz="1800" dirty="0">
              <a:solidFill>
                <a:schemeClr val="accent5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Criminal legal aid – Legal Aid Learning (justice.gov.uk)</a:t>
          </a:r>
          <a:endParaRPr lang="en-GB" sz="1800" b="1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C9890-0ACE-4D6E-9FB4-9CF56F21B6BF}" type="sibTrans" cxnId="{F8C55944-17DB-413E-83EF-DCBB2F345942}">
      <dgm:prSet/>
      <dgm:spPr/>
      <dgm:t>
        <a:bodyPr/>
        <a:lstStyle/>
        <a:p>
          <a:endParaRPr lang="en-GB"/>
        </a:p>
      </dgm:t>
    </dgm:pt>
    <dgm:pt modelId="{63EA9191-5DEC-481B-92CC-7EEAF9CFA3D1}" type="parTrans" cxnId="{F8C55944-17DB-413E-83EF-DCBB2F345942}">
      <dgm:prSet/>
      <dgm:spPr/>
      <dgm:t>
        <a:bodyPr/>
        <a:lstStyle/>
        <a:p>
          <a:endParaRPr lang="en-GB"/>
        </a:p>
      </dgm:t>
    </dgm:pt>
    <dgm:pt modelId="{F326CDFE-C63A-487F-A5D8-1814D1401B77}" type="pres">
      <dgm:prSet presAssocID="{4F72BB69-779C-4E92-8A9B-EF5EF705EDE1}" presName="linear" presStyleCnt="0">
        <dgm:presLayoutVars>
          <dgm:dir/>
          <dgm:animLvl val="lvl"/>
          <dgm:resizeHandles val="exact"/>
        </dgm:presLayoutVars>
      </dgm:prSet>
      <dgm:spPr/>
    </dgm:pt>
    <dgm:pt modelId="{0B836C4D-980A-4A32-A67E-A3263397AAF8}" type="pres">
      <dgm:prSet presAssocID="{B35C3339-A81B-4400-A810-D0D06B9429A3}" presName="parentLin" presStyleCnt="0"/>
      <dgm:spPr/>
    </dgm:pt>
    <dgm:pt modelId="{D4175619-06B1-4389-8556-B80F04529D31}" type="pres">
      <dgm:prSet presAssocID="{B35C3339-A81B-4400-A810-D0D06B9429A3}" presName="parentLeftMargin" presStyleLbl="node1" presStyleIdx="0" presStyleCnt="3"/>
      <dgm:spPr/>
    </dgm:pt>
    <dgm:pt modelId="{150576E2-B4C6-4050-8FD4-CA95B847155B}" type="pres">
      <dgm:prSet presAssocID="{B35C3339-A81B-4400-A810-D0D06B9429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DBEDC6-2265-4286-87D7-73FC1C3033AD}" type="pres">
      <dgm:prSet presAssocID="{B35C3339-A81B-4400-A810-D0D06B9429A3}" presName="negativeSpace" presStyleCnt="0"/>
      <dgm:spPr/>
    </dgm:pt>
    <dgm:pt modelId="{3E190518-22F1-4646-9759-29626193A688}" type="pres">
      <dgm:prSet presAssocID="{B35C3339-A81B-4400-A810-D0D06B9429A3}" presName="childText" presStyleLbl="conFgAcc1" presStyleIdx="0" presStyleCnt="3">
        <dgm:presLayoutVars>
          <dgm:bulletEnabled val="1"/>
        </dgm:presLayoutVars>
      </dgm:prSet>
      <dgm:spPr/>
    </dgm:pt>
    <dgm:pt modelId="{AE3A173B-1284-41E7-8DDD-891D24D4FE94}" type="pres">
      <dgm:prSet presAssocID="{6C08E329-DE9B-401D-AFAD-9812E1A888E7}" presName="spaceBetweenRectangles" presStyleCnt="0"/>
      <dgm:spPr/>
    </dgm:pt>
    <dgm:pt modelId="{C0C07DE2-292A-4974-8BA9-EE0AB76FABC9}" type="pres">
      <dgm:prSet presAssocID="{4FF9991D-4474-498A-A74B-32475B5B3E8F}" presName="parentLin" presStyleCnt="0"/>
      <dgm:spPr/>
    </dgm:pt>
    <dgm:pt modelId="{6D24EA8C-2E0E-4554-B86F-A3CE533BC085}" type="pres">
      <dgm:prSet presAssocID="{4FF9991D-4474-498A-A74B-32475B5B3E8F}" presName="parentLeftMargin" presStyleLbl="node1" presStyleIdx="0" presStyleCnt="3"/>
      <dgm:spPr/>
    </dgm:pt>
    <dgm:pt modelId="{FE77AF1C-3A89-4C0E-AAED-39D2B822CEDF}" type="pres">
      <dgm:prSet presAssocID="{4FF9991D-4474-498A-A74B-32475B5B3E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EAC4B0-55ED-4062-A274-67338E5F5486}" type="pres">
      <dgm:prSet presAssocID="{4FF9991D-4474-498A-A74B-32475B5B3E8F}" presName="negativeSpace" presStyleCnt="0"/>
      <dgm:spPr/>
    </dgm:pt>
    <dgm:pt modelId="{75A5DF26-28A4-49BE-825D-32A0F9B644C1}" type="pres">
      <dgm:prSet presAssocID="{4FF9991D-4474-498A-A74B-32475B5B3E8F}" presName="childText" presStyleLbl="conFgAcc1" presStyleIdx="1" presStyleCnt="3">
        <dgm:presLayoutVars>
          <dgm:bulletEnabled val="1"/>
        </dgm:presLayoutVars>
      </dgm:prSet>
      <dgm:spPr/>
    </dgm:pt>
    <dgm:pt modelId="{58C9549A-D063-4910-ACE4-08A5DBB7569D}" type="pres">
      <dgm:prSet presAssocID="{9D06D4CA-519E-49D8-AF73-1CDA1C1C4C9D}" presName="spaceBetweenRectangles" presStyleCnt="0"/>
      <dgm:spPr/>
    </dgm:pt>
    <dgm:pt modelId="{DA47DCFA-7712-4297-AE48-025230E92E85}" type="pres">
      <dgm:prSet presAssocID="{817C6758-BB3C-4238-AEC6-C294BC4D0C2F}" presName="parentLin" presStyleCnt="0"/>
      <dgm:spPr/>
    </dgm:pt>
    <dgm:pt modelId="{9FD5DA56-32BF-4A54-AE52-FB5398107B42}" type="pres">
      <dgm:prSet presAssocID="{817C6758-BB3C-4238-AEC6-C294BC4D0C2F}" presName="parentLeftMargin" presStyleLbl="node1" presStyleIdx="1" presStyleCnt="3"/>
      <dgm:spPr/>
    </dgm:pt>
    <dgm:pt modelId="{DE41F533-A90B-4791-A97F-D2263066D35F}" type="pres">
      <dgm:prSet presAssocID="{817C6758-BB3C-4238-AEC6-C294BC4D0C2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92E7712-640C-4412-BB23-81EE98CB324F}" type="pres">
      <dgm:prSet presAssocID="{817C6758-BB3C-4238-AEC6-C294BC4D0C2F}" presName="negativeSpace" presStyleCnt="0"/>
      <dgm:spPr/>
    </dgm:pt>
    <dgm:pt modelId="{64286BCF-409A-4199-93D7-EC97D8E5BBF6}" type="pres">
      <dgm:prSet presAssocID="{817C6758-BB3C-4238-AEC6-C294BC4D0C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63BA04-A8FF-4E34-930D-6D4C6804B033}" type="presOf" srcId="{4F72BB69-779C-4E92-8A9B-EF5EF705EDE1}" destId="{F326CDFE-C63A-487F-A5D8-1814D1401B77}" srcOrd="0" destOrd="0" presId="urn:microsoft.com/office/officeart/2005/8/layout/list1"/>
    <dgm:cxn modelId="{743D7006-819D-4607-B793-8F0BA6843E08}" srcId="{4FF9991D-4474-498A-A74B-32475B5B3E8F}" destId="{E3D3CAF0-9275-4665-8A09-F921D8210FA7}" srcOrd="0" destOrd="0" parTransId="{D400898B-3491-4E24-8D88-87A0C6592076}" sibTransId="{2ED1BAF0-E8E7-4B77-822B-45D73CBFAD7D}"/>
    <dgm:cxn modelId="{75F24F0F-65E9-4734-81A7-BE2EEE008E1B}" type="presOf" srcId="{B35C3339-A81B-4400-A810-D0D06B9429A3}" destId="{D4175619-06B1-4389-8556-B80F04529D31}" srcOrd="0" destOrd="0" presId="urn:microsoft.com/office/officeart/2005/8/layout/list1"/>
    <dgm:cxn modelId="{9A99A73A-3C7C-44B4-9A33-682E7B13ED2F}" type="presOf" srcId="{9AB8DC72-3743-4347-AFDE-FA81DC32C4DE}" destId="{64286BCF-409A-4199-93D7-EC97D8E5BBF6}" srcOrd="0" destOrd="0" presId="urn:microsoft.com/office/officeart/2005/8/layout/list1"/>
    <dgm:cxn modelId="{F8C55944-17DB-413E-83EF-DCBB2F345942}" srcId="{B35C3339-A81B-4400-A810-D0D06B9429A3}" destId="{E80A2EA3-F18E-4BC2-89C5-D2DBE40A83F9}" srcOrd="0" destOrd="0" parTransId="{63EA9191-5DEC-481B-92CC-7EEAF9CFA3D1}" sibTransId="{2F6C9890-0ACE-4D6E-9FB4-9CF56F21B6BF}"/>
    <dgm:cxn modelId="{8C598C6B-5EB6-48E3-8FA3-E115F7BF233B}" srcId="{4F72BB69-779C-4E92-8A9B-EF5EF705EDE1}" destId="{4FF9991D-4474-498A-A74B-32475B5B3E8F}" srcOrd="1" destOrd="0" parTransId="{7BB3D060-DF92-4C81-8A00-A6902184DB46}" sibTransId="{9D06D4CA-519E-49D8-AF73-1CDA1C1C4C9D}"/>
    <dgm:cxn modelId="{875A834E-3BD3-4B69-B7BB-3FEE3956EFF0}" srcId="{4F72BB69-779C-4E92-8A9B-EF5EF705EDE1}" destId="{B35C3339-A81B-4400-A810-D0D06B9429A3}" srcOrd="0" destOrd="0" parTransId="{14AFA1E7-DC38-4BA2-BFED-94E410CCC78D}" sibTransId="{6C08E329-DE9B-401D-AFAD-9812E1A888E7}"/>
    <dgm:cxn modelId="{BCDE4273-AE50-4749-84AD-3FC5F437B105}" type="presOf" srcId="{1ACFDEDA-C65A-4719-A1C4-907D4D8ED6AA}" destId="{64286BCF-409A-4199-93D7-EC97D8E5BBF6}" srcOrd="0" destOrd="1" presId="urn:microsoft.com/office/officeart/2005/8/layout/list1"/>
    <dgm:cxn modelId="{DF136F73-6E4D-49A6-AE0E-F16A36B1B07E}" srcId="{4F72BB69-779C-4E92-8A9B-EF5EF705EDE1}" destId="{817C6758-BB3C-4238-AEC6-C294BC4D0C2F}" srcOrd="2" destOrd="0" parTransId="{0CDD2F1D-7352-4ECA-8BD2-BCF4530B0D9A}" sibTransId="{A37DBEA1-0418-4940-92F3-4D745BF975FA}"/>
    <dgm:cxn modelId="{47BC9C78-6A5E-4521-AA53-B1FCF8BC6993}" srcId="{817C6758-BB3C-4238-AEC6-C294BC4D0C2F}" destId="{9AB8DC72-3743-4347-AFDE-FA81DC32C4DE}" srcOrd="0" destOrd="0" parTransId="{2910D8AB-EC8B-4A7F-A821-1192B1B27DF2}" sibTransId="{F52BA62B-01BB-43ED-BC06-399838749566}"/>
    <dgm:cxn modelId="{B5B44B80-08D4-4A49-AC76-5ABDD0310F2D}" type="presOf" srcId="{817C6758-BB3C-4238-AEC6-C294BC4D0C2F}" destId="{9FD5DA56-32BF-4A54-AE52-FB5398107B42}" srcOrd="0" destOrd="0" presId="urn:microsoft.com/office/officeart/2005/8/layout/list1"/>
    <dgm:cxn modelId="{C3752D82-09EB-42CF-8233-B8BEF8C40E5E}" type="presOf" srcId="{B35C3339-A81B-4400-A810-D0D06B9429A3}" destId="{150576E2-B4C6-4050-8FD4-CA95B847155B}" srcOrd="1" destOrd="0" presId="urn:microsoft.com/office/officeart/2005/8/layout/list1"/>
    <dgm:cxn modelId="{EE38A489-4BEF-44E0-9D83-282D0B922ABA}" type="presOf" srcId="{817C6758-BB3C-4238-AEC6-C294BC4D0C2F}" destId="{DE41F533-A90B-4791-A97F-D2263066D35F}" srcOrd="1" destOrd="0" presId="urn:microsoft.com/office/officeart/2005/8/layout/list1"/>
    <dgm:cxn modelId="{72FBD0A3-883C-4D7C-A657-350BFB9A0A7D}" type="presOf" srcId="{4FF9991D-4474-498A-A74B-32475B5B3E8F}" destId="{6D24EA8C-2E0E-4554-B86F-A3CE533BC085}" srcOrd="0" destOrd="0" presId="urn:microsoft.com/office/officeart/2005/8/layout/list1"/>
    <dgm:cxn modelId="{D07709A5-82E2-4556-B367-86A02293D130}" srcId="{817C6758-BB3C-4238-AEC6-C294BC4D0C2F}" destId="{1ACFDEDA-C65A-4719-A1C4-907D4D8ED6AA}" srcOrd="1" destOrd="0" parTransId="{D0472BEE-B72A-4B74-AD67-60CBA67680C0}" sibTransId="{E55098D6-E1A0-4FC2-BE29-9C8C9D7ABCC0}"/>
    <dgm:cxn modelId="{CE5067A5-946E-46BF-B08A-1A09BA303D9A}" type="presOf" srcId="{E3D3CAF0-9275-4665-8A09-F921D8210FA7}" destId="{75A5DF26-28A4-49BE-825D-32A0F9B644C1}" srcOrd="0" destOrd="0" presId="urn:microsoft.com/office/officeart/2005/8/layout/list1"/>
    <dgm:cxn modelId="{6B5E67C3-5C16-461C-B1E4-210C392FDA88}" type="presOf" srcId="{4FF9991D-4474-498A-A74B-32475B5B3E8F}" destId="{FE77AF1C-3A89-4C0E-AAED-39D2B822CEDF}" srcOrd="1" destOrd="0" presId="urn:microsoft.com/office/officeart/2005/8/layout/list1"/>
    <dgm:cxn modelId="{A54747F6-068B-454B-9929-A203430F5EA3}" type="presOf" srcId="{E80A2EA3-F18E-4BC2-89C5-D2DBE40A83F9}" destId="{3E190518-22F1-4646-9759-29626193A688}" srcOrd="0" destOrd="0" presId="urn:microsoft.com/office/officeart/2005/8/layout/list1"/>
    <dgm:cxn modelId="{56FB2365-5E02-403C-A788-32ACC1377BE0}" type="presParOf" srcId="{F326CDFE-C63A-487F-A5D8-1814D1401B77}" destId="{0B836C4D-980A-4A32-A67E-A3263397AAF8}" srcOrd="0" destOrd="0" presId="urn:microsoft.com/office/officeart/2005/8/layout/list1"/>
    <dgm:cxn modelId="{7E55AAF8-0458-44A7-896A-8A8A12D27F45}" type="presParOf" srcId="{0B836C4D-980A-4A32-A67E-A3263397AAF8}" destId="{D4175619-06B1-4389-8556-B80F04529D31}" srcOrd="0" destOrd="0" presId="urn:microsoft.com/office/officeart/2005/8/layout/list1"/>
    <dgm:cxn modelId="{FD279FEF-22A7-43D1-8EC6-E41A5876F661}" type="presParOf" srcId="{0B836C4D-980A-4A32-A67E-A3263397AAF8}" destId="{150576E2-B4C6-4050-8FD4-CA95B847155B}" srcOrd="1" destOrd="0" presId="urn:microsoft.com/office/officeart/2005/8/layout/list1"/>
    <dgm:cxn modelId="{11ACD913-89CB-40DF-A077-56E5D3C723E6}" type="presParOf" srcId="{F326CDFE-C63A-487F-A5D8-1814D1401B77}" destId="{37DBEDC6-2265-4286-87D7-73FC1C3033AD}" srcOrd="1" destOrd="0" presId="urn:microsoft.com/office/officeart/2005/8/layout/list1"/>
    <dgm:cxn modelId="{32DDD340-6618-41E2-AD64-755A1EADC830}" type="presParOf" srcId="{F326CDFE-C63A-487F-A5D8-1814D1401B77}" destId="{3E190518-22F1-4646-9759-29626193A688}" srcOrd="2" destOrd="0" presId="urn:microsoft.com/office/officeart/2005/8/layout/list1"/>
    <dgm:cxn modelId="{C112CD38-44A7-4CCF-9653-F3ED5DD53C16}" type="presParOf" srcId="{F326CDFE-C63A-487F-A5D8-1814D1401B77}" destId="{AE3A173B-1284-41E7-8DDD-891D24D4FE94}" srcOrd="3" destOrd="0" presId="urn:microsoft.com/office/officeart/2005/8/layout/list1"/>
    <dgm:cxn modelId="{06AD2B7D-F755-4B42-9030-4841B37E8A72}" type="presParOf" srcId="{F326CDFE-C63A-487F-A5D8-1814D1401B77}" destId="{C0C07DE2-292A-4974-8BA9-EE0AB76FABC9}" srcOrd="4" destOrd="0" presId="urn:microsoft.com/office/officeart/2005/8/layout/list1"/>
    <dgm:cxn modelId="{35E4D8A1-6B3A-4AB9-9FF9-4C1581E38D1F}" type="presParOf" srcId="{C0C07DE2-292A-4974-8BA9-EE0AB76FABC9}" destId="{6D24EA8C-2E0E-4554-B86F-A3CE533BC085}" srcOrd="0" destOrd="0" presId="urn:microsoft.com/office/officeart/2005/8/layout/list1"/>
    <dgm:cxn modelId="{752116AA-68F3-4061-9DB3-A42715E94BF4}" type="presParOf" srcId="{C0C07DE2-292A-4974-8BA9-EE0AB76FABC9}" destId="{FE77AF1C-3A89-4C0E-AAED-39D2B822CEDF}" srcOrd="1" destOrd="0" presId="urn:microsoft.com/office/officeart/2005/8/layout/list1"/>
    <dgm:cxn modelId="{372B870D-7BA9-4158-A827-855B5B1CA3A6}" type="presParOf" srcId="{F326CDFE-C63A-487F-A5D8-1814D1401B77}" destId="{BDEAC4B0-55ED-4062-A274-67338E5F5486}" srcOrd="5" destOrd="0" presId="urn:microsoft.com/office/officeart/2005/8/layout/list1"/>
    <dgm:cxn modelId="{AD68EBF3-CB8B-44F1-9032-352F65420499}" type="presParOf" srcId="{F326CDFE-C63A-487F-A5D8-1814D1401B77}" destId="{75A5DF26-28A4-49BE-825D-32A0F9B644C1}" srcOrd="6" destOrd="0" presId="urn:microsoft.com/office/officeart/2005/8/layout/list1"/>
    <dgm:cxn modelId="{66A0466C-03DB-45BB-9637-1C2EC13109E0}" type="presParOf" srcId="{F326CDFE-C63A-487F-A5D8-1814D1401B77}" destId="{58C9549A-D063-4910-ACE4-08A5DBB7569D}" srcOrd="7" destOrd="0" presId="urn:microsoft.com/office/officeart/2005/8/layout/list1"/>
    <dgm:cxn modelId="{919C55E5-0735-46CD-A558-564340347501}" type="presParOf" srcId="{F326CDFE-C63A-487F-A5D8-1814D1401B77}" destId="{DA47DCFA-7712-4297-AE48-025230E92E85}" srcOrd="8" destOrd="0" presId="urn:microsoft.com/office/officeart/2005/8/layout/list1"/>
    <dgm:cxn modelId="{C14ACFC4-C62C-4AEA-8A30-A492661CBD8C}" type="presParOf" srcId="{DA47DCFA-7712-4297-AE48-025230E92E85}" destId="{9FD5DA56-32BF-4A54-AE52-FB5398107B42}" srcOrd="0" destOrd="0" presId="urn:microsoft.com/office/officeart/2005/8/layout/list1"/>
    <dgm:cxn modelId="{24EADDE4-B402-4039-9FEE-B5A7A2ED00BC}" type="presParOf" srcId="{DA47DCFA-7712-4297-AE48-025230E92E85}" destId="{DE41F533-A90B-4791-A97F-D2263066D35F}" srcOrd="1" destOrd="0" presId="urn:microsoft.com/office/officeart/2005/8/layout/list1"/>
    <dgm:cxn modelId="{2638657D-C886-4A3C-815C-7B0901957985}" type="presParOf" srcId="{F326CDFE-C63A-487F-A5D8-1814D1401B77}" destId="{892E7712-640C-4412-BB23-81EE98CB324F}" srcOrd="9" destOrd="0" presId="urn:microsoft.com/office/officeart/2005/8/layout/list1"/>
    <dgm:cxn modelId="{45C7D6A9-B542-4B13-A3D1-64E3F584B5EA}" type="presParOf" srcId="{F326CDFE-C63A-487F-A5D8-1814D1401B77}" destId="{64286BCF-409A-4199-93D7-EC97D8E5BBF6}" srcOrd="10" destOrd="0" presId="urn:microsoft.com/office/officeart/2005/8/layout/list1"/>
  </dgm:cxnLst>
  <dgm:bg/>
  <dgm:whole>
    <a:ln>
      <a:solidFill>
        <a:srgbClr val="00A5A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5F5B7-387C-4D68-AD22-9426EAA19B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BE0109-7FA6-4187-94B7-3DDB588C446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Legal Aid Bulletin</a:t>
          </a:r>
          <a:endParaRPr lang="en-GB" sz="2000">
            <a:solidFill>
              <a:schemeClr val="tx1"/>
            </a:solidFill>
          </a:endParaRPr>
        </a:p>
      </dgm:t>
    </dgm:pt>
    <dgm:pt modelId="{EA459259-A947-4DC1-BB4A-438877AD1EA7}" type="parTrans" cxnId="{C188E02D-5560-459A-8E2F-F90D440C4659}">
      <dgm:prSet/>
      <dgm:spPr/>
      <dgm:t>
        <a:bodyPr/>
        <a:lstStyle/>
        <a:p>
          <a:endParaRPr lang="en-GB"/>
        </a:p>
      </dgm:t>
    </dgm:pt>
    <dgm:pt modelId="{501955D5-020C-47D7-8A5C-8BBF7D8BB7DB}" type="sibTrans" cxnId="{C188E02D-5560-459A-8E2F-F90D440C4659}">
      <dgm:prSet/>
      <dgm:spPr/>
      <dgm:t>
        <a:bodyPr/>
        <a:lstStyle/>
        <a:p>
          <a:endParaRPr lang="en-GB"/>
        </a:p>
      </dgm:t>
    </dgm:pt>
    <dgm:pt modelId="{95F5C3FB-93E0-49F7-813C-41F0B37D5EF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Social Media</a:t>
          </a:r>
          <a:endParaRPr lang="en-GB" sz="2000">
            <a:solidFill>
              <a:schemeClr val="tx1"/>
            </a:solidFill>
          </a:endParaRPr>
        </a:p>
      </dgm:t>
    </dgm:pt>
    <dgm:pt modelId="{A72BB4E7-4546-4D46-AC10-58EB7E6F039F}" type="parTrans" cxnId="{422D65E4-EFF3-44DF-ACCD-EA1CA0567553}">
      <dgm:prSet/>
      <dgm:spPr/>
      <dgm:t>
        <a:bodyPr/>
        <a:lstStyle/>
        <a:p>
          <a:endParaRPr lang="en-GB"/>
        </a:p>
      </dgm:t>
    </dgm:pt>
    <dgm:pt modelId="{5CDF0A17-086C-48BB-9C61-1711CF373B1D}" type="sibTrans" cxnId="{422D65E4-EFF3-44DF-ACCD-EA1CA0567553}">
      <dgm:prSet/>
      <dgm:spPr/>
      <dgm:t>
        <a:bodyPr/>
        <a:lstStyle/>
        <a:p>
          <a:endParaRPr lang="en-GB"/>
        </a:p>
      </dgm:t>
    </dgm:pt>
    <dgm:pt modelId="{9F8AC92B-0CFF-4D2A-87E0-23859022410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A fortnightly e-alert with links to relevant pages</a:t>
          </a:r>
          <a:endParaRPr lang="en-GB" sz="1800">
            <a:solidFill>
              <a:schemeClr val="tx1"/>
            </a:solidFill>
          </a:endParaRPr>
        </a:p>
      </dgm:t>
    </dgm:pt>
    <dgm:pt modelId="{20E4AFCF-CF8A-4013-8331-546C0BCF83E2}" type="parTrans" cxnId="{CF9C4C36-4687-433E-9135-2FB4E4E9A99C}">
      <dgm:prSet/>
      <dgm:spPr/>
      <dgm:t>
        <a:bodyPr/>
        <a:lstStyle/>
        <a:p>
          <a:endParaRPr lang="en-GB"/>
        </a:p>
      </dgm:t>
    </dgm:pt>
    <dgm:pt modelId="{1419FC9C-9348-4E38-AC54-98538151E62D}" type="sibTrans" cxnId="{CF9C4C36-4687-433E-9135-2FB4E4E9A99C}">
      <dgm:prSet/>
      <dgm:spPr/>
      <dgm:t>
        <a:bodyPr/>
        <a:lstStyle/>
        <a:p>
          <a:endParaRPr lang="en-GB"/>
        </a:p>
      </dgm:t>
    </dgm:pt>
    <dgm:pt modelId="{C633FD28-E165-4631-82DA-99D4C0D7724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Follow us on X (formerly Twitter)</a:t>
          </a:r>
          <a:endParaRPr lang="en-GB" sz="1800">
            <a:solidFill>
              <a:schemeClr val="tx1"/>
            </a:solidFill>
          </a:endParaRPr>
        </a:p>
      </dgm:t>
    </dgm:pt>
    <dgm:pt modelId="{8166A4F0-003E-4E85-A83E-DFE5B0EA1970}" type="parTrans" cxnId="{998CC519-5ACA-499C-8278-9DE36AD1EB9E}">
      <dgm:prSet/>
      <dgm:spPr/>
      <dgm:t>
        <a:bodyPr/>
        <a:lstStyle/>
        <a:p>
          <a:endParaRPr lang="en-GB"/>
        </a:p>
      </dgm:t>
    </dgm:pt>
    <dgm:pt modelId="{948ACCE0-DEDC-4FC8-BD19-5C0E1C06F3DC}" type="sibTrans" cxnId="{998CC519-5ACA-499C-8278-9DE36AD1EB9E}">
      <dgm:prSet/>
      <dgm:spPr/>
      <dgm:t>
        <a:bodyPr/>
        <a:lstStyle/>
        <a:p>
          <a:endParaRPr lang="en-GB"/>
        </a:p>
      </dgm:t>
    </dgm:pt>
    <dgm:pt modelId="{EDE521FA-F07E-47B4-8BFF-7ED707C3B7A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Join our thousands of subscribers: </a:t>
          </a:r>
          <a:r>
            <a:rPr lang="en-GB" sz="1800">
              <a:solidFill>
                <a:srgbClr val="00A5A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1800">
            <a:solidFill>
              <a:srgbClr val="00A5A1"/>
            </a:solidFill>
          </a:endParaRPr>
        </a:p>
      </dgm:t>
    </dgm:pt>
    <dgm:pt modelId="{13C3D820-DE79-40AF-9605-29C85E259C31}" type="parTrans" cxnId="{ABEA63B1-126E-4E19-BEB4-92B3CA176D01}">
      <dgm:prSet/>
      <dgm:spPr/>
      <dgm:t>
        <a:bodyPr/>
        <a:lstStyle/>
        <a:p>
          <a:endParaRPr lang="en-GB"/>
        </a:p>
      </dgm:t>
    </dgm:pt>
    <dgm:pt modelId="{A08D72C5-E9F6-47A7-9393-B9FBC974CF42}" type="sibTrans" cxnId="{ABEA63B1-126E-4E19-BEB4-92B3CA176D01}">
      <dgm:prSet/>
      <dgm:spPr/>
      <dgm:t>
        <a:bodyPr/>
        <a:lstStyle/>
        <a:p>
          <a:endParaRPr lang="en-GB"/>
        </a:p>
      </dgm:t>
    </dgm:pt>
    <dgm:pt modelId="{47527E50-5219-4043-8AF4-B716E786731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GB" sz="1800">
              <a:solidFill>
                <a:schemeClr val="tx1"/>
              </a:solidFill>
            </a:rPr>
            <a:t>Read our blog</a:t>
          </a:r>
        </a:p>
      </dgm:t>
    </dgm:pt>
    <dgm:pt modelId="{2D4FDB7A-B06A-4991-86C8-12F3B2300E2D}" type="parTrans" cxnId="{04EFEDE2-1535-4CB3-AD27-F1C0AFA56AF3}">
      <dgm:prSet/>
      <dgm:spPr/>
      <dgm:t>
        <a:bodyPr/>
        <a:lstStyle/>
        <a:p>
          <a:endParaRPr lang="en-GB"/>
        </a:p>
      </dgm:t>
    </dgm:pt>
    <dgm:pt modelId="{80574B66-473E-4701-A6F9-817B8E57E4AD}" type="sibTrans" cxnId="{04EFEDE2-1535-4CB3-AD27-F1C0AFA56AF3}">
      <dgm:prSet/>
      <dgm:spPr/>
      <dgm:t>
        <a:bodyPr/>
        <a:lstStyle/>
        <a:p>
          <a:endParaRPr lang="en-GB"/>
        </a:p>
      </dgm:t>
    </dgm:pt>
    <dgm:pt modelId="{1E0E2585-6D64-4BCA-A4D7-BA194450026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Get help from our customer </a:t>
          </a:r>
          <a:r>
            <a:rPr lang="en-GB" sz="1800">
              <a:solidFill>
                <a:schemeClr val="tx1"/>
              </a:solidFill>
            </a:rPr>
            <a:t>service twitter account</a:t>
          </a:r>
        </a:p>
      </dgm:t>
    </dgm:pt>
    <dgm:pt modelId="{D5747840-D600-42AD-B042-A64012FACEE5}" type="parTrans" cxnId="{C55B9942-CC5C-4F8B-9A43-31563B4D7D9F}">
      <dgm:prSet/>
      <dgm:spPr/>
      <dgm:t>
        <a:bodyPr/>
        <a:lstStyle/>
        <a:p>
          <a:endParaRPr lang="en-GB"/>
        </a:p>
      </dgm:t>
    </dgm:pt>
    <dgm:pt modelId="{70A872F3-6C01-4B1B-9562-C2729DE86D7E}" type="sibTrans" cxnId="{C55B9942-CC5C-4F8B-9A43-31563B4D7D9F}">
      <dgm:prSet/>
      <dgm:spPr/>
      <dgm:t>
        <a:bodyPr/>
        <a:lstStyle/>
        <a:p>
          <a:endParaRPr lang="en-GB"/>
        </a:p>
      </dgm:t>
    </dgm:pt>
    <dgm:pt modelId="{61396595-EBD2-4C22-A56F-99D9199A2956}" type="pres">
      <dgm:prSet presAssocID="{6125F5B7-387C-4D68-AD22-9426EAA19B93}" presName="rootnode" presStyleCnt="0">
        <dgm:presLayoutVars>
          <dgm:chMax/>
          <dgm:chPref/>
          <dgm:dir/>
          <dgm:animLvl val="lvl"/>
        </dgm:presLayoutVars>
      </dgm:prSet>
      <dgm:spPr/>
    </dgm:pt>
    <dgm:pt modelId="{FF8030C4-593F-4840-A1B1-870020D41BCB}" type="pres">
      <dgm:prSet presAssocID="{3DBE0109-7FA6-4187-94B7-3DDB588C4465}" presName="composite" presStyleCnt="0"/>
      <dgm:spPr/>
    </dgm:pt>
    <dgm:pt modelId="{C59BA069-A66D-4B36-817C-76B712173D42}" type="pres">
      <dgm:prSet presAssocID="{3DBE0109-7FA6-4187-94B7-3DDB588C4465}" presName="LShape" presStyleLbl="alignNode1" presStyleIdx="0" presStyleCnt="3" custScaleX="137245"/>
      <dgm:spPr>
        <a:solidFill>
          <a:srgbClr val="00A5A1"/>
        </a:solidFill>
        <a:ln>
          <a:solidFill>
            <a:schemeClr val="accent4">
              <a:lumMod val="75000"/>
            </a:schemeClr>
          </a:solidFill>
        </a:ln>
      </dgm:spPr>
    </dgm:pt>
    <dgm:pt modelId="{185F89CF-98A2-4964-8B5C-249B26A1B783}" type="pres">
      <dgm:prSet presAssocID="{3DBE0109-7FA6-4187-94B7-3DDB588C4465}" presName="ParentText" presStyleLbl="revTx" presStyleIdx="0" presStyleCnt="2" custScaleX="146771" custLinFactNeighborX="4157" custLinFactNeighborY="2249">
        <dgm:presLayoutVars>
          <dgm:chMax val="0"/>
          <dgm:chPref val="0"/>
          <dgm:bulletEnabled val="1"/>
        </dgm:presLayoutVars>
      </dgm:prSet>
      <dgm:spPr/>
    </dgm:pt>
    <dgm:pt modelId="{56E93CB9-72B4-4F91-A22C-AF9924480AB8}" type="pres">
      <dgm:prSet presAssocID="{3DBE0109-7FA6-4187-94B7-3DDB588C4465}" presName="Triangle" presStyleLbl="alignNode1" presStyleIdx="1" presStyleCnt="3" custLinFactX="7422" custLinFactNeighborX="100000" custLinFactNeighborY="15324"/>
      <dgm:spPr>
        <a:solidFill>
          <a:srgbClr val="00A5A1"/>
        </a:solidFill>
        <a:ln>
          <a:solidFill>
            <a:schemeClr val="accent4">
              <a:lumMod val="75000"/>
            </a:schemeClr>
          </a:solidFill>
        </a:ln>
      </dgm:spPr>
    </dgm:pt>
    <dgm:pt modelId="{5F885AB2-D831-4A23-9F1A-AF92AB2C5E64}" type="pres">
      <dgm:prSet presAssocID="{501955D5-020C-47D7-8A5C-8BBF7D8BB7DB}" presName="sibTrans" presStyleCnt="0"/>
      <dgm:spPr/>
    </dgm:pt>
    <dgm:pt modelId="{73FF56C9-542D-448A-9426-90AE73A3CB90}" type="pres">
      <dgm:prSet presAssocID="{501955D5-020C-47D7-8A5C-8BBF7D8BB7DB}" presName="space" presStyleCnt="0"/>
      <dgm:spPr/>
    </dgm:pt>
    <dgm:pt modelId="{E059D796-F12F-41CB-9943-9CAF789C0E67}" type="pres">
      <dgm:prSet presAssocID="{95F5C3FB-93E0-49F7-813C-41F0B37D5EFF}" presName="composite" presStyleCnt="0"/>
      <dgm:spPr/>
    </dgm:pt>
    <dgm:pt modelId="{9BC7C547-C38B-4461-9DD9-5C3D0FDC541A}" type="pres">
      <dgm:prSet presAssocID="{95F5C3FB-93E0-49F7-813C-41F0B37D5EFF}" presName="LShape" presStyleLbl="alignNode1" presStyleIdx="2" presStyleCnt="3" custScaleX="127276" custLinFactNeighborX="8775" custLinFactNeighborY="-721"/>
      <dgm:spPr>
        <a:solidFill>
          <a:srgbClr val="00A5A1"/>
        </a:solidFill>
        <a:ln>
          <a:solidFill>
            <a:schemeClr val="accent2">
              <a:lumMod val="75000"/>
            </a:schemeClr>
          </a:solidFill>
        </a:ln>
      </dgm:spPr>
    </dgm:pt>
    <dgm:pt modelId="{1DB7C282-84EA-4A18-AFDC-B0F17F2DC774}" type="pres">
      <dgm:prSet presAssocID="{95F5C3FB-93E0-49F7-813C-41F0B37D5EFF}" presName="ParentText" presStyleLbl="revTx" presStyleIdx="1" presStyleCnt="2" custScaleX="131085" custLinFactNeighborX="15657" custLinFactNeighborY="6231">
        <dgm:presLayoutVars>
          <dgm:chMax val="0"/>
          <dgm:chPref val="0"/>
          <dgm:bulletEnabled val="1"/>
        </dgm:presLayoutVars>
      </dgm:prSet>
      <dgm:spPr/>
    </dgm:pt>
  </dgm:ptLst>
  <dgm:cxnLst>
    <dgm:cxn modelId="{998CC519-5ACA-499C-8278-9DE36AD1EB9E}" srcId="{95F5C3FB-93E0-49F7-813C-41F0B37D5EFF}" destId="{C633FD28-E165-4631-82DA-99D4C0D77243}" srcOrd="0" destOrd="0" parTransId="{8166A4F0-003E-4E85-A83E-DFE5B0EA1970}" sibTransId="{948ACCE0-DEDC-4FC8-BD19-5C0E1C06F3DC}"/>
    <dgm:cxn modelId="{7C115228-541B-44C9-B48C-E36901399891}" type="presOf" srcId="{47527E50-5219-4043-8AF4-B716E7867316}" destId="{1DB7C282-84EA-4A18-AFDC-B0F17F2DC774}" srcOrd="0" destOrd="3" presId="urn:microsoft.com/office/officeart/2009/3/layout/StepUpProcess"/>
    <dgm:cxn modelId="{C188E02D-5560-459A-8E2F-F90D440C4659}" srcId="{6125F5B7-387C-4D68-AD22-9426EAA19B93}" destId="{3DBE0109-7FA6-4187-94B7-3DDB588C4465}" srcOrd="0" destOrd="0" parTransId="{EA459259-A947-4DC1-BB4A-438877AD1EA7}" sibTransId="{501955D5-020C-47D7-8A5C-8BBF7D8BB7DB}"/>
    <dgm:cxn modelId="{CF9C4C36-4687-433E-9135-2FB4E4E9A99C}" srcId="{3DBE0109-7FA6-4187-94B7-3DDB588C4465}" destId="{9F8AC92B-0CFF-4D2A-87E0-238590224107}" srcOrd="0" destOrd="0" parTransId="{20E4AFCF-CF8A-4013-8331-546C0BCF83E2}" sibTransId="{1419FC9C-9348-4E38-AC54-98538151E62D}"/>
    <dgm:cxn modelId="{77C0B73E-A206-49C6-B954-6D0F59A3FE7D}" type="presOf" srcId="{9F8AC92B-0CFF-4D2A-87E0-238590224107}" destId="{185F89CF-98A2-4964-8B5C-249B26A1B783}" srcOrd="0" destOrd="1" presId="urn:microsoft.com/office/officeart/2009/3/layout/StepUpProcess"/>
    <dgm:cxn modelId="{0CC12741-2720-4FEC-871A-0D77FFE358D3}" type="presOf" srcId="{95F5C3FB-93E0-49F7-813C-41F0B37D5EFF}" destId="{1DB7C282-84EA-4A18-AFDC-B0F17F2DC774}" srcOrd="0" destOrd="0" presId="urn:microsoft.com/office/officeart/2009/3/layout/StepUpProcess"/>
    <dgm:cxn modelId="{C55B9942-CC5C-4F8B-9A43-31563B4D7D9F}" srcId="{95F5C3FB-93E0-49F7-813C-41F0B37D5EFF}" destId="{1E0E2585-6D64-4BCA-A4D7-BA1944500266}" srcOrd="1" destOrd="0" parTransId="{D5747840-D600-42AD-B042-A64012FACEE5}" sibTransId="{70A872F3-6C01-4B1B-9562-C2729DE86D7E}"/>
    <dgm:cxn modelId="{9D260843-08D6-410A-8507-C489CA86CECB}" type="presOf" srcId="{EDE521FA-F07E-47B4-8BFF-7ED707C3B7A6}" destId="{185F89CF-98A2-4964-8B5C-249B26A1B783}" srcOrd="0" destOrd="2" presId="urn:microsoft.com/office/officeart/2009/3/layout/StepUpProcess"/>
    <dgm:cxn modelId="{B396C549-5913-481C-B78D-E3C1F9CC05C9}" type="presOf" srcId="{3DBE0109-7FA6-4187-94B7-3DDB588C4465}" destId="{185F89CF-98A2-4964-8B5C-249B26A1B783}" srcOrd="0" destOrd="0" presId="urn:microsoft.com/office/officeart/2009/3/layout/StepUpProcess"/>
    <dgm:cxn modelId="{E1AB208A-4A4D-41BC-8EAC-3F2BCB626361}" type="presOf" srcId="{6125F5B7-387C-4D68-AD22-9426EAA19B93}" destId="{61396595-EBD2-4C22-A56F-99D9199A2956}" srcOrd="0" destOrd="0" presId="urn:microsoft.com/office/officeart/2009/3/layout/StepUpProcess"/>
    <dgm:cxn modelId="{ABEA63B1-126E-4E19-BEB4-92B3CA176D01}" srcId="{3DBE0109-7FA6-4187-94B7-3DDB588C4465}" destId="{EDE521FA-F07E-47B4-8BFF-7ED707C3B7A6}" srcOrd="1" destOrd="0" parTransId="{13C3D820-DE79-40AF-9605-29C85E259C31}" sibTransId="{A08D72C5-E9F6-47A7-9393-B9FBC974CF42}"/>
    <dgm:cxn modelId="{B57385E2-450A-4972-8744-4212C977C86B}" type="presOf" srcId="{C633FD28-E165-4631-82DA-99D4C0D77243}" destId="{1DB7C282-84EA-4A18-AFDC-B0F17F2DC774}" srcOrd="0" destOrd="1" presId="urn:microsoft.com/office/officeart/2009/3/layout/StepUpProcess"/>
    <dgm:cxn modelId="{04EFEDE2-1535-4CB3-AD27-F1C0AFA56AF3}" srcId="{95F5C3FB-93E0-49F7-813C-41F0B37D5EFF}" destId="{47527E50-5219-4043-8AF4-B716E7867316}" srcOrd="2" destOrd="0" parTransId="{2D4FDB7A-B06A-4991-86C8-12F3B2300E2D}" sibTransId="{80574B66-473E-4701-A6F9-817B8E57E4AD}"/>
    <dgm:cxn modelId="{422D65E4-EFF3-44DF-ACCD-EA1CA0567553}" srcId="{6125F5B7-387C-4D68-AD22-9426EAA19B93}" destId="{95F5C3FB-93E0-49F7-813C-41F0B37D5EFF}" srcOrd="1" destOrd="0" parTransId="{A72BB4E7-4546-4D46-AC10-58EB7E6F039F}" sibTransId="{5CDF0A17-086C-48BB-9C61-1711CF373B1D}"/>
    <dgm:cxn modelId="{FCC069FD-CF8B-4980-8581-03B757562DDB}" type="presOf" srcId="{1E0E2585-6D64-4BCA-A4D7-BA1944500266}" destId="{1DB7C282-84EA-4A18-AFDC-B0F17F2DC774}" srcOrd="0" destOrd="2" presId="urn:microsoft.com/office/officeart/2009/3/layout/StepUpProcess"/>
    <dgm:cxn modelId="{60DE42B7-A720-4EB8-A826-7BE9BC143EE2}" type="presParOf" srcId="{61396595-EBD2-4C22-A56F-99D9199A2956}" destId="{FF8030C4-593F-4840-A1B1-870020D41BCB}" srcOrd="0" destOrd="0" presId="urn:microsoft.com/office/officeart/2009/3/layout/StepUpProcess"/>
    <dgm:cxn modelId="{7497D9C7-196D-4F6C-9806-C69260478E73}" type="presParOf" srcId="{FF8030C4-593F-4840-A1B1-870020D41BCB}" destId="{C59BA069-A66D-4B36-817C-76B712173D42}" srcOrd="0" destOrd="0" presId="urn:microsoft.com/office/officeart/2009/3/layout/StepUpProcess"/>
    <dgm:cxn modelId="{3B31CF25-D340-44B3-80E9-C8A3B1D1F480}" type="presParOf" srcId="{FF8030C4-593F-4840-A1B1-870020D41BCB}" destId="{185F89CF-98A2-4964-8B5C-249B26A1B783}" srcOrd="1" destOrd="0" presId="urn:microsoft.com/office/officeart/2009/3/layout/StepUpProcess"/>
    <dgm:cxn modelId="{AC93787D-5F01-4C8A-9807-D4C8DDFF8082}" type="presParOf" srcId="{FF8030C4-593F-4840-A1B1-870020D41BCB}" destId="{56E93CB9-72B4-4F91-A22C-AF9924480AB8}" srcOrd="2" destOrd="0" presId="urn:microsoft.com/office/officeart/2009/3/layout/StepUpProcess"/>
    <dgm:cxn modelId="{15811985-AC59-4B08-BE3D-F5F404071298}" type="presParOf" srcId="{61396595-EBD2-4C22-A56F-99D9199A2956}" destId="{5F885AB2-D831-4A23-9F1A-AF92AB2C5E64}" srcOrd="1" destOrd="0" presId="urn:microsoft.com/office/officeart/2009/3/layout/StepUpProcess"/>
    <dgm:cxn modelId="{B51A8388-CB10-4FAC-9562-16BA2AB05C6E}" type="presParOf" srcId="{5F885AB2-D831-4A23-9F1A-AF92AB2C5E64}" destId="{73FF56C9-542D-448A-9426-90AE73A3CB90}" srcOrd="0" destOrd="0" presId="urn:microsoft.com/office/officeart/2009/3/layout/StepUpProcess"/>
    <dgm:cxn modelId="{7102BE15-EF99-40B0-886E-5FF8D2A6FD6D}" type="presParOf" srcId="{61396595-EBD2-4C22-A56F-99D9199A2956}" destId="{E059D796-F12F-41CB-9943-9CAF789C0E67}" srcOrd="2" destOrd="0" presId="urn:microsoft.com/office/officeart/2009/3/layout/StepUpProcess"/>
    <dgm:cxn modelId="{C73039A7-F4B4-48A7-A99A-4F5A6B451D07}" type="presParOf" srcId="{E059D796-F12F-41CB-9943-9CAF789C0E67}" destId="{9BC7C547-C38B-4461-9DD9-5C3D0FDC541A}" srcOrd="0" destOrd="0" presId="urn:microsoft.com/office/officeart/2009/3/layout/StepUpProcess"/>
    <dgm:cxn modelId="{49B3BBED-CC1A-460D-8158-5363D9C72759}" type="presParOf" srcId="{E059D796-F12F-41CB-9943-9CAF789C0E67}" destId="{1DB7C282-84EA-4A18-AFDC-B0F17F2DC7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9BA54-270B-4FDE-9282-591D2685390C}">
      <dsp:nvSpPr>
        <dsp:cNvPr id="0" name=""/>
        <dsp:cNvSpPr/>
      </dsp:nvSpPr>
      <dsp:spPr>
        <a:xfrm>
          <a:off x="0" y="318090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E046E-1278-4D9E-B64A-6AC585E2985D}">
      <dsp:nvSpPr>
        <dsp:cNvPr id="0" name=""/>
        <dsp:cNvSpPr/>
      </dsp:nvSpPr>
      <dsp:spPr>
        <a:xfrm>
          <a:off x="457702" y="8130"/>
          <a:ext cx="9118228" cy="619920"/>
        </a:xfrm>
        <a:prstGeom prst="roundRect">
          <a:avLst/>
        </a:prstGeom>
        <a:solidFill>
          <a:srgbClr val="C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Introduction</a:t>
          </a:r>
        </a:p>
      </dsp:txBody>
      <dsp:txXfrm>
        <a:off x="487964" y="38392"/>
        <a:ext cx="9057704" cy="559396"/>
      </dsp:txXfrm>
    </dsp:sp>
    <dsp:sp modelId="{E821429B-EC96-445F-9E55-8B9A825F1C97}">
      <dsp:nvSpPr>
        <dsp:cNvPr id="0" name=""/>
        <dsp:cNvSpPr/>
      </dsp:nvSpPr>
      <dsp:spPr>
        <a:xfrm>
          <a:off x="0" y="1270650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73ECB-3CA2-4201-8958-7B80D329960E}">
      <dsp:nvSpPr>
        <dsp:cNvPr id="0" name=""/>
        <dsp:cNvSpPr/>
      </dsp:nvSpPr>
      <dsp:spPr>
        <a:xfrm>
          <a:off x="457702" y="960690"/>
          <a:ext cx="9118228" cy="619920"/>
        </a:xfrm>
        <a:prstGeom prst="roundRect">
          <a:avLst/>
        </a:prstGeom>
        <a:solidFill>
          <a:srgbClr val="C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Getting paid first time</a:t>
          </a:r>
        </a:p>
      </dsp:txBody>
      <dsp:txXfrm>
        <a:off x="487964" y="990952"/>
        <a:ext cx="9057704" cy="559396"/>
      </dsp:txXfrm>
    </dsp:sp>
    <dsp:sp modelId="{24FC7AD3-AC15-42EB-BA5B-926C1EE6F770}">
      <dsp:nvSpPr>
        <dsp:cNvPr id="0" name=""/>
        <dsp:cNvSpPr/>
      </dsp:nvSpPr>
      <dsp:spPr>
        <a:xfrm>
          <a:off x="0" y="2223211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75A67-403F-4764-9ED8-A4E2A2CEDF29}">
      <dsp:nvSpPr>
        <dsp:cNvPr id="0" name=""/>
        <dsp:cNvSpPr/>
      </dsp:nvSpPr>
      <dsp:spPr>
        <a:xfrm>
          <a:off x="462850" y="1913251"/>
          <a:ext cx="9114773" cy="619920"/>
        </a:xfrm>
        <a:prstGeom prst="roundRect">
          <a:avLst/>
        </a:prstGeom>
        <a:solidFill>
          <a:srgbClr val="C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Special preparation</a:t>
          </a:r>
        </a:p>
      </dsp:txBody>
      <dsp:txXfrm>
        <a:off x="493112" y="1943513"/>
        <a:ext cx="9054249" cy="559396"/>
      </dsp:txXfrm>
    </dsp:sp>
    <dsp:sp modelId="{13634806-8B56-4EAB-8F89-ABF212E875AB}">
      <dsp:nvSpPr>
        <dsp:cNvPr id="0" name=""/>
        <dsp:cNvSpPr/>
      </dsp:nvSpPr>
      <dsp:spPr>
        <a:xfrm>
          <a:off x="0" y="3175771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26C81-112D-4BC3-A1E8-D2B9308B88EF}">
      <dsp:nvSpPr>
        <dsp:cNvPr id="0" name=""/>
        <dsp:cNvSpPr/>
      </dsp:nvSpPr>
      <dsp:spPr>
        <a:xfrm>
          <a:off x="477826" y="2865811"/>
          <a:ext cx="9105582" cy="619920"/>
        </a:xfrm>
        <a:prstGeom prst="roundRect">
          <a:avLst/>
        </a:prstGeom>
        <a:solidFill>
          <a:srgbClr val="C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Unused preparation</a:t>
          </a:r>
        </a:p>
      </dsp:txBody>
      <dsp:txXfrm>
        <a:off x="508088" y="2896073"/>
        <a:ext cx="9045058" cy="559396"/>
      </dsp:txXfrm>
    </dsp:sp>
    <dsp:sp modelId="{D8D8CA6F-2CC1-489B-85BE-94529EAA8321}">
      <dsp:nvSpPr>
        <dsp:cNvPr id="0" name=""/>
        <dsp:cNvSpPr/>
      </dsp:nvSpPr>
      <dsp:spPr>
        <a:xfrm>
          <a:off x="0" y="4128331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F812-945D-46C1-AC96-3B7E9CF7B5E7}">
      <dsp:nvSpPr>
        <dsp:cNvPr id="0" name=""/>
        <dsp:cNvSpPr/>
      </dsp:nvSpPr>
      <dsp:spPr>
        <a:xfrm>
          <a:off x="457702" y="3818371"/>
          <a:ext cx="9118228" cy="619920"/>
        </a:xfrm>
        <a:prstGeom prst="roundRect">
          <a:avLst/>
        </a:prstGeom>
        <a:solidFill>
          <a:srgbClr val="C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Additional guidance</a:t>
          </a:r>
        </a:p>
      </dsp:txBody>
      <dsp:txXfrm>
        <a:off x="487964" y="3848633"/>
        <a:ext cx="905770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0518-22F1-4646-9759-29626193A688}">
      <dsp:nvSpPr>
        <dsp:cNvPr id="0" name=""/>
        <dsp:cNvSpPr/>
      </dsp:nvSpPr>
      <dsp:spPr>
        <a:xfrm>
          <a:off x="0" y="351270"/>
          <a:ext cx="101383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45821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accent5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Criminal legal aid – Legal Aid Learning (justice.gov.uk)</a:t>
          </a:r>
          <a:endParaRPr lang="en-GB" sz="1800" b="1" kern="12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1270"/>
        <a:ext cx="10138391" cy="831600"/>
      </dsp:txXfrm>
    </dsp:sp>
    <dsp:sp modelId="{150576E2-B4C6-4050-8FD4-CA95B847155B}">
      <dsp:nvSpPr>
        <dsp:cNvPr id="0" name=""/>
        <dsp:cNvSpPr/>
      </dsp:nvSpPr>
      <dsp:spPr>
        <a:xfrm>
          <a:off x="506919" y="26550"/>
          <a:ext cx="7096873" cy="649440"/>
        </a:xfrm>
        <a:prstGeom prst="roundRect">
          <a:avLst/>
        </a:prstGeom>
        <a:solidFill>
          <a:srgbClr val="00A5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Crime guidance</a:t>
          </a:r>
        </a:p>
      </dsp:txBody>
      <dsp:txXfrm>
        <a:off x="538622" y="58253"/>
        <a:ext cx="7033467" cy="586034"/>
      </dsp:txXfrm>
    </dsp:sp>
    <dsp:sp modelId="{75A5DF26-28A4-49BE-825D-32A0F9B644C1}">
      <dsp:nvSpPr>
        <dsp:cNvPr id="0" name=""/>
        <dsp:cNvSpPr/>
      </dsp:nvSpPr>
      <dsp:spPr>
        <a:xfrm>
          <a:off x="0" y="1626391"/>
          <a:ext cx="101383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45821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>
              <a:latin typeface="Arial" panose="020B0604020202020204" pitchFamily="34" charset="0"/>
              <a:cs typeface="Arial" panose="020B0604020202020204" pitchFamily="34" charset="0"/>
            </a:rPr>
            <a:t>Use Webchat for help with IT system issues</a:t>
          </a: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26391"/>
        <a:ext cx="10138391" cy="831600"/>
      </dsp:txXfrm>
    </dsp:sp>
    <dsp:sp modelId="{FE77AF1C-3A89-4C0E-AAED-39D2B822CEDF}">
      <dsp:nvSpPr>
        <dsp:cNvPr id="0" name=""/>
        <dsp:cNvSpPr/>
      </dsp:nvSpPr>
      <dsp:spPr>
        <a:xfrm>
          <a:off x="506919" y="1301670"/>
          <a:ext cx="7096873" cy="649440"/>
        </a:xfrm>
        <a:prstGeom prst="roundRect">
          <a:avLst/>
        </a:prstGeom>
        <a:solidFill>
          <a:srgbClr val="00A5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sp:txBody>
      <dsp:txXfrm>
        <a:off x="538622" y="1333373"/>
        <a:ext cx="7033467" cy="586034"/>
      </dsp:txXfrm>
    </dsp:sp>
    <dsp:sp modelId="{64286BCF-409A-4199-93D7-EC97D8E5BBF6}">
      <dsp:nvSpPr>
        <dsp:cNvPr id="0" name=""/>
        <dsp:cNvSpPr/>
      </dsp:nvSpPr>
      <dsp:spPr>
        <a:xfrm>
          <a:off x="0" y="2901511"/>
          <a:ext cx="10138391" cy="180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45821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8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18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and the LAA YouTube channel: </a:t>
          </a:r>
          <a:r>
            <a:rPr lang="en-GB" sz="1800" kern="1200" dirty="0">
              <a:solidFill>
                <a:schemeClr val="accent5"/>
              </a:solidFill>
              <a:hlinkClick xmlns:r="http://schemas.openxmlformats.org/officeDocument/2006/relationships" r:id="rId3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</a:t>
          </a:r>
          <a:r>
            <a:rPr lang="en-GB" sz="1800" kern="1200" dirty="0" err="1">
              <a:solidFill>
                <a:schemeClr val="accent5"/>
              </a:solidFill>
              <a:hlinkClick xmlns:r="http://schemas.openxmlformats.org/officeDocument/2006/relationships" r:id="rId3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youtube</a:t>
          </a:r>
          <a:r>
            <a:rPr lang="en-GB" sz="1800" kern="1200" dirty="0">
              <a:solidFill>
                <a:schemeClr val="accent5"/>
              </a:solidFill>
              <a:hlinkClick xmlns:r="http://schemas.openxmlformats.org/officeDocument/2006/relationships" r:id="rId3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channel</a:t>
          </a:r>
          <a:r>
            <a:rPr lang="en-GB" sz="1800" kern="1200" dirty="0">
              <a:solidFill>
                <a:schemeClr val="accent5"/>
              </a:solidFill>
            </a:rPr>
            <a:t> </a:t>
          </a:r>
          <a:r>
            <a:rPr lang="en-GB" sz="1800" kern="1200" dirty="0">
              <a:solidFill>
                <a:schemeClr val="tx1"/>
              </a:solidFill>
            </a:rPr>
            <a:t>Remember to like and subscribe!</a:t>
          </a:r>
          <a:endParaRPr lang="en-GB" sz="1800" kern="1200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01511"/>
        <a:ext cx="10138391" cy="1801800"/>
      </dsp:txXfrm>
    </dsp:sp>
    <dsp:sp modelId="{DE41F533-A90B-4791-A97F-D2263066D35F}">
      <dsp:nvSpPr>
        <dsp:cNvPr id="0" name=""/>
        <dsp:cNvSpPr/>
      </dsp:nvSpPr>
      <dsp:spPr>
        <a:xfrm>
          <a:off x="506919" y="2576791"/>
          <a:ext cx="7096873" cy="649440"/>
        </a:xfrm>
        <a:prstGeom prst="roundRect">
          <a:avLst/>
        </a:prstGeom>
        <a:solidFill>
          <a:srgbClr val="00A5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sp:txBody>
      <dsp:txXfrm>
        <a:off x="538622" y="2608494"/>
        <a:ext cx="7033467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BA069-A66D-4B36-817C-76B712173D42}">
      <dsp:nvSpPr>
        <dsp:cNvPr id="0" name=""/>
        <dsp:cNvSpPr/>
      </dsp:nvSpPr>
      <dsp:spPr>
        <a:xfrm rot="5400000">
          <a:off x="3965467" y="-276001"/>
          <a:ext cx="1482816" cy="3386347"/>
        </a:xfrm>
        <a:prstGeom prst="corner">
          <a:avLst>
            <a:gd name="adj1" fmla="val 16120"/>
            <a:gd name="adj2" fmla="val 16110"/>
          </a:avLst>
        </a:prstGeom>
        <a:solidFill>
          <a:srgbClr val="00A5A1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89CF-98A2-4964-8B5C-249B26A1B783}">
      <dsp:nvSpPr>
        <dsp:cNvPr id="0" name=""/>
        <dsp:cNvSpPr/>
      </dsp:nvSpPr>
      <dsp:spPr>
        <a:xfrm>
          <a:off x="3289622" y="921670"/>
          <a:ext cx="3269410" cy="195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Legal Aid Bulletin</a:t>
          </a:r>
          <a:endParaRPr lang="en-GB" sz="20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A fortnightly e-alert with links to relevant pages</a:t>
          </a:r>
          <a:endParaRPr lang="en-GB" sz="18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Join our thousands of subscribers: </a:t>
          </a:r>
          <a:r>
            <a:rPr lang="en-GB" sz="1800" kern="1200">
              <a:solidFill>
                <a:srgbClr val="00A5A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1800" kern="1200">
            <a:solidFill>
              <a:srgbClr val="00A5A1"/>
            </a:solidFill>
          </a:endParaRPr>
        </a:p>
      </dsp:txBody>
      <dsp:txXfrm>
        <a:off x="3289622" y="921670"/>
        <a:ext cx="3269410" cy="1952586"/>
      </dsp:txXfrm>
    </dsp:sp>
    <dsp:sp modelId="{56E93CB9-72B4-4F91-A22C-AF9924480AB8}">
      <dsp:nvSpPr>
        <dsp:cNvPr id="0" name=""/>
        <dsp:cNvSpPr/>
      </dsp:nvSpPr>
      <dsp:spPr>
        <a:xfrm>
          <a:off x="5976701" y="66240"/>
          <a:ext cx="420294" cy="420294"/>
        </a:xfrm>
        <a:prstGeom prst="triangle">
          <a:avLst>
            <a:gd name="adj" fmla="val 100000"/>
          </a:avLst>
        </a:prstGeom>
        <a:solidFill>
          <a:srgbClr val="00A5A1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7C547-C38B-4461-9DD9-5C3D0FDC541A}">
      <dsp:nvSpPr>
        <dsp:cNvPr id="0" name=""/>
        <dsp:cNvSpPr/>
      </dsp:nvSpPr>
      <dsp:spPr>
        <a:xfrm rot="5400000">
          <a:off x="7766373" y="-838497"/>
          <a:ext cx="1482816" cy="3140374"/>
        </a:xfrm>
        <a:prstGeom prst="corner">
          <a:avLst>
            <a:gd name="adj1" fmla="val 16120"/>
            <a:gd name="adj2" fmla="val 16110"/>
          </a:avLst>
        </a:prstGeom>
        <a:solidFill>
          <a:srgbClr val="00A5A1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7C282-84EA-4A18-AFDC-B0F17F2DC774}">
      <dsp:nvSpPr>
        <dsp:cNvPr id="0" name=""/>
        <dsp:cNvSpPr/>
      </dsp:nvSpPr>
      <dsp:spPr>
        <a:xfrm>
          <a:off x="7304892" y="367573"/>
          <a:ext cx="2919995" cy="195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Social Media</a:t>
          </a:r>
          <a:endParaRPr lang="en-GB" sz="20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Follow us on X (formerly Twitter)</a:t>
          </a:r>
          <a:endParaRPr lang="en-GB" sz="18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Get help from our customer </a:t>
          </a:r>
          <a:r>
            <a:rPr lang="en-GB" sz="1800" kern="1200">
              <a:solidFill>
                <a:schemeClr val="tx1"/>
              </a:solidFill>
            </a:rPr>
            <a:t>service twitter account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solidFill>
                <a:schemeClr val="tx1"/>
              </a:solidFill>
            </a:rPr>
            <a:t>Read our blog</a:t>
          </a:r>
        </a:p>
      </dsp:txBody>
      <dsp:txXfrm>
        <a:off x="7304892" y="367573"/>
        <a:ext cx="2919995" cy="195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12176-CD2F-C906-EA25-53B514285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4098B-0B48-AE56-B862-572A56252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3BFB-98CB-48B9-94EC-951DC396B1C8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3B982-9802-C80C-80B6-69CAFE725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5156C-BE97-DE51-2C5F-56A7C7AA8F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2910-E49B-45A5-AD4F-261F7F28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7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A7AC-21A6-48FE-AADC-53FFB7595DE4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3158-828B-45DC-A055-D433B2F6A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1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21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64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37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2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24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5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2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2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06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7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67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B60E-C0A5-416E-864A-9ED7E1B46A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8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al Aid Agency. Providing access to justice through working with others to achieve excellence in the delivery of legal aid">
            <a:extLst>
              <a:ext uri="{FF2B5EF4-FFF2-40B4-BE49-F238E27FC236}">
                <a16:creationId xmlns:a16="http://schemas.microsoft.com/office/drawing/2014/main" id="{650D788D-F4F1-FF26-7209-48E348FC9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5651" y="-240808"/>
            <a:ext cx="12617650" cy="7098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90F9-5019-854C-18E3-647D6222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9" y="2622074"/>
            <a:ext cx="7920000" cy="108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1EE0-638B-690E-3374-CE1E12D2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" y="3838357"/>
            <a:ext cx="7920000" cy="108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65C95F-3718-1528-8609-763CA1570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89" y="5364119"/>
            <a:ext cx="7920000" cy="2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Month YYYY</a:t>
            </a:r>
          </a:p>
        </p:txBody>
      </p:sp>
      <p:pic>
        <p:nvPicPr>
          <p:cNvPr id="5" name="Picture 4" descr="Legal Aid Agency logo">
            <a:extLst>
              <a:ext uri="{FF2B5EF4-FFF2-40B4-BE49-F238E27FC236}">
                <a16:creationId xmlns:a16="http://schemas.microsoft.com/office/drawing/2014/main" id="{41F72911-4543-BB8B-B85F-A994E7D664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" y="622800"/>
            <a:ext cx="13932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3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5B4F51-5365-3BA7-A54C-CBC64BD4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857"/>
            <a:ext cx="12186583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1583C-FBCA-EA5C-1733-E09C1C9D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620800"/>
            <a:ext cx="7920000" cy="1080000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1315A-D470-E14A-1174-2675FA00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600" y="3837600"/>
            <a:ext cx="7920000" cy="10800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9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BDFBE-9236-64C9-4986-9D68C05CC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D33D3-D582-48EF-0A2B-74426CC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300F-E606-52C3-A6CF-24C403CD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9B82-31CD-4257-9983-9D3A86BF2CFF}" type="datetime1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9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82AE5D-6592-4E1B-A6D2-0CB294D71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6D8-E2C8-3A59-6DA0-2FCCEA8D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340" y="1396800"/>
            <a:ext cx="5141085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4ED3-56E8-EEBB-FFA7-9E84F7C6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33E6-4F09-488F-A0F2-21D685F15792}" type="datetime1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3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&amp;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1AA2A4-9EBB-75A0-6A63-F1D6BDE32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6D8-E2C8-3A59-6DA0-2FCCEA8D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340" y="1396800"/>
            <a:ext cx="5141085" cy="4230000"/>
          </a:xfrm>
          <a:solidFill>
            <a:srgbClr val="EBFDFA"/>
          </a:solidFill>
        </p:spPr>
        <p:txBody>
          <a:bodyPr lIns="180000" tIns="180000" rIns="180000" bIns="180000"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>
                <a:solidFill>
                  <a:schemeClr val="accent1"/>
                </a:solidFill>
              </a:defRPr>
            </a:lvl2pPr>
            <a:lvl3pPr marL="252000">
              <a:defRPr>
                <a:solidFill>
                  <a:schemeClr val="accent1"/>
                </a:solidFill>
              </a:defRPr>
            </a:lvl3pPr>
            <a:lvl4pPr marL="504000">
              <a:defRPr>
                <a:solidFill>
                  <a:schemeClr val="accent1"/>
                </a:solidFill>
              </a:defRPr>
            </a:lvl4pPr>
            <a:lvl5pPr marL="75600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4ED3-56E8-EEBB-FFA7-9E84F7C6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BDC9-1058-4A6E-91CD-7826F558505E}" type="datetime1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7-766B-EFE8-BDF0-7EF5F44DC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F3EF4-BF41-0563-2948-DCF0BDB2E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426" y="1395413"/>
            <a:ext cx="10727999" cy="4229897"/>
          </a:xfrm>
        </p:spPr>
        <p:txBody>
          <a:bodyPr>
            <a:normAutofit/>
          </a:bodyPr>
          <a:lstStyle>
            <a:lvl1pPr>
              <a:defRPr sz="3400"/>
            </a:lvl1pPr>
            <a:lvl2pPr marL="360000" indent="-360000">
              <a:defRPr sz="3400"/>
            </a:lvl2pPr>
            <a:lvl3pPr marL="720000" indent="-360000">
              <a:defRPr sz="3400"/>
            </a:lvl3pPr>
            <a:lvl4pPr marL="1080000" indent="-360000">
              <a:defRPr sz="3400"/>
            </a:lvl4pPr>
            <a:lvl5pPr marL="1440000" indent="-360000"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1415-A2E6-456E-A378-4AF2C88D0C52}" type="datetime1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3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8E9C1-2DAB-FDF0-C41E-EDECF412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EB01-24D9-4993-826A-BF3AD83D8092}" type="datetime1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3D6F2E-3ED3-16DB-77BD-646268225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4326" y="1968135"/>
            <a:ext cx="3415552" cy="1260000"/>
          </a:xfrm>
        </p:spPr>
        <p:txBody>
          <a:bodyPr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D7248E-F2DF-A4EE-65D8-557D03169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4326" y="3365295"/>
            <a:ext cx="3415552" cy="126000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 of the change</a:t>
            </a:r>
          </a:p>
        </p:txBody>
      </p:sp>
    </p:spTree>
    <p:extLst>
      <p:ext uri="{BB962C8B-B14F-4D97-AF65-F5344CB8AC3E}">
        <p14:creationId xmlns:p14="http://schemas.microsoft.com/office/powerpoint/2010/main" val="23583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591B0-EAEE-1B30-A8DF-A641FFD51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857"/>
            <a:ext cx="12186583" cy="68562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1315A-D470-E14A-1174-2675FA00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600" y="3429000"/>
            <a:ext cx="7920000" cy="217490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2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4E23D-FE4D-87EC-DB78-4BAA2E5D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2136"/>
            <a:ext cx="10728000" cy="90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B569-A999-1851-FEC6-8F133AB3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426" y="1395662"/>
            <a:ext cx="10728000" cy="422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5EBF-0822-61E4-5172-1D0E3EC80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427" y="65268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36EB0C6-036F-4D91-AC7C-6F920CFE0521}" type="datetime1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5D26-AA16-8F2A-0616-ED002328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1093" y="6527866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E07B-E53E-0564-C75F-F4BF63EE2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648" y="6169565"/>
            <a:ext cx="4504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 b="1">
                <a:solidFill>
                  <a:schemeClr val="accent1"/>
                </a:solidFill>
              </a:defRPr>
            </a:lvl1pPr>
          </a:lstStyle>
          <a:p>
            <a:fld id="{C0189ED6-F87B-4BC1-907E-EF602CA5C6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3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  <p:sldLayoutId id="2147483653" r:id="rId6"/>
    <p:sldLayoutId id="2147483654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0E0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pluginfile.php/1871/mod_label/intro/LSP2%20form%20guide%20Jan%2022.pdf" TargetMode="External"/><Relationship Id="rId2" Type="http://schemas.openxmlformats.org/officeDocument/2006/relationships/hyperlink" Target="https://assets.publishing.service.gov.uk/media/61dc3836e90e0703787c557e/LGFS_SP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AAHelpUsSayYes@justice.gov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679671688a5f8d9390e72fb/LGFS_Unused_Preparation_LU1.v2.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hyperlink" Target="https://legalaidlearning.justice.gov.uk/totara/dashboard/index.php?id=5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pecialpreparation@justice.gov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AAComplaints@justice.gov.uk" TargetMode="External"/><Relationship Id="rId5" Type="http://schemas.openxmlformats.org/officeDocument/2006/relationships/hyperlink" Target="mailto:Online-Support@justice.gov.uk" TargetMode="External"/><Relationship Id="rId4" Type="http://schemas.openxmlformats.org/officeDocument/2006/relationships/hyperlink" Target="mailto:unusedpreparation-CCU@justice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secure-file-exchan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uidance/crime-processing-date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lipartkey.com/view/owxTxo_success-steps-images-png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0611E7-1357-B870-E7DE-0A7A5087B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9" y="2622074"/>
            <a:ext cx="9869554" cy="1080000"/>
          </a:xfrm>
        </p:spPr>
        <p:txBody>
          <a:bodyPr>
            <a:normAutofit fontScale="90000"/>
          </a:bodyPr>
          <a:lstStyle/>
          <a:p>
            <a:r>
              <a:rPr lang="en-GB" sz="3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#HelpUsSayYes Webinar: Electronic evidence, unused materials over 3 hours and special preparation claims</a:t>
            </a:r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E39BD59-D578-2493-87BE-1A3DE8FC3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89" y="4284119"/>
            <a:ext cx="7920000" cy="701949"/>
          </a:xfrm>
        </p:spPr>
        <p:txBody>
          <a:bodyPr/>
          <a:lstStyle/>
          <a:p>
            <a:r>
              <a:rPr lang="en-US"/>
              <a:t>Criminal cases unit (CCU)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1BE6F8-9893-B994-E92D-37F91A6DC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present a ‘Good’ claim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735F2-0ECE-41AF-AC50-035389EC3DE0}"/>
              </a:ext>
            </a:extLst>
          </p:cNvPr>
          <p:cNvSpPr/>
          <p:nvPr/>
        </p:nvSpPr>
        <p:spPr>
          <a:xfrm>
            <a:off x="694926" y="1179522"/>
            <a:ext cx="10687649" cy="56784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It is well-presented and the documents are labelled so they are easy to locate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​.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Documents requested on the claim form have been provided such as: </a:t>
            </a:r>
          </a:p>
          <a:p>
            <a:pPr marL="7429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Case Summary​</a:t>
            </a:r>
          </a:p>
          <a:p>
            <a:pPr marL="7429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PPE Sheet or some proof of service​</a:t>
            </a:r>
          </a:p>
          <a:p>
            <a:pPr marL="7429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Indictment​</a:t>
            </a:r>
          </a:p>
          <a:p>
            <a:pPr marL="7429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Exhibit index (if documentary)​</a:t>
            </a:r>
          </a:p>
          <a:p>
            <a:pPr marL="7429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Electronic evidence</a:t>
            </a:r>
          </a:p>
          <a:p>
            <a:pPr marL="2857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The case details / Justifications sections are completed on the form giving a clear understanding of the case addressing areas such as:</a:t>
            </a:r>
          </a:p>
          <a:p>
            <a:pPr marL="742950" lvl="2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defendant's role</a:t>
            </a: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2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If the defendant pleaded and if so at what point</a:t>
            </a:r>
          </a:p>
          <a:p>
            <a:pPr marL="742950" lvl="2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Justification for time claimed</a:t>
            </a:r>
          </a:p>
          <a:p>
            <a:pPr marL="742950" lvl="2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Justification for grade of fee-earner</a:t>
            </a:r>
          </a:p>
          <a:p>
            <a:pPr marL="379095" lvl="2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Specify if the case has had material uploaded onto CCDCS to enable us to request access.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​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pPr lvl="1" fontAlgn="base"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012460A-CC16-A7C1-E88D-0A726445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191513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5ECB-DFC9-36D7-AB8F-4115BE1F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information do we need to assess a claim: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5228-F8A4-7C97-781E-11B4540A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All claims should be supported by either attendance notes or a worklog.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These must include: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When the work was undertaken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Who undertook the 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How much work was undertaken on a given date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 brief summary of the work undertaken on each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1B5DA-CA8D-1991-527B-77FBA760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2EB2C4-8A9F-F688-7443-5FCFE249E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418168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027B-60A8-7735-4C05-5CA9E9D0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information do we need to assess a claim: Electronic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E45D4-F0A3-2B00-B9A9-B467DA56F85B}"/>
              </a:ext>
            </a:extLst>
          </p:cNvPr>
          <p:cNvSpPr txBox="1"/>
          <p:nvPr/>
        </p:nvSpPr>
        <p:spPr>
          <a:xfrm>
            <a:off x="809425" y="1272136"/>
            <a:ext cx="10634223" cy="33650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Where time is claimed for </a:t>
            </a:r>
            <a:r>
              <a:rPr lang="en-GB" dirty="0">
                <a:solidFill>
                  <a:srgbClr val="000000"/>
                </a:solidFill>
              </a:rPr>
              <a:t>served 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electronic material, the files in question </a:t>
            </a:r>
            <a:r>
              <a:rPr lang="en-GB" sz="1800" b="1" i="0" u="none" strike="noStrike" baseline="0" dirty="0">
                <a:solidFill>
                  <a:srgbClr val="000000"/>
                </a:solidFill>
              </a:rPr>
              <a:t>must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 be provided.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Files can be uploaded directly into CCD if they are:</a:t>
            </a: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Under 20 MB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In pdf, doc, rtf, jpeg,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png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, tiff, or bmp formats 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LAA staff can be granted access to </a:t>
            </a:r>
            <a:r>
              <a:rPr lang="en-GB" dirty="0">
                <a:solidFill>
                  <a:srgbClr val="000000"/>
                </a:solidFill>
              </a:rPr>
              <a:t>CCDCS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 and Egress, or material may also be uploaded to the secure </a:t>
            </a:r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ile </a:t>
            </a:r>
            <a:r>
              <a:rPr lang="en-GB" dirty="0">
                <a:solidFill>
                  <a:srgbClr val="000000"/>
                </a:solidFill>
              </a:rPr>
              <a:t>e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xchange (SFE). </a:t>
            </a:r>
            <a:endParaRPr lang="en-GB" sz="1800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Removable media should only be provided if it is not possible to upload the material. 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</a:pPr>
            <a:endParaRPr lang="en-GB" sz="1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15BCC-C2D4-C550-9816-F9511122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AED53A-D29F-2C52-59A2-1B2DABAC5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281012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710F-8A5D-3517-84C2-3189B35C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claims are assessed: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215B-C912-ABB5-2878-A3E15864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Reasonable time is assessed according to the: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mportance / relevance / significance of the evidence to the case against your client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Volume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ensity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omplexity of the material</a:t>
            </a:r>
          </a:p>
          <a:p>
            <a:pPr>
              <a:lnSpc>
                <a:spcPct val="150000"/>
              </a:lnSpc>
            </a:pPr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Please note: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Where electronic material is served, we would expect digital analysis techniques to be used, unless justification is provided for a different approach. </a:t>
            </a:r>
            <a:endParaRPr lang="en-GB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867CB-B19B-4454-AA49-3B059EF6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620FF3-AF54-785E-3C65-846C55105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404075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preparation</a:t>
            </a:r>
          </a:p>
        </p:txBody>
      </p:sp>
    </p:spTree>
    <p:extLst>
      <p:ext uri="{BB962C8B-B14F-4D97-AF65-F5344CB8AC3E}">
        <p14:creationId xmlns:p14="http://schemas.microsoft.com/office/powerpoint/2010/main" val="217480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Claims for special preparation: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F8F68-3745-2C06-083C-B6840C054A27}"/>
              </a:ext>
            </a:extLst>
          </p:cNvPr>
          <p:cNvSpPr txBox="1"/>
          <p:nvPr/>
        </p:nvSpPr>
        <p:spPr>
          <a:xfrm>
            <a:off x="737784" y="1210419"/>
            <a:ext cx="10663731" cy="42421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cs typeface="Arial"/>
              </a:rPr>
              <a:t>Time for special preparation may be claimed in any case on indictment in the Crown Court in respect of which graduated fee is payable.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Litigators can claim special preparation where:</a:t>
            </a:r>
            <a:endParaRPr lang="en-GB" dirty="0">
              <a:cs typeface="Arial"/>
            </a:endParaRP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dirty="0">
                <a:ea typeface="+mn-lt"/>
                <a:cs typeface="+mn-lt"/>
              </a:rPr>
              <a:t>any, or all, of the prosecution evidence, as defined in paragraph 1(2) of the Remuneration Regulations, is served in electronic form </a:t>
            </a:r>
            <a:r>
              <a:rPr lang="en-GB" b="0" i="0" u="none" strike="noStrike" baseline="0" dirty="0"/>
              <a:t>the exhibit has never existed in paper form; and the appropriate officer does not consider it appropriate to include the exhibit in the PPE.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GB" dirty="0">
                <a:ea typeface="+mn-lt"/>
                <a:cs typeface="+mn-lt"/>
              </a:rPr>
              <a:t>the representation order is dated on or after 3 August 2009 and the number of PPE exceeds 10,000 and the appropriate officer considers it reasonable to make a payment in excess of the graduated fee, within the circumstances of the case.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695DF3-D895-034F-4A1D-5E7E3992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85557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478B-D529-EC03-0EDE-0BC95227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LSP2: Special preparation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8A4F2-16F2-7A70-DD31-B7B9A14065BA}"/>
              </a:ext>
            </a:extLst>
          </p:cNvPr>
          <p:cNvSpPr txBox="1"/>
          <p:nvPr/>
        </p:nvSpPr>
        <p:spPr>
          <a:xfrm>
            <a:off x="809425" y="1844792"/>
            <a:ext cx="4908329" cy="229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forms can be downloaded via </a:t>
            </a:r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LGFS_SP.pdf (publishing.service.gov.uk)</a:t>
            </a:r>
            <a:endParaRPr lang="en-GB" dirty="0">
              <a:solidFill>
                <a:schemeClr val="accent5"/>
              </a:solidFill>
              <a:cs typeface="Arial"/>
            </a:endParaRP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A guide on how to complete the LSP2 is available at </a:t>
            </a:r>
            <a:r>
              <a:rPr lang="en-GB" dirty="0">
                <a:solidFill>
                  <a:schemeClr val="accent5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 Aid Learning.</a:t>
            </a:r>
            <a:endParaRPr lang="en-GB" dirty="0">
              <a:solidFill>
                <a:schemeClr val="accent5"/>
              </a:solidFill>
              <a:cs typeface="Arial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62EAA85-0660-1923-FDD4-FD7B249A2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graphicFrame>
        <p:nvGraphicFramePr>
          <p:cNvPr id="13" name="Object 12" descr="Screenshot showing the layout of the special preparation form">
            <a:extLst>
              <a:ext uri="{FF2B5EF4-FFF2-40B4-BE49-F238E27FC236}">
                <a16:creationId xmlns:a16="http://schemas.microsoft.com/office/drawing/2014/main" id="{A87EC520-F262-CACA-9FAE-6C9D915EB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923509"/>
              </p:ext>
            </p:extLst>
          </p:nvPr>
        </p:nvGraphicFramePr>
        <p:xfrm>
          <a:off x="5882640" y="1235615"/>
          <a:ext cx="4564720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78241" imgH="5346345" progId="AcroExch.Document.DC">
                  <p:embed/>
                </p:oleObj>
              </mc:Choice>
              <mc:Fallback>
                <p:oleObj name="Acrobat Document" r:id="rId4" imgW="3778241" imgH="5346345" progId="AcroExch.Document.DC">
                  <p:embed/>
                  <p:pic>
                    <p:nvPicPr>
                      <p:cNvPr id="13" name="Object 12" descr="Screenshot showing the layout of the special preparation form">
                        <a:extLst>
                          <a:ext uri="{FF2B5EF4-FFF2-40B4-BE49-F238E27FC236}">
                            <a16:creationId xmlns:a16="http://schemas.microsoft.com/office/drawing/2014/main" id="{A87EC520-F262-CACA-9FAE-6C9D915EB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99" t="4395" r="4202" b="3325"/>
                      <a:stretch>
                        <a:fillRect/>
                      </a:stretch>
                    </p:blipFill>
                    <p:spPr bwMode="auto">
                      <a:xfrm>
                        <a:off x="5882640" y="1235615"/>
                        <a:ext cx="4564720" cy="49339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95AC-189E-ECB2-907E-860B3E01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9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GB"/>
              <a:t>What work is payable as special preparation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F8F68-3745-2C06-083C-B6840C054A27}"/>
              </a:ext>
            </a:extLst>
          </p:cNvPr>
          <p:cNvSpPr txBox="1"/>
          <p:nvPr/>
        </p:nvSpPr>
        <p:spPr>
          <a:xfrm>
            <a:off x="737784" y="1426807"/>
            <a:ext cx="10663731" cy="339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GB" dirty="0"/>
              <a:t>Payment for special preparation is made on the basis of:</a:t>
            </a:r>
            <a:endParaRPr lang="en-GB" sz="1800" b="0" i="0" u="none" strike="noStrike" baseline="0" dirty="0">
              <a:latin typeface="Wingdings" panose="05000000000000000000" pitchFamily="2" charset="2"/>
            </a:endParaRP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number of hours deemed reasonable to view the electronic evidence.</a:t>
            </a:r>
            <a:endParaRPr lang="en-GB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number of hours deemed reasonable to read the evidence in excess o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 10,000 pages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Please note: </a:t>
            </a:r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 special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reparation scheme does not rely on the application of page rates.</a:t>
            </a:r>
            <a:endParaRPr lang="en-GB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en-GB" sz="1800" dirty="0">
              <a:effectLst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84C852-033C-B8E4-BF67-937A24B60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42350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6" y="493355"/>
            <a:ext cx="10728000" cy="900000"/>
          </a:xfrm>
        </p:spPr>
        <p:txBody>
          <a:bodyPr anchor="t">
            <a:normAutofit/>
          </a:bodyPr>
          <a:lstStyle/>
          <a:p>
            <a:r>
              <a:rPr lang="en-GB"/>
              <a:t>What work is excluded from the scheme</a:t>
            </a: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47EFC2-E634-4CE4-4D42-EE96D4DD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7C58E-DB1F-05F3-64CD-D412B5277498}"/>
              </a:ext>
            </a:extLst>
          </p:cNvPr>
          <p:cNvSpPr txBox="1"/>
          <p:nvPr/>
        </p:nvSpPr>
        <p:spPr>
          <a:xfrm>
            <a:off x="809426" y="943355"/>
            <a:ext cx="10573148" cy="467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b="0" i="0" u="none" strike="noStrike" baseline="0" dirty="0">
                <a:solidFill>
                  <a:srgbClr val="000000"/>
                </a:solidFill>
              </a:rPr>
              <a:t>Considering audio or video material: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b="0" i="0" u="none" strike="noStrike" baseline="0" dirty="0">
                <a:solidFill>
                  <a:srgbClr val="000000"/>
                </a:solidFill>
              </a:rPr>
              <a:t>Ancillar</a:t>
            </a:r>
            <a:r>
              <a:rPr lang="en-GB" sz="1900" dirty="0">
                <a:solidFill>
                  <a:srgbClr val="000000"/>
                </a:solidFill>
              </a:rPr>
              <a:t>y work including:</a:t>
            </a:r>
          </a:p>
          <a:p>
            <a:pPr marL="10521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</a:rPr>
              <a:t>Time spent preparing schedules</a:t>
            </a:r>
          </a:p>
          <a:p>
            <a:pPr marL="10521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</a:rPr>
              <a:t>Chronologies</a:t>
            </a:r>
          </a:p>
          <a:p>
            <a:pPr marL="10521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</a:rPr>
              <a:t>Dramatis personae </a:t>
            </a:r>
          </a:p>
          <a:p>
            <a:pPr marL="10521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</a:rPr>
              <a:t>Other defence documentation.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</a:rPr>
              <a:t>Cross referencing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</a:rPr>
              <a:t>Unused material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266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LGFS: Unused Preparation</a:t>
            </a:r>
          </a:p>
        </p:txBody>
      </p:sp>
    </p:spTree>
    <p:extLst>
      <p:ext uri="{BB962C8B-B14F-4D97-AF65-F5344CB8AC3E}">
        <p14:creationId xmlns:p14="http://schemas.microsoft.com/office/powerpoint/2010/main" val="8648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F29C-53FF-5AAE-3555-A1AC1416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Technical tips for this webinar: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23743-ED8A-BEC8-5F45-A6B07942C508}"/>
              </a:ext>
            </a:extLst>
          </p:cNvPr>
          <p:cNvSpPr txBox="1"/>
          <p:nvPr/>
        </p:nvSpPr>
        <p:spPr>
          <a:xfrm>
            <a:off x="809425" y="1938176"/>
            <a:ext cx="5655383" cy="3142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>
                <a:cs typeface="Arial"/>
              </a:rPr>
              <a:t>Please remain on mute during the webinar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>
                <a:cs typeface="Arial"/>
              </a:rPr>
              <a:t>You can ask us questions throughout each section using the ‘meeting chat’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>
                <a:cs typeface="Arial"/>
              </a:rPr>
              <a:t>You can keep the meeting chat throughout the event to view other questions</a:t>
            </a:r>
          </a:p>
          <a:p>
            <a:pPr marL="342900" indent="-342900">
              <a:lnSpc>
                <a:spcPts val="4080"/>
              </a:lnSpc>
              <a:buFont typeface="+mj-lt"/>
              <a:buAutoNum type="arabicPeriod"/>
              <a:tabLst>
                <a:tab pos="342900" algn="l"/>
              </a:tabLst>
            </a:pPr>
            <a:r>
              <a:rPr lang="en-US" sz="1800" b="0" i="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us if you experience technical issues during the webinar: </a:t>
            </a:r>
            <a:r>
              <a:rPr lang="en-GB" sz="1800" b="0" i="0" u="sng" strike="noStrike">
                <a:solidFill>
                  <a:schemeClr val="accent5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LAAHelpUsSayYes@justice.gov.uk</a:t>
            </a:r>
            <a:endParaRPr lang="en-US" sz="1800" b="0" i="0" spc="0" baseline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4">
            <a:extLst>
              <a:ext uri="{FF2B5EF4-FFF2-40B4-BE49-F238E27FC236}">
                <a16:creationId xmlns:a16="http://schemas.microsoft.com/office/drawing/2014/main" id="{485474C0-2458-923F-BF32-E5E5006EB40D}"/>
              </a:ext>
            </a:extLst>
          </p:cNvPr>
          <p:cNvSpPr/>
          <p:nvPr/>
        </p:nvSpPr>
        <p:spPr>
          <a:xfrm>
            <a:off x="7109459" y="1521666"/>
            <a:ext cx="2545608" cy="4698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>
                <a:solidFill>
                  <a:srgbClr val="000000"/>
                </a:solidFill>
                <a:latin typeface="Arial"/>
              </a:rPr>
              <a:t>Camera and audio off when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>
                <a:solidFill>
                  <a:srgbClr val="000000"/>
                </a:solidFill>
                <a:latin typeface="Arial"/>
              </a:rPr>
              <a:t>icons appear like this:</a:t>
            </a:r>
          </a:p>
        </p:txBody>
      </p:sp>
      <p:pic>
        <p:nvPicPr>
          <p:cNvPr id="14" name="Picture 108" descr="Screenshot of camera and audio icons">
            <a:extLst>
              <a:ext uri="{FF2B5EF4-FFF2-40B4-BE49-F238E27FC236}">
                <a16:creationId xmlns:a16="http://schemas.microsoft.com/office/drawing/2014/main" id="{2C5FE1EA-E860-BC3C-96AE-6C5B13B14A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495" y="2063497"/>
            <a:ext cx="2449067" cy="1123188"/>
          </a:xfrm>
          <a:prstGeom prst="rect">
            <a:avLst/>
          </a:prstGeom>
          <a:noFill/>
        </p:spPr>
      </p:pic>
      <p:sp>
        <p:nvSpPr>
          <p:cNvPr id="19" name="Rectangle 115">
            <a:extLst>
              <a:ext uri="{FF2B5EF4-FFF2-40B4-BE49-F238E27FC236}">
                <a16:creationId xmlns:a16="http://schemas.microsoft.com/office/drawing/2014/main" id="{3E4FCA50-7A06-BA3C-64B7-B7D5C5ADC958}"/>
              </a:ext>
            </a:extLst>
          </p:cNvPr>
          <p:cNvSpPr/>
          <p:nvPr/>
        </p:nvSpPr>
        <p:spPr>
          <a:xfrm>
            <a:off x="6845554" y="3396440"/>
            <a:ext cx="3205573" cy="22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>
                <a:solidFill>
                  <a:srgbClr val="000000"/>
                </a:solidFill>
                <a:latin typeface="Arial"/>
              </a:rPr>
              <a:t>Click here to view the meeting chat </a:t>
            </a:r>
          </a:p>
        </p:txBody>
      </p:sp>
      <p:grpSp>
        <p:nvGrpSpPr>
          <p:cNvPr id="4" name="Group 3" descr="Screenshot highlighting the chat icon">
            <a:extLst>
              <a:ext uri="{FF2B5EF4-FFF2-40B4-BE49-F238E27FC236}">
                <a16:creationId xmlns:a16="http://schemas.microsoft.com/office/drawing/2014/main" id="{8CA5D269-0429-C080-E7B2-8D3B6AD0FD2F}"/>
              </a:ext>
            </a:extLst>
          </p:cNvPr>
          <p:cNvGrpSpPr/>
          <p:nvPr/>
        </p:nvGrpSpPr>
        <p:grpSpPr>
          <a:xfrm>
            <a:off x="6752843" y="3627628"/>
            <a:ext cx="3435096" cy="1355852"/>
            <a:chOff x="6752843" y="3627628"/>
            <a:chExt cx="3435096" cy="1355852"/>
          </a:xfrm>
        </p:grpSpPr>
        <p:pic>
          <p:nvPicPr>
            <p:cNvPr id="15" name="Picture 109">
              <a:extLst>
                <a:ext uri="{FF2B5EF4-FFF2-40B4-BE49-F238E27FC236}">
                  <a16:creationId xmlns:a16="http://schemas.microsoft.com/office/drawing/2014/main" id="{FE92DCCE-0AE4-1506-4201-FCC5A6BE52A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7373" y="3627628"/>
              <a:ext cx="880236" cy="559435"/>
            </a:xfrm>
            <a:prstGeom prst="rect">
              <a:avLst/>
            </a:prstGeom>
            <a:noFill/>
          </p:spPr>
        </p:pic>
        <p:pic>
          <p:nvPicPr>
            <p:cNvPr id="16" name="Picture 110">
              <a:extLst>
                <a:ext uri="{FF2B5EF4-FFF2-40B4-BE49-F238E27FC236}">
                  <a16:creationId xmlns:a16="http://schemas.microsoft.com/office/drawing/2014/main" id="{45A89AD0-CAE1-F00E-9F3D-2BC10E0756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52843" y="4223004"/>
              <a:ext cx="3435096" cy="760476"/>
            </a:xfrm>
            <a:prstGeom prst="rect">
              <a:avLst/>
            </a:prstGeom>
            <a:noFill/>
          </p:spPr>
        </p:pic>
        <p:sp>
          <p:nvSpPr>
            <p:cNvPr id="17" name="Freeform 111">
              <a:extLst>
                <a:ext uri="{FF2B5EF4-FFF2-40B4-BE49-F238E27FC236}">
                  <a16:creationId xmlns:a16="http://schemas.microsoft.com/office/drawing/2014/main" id="{0CA283A5-94B2-610B-96F0-250091435990}"/>
                </a:ext>
              </a:extLst>
            </p:cNvPr>
            <p:cNvSpPr/>
            <p:nvPr/>
          </p:nvSpPr>
          <p:spPr>
            <a:xfrm>
              <a:off x="7206233" y="4207002"/>
              <a:ext cx="449580" cy="752856"/>
            </a:xfrm>
            <a:custGeom>
              <a:avLst/>
              <a:gdLst/>
              <a:ahLst/>
              <a:cxnLst/>
              <a:rect l="0" t="0" r="0" b="0"/>
              <a:pathLst>
                <a:path w="449580" h="752856">
                  <a:moveTo>
                    <a:pt x="0" y="752856"/>
                  </a:moveTo>
                  <a:lnTo>
                    <a:pt x="449580" y="752856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2C13E7-8CC9-8365-F710-CDD8B809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5C0BB9-BCA7-AC25-EB0B-793594720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58438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/>
              <a:t>Claims for unused preparation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F8F68-3745-2C06-083C-B6840C054A27}"/>
              </a:ext>
            </a:extLst>
          </p:cNvPr>
          <p:cNvSpPr txBox="1"/>
          <p:nvPr/>
        </p:nvSpPr>
        <p:spPr>
          <a:xfrm>
            <a:off x="737784" y="1149459"/>
            <a:ext cx="10663731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endParaRPr lang="en-GB" sz="1800" b="0" i="0" u="none" strike="noStrike" baseline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00000"/>
                </a:solidFill>
                <a:cs typeface="Arial"/>
              </a:rPr>
              <a:t>Time for considering unused material may be claimed in any case on indictment in the Crown Court in respect of which a graduated fee is payable, other than a guilty plea, such as cracked trial or trial fee claims. </a:t>
            </a:r>
          </a:p>
          <a:p>
            <a:endParaRPr lang="en-GB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00000"/>
                </a:solidFill>
                <a:cs typeface="Arial"/>
              </a:rPr>
              <a:t>If in excess of three hours has been spent undertaking that consideration, the claim must be made using the mandatory forms LU1, with supporting attendance notes / work log for any claims in excess of 10 hours. </a:t>
            </a:r>
          </a:p>
          <a:p>
            <a:endParaRPr lang="en-GB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00000"/>
                </a:solidFill>
              </a:rPr>
              <a:t>Claims below 30 hours will be assessed by the litigator graduated fee scheme </a:t>
            </a:r>
            <a:r>
              <a:rPr lang="en-GB">
                <a:solidFill>
                  <a:srgbClr val="000000"/>
                </a:solidFill>
              </a:rPr>
              <a:t>team (</a:t>
            </a:r>
            <a:r>
              <a:rPr lang="en-GB" sz="1800" b="0" i="0" u="none" strike="noStrike" baseline="0">
                <a:solidFill>
                  <a:srgbClr val="000000"/>
                </a:solidFill>
              </a:rPr>
              <a:t>LGFS).</a:t>
            </a:r>
          </a:p>
          <a:p>
            <a:endParaRPr lang="en-GB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00000"/>
                </a:solidFill>
                <a:cs typeface="Arial"/>
              </a:rPr>
              <a:t>Claims for in excess of 30 hours are assessed by the criminal cases unit (CCU).</a:t>
            </a:r>
          </a:p>
          <a:p>
            <a:endParaRPr lang="en-GB">
              <a:solidFill>
                <a:srgbClr val="000000"/>
              </a:solidFill>
            </a:endParaRPr>
          </a:p>
          <a:p>
            <a:endParaRPr lang="en-GB" sz="1800" b="0" i="0" u="none" strike="noStrike" baseline="0">
              <a:solidFill>
                <a:srgbClr val="000000"/>
              </a:solidFill>
            </a:endParaRPr>
          </a:p>
          <a:p>
            <a:endParaRPr lang="en-GB" sz="1800">
              <a:effectLst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B52AA3-B164-8A67-E8A8-2C0298D65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390093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>
                <a:cs typeface="Arial"/>
              </a:rPr>
              <a:t>LU1: Unused preparation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17DF-83D2-4139-28DC-8A959A6A4C88}"/>
              </a:ext>
            </a:extLst>
          </p:cNvPr>
          <p:cNvSpPr txBox="1"/>
          <p:nvPr/>
        </p:nvSpPr>
        <p:spPr>
          <a:xfrm>
            <a:off x="737784" y="1661498"/>
            <a:ext cx="4596216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forms can be downloaded: 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LU1 - LGFS Unused preparation in excess of 3 hours claim form (publishing.service.gov.uk)</a:t>
            </a:r>
            <a:endParaRPr lang="en-GB" dirty="0">
              <a:solidFill>
                <a:schemeClr val="accent5"/>
              </a:solidFill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A </a:t>
            </a:r>
            <a:r>
              <a:rPr lang="en-GB" dirty="0">
                <a:solidFill>
                  <a:schemeClr val="accent5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guide: How to complete the LU1</a:t>
            </a:r>
            <a:r>
              <a:rPr lang="en-GB" dirty="0">
                <a:solidFill>
                  <a:schemeClr val="accent5"/>
                </a:solidFill>
                <a:cs typeface="Arial"/>
              </a:rPr>
              <a:t> </a:t>
            </a:r>
            <a:r>
              <a:rPr lang="en-GB" dirty="0">
                <a:cs typeface="Arial"/>
              </a:rPr>
              <a:t>is available</a:t>
            </a:r>
          </a:p>
        </p:txBody>
      </p:sp>
      <p:graphicFrame>
        <p:nvGraphicFramePr>
          <p:cNvPr id="7" name="Object 6" descr="A screenshot showing the LU1 form for reference">
            <a:extLst>
              <a:ext uri="{FF2B5EF4-FFF2-40B4-BE49-F238E27FC236}">
                <a16:creationId xmlns:a16="http://schemas.microsoft.com/office/drawing/2014/main" id="{F20F800E-FF90-80D9-8F61-26679DABC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08841"/>
              </p:ext>
            </p:extLst>
          </p:nvPr>
        </p:nvGraphicFramePr>
        <p:xfrm>
          <a:off x="5848264" y="1195228"/>
          <a:ext cx="4660056" cy="484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778241" imgH="5346345" progId="AcroExch.Document.DC">
                  <p:embed/>
                </p:oleObj>
              </mc:Choice>
              <mc:Fallback>
                <p:oleObj name="Acrobat Document" r:id="rId5" imgW="3778241" imgH="5346345" progId="AcroExch.Document.DC">
                  <p:embed/>
                  <p:pic>
                    <p:nvPicPr>
                      <p:cNvPr id="7" name="Object 6" descr="A screenshot showing the LU1 form for reference">
                        <a:extLst>
                          <a:ext uri="{FF2B5EF4-FFF2-40B4-BE49-F238E27FC236}">
                            <a16:creationId xmlns:a16="http://schemas.microsoft.com/office/drawing/2014/main" id="{F20F800E-FF90-80D9-8F61-26679DABC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8264" y="1195228"/>
                        <a:ext cx="4660056" cy="484094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D6682F-3F7D-0A09-0864-39264D91C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08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GB"/>
              <a:t>What work is payable as unused preparation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F8F68-3745-2C06-083C-B6840C054A27}"/>
              </a:ext>
            </a:extLst>
          </p:cNvPr>
          <p:cNvSpPr txBox="1"/>
          <p:nvPr/>
        </p:nvSpPr>
        <p:spPr>
          <a:xfrm>
            <a:off x="737784" y="1149459"/>
            <a:ext cx="10663731" cy="5093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Any unused material disclosed pursuant to the prosecutors’ obligations under CPIA will be payable.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Unused material does not include: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cs typeface="Segoe UI"/>
              </a:rPr>
              <a:t>Any served material which may include - </a:t>
            </a:r>
            <a:r>
              <a:rPr lang="en-GB" dirty="0">
                <a:solidFill>
                  <a:srgbClr val="000000"/>
                </a:solidFill>
              </a:rPr>
              <a:t>W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itness </a:t>
            </a:r>
            <a:r>
              <a:rPr lang="en-GB" dirty="0">
                <a:solidFill>
                  <a:srgbClr val="000000"/>
                </a:solidFill>
              </a:rPr>
              <a:t>statements, Documentary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and pictorial </a:t>
            </a:r>
            <a:r>
              <a:rPr lang="en-GB" dirty="0">
                <a:solidFill>
                  <a:srgbClr val="000000"/>
                </a:solidFill>
              </a:rPr>
              <a:t>exhibits, Audio-video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material, Records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of interviews with the defendant and with other defendants which form part of the served prosecution evidence or which are included in any notice of additional evidence</a:t>
            </a:r>
            <a:endParaRPr lang="en-GB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Defence generated material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vidence served in relation to confiscation proceedings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nused material disclosed after the litigator / advocate is no longer representing the client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ther documents not disclosed pursuant to the prosecutors’ obligations under CPIA such as: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itle pages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eparator pages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ndex pages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orrespondence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lvl="2"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</a:rPr>
              <a:t>Please note: </a:t>
            </a:r>
            <a:r>
              <a:rPr lang="en-GB" dirty="0">
                <a:solidFill>
                  <a:srgbClr val="000000"/>
                </a:solidFill>
              </a:rPr>
              <a:t>This is not an exhaustive list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04D6BF-3E31-1A2E-6EB3-8EFC4132A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242281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A1A7-0AAE-EDB9-3924-B58E3FEE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work is payable: Documentary evidence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646BD8-65B9-69EA-F688-933BE313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D636C-0596-FBCB-4620-0778A2E429B5}"/>
              </a:ext>
            </a:extLst>
          </p:cNvPr>
          <p:cNvSpPr txBox="1"/>
          <p:nvPr/>
        </p:nvSpPr>
        <p:spPr>
          <a:xfrm>
            <a:off x="809425" y="1272136"/>
            <a:ext cx="10573150" cy="37497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cs typeface="Arial"/>
              </a:rPr>
              <a:t>Factors taken into account include: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proportion of material which is, or is likely to be, of importance to a particular defendant’s case. 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If there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is repetition of material. 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The nature and complexity or otherwise of the material</a:t>
            </a:r>
            <a:r>
              <a:rPr lang="en-GB" dirty="0">
                <a:solidFill>
                  <a:srgbClr val="000000"/>
                </a:solidFill>
              </a:rPr>
              <a:t>,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is such that the determining officer may reasonably expect that a fee earner can read and absorb its contents at a faster rate. 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The determining officer may reasonably expect that a particular defendant’s instructions, or the nature of their defence, will assist the team when reading and absorbing the material. </a:t>
            </a:r>
            <a:endParaRPr lang="en-GB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DBE1D-C0A1-7568-FCCF-F5409EE5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9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3FFD-46C2-58BC-C8CC-C8C4F87F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work is payable: Electronic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A7A7-5774-EB4B-E436-A5384CA70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The determining officer will consider the overall </a:t>
            </a: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reasonableness of the time spent, as opposed to a rate per page allowance</a:t>
            </a:r>
            <a:endParaRPr lang="en-GB" sz="18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Ordinarily, unused raw telephone billing data and cell site evidence, would be checked using a search function, therefore time actually spent considering the material may be more appropriate.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Unused parts of telephone handset downloads often comprise of large sections of incomprehensible meta data which can be quickly discounted, such as:</a:t>
            </a:r>
          </a:p>
          <a:p>
            <a:pPr marL="537750" lvl="1" indent="-285750">
              <a:buClrTx/>
            </a:pP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onfigurations</a:t>
            </a:r>
          </a:p>
          <a:p>
            <a:pPr marL="537750" lvl="1" indent="-285750">
              <a:buClrTx/>
            </a:pP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Calendar entries that have no defendant input data</a:t>
            </a:r>
          </a:p>
          <a:p>
            <a:pPr marL="537750" lvl="1" indent="-285750">
              <a:buClrTx/>
            </a:pP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mages sections which comprise preinstalled graphics</a:t>
            </a:r>
          </a:p>
          <a:p>
            <a:pPr marL="537750" lvl="1" indent="-285750">
              <a:buClrTx/>
            </a:pP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L</a:t>
            </a: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ogos, flags and emojis.</a:t>
            </a:r>
          </a:p>
          <a:p>
            <a:pPr marL="537750" lvl="1" indent="-285750">
              <a:buClrTx/>
            </a:pPr>
            <a:r>
              <a:rPr lang="en-GB" sz="1800" b="1" dirty="0">
                <a:solidFill>
                  <a:srgbClr val="000000"/>
                </a:solidFill>
                <a:cs typeface="Arial" panose="020B0604020202020204" pitchFamily="34" charset="0"/>
              </a:rPr>
              <a:t>Please note: </a:t>
            </a: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GB" sz="18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ime spent considering this material may be more appropriate. </a:t>
            </a:r>
          </a:p>
          <a:p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2B529-0325-24DC-7692-0B215D99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3C94D-38E6-9CF5-329D-1E019F122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208128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3DBA-4E5D-C8BF-B72A-98BB1442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work is payable: Audio / video material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BFD1-DF93-6176-A979-9CC3451FB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/>
              <a:t>Audio / video material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Audio / video material is usually allowed at </a:t>
            </a:r>
            <a:r>
              <a:rPr lang="en-GB" sz="1800" dirty="0">
                <a:solidFill>
                  <a:srgbClr val="000000"/>
                </a:solidFill>
              </a:rPr>
              <a:t>1-1.5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 minutes per minute of running time.</a:t>
            </a:r>
            <a:endParaRPr lang="en-GB" sz="1800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Ensure any claim is supported by documentary confirmation of the running time, for example:</a:t>
            </a:r>
          </a:p>
          <a:p>
            <a:pPr marL="537210" lvl="1" indent="-285750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</a:rPr>
              <a:t>Copies of multi-media evidence (MME) placeholder pages providing the length of footage</a:t>
            </a: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537210" lvl="1" indent="-285750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</a:rPr>
              <a:t>Viewing logs</a:t>
            </a:r>
            <a:endParaRPr lang="en-GB" sz="1800" b="0" i="0" u="none" strike="noStrike" baseline="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A5F74-6261-AF38-2AAF-D319A5DD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E08629-5A93-9485-3912-1E375070A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60009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4E94-DD10-49E4-0703-DCFFB67D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work is payable: Ancillary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6D2C-89FF-DDF5-57E9-98D3371C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6" y="1395663"/>
            <a:ext cx="10728000" cy="2399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/>
              <a:t>Ancillary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Please note: </a:t>
            </a:r>
            <a:r>
              <a:rPr lang="en-GB" sz="1800" dirty="0"/>
              <a:t>Time is only payable for the consideration of unused material.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The following is not remunerable under the scheme:</a:t>
            </a:r>
          </a:p>
          <a:p>
            <a:pPr marL="537750" lvl="1" indent="-285750">
              <a:lnSpc>
                <a:spcPct val="150000"/>
              </a:lnSpc>
              <a:buClrTx/>
            </a:pPr>
            <a:r>
              <a:rPr lang="en-GB" sz="1800" dirty="0"/>
              <a:t>Time claimed to produce schedules or other ancillary tasks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79645-BC79-5C8B-BA9E-F707FA7D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794EB2-A563-9560-7F1B-A61D3A14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3144880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A2B6-292A-AFF4-C7D3-63811FF9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Ambiguity of status of material: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07A0-E3F5-549C-0CD1-145FDA433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6" y="1395663"/>
            <a:ext cx="10728000" cy="2600266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Where there is ambiguity about the status of material (which can be the case if material is provided to the defence informally at court):</a:t>
            </a:r>
          </a:p>
          <a:p>
            <a:pPr marL="537750" lvl="1" indent="-285750">
              <a:lnSpc>
                <a:spcPct val="150000"/>
              </a:lnSpc>
              <a:buClrTx/>
            </a:pPr>
            <a:r>
              <a:rPr lang="en-GB" sz="1800" dirty="0"/>
              <a:t>All members of the defence team (litigators and counsel) must reach a consensus about how they wish to claim for the material.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We will not make a payment under the unused preparation scheme if we have previously accepted a claim for served material submitted by another party.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D936-88C8-EEF9-424D-7AE429E0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67F2C4-F3D5-F77F-89CF-3443C0692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596599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guidance / contact us</a:t>
            </a:r>
          </a:p>
        </p:txBody>
      </p:sp>
    </p:spTree>
    <p:extLst>
      <p:ext uri="{BB962C8B-B14F-4D97-AF65-F5344CB8AC3E}">
        <p14:creationId xmlns:p14="http://schemas.microsoft.com/office/powerpoint/2010/main" val="1781092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Contact us: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45064-B489-A315-EBE0-CE3D5BC25A96}"/>
              </a:ext>
            </a:extLst>
          </p:cNvPr>
          <p:cNvSpPr txBox="1"/>
          <p:nvPr/>
        </p:nvSpPr>
        <p:spPr>
          <a:xfrm>
            <a:off x="737784" y="1553168"/>
            <a:ext cx="10592090" cy="27764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Special preparation: </a:t>
            </a:r>
            <a:r>
              <a:rPr lang="en-GB" dirty="0">
                <a:solidFill>
                  <a:schemeClr val="accent5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specialpreparation@justice.gov.uk</a:t>
            </a:r>
            <a:r>
              <a:rPr lang="en-GB" dirty="0">
                <a:solidFill>
                  <a:schemeClr val="accent5"/>
                </a:solidFill>
                <a:cs typeface="Arial"/>
              </a:rPr>
              <a:t> 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Unused preparation: </a:t>
            </a:r>
            <a:r>
              <a:rPr lang="en-GB" dirty="0">
                <a:solidFill>
                  <a:schemeClr val="accent5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unusedpreparation-CCU@justice.gov.uk</a:t>
            </a:r>
            <a:r>
              <a:rPr lang="en-GB" dirty="0">
                <a:solidFill>
                  <a:schemeClr val="accent5"/>
                </a:solidFill>
                <a:cs typeface="Arial"/>
              </a:rPr>
              <a:t>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cs typeface="Arial"/>
              </a:rPr>
              <a:t>Urgent issue: Customer services team: Tel: 0300 200 2020</a:t>
            </a:r>
            <a:endParaRPr lang="en-GB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cs typeface="Arial"/>
              </a:rPr>
              <a:t>Technical issue: Email: </a:t>
            </a:r>
            <a:r>
              <a:rPr lang="en-GB" sz="1800" b="0" dirty="0">
                <a:solidFill>
                  <a:schemeClr val="accent5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Online-Support@justice.gov.uk</a:t>
            </a:r>
            <a:r>
              <a:rPr lang="en-GB" sz="1800" b="0" dirty="0">
                <a:solidFill>
                  <a:schemeClr val="accent5"/>
                </a:solidFill>
                <a:cs typeface="Arial"/>
              </a:rPr>
              <a:t> </a:t>
            </a:r>
          </a:p>
          <a:p>
            <a:pPr marL="285750" lvl="0" indent="-285750" rtl="0">
              <a:lnSpc>
                <a:spcPct val="200000"/>
              </a:lnSpc>
              <a:spcAft>
                <a:spcPts val="756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cs typeface="Arial"/>
              </a:rPr>
              <a:t>Complaints: Email: </a:t>
            </a:r>
            <a:r>
              <a:rPr lang="en-GB" sz="1800" b="0" dirty="0">
                <a:solidFill>
                  <a:schemeClr val="accent5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LAAComplaints@justice.gov.uk</a:t>
            </a:r>
            <a:endParaRPr lang="en-GB" sz="1800" b="0" dirty="0">
              <a:solidFill>
                <a:schemeClr val="accent5"/>
              </a:solidFill>
              <a:cs typeface="Arial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246688-8D10-3392-D1D0-6DF02AD0F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358302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/>
              <a:t>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35F9C0-F2B8-14EC-6E68-E7FD933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  <p:graphicFrame>
        <p:nvGraphicFramePr>
          <p:cNvPr id="4" name="Diagram 6" descr="Vertical box list">
            <a:extLst>
              <a:ext uri="{FF2B5EF4-FFF2-40B4-BE49-F238E27FC236}">
                <a16:creationId xmlns:a16="http://schemas.microsoft.com/office/drawing/2014/main" id="{88F69104-12D9-9007-0DE3-D82A21F8AA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264929"/>
              </p:ext>
            </p:extLst>
          </p:nvPr>
        </p:nvGraphicFramePr>
        <p:xfrm>
          <a:off x="737784" y="1350681"/>
          <a:ext cx="9584616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271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Useful links: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45064-B489-A315-EBE0-CE3D5BC25A96}"/>
              </a:ext>
            </a:extLst>
          </p:cNvPr>
          <p:cNvSpPr txBox="1"/>
          <p:nvPr/>
        </p:nvSpPr>
        <p:spPr>
          <a:xfrm>
            <a:off x="809425" y="1141316"/>
            <a:ext cx="10748591" cy="11144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Secure file exchange: </a:t>
            </a:r>
            <a:r>
              <a:rPr lang="en-US" i="0" spc="0" baseline="0" dirty="0">
                <a:solidFill>
                  <a:schemeClr val="accent5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Secure file exchange information</a:t>
            </a:r>
            <a:r>
              <a:rPr lang="en-US" i="0" spc="0" baseline="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0" spc="0" baseline="0" dirty="0">
                <a:solidFill>
                  <a:srgbClr val="000000"/>
                </a:solidFill>
                <a:cs typeface="Arial" panose="020B0604020202020204" pitchFamily="34" charset="0"/>
              </a:rPr>
              <a:t>Processing dates</a:t>
            </a:r>
            <a:r>
              <a:rPr lang="en-US" i="0" spc="0" baseline="0" dirty="0">
                <a:solidFill>
                  <a:schemeClr val="accent5"/>
                </a:solidFill>
                <a:cs typeface="Arial" panose="020B0604020202020204" pitchFamily="34" charset="0"/>
              </a:rPr>
              <a:t>: </a:t>
            </a:r>
            <a:r>
              <a:rPr lang="pt-BR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 processing dates - GOV.UK (www.gov.uk)</a:t>
            </a:r>
            <a:endParaRPr lang="en-US" i="0" spc="0" baseline="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66F4CC-1D42-6CBD-8F05-74D4A68D8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268452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/>
              <a:t>Our training website: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Content Placeholder 2" descr="Vertical box list">
            <a:extLst>
              <a:ext uri="{FF2B5EF4-FFF2-40B4-BE49-F238E27FC236}">
                <a16:creationId xmlns:a16="http://schemas.microsoft.com/office/drawing/2014/main" id="{143ED147-D887-B2F9-FB68-1C09C480F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32772"/>
              </p:ext>
            </p:extLst>
          </p:nvPr>
        </p:nvGraphicFramePr>
        <p:xfrm>
          <a:off x="778019" y="1552459"/>
          <a:ext cx="10138391" cy="472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96374D2-DCCC-45A6-F009-E8D0FE7F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494" t="3164" r="10391"/>
          <a:stretch/>
        </p:blipFill>
        <p:spPr>
          <a:xfrm>
            <a:off x="8842247" y="945593"/>
            <a:ext cx="1434857" cy="173431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863AD8-393C-BF8F-BC60-D7A0110A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216705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/>
              <a:t>Our communication channels:</a:t>
            </a:r>
          </a:p>
        </p:txBody>
      </p:sp>
      <p:graphicFrame>
        <p:nvGraphicFramePr>
          <p:cNvPr id="3" name="Content Placeholder 5" descr="Step up process infographic">
            <a:extLst>
              <a:ext uri="{FF2B5EF4-FFF2-40B4-BE49-F238E27FC236}">
                <a16:creationId xmlns:a16="http://schemas.microsoft.com/office/drawing/2014/main" id="{8B32D926-D134-F119-DBF3-716D13A9B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11008"/>
              </p:ext>
            </p:extLst>
          </p:nvPr>
        </p:nvGraphicFramePr>
        <p:xfrm>
          <a:off x="-866396" y="1071196"/>
          <a:ext cx="12889822" cy="287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X formerly known as Twitter logo">
            <a:extLst>
              <a:ext uri="{FF2B5EF4-FFF2-40B4-BE49-F238E27FC236}">
                <a16:creationId xmlns:a16="http://schemas.microsoft.com/office/drawing/2014/main" id="{1B39367E-0AA3-46B5-B349-FF4FD48E9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83" y="3996959"/>
            <a:ext cx="1768687" cy="120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38FF3-40DF-CECF-228C-FA5E8EBF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3891" r="33297" b="23159"/>
          <a:stretch/>
        </p:blipFill>
        <p:spPr>
          <a:xfrm>
            <a:off x="2947534" y="3996959"/>
            <a:ext cx="2062984" cy="12041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3D2237-A815-1A48-8E8D-FFC186F65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1318682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7B811-DBBE-929A-8395-6C9FA7C4F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3429000"/>
            <a:ext cx="7920038" cy="2174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Legal Aid Agency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13th Floor (13.51)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Petty France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 SW1H 9AJ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gov.uk/government/organisations/legal-aid-agency </a:t>
            </a:r>
          </a:p>
        </p:txBody>
      </p:sp>
    </p:spTree>
    <p:extLst>
      <p:ext uri="{BB962C8B-B14F-4D97-AF65-F5344CB8AC3E}">
        <p14:creationId xmlns:p14="http://schemas.microsoft.com/office/powerpoint/2010/main" val="393623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3" y="690983"/>
            <a:ext cx="10663731" cy="628849"/>
          </a:xfrm>
        </p:spPr>
        <p:txBody>
          <a:bodyPr anchor="t">
            <a:normAutofit/>
          </a:bodyPr>
          <a:lstStyle/>
          <a:p>
            <a:r>
              <a:rPr lang="en-GB"/>
              <a:t>Rejects, special and unused material over 3 hours preparation claims</a:t>
            </a:r>
            <a:endParaRPr lang="en-GB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9FB2EA4-A154-FBC2-867C-E2D6BFB9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211" y="1699269"/>
            <a:ext cx="10847578" cy="11176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b="1" i="0" spc="0" baseline="0">
                <a:solidFill>
                  <a:srgbClr val="000000"/>
                </a:solidFill>
              </a:rPr>
              <a:t>Purpose of the webinar:</a:t>
            </a:r>
          </a:p>
          <a:p>
            <a:pPr marL="108204">
              <a:lnSpc>
                <a:spcPts val="3120"/>
              </a:lnSpc>
              <a:tabLst>
                <a:tab pos="394715" algn="l"/>
              </a:tabLst>
            </a:pPr>
            <a:r>
              <a:rPr lang="en-US" sz="1800" b="0" i="0" spc="0" baseline="0">
                <a:solidFill>
                  <a:srgbClr val="000000"/>
                </a:solidFill>
              </a:rPr>
              <a:t>•	To assist you in getting paid first time for special preparation claims as well as unused material over 3 hours claims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256BF-E333-264C-E81A-D5096562BB77}"/>
              </a:ext>
            </a:extLst>
          </p:cNvPr>
          <p:cNvSpPr/>
          <p:nvPr/>
        </p:nvSpPr>
        <p:spPr>
          <a:xfrm>
            <a:off x="3601086" y="3028226"/>
            <a:ext cx="6475212" cy="2026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en-US" b="0" i="0" spc="0" baseline="0">
                <a:solidFill>
                  <a:srgbClr val="000000"/>
                </a:solidFill>
              </a:rPr>
              <a:t>By the end of the webinar, you will have an understanding of: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86511" algn="l"/>
              </a:tabLst>
            </a:pPr>
            <a:r>
              <a:rPr lang="en-US">
                <a:solidFill>
                  <a:srgbClr val="000000"/>
                </a:solidFill>
              </a:rPr>
              <a:t>The most common reject reasons 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86511" algn="l"/>
              </a:tabLst>
            </a:pPr>
            <a:r>
              <a:rPr lang="en-US">
                <a:solidFill>
                  <a:srgbClr val="000000"/>
                </a:solidFill>
              </a:rPr>
              <a:t>Unused preparation claims 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86511" algn="l"/>
              </a:tabLst>
            </a:pPr>
            <a:r>
              <a:rPr lang="en-US">
                <a:solidFill>
                  <a:srgbClr val="000000"/>
                </a:solidFill>
              </a:rPr>
              <a:t>Special preparation claims </a:t>
            </a:r>
            <a:endParaRPr lang="en-US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86511" algn="l"/>
              </a:tabLst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334D787-73E2-2D61-2EEF-8A849173D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4" y="2863115"/>
            <a:ext cx="2419135" cy="30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9C4B27-B241-5E01-3A4B-CB7FBC80F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164589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620800"/>
            <a:ext cx="8914752" cy="1080000"/>
          </a:xfrm>
        </p:spPr>
        <p:txBody>
          <a:bodyPr/>
          <a:lstStyle/>
          <a:p>
            <a:r>
              <a:rPr lang="en-US"/>
              <a:t>G</a:t>
            </a:r>
            <a:r>
              <a:rPr lang="en-GB" err="1"/>
              <a:t>etting</a:t>
            </a:r>
            <a:r>
              <a:rPr lang="en-GB"/>
              <a:t> paid first time</a:t>
            </a:r>
          </a:p>
        </p:txBody>
      </p:sp>
    </p:spTree>
    <p:extLst>
      <p:ext uri="{BB962C8B-B14F-4D97-AF65-F5344CB8AC3E}">
        <p14:creationId xmlns:p14="http://schemas.microsoft.com/office/powerpoint/2010/main" val="361055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Autofit/>
          </a:bodyPr>
          <a:lstStyle/>
          <a:p>
            <a:r>
              <a:rPr lang="en-US" dirty="0">
                <a:cs typeface="Arial"/>
              </a:rPr>
              <a:t>Special preparation claims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190290-4068-644E-6D6A-C69140978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1BF63F-F7EC-1FFD-1F33-191914D18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19504"/>
              </p:ext>
            </p:extLst>
          </p:nvPr>
        </p:nvGraphicFramePr>
        <p:xfrm>
          <a:off x="1371599" y="2240280"/>
          <a:ext cx="9725116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9921">
                  <a:extLst>
                    <a:ext uri="{9D8B030D-6E8A-4147-A177-3AD203B41FA5}">
                      <a16:colId xmlns:a16="http://schemas.microsoft.com/office/drawing/2014/main" val="189254015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4029174934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val="1861516383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1501671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330 </a:t>
                      </a:r>
                    </a:p>
                    <a:p>
                      <a:pPr algn="ctr"/>
                      <a:r>
                        <a:rPr lang="en-US" dirty="0"/>
                        <a:t>New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 </a:t>
                      </a:r>
                    </a:p>
                    <a:p>
                      <a:pPr algn="ctr"/>
                      <a:r>
                        <a:rPr lang="en-US" dirty="0"/>
                        <a:t>claims rejected for Further Information: </a:t>
                      </a:r>
                    </a:p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n-US" b="1" dirty="0"/>
                        <a:t>quating to 19.7 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101 Redeterminations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</a:p>
                    <a:p>
                      <a:pPr algn="ctr"/>
                      <a:r>
                        <a:rPr lang="en-US" dirty="0"/>
                        <a:t>Written reasons requests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83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7C4F20-0136-1C9E-6234-CA33E60560D7}"/>
              </a:ext>
            </a:extLst>
          </p:cNvPr>
          <p:cNvSpPr txBox="1"/>
          <p:nvPr/>
        </p:nvSpPr>
        <p:spPr>
          <a:xfrm>
            <a:off x="737784" y="14501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Special preparation </a:t>
            </a:r>
            <a:r>
              <a:rPr lang="en-US" b="1" dirty="0"/>
              <a:t>c</a:t>
            </a:r>
            <a:r>
              <a:rPr lang="en-US" b="1" dirty="0">
                <a:solidFill>
                  <a:schemeClr val="tx1"/>
                </a:solidFill>
              </a:rPr>
              <a:t>laims 2023-2024:</a:t>
            </a:r>
          </a:p>
        </p:txBody>
      </p:sp>
    </p:spTree>
    <p:extLst>
      <p:ext uri="{BB962C8B-B14F-4D97-AF65-F5344CB8AC3E}">
        <p14:creationId xmlns:p14="http://schemas.microsoft.com/office/powerpoint/2010/main" val="117950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1F4566-DB2F-77B7-934F-9C71F16A9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874830" y="6513698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access to justice through working with others to achieve excellence in the delivery of legal aid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5707FF2-8518-F014-8F5F-D2A67892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57" y="562636"/>
            <a:ext cx="10728000" cy="900000"/>
          </a:xfrm>
        </p:spPr>
        <p:txBody>
          <a:bodyPr/>
          <a:lstStyle/>
          <a:p>
            <a:r>
              <a:rPr lang="en-US" dirty="0">
                <a:cs typeface="Arial"/>
              </a:rPr>
              <a:t>Unused preparation claims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42CE8-F35E-35B0-EA46-4668A835FE96}"/>
              </a:ext>
            </a:extLst>
          </p:cNvPr>
          <p:cNvSpPr txBox="1"/>
          <p:nvPr/>
        </p:nvSpPr>
        <p:spPr>
          <a:xfrm>
            <a:off x="669057" y="14626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Unused preparation </a:t>
            </a:r>
            <a:r>
              <a:rPr lang="en-US" b="1" dirty="0"/>
              <a:t>c</a:t>
            </a:r>
            <a:r>
              <a:rPr lang="en-US" b="1" dirty="0">
                <a:solidFill>
                  <a:schemeClr val="tx1"/>
                </a:solidFill>
              </a:rPr>
              <a:t>laims 2023-2024: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0E4795-ABE1-BFB9-10C0-D3F08E043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22271"/>
              </p:ext>
            </p:extLst>
          </p:nvPr>
        </p:nvGraphicFramePr>
        <p:xfrm>
          <a:off x="1233442" y="2534920"/>
          <a:ext cx="9725116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9921">
                  <a:extLst>
                    <a:ext uri="{9D8B030D-6E8A-4147-A177-3AD203B41FA5}">
                      <a16:colId xmlns:a16="http://schemas.microsoft.com/office/drawing/2014/main" val="189254015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4029174934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val="1861516383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1501671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343</a:t>
                      </a:r>
                    </a:p>
                    <a:p>
                      <a:pPr algn="ctr"/>
                      <a:r>
                        <a:rPr lang="en-US" dirty="0"/>
                        <a:t>new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  <a:p>
                      <a:pPr algn="ctr"/>
                      <a:r>
                        <a:rPr lang="en-US" dirty="0"/>
                        <a:t>claims rejected for further information: </a:t>
                      </a:r>
                    </a:p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n-US" b="1" dirty="0"/>
                        <a:t>quating to 17.5 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</a:t>
                      </a:r>
                    </a:p>
                    <a:p>
                      <a:pPr algn="ctr"/>
                      <a:r>
                        <a:rPr lang="en-US" dirty="0"/>
                        <a:t>redeterminations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  <a:p>
                      <a:pPr algn="ctr"/>
                      <a:r>
                        <a:rPr lang="en-US" dirty="0"/>
                        <a:t>written reasons requests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6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Autofit/>
          </a:bodyPr>
          <a:lstStyle/>
          <a:p>
            <a:r>
              <a:rPr lang="en-GB" dirty="0"/>
              <a:t>Common reasons for rejects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F8F68-3745-2C06-083C-B6840C054A27}"/>
              </a:ext>
            </a:extLst>
          </p:cNvPr>
          <p:cNvSpPr txBox="1"/>
          <p:nvPr/>
        </p:nvSpPr>
        <p:spPr>
          <a:xfrm>
            <a:off x="737784" y="1248609"/>
            <a:ext cx="10663731" cy="38843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GB" dirty="0">
                <a:solidFill>
                  <a:srgbClr val="000000"/>
                </a:solidFill>
                <a:cs typeface="Arial"/>
              </a:rPr>
              <a:t>Many issues can be avoided by completing the special preparation or unused preparation forms appropriately and providing the correct supporting documents. 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0000"/>
                </a:solidFill>
                <a:cs typeface="Arial"/>
              </a:rPr>
              <a:t>The following are common issues: </a:t>
            </a:r>
          </a:p>
          <a:p>
            <a:pPr marL="28575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Arial"/>
              </a:rPr>
              <a:t>A completed LSP2 or LU1 form is not provided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Arial"/>
              </a:rPr>
              <a:t>The declaration box is not completed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Arial"/>
              </a:rPr>
              <a:t>The claim does not have all the required information, for example, the work log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/>
              </a:rPr>
              <a:t>The electronic material and / or documents, set out on the checklist, are not provided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1BB4AE-345D-7897-5EEC-47D54F70E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269193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Avoiding rejects: Steps to take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A6EE3-8D07-4299-BFAC-FEFC91561971}"/>
              </a:ext>
            </a:extLst>
          </p:cNvPr>
          <p:cNvSpPr/>
          <p:nvPr/>
        </p:nvSpPr>
        <p:spPr>
          <a:xfrm>
            <a:off x="809425" y="1805479"/>
            <a:ext cx="3822493" cy="35189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Avoiding rejects: What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we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can do:​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Contact you in the first instance via CCD to request the information, where appropriate.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If we can make a partial assessment, we should do so, so some of the claim can be paid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91A1D-5245-46D7-B4C7-28E05F30A582}"/>
              </a:ext>
            </a:extLst>
          </p:cNvPr>
          <p:cNvSpPr/>
          <p:nvPr/>
        </p:nvSpPr>
        <p:spPr>
          <a:xfrm>
            <a:off x="7125994" y="1674674"/>
            <a:ext cx="4411431" cy="37805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</a:rPr>
              <a:t>Avoiding rejects: What </a:t>
            </a:r>
            <a:r>
              <a:rPr lang="en-GB" b="1" dirty="0">
                <a:latin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</a:rPr>
              <a:t> can do: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Complete the mandatory form for your claim type</a:t>
            </a:r>
            <a:r>
              <a:rPr lang="en-GB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Ensure all the requested documents are provided within the requested time frame​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Ensure electronic material is uploaded onto the secure file exchange (Galaxkey).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GB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AC577-9681-4B23-938D-8492DF27C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81861" y="1424066"/>
            <a:ext cx="2177907" cy="40473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8533B5C-1138-18E6-6D71-252BD5530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200840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gal Aid Agency - te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76160"/>
      </a:accent1>
      <a:accent2>
        <a:srgbClr val="565B96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LAA PowerPoint template (teal).potx" id="{667E2985-8643-43F6-895A-C982805DC888}" vid="{20EF7FE2-D0CF-4BF1-99CD-1658F8CED584}"/>
    </a:ext>
  </a:extLst>
</a:theme>
</file>

<file path=ppt/theme/theme2.xml><?xml version="1.0" encoding="utf-8"?>
<a:theme xmlns:a="http://schemas.openxmlformats.org/drawingml/2006/main" name="Office Theme">
  <a:themeElements>
    <a:clrScheme name="Legal Aid Agency - te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76160"/>
      </a:accent1>
      <a:accent2>
        <a:srgbClr val="565B96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gal Aid Agency - te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76160"/>
      </a:accent1>
      <a:accent2>
        <a:srgbClr val="565B96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7" ma:contentTypeDescription="Create a new document." ma:contentTypeScope="" ma:versionID="78bdc466fba1e7f478bec3831841c913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0feffbda52dd81f84c90e31ee3ef1460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02D999-AF53-413D-B6F7-89714EA7C0A8}"/>
</file>

<file path=customXml/itemProps2.xml><?xml version="1.0" encoding="utf-8"?>
<ds:datastoreItem xmlns:ds="http://schemas.openxmlformats.org/officeDocument/2006/customXml" ds:itemID="{4F55A32D-AC3C-47B0-8FBA-DC49637F61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6299D-8C79-4B1F-BA7C-E414FA75C36F}">
  <ds:schemaRefs>
    <ds:schemaRef ds:uri="http://www.w3.org/XML/1998/namespace"/>
    <ds:schemaRef ds:uri="http://purl.org/dc/dcmitype/"/>
    <ds:schemaRef ds:uri="36e1edd4-7d17-4d57-9663-9ce4c188a227"/>
    <ds:schemaRef ds:uri="http://purl.org/dc/terms/"/>
    <ds:schemaRef ds:uri="c8ff423a-c6d6-43d4-a310-ad7749d2149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laa-powerpoint-template-teal</Template>
  <TotalTime>1964</TotalTime>
  <Words>2476</Words>
  <Application>Microsoft Office PowerPoint</Application>
  <PresentationFormat>Widescreen</PresentationFormat>
  <Paragraphs>275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#HelpUsSayYes Webinar: Electronic evidence, unused materials over 3 hours and special preparation claims</vt:lpstr>
      <vt:lpstr>Technical tips for this webinar:</vt:lpstr>
      <vt:lpstr>Content</vt:lpstr>
      <vt:lpstr>Rejects, special and unused material over 3 hours preparation claims</vt:lpstr>
      <vt:lpstr>Getting paid first time</vt:lpstr>
      <vt:lpstr>Special preparation claims</vt:lpstr>
      <vt:lpstr>Unused preparation claims</vt:lpstr>
      <vt:lpstr>Common reasons for rejects</vt:lpstr>
      <vt:lpstr>Avoiding rejects: Steps to take</vt:lpstr>
      <vt:lpstr>How to present a ‘Good’ claim</vt:lpstr>
      <vt:lpstr>What information do we need to assess a claim:</vt:lpstr>
      <vt:lpstr>What information do we need to assess a claim: Electronic material</vt:lpstr>
      <vt:lpstr>How claims are assessed:</vt:lpstr>
      <vt:lpstr>Special preparation</vt:lpstr>
      <vt:lpstr>Claims for special preparation:</vt:lpstr>
      <vt:lpstr>LSP2: Special preparation form</vt:lpstr>
      <vt:lpstr>What work is payable as special preparation </vt:lpstr>
      <vt:lpstr>What work is excluded from the scheme</vt:lpstr>
      <vt:lpstr>LGFS: Unused Preparation</vt:lpstr>
      <vt:lpstr>Claims for unused preparation</vt:lpstr>
      <vt:lpstr>LU1: Unused preparation form</vt:lpstr>
      <vt:lpstr>What work is payable as unused preparation </vt:lpstr>
      <vt:lpstr>What work is payable: Documentary evidence </vt:lpstr>
      <vt:lpstr>What work is payable: Electronic material</vt:lpstr>
      <vt:lpstr>What work is payable: Audio / video material </vt:lpstr>
      <vt:lpstr>What work is payable: Ancillary work</vt:lpstr>
      <vt:lpstr>Ambiguity of status of material:</vt:lpstr>
      <vt:lpstr>Additional guidance / contact us</vt:lpstr>
      <vt:lpstr>Contact us:</vt:lpstr>
      <vt:lpstr>Useful links:</vt:lpstr>
      <vt:lpstr>Our training website:</vt:lpstr>
      <vt:lpstr>Our communication channels:</vt:lpstr>
      <vt:lpstr>Legal Aid Agency 13th Floor (13.51) 102 Petty France London SW1H 9AJ gov.uk/government/organisations/legal-aid-agency </vt:lpstr>
    </vt:vector>
  </TitlesOfParts>
  <Manager>Legal Aid Agency</Manager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[Subject or description]</dc:subject>
  <dc:creator>Goddard, Tammy | She/Hers</dc:creator>
  <cp:keywords>[Key words separated by commas]</cp:keywords>
  <cp:lastModifiedBy>Goddard, Tammy | She/Hers</cp:lastModifiedBy>
  <cp:revision>3</cp:revision>
  <dcterms:created xsi:type="dcterms:W3CDTF">2023-10-31T10:31:51Z</dcterms:created>
  <dcterms:modified xsi:type="dcterms:W3CDTF">2024-12-06T09:54:13Z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0x0101003DC4EC697F8DD5458A22CB4D2CE1B3D5</vt:lpwstr>
  </property>
</Properties>
</file>