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8"/>
  </p:notesMasterIdLst>
  <p:sldIdLst>
    <p:sldId id="256" r:id="rId6"/>
    <p:sldId id="426" r:id="rId7"/>
    <p:sldId id="425" r:id="rId8"/>
    <p:sldId id="258" r:id="rId9"/>
    <p:sldId id="514" r:id="rId10"/>
    <p:sldId id="480" r:id="rId11"/>
    <p:sldId id="521" r:id="rId12"/>
    <p:sldId id="518" r:id="rId13"/>
    <p:sldId id="516" r:id="rId14"/>
    <p:sldId id="512" r:id="rId15"/>
    <p:sldId id="517" r:id="rId16"/>
    <p:sldId id="522" r:id="rId17"/>
    <p:sldId id="519" r:id="rId18"/>
    <p:sldId id="509" r:id="rId19"/>
    <p:sldId id="520" r:id="rId20"/>
    <p:sldId id="506" r:id="rId21"/>
    <p:sldId id="483" r:id="rId22"/>
    <p:sldId id="523" r:id="rId23"/>
    <p:sldId id="508" r:id="rId24"/>
    <p:sldId id="524" r:id="rId25"/>
    <p:sldId id="510" r:id="rId26"/>
    <p:sldId id="507" r:id="rId27"/>
    <p:sldId id="526" r:id="rId28"/>
    <p:sldId id="511" r:id="rId29"/>
    <p:sldId id="487" r:id="rId30"/>
    <p:sldId id="525" r:id="rId31"/>
    <p:sldId id="441" r:id="rId32"/>
    <p:sldId id="418" r:id="rId33"/>
    <p:sldId id="420" r:id="rId34"/>
    <p:sldId id="374" r:id="rId35"/>
    <p:sldId id="527"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 She/Hers" initials="GT|S" userId="S::Tammy.Goddard@justice.gov.uk::d78adb15-2ef7-4946-b0f0-f690891709e6" providerId="AD"/>
  <p188:author id="{87E06F9C-ECE8-4F5E-F68F-62F994E3F727}" name="Kirby, John (LAA)" initials="KJ(" userId="S::John.Kirby@justice.gov.uk::bb7e9651-0706-4362-bbb8-c1d84b4c12c2" providerId="AD"/>
  <p188:author id="{54E25DE0-DC59-BB2A-CE35-8B244D978A76}" name="Ottaway, James (LAA)" initials="O(" userId="S::james.ottaway@justice.gov.uk::c03067cd-7532-4363-82a0-b58621f1bb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C96"/>
    <a:srgbClr val="ABADCB"/>
    <a:srgbClr val="61A396"/>
    <a:srgbClr val="DDDEEA"/>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31495-DC3D-0A2F-AFD7-88674D876BFD}" v="183" dt="2024-09-27T08:08:35.955"/>
    <p1510:client id="{580F1B0D-A5E4-5CE1-271D-7EDDCCFA6CBA}" v="97" dt="2024-09-27T09:35:58.835"/>
    <p1510:client id="{945DA4DC-7559-434D-A97E-719C71B34DEB}" v="115" dt="2024-09-27T11:38:17.77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mod/resource/view.php?id=154" TargetMode="External"/><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 Id="rId5" Type="http://schemas.openxmlformats.org/officeDocument/2006/relationships/hyperlink" Target="https://legalaidlearning.justice.gov.uk/mod/resource/view.php?id=96" TargetMode="External"/><Relationship Id="rId4" Type="http://schemas.openxmlformats.org/officeDocument/2006/relationships/hyperlink" Target="https://legalaidlearning.justice.gov.uk/course/view.php?id=202"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mod/resource/view.php?id=96"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mod/resource/view.php?id=154" TargetMode="External"/><Relationship Id="rId5" Type="http://schemas.openxmlformats.org/officeDocument/2006/relationships/hyperlink" Target="https://www.youtube.com/@legalaidagency4058?app=desktop" TargetMode="External"/><Relationship Id="rId4" Type="http://schemas.openxmlformats.org/officeDocument/2006/relationships/hyperlink" Target="https://legalaidlearning.justice.gov.u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96E60D9-C167-40E7-BA7C-C1B8B9BD520A}">
      <dgm:prSet phldr="0" custT="1"/>
      <dgm:spPr/>
      <dgm:t>
        <a:bodyPr/>
        <a:lstStyle/>
        <a:p>
          <a:r>
            <a:rPr lang="en-US" sz="2000" b="1" dirty="0">
              <a:latin typeface="+mj-lt"/>
            </a:rPr>
            <a:t>Introduction</a:t>
          </a:r>
        </a:p>
      </dgm:t>
    </dgm:pt>
    <dgm:pt modelId="{971ABBAF-AB59-44B7-ACE0-A7E5B53B5978}" type="parTrans" cxnId="{CB19D958-ABEE-4A51-A264-7C0E095A1D08}">
      <dgm:prSet/>
      <dgm:spPr/>
      <dgm:t>
        <a:bodyPr/>
        <a:lstStyle/>
        <a:p>
          <a:endParaRPr lang="en-GB" sz="2000" b="1">
            <a:latin typeface="+mj-lt"/>
          </a:endParaRPr>
        </a:p>
      </dgm:t>
    </dgm:pt>
    <dgm:pt modelId="{AADB3289-71D5-4EA6-968C-47D8CBE45E06}" type="sibTrans" cxnId="{CB19D958-ABEE-4A51-A264-7C0E095A1D08}">
      <dgm:prSet/>
      <dgm:spPr/>
      <dgm:t>
        <a:bodyPr/>
        <a:lstStyle/>
        <a:p>
          <a:endParaRPr lang="en-GB" sz="2000" b="1">
            <a:latin typeface="+mj-lt"/>
          </a:endParaRPr>
        </a:p>
      </dgm:t>
    </dgm:pt>
    <dgm:pt modelId="{5D45D3D3-AA75-4E26-BED4-CAA26C38DA6E}">
      <dgm:prSet phldr="0" custT="1"/>
      <dgm:spPr/>
      <dgm:t>
        <a:bodyPr/>
        <a:lstStyle/>
        <a:p>
          <a:r>
            <a:rPr lang="en-GB" sz="2000" b="1" dirty="0"/>
            <a:t>Committal</a:t>
          </a:r>
          <a:endParaRPr lang="en-US" sz="2000" b="1" dirty="0">
            <a:latin typeface="+mj-lt"/>
          </a:endParaRPr>
        </a:p>
      </dgm:t>
    </dgm:pt>
    <dgm:pt modelId="{3E91A89C-11CA-4144-BF40-E91C7D4CE286}" type="parTrans" cxnId="{3C9C52A0-9C52-42A0-A5AF-6D575D986F39}">
      <dgm:prSet/>
      <dgm:spPr/>
      <dgm:t>
        <a:bodyPr/>
        <a:lstStyle/>
        <a:p>
          <a:endParaRPr lang="en-GB" sz="2000" b="1">
            <a:latin typeface="+mj-lt"/>
          </a:endParaRPr>
        </a:p>
      </dgm:t>
    </dgm:pt>
    <dgm:pt modelId="{113DE87C-0BD1-4CCE-88CB-49354665D50A}" type="sibTrans" cxnId="{3C9C52A0-9C52-42A0-A5AF-6D575D986F39}">
      <dgm:prSet/>
      <dgm:spPr/>
      <dgm:t>
        <a:bodyPr/>
        <a:lstStyle/>
        <a:p>
          <a:endParaRPr lang="en-GB" sz="2000" b="1">
            <a:latin typeface="+mj-lt"/>
          </a:endParaRPr>
        </a:p>
      </dgm:t>
    </dgm:pt>
    <dgm:pt modelId="{6738112D-DB1C-4DD4-8D3B-9DFB76B885FE}">
      <dgm:prSet phldr="0" custT="1"/>
      <dgm:spPr/>
      <dgm:t>
        <a:bodyPr/>
        <a:lstStyle/>
        <a:p>
          <a:r>
            <a:rPr lang="en-GB" sz="2000" b="1"/>
            <a:t>Disrepair, unlawful eviction and possession and counterclaims </a:t>
          </a:r>
          <a:endParaRPr lang="en-US" sz="2000" b="1" dirty="0">
            <a:latin typeface="+mj-lt"/>
          </a:endParaRPr>
        </a:p>
      </dgm:t>
    </dgm:pt>
    <dgm:pt modelId="{968C2124-A657-4BED-AF7B-03E142D5E88D}" type="parTrans" cxnId="{8F7A5390-C44E-411A-92B8-87192257CCFC}">
      <dgm:prSet/>
      <dgm:spPr/>
      <dgm:t>
        <a:bodyPr/>
        <a:lstStyle/>
        <a:p>
          <a:endParaRPr lang="en-GB" b="1"/>
        </a:p>
      </dgm:t>
    </dgm:pt>
    <dgm:pt modelId="{B6BB3B68-04B3-4911-906E-12154BEC42BA}" type="sibTrans" cxnId="{8F7A5390-C44E-411A-92B8-87192257CCFC}">
      <dgm:prSet/>
      <dgm:spPr/>
      <dgm:t>
        <a:bodyPr/>
        <a:lstStyle/>
        <a:p>
          <a:endParaRPr lang="en-GB" b="1"/>
        </a:p>
      </dgm:t>
    </dgm:pt>
    <dgm:pt modelId="{4B640520-04A6-4F29-9159-B6811F42F097}">
      <dgm:prSet phldr="0" custT="1"/>
      <dgm:spPr/>
      <dgm:t>
        <a:bodyPr/>
        <a:lstStyle/>
        <a:p>
          <a:r>
            <a:rPr lang="en-GB" sz="2000" b="1" dirty="0"/>
            <a:t>Homelessness appeals and judicial review</a:t>
          </a:r>
          <a:endParaRPr lang="en-US" sz="2000" b="1" dirty="0">
            <a:latin typeface="+mj-lt"/>
          </a:endParaRPr>
        </a:p>
      </dgm:t>
    </dgm:pt>
    <dgm:pt modelId="{898CB2AB-5A08-40FA-AF22-FA05E5CDA29C}" type="parTrans" cxnId="{B7669EEB-E7AD-40CF-9456-1CD9EDA3DB37}">
      <dgm:prSet/>
      <dgm:spPr/>
      <dgm:t>
        <a:bodyPr/>
        <a:lstStyle/>
        <a:p>
          <a:endParaRPr lang="en-GB" b="1"/>
        </a:p>
      </dgm:t>
    </dgm:pt>
    <dgm:pt modelId="{D111E504-729F-46E6-911C-79EB33453B10}" type="sibTrans" cxnId="{B7669EEB-E7AD-40CF-9456-1CD9EDA3DB37}">
      <dgm:prSet/>
      <dgm:spPr/>
      <dgm:t>
        <a:bodyPr/>
        <a:lstStyle/>
        <a:p>
          <a:endParaRPr lang="en-GB" b="1"/>
        </a:p>
      </dgm:t>
    </dgm:pt>
    <dgm:pt modelId="{6F4AD0D4-E71A-43AF-8FAC-5618F30140E9}">
      <dgm:prSet phldr="0" custT="1"/>
      <dgm:spPr/>
      <dgm:t>
        <a:bodyPr/>
        <a:lstStyle/>
        <a:p>
          <a:r>
            <a:rPr lang="en-US" sz="2000" b="1" dirty="0">
              <a:latin typeface="+mj-lt"/>
            </a:rPr>
            <a:t>Delegated Functions</a:t>
          </a:r>
        </a:p>
      </dgm:t>
    </dgm:pt>
    <dgm:pt modelId="{762D0142-10DD-4B12-BDD7-55D2D392692A}" type="parTrans" cxnId="{F8B6E9DE-306F-44AC-9D4A-38EB788B3E2F}">
      <dgm:prSet/>
      <dgm:spPr/>
      <dgm:t>
        <a:bodyPr/>
        <a:lstStyle/>
        <a:p>
          <a:endParaRPr lang="en-GB" b="1"/>
        </a:p>
      </dgm:t>
    </dgm:pt>
    <dgm:pt modelId="{3567EB09-7548-4612-BFDF-45A25AE90C9F}" type="sibTrans" cxnId="{F8B6E9DE-306F-44AC-9D4A-38EB788B3E2F}">
      <dgm:prSet/>
      <dgm:spPr/>
      <dgm:t>
        <a:bodyPr/>
        <a:lstStyle/>
        <a:p>
          <a:endParaRPr lang="en-GB" b="1"/>
        </a:p>
      </dgm:t>
    </dgm:pt>
    <dgm:pt modelId="{34360730-CF5A-4C09-ADC4-F2BDBC6E2B15}">
      <dgm:prSet phldr="0" custT="1"/>
      <dgm:spPr/>
      <dgm:t>
        <a:bodyPr/>
        <a:lstStyle/>
        <a:p>
          <a:r>
            <a:rPr lang="en-US" sz="2000" b="1" dirty="0">
              <a:latin typeface="+mj-lt"/>
            </a:rPr>
            <a:t>Additional guidance / contact us</a:t>
          </a:r>
        </a:p>
      </dgm:t>
    </dgm:pt>
    <dgm:pt modelId="{D01DD2E9-66CD-4BEC-AB99-9808C0C9CC51}" type="parTrans" cxnId="{BDEF41BA-3D10-4D40-AEE8-26F26A6443EE}">
      <dgm:prSet/>
      <dgm:spPr/>
      <dgm:t>
        <a:bodyPr/>
        <a:lstStyle/>
        <a:p>
          <a:endParaRPr lang="en-GB" b="1"/>
        </a:p>
      </dgm:t>
    </dgm:pt>
    <dgm:pt modelId="{135E8A40-2A3F-4495-9B51-A403215F381D}" type="sibTrans" cxnId="{BDEF41BA-3D10-4D40-AEE8-26F26A6443EE}">
      <dgm:prSet/>
      <dgm:spPr/>
      <dgm:t>
        <a:bodyPr/>
        <a:lstStyle/>
        <a:p>
          <a:endParaRPr lang="en-GB" b="1"/>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6"/>
      <dgm:spPr/>
    </dgm:pt>
    <dgm:pt modelId="{09173ECB-3CA2-4201-8958-7B80D329960E}" type="pres">
      <dgm:prSet presAssocID="{C96E60D9-C167-40E7-BA7C-C1B8B9BD520A}" presName="parentText" presStyleLbl="node1" presStyleIdx="0" presStyleCnt="6" custScaleX="126087" custScaleY="83513" custLinFactNeighborX="7453" custLinFactNeighborY="4130">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6">
        <dgm:presLayoutVars>
          <dgm:bulletEnabled val="1"/>
        </dgm:presLayoutVars>
      </dgm:prSet>
      <dgm:spPr/>
    </dgm:pt>
    <dgm:pt modelId="{FDF6ACB4-779D-41BD-9268-347A4A00E5ED}" type="pres">
      <dgm:prSet presAssocID="{AADB3289-71D5-4EA6-968C-47D8CBE45E06}" presName="spaceBetweenRectangles" presStyleCnt="0"/>
      <dgm:spPr/>
    </dgm:pt>
    <dgm:pt modelId="{A8A2C503-7BD2-4C05-B348-E4E6D12A1D0E}" type="pres">
      <dgm:prSet presAssocID="{6738112D-DB1C-4DD4-8D3B-9DFB76B885FE}" presName="parentLin" presStyleCnt="0"/>
      <dgm:spPr/>
    </dgm:pt>
    <dgm:pt modelId="{65ACA5CC-5DC2-4662-AC3C-2924A5408C21}" type="pres">
      <dgm:prSet presAssocID="{6738112D-DB1C-4DD4-8D3B-9DFB76B885FE}" presName="parentLeftMargin" presStyleLbl="node1" presStyleIdx="0" presStyleCnt="6"/>
      <dgm:spPr/>
    </dgm:pt>
    <dgm:pt modelId="{6D40192D-86BB-419C-9B0E-9FD3DFD24F42}" type="pres">
      <dgm:prSet presAssocID="{6738112D-DB1C-4DD4-8D3B-9DFB76B885FE}" presName="parentText" presStyleLbl="node1" presStyleIdx="1" presStyleCnt="6" custScaleX="126087" custScaleY="83513" custLinFactNeighborX="7453" custLinFactNeighborY="4130">
        <dgm:presLayoutVars>
          <dgm:chMax val="0"/>
          <dgm:bulletEnabled val="1"/>
        </dgm:presLayoutVars>
      </dgm:prSet>
      <dgm:spPr/>
    </dgm:pt>
    <dgm:pt modelId="{FFB9615A-73EB-4E3E-A662-7EE472B54073}" type="pres">
      <dgm:prSet presAssocID="{6738112D-DB1C-4DD4-8D3B-9DFB76B885FE}" presName="negativeSpace" presStyleCnt="0"/>
      <dgm:spPr/>
    </dgm:pt>
    <dgm:pt modelId="{F2832651-8427-42C8-A5F0-B6CCDE760BE8}" type="pres">
      <dgm:prSet presAssocID="{6738112D-DB1C-4DD4-8D3B-9DFB76B885FE}" presName="childText" presStyleLbl="conFgAcc1" presStyleIdx="1" presStyleCnt="6">
        <dgm:presLayoutVars>
          <dgm:bulletEnabled val="1"/>
        </dgm:presLayoutVars>
      </dgm:prSet>
      <dgm:spPr/>
    </dgm:pt>
    <dgm:pt modelId="{1CA15A85-610B-4884-8F09-451C2A614E71}" type="pres">
      <dgm:prSet presAssocID="{B6BB3B68-04B3-4911-906E-12154BEC42BA}" presName="spaceBetweenRectangles" presStyleCnt="0"/>
      <dgm:spPr/>
    </dgm:pt>
    <dgm:pt modelId="{8A1320B6-0652-452C-9955-4099CB6480EE}" type="pres">
      <dgm:prSet presAssocID="{4B640520-04A6-4F29-9159-B6811F42F097}" presName="parentLin" presStyleCnt="0"/>
      <dgm:spPr/>
    </dgm:pt>
    <dgm:pt modelId="{D386141B-510F-43C1-9E72-87D660827DDF}" type="pres">
      <dgm:prSet presAssocID="{4B640520-04A6-4F29-9159-B6811F42F097}" presName="parentLeftMargin" presStyleLbl="node1" presStyleIdx="1" presStyleCnt="6"/>
      <dgm:spPr/>
    </dgm:pt>
    <dgm:pt modelId="{22F279A5-008F-43E4-B06D-B3A969381382}" type="pres">
      <dgm:prSet presAssocID="{4B640520-04A6-4F29-9159-B6811F42F097}" presName="parentText" presStyleLbl="node1" presStyleIdx="2" presStyleCnt="6" custScaleX="126087" custScaleY="83513">
        <dgm:presLayoutVars>
          <dgm:chMax val="0"/>
          <dgm:bulletEnabled val="1"/>
        </dgm:presLayoutVars>
      </dgm:prSet>
      <dgm:spPr/>
    </dgm:pt>
    <dgm:pt modelId="{96112907-A73A-4566-8C0E-BC5EA2BE0723}" type="pres">
      <dgm:prSet presAssocID="{4B640520-04A6-4F29-9159-B6811F42F097}" presName="negativeSpace" presStyleCnt="0"/>
      <dgm:spPr/>
    </dgm:pt>
    <dgm:pt modelId="{A682009C-0EC9-41E5-AB18-DCC10545A6B0}" type="pres">
      <dgm:prSet presAssocID="{4B640520-04A6-4F29-9159-B6811F42F097}" presName="childText" presStyleLbl="conFgAcc1" presStyleIdx="2" presStyleCnt="6">
        <dgm:presLayoutVars>
          <dgm:bulletEnabled val="1"/>
        </dgm:presLayoutVars>
      </dgm:prSet>
      <dgm:spPr/>
    </dgm:pt>
    <dgm:pt modelId="{676660E9-05F0-48AD-86CE-42909581F841}" type="pres">
      <dgm:prSet presAssocID="{D111E504-729F-46E6-911C-79EB33453B10}" presName="spaceBetweenRectangles" presStyleCnt="0"/>
      <dgm:spPr/>
    </dgm:pt>
    <dgm:pt modelId="{63C97317-FBC6-489B-BAF7-A6AE2A0640D3}" type="pres">
      <dgm:prSet presAssocID="{6F4AD0D4-E71A-43AF-8FAC-5618F30140E9}" presName="parentLin" presStyleCnt="0"/>
      <dgm:spPr/>
    </dgm:pt>
    <dgm:pt modelId="{9555D941-7DC2-40BF-8214-1DE929A75035}" type="pres">
      <dgm:prSet presAssocID="{6F4AD0D4-E71A-43AF-8FAC-5618F30140E9}" presName="parentLeftMargin" presStyleLbl="node1" presStyleIdx="2" presStyleCnt="6"/>
      <dgm:spPr/>
    </dgm:pt>
    <dgm:pt modelId="{CDD77AC5-F4B3-4A55-9D7E-77BF6E7F4BE3}" type="pres">
      <dgm:prSet presAssocID="{6F4AD0D4-E71A-43AF-8FAC-5618F30140E9}" presName="parentText" presStyleLbl="node1" presStyleIdx="3" presStyleCnt="6" custScaleX="126087" custScaleY="83513">
        <dgm:presLayoutVars>
          <dgm:chMax val="0"/>
          <dgm:bulletEnabled val="1"/>
        </dgm:presLayoutVars>
      </dgm:prSet>
      <dgm:spPr/>
    </dgm:pt>
    <dgm:pt modelId="{57AC3A09-169D-4F9D-82EC-DB0F74C763BB}" type="pres">
      <dgm:prSet presAssocID="{6F4AD0D4-E71A-43AF-8FAC-5618F30140E9}" presName="negativeSpace" presStyleCnt="0"/>
      <dgm:spPr/>
    </dgm:pt>
    <dgm:pt modelId="{6F66589B-CBA8-4EE1-B475-D5D741C70E64}" type="pres">
      <dgm:prSet presAssocID="{6F4AD0D4-E71A-43AF-8FAC-5618F30140E9}" presName="childText" presStyleLbl="conFgAcc1" presStyleIdx="3" presStyleCnt="6">
        <dgm:presLayoutVars>
          <dgm:bulletEnabled val="1"/>
        </dgm:presLayoutVars>
      </dgm:prSet>
      <dgm:spPr/>
    </dgm:pt>
    <dgm:pt modelId="{E0F53C45-3B82-4E67-A4B7-C90828D84D07}" type="pres">
      <dgm:prSet presAssocID="{3567EB09-7548-4612-BFDF-45A25AE90C9F}"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3" presStyleCnt="6"/>
      <dgm:spPr/>
    </dgm:pt>
    <dgm:pt modelId="{C4851F8D-7EC3-4DA9-B329-8F3169DB7248}" type="pres">
      <dgm:prSet presAssocID="{5D45D3D3-AA75-4E26-BED4-CAA26C38DA6E}" presName="parentText" presStyleLbl="node1" presStyleIdx="4" presStyleCnt="6" custScaleX="126087" custScaleY="95978">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4" presStyleCnt="6">
        <dgm:presLayoutVars>
          <dgm:bulletEnabled val="1"/>
        </dgm:presLayoutVars>
      </dgm:prSet>
      <dgm:spPr/>
    </dgm:pt>
    <dgm:pt modelId="{936694AC-2F75-47C4-82DB-9B8FF5463FEC}" type="pres">
      <dgm:prSet presAssocID="{113DE87C-0BD1-4CCE-88CB-49354665D50A}" presName="spaceBetweenRectangles" presStyleCnt="0"/>
      <dgm:spPr/>
    </dgm:pt>
    <dgm:pt modelId="{31A4B3EA-7526-4A8C-A44B-F6F30FD8DC08}" type="pres">
      <dgm:prSet presAssocID="{34360730-CF5A-4C09-ADC4-F2BDBC6E2B15}" presName="parentLin" presStyleCnt="0"/>
      <dgm:spPr/>
    </dgm:pt>
    <dgm:pt modelId="{6A6F395F-6AAB-44B6-8DE3-9721C6BEBFED}" type="pres">
      <dgm:prSet presAssocID="{34360730-CF5A-4C09-ADC4-F2BDBC6E2B15}" presName="parentLeftMargin" presStyleLbl="node1" presStyleIdx="4" presStyleCnt="6"/>
      <dgm:spPr/>
    </dgm:pt>
    <dgm:pt modelId="{96F3E9F1-F97A-407F-BE21-5CAF0E706261}" type="pres">
      <dgm:prSet presAssocID="{34360730-CF5A-4C09-ADC4-F2BDBC6E2B15}" presName="parentText" presStyleLbl="node1" presStyleIdx="5" presStyleCnt="6" custScaleX="125674" custScaleY="83513">
        <dgm:presLayoutVars>
          <dgm:chMax val="0"/>
          <dgm:bulletEnabled val="1"/>
        </dgm:presLayoutVars>
      </dgm:prSet>
      <dgm:spPr/>
    </dgm:pt>
    <dgm:pt modelId="{DF00595F-594A-4652-BF47-659D70DB2EE4}" type="pres">
      <dgm:prSet presAssocID="{34360730-CF5A-4C09-ADC4-F2BDBC6E2B15}" presName="negativeSpace" presStyleCnt="0"/>
      <dgm:spPr/>
    </dgm:pt>
    <dgm:pt modelId="{5516CB9E-988F-492F-99B6-094237FAC981}" type="pres">
      <dgm:prSet presAssocID="{34360730-CF5A-4C09-ADC4-F2BDBC6E2B15}" presName="childText" presStyleLbl="conFgAcc1" presStyleIdx="5" presStyleCnt="6">
        <dgm:presLayoutVars>
          <dgm:bulletEnabled val="1"/>
        </dgm:presLayoutVars>
      </dgm:prSet>
      <dgm:spPr/>
    </dgm:pt>
  </dgm:ptLst>
  <dgm:cxnLst>
    <dgm:cxn modelId="{87792902-7381-4961-93D7-F165AA5359FC}" type="presOf" srcId="{6738112D-DB1C-4DD4-8D3B-9DFB76B885FE}" destId="{65ACA5CC-5DC2-4662-AC3C-2924A5408C21}" srcOrd="0" destOrd="0" presId="urn:microsoft.com/office/officeart/2005/8/layout/list1"/>
    <dgm:cxn modelId="{5679D417-1826-49AC-B7C0-785057059376}" type="presOf" srcId="{34360730-CF5A-4C09-ADC4-F2BDBC6E2B15}" destId="{6A6F395F-6AAB-44B6-8DE3-9721C6BEBFED}" srcOrd="0" destOrd="0" presId="urn:microsoft.com/office/officeart/2005/8/layout/list1"/>
    <dgm:cxn modelId="{57B74038-5BF4-497D-9EB2-F54D2F760424}" type="presOf" srcId="{34360730-CF5A-4C09-ADC4-F2BDBC6E2B15}" destId="{96F3E9F1-F97A-407F-BE21-5CAF0E706261}" srcOrd="1" destOrd="0" presId="urn:microsoft.com/office/officeart/2005/8/layout/list1"/>
    <dgm:cxn modelId="{67CEF45C-488F-42F7-9C0E-E85150BBA7A0}" type="presOf" srcId="{6F4AD0D4-E71A-43AF-8FAC-5618F30140E9}" destId="{9555D941-7DC2-40BF-8214-1DE929A75035}" srcOrd="0" destOrd="0" presId="urn:microsoft.com/office/officeart/2005/8/layout/list1"/>
    <dgm:cxn modelId="{62418E5F-C235-4497-9293-6A2096E95B15}" type="presOf" srcId="{6F4AD0D4-E71A-43AF-8FAC-5618F30140E9}" destId="{CDD77AC5-F4B3-4A55-9D7E-77BF6E7F4BE3}" srcOrd="1" destOrd="0" presId="urn:microsoft.com/office/officeart/2005/8/layout/list1"/>
    <dgm:cxn modelId="{32204447-4188-4104-891F-C38676D4B881}" type="presOf" srcId="{6738112D-DB1C-4DD4-8D3B-9DFB76B885FE}" destId="{6D40192D-86BB-419C-9B0E-9FD3DFD24F42}"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AD1BA752-A1D0-436E-AA41-84B9A10D3F25}" type="presOf" srcId="{4B640520-04A6-4F29-9159-B6811F42F097}" destId="{D386141B-510F-43C1-9E72-87D660827DDF}" srcOrd="0"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CE9AC285-E36A-4FA6-965C-98202F9FCA26}" type="presOf" srcId="{4B640520-04A6-4F29-9159-B6811F42F097}" destId="{22F279A5-008F-43E4-B06D-B3A969381382}" srcOrd="1" destOrd="0" presId="urn:microsoft.com/office/officeart/2005/8/layout/list1"/>
    <dgm:cxn modelId="{8F7A5390-C44E-411A-92B8-87192257CCFC}" srcId="{A0E57EAA-47BC-4F6E-8CEA-36B348611F0A}" destId="{6738112D-DB1C-4DD4-8D3B-9DFB76B885FE}" srcOrd="1" destOrd="0" parTransId="{968C2124-A657-4BED-AF7B-03E142D5E88D}" sibTransId="{B6BB3B68-04B3-4911-906E-12154BEC42BA}"/>
    <dgm:cxn modelId="{3C9C52A0-9C52-42A0-A5AF-6D575D986F39}" srcId="{A0E57EAA-47BC-4F6E-8CEA-36B348611F0A}" destId="{5D45D3D3-AA75-4E26-BED4-CAA26C38DA6E}" srcOrd="4" destOrd="0" parTransId="{3E91A89C-11CA-4144-BF40-E91C7D4CE286}" sibTransId="{113DE87C-0BD1-4CCE-88CB-49354665D50A}"/>
    <dgm:cxn modelId="{BDEF41BA-3D10-4D40-AEE8-26F26A6443EE}" srcId="{A0E57EAA-47BC-4F6E-8CEA-36B348611F0A}" destId="{34360730-CF5A-4C09-ADC4-F2BDBC6E2B15}" srcOrd="5" destOrd="0" parTransId="{D01DD2E9-66CD-4BEC-AB99-9808C0C9CC51}" sibTransId="{135E8A40-2A3F-4495-9B51-A403215F381D}"/>
    <dgm:cxn modelId="{F8B6E9DE-306F-44AC-9D4A-38EB788B3E2F}" srcId="{A0E57EAA-47BC-4F6E-8CEA-36B348611F0A}" destId="{6F4AD0D4-E71A-43AF-8FAC-5618F30140E9}" srcOrd="3" destOrd="0" parTransId="{762D0142-10DD-4B12-BDD7-55D2D392692A}" sibTransId="{3567EB09-7548-4612-BFDF-45A25AE90C9F}"/>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B7669EEB-E7AD-40CF-9456-1CD9EDA3DB37}" srcId="{A0E57EAA-47BC-4F6E-8CEA-36B348611F0A}" destId="{4B640520-04A6-4F29-9159-B6811F42F097}" srcOrd="2" destOrd="0" parTransId="{898CB2AB-5A08-40FA-AF22-FA05E5CDA29C}" sibTransId="{D111E504-729F-46E6-911C-79EB33453B10}"/>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87318BBA-CB7A-48F6-ACCC-B81DBDDC0150}" type="presParOf" srcId="{5DAE78DC-027A-4390-B29E-5829F6B745DB}" destId="{A8A2C503-7BD2-4C05-B348-E4E6D12A1D0E}" srcOrd="4" destOrd="0" presId="urn:microsoft.com/office/officeart/2005/8/layout/list1"/>
    <dgm:cxn modelId="{464F292E-21FC-42A4-95D9-D8EBDAA6B4FF}" type="presParOf" srcId="{A8A2C503-7BD2-4C05-B348-E4E6D12A1D0E}" destId="{65ACA5CC-5DC2-4662-AC3C-2924A5408C21}" srcOrd="0" destOrd="0" presId="urn:microsoft.com/office/officeart/2005/8/layout/list1"/>
    <dgm:cxn modelId="{F83F7C99-54BA-4D24-837B-648870839BBE}" type="presParOf" srcId="{A8A2C503-7BD2-4C05-B348-E4E6D12A1D0E}" destId="{6D40192D-86BB-419C-9B0E-9FD3DFD24F42}" srcOrd="1" destOrd="0" presId="urn:microsoft.com/office/officeart/2005/8/layout/list1"/>
    <dgm:cxn modelId="{F60B6C53-ECEF-45D2-931B-1D029DCB91B1}" type="presParOf" srcId="{5DAE78DC-027A-4390-B29E-5829F6B745DB}" destId="{FFB9615A-73EB-4E3E-A662-7EE472B54073}" srcOrd="5" destOrd="0" presId="urn:microsoft.com/office/officeart/2005/8/layout/list1"/>
    <dgm:cxn modelId="{53274D9D-7621-4041-B4E7-CB6AADD8B32B}" type="presParOf" srcId="{5DAE78DC-027A-4390-B29E-5829F6B745DB}" destId="{F2832651-8427-42C8-A5F0-B6CCDE760BE8}" srcOrd="6" destOrd="0" presId="urn:microsoft.com/office/officeart/2005/8/layout/list1"/>
    <dgm:cxn modelId="{7868B017-28C6-4CB8-A1BB-0CD71C6BED43}" type="presParOf" srcId="{5DAE78DC-027A-4390-B29E-5829F6B745DB}" destId="{1CA15A85-610B-4884-8F09-451C2A614E71}" srcOrd="7" destOrd="0" presId="urn:microsoft.com/office/officeart/2005/8/layout/list1"/>
    <dgm:cxn modelId="{25BBE836-F1A5-4567-B881-9127659FCC82}" type="presParOf" srcId="{5DAE78DC-027A-4390-B29E-5829F6B745DB}" destId="{8A1320B6-0652-452C-9955-4099CB6480EE}" srcOrd="8" destOrd="0" presId="urn:microsoft.com/office/officeart/2005/8/layout/list1"/>
    <dgm:cxn modelId="{424F040B-A092-4911-97EC-6C74AAA68295}" type="presParOf" srcId="{8A1320B6-0652-452C-9955-4099CB6480EE}" destId="{D386141B-510F-43C1-9E72-87D660827DDF}" srcOrd="0" destOrd="0" presId="urn:microsoft.com/office/officeart/2005/8/layout/list1"/>
    <dgm:cxn modelId="{A7DCF5BE-3F41-4C99-99CD-601D0D5009F1}" type="presParOf" srcId="{8A1320B6-0652-452C-9955-4099CB6480EE}" destId="{22F279A5-008F-43E4-B06D-B3A969381382}" srcOrd="1" destOrd="0" presId="urn:microsoft.com/office/officeart/2005/8/layout/list1"/>
    <dgm:cxn modelId="{58CD1653-DFBE-46A0-A416-397D8000CCE5}" type="presParOf" srcId="{5DAE78DC-027A-4390-B29E-5829F6B745DB}" destId="{96112907-A73A-4566-8C0E-BC5EA2BE0723}" srcOrd="9" destOrd="0" presId="urn:microsoft.com/office/officeart/2005/8/layout/list1"/>
    <dgm:cxn modelId="{8AAE5873-60BD-4046-B304-62C8965DADE6}" type="presParOf" srcId="{5DAE78DC-027A-4390-B29E-5829F6B745DB}" destId="{A682009C-0EC9-41E5-AB18-DCC10545A6B0}" srcOrd="10" destOrd="0" presId="urn:microsoft.com/office/officeart/2005/8/layout/list1"/>
    <dgm:cxn modelId="{9950345D-030E-48D2-B984-AFA372C46798}" type="presParOf" srcId="{5DAE78DC-027A-4390-B29E-5829F6B745DB}" destId="{676660E9-05F0-48AD-86CE-42909581F841}" srcOrd="11" destOrd="0" presId="urn:microsoft.com/office/officeart/2005/8/layout/list1"/>
    <dgm:cxn modelId="{B27C28B2-3BBE-49DE-BDFB-989336357E91}" type="presParOf" srcId="{5DAE78DC-027A-4390-B29E-5829F6B745DB}" destId="{63C97317-FBC6-489B-BAF7-A6AE2A0640D3}" srcOrd="12" destOrd="0" presId="urn:microsoft.com/office/officeart/2005/8/layout/list1"/>
    <dgm:cxn modelId="{F00C6B41-49C8-40F9-8BC6-610FCC4CE67F}" type="presParOf" srcId="{63C97317-FBC6-489B-BAF7-A6AE2A0640D3}" destId="{9555D941-7DC2-40BF-8214-1DE929A75035}" srcOrd="0" destOrd="0" presId="urn:microsoft.com/office/officeart/2005/8/layout/list1"/>
    <dgm:cxn modelId="{DA2859FD-3326-48DB-98B9-F8A22B2D6445}" type="presParOf" srcId="{63C97317-FBC6-489B-BAF7-A6AE2A0640D3}" destId="{CDD77AC5-F4B3-4A55-9D7E-77BF6E7F4BE3}" srcOrd="1" destOrd="0" presId="urn:microsoft.com/office/officeart/2005/8/layout/list1"/>
    <dgm:cxn modelId="{26AF529C-84C8-4BE5-84D7-3CE8BF8736FC}" type="presParOf" srcId="{5DAE78DC-027A-4390-B29E-5829F6B745DB}" destId="{57AC3A09-169D-4F9D-82EC-DB0F74C763BB}" srcOrd="13" destOrd="0" presId="urn:microsoft.com/office/officeart/2005/8/layout/list1"/>
    <dgm:cxn modelId="{9026BC08-2644-4B67-A48F-AE197E0E240C}" type="presParOf" srcId="{5DAE78DC-027A-4390-B29E-5829F6B745DB}" destId="{6F66589B-CBA8-4EE1-B475-D5D741C70E64}" srcOrd="14" destOrd="0" presId="urn:microsoft.com/office/officeart/2005/8/layout/list1"/>
    <dgm:cxn modelId="{3480042E-6A74-4F33-A050-CEE4D9F92A8D}" type="presParOf" srcId="{5DAE78DC-027A-4390-B29E-5829F6B745DB}" destId="{E0F53C45-3B82-4E67-A4B7-C90828D84D07}" srcOrd="15" destOrd="0" presId="urn:microsoft.com/office/officeart/2005/8/layout/list1"/>
    <dgm:cxn modelId="{2CE3437A-3101-434C-84AA-F64ADBA5DAAE}" type="presParOf" srcId="{5DAE78DC-027A-4390-B29E-5829F6B745DB}" destId="{F3029908-1C0D-4FB5-A002-704B6E146723}" srcOrd="16"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17" destOrd="0" presId="urn:microsoft.com/office/officeart/2005/8/layout/list1"/>
    <dgm:cxn modelId="{629DD7C0-6886-4F24-8D47-D81EFF7AF3F1}" type="presParOf" srcId="{5DAE78DC-027A-4390-B29E-5829F6B745DB}" destId="{57645CBD-A313-4BF0-96AA-D92FE4025230}" srcOrd="18" destOrd="0" presId="urn:microsoft.com/office/officeart/2005/8/layout/list1"/>
    <dgm:cxn modelId="{A86680DC-2FCF-4619-8859-CB72C8ACBBD1}" type="presParOf" srcId="{5DAE78DC-027A-4390-B29E-5829F6B745DB}" destId="{936694AC-2F75-47C4-82DB-9B8FF5463FEC}" srcOrd="19" destOrd="0" presId="urn:microsoft.com/office/officeart/2005/8/layout/list1"/>
    <dgm:cxn modelId="{2904D523-7386-4A15-B05E-8648B209E223}" type="presParOf" srcId="{5DAE78DC-027A-4390-B29E-5829F6B745DB}" destId="{31A4B3EA-7526-4A8C-A44B-F6F30FD8DC08}" srcOrd="20" destOrd="0" presId="urn:microsoft.com/office/officeart/2005/8/layout/list1"/>
    <dgm:cxn modelId="{F0C43FDF-02E1-4CB7-9AF9-F88FE8F78426}" type="presParOf" srcId="{31A4B3EA-7526-4A8C-A44B-F6F30FD8DC08}" destId="{6A6F395F-6AAB-44B6-8DE3-9721C6BEBFED}" srcOrd="0" destOrd="0" presId="urn:microsoft.com/office/officeart/2005/8/layout/list1"/>
    <dgm:cxn modelId="{7AD0346D-3A53-43CF-B6FD-388F765820A9}" type="presParOf" srcId="{31A4B3EA-7526-4A8C-A44B-F6F30FD8DC08}" destId="{96F3E9F1-F97A-407F-BE21-5CAF0E706261}" srcOrd="1" destOrd="0" presId="urn:microsoft.com/office/officeart/2005/8/layout/list1"/>
    <dgm:cxn modelId="{0913AF1C-C465-429B-83AF-F1C7E889E5D7}" type="presParOf" srcId="{5DAE78DC-027A-4390-B29E-5829F6B745DB}" destId="{DF00595F-594A-4652-BF47-659D70DB2EE4}" srcOrd="21" destOrd="0" presId="urn:microsoft.com/office/officeart/2005/8/layout/list1"/>
    <dgm:cxn modelId="{CEDEBF6E-9738-44E9-B97E-DEDCE6848963}" type="presParOf" srcId="{5DAE78DC-027A-4390-B29E-5829F6B745DB}" destId="{5516CB9E-988F-492F-99B6-094237FAC981}" srcOrd="22" destOrd="0" presId="urn:microsoft.com/office/officeart/2005/8/layout/list1"/>
  </dgm:cxnLst>
  <dgm:bg/>
  <dgm:whole>
    <a:ln>
      <a:solidFill>
        <a:srgbClr val="575C96"/>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dirty="0">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dirty="0">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dirty="0">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dirty="0">
              <a:latin typeface="Arial" panose="020B0604020202020204" pitchFamily="34" charset="0"/>
              <a:cs typeface="Arial" panose="020B0604020202020204" pitchFamily="34" charset="0"/>
            </a:rPr>
            <a:t>Use Webchat for help with IT system issues</a:t>
          </a:r>
          <a:endParaRPr lang="en-GB" sz="1800" dirty="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dirty="0">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dirty="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dirty="0">
              <a:latin typeface="Arial" panose="020B0604020202020204" pitchFamily="34" charset="0"/>
              <a:cs typeface="Arial" panose="020B0604020202020204" pitchFamily="34" charset="0"/>
            </a:rPr>
            <a:t>Sign up on ‘Eventbrite’</a:t>
          </a:r>
          <a:endParaRPr lang="en-GB" sz="1800" dirty="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dirty="0">
              <a:latin typeface="Arial" panose="020B0604020202020204" pitchFamily="34" charset="0"/>
              <a:cs typeface="Arial" panose="020B0604020202020204" pitchFamily="34" charset="0"/>
            </a:rPr>
            <a:t>Popular sessions are posted on the training website: </a:t>
          </a:r>
          <a:r>
            <a:rPr lang="en-GB" sz="1800" dirty="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1800" dirty="0">
              <a:solidFill>
                <a:srgbClr val="575C96"/>
              </a:solidFill>
              <a:latin typeface="Arial" panose="020B0604020202020204" pitchFamily="34" charset="0"/>
              <a:cs typeface="Arial" panose="020B0604020202020204" pitchFamily="34" charset="0"/>
            </a:rPr>
            <a:t> </a:t>
          </a:r>
          <a:r>
            <a:rPr lang="en-GB" sz="1800" dirty="0">
              <a:solidFill>
                <a:schemeClr val="tx1"/>
              </a:solidFill>
              <a:latin typeface="+mn-lt"/>
              <a:cs typeface="Arial" panose="020B0604020202020204" pitchFamily="34" charset="0"/>
            </a:rPr>
            <a:t>and the LAA YouTube channel: </a:t>
          </a:r>
          <a:r>
            <a:rPr lang="en-GB" sz="1800" dirty="0">
              <a:solidFill>
                <a:schemeClr val="accent2"/>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Legal Aid Agency </a:t>
          </a:r>
          <a:r>
            <a:rPr lang="en-GB" sz="1800" dirty="0" err="1">
              <a:solidFill>
                <a:schemeClr val="accent2"/>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youtube</a:t>
          </a:r>
          <a:r>
            <a:rPr lang="en-GB" sz="1800" dirty="0">
              <a:solidFill>
                <a:schemeClr val="accent2"/>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 channel</a:t>
          </a:r>
          <a:r>
            <a:rPr lang="en-GB" sz="1800" dirty="0">
              <a:solidFill>
                <a:schemeClr val="accent2"/>
              </a:solidFill>
            </a:rPr>
            <a:t> </a:t>
          </a:r>
          <a:r>
            <a:rPr lang="en-GB" sz="1800" dirty="0">
              <a:solidFill>
                <a:schemeClr val="tx1"/>
              </a:solidFill>
            </a:rPr>
            <a:t>Remember to like and subscribe!</a:t>
          </a:r>
          <a:endParaRPr lang="en-GB" sz="1800" dirty="0">
            <a:solidFill>
              <a:schemeClr val="tx1"/>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dgm:t>
        <a:bodyPr/>
        <a:lstStyle/>
        <a:p>
          <a:r>
            <a:rPr lang="en-GB" sz="1800" b="0" dirty="0">
              <a:solidFill>
                <a:schemeClr val="accent2"/>
              </a:solidFill>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Submit a Case Enquiry: Quick Guide (justice.gov.uk)</a:t>
          </a:r>
          <a:endPar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301FBD5A-316C-4411-880B-173725B345BD}">
      <dgm:prSet phldr="0" custT="1"/>
      <dgm:spPr/>
      <dgm:t>
        <a:bodyPr/>
        <a:lstStyle/>
        <a:p>
          <a:pPr>
            <a:buFont typeface="Arial" panose="020B0604020202020204" pitchFamily="34" charset="0"/>
            <a:buChar char="•"/>
          </a:pPr>
          <a:r>
            <a:rPr lang="en-GB" sz="1800" b="0" dirty="0">
              <a:solidFill>
                <a:schemeClr val="accent2"/>
              </a:solidFill>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dirty="0">
            <a:solidFill>
              <a:schemeClr val="accent2"/>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F5A776C5-3383-4087-AEDB-EADEC088D247}" type="parTrans" cxnId="{B0F90859-3CDD-4623-A1F4-F2F18B525490}">
      <dgm:prSet/>
      <dgm:spPr/>
      <dgm:t>
        <a:bodyPr/>
        <a:lstStyle/>
        <a:p>
          <a:endParaRPr lang="en-GB"/>
        </a:p>
      </dgm:t>
    </dgm:pt>
    <dgm:pt modelId="{D74E4B87-914B-47D9-B267-F844E18321E3}" type="sibTrans" cxnId="{B0F90859-3CDD-4623-A1F4-F2F18B52549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2AF2401-3049-4D63-B24B-D678E1F65A49}" type="presOf" srcId="{AD166097-ED3E-470C-AE56-F2987FEA9BAB}" destId="{3E190518-22F1-4646-9759-29626193A688}" srcOrd="0" destOrd="0" presId="urn:microsoft.com/office/officeart/2005/8/layout/list1"/>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0F90859-3CDD-4623-A1F4-F2F18B525490}" srcId="{B35C3339-A81B-4400-A810-D0D06B9429A3}" destId="{301FBD5A-316C-4411-880B-173725B345BD}" srcOrd="1" destOrd="0" parTransId="{F5A776C5-3383-4087-AEDB-EADEC088D247}" sibTransId="{D74E4B87-914B-47D9-B267-F844E18321E3}"/>
    <dgm:cxn modelId="{0F597E59-456A-4C2F-9A48-2D78D5EE2E89}" type="presOf" srcId="{301FBD5A-316C-4411-880B-173725B345BD}" destId="{3E190518-22F1-4646-9759-29626193A688}" srcOrd="0" destOrd="1"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dirty="0">
              <a:solidFill>
                <a:schemeClr val="tx1"/>
              </a:solidFill>
            </a:rPr>
            <a:t>Legal Aid Bulletin</a:t>
          </a:r>
          <a:endParaRPr lang="en-GB" sz="2000" dirty="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dirty="0">
              <a:solidFill>
                <a:schemeClr val="tx1"/>
              </a:solidFill>
            </a:rPr>
            <a:t>Social Media</a:t>
          </a:r>
          <a:endParaRPr lang="en-GB" sz="2000" dirty="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dirty="0">
              <a:solidFill>
                <a:schemeClr val="tx1"/>
              </a:solidFill>
            </a:rPr>
            <a:t>LAA Portal</a:t>
          </a:r>
          <a:endParaRPr lang="en-GB" sz="2000" dirty="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dirty="0">
              <a:solidFill>
                <a:schemeClr val="tx1"/>
              </a:solidFill>
            </a:rPr>
            <a:t>A fortnightly e-alert with links to relevant pages</a:t>
          </a:r>
          <a:endParaRPr lang="en-GB" sz="1800" dirty="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dirty="0">
              <a:solidFill>
                <a:schemeClr val="tx1"/>
              </a:solidFill>
            </a:rPr>
            <a:t>Follow us on X (formerly Twitter)</a:t>
          </a:r>
          <a:endParaRPr lang="en-GB" sz="1800" dirty="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dirty="0">
              <a:solidFill>
                <a:schemeClr val="tx1"/>
              </a:solidFill>
            </a:rPr>
            <a:t>We post the status of our online systems on the portal’s home page</a:t>
          </a:r>
          <a:endParaRPr lang="en-GB" sz="1800" dirty="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dirty="0">
              <a:solidFill>
                <a:schemeClr val="tx1"/>
              </a:solidFill>
            </a:rPr>
            <a:t>Join our thousands of subscribers: </a:t>
          </a:r>
          <a:r>
            <a:rPr lang="en-GB" sz="1800"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dirty="0">
            <a:solidFill>
              <a:schemeClr val="accent2"/>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dirty="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dirty="0">
              <a:solidFill>
                <a:schemeClr val="tx1"/>
              </a:solidFill>
            </a:rPr>
            <a:t>Get help from our customer </a:t>
          </a:r>
          <a:r>
            <a:rPr lang="en-GB" sz="1800" dirty="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229038"/>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527319" y="64235"/>
          <a:ext cx="8662706" cy="468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Introduction</a:t>
          </a:r>
        </a:p>
      </dsp:txBody>
      <dsp:txXfrm>
        <a:off x="550185" y="87101"/>
        <a:ext cx="8616974" cy="422675"/>
      </dsp:txXfrm>
    </dsp:sp>
    <dsp:sp modelId="{F2832651-8427-42C8-A5F0-B6CCDE760BE8}">
      <dsp:nvSpPr>
        <dsp:cNvPr id="0" name=""/>
        <dsp:cNvSpPr/>
      </dsp:nvSpPr>
      <dsp:spPr>
        <a:xfrm>
          <a:off x="0" y="998406"/>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0192D-86BB-419C-9B0E-9FD3DFD24F42}">
      <dsp:nvSpPr>
        <dsp:cNvPr id="0" name=""/>
        <dsp:cNvSpPr/>
      </dsp:nvSpPr>
      <dsp:spPr>
        <a:xfrm>
          <a:off x="527319" y="833603"/>
          <a:ext cx="8662706" cy="468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GB" sz="2000" b="1" kern="1200"/>
            <a:t>Disrepair, unlawful eviction and possession and counterclaims </a:t>
          </a:r>
          <a:endParaRPr lang="en-US" sz="2000" b="1" kern="1200" dirty="0">
            <a:latin typeface="+mj-lt"/>
          </a:endParaRPr>
        </a:p>
      </dsp:txBody>
      <dsp:txXfrm>
        <a:off x="550185" y="856469"/>
        <a:ext cx="8616974" cy="422675"/>
      </dsp:txXfrm>
    </dsp:sp>
    <dsp:sp modelId="{A682009C-0EC9-41E5-AB18-DCC10545A6B0}">
      <dsp:nvSpPr>
        <dsp:cNvPr id="0" name=""/>
        <dsp:cNvSpPr/>
      </dsp:nvSpPr>
      <dsp:spPr>
        <a:xfrm>
          <a:off x="0" y="1767774"/>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279A5-008F-43E4-B06D-B3A969381382}">
      <dsp:nvSpPr>
        <dsp:cNvPr id="0" name=""/>
        <dsp:cNvSpPr/>
      </dsp:nvSpPr>
      <dsp:spPr>
        <a:xfrm>
          <a:off x="490744" y="1579806"/>
          <a:ext cx="8662706" cy="468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GB" sz="2000" b="1" kern="1200" dirty="0"/>
            <a:t>Homelessness appeals and judicial review</a:t>
          </a:r>
          <a:endParaRPr lang="en-US" sz="2000" b="1" kern="1200" dirty="0">
            <a:latin typeface="+mj-lt"/>
          </a:endParaRPr>
        </a:p>
      </dsp:txBody>
      <dsp:txXfrm>
        <a:off x="513610" y="1602672"/>
        <a:ext cx="8616974" cy="422675"/>
      </dsp:txXfrm>
    </dsp:sp>
    <dsp:sp modelId="{6F66589B-CBA8-4EE1-B475-D5D741C70E64}">
      <dsp:nvSpPr>
        <dsp:cNvPr id="0" name=""/>
        <dsp:cNvSpPr/>
      </dsp:nvSpPr>
      <dsp:spPr>
        <a:xfrm>
          <a:off x="0" y="2537141"/>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77AC5-F4B3-4A55-9D7E-77BF6E7F4BE3}">
      <dsp:nvSpPr>
        <dsp:cNvPr id="0" name=""/>
        <dsp:cNvSpPr/>
      </dsp:nvSpPr>
      <dsp:spPr>
        <a:xfrm>
          <a:off x="490744" y="2349174"/>
          <a:ext cx="8662706" cy="468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Delegated Functions</a:t>
          </a:r>
        </a:p>
      </dsp:txBody>
      <dsp:txXfrm>
        <a:off x="513610" y="2372040"/>
        <a:ext cx="8616974" cy="422675"/>
      </dsp:txXfrm>
    </dsp:sp>
    <dsp:sp modelId="{57645CBD-A313-4BF0-96AA-D92FE4025230}">
      <dsp:nvSpPr>
        <dsp:cNvPr id="0" name=""/>
        <dsp:cNvSpPr/>
      </dsp:nvSpPr>
      <dsp:spPr>
        <a:xfrm>
          <a:off x="0" y="3376423"/>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90744" y="3118541"/>
          <a:ext cx="8662706" cy="5383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GB" sz="2000" b="1" kern="1200" dirty="0"/>
            <a:t>Committal</a:t>
          </a:r>
          <a:endParaRPr lang="en-US" sz="2000" b="1" kern="1200" dirty="0">
            <a:latin typeface="+mj-lt"/>
          </a:endParaRPr>
        </a:p>
      </dsp:txBody>
      <dsp:txXfrm>
        <a:off x="517023" y="3144820"/>
        <a:ext cx="8610148" cy="485763"/>
      </dsp:txXfrm>
    </dsp:sp>
    <dsp:sp modelId="{5516CB9E-988F-492F-99B6-094237FAC981}">
      <dsp:nvSpPr>
        <dsp:cNvPr id="0" name=""/>
        <dsp:cNvSpPr/>
      </dsp:nvSpPr>
      <dsp:spPr>
        <a:xfrm>
          <a:off x="0" y="4145790"/>
          <a:ext cx="98148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E9F1-F97A-407F-BE21-5CAF0E706261}">
      <dsp:nvSpPr>
        <dsp:cNvPr id="0" name=""/>
        <dsp:cNvSpPr/>
      </dsp:nvSpPr>
      <dsp:spPr>
        <a:xfrm>
          <a:off x="490744" y="3957823"/>
          <a:ext cx="8634331" cy="468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Additional guidance / contact us</a:t>
          </a:r>
        </a:p>
      </dsp:txBody>
      <dsp:txXfrm>
        <a:off x="513610" y="3980689"/>
        <a:ext cx="8588599" cy="42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14830"/>
          <a:ext cx="10138391" cy="110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accent2"/>
              </a:solidFill>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Submit a Case Enquiry: Quick Guide (justice.gov.uk)</a:t>
          </a:r>
          <a:endPar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kern="1200" dirty="0">
              <a:solidFill>
                <a:schemeClr val="accent2"/>
              </a:solidFill>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kern="1200" dirty="0">
            <a:solidFill>
              <a:schemeClr val="accent2"/>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214830"/>
        <a:ext cx="10138391" cy="1102500"/>
      </dsp:txXfrm>
    </dsp:sp>
    <dsp:sp modelId="{150576E2-B4C6-4050-8FD4-CA95B847155B}">
      <dsp:nvSpPr>
        <dsp:cNvPr id="0" name=""/>
        <dsp:cNvSpPr/>
      </dsp:nvSpPr>
      <dsp:spPr>
        <a:xfrm>
          <a:off x="506919" y="67230"/>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CCMS Quick Guides </a:t>
          </a:r>
        </a:p>
      </dsp:txBody>
      <dsp:txXfrm>
        <a:off x="521329" y="81640"/>
        <a:ext cx="7068053" cy="266380"/>
      </dsp:txXfrm>
    </dsp:sp>
    <dsp:sp modelId="{BFEDC405-33BF-4BA3-A838-FFBB77DEB8BC}">
      <dsp:nvSpPr>
        <dsp:cNvPr id="0" name=""/>
        <dsp:cNvSpPr/>
      </dsp:nvSpPr>
      <dsp:spPr>
        <a:xfrm>
          <a:off x="0" y="151893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Sign up on ‘Eventbrite’</a:t>
          </a:r>
          <a:endParaRPr lang="en-GB" sz="1800" kern="1200" dirty="0">
            <a:latin typeface="Arial" panose="020B0604020202020204" pitchFamily="34" charset="0"/>
            <a:cs typeface="Arial" panose="020B0604020202020204" pitchFamily="34" charset="0"/>
          </a:endParaRPr>
        </a:p>
      </dsp:txBody>
      <dsp:txXfrm>
        <a:off x="0" y="1518931"/>
        <a:ext cx="10138391" cy="582750"/>
      </dsp:txXfrm>
    </dsp:sp>
    <dsp:sp modelId="{67B7D9D3-9CC8-4AE7-A220-98CDDFF8386C}">
      <dsp:nvSpPr>
        <dsp:cNvPr id="0" name=""/>
        <dsp:cNvSpPr/>
      </dsp:nvSpPr>
      <dsp:spPr>
        <a:xfrm>
          <a:off x="506919" y="1371330"/>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CCMS Online Training</a:t>
          </a:r>
        </a:p>
      </dsp:txBody>
      <dsp:txXfrm>
        <a:off x="521329" y="1385740"/>
        <a:ext cx="7068053" cy="266380"/>
      </dsp:txXfrm>
    </dsp:sp>
    <dsp:sp modelId="{75A5DF26-28A4-49BE-825D-32A0F9B644C1}">
      <dsp:nvSpPr>
        <dsp:cNvPr id="0" name=""/>
        <dsp:cNvSpPr/>
      </dsp:nvSpPr>
      <dsp:spPr>
        <a:xfrm>
          <a:off x="0" y="230328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Use Webchat for help with IT system issues</a:t>
          </a:r>
          <a:endParaRPr lang="en-GB" sz="1800" kern="1200" dirty="0">
            <a:latin typeface="Arial" panose="020B0604020202020204" pitchFamily="34" charset="0"/>
            <a:cs typeface="Arial" panose="020B0604020202020204" pitchFamily="34" charset="0"/>
          </a:endParaRPr>
        </a:p>
      </dsp:txBody>
      <dsp:txXfrm>
        <a:off x="0" y="2303281"/>
        <a:ext cx="10138391" cy="582750"/>
      </dsp:txXfrm>
    </dsp:sp>
    <dsp:sp modelId="{FE77AF1C-3A89-4C0E-AAED-39D2B822CEDF}">
      <dsp:nvSpPr>
        <dsp:cNvPr id="0" name=""/>
        <dsp:cNvSpPr/>
      </dsp:nvSpPr>
      <dsp:spPr>
        <a:xfrm>
          <a:off x="506919" y="215568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Online Support Webchat</a:t>
          </a:r>
        </a:p>
      </dsp:txBody>
      <dsp:txXfrm>
        <a:off x="521329" y="2170091"/>
        <a:ext cx="7068053" cy="266380"/>
      </dsp:txXfrm>
    </dsp:sp>
    <dsp:sp modelId="{64286BCF-409A-4199-93D7-EC97D8E5BBF6}">
      <dsp:nvSpPr>
        <dsp:cNvPr id="0" name=""/>
        <dsp:cNvSpPr/>
      </dsp:nvSpPr>
      <dsp:spPr>
        <a:xfrm>
          <a:off x="0" y="3087631"/>
          <a:ext cx="10138391" cy="157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Popular sessions are posted on the training website: </a:t>
          </a:r>
          <a:r>
            <a:rPr lang="en-GB" sz="180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Ministry of Justice</a:t>
          </a:r>
          <a:r>
            <a:rPr lang="en-GB" sz="1800" kern="1200" dirty="0">
              <a:solidFill>
                <a:srgbClr val="575C96"/>
              </a:solidFill>
              <a:latin typeface="Arial" panose="020B0604020202020204" pitchFamily="34" charset="0"/>
              <a:cs typeface="Arial" panose="020B0604020202020204" pitchFamily="34" charset="0"/>
            </a:rPr>
            <a:t> </a:t>
          </a:r>
          <a:r>
            <a:rPr lang="en-GB" sz="1800" kern="1200" dirty="0">
              <a:solidFill>
                <a:schemeClr val="tx1"/>
              </a:solidFill>
              <a:latin typeface="+mn-lt"/>
              <a:cs typeface="Arial" panose="020B0604020202020204" pitchFamily="34" charset="0"/>
            </a:rPr>
            <a:t>and the LAA YouTube channel: </a:t>
          </a:r>
          <a:r>
            <a:rPr lang="en-GB" sz="1800" kern="1200" dirty="0">
              <a:solidFill>
                <a:schemeClr val="accent2"/>
              </a:solidFill>
              <a:hlinkClick xmlns:r="http://schemas.openxmlformats.org/officeDocument/2006/relationships" r:id="rId5" tooltip="https://www.youtube.com/@legalaidagency4058?app=desktop">
                <a:extLst>
                  <a:ext uri="{A12FA001-AC4F-418D-AE19-62706E023703}">
                    <ahyp:hlinkClr xmlns:ahyp="http://schemas.microsoft.com/office/drawing/2018/hyperlinkcolor" val="tx"/>
                  </a:ext>
                </a:extLst>
              </a:hlinkClick>
            </a:rPr>
            <a:t>Legal Aid Agency </a:t>
          </a:r>
          <a:r>
            <a:rPr lang="en-GB" sz="1800" kern="1200" dirty="0" err="1">
              <a:solidFill>
                <a:schemeClr val="accent2"/>
              </a:solidFill>
              <a:hlinkClick xmlns:r="http://schemas.openxmlformats.org/officeDocument/2006/relationships" r:id="rId5" tooltip="https://www.youtube.com/@legalaidagency4058?app=desktop">
                <a:extLst>
                  <a:ext uri="{A12FA001-AC4F-418D-AE19-62706E023703}">
                    <ahyp:hlinkClr xmlns:ahyp="http://schemas.microsoft.com/office/drawing/2018/hyperlinkcolor" val="tx"/>
                  </a:ext>
                </a:extLst>
              </a:hlinkClick>
            </a:rPr>
            <a:t>youtube</a:t>
          </a:r>
          <a:r>
            <a:rPr lang="en-GB" sz="1800" kern="1200" dirty="0">
              <a:solidFill>
                <a:schemeClr val="accent2"/>
              </a:solidFill>
              <a:hlinkClick xmlns:r="http://schemas.openxmlformats.org/officeDocument/2006/relationships" r:id="rId5" tooltip="https://www.youtube.com/@legalaidagency4058?app=desktop">
                <a:extLst>
                  <a:ext uri="{A12FA001-AC4F-418D-AE19-62706E023703}">
                    <ahyp:hlinkClr xmlns:ahyp="http://schemas.microsoft.com/office/drawing/2018/hyperlinkcolor" val="tx"/>
                  </a:ext>
                </a:extLst>
              </a:hlinkClick>
            </a:rPr>
            <a:t> channel</a:t>
          </a:r>
          <a:r>
            <a:rPr lang="en-GB" sz="1800" kern="1200" dirty="0">
              <a:solidFill>
                <a:schemeClr val="accent2"/>
              </a:solidFill>
            </a:rPr>
            <a:t> </a:t>
          </a:r>
          <a:r>
            <a:rPr lang="en-GB" sz="1800" kern="1200" dirty="0">
              <a:solidFill>
                <a:schemeClr val="tx1"/>
              </a:solidFill>
            </a:rPr>
            <a:t>Remember to like and subscribe!</a:t>
          </a:r>
          <a:endParaRPr lang="en-GB" sz="1800" kern="1200" dirty="0">
            <a:solidFill>
              <a:schemeClr val="tx1"/>
            </a:solidFill>
            <a:latin typeface="Arial" panose="020B0604020202020204" pitchFamily="34" charset="0"/>
            <a:cs typeface="Arial" panose="020B0604020202020204" pitchFamily="34" charset="0"/>
          </a:endParaRPr>
        </a:p>
      </dsp:txBody>
      <dsp:txXfrm>
        <a:off x="0" y="3087631"/>
        <a:ext cx="10138391" cy="1575000"/>
      </dsp:txXfrm>
    </dsp:sp>
    <dsp:sp modelId="{DE41F533-A90B-4791-A97F-D2263066D35F}">
      <dsp:nvSpPr>
        <dsp:cNvPr id="0" name=""/>
        <dsp:cNvSpPr/>
      </dsp:nvSpPr>
      <dsp:spPr>
        <a:xfrm>
          <a:off x="506919" y="294003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Webinar Recordings</a:t>
          </a:r>
        </a:p>
      </dsp:txBody>
      <dsp:txXfrm>
        <a:off x="521329" y="2954441"/>
        <a:ext cx="7068053"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Legal Aid Bulletin</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A fortnightly e-alert with links to relevant pages</a:t>
          </a:r>
          <a:endParaRPr lang="en-GB" sz="18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Join our thousands of subscribers: </a:t>
          </a:r>
          <a:r>
            <a:rPr lang="en-GB" sz="1800" kern="1200"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kern="1200" dirty="0">
            <a:solidFill>
              <a:schemeClr val="accent2"/>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Social Media</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Follow us on X (formerly Twitter)</a:t>
          </a:r>
          <a:endParaRPr lang="en-GB" sz="18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Get help from our customer </a:t>
          </a:r>
          <a:r>
            <a:rPr lang="en-GB" sz="1800" kern="1200" dirty="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dirty="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LAA Portal</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We post the status of our online systems on the portal’s home page</a:t>
          </a:r>
          <a:endParaRPr lang="en-GB" sz="1800" kern="1200" dirty="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05/03/2025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dirty="0"/>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dirty="0"/>
          </a:p>
        </p:txBody>
      </p:sp>
    </p:spTree>
    <p:extLst>
      <p:ext uri="{BB962C8B-B14F-4D97-AF65-F5344CB8AC3E}">
        <p14:creationId xmlns:p14="http://schemas.microsoft.com/office/powerpoint/2010/main" val="165342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05/03/2025</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4195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05/03/2025</a:t>
            </a:fld>
            <a:endParaRPr lang="en-GB" dirty="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39880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05/03/2025</a:t>
            </a:fld>
            <a:endParaRPr lang="en-GB" dirty="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14304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05/03/2025</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1703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05/03/2025</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5424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dirty="0"/>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dirty="0"/>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
        <p:nvSpPr>
          <p:cNvPr id="11" name="TextBox 10">
            <a:extLst>
              <a:ext uri="{FF2B5EF4-FFF2-40B4-BE49-F238E27FC236}">
                <a16:creationId xmlns:a16="http://schemas.microsoft.com/office/drawing/2014/main" id="{B9D9D741-D23E-41B0-7854-5BE6B6478D42}"/>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6BFF31C2-D31C-7862-5803-217FC3633F6F}"/>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05/03/2025</a:t>
            </a:fld>
            <a:endParaRPr lang="en-GB" dirty="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dirty="0"/>
          </a:p>
        </p:txBody>
      </p:sp>
      <p:sp>
        <p:nvSpPr>
          <p:cNvPr id="11" name="TextBox 10">
            <a:extLst>
              <a:ext uri="{FF2B5EF4-FFF2-40B4-BE49-F238E27FC236}">
                <a16:creationId xmlns:a16="http://schemas.microsoft.com/office/drawing/2014/main" id="{BCD4D9C3-0259-605B-4C23-9CABC52E76A3}"/>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2D88DC4A-238D-0ED3-DBD5-61929FE838C3}"/>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mailto:Online-Support@justice.gov.uk"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83070/Means_Assessment_Guidance.pdf" TargetMode="External"/><Relationship Id="rId3" Type="http://schemas.openxmlformats.org/officeDocument/2006/relationships/hyperlink" Target="https://www.legislation.gov.uk/uksi/2012/3098/contents/made" TargetMode="External"/><Relationship Id="rId7" Type="http://schemas.openxmlformats.org/officeDocument/2006/relationships/hyperlink" Target="https://assets.publishing.service.gov.uk/government/uploads/system/uploads/attachment_data/file/948249/Scope_of_Family_Proceedings_Under_LASPO__January_2021_.pdf" TargetMode="External"/><Relationship Id="rId2" Type="http://schemas.openxmlformats.org/officeDocument/2006/relationships/hyperlink" Target="https://www.legislation.gov.uk/uksi/2013/104/contents/made"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85447/Evidence_Requirements_for_Private_Family_Law_Matters_guidance_version_10.pdf" TargetMode="External"/><Relationship Id="rId5" Type="http://schemas.openxmlformats.org/officeDocument/2006/relationships/hyperlink" Target="https://assets.publishing.service.gov.uk/government/uploads/system/uploads/attachment_data/file/1008832/210804_Lord_Chancellor_s_s4_Guidance_-_FINAL.pdf" TargetMode="External"/><Relationship Id="rId4" Type="http://schemas.openxmlformats.org/officeDocument/2006/relationships/hyperlink" Target="https://www.legislation.gov.uk/uksi/2013/480/contents/mad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noAutofit/>
          </a:bodyPr>
          <a:lstStyle/>
          <a:p>
            <a:r>
              <a:rPr lang="en-GB" dirty="0"/>
              <a:t>#HelpUsSayYes Webinar: </a:t>
            </a:r>
            <a:r>
              <a:rPr lang="en-GB" b="1" dirty="0">
                <a:effectLst/>
                <a:latin typeface="Arial" panose="020B0604020202020204" pitchFamily="34" charset="0"/>
                <a:ea typeface="Calibri" panose="020F0502020204030204" pitchFamily="34" charset="0"/>
              </a:rPr>
              <a:t>Civil certificated non- family merits submissions</a:t>
            </a:r>
            <a:br>
              <a:rPr lang="en-GB" b="1" dirty="0">
                <a:effectLst/>
                <a:latin typeface="Arial" panose="020B0604020202020204" pitchFamily="34" charset="0"/>
                <a:ea typeface="Calibri" panose="020F0502020204030204" pitchFamily="34" charset="0"/>
              </a:rPr>
            </a:br>
            <a:endParaRPr lang="en-US" dirty="0"/>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dirty="0"/>
              <a:t>Civil Merits Team</a:t>
            </a:r>
            <a:endParaRPr lang="en-GB" dirty="0"/>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dirty="0"/>
              <a:t>3 October 2024</a:t>
            </a:r>
            <a:endParaRPr lang="en-GB" b="1" dirty="0"/>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Unlawful eviction:</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08033"/>
            <a:ext cx="10741420" cy="4996240"/>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Unlawful eviction claims are in scope under paragraph 33 of Schedule 1, Part 1 LASPO</a:t>
            </a:r>
          </a:p>
          <a:p>
            <a:pPr marL="285750" indent="-285750">
              <a:lnSpc>
                <a:spcPct val="150000"/>
              </a:lnSpc>
              <a:spcAft>
                <a:spcPts val="600"/>
              </a:spcAft>
              <a:buFont typeface="Arial" panose="020B0604020202020204" pitchFamily="34" charset="0"/>
              <a:buChar char="•"/>
            </a:pPr>
            <a:r>
              <a:rPr lang="en-GB" sz="1800" dirty="0">
                <a:effectLst/>
                <a:ea typeface="Arial" panose="020B0604020202020204" pitchFamily="34" charset="0"/>
                <a:cs typeface="Times New Roman" panose="02020603050405020304" pitchFamily="18" charset="0"/>
              </a:rPr>
              <a:t>When considering an application, we need the following information:</a:t>
            </a:r>
            <a:endParaRPr lang="en-GB" dirty="0">
              <a:cs typeface="Arial" panose="020B0604020202020204" pitchFamily="34" charset="0"/>
            </a:endParaRPr>
          </a:p>
          <a:p>
            <a:pPr marL="536575" indent="-285750">
              <a:lnSpc>
                <a:spcPct val="150000"/>
              </a:lnSpc>
              <a:spcAft>
                <a:spcPts val="600"/>
              </a:spcAft>
              <a:buFont typeface="Arial" panose="020B0604020202020204" pitchFamily="34" charset="0"/>
              <a:buChar char="•"/>
            </a:pPr>
            <a:r>
              <a:rPr lang="en-GB" dirty="0">
                <a:cs typeface="Arial" panose="020B0604020202020204" pitchFamily="34" charset="0"/>
              </a:rPr>
              <a:t>A detailed statement of case, setting out circumstances of eviction and what remedy is sought. </a:t>
            </a:r>
          </a:p>
          <a:p>
            <a:pPr marL="536575" indent="-285750">
              <a:lnSpc>
                <a:spcPct val="150000"/>
              </a:lnSpc>
              <a:spcAft>
                <a:spcPts val="600"/>
              </a:spcAft>
              <a:buFont typeface="Arial" panose="020B0604020202020204" pitchFamily="34" charset="0"/>
              <a:buChar char="•"/>
            </a:pPr>
            <a:r>
              <a:rPr lang="en-GB" dirty="0">
                <a:cs typeface="Arial" panose="020B0604020202020204" pitchFamily="34" charset="0"/>
              </a:rPr>
              <a:t>Copy correspondence with the landlord (if applicable) </a:t>
            </a:r>
          </a:p>
          <a:p>
            <a:pPr marL="536575" indent="-285750">
              <a:lnSpc>
                <a:spcPct val="150000"/>
              </a:lnSpc>
              <a:spcAft>
                <a:spcPts val="600"/>
              </a:spcAft>
              <a:buFont typeface="Arial" panose="020B0604020202020204" pitchFamily="34" charset="0"/>
              <a:buChar char="•"/>
            </a:pPr>
            <a:r>
              <a:rPr lang="en-GB">
                <a:cs typeface="Arial"/>
              </a:rPr>
              <a:t>If the application is for damages only, provide a reasonable assessment of the damages to be recovered, with a breakdown as to how the value of the claim has been quantified, with the estimated costs to settlement.</a:t>
            </a:r>
          </a:p>
          <a:p>
            <a:pPr marL="536575" indent="-285750">
              <a:lnSpc>
                <a:spcPct val="150000"/>
              </a:lnSpc>
              <a:spcAft>
                <a:spcPts val="600"/>
              </a:spcAft>
              <a:buFont typeface="Arial" panose="020B0604020202020204" pitchFamily="34" charset="0"/>
              <a:buChar char="•"/>
            </a:pPr>
            <a:r>
              <a:rPr lang="en-GB" dirty="0">
                <a:cs typeface="Arial" panose="020B0604020202020204" pitchFamily="34" charset="0"/>
              </a:rPr>
              <a:t>If the application is for a claim for damages only, and prospects of success are estimated at 60percent+, the application </a:t>
            </a:r>
            <a:r>
              <a:rPr lang="en-GB" b="1" dirty="0">
                <a:cs typeface="Arial" panose="020B0604020202020204" pitchFamily="34" charset="0"/>
              </a:rPr>
              <a:t>must</a:t>
            </a:r>
            <a:r>
              <a:rPr lang="en-GB" dirty="0">
                <a:cs typeface="Arial" panose="020B0604020202020204" pitchFamily="34" charset="0"/>
              </a:rPr>
              <a:t> address why it is considered unsuitable for a CFA, including the question of whether ATE insurance is available and it must be shown that attempts have been made to fund the matter by a CFA which have failed.</a:t>
            </a: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10</a:t>
            </a:fld>
            <a:endParaRPr lang="en-GB" dirty="0"/>
          </a:p>
        </p:txBody>
      </p:sp>
      <p:sp>
        <p:nvSpPr>
          <p:cNvPr id="3" name="Footer Placeholder 4">
            <a:extLst>
              <a:ext uri="{FF2B5EF4-FFF2-40B4-BE49-F238E27FC236}">
                <a16:creationId xmlns:a16="http://schemas.microsoft.com/office/drawing/2014/main" id="{320EDD3F-AB82-4242-B014-E51B2B8B690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95113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520262"/>
            <a:ext cx="11012776" cy="768892"/>
          </a:xfrm>
        </p:spPr>
        <p:txBody>
          <a:bodyPr>
            <a:noAutofit/>
          </a:bodyPr>
          <a:lstStyle/>
          <a:p>
            <a:pPr>
              <a:lnSpc>
                <a:spcPct val="115000"/>
              </a:lnSpc>
              <a:spcAft>
                <a:spcPts val="1200"/>
              </a:spcAft>
            </a:pPr>
            <a:r>
              <a:rPr lang="en-GB" dirty="0">
                <a:effectLst/>
                <a:latin typeface="Arial" panose="020B0604020202020204" pitchFamily="34" charset="0"/>
                <a:ea typeface="Arial" panose="020B0604020202020204" pitchFamily="34" charset="0"/>
                <a:cs typeface="Times New Roman" panose="02020603050405020304" pitchFamily="18" charset="0"/>
              </a:rPr>
              <a:t>Applications for an injunction under Part 1 Antisocial Behaviour Crime and Policing Act 2014:</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307442"/>
            <a:ext cx="10741420" cy="4996240"/>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Proceedings in relation to an injunction under Part 1 of the Antisocial Behaviour Crime and Policing Act 2014 are in scope under paragraph 36 LASPO and the proceedings are available in the Residual category of law in CCMS, under the Nuisance matter type, as well as in the </a:t>
            </a:r>
            <a:r>
              <a:rPr lang="en-GB" dirty="0">
                <a:ea typeface="Arial" panose="020B0604020202020204" pitchFamily="34" charset="0"/>
                <a:cs typeface="Times New Roman" panose="02020603050405020304" pitchFamily="18" charset="0"/>
              </a:rPr>
              <a:t>c</a:t>
            </a:r>
            <a:r>
              <a:rPr lang="en-GB" dirty="0">
                <a:effectLst/>
                <a:ea typeface="Arial" panose="020B0604020202020204" pitchFamily="34" charset="0"/>
                <a:cs typeface="Times New Roman" panose="02020603050405020304" pitchFamily="18" charset="0"/>
              </a:rPr>
              <a:t>rime / civil matter type, for those providers with a crime only contract. </a:t>
            </a:r>
          </a:p>
          <a:p>
            <a:pPr marL="285750" indent="-285750">
              <a:lnSpc>
                <a:spcPct val="150000"/>
              </a:lnSpc>
              <a:spcAft>
                <a:spcPts val="600"/>
              </a:spcAft>
              <a:buFont typeface="Arial" panose="020B0604020202020204" pitchFamily="34" charset="0"/>
              <a:buChar char="•"/>
            </a:pPr>
            <a:r>
              <a:rPr lang="en-GB" dirty="0">
                <a:ea typeface="Arial" panose="020B0604020202020204" pitchFamily="34" charset="0"/>
                <a:cs typeface="Times New Roman" panose="02020603050405020304" pitchFamily="18" charset="0"/>
              </a:rPr>
              <a:t>An application must not be submitted under the housing category of law</a:t>
            </a:r>
            <a:endParaRPr lang="en-GB" dirty="0">
              <a:effectLst/>
              <a:ea typeface="Arial" panose="020B0604020202020204" pitchFamily="34" charset="0"/>
              <a:cs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When considering an application, we need the following information</a:t>
            </a:r>
            <a:endParaRPr lang="en-GB" dirty="0">
              <a:cs typeface="Arial" panose="020B0604020202020204" pitchFamily="34" charset="0"/>
            </a:endParaRPr>
          </a:p>
          <a:p>
            <a:pPr marL="555625" indent="-285750">
              <a:lnSpc>
                <a:spcPct val="150000"/>
              </a:lnSpc>
              <a:spcAft>
                <a:spcPts val="600"/>
              </a:spcAft>
              <a:buFont typeface="Arial" panose="020B0604020202020204" pitchFamily="34" charset="0"/>
              <a:buChar char="•"/>
            </a:pPr>
            <a:r>
              <a:rPr lang="en-GB" dirty="0">
                <a:ea typeface="Arial" panose="020B0604020202020204" pitchFamily="34" charset="0"/>
                <a:cs typeface="Times New Roman" panose="02020603050405020304" pitchFamily="18" charset="0"/>
              </a:rPr>
              <a:t>The </a:t>
            </a:r>
            <a:r>
              <a:rPr lang="en-GB" dirty="0">
                <a:effectLst/>
                <a:ea typeface="Arial" panose="020B0604020202020204" pitchFamily="34" charset="0"/>
                <a:cs typeface="Times New Roman" panose="02020603050405020304" pitchFamily="18" charset="0"/>
              </a:rPr>
              <a:t>application made by the other side, together with the allegations made against the client, </a:t>
            </a:r>
          </a:p>
          <a:p>
            <a:pPr marL="555625" indent="-285750">
              <a:lnSpc>
                <a:spcPct val="150000"/>
              </a:lnSpc>
              <a:spcAft>
                <a:spcPts val="600"/>
              </a:spcAft>
              <a:buFont typeface="Arial" panose="020B0604020202020204" pitchFamily="34" charset="0"/>
              <a:buChar char="•"/>
            </a:pPr>
            <a:r>
              <a:rPr lang="en-GB" dirty="0">
                <a:ea typeface="Arial" panose="020B0604020202020204" pitchFamily="34" charset="0"/>
                <a:cs typeface="Times New Roman" panose="02020603050405020304" pitchFamily="18" charset="0"/>
              </a:rPr>
              <a:t>The clients defence or statement </a:t>
            </a:r>
            <a:r>
              <a:rPr lang="en-GB" dirty="0">
                <a:effectLst/>
                <a:ea typeface="Arial" panose="020B0604020202020204" pitchFamily="34" charset="0"/>
                <a:cs typeface="Times New Roman" panose="02020603050405020304" pitchFamily="18" charset="0"/>
              </a:rPr>
              <a:t>setting out their response to those allegations – a blanket denial is not sufficient for our purposes. </a:t>
            </a:r>
          </a:p>
          <a:p>
            <a:pPr marL="1012825" lvl="1"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The statement should also address the question of whether the case may be suitable for disposal by way of an undertaking and whether or not the claimant is likely to accept one.</a:t>
            </a:r>
            <a:endParaRPr lang="en-GB" sz="12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11</a:t>
            </a:fld>
            <a:endParaRPr lang="en-GB" dirty="0"/>
          </a:p>
        </p:txBody>
      </p:sp>
      <p:sp>
        <p:nvSpPr>
          <p:cNvPr id="3" name="Footer Placeholder 4">
            <a:extLst>
              <a:ext uri="{FF2B5EF4-FFF2-40B4-BE49-F238E27FC236}">
                <a16:creationId xmlns:a16="http://schemas.microsoft.com/office/drawing/2014/main" id="{B1BED7FC-5A96-0BB1-C750-77C845E5FE70}"/>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72869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520262"/>
            <a:ext cx="11012776" cy="768892"/>
          </a:xfrm>
        </p:spPr>
        <p:txBody>
          <a:bodyPr>
            <a:noAutofit/>
          </a:bodyPr>
          <a:lstStyle/>
          <a:p>
            <a:pPr>
              <a:lnSpc>
                <a:spcPct val="115000"/>
              </a:lnSpc>
              <a:spcAft>
                <a:spcPts val="1200"/>
              </a:spcAft>
            </a:pPr>
            <a:r>
              <a:rPr lang="en-GB" dirty="0">
                <a:effectLst/>
                <a:latin typeface="Arial" panose="020B0604020202020204" pitchFamily="34" charset="0"/>
                <a:ea typeface="Arial" panose="020B0604020202020204" pitchFamily="34" charset="0"/>
                <a:cs typeface="Times New Roman" panose="02020603050405020304" pitchFamily="18" charset="0"/>
              </a:rPr>
              <a:t>Applications for an injunction under Part 1 Antisocial Behaviour Crime and Policing Act 2014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517792"/>
            <a:ext cx="10741420" cy="5413470"/>
          </a:xfrm>
          <a:prstGeom prst="rect">
            <a:avLst/>
          </a:prstGeom>
        </p:spPr>
        <p:txBody>
          <a:bodyPr wrap="square" lIns="91440" tIns="45720" rIns="91440" bIns="45720" anchor="t">
            <a:spAutoFit/>
          </a:bodyPr>
          <a:lstStyle/>
          <a:p>
            <a:pPr marL="363220" indent="-285750">
              <a:lnSpc>
                <a:spcPct val="150000"/>
              </a:lnSpc>
              <a:spcAft>
                <a:spcPts val="600"/>
              </a:spcAft>
              <a:buFont typeface="Arial" panose="020B0604020202020204" pitchFamily="34" charset="0"/>
              <a:buChar char="•"/>
            </a:pPr>
            <a:r>
              <a:rPr lang="en-GB" dirty="0">
                <a:effectLst/>
                <a:ea typeface="Times New Roman" panose="02020603050405020304" pitchFamily="18" charset="0"/>
                <a:cs typeface="Arial" panose="020B0604020202020204" pitchFamily="34" charset="0"/>
              </a:rPr>
              <a:t>If the claimant issues a claim for possession and an application for an injunction at the same time, and a provider is representing the client in both sets of proceedings, then only one certificate is necessary</a:t>
            </a:r>
            <a:r>
              <a:rPr lang="en-GB" dirty="0">
                <a:ea typeface="Times New Roman" panose="02020603050405020304" pitchFamily="18" charset="0"/>
                <a:cs typeface="Arial" panose="020B0604020202020204" pitchFamily="34" charset="0"/>
              </a:rPr>
              <a:t>:</a:t>
            </a:r>
            <a:endParaRPr lang="en-US"/>
          </a:p>
          <a:p>
            <a:pPr marL="820420" lvl="1" indent="-285750">
              <a:lnSpc>
                <a:spcPct val="150000"/>
              </a:lnSpc>
              <a:spcAft>
                <a:spcPts val="600"/>
              </a:spcAft>
              <a:buFont typeface="Arial" panose="020B0604020202020204" pitchFamily="34" charset="0"/>
              <a:buChar char="•"/>
            </a:pPr>
            <a:r>
              <a:rPr lang="en-GB">
                <a:effectLst/>
                <a:ea typeface="Times New Roman" panose="02020603050405020304" pitchFamily="18" charset="0"/>
                <a:cs typeface="Arial"/>
              </a:rPr>
              <a:t>However, you will not be able to include a part 1 injunction on a possession certificate and vice versa so it is recommended that a provider applies for a housing certificate for possession and records an additional Hearing limitation to cover the injunction and free </a:t>
            </a:r>
            <a:r>
              <a:rPr lang="en-GB">
                <a:ea typeface="Times New Roman" panose="02020603050405020304" pitchFamily="18" charset="0"/>
                <a:cs typeface="Arial"/>
              </a:rPr>
              <a:t>type</a:t>
            </a:r>
            <a:r>
              <a:rPr lang="en-GB">
                <a:effectLst/>
                <a:ea typeface="Times New Roman" panose="02020603050405020304" pitchFamily="18" charset="0"/>
                <a:cs typeface="Arial"/>
              </a:rPr>
              <a:t> appropriate text, for example. all steps up to and including the hearing of an application for a part 1 injunction under the </a:t>
            </a:r>
            <a:r>
              <a:rPr lang="en-GB">
                <a:effectLst/>
                <a:ea typeface="Arial" panose="020B0604020202020204" pitchFamily="34" charset="0"/>
                <a:cs typeface="Times New Roman"/>
              </a:rPr>
              <a:t>Anti-social Behaviour, Crime and Policing Act 2014</a:t>
            </a:r>
          </a:p>
          <a:p>
            <a:pPr marL="441325" indent="-190500">
              <a:lnSpc>
                <a:spcPct val="150000"/>
              </a:lnSpc>
              <a:spcAft>
                <a:spcPts val="600"/>
              </a:spcAft>
              <a:buFont typeface="Wingdings" panose="05000000000000000000" pitchFamily="2" charset="2"/>
              <a:buChar char="Ø"/>
            </a:pPr>
            <a:endParaRPr lang="en-GB" sz="1600" dirty="0"/>
          </a:p>
          <a:p>
            <a:pPr>
              <a:lnSpc>
                <a:spcPct val="150000"/>
              </a:lnSpc>
              <a:spcAft>
                <a:spcPts val="600"/>
              </a:spcAft>
            </a:pPr>
            <a:endParaRPr lang="en-GB" sz="1600" dirty="0">
              <a:latin typeface="Arial" panose="020B0604020202020204" pitchFamily="34" charset="0"/>
              <a:cs typeface="Times New Roman" panose="02020603050405020304" pitchFamily="18" charset="0"/>
            </a:endParaRPr>
          </a:p>
          <a:p>
            <a:pPr>
              <a:lnSpc>
                <a:spcPct val="150000"/>
              </a:lnSpc>
              <a:spcAft>
                <a:spcPts val="600"/>
              </a:spcAft>
            </a:pPr>
            <a:endParaRPr lang="en-GB" sz="1200" dirty="0">
              <a:latin typeface="Arial" panose="020B0604020202020204" pitchFamily="34" charset="0"/>
              <a:cs typeface="Times New Roman" panose="02020603050405020304" pitchFamily="18" charset="0"/>
            </a:endParaRPr>
          </a:p>
          <a:p>
            <a:pPr>
              <a:lnSpc>
                <a:spcPct val="150000"/>
              </a:lnSpc>
              <a:spcAft>
                <a:spcPts val="600"/>
              </a:spcAft>
            </a:pPr>
            <a:endParaRPr lang="en-GB" sz="1200" dirty="0">
              <a:latin typeface="Arial" panose="020B0604020202020204" pitchFamily="34" charset="0"/>
              <a:cs typeface="Times New Roman" panose="02020603050405020304" pitchFamily="18" charset="0"/>
            </a:endParaRPr>
          </a:p>
          <a:p>
            <a:pPr>
              <a:lnSpc>
                <a:spcPct val="150000"/>
              </a:lnSpc>
              <a:spcAft>
                <a:spcPts val="600"/>
              </a:spcAft>
            </a:pPr>
            <a:endParaRPr lang="en-GB" sz="12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12</a:t>
            </a:fld>
            <a:endParaRPr lang="en-GB" dirty="0"/>
          </a:p>
        </p:txBody>
      </p:sp>
      <p:sp>
        <p:nvSpPr>
          <p:cNvPr id="3" name="Footer Placeholder 4">
            <a:extLst>
              <a:ext uri="{FF2B5EF4-FFF2-40B4-BE49-F238E27FC236}">
                <a16:creationId xmlns:a16="http://schemas.microsoft.com/office/drawing/2014/main" id="{141D6128-FBD0-FF8C-6692-BFE63A06833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82943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520262"/>
            <a:ext cx="11012776" cy="740979"/>
          </a:xfrm>
        </p:spPr>
        <p:txBody>
          <a:bodyPr>
            <a:noAutofit/>
          </a:bodyPr>
          <a:lstStyle/>
          <a:p>
            <a:pPr>
              <a:lnSpc>
                <a:spcPct val="115000"/>
              </a:lnSpc>
              <a:spcAft>
                <a:spcPts val="1200"/>
              </a:spcAft>
            </a:pPr>
            <a:r>
              <a:rPr lang="en-GB" dirty="0">
                <a:ea typeface="Arial" panose="020B0604020202020204" pitchFamily="34" charset="0"/>
                <a:cs typeface="Times New Roman" panose="02020603050405020304" pitchFamily="18" charset="0"/>
              </a:rPr>
              <a:t>O</a:t>
            </a:r>
            <a:r>
              <a:rPr lang="en-GB" dirty="0">
                <a:effectLst/>
                <a:ea typeface="Arial" panose="020B0604020202020204" pitchFamily="34" charset="0"/>
                <a:cs typeface="Times New Roman" panose="02020603050405020304" pitchFamily="18" charset="0"/>
              </a:rPr>
              <a:t>rders for an injunction under the Protection From Harassment Act:</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88608"/>
            <a:ext cx="10741420" cy="4924425"/>
          </a:xfrm>
          <a:prstGeom prst="rect">
            <a:avLst/>
          </a:prstGeom>
        </p:spPr>
        <p:txBody>
          <a:bodyPr wrap="square" lIns="91440" tIns="45720" rIns="91440" bIns="45720" anchor="t">
            <a:spAutoFit/>
          </a:bodyPr>
          <a:lstStyle/>
          <a:p>
            <a:pPr marL="285750" indent="-285750">
              <a:spcBef>
                <a:spcPts val="600"/>
              </a:spcBef>
              <a:spcAft>
                <a:spcPts val="600"/>
              </a:spcAft>
              <a:buFont typeface="Arial" panose="020B0604020202020204" pitchFamily="34" charset="0"/>
              <a:buChar char="•"/>
            </a:pPr>
            <a:r>
              <a:rPr lang="en-GB">
                <a:effectLst/>
                <a:ea typeface="Arial" panose="020B0604020202020204" pitchFamily="34" charset="0"/>
                <a:cs typeface="Times New Roman"/>
              </a:rPr>
              <a:t>Proceedings in relation to an injunction under the Protection from Harassment Act are available in the Housing category of law where the applicant or defendant is the client's landlord. </a:t>
            </a:r>
          </a:p>
          <a:p>
            <a:pPr marL="285750" indent="-285750">
              <a:spcBef>
                <a:spcPts val="600"/>
              </a:spcBef>
              <a:spcAft>
                <a:spcPts val="600"/>
              </a:spcAft>
              <a:buFont typeface="Arial" panose="020B0604020202020204" pitchFamily="34" charset="0"/>
              <a:buChar char="•"/>
            </a:pPr>
            <a:r>
              <a:rPr lang="en-GB">
                <a:ea typeface="Arial" panose="020B0604020202020204" pitchFamily="34" charset="0"/>
                <a:cs typeface="Times New Roman"/>
              </a:rPr>
              <a:t>For an applicant we need the following information </a:t>
            </a:r>
          </a:p>
          <a:p>
            <a:pPr marL="536575" indent="-285750">
              <a:spcBef>
                <a:spcPts val="600"/>
              </a:spcBef>
              <a:spcAft>
                <a:spcPts val="600"/>
              </a:spcAft>
              <a:buFont typeface="Arial" panose="020B0604020202020204" pitchFamily="34" charset="0"/>
              <a:buChar char="•"/>
            </a:pPr>
            <a:r>
              <a:rPr lang="en-GB">
                <a:effectLst/>
                <a:ea typeface="Arial" panose="020B0604020202020204" pitchFamily="34" charset="0"/>
                <a:cs typeface="Times New Roman"/>
              </a:rPr>
              <a:t>A statement setting out the </a:t>
            </a:r>
            <a:r>
              <a:rPr lang="en-GB" dirty="0"/>
              <a:t>history of the matter and the previous incidents together with the most recent that have led to the current application.</a:t>
            </a:r>
            <a:endParaRPr lang="en-GB">
              <a:cs typeface="Arial"/>
            </a:endParaRPr>
          </a:p>
          <a:p>
            <a:pPr marL="536575" indent="-285750">
              <a:spcBef>
                <a:spcPts val="600"/>
              </a:spcBef>
              <a:spcAft>
                <a:spcPts val="600"/>
              </a:spcAft>
              <a:buFont typeface="Arial" panose="020B0604020202020204" pitchFamily="34" charset="0"/>
              <a:buChar char="•"/>
            </a:pPr>
            <a:r>
              <a:rPr lang="en-GB" dirty="0"/>
              <a:t>If there has been a delay in seeking an injunction, explain why that is the case and why you consider the court will still make an order.</a:t>
            </a:r>
            <a:endParaRPr lang="en-GB">
              <a:cs typeface="Arial"/>
            </a:endParaRPr>
          </a:p>
          <a:p>
            <a:pPr marL="536575" indent="-285750">
              <a:spcBef>
                <a:spcPts val="600"/>
              </a:spcBef>
              <a:spcAft>
                <a:spcPts val="600"/>
              </a:spcAft>
              <a:buFont typeface="Arial" panose="020B0604020202020204" pitchFamily="34" charset="0"/>
              <a:buChar char="•"/>
            </a:pPr>
            <a:r>
              <a:rPr lang="en-GB" dirty="0"/>
              <a:t>Whether a warning letter has been sent and the police involved and </a:t>
            </a:r>
            <a:r>
              <a:rPr lang="en-GB"/>
              <a:t>if</a:t>
            </a:r>
            <a:r>
              <a:rPr lang="en-GB" dirty="0"/>
              <a:t> not, reasons why not. </a:t>
            </a:r>
            <a:endParaRPr lang="en-GB">
              <a:cs typeface="Arial"/>
            </a:endParaRPr>
          </a:p>
          <a:p>
            <a:pPr marL="285750" indent="-285750">
              <a:spcBef>
                <a:spcPts val="600"/>
              </a:spcBef>
              <a:spcAft>
                <a:spcPts val="600"/>
              </a:spcAft>
              <a:buFont typeface="Arial" panose="020B0604020202020204" pitchFamily="34" charset="0"/>
              <a:buChar char="•"/>
            </a:pPr>
            <a:r>
              <a:rPr lang="en-GB" dirty="0"/>
              <a:t>If acting for the respondent, set out:</a:t>
            </a:r>
            <a:endParaRPr lang="en-GB">
              <a:cs typeface="Arial"/>
            </a:endParaRPr>
          </a:p>
          <a:p>
            <a:pPr marL="536575" indent="-285750">
              <a:spcBef>
                <a:spcPts val="600"/>
              </a:spcBef>
              <a:spcAft>
                <a:spcPts val="600"/>
              </a:spcAft>
              <a:buFont typeface="Arial" panose="020B0604020202020204" pitchFamily="34" charset="0"/>
              <a:buChar char="•"/>
            </a:pPr>
            <a:r>
              <a:rPr lang="en-GB" dirty="0"/>
              <a:t>a detailed response to the allegations (a blanket denial is insufficient)</a:t>
            </a:r>
            <a:endParaRPr lang="en-GB">
              <a:cs typeface="Arial"/>
            </a:endParaRPr>
          </a:p>
          <a:p>
            <a:pPr marL="536575" indent="-285750">
              <a:spcBef>
                <a:spcPts val="600"/>
              </a:spcBef>
              <a:spcAft>
                <a:spcPts val="600"/>
              </a:spcAft>
              <a:buFont typeface="Arial" panose="020B0604020202020204" pitchFamily="34" charset="0"/>
              <a:buChar char="•"/>
            </a:pPr>
            <a:r>
              <a:rPr lang="en-GB" dirty="0"/>
              <a:t>why the matter cannot be settled by way of an undertaking</a:t>
            </a:r>
            <a:endParaRPr lang="en-GB">
              <a:cs typeface="Arial"/>
            </a:endParaRPr>
          </a:p>
          <a:p>
            <a:pPr marL="363220" indent="-285750">
              <a:spcBef>
                <a:spcPts val="600"/>
              </a:spcBef>
              <a:spcAft>
                <a:spcPts val="600"/>
              </a:spcAft>
              <a:buFont typeface="Arial" panose="020B0604020202020204" pitchFamily="34" charset="0"/>
              <a:buChar char="•"/>
            </a:pPr>
            <a:r>
              <a:rPr lang="en-GB">
                <a:ea typeface="Arial" panose="020B0604020202020204" pitchFamily="34" charset="0"/>
                <a:cs typeface="Times New Roman"/>
              </a:rPr>
              <a:t>If the opponent is not the client’s landlord, then an application must be made under the residual nuisance contract / matter type</a:t>
            </a:r>
            <a:endParaRPr lang="en-GB">
              <a:cs typeface="Times New Roman"/>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13</a:t>
            </a:fld>
            <a:endParaRPr lang="en-GB" dirty="0"/>
          </a:p>
        </p:txBody>
      </p:sp>
      <p:sp>
        <p:nvSpPr>
          <p:cNvPr id="3" name="Footer Placeholder 4">
            <a:extLst>
              <a:ext uri="{FF2B5EF4-FFF2-40B4-BE49-F238E27FC236}">
                <a16:creationId xmlns:a16="http://schemas.microsoft.com/office/drawing/2014/main" id="{AFFB8CE3-D0A2-12FF-8CB0-6989A1A1BBD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97549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Appeal proceedings:</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09355"/>
            <a:ext cx="10741420" cy="4662815"/>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If representing the appellant upload </a:t>
            </a:r>
          </a:p>
          <a:p>
            <a:pPr marL="630238" indent="-285750">
              <a:spcAft>
                <a:spcPts val="600"/>
              </a:spcAft>
              <a:buFont typeface="Arial" panose="020B0604020202020204" pitchFamily="34" charset="0"/>
              <a:buChar char="•"/>
            </a:pPr>
            <a:r>
              <a:rPr lang="en-GB" dirty="0"/>
              <a:t>A copy of the court order</a:t>
            </a:r>
          </a:p>
          <a:p>
            <a:pPr marL="630238" indent="-285750">
              <a:spcAft>
                <a:spcPts val="600"/>
              </a:spcAft>
              <a:buFont typeface="Arial" panose="020B0604020202020204" pitchFamily="34" charset="0"/>
              <a:buChar char="•"/>
            </a:pPr>
            <a:r>
              <a:rPr lang="en-GB" dirty="0"/>
              <a:t>a transcript of the judgment or counsel’s or solicitor’s written note of the judgment</a:t>
            </a:r>
          </a:p>
          <a:p>
            <a:pPr marL="630238" indent="-285750">
              <a:spcAft>
                <a:spcPts val="600"/>
              </a:spcAft>
              <a:buFont typeface="Arial" panose="020B0604020202020204" pitchFamily="34" charset="0"/>
              <a:buChar char="•"/>
            </a:pPr>
            <a:r>
              <a:rPr lang="en-GB" dirty="0"/>
              <a:t>Grounds of appeal or a statement setting out the basis the decision is flawed. </a:t>
            </a:r>
            <a:r>
              <a:rPr lang="en-GB" dirty="0">
                <a:effectLst/>
                <a:ea typeface="Arial" panose="020B0604020202020204" pitchFamily="34" charset="0"/>
                <a:cs typeface="Times New Roman" panose="02020603050405020304" pitchFamily="18" charset="0"/>
              </a:rPr>
              <a:t>if all you seek is an opinion from counsel, we still require you to give an indication as to the grounds of appeal. </a:t>
            </a:r>
          </a:p>
          <a:p>
            <a:pPr marL="285750" indent="-285750">
              <a:spcAft>
                <a:spcPts val="600"/>
              </a:spcAft>
              <a:buFont typeface="Arial" panose="020B0604020202020204" pitchFamily="34" charset="0"/>
              <a:buChar char="•"/>
            </a:pPr>
            <a:r>
              <a:rPr lang="en-GB" dirty="0"/>
              <a:t>If representing the respondent </a:t>
            </a:r>
          </a:p>
          <a:p>
            <a:pPr marL="630238" indent="-285750">
              <a:spcAft>
                <a:spcPts val="600"/>
              </a:spcAft>
              <a:buFont typeface="Arial" panose="020B0604020202020204" pitchFamily="34" charset="0"/>
              <a:buChar char="•"/>
            </a:pPr>
            <a:r>
              <a:rPr lang="en-GB" dirty="0"/>
              <a:t>The application made to court</a:t>
            </a:r>
          </a:p>
          <a:p>
            <a:pPr marL="630238" indent="-285750">
              <a:spcAft>
                <a:spcPts val="600"/>
              </a:spcAft>
              <a:buFont typeface="Arial" panose="020B0604020202020204" pitchFamily="34" charset="0"/>
              <a:buChar char="•"/>
            </a:pPr>
            <a:r>
              <a:rPr lang="en-GB" dirty="0"/>
              <a:t>A statement setting out the basis upon which the other side is pursuing the appeal</a:t>
            </a:r>
          </a:p>
          <a:p>
            <a:pPr marL="630238" indent="-285750">
              <a:spcAft>
                <a:spcPts val="600"/>
              </a:spcAft>
              <a:buFont typeface="Arial" panose="020B0604020202020204" pitchFamily="34" charset="0"/>
              <a:buChar char="•"/>
            </a:pPr>
            <a:r>
              <a:rPr lang="en-GB" dirty="0"/>
              <a:t>Any orders made to date</a:t>
            </a:r>
          </a:p>
          <a:p>
            <a:pPr marL="285750" indent="-285750">
              <a:spcAft>
                <a:spcPts val="600"/>
              </a:spcAft>
              <a:buFont typeface="Arial" panose="020B0604020202020204" pitchFamily="34" charset="0"/>
              <a:buChar char="•"/>
            </a:pPr>
            <a:r>
              <a:rPr lang="en-GB" dirty="0">
                <a:cs typeface="Arial" panose="020B0604020202020204" pitchFamily="34" charset="0"/>
              </a:rPr>
              <a:t>If seeking cover solely for Counsel’s opinion on merits, the statement of case must still set out the basis of the proposed appeal.</a:t>
            </a:r>
          </a:p>
          <a:p>
            <a:pPr marL="285750" indent="-285750">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An interim appeal does not require an amendment to the certificate either for the appellant or respondent and an interim appeal will be covered by the existing scope on the certificate, subject      to that scope covering the certificate for that work which has resulted in an appeal. </a:t>
            </a:r>
            <a:endParaRPr lang="en-GB" dirty="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14</a:t>
            </a:fld>
            <a:endParaRPr lang="en-GB" dirty="0"/>
          </a:p>
        </p:txBody>
      </p:sp>
      <p:sp>
        <p:nvSpPr>
          <p:cNvPr id="3" name="Footer Placeholder 4">
            <a:extLst>
              <a:ext uri="{FF2B5EF4-FFF2-40B4-BE49-F238E27FC236}">
                <a16:creationId xmlns:a16="http://schemas.microsoft.com/office/drawing/2014/main" id="{5BE86C36-5180-3595-B38D-11495E9ED550}"/>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03551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Amendments</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888518"/>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a:rPr>
              <a:t>If seeking an amendment to add new proceedings :</a:t>
            </a:r>
          </a:p>
          <a:p>
            <a:pPr marL="825500" indent="-285750">
              <a:lnSpc>
                <a:spcPct val="150000"/>
              </a:lnSpc>
              <a:spcAft>
                <a:spcPts val="600"/>
              </a:spcAft>
              <a:buFont typeface="Arial" panose="020B0604020202020204" pitchFamily="34" charset="0"/>
              <a:buChar char="•"/>
            </a:pPr>
            <a:r>
              <a:rPr lang="en-GB" dirty="0"/>
              <a:t>A statement setting out the circumstances of the case. </a:t>
            </a:r>
          </a:p>
          <a:p>
            <a:pPr marL="285750" indent="-285750">
              <a:lnSpc>
                <a:spcPct val="150000"/>
              </a:lnSpc>
              <a:spcAft>
                <a:spcPts val="600"/>
              </a:spcAft>
              <a:buFont typeface="Arial" panose="020B0604020202020204" pitchFamily="34" charset="0"/>
              <a:buChar char="•"/>
            </a:pPr>
            <a:r>
              <a:rPr lang="en-GB" dirty="0">
                <a:cs typeface="Arial"/>
              </a:rPr>
              <a:t>If seeking an amendment to the scope including the final hearing provide:</a:t>
            </a:r>
          </a:p>
          <a:p>
            <a:pPr marL="825500" indent="-285750">
              <a:lnSpc>
                <a:spcPct val="150000"/>
              </a:lnSpc>
              <a:spcAft>
                <a:spcPts val="600"/>
              </a:spcAft>
              <a:buFont typeface="Arial" panose="020B0604020202020204" pitchFamily="34" charset="0"/>
              <a:buChar char="•"/>
              <a:tabLst>
                <a:tab pos="809625" algn="l"/>
              </a:tabLst>
            </a:pPr>
            <a:r>
              <a:rPr lang="en-GB" dirty="0">
                <a:cs typeface="Arial"/>
              </a:rPr>
              <a:t>A copy of the order listing the case for that hearing.</a:t>
            </a:r>
          </a:p>
          <a:p>
            <a:pPr marL="825500" indent="-285750">
              <a:lnSpc>
                <a:spcPct val="150000"/>
              </a:lnSpc>
              <a:spcAft>
                <a:spcPts val="600"/>
              </a:spcAft>
              <a:buFont typeface="Arial" panose="020B0604020202020204" pitchFamily="34" charset="0"/>
              <a:buChar char="•"/>
              <a:tabLst>
                <a:tab pos="809625" algn="l"/>
              </a:tabLst>
            </a:pPr>
            <a:r>
              <a:rPr lang="en-GB" dirty="0">
                <a:cs typeface="Arial"/>
              </a:rPr>
              <a:t>A statement setting out the issues in dispute</a:t>
            </a:r>
          </a:p>
          <a:p>
            <a:pPr marL="825500" indent="-285750">
              <a:lnSpc>
                <a:spcPct val="150000"/>
              </a:lnSpc>
              <a:spcAft>
                <a:spcPts val="600"/>
              </a:spcAft>
              <a:buFont typeface="Arial" panose="020B0604020202020204" pitchFamily="34" charset="0"/>
              <a:buChar char="•"/>
              <a:tabLst>
                <a:tab pos="809625" algn="l"/>
              </a:tabLst>
            </a:pPr>
            <a:r>
              <a:rPr lang="en-GB" dirty="0">
                <a:cs typeface="Arial"/>
              </a:rPr>
              <a:t>Copy of counsel’s opinion if applicable</a:t>
            </a:r>
          </a:p>
          <a:p>
            <a:pPr marL="825500" indent="-285750">
              <a:lnSpc>
                <a:spcPct val="150000"/>
              </a:lnSpc>
              <a:spcAft>
                <a:spcPts val="600"/>
              </a:spcAft>
              <a:buFont typeface="Arial" panose="020B0604020202020204" pitchFamily="34" charset="0"/>
              <a:buChar char="•"/>
              <a:tabLst>
                <a:tab pos="809625" algn="l"/>
              </a:tabLst>
            </a:pPr>
            <a:r>
              <a:rPr lang="en-GB" dirty="0">
                <a:cs typeface="Arial"/>
              </a:rPr>
              <a:t>Copy of any experts reports such as psychiatric report</a:t>
            </a:r>
          </a:p>
          <a:p>
            <a:pPr marL="285750" indent="-285750">
              <a:lnSpc>
                <a:spcPct val="150000"/>
              </a:lnSpc>
              <a:spcAft>
                <a:spcPts val="600"/>
              </a:spcAft>
              <a:buFont typeface="Arial" panose="020B0604020202020204" pitchFamily="34" charset="0"/>
              <a:buChar char="•"/>
            </a:pPr>
            <a:r>
              <a:rPr lang="en-GB" dirty="0">
                <a:cs typeface="Arial"/>
              </a:rPr>
              <a:t>If seeking an amendment to the costs limitation provide</a:t>
            </a:r>
          </a:p>
          <a:p>
            <a:pPr marL="809625" indent="-285750">
              <a:lnSpc>
                <a:spcPct val="150000"/>
              </a:lnSpc>
              <a:spcAft>
                <a:spcPts val="600"/>
              </a:spcAft>
              <a:buFont typeface="Arial" panose="020B0604020202020204" pitchFamily="34" charset="0"/>
              <a:buChar char="•"/>
            </a:pPr>
            <a:r>
              <a:rPr lang="en-GB" dirty="0">
                <a:cs typeface="Arial"/>
              </a:rPr>
              <a:t>A breakdown of costs incurred to date </a:t>
            </a:r>
          </a:p>
          <a:p>
            <a:pPr marL="809625" indent="-285750">
              <a:lnSpc>
                <a:spcPct val="150000"/>
              </a:lnSpc>
              <a:spcAft>
                <a:spcPts val="600"/>
              </a:spcAft>
              <a:buFont typeface="Arial" panose="020B0604020202020204" pitchFamily="34" charset="0"/>
              <a:buChar char="•"/>
            </a:pPr>
            <a:r>
              <a:rPr lang="en-GB" dirty="0">
                <a:cs typeface="Arial"/>
              </a:rPr>
              <a:t>An estimate of  costs to be incurred and the work required to justify those costs.</a:t>
            </a: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15</a:t>
            </a:fld>
            <a:endParaRPr lang="en-GB" dirty="0"/>
          </a:p>
        </p:txBody>
      </p:sp>
      <p:sp>
        <p:nvSpPr>
          <p:cNvPr id="3" name="Footer Placeholder 4">
            <a:extLst>
              <a:ext uri="{FF2B5EF4-FFF2-40B4-BE49-F238E27FC236}">
                <a16:creationId xmlns:a16="http://schemas.microsoft.com/office/drawing/2014/main" id="{FD19F0DB-E5A9-BD90-203B-8D41F6DD7EA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76404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8558136" cy="1080000"/>
          </a:xfrm>
        </p:spPr>
        <p:txBody>
          <a:bodyPr>
            <a:normAutofit fontScale="90000"/>
          </a:bodyPr>
          <a:lstStyle/>
          <a:p>
            <a:r>
              <a:rPr lang="en-GB" sz="3600" dirty="0"/>
              <a:t>Homelessness appeals and judicial review</a:t>
            </a:r>
            <a:endParaRPr lang="en-GB" dirty="0"/>
          </a:p>
        </p:txBody>
      </p:sp>
    </p:spTree>
    <p:extLst>
      <p:ext uri="{BB962C8B-B14F-4D97-AF65-F5344CB8AC3E}">
        <p14:creationId xmlns:p14="http://schemas.microsoft.com/office/powerpoint/2010/main" val="169200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Homelessness appeals:</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304016"/>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Homelessness appeals are in scope under paragraph </a:t>
            </a:r>
            <a:r>
              <a:rPr lang="en-GB" dirty="0">
                <a:cs typeface="Arial"/>
              </a:rPr>
              <a:t>34, Schedule 1, Part 1 LASPO</a:t>
            </a:r>
          </a:p>
          <a:p>
            <a:pPr marL="285750" indent="-285750">
              <a:lnSpc>
                <a:spcPct val="150000"/>
              </a:lnSpc>
              <a:spcAft>
                <a:spcPts val="600"/>
              </a:spcAft>
              <a:buFont typeface="Arial" panose="020B0604020202020204" pitchFamily="34" charset="0"/>
              <a:buChar char="•"/>
            </a:pPr>
            <a:r>
              <a:rPr lang="en-GB" dirty="0">
                <a:ea typeface="Arial" panose="020B0604020202020204" pitchFamily="34" charset="0"/>
                <a:cs typeface="Times New Roman" panose="02020603050405020304" pitchFamily="18" charset="0"/>
              </a:rPr>
              <a:t>W</a:t>
            </a:r>
            <a:r>
              <a:rPr lang="en-GB" dirty="0">
                <a:effectLst/>
                <a:ea typeface="Arial" panose="020B0604020202020204" pitchFamily="34" charset="0"/>
                <a:cs typeface="Times New Roman" panose="02020603050405020304" pitchFamily="18" charset="0"/>
              </a:rPr>
              <a:t>hen considering an application, we need the following information</a:t>
            </a:r>
            <a:endParaRPr lang="en-GB" dirty="0">
              <a:cs typeface="Arial" panose="020B0604020202020204" pitchFamily="34" charset="0"/>
            </a:endParaRPr>
          </a:p>
          <a:p>
            <a:pPr marL="536575" indent="-285750">
              <a:lnSpc>
                <a:spcPct val="150000"/>
              </a:lnSpc>
              <a:spcAft>
                <a:spcPts val="600"/>
              </a:spcAft>
              <a:buFont typeface="Arial" panose="020B0604020202020204" pitchFamily="34" charset="0"/>
              <a:buChar char="•"/>
            </a:pPr>
            <a:r>
              <a:rPr lang="en-GB" dirty="0">
                <a:cs typeface="Arial"/>
              </a:rPr>
              <a:t>A statement, or grounds of appeal, identifying the flaws in the Local Authority’s decision and the point(s) of law on which the appeal is to be based.</a:t>
            </a:r>
          </a:p>
          <a:p>
            <a:pPr marL="536575" indent="-285750">
              <a:lnSpc>
                <a:spcPct val="150000"/>
              </a:lnSpc>
              <a:spcAft>
                <a:spcPts val="600"/>
              </a:spcAft>
              <a:buFont typeface="Arial" panose="020B0604020202020204" pitchFamily="34" charset="0"/>
              <a:buChar char="•"/>
            </a:pPr>
            <a:r>
              <a:rPr lang="en-GB" dirty="0">
                <a:cs typeface="Arial"/>
              </a:rPr>
              <a:t>The S202 decision under challenge</a:t>
            </a:r>
          </a:p>
          <a:p>
            <a:pPr marL="285750" indent="-285750">
              <a:lnSpc>
                <a:spcPct val="150000"/>
              </a:lnSpc>
              <a:spcAft>
                <a:spcPts val="600"/>
              </a:spcAft>
              <a:buFont typeface="Arial" panose="020B0604020202020204" pitchFamily="34" charset="0"/>
              <a:buChar char="•"/>
            </a:pPr>
            <a:r>
              <a:rPr lang="en-GB" dirty="0">
                <a:cs typeface="Arial"/>
              </a:rPr>
              <a:t>Additional information that would assist:</a:t>
            </a:r>
          </a:p>
          <a:p>
            <a:pPr marL="536575" indent="-285750">
              <a:lnSpc>
                <a:spcPct val="150000"/>
              </a:lnSpc>
              <a:spcAft>
                <a:spcPts val="600"/>
              </a:spcAft>
              <a:buFont typeface="Arial" panose="020B0604020202020204" pitchFamily="34" charset="0"/>
              <a:buChar char="•"/>
            </a:pPr>
            <a:r>
              <a:rPr lang="en-GB" dirty="0">
                <a:cs typeface="Arial"/>
              </a:rPr>
              <a:t>Original S184 decision</a:t>
            </a:r>
          </a:p>
          <a:p>
            <a:pPr marL="536575" indent="-285750">
              <a:lnSpc>
                <a:spcPct val="150000"/>
              </a:lnSpc>
              <a:spcAft>
                <a:spcPts val="600"/>
              </a:spcAft>
              <a:buFont typeface="Arial" panose="020B0604020202020204" pitchFamily="34" charset="0"/>
              <a:buChar char="•"/>
            </a:pPr>
            <a:r>
              <a:rPr lang="en-GB" dirty="0">
                <a:cs typeface="Arial"/>
              </a:rPr>
              <a:t>Any representations in support of S202 request</a:t>
            </a:r>
          </a:p>
          <a:p>
            <a:pPr marL="536575" indent="-285750">
              <a:lnSpc>
                <a:spcPct val="150000"/>
              </a:lnSpc>
              <a:spcAft>
                <a:spcPts val="600"/>
              </a:spcAft>
              <a:buFont typeface="Arial" panose="020B0604020202020204" pitchFamily="34" charset="0"/>
              <a:buChar char="•"/>
            </a:pPr>
            <a:r>
              <a:rPr lang="en-GB" dirty="0">
                <a:cs typeface="Arial"/>
              </a:rPr>
              <a:t>Any “minded to” letter</a:t>
            </a:r>
          </a:p>
          <a:p>
            <a:pPr marL="536575" indent="-285750">
              <a:lnSpc>
                <a:spcPct val="150000"/>
              </a:lnSpc>
              <a:spcAft>
                <a:spcPts val="600"/>
              </a:spcAft>
              <a:buFont typeface="Arial" panose="020B0604020202020204" pitchFamily="34" charset="0"/>
              <a:buChar char="•"/>
            </a:pPr>
            <a:r>
              <a:rPr lang="en-GB" dirty="0">
                <a:cs typeface="Arial"/>
              </a:rPr>
              <a:t>If already instructed, Counsel’s Opinion</a:t>
            </a:r>
          </a:p>
          <a:p>
            <a:pPr>
              <a:lnSpc>
                <a:spcPct val="150000"/>
              </a:lnSpc>
              <a:spcAft>
                <a:spcPts val="600"/>
              </a:spcAft>
            </a:pPr>
            <a:endParaRPr lang="en-GB" dirty="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17</a:t>
            </a:fld>
            <a:endParaRPr lang="en-GB" dirty="0"/>
          </a:p>
        </p:txBody>
      </p:sp>
      <p:sp>
        <p:nvSpPr>
          <p:cNvPr id="3" name="Footer Placeholder 4">
            <a:extLst>
              <a:ext uri="{FF2B5EF4-FFF2-40B4-BE49-F238E27FC236}">
                <a16:creationId xmlns:a16="http://schemas.microsoft.com/office/drawing/2014/main" id="{7F233737-70D1-984B-BCD0-85A1F0CAB603}"/>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44112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Homelessness appeals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103414"/>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If seeking cover solely for Counsel’s opinion on merits, the statement of case must still set out the basis of the proposed appeal.</a:t>
            </a:r>
          </a:p>
          <a:p>
            <a:pPr marL="285750" indent="-285750">
              <a:lnSpc>
                <a:spcPct val="150000"/>
              </a:lnSpc>
              <a:spcAft>
                <a:spcPts val="600"/>
              </a:spcAft>
              <a:buFont typeface="Arial" panose="020B0604020202020204" pitchFamily="34" charset="0"/>
              <a:buChar char="•"/>
            </a:pPr>
            <a:r>
              <a:rPr lang="en-GB" dirty="0"/>
              <a:t>In circumstances where you already have a certificate in relation to a homelessness appeal and a ‘fresh’ decision has been made, for example, a certificate was issued to challenge the decision the client is not in priority need and the local authority agree to carry out a fresh review:</a:t>
            </a:r>
          </a:p>
          <a:p>
            <a:pPr marL="742950" lvl="1" indent="-285750">
              <a:lnSpc>
                <a:spcPct val="150000"/>
              </a:lnSpc>
              <a:spcAft>
                <a:spcPts val="600"/>
              </a:spcAft>
              <a:buFont typeface="Arial" panose="020B0604020202020204" pitchFamily="34" charset="0"/>
              <a:buChar char="•"/>
            </a:pPr>
            <a:r>
              <a:rPr lang="en-GB" dirty="0"/>
              <a:t>Any challenge against the fresh review would be a fresh decision and subject to a new application for legal aid. </a:t>
            </a:r>
            <a:endParaRPr lang="en-GB" dirty="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18</a:t>
            </a:fld>
            <a:endParaRPr lang="en-GB" dirty="0"/>
          </a:p>
        </p:txBody>
      </p:sp>
      <p:sp>
        <p:nvSpPr>
          <p:cNvPr id="3" name="Footer Placeholder 4">
            <a:extLst>
              <a:ext uri="{FF2B5EF4-FFF2-40B4-BE49-F238E27FC236}">
                <a16:creationId xmlns:a16="http://schemas.microsoft.com/office/drawing/2014/main" id="{2F3DAF63-9080-71C5-505F-811DF21E656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83522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Judicial review:</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02743"/>
            <a:ext cx="10795648" cy="3780522"/>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dirty="0">
                <a:cs typeface="Arial" panose="020B0604020202020204" pitchFamily="34" charset="0"/>
              </a:rPr>
              <a:t>Judicial review (JR) claims are in scope under p</a:t>
            </a:r>
            <a:r>
              <a:rPr lang="en-GB" dirty="0">
                <a:cs typeface="Arial"/>
              </a:rPr>
              <a:t>aragraph 19, Schedule 1, Part 1 LASPO</a:t>
            </a:r>
          </a:p>
          <a:p>
            <a:pPr marL="285750" indent="-285750">
              <a:lnSpc>
                <a:spcPct val="150000"/>
              </a:lnSpc>
              <a:buFont typeface="Arial" panose="020B0604020202020204" pitchFamily="34" charset="0"/>
              <a:buChar char="•"/>
            </a:pPr>
            <a:r>
              <a:rPr lang="en-GB" dirty="0">
                <a:ea typeface="Arial" panose="020B0604020202020204" pitchFamily="34" charset="0"/>
                <a:cs typeface="Times New Roman" panose="02020603050405020304" pitchFamily="18" charset="0"/>
              </a:rPr>
              <a:t>W</a:t>
            </a:r>
            <a:r>
              <a:rPr lang="en-GB" dirty="0">
                <a:effectLst/>
                <a:ea typeface="Arial" panose="020B0604020202020204" pitchFamily="34" charset="0"/>
                <a:cs typeface="Times New Roman" panose="02020603050405020304" pitchFamily="18" charset="0"/>
              </a:rPr>
              <a:t>hen considering an application, we need the following information:</a:t>
            </a:r>
            <a:endParaRPr lang="en-GB" dirty="0">
              <a:cs typeface="Arial" panose="020B0604020202020204" pitchFamily="34" charset="0"/>
            </a:endParaRPr>
          </a:p>
          <a:p>
            <a:pPr marL="536575" indent="-285750">
              <a:lnSpc>
                <a:spcPct val="150000"/>
              </a:lnSpc>
              <a:buFont typeface="Arial" panose="020B0604020202020204" pitchFamily="34" charset="0"/>
              <a:buChar char="•"/>
            </a:pPr>
            <a:r>
              <a:rPr lang="en-GB" dirty="0">
                <a:cs typeface="Arial"/>
              </a:rPr>
              <a:t>Details of the act or omission under challenge should be provided and copy correspondence</a:t>
            </a:r>
          </a:p>
          <a:p>
            <a:pPr marL="536575" indent="-285750">
              <a:lnSpc>
                <a:spcPct val="150000"/>
              </a:lnSpc>
              <a:buFont typeface="Arial" panose="020B0604020202020204" pitchFamily="34" charset="0"/>
              <a:buChar char="•"/>
            </a:pPr>
            <a:r>
              <a:rPr lang="en-GB" dirty="0">
                <a:cs typeface="Arial"/>
              </a:rPr>
              <a:t>Protocol compliant letter before action should have been sent, except where impractical to do so, and a copy uploaded with the application.</a:t>
            </a:r>
          </a:p>
          <a:p>
            <a:pPr marL="536575" indent="-285750">
              <a:lnSpc>
                <a:spcPct val="150000"/>
              </a:lnSpc>
              <a:buFont typeface="Arial" panose="020B0604020202020204" pitchFamily="34" charset="0"/>
              <a:buChar char="•"/>
            </a:pPr>
            <a:r>
              <a:rPr lang="en-GB" dirty="0">
                <a:cs typeface="Arial"/>
              </a:rPr>
              <a:t>A copy of any response to the letter before action should be uploaded</a:t>
            </a:r>
          </a:p>
          <a:p>
            <a:pPr marL="536575" indent="-285750">
              <a:lnSpc>
                <a:spcPct val="150000"/>
              </a:lnSpc>
              <a:buFont typeface="Arial" panose="020B0604020202020204" pitchFamily="34" charset="0"/>
              <a:buChar char="•"/>
            </a:pPr>
            <a:r>
              <a:rPr lang="en-GB" dirty="0">
                <a:cs typeface="Arial"/>
              </a:rPr>
              <a:t>A statement of case which must address the flaws in the decision / response setting out on what basis it is considered to be unlawful and susceptible to challenge</a:t>
            </a:r>
          </a:p>
          <a:p>
            <a:pPr>
              <a:lnSpc>
                <a:spcPct val="150000"/>
              </a:lnSpc>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19</a:t>
            </a:fld>
            <a:endParaRPr lang="en-GB" dirty="0"/>
          </a:p>
        </p:txBody>
      </p:sp>
      <p:sp>
        <p:nvSpPr>
          <p:cNvPr id="3" name="Footer Placeholder 4">
            <a:extLst>
              <a:ext uri="{FF2B5EF4-FFF2-40B4-BE49-F238E27FC236}">
                <a16:creationId xmlns:a16="http://schemas.microsoft.com/office/drawing/2014/main" id="{D0FD2C5C-0E3E-C4D6-3480-8CBBBA58B38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45230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dirty="0">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589612" y="1583483"/>
            <a:ext cx="5448001" cy="4378527"/>
          </a:xfrm>
        </p:spPr>
        <p:txBody>
          <a:bodyPr>
            <a:noAutofit/>
          </a:bodyPr>
          <a:lstStyle/>
          <a:p>
            <a:pPr marL="342900" indent="-342900">
              <a:lnSpc>
                <a:spcPct val="150000"/>
              </a:lnSpc>
              <a:buFont typeface="+mj-lt"/>
              <a:buAutoNum type="arabicPeriod"/>
            </a:pPr>
            <a:r>
              <a:rPr lang="en-US" sz="1800" b="0" dirty="0">
                <a:cs typeface="Arial"/>
              </a:rPr>
              <a:t>Please remain on mute during the webinar</a:t>
            </a:r>
          </a:p>
          <a:p>
            <a:pPr marL="342900" indent="-342900">
              <a:lnSpc>
                <a:spcPct val="150000"/>
              </a:lnSpc>
              <a:buFont typeface="+mj-lt"/>
              <a:buAutoNum type="arabicPeriod"/>
            </a:pPr>
            <a:r>
              <a:rPr lang="en-US" sz="1800" b="0" dirty="0">
                <a:cs typeface="Arial"/>
              </a:rPr>
              <a:t>You can ask us questions throughout each section using the ‘meeting chat’</a:t>
            </a:r>
          </a:p>
          <a:p>
            <a:pPr marL="342900" indent="-342900">
              <a:lnSpc>
                <a:spcPct val="150000"/>
              </a:lnSpc>
              <a:buFont typeface="+mj-lt"/>
              <a:buAutoNum type="arabicPeriod"/>
            </a:pPr>
            <a:r>
              <a:rPr lang="en-US" sz="1800" b="0" dirty="0">
                <a:cs typeface="Arial"/>
              </a:rPr>
              <a:t>You can keep the meeting chat throughout the event to view other questions</a:t>
            </a:r>
          </a:p>
          <a:p>
            <a:pPr marL="342900" indent="-342900">
              <a:lnSpc>
                <a:spcPct val="150000"/>
              </a:lnSpc>
              <a:buFont typeface="+mj-lt"/>
              <a:buAutoNum type="arabicPeriod"/>
            </a:pPr>
            <a:r>
              <a:rPr lang="en-US" sz="1800" b="0" dirty="0">
                <a:cs typeface="Arial"/>
              </a:rPr>
              <a:t>Email us if you experience technical issues during the webinar:  </a:t>
            </a:r>
            <a:r>
              <a:rPr lang="en-GB" sz="1800" b="0" u="sng" dirty="0">
                <a:solidFill>
                  <a:srgbClr val="575C96"/>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dirty="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Camera and audio off when icons appear like this:</a:t>
              </a:r>
              <a:endParaRPr lang="en-US" sz="1600" dirty="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Click here to view the meeting chat </a:t>
              </a:r>
              <a:endParaRPr lang="en-US" sz="1600" dirty="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dirty="0"/>
          </a:p>
        </p:txBody>
      </p:sp>
      <p:sp>
        <p:nvSpPr>
          <p:cNvPr id="12" name="Footer Placeholder 4">
            <a:extLst>
              <a:ext uri="{FF2B5EF4-FFF2-40B4-BE49-F238E27FC236}">
                <a16:creationId xmlns:a16="http://schemas.microsoft.com/office/drawing/2014/main" id="{83AB7679-B2DF-4E66-9403-E0C3041C095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Judicial review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02743"/>
            <a:ext cx="10795648" cy="4611519"/>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dirty="0">
                <a:cs typeface="Arial"/>
              </a:rPr>
              <a:t>If applying for an investigative representation certificate we need the following information: </a:t>
            </a:r>
          </a:p>
          <a:p>
            <a:pPr marL="536575" indent="-285750">
              <a:lnSpc>
                <a:spcPct val="150000"/>
              </a:lnSpc>
              <a:buFont typeface="Arial" panose="020B0604020202020204" pitchFamily="34" charset="0"/>
              <a:buChar char="•"/>
            </a:pPr>
            <a:r>
              <a:rPr lang="en-GB" dirty="0">
                <a:cs typeface="Arial"/>
              </a:rPr>
              <a:t>Details of the act or omission under challenge should be provided and copy correspondence</a:t>
            </a:r>
          </a:p>
          <a:p>
            <a:pPr marL="536575" indent="-285750">
              <a:lnSpc>
                <a:spcPct val="150000"/>
              </a:lnSpc>
              <a:buFont typeface="Arial" panose="020B0604020202020204" pitchFamily="34" charset="0"/>
              <a:buChar char="•"/>
            </a:pPr>
            <a:r>
              <a:rPr lang="en-GB" dirty="0">
                <a:cs typeface="Arial"/>
              </a:rPr>
              <a:t>A statement of case which must address the flaws in the decision/response setting out on what basis it is considered to be unlawful and susceptible to challenge</a:t>
            </a:r>
          </a:p>
          <a:p>
            <a:pPr marL="536575" indent="-285750">
              <a:lnSpc>
                <a:spcPct val="150000"/>
              </a:lnSpc>
              <a:buFont typeface="Arial" panose="020B0604020202020204" pitchFamily="34" charset="0"/>
              <a:buChar char="•"/>
            </a:pPr>
            <a:r>
              <a:rPr lang="en-GB" dirty="0">
                <a:cs typeface="Arial"/>
              </a:rPr>
              <a:t>Correspondence sent to the defendant notifying them of the potential challenge.</a:t>
            </a:r>
            <a:endParaRPr lang="en-GB" dirty="0">
              <a:cs typeface="Arial" panose="020B0604020202020204" pitchFamily="34" charset="0"/>
            </a:endParaRPr>
          </a:p>
          <a:p>
            <a:pPr marL="285750" indent="-285750">
              <a:lnSpc>
                <a:spcPct val="150000"/>
              </a:lnSpc>
              <a:buFont typeface="Arial" panose="020B0604020202020204" pitchFamily="34" charset="0"/>
              <a:buChar char="•"/>
            </a:pPr>
            <a:r>
              <a:rPr lang="en-GB" dirty="0">
                <a:cs typeface="Arial" panose="020B0604020202020204" pitchFamily="34" charset="0"/>
              </a:rPr>
              <a:t>If seeking cover solely for Counsel’s opinion on merits, the statement of case must still set out the basis of the proposed challenge</a:t>
            </a:r>
          </a:p>
          <a:p>
            <a:pPr marL="285750" indent="-285750">
              <a:lnSpc>
                <a:spcPct val="150000"/>
              </a:lnSpc>
              <a:spcAft>
                <a:spcPts val="600"/>
              </a:spcAft>
              <a:buFont typeface="Arial" panose="020B0604020202020204" pitchFamily="34" charset="0"/>
              <a:buChar char="•"/>
            </a:pPr>
            <a:r>
              <a:rPr lang="en-GB" dirty="0"/>
              <a:t>In circumstances where you already have a certificate in relation to Judicial Review and a ‘fresh’ decision has been made so for example a certificate was issued to challenge the failure to provide accommodation which is subsequently provided, and that accommodation is unsuitable then any challenge against that fresh decision would be subject to a fresh application for legal aid. </a:t>
            </a: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20</a:t>
            </a:fld>
            <a:endParaRPr lang="en-GB" dirty="0"/>
          </a:p>
        </p:txBody>
      </p:sp>
      <p:sp>
        <p:nvSpPr>
          <p:cNvPr id="3" name="Footer Placeholder 4">
            <a:extLst>
              <a:ext uri="{FF2B5EF4-FFF2-40B4-BE49-F238E27FC236}">
                <a16:creationId xmlns:a16="http://schemas.microsoft.com/office/drawing/2014/main" id="{A8923375-16CC-C1DB-749F-1D0D9B96BF0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8011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Delegated functions </a:t>
            </a:r>
          </a:p>
        </p:txBody>
      </p:sp>
    </p:spTree>
    <p:extLst>
      <p:ext uri="{BB962C8B-B14F-4D97-AF65-F5344CB8AC3E}">
        <p14:creationId xmlns:p14="http://schemas.microsoft.com/office/powerpoint/2010/main" val="138762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Delegated functions applications:</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073184"/>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US" dirty="0">
                <a:cs typeface="Calibri" panose="020F0502020204030204" pitchFamily="34" charset="0"/>
              </a:rPr>
              <a:t>Applications for emergency legal aid must satisfy the Interests of Justice Test at Merits Regulation 46(b)</a:t>
            </a:r>
          </a:p>
          <a:p>
            <a:pPr marL="539750" indent="-285750">
              <a:lnSpc>
                <a:spcPct val="150000"/>
              </a:lnSpc>
              <a:spcAft>
                <a:spcPts val="600"/>
              </a:spcAft>
              <a:buFont typeface="Arial" panose="020B0604020202020204" pitchFamily="34" charset="0"/>
              <a:buChar char="•"/>
            </a:pPr>
            <a:r>
              <a:rPr lang="en-US" dirty="0">
                <a:cs typeface="Calibri" panose="020F0502020204030204" pitchFamily="34" charset="0"/>
              </a:rPr>
              <a:t>Do the services sought need to be provided before there would be time for LAA to make determination on a substantive application?</a:t>
            </a:r>
          </a:p>
          <a:p>
            <a:pPr marL="539750" indent="-285750">
              <a:lnSpc>
                <a:spcPct val="150000"/>
              </a:lnSpc>
              <a:spcAft>
                <a:spcPts val="600"/>
              </a:spcAft>
              <a:buFont typeface="Arial" panose="020B0604020202020204" pitchFamily="34" charset="0"/>
              <a:buChar char="•"/>
            </a:pPr>
            <a:r>
              <a:rPr lang="en-US" dirty="0">
                <a:cs typeface="Calibri" panose="020F0502020204030204" pitchFamily="34" charset="0"/>
              </a:rPr>
              <a:t>What is the seriousness of the consequences of those services not being made available on an emergency basis?</a:t>
            </a:r>
          </a:p>
          <a:p>
            <a:pPr marL="285750" indent="-285750">
              <a:lnSpc>
                <a:spcPct val="150000"/>
              </a:lnSpc>
              <a:spcAft>
                <a:spcPts val="600"/>
              </a:spcAft>
              <a:buFont typeface="Arial" panose="020B0604020202020204" pitchFamily="34" charset="0"/>
              <a:buChar char="•"/>
            </a:pPr>
            <a:r>
              <a:rPr lang="en-US" dirty="0">
                <a:cs typeface="Calibri"/>
              </a:rPr>
              <a:t>More detail at para 7.27 – 7.29 Lord Chancellor’s Guidance Section 4 LASPO</a:t>
            </a:r>
          </a:p>
          <a:p>
            <a:pPr marL="285750" indent="-285750">
              <a:lnSpc>
                <a:spcPct val="150000"/>
              </a:lnSpc>
              <a:spcAft>
                <a:spcPts val="600"/>
              </a:spcAft>
              <a:buFont typeface="Arial" panose="020B0604020202020204" pitchFamily="34" charset="0"/>
              <a:buChar char="•"/>
            </a:pPr>
            <a:r>
              <a:rPr lang="en-GB" dirty="0"/>
              <a:t>Applications can be submitted under the single or dual stage process.</a:t>
            </a:r>
          </a:p>
          <a:p>
            <a:pPr marL="539750" indent="-285750">
              <a:lnSpc>
                <a:spcPct val="150000"/>
              </a:lnSpc>
              <a:spcAft>
                <a:spcPts val="600"/>
              </a:spcAft>
              <a:buFont typeface="Arial" panose="020B0604020202020204" pitchFamily="34" charset="0"/>
              <a:buChar char="•"/>
            </a:pPr>
            <a:r>
              <a:rPr lang="en-GB" dirty="0"/>
              <a:t>Dual stage / 2 step: Emergency application submitted first and once granted the substantive amendment is submitted</a:t>
            </a:r>
          </a:p>
          <a:p>
            <a:pPr marL="539750" indent="-285750">
              <a:lnSpc>
                <a:spcPct val="150000"/>
              </a:lnSpc>
              <a:spcAft>
                <a:spcPts val="600"/>
              </a:spcAft>
              <a:buFont typeface="Arial" panose="020B0604020202020204" pitchFamily="34" charset="0"/>
              <a:buChar char="•"/>
            </a:pPr>
            <a:r>
              <a:rPr lang="en-GB" dirty="0"/>
              <a:t>Single stage / 1 step: Emergency and substantive elements submitted together</a:t>
            </a:r>
            <a:endParaRPr lang="en-GB" dirty="0">
              <a:cs typeface="Arial"/>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22</a:t>
            </a:fld>
            <a:endParaRPr lang="en-GB" dirty="0"/>
          </a:p>
        </p:txBody>
      </p:sp>
      <p:sp>
        <p:nvSpPr>
          <p:cNvPr id="8" name="Footer Placeholder 4">
            <a:extLst>
              <a:ext uri="{FF2B5EF4-FFF2-40B4-BE49-F238E27FC236}">
                <a16:creationId xmlns:a16="http://schemas.microsoft.com/office/drawing/2014/main" id="{6702F44D-EECD-CEA7-ABA7-1C4AD995801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78117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Delegated functions applications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919295"/>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t>If you submit a non-delegated functions emergency, rather than using delegated function, please explain </a:t>
            </a:r>
            <a:r>
              <a:rPr lang="en-GB" b="1" dirty="0"/>
              <a:t>why</a:t>
            </a:r>
            <a:r>
              <a:rPr lang="en-GB" dirty="0"/>
              <a:t> delegated functions have not been used. In all cases, unless there is an issue with the client’s means assessment (see paragraphs 5.6 and 5.7 of the Standard Civil Contract general Terms) we would expect a provider to exercise delegated functions </a:t>
            </a:r>
            <a:r>
              <a:rPr lang="en-GB"/>
              <a:t>unless restricted by your contract.</a:t>
            </a:r>
            <a:endParaRPr lang="en-GB" dirty="0"/>
          </a:p>
          <a:p>
            <a:pPr marL="285750" indent="-285750">
              <a:lnSpc>
                <a:spcPct val="150000"/>
              </a:lnSpc>
              <a:spcAft>
                <a:spcPts val="600"/>
              </a:spcAft>
              <a:buFont typeface="Arial" panose="020B0604020202020204" pitchFamily="34" charset="0"/>
              <a:buChar char="•"/>
            </a:pPr>
            <a:r>
              <a:rPr lang="en-GB" dirty="0"/>
              <a:t>If necessary, amend the default limitations and add appropriate limitations to both emergency and substantive applications:</a:t>
            </a:r>
            <a:endParaRPr lang="en-GB">
              <a:cs typeface="Arial"/>
            </a:endParaRPr>
          </a:p>
          <a:p>
            <a:pPr marL="742950" lvl="1" indent="-285750">
              <a:lnSpc>
                <a:spcPct val="150000"/>
              </a:lnSpc>
              <a:spcAft>
                <a:spcPts val="600"/>
              </a:spcAft>
              <a:buFont typeface="Arial" panose="020B0604020202020204" pitchFamily="34" charset="0"/>
              <a:buChar char="•"/>
            </a:pPr>
            <a:r>
              <a:rPr lang="en-GB" dirty="0"/>
              <a:t>If a limitation is not appropriate or has been omitted from the substantive application an appropriate limitation will be added by the Agency </a:t>
            </a:r>
            <a:endParaRPr lang="en-GB">
              <a:cs typeface="Arial"/>
            </a:endParaRPr>
          </a:p>
          <a:p>
            <a:pPr marL="285750" indent="-285750">
              <a:lnSpc>
                <a:spcPct val="150000"/>
              </a:lnSpc>
              <a:spcAft>
                <a:spcPts val="600"/>
              </a:spcAft>
              <a:buFont typeface="Arial" panose="020B0604020202020204" pitchFamily="34" charset="0"/>
              <a:buChar char="•"/>
            </a:pPr>
            <a:r>
              <a:rPr lang="en-GB" dirty="0"/>
              <a:t>If delegating for a higher costs limit than the default £2250, include reasons for the increased limit in the statement section of the CCMS Merits Report</a:t>
            </a:r>
            <a:endParaRPr lang="en-GB">
              <a:cs typeface="Arial"/>
            </a:endParaRPr>
          </a:p>
          <a:p>
            <a:pPr marL="285750" indent="-285750">
              <a:lnSpc>
                <a:spcPct val="150000"/>
              </a:lnSpc>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23</a:t>
            </a:fld>
            <a:endParaRPr lang="en-GB" dirty="0"/>
          </a:p>
        </p:txBody>
      </p:sp>
      <p:sp>
        <p:nvSpPr>
          <p:cNvPr id="8" name="Footer Placeholder 4">
            <a:extLst>
              <a:ext uri="{FF2B5EF4-FFF2-40B4-BE49-F238E27FC236}">
                <a16:creationId xmlns:a16="http://schemas.microsoft.com/office/drawing/2014/main" id="{6702F44D-EECD-CEA7-ABA7-1C4AD995801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5074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Committal</a:t>
            </a:r>
          </a:p>
        </p:txBody>
      </p:sp>
    </p:spTree>
    <p:extLst>
      <p:ext uri="{BB962C8B-B14F-4D97-AF65-F5344CB8AC3E}">
        <p14:creationId xmlns:p14="http://schemas.microsoft.com/office/powerpoint/2010/main" val="250137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Committal:</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349909"/>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Any proceeding where the client’s liberty is at stake are defined as criminal proceedings, by Regulation 9(v) of the Criminal Legal Aid (General) Regulations 2013 and all representation of respondents to committal in civil proceedings is remunerated as a Criminal matter. </a:t>
            </a:r>
            <a:endParaRPr lang="en-GB" dirty="0">
              <a:effectLst/>
              <a:ea typeface="Arial" panose="020B0604020202020204" pitchFamily="34" charset="0"/>
              <a:cs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a typeface="Arial" panose="020B0604020202020204" pitchFamily="34" charset="0"/>
                <a:cs typeface="Arial" panose="020B0604020202020204" pitchFamily="34" charset="0"/>
              </a:rPr>
              <a:t>T</a:t>
            </a:r>
            <a:r>
              <a:rPr lang="en-GB" dirty="0">
                <a:effectLst/>
                <a:ea typeface="Arial" panose="020B0604020202020204" pitchFamily="34" charset="0"/>
                <a:cs typeface="Arial" panose="020B0604020202020204" pitchFamily="34" charset="0"/>
              </a:rPr>
              <a:t>his was confirmed by the High Court in King's Lynn and West Norfolk Council v Bunning and anor [2013] EWHC 3390 (QB) and subsequently the Court of Appeal in Brown v The London Borough of Haringey [2015] EWCA Civ 483 (9 June 2015)</a:t>
            </a:r>
            <a:endParaRPr lang="en-GB" dirty="0">
              <a:effectLst/>
              <a:ea typeface="Arial" panose="020B0604020202020204" pitchFamily="34" charset="0"/>
              <a:cs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If you wish to represent your client as respondent in committal proceedings, you will need to apply to the National Courts Team in Nottingham on a CRM 14 form for authority to represent your client at the committal hearing.  If you do not have a Criminal contract, you will have to apply for an Exceptional Case Contract to allow you to act.  </a:t>
            </a:r>
            <a:endParaRPr lang="en-GB" dirty="0">
              <a:effectLst/>
              <a:ea typeface="Arial" panose="020B06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25</a:t>
            </a:fld>
            <a:endParaRPr lang="en-GB" dirty="0"/>
          </a:p>
        </p:txBody>
      </p:sp>
      <p:sp>
        <p:nvSpPr>
          <p:cNvPr id="3" name="Footer Placeholder 4">
            <a:extLst>
              <a:ext uri="{FF2B5EF4-FFF2-40B4-BE49-F238E27FC236}">
                <a16:creationId xmlns:a16="http://schemas.microsoft.com/office/drawing/2014/main" id="{3D5EE045-030B-518E-5116-915DE101029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3693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Committal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180358"/>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If you are acting for the applicant who is seeking to commit the other side for a breach of an order, then that is a civil matter and an application can be made for civil legal services or an amendment made to an existing live certificate. We would </a:t>
            </a:r>
            <a:r>
              <a:rPr lang="en-GB" dirty="0">
                <a:effectLst/>
                <a:ea typeface="Arial" panose="020B0604020202020204" pitchFamily="34" charset="0"/>
                <a:cs typeface="Times New Roman" panose="02020603050405020304" pitchFamily="18" charset="0"/>
              </a:rPr>
              <a:t>need the following information to consider any application</a:t>
            </a:r>
          </a:p>
          <a:p>
            <a:pPr marL="630238" indent="-285750">
              <a:lnSpc>
                <a:spcPct val="150000"/>
              </a:lnSpc>
              <a:spcAft>
                <a:spcPts val="600"/>
              </a:spcAft>
              <a:buFont typeface="Arial" panose="020B0604020202020204" pitchFamily="34" charset="0"/>
              <a:buChar char="•"/>
            </a:pPr>
            <a:r>
              <a:rPr lang="en-GB" dirty="0">
                <a:cs typeface="Times New Roman" panose="02020603050405020304" pitchFamily="18" charset="0"/>
              </a:rPr>
              <a:t>Details of the breach</a:t>
            </a:r>
          </a:p>
          <a:p>
            <a:pPr marL="630238" indent="-285750">
              <a:lnSpc>
                <a:spcPct val="150000"/>
              </a:lnSpc>
              <a:spcAft>
                <a:spcPts val="600"/>
              </a:spcAft>
              <a:buFont typeface="Arial" panose="020B0604020202020204" pitchFamily="34" charset="0"/>
              <a:buChar char="•"/>
            </a:pPr>
            <a:r>
              <a:rPr lang="en-GB" dirty="0">
                <a:cs typeface="Times New Roman" panose="02020603050405020304" pitchFamily="18" charset="0"/>
              </a:rPr>
              <a:t>Any correspondence sent to the other side regarding the breach such as warning letters</a:t>
            </a:r>
          </a:p>
          <a:p>
            <a:pPr marL="630238" indent="-285750">
              <a:lnSpc>
                <a:spcPct val="150000"/>
              </a:lnSpc>
              <a:spcAft>
                <a:spcPts val="600"/>
              </a:spcAft>
              <a:buFont typeface="Arial" panose="020B0604020202020204" pitchFamily="34" charset="0"/>
              <a:buChar char="•"/>
            </a:pPr>
            <a:r>
              <a:rPr lang="en-GB" dirty="0">
                <a:cs typeface="Times New Roman" panose="02020603050405020304" pitchFamily="18" charset="0"/>
              </a:rPr>
              <a:t>Details of police involvement</a:t>
            </a: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26</a:t>
            </a:fld>
            <a:endParaRPr lang="en-GB" dirty="0"/>
          </a:p>
        </p:txBody>
      </p:sp>
      <p:sp>
        <p:nvSpPr>
          <p:cNvPr id="3" name="Footer Placeholder 4">
            <a:extLst>
              <a:ext uri="{FF2B5EF4-FFF2-40B4-BE49-F238E27FC236}">
                <a16:creationId xmlns:a16="http://schemas.microsoft.com/office/drawing/2014/main" id="{3D5EE045-030B-518E-5116-915DE101029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89263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Additional guidance / contact us</a:t>
            </a:r>
          </a:p>
        </p:txBody>
      </p:sp>
    </p:spTree>
    <p:extLst>
      <p:ext uri="{BB962C8B-B14F-4D97-AF65-F5344CB8AC3E}">
        <p14:creationId xmlns:p14="http://schemas.microsoft.com/office/powerpoint/2010/main" val="312040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lstStyle/>
          <a:p>
            <a:r>
              <a:rPr lang="en-GB" dirty="0"/>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15294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800" b="0" dirty="0"/>
              <a:t>For enquires in relation to specific cases you can send a case enquiry via CCMS. </a:t>
            </a:r>
          </a:p>
          <a:p>
            <a:pPr marL="285750" lvl="0" indent="-285750">
              <a:lnSpc>
                <a:spcPct val="150000"/>
              </a:lnSpc>
              <a:buFont typeface="Arial" panose="020B0604020202020204" pitchFamily="34" charset="0"/>
              <a:buChar char="•"/>
            </a:pPr>
            <a:r>
              <a:rPr lang="en-GB" sz="1800" b="0" dirty="0">
                <a:cs typeface="Arial" panose="020B0604020202020204" pitchFamily="34" charset="0"/>
              </a:rPr>
              <a:t>Urgent issue: Customer services team: Tel: 0300 200 2020</a:t>
            </a:r>
          </a:p>
          <a:p>
            <a:pPr marL="285750" lvl="0" indent="-285750">
              <a:lnSpc>
                <a:spcPct val="150000"/>
              </a:lnSpc>
              <a:buFont typeface="Arial" panose="020B0604020202020204" pitchFamily="34" charset="0"/>
              <a:buChar char="•"/>
            </a:pPr>
            <a:r>
              <a:rPr lang="en-GB" sz="1800" b="0" dirty="0">
                <a:cs typeface="Arial" panose="020B0604020202020204" pitchFamily="34" charset="0"/>
              </a:rPr>
              <a:t>Technical issue: Email: </a:t>
            </a:r>
            <a:r>
              <a:rPr lang="en-GB" sz="1800" b="0" dirty="0">
                <a:cs typeface="Arial" panose="020B0604020202020204" pitchFamily="34" charset="0"/>
                <a:hlinkClick r:id="rId2"/>
              </a:rPr>
              <a:t>Online-Support@justice.gov.uk</a:t>
            </a:r>
            <a:r>
              <a:rPr lang="en-GB" sz="1800" b="0" dirty="0">
                <a:cs typeface="Arial" panose="020B0604020202020204" pitchFamily="34" charset="0"/>
              </a:rPr>
              <a:t> </a:t>
            </a:r>
          </a:p>
          <a:p>
            <a:pPr marL="285750" lvl="0" indent="-285750" rtl="0">
              <a:lnSpc>
                <a:spcPct val="150000"/>
              </a:lnSpc>
              <a:spcAft>
                <a:spcPts val="756"/>
              </a:spcAft>
              <a:buFont typeface="Arial" panose="020B0604020202020204" pitchFamily="34" charset="0"/>
              <a:buChar char="•"/>
            </a:pPr>
            <a:r>
              <a:rPr lang="en-GB" sz="1800" b="0" dirty="0">
                <a:cs typeface="Arial" panose="020B0604020202020204" pitchFamily="34" charset="0"/>
              </a:rPr>
              <a:t>Complaints: Email: LAAComplaints@justice.gov.uk</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28</a:t>
            </a:fld>
            <a:endParaRPr lang="en-GB" dirty="0"/>
          </a:p>
        </p:txBody>
      </p:sp>
      <p:sp>
        <p:nvSpPr>
          <p:cNvPr id="3" name="Footer Placeholder 4">
            <a:extLst>
              <a:ext uri="{FF2B5EF4-FFF2-40B4-BE49-F238E27FC236}">
                <a16:creationId xmlns:a16="http://schemas.microsoft.com/office/drawing/2014/main" id="{4BDFA520-767A-9E96-6D0D-617AC79648A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8001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577424"/>
            <a:ext cx="11012776" cy="345232"/>
          </a:xfrm>
        </p:spPr>
        <p:txBody>
          <a:bodyPr/>
          <a:lstStyle/>
          <a:p>
            <a:r>
              <a:rPr lang="en-GB" dirty="0"/>
              <a:t>Useful links:</a:t>
            </a:r>
          </a:p>
        </p:txBody>
      </p:sp>
      <p:sp>
        <p:nvSpPr>
          <p:cNvPr id="6" name="TextBox 5">
            <a:extLst>
              <a:ext uri="{FF2B5EF4-FFF2-40B4-BE49-F238E27FC236}">
                <a16:creationId xmlns:a16="http://schemas.microsoft.com/office/drawing/2014/main" id="{A5DEA143-B822-DB89-69D1-E045DBC0FCA1}"/>
              </a:ext>
            </a:extLst>
          </p:cNvPr>
          <p:cNvSpPr txBox="1"/>
          <p:nvPr/>
        </p:nvSpPr>
        <p:spPr>
          <a:xfrm>
            <a:off x="648000" y="1074509"/>
            <a:ext cx="10723200" cy="4708981"/>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1800" dirty="0"/>
              <a:t>Civil Legal Aid (Merits Criteria) Regulations 2013: </a:t>
            </a:r>
            <a:r>
              <a:rPr lang="en-GB" sz="1800" dirty="0">
                <a:solidFill>
                  <a:schemeClr val="accent2"/>
                </a:solidFill>
                <a:hlinkClick r:id="rId2">
                  <a:extLst>
                    <a:ext uri="{A12FA001-AC4F-418D-AE19-62706E023703}">
                      <ahyp:hlinkClr xmlns:ahyp="http://schemas.microsoft.com/office/drawing/2018/hyperlinkcolor" val="tx"/>
                    </a:ext>
                  </a:extLst>
                </a:hlinkClick>
              </a:rPr>
              <a:t>The Civil Legal Aid (Merits Criteria) Regulations 2013 (legislation.gov.uk)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Civil Legal Aid (Procedure) Regulations 2012: </a:t>
            </a:r>
            <a:r>
              <a:rPr lang="en-GB" sz="1800" dirty="0">
                <a:solidFill>
                  <a:schemeClr val="accent2"/>
                </a:solidFill>
                <a:hlinkClick r:id="rId3">
                  <a:extLst>
                    <a:ext uri="{A12FA001-AC4F-418D-AE19-62706E023703}">
                      <ahyp:hlinkClr xmlns:ahyp="http://schemas.microsoft.com/office/drawing/2018/hyperlinkcolor" val="tx"/>
                    </a:ext>
                  </a:extLst>
                </a:hlinkClick>
              </a:rPr>
              <a:t>The Civil Legal Aid (Procedure) Regulations 2012 (legislation.gov.uk)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Civil Legal Aid (Financial Resources and Payment for Services) Regulations: </a:t>
            </a:r>
            <a:r>
              <a:rPr lang="en-GB" sz="1800" dirty="0">
                <a:solidFill>
                  <a:schemeClr val="accent2"/>
                </a:solidFill>
                <a:hlinkClick r:id="rId4">
                  <a:extLst>
                    <a:ext uri="{A12FA001-AC4F-418D-AE19-62706E023703}">
                      <ahyp:hlinkClr xmlns:ahyp="http://schemas.microsoft.com/office/drawing/2018/hyperlinkcolor" val="tx"/>
                    </a:ext>
                  </a:extLst>
                </a:hlinkClick>
              </a:rPr>
              <a:t>The Civil Legal Aid (Financial Resources and Payment for Services) Regulations 2013 (legislation.gov.uk)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Lord Chancellor’s Guidance Under Section 4 LASPO: </a:t>
            </a:r>
            <a:r>
              <a:rPr lang="en-GB" sz="1800" dirty="0">
                <a:solidFill>
                  <a:schemeClr val="accent2"/>
                </a:solidFill>
                <a:hlinkClick r:id="rId5">
                  <a:extLst>
                    <a:ext uri="{A12FA001-AC4F-418D-AE19-62706E023703}">
                      <ahyp:hlinkClr xmlns:ahyp="http://schemas.microsoft.com/office/drawing/2018/hyperlinkcolor" val="tx"/>
                    </a:ext>
                  </a:extLst>
                </a:hlinkClick>
              </a:rPr>
              <a:t>LORD CHANCELLOR’S GUIDANCE UNDER SECTION 4 OF THE LEGAL AID, SENTENCING AND PUNISHMENT OF OFFENDERS ACT 2012 (publishing.service.gov.uk)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Evidence Requirements for Private Law Family Matters: </a:t>
            </a:r>
            <a:r>
              <a:rPr lang="en-GB" sz="1800" dirty="0">
                <a:solidFill>
                  <a:schemeClr val="accent2"/>
                </a:solidFill>
                <a:hlinkClick r:id="rId6">
                  <a:extLst>
                    <a:ext uri="{A12FA001-AC4F-418D-AE19-62706E023703}">
                      <ahyp:hlinkClr xmlns:ahyp="http://schemas.microsoft.com/office/drawing/2018/hyperlinkcolor" val="tx"/>
                    </a:ext>
                  </a:extLst>
                </a:hlinkClick>
              </a:rPr>
              <a:t>Evidence_Requirements_for_Private_Family_Law_Matters_guidance_version_10.pdf (publishing.service.gov.uk)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Scope of Family Proceedings Under LASPO: </a:t>
            </a:r>
            <a:r>
              <a:rPr lang="en-GB" sz="1800" dirty="0">
                <a:solidFill>
                  <a:schemeClr val="accent2"/>
                </a:solidFill>
                <a:hlinkClick r:id="rId7">
                  <a:extLst>
                    <a:ext uri="{A12FA001-AC4F-418D-AE19-62706E023703}">
                      <ahyp:hlinkClr xmlns:ahyp="http://schemas.microsoft.com/office/drawing/2018/hyperlinkcolor" val="tx"/>
                    </a:ext>
                  </a:extLst>
                </a:hlinkClick>
              </a:rPr>
              <a:t>Scope_of_Family_Proceedings_Under_LASPO__January_2021_.pdf (publishing.service.gov.uk)</a:t>
            </a:r>
            <a:endParaRPr lang="en-GB" sz="1800" dirty="0">
              <a:solidFill>
                <a:schemeClr val="accent2"/>
              </a:solidFill>
            </a:endParaRPr>
          </a:p>
          <a:p>
            <a:pPr marL="285750" indent="-285750">
              <a:spcAft>
                <a:spcPts val="600"/>
              </a:spcAft>
              <a:buFont typeface="Arial" panose="020B0604020202020204" pitchFamily="34" charset="0"/>
              <a:buChar char="•"/>
            </a:pPr>
            <a:r>
              <a:rPr lang="en-GB" sz="1800" dirty="0"/>
              <a:t>Means Assessment Guidance: </a:t>
            </a:r>
            <a:r>
              <a:rPr lang="en-GB" sz="1800" dirty="0">
                <a:solidFill>
                  <a:schemeClr val="accent2"/>
                </a:solidFill>
                <a:hlinkClick r:id="rId8">
                  <a:extLst>
                    <a:ext uri="{A12FA001-AC4F-418D-AE19-62706E023703}">
                      <ahyp:hlinkClr xmlns:ahyp="http://schemas.microsoft.com/office/drawing/2018/hyperlinkcolor" val="tx"/>
                    </a:ext>
                  </a:extLst>
                </a:hlinkClick>
              </a:rPr>
              <a:t>Means Assessment Guidance (publishing.service.gov.uk)</a:t>
            </a:r>
            <a:endParaRPr lang="en-GB" sz="1800" dirty="0">
              <a:solidFill>
                <a:schemeClr val="accent2"/>
              </a:solidFill>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29</a:t>
            </a:fld>
            <a:endParaRPr lang="en-GB" dirty="0"/>
          </a:p>
        </p:txBody>
      </p:sp>
      <p:sp>
        <p:nvSpPr>
          <p:cNvPr id="2" name="Footer Placeholder 4">
            <a:extLst>
              <a:ext uri="{FF2B5EF4-FFF2-40B4-BE49-F238E27FC236}">
                <a16:creationId xmlns:a16="http://schemas.microsoft.com/office/drawing/2014/main" id="{12E32E64-A48C-BEE9-F115-B46D13200DC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51119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dirty="0"/>
              <a:t>Content</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dirty="0"/>
          </a:p>
        </p:txBody>
      </p:sp>
      <p:graphicFrame>
        <p:nvGraphicFramePr>
          <p:cNvPr id="8" name="Diagram 6" descr="Vertical box list">
            <a:extLst>
              <a:ext uri="{FF2B5EF4-FFF2-40B4-BE49-F238E27FC236}">
                <a16:creationId xmlns:a16="http://schemas.microsoft.com/office/drawing/2014/main" id="{51A6B388-A2AD-2A96-010C-1042418BD3D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244052424"/>
              </p:ext>
            </p:extLst>
          </p:nvPr>
        </p:nvGraphicFramePr>
        <p:xfrm>
          <a:off x="737784" y="1350681"/>
          <a:ext cx="981488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4">
            <a:extLst>
              <a:ext uri="{FF2B5EF4-FFF2-40B4-BE49-F238E27FC236}">
                <a16:creationId xmlns:a16="http://schemas.microsoft.com/office/drawing/2014/main" id="{933626FD-0E4F-5E47-A187-C43E31C5F6E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dirty="0">
                <a:latin typeface="+mn-lt"/>
                <a:ea typeface="+mn-ea"/>
                <a:cs typeface="+mn-cs"/>
              </a:rPr>
              <a:t>Our training website</a:t>
            </a:r>
            <a:endParaRPr lang="en-US" b="0" dirty="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30</a:t>
            </a:fld>
            <a:endParaRPr lang="en-GB" dirty="0"/>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3965161488"/>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9500616" y="826721"/>
            <a:ext cx="1096528" cy="1734313"/>
          </a:xfrm>
          <a:prstGeom prst="rect">
            <a:avLst/>
          </a:prstGeom>
        </p:spPr>
      </p:pic>
      <p:sp>
        <p:nvSpPr>
          <p:cNvPr id="2" name="Footer Placeholder 4">
            <a:extLst>
              <a:ext uri="{FF2B5EF4-FFF2-40B4-BE49-F238E27FC236}">
                <a16:creationId xmlns:a16="http://schemas.microsoft.com/office/drawing/2014/main" id="{DF2E0C20-6DFB-63A8-80B2-2F9CEE11809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26269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dirty="0"/>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58113" y="4195870"/>
            <a:ext cx="2527107" cy="1204172"/>
          </a:xfrm>
          <a:prstGeom prst="rect">
            <a:avLst/>
          </a:prstGeom>
          <a:noFill/>
          <a:ln>
            <a:noFill/>
          </a:ln>
        </p:spPr>
      </p:pic>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31</a:t>
            </a:fld>
            <a:endParaRPr lang="en-GB" dirty="0"/>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527350" y="4797956"/>
            <a:ext cx="2527106" cy="1204172"/>
          </a:xfrm>
          <a:prstGeom prst="rect">
            <a:avLst/>
          </a:prstGeom>
        </p:spPr>
      </p:pic>
    </p:spTree>
    <p:extLst>
      <p:ext uri="{BB962C8B-B14F-4D97-AF65-F5344CB8AC3E}">
        <p14:creationId xmlns:p14="http://schemas.microsoft.com/office/powerpoint/2010/main" val="2095065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Non-family merits assessment submissions: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312851"/>
            <a:ext cx="10561857" cy="10097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buClr>
                <a:schemeClr val="tx1"/>
              </a:buClr>
              <a:buNone/>
            </a:pPr>
            <a:r>
              <a:rPr lang="en-GB" sz="1800" b="1" dirty="0">
                <a:solidFill>
                  <a:schemeClr val="tx1"/>
                </a:solidFill>
                <a:latin typeface="Arial" panose="020B0604020202020204" pitchFamily="34" charset="0"/>
                <a:cs typeface="Arial" panose="020B0604020202020204" pitchFamily="34" charset="0"/>
              </a:rPr>
              <a:t>Purpose of the webinar:</a:t>
            </a:r>
          </a:p>
          <a:p>
            <a:pPr marL="83820" lvl="4" indent="0">
              <a:buClr>
                <a:schemeClr val="tx1"/>
              </a:buClr>
              <a:buNone/>
            </a:pPr>
            <a:r>
              <a:rPr lang="en-US" sz="1800" dirty="0">
                <a:latin typeface="Arial" panose="020B0604020202020204" pitchFamily="34" charset="0"/>
                <a:ea typeface="+mn-lt"/>
                <a:cs typeface="Arial" panose="020B0604020202020204" pitchFamily="34" charset="0"/>
              </a:rPr>
              <a:t>The purpose of this webinar is to help you understand how to </a:t>
            </a:r>
            <a:r>
              <a:rPr lang="en-US" sz="1800" dirty="0">
                <a:ea typeface="+mn-lt"/>
                <a:cs typeface="Arial" panose="020B0604020202020204" pitchFamily="34" charset="0"/>
              </a:rPr>
              <a:t>‘get your merits assessments right first time’</a:t>
            </a:r>
            <a:endParaRPr lang="en-US" sz="1800" dirty="0">
              <a:cs typeface="Arial" panose="020B0604020202020204" pitchFamily="34" charset="0"/>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520924" cy="2118529"/>
          </a:xfrm>
          <a:prstGeom prst="rect">
            <a:avLst/>
          </a:prstGeom>
        </p:spPr>
        <p:txBody>
          <a:bodyPr wrap="square" lIns="91440" tIns="45720" rIns="91440" bIns="45720" anchor="t">
            <a:spAutoFit/>
          </a:bodyPr>
          <a:lstStyle/>
          <a:p>
            <a:pPr>
              <a:lnSpc>
                <a:spcPct val="150000"/>
              </a:lnSpc>
              <a:spcAft>
                <a:spcPts val="0"/>
              </a:spcAft>
            </a:pPr>
            <a:r>
              <a:rPr lang="en-GB" dirty="0">
                <a:latin typeface="Arial"/>
                <a:ea typeface="Calibri"/>
                <a:cs typeface="Arial"/>
              </a:rPr>
              <a:t>By the end of the webinar, you will have an understanding of:</a:t>
            </a:r>
          </a:p>
          <a:p>
            <a:pPr marL="285750" indent="-285750">
              <a:lnSpc>
                <a:spcPct val="150000"/>
              </a:lnSpc>
              <a:buFont typeface="Arial" panose="020B0604020202020204" pitchFamily="34" charset="0"/>
              <a:buChar char="•"/>
            </a:pPr>
            <a:r>
              <a:rPr lang="en-GB" dirty="0">
                <a:latin typeface="Arial"/>
                <a:cs typeface="Arial"/>
              </a:rPr>
              <a:t>The information we need to enable us to ’make a decision’ first time to enable us to make the decision to be a ‘grant of funding’</a:t>
            </a:r>
            <a:endParaRPr lang="en-GB" dirty="0"/>
          </a:p>
          <a:p>
            <a:pPr marL="285750" indent="-285750">
              <a:lnSpc>
                <a:spcPct val="150000"/>
              </a:lnSpc>
              <a:buFont typeface="Arial" panose="020B0604020202020204" pitchFamily="34" charset="0"/>
              <a:buChar char="•"/>
            </a:pPr>
            <a:r>
              <a:rPr lang="en-GB" dirty="0">
                <a:latin typeface="Arial"/>
                <a:cs typeface="Arial"/>
              </a:rPr>
              <a:t>The issues you need to address to help us achieve this</a:t>
            </a:r>
            <a:endParaRPr lang="en-GB" dirty="0"/>
          </a:p>
          <a:p>
            <a:pPr>
              <a:lnSpc>
                <a:spcPct val="150000"/>
              </a:lnSpc>
            </a:pP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dirty="0"/>
          </a:p>
        </p:txBody>
      </p:sp>
      <p:sp>
        <p:nvSpPr>
          <p:cNvPr id="2" name="Footer Placeholder 4">
            <a:extLst>
              <a:ext uri="{FF2B5EF4-FFF2-40B4-BE49-F238E27FC236}">
                <a16:creationId xmlns:a16="http://schemas.microsoft.com/office/drawing/2014/main" id="{260A08D9-EE5E-EF90-3725-15201317B8AA}"/>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8548992" cy="1080000"/>
          </a:xfrm>
        </p:spPr>
        <p:txBody>
          <a:bodyPr>
            <a:normAutofit fontScale="90000"/>
          </a:bodyPr>
          <a:lstStyle/>
          <a:p>
            <a:r>
              <a:rPr lang="en-GB" sz="3600" dirty="0"/>
              <a:t>Disrepair, unlawful eviction and possession and counterclaims </a:t>
            </a:r>
            <a:endParaRPr lang="en-GB" dirty="0"/>
          </a:p>
        </p:txBody>
      </p:sp>
    </p:spTree>
    <p:extLst>
      <p:ext uri="{BB962C8B-B14F-4D97-AF65-F5344CB8AC3E}">
        <p14:creationId xmlns:p14="http://schemas.microsoft.com/office/powerpoint/2010/main" val="332994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Possession:</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073184"/>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Possession proceedings are brought into scope by Paragraph 33 of Schedule 1, Part 1 LASPO</a:t>
            </a:r>
          </a:p>
          <a:p>
            <a:pPr marL="285750" indent="-28575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When considering possession proceedings applications, we need the following information:</a:t>
            </a:r>
          </a:p>
          <a:p>
            <a:pPr marL="630238" indent="-34290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The pleadings/particulars of claim including any statement provided in support of the </a:t>
            </a:r>
            <a:r>
              <a:rPr lang="en-GB" dirty="0">
                <a:ea typeface="Arial" panose="020B0604020202020204" pitchFamily="34" charset="0"/>
                <a:cs typeface="Times New Roman" panose="02020603050405020304" pitchFamily="18" charset="0"/>
              </a:rPr>
              <a:t>claim for possession </a:t>
            </a:r>
            <a:endParaRPr lang="en-GB" dirty="0">
              <a:effectLst/>
              <a:ea typeface="Arial" panose="020B0604020202020204" pitchFamily="34" charset="0"/>
              <a:cs typeface="Times New Roman" panose="02020603050405020304" pitchFamily="18" charset="0"/>
            </a:endParaRPr>
          </a:p>
          <a:p>
            <a:pPr marL="630238" indent="-34290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The client’s defence or a statement setting out the defence (and counterclaim</a:t>
            </a:r>
            <a:r>
              <a:rPr lang="en-GB" dirty="0">
                <a:ea typeface="Arial" panose="020B0604020202020204" pitchFamily="34" charset="0"/>
                <a:cs typeface="Times New Roman" panose="02020603050405020304" pitchFamily="18" charset="0"/>
              </a:rPr>
              <a:t>, If applicable) </a:t>
            </a:r>
            <a:r>
              <a:rPr lang="en-GB" dirty="0">
                <a:effectLst/>
                <a:ea typeface="Arial" panose="020B0604020202020204" pitchFamily="34" charset="0"/>
                <a:cs typeface="Times New Roman" panose="02020603050405020304" pitchFamily="18" charset="0"/>
              </a:rPr>
              <a:t>to the proceedings – see Merits Reg 61</a:t>
            </a:r>
          </a:p>
          <a:p>
            <a:pPr marL="630238" indent="-342900">
              <a:lnSpc>
                <a:spcPct val="150000"/>
              </a:lnSpc>
              <a:spcAft>
                <a:spcPts val="600"/>
              </a:spcAft>
              <a:buFont typeface="Arial" panose="020B0604020202020204" pitchFamily="34" charset="0"/>
              <a:buChar char="•"/>
            </a:pPr>
            <a:r>
              <a:rPr lang="en-GB" dirty="0">
                <a:cs typeface="Arial" panose="020B0604020202020204" pitchFamily="34" charset="0"/>
              </a:rPr>
              <a:t>If seeking cover solely for Counsel’s opinion on merits, the statement of case must still set out the basis of the proposed defence</a:t>
            </a:r>
          </a:p>
          <a:p>
            <a:pPr marL="630238" indent="-342900">
              <a:lnSpc>
                <a:spcPct val="150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Copies of court orders made to date</a:t>
            </a:r>
          </a:p>
          <a:p>
            <a:pPr marL="630238" indent="-342900">
              <a:lnSpc>
                <a:spcPct val="150000"/>
              </a:lnSpc>
              <a:spcAft>
                <a:spcPts val="600"/>
              </a:spcAft>
              <a:buFont typeface="Arial" panose="020B0604020202020204" pitchFamily="34" charset="0"/>
              <a:buChar char="•"/>
            </a:pPr>
            <a:r>
              <a:rPr lang="en-GB" dirty="0">
                <a:cs typeface="Arial" panose="020B0604020202020204" pitchFamily="34" charset="0"/>
              </a:rPr>
              <a:t>If acting for claimant seeking possession of their only or main residence, please include  correspondence with the other side and any notice to quit if applicable</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6</a:t>
            </a:fld>
            <a:endParaRPr lang="en-GB" dirty="0"/>
          </a:p>
        </p:txBody>
      </p:sp>
      <p:sp>
        <p:nvSpPr>
          <p:cNvPr id="4" name="Footer Placeholder 4">
            <a:extLst>
              <a:ext uri="{FF2B5EF4-FFF2-40B4-BE49-F238E27FC236}">
                <a16:creationId xmlns:a16="http://schemas.microsoft.com/office/drawing/2014/main" id="{016DBD87-6810-37F4-7B62-74FAA953F00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82592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Possession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518912"/>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t>For all possession claims issued by a social landlord the following proceeding should be used </a:t>
            </a:r>
            <a:r>
              <a:rPr lang="en-GB"/>
              <a:t>which</a:t>
            </a:r>
            <a:r>
              <a:rPr lang="en-GB" dirty="0"/>
              <a:t> will cover </a:t>
            </a:r>
            <a:r>
              <a:rPr lang="en-GB"/>
              <a:t>all types of possession proceedings</a:t>
            </a:r>
            <a:r>
              <a:rPr lang="en-GB" dirty="0"/>
              <a:t> ‘Recover possession-tenant-Housing’</a:t>
            </a:r>
          </a:p>
          <a:p>
            <a:pPr marL="285750" indent="-285750">
              <a:lnSpc>
                <a:spcPct val="150000"/>
              </a:lnSpc>
              <a:spcAft>
                <a:spcPts val="600"/>
              </a:spcAft>
              <a:buFont typeface="Arial" panose="020B0604020202020204" pitchFamily="34" charset="0"/>
              <a:buChar char="•"/>
            </a:pPr>
            <a:r>
              <a:rPr lang="en-GB" dirty="0"/>
              <a:t>In circumstances where you already have a certificate in relation to a claim for possession and fresh possession proceedings </a:t>
            </a:r>
            <a:r>
              <a:rPr lang="en-GB"/>
              <a:t>are</a:t>
            </a:r>
            <a:r>
              <a:rPr lang="en-GB" dirty="0"/>
              <a:t> issued so</a:t>
            </a:r>
            <a:r>
              <a:rPr lang="en-GB"/>
              <a:t>,</a:t>
            </a:r>
            <a:r>
              <a:rPr lang="en-GB" dirty="0"/>
              <a:t> for example</a:t>
            </a:r>
            <a:r>
              <a:rPr lang="en-GB"/>
              <a:t>,</a:t>
            </a:r>
            <a:r>
              <a:rPr lang="en-GB" dirty="0"/>
              <a:t> a certificate was issued to defend a section 21 claim and the landlord issues a fresh claim for arrears</a:t>
            </a:r>
            <a:r>
              <a:rPr lang="en-GB"/>
              <a:t>,</a:t>
            </a:r>
            <a:r>
              <a:rPr lang="en-GB" dirty="0"/>
              <a:t> a fresh application for legal aid is required.</a:t>
            </a:r>
            <a:endParaRPr lang="en-GB">
              <a:cs typeface="Arial"/>
            </a:endParaRPr>
          </a:p>
          <a:p>
            <a:pPr marL="285750" indent="-285750">
              <a:lnSpc>
                <a:spcPct val="150000"/>
              </a:lnSpc>
              <a:spcAft>
                <a:spcPts val="600"/>
              </a:spcAft>
              <a:buFont typeface="Arial" panose="020B0604020202020204" pitchFamily="34" charset="0"/>
              <a:buChar char="•"/>
            </a:pPr>
            <a:r>
              <a:rPr lang="en-GB" dirty="0"/>
              <a:t>If you are representing a client in mortgage possession, then an application can be made either under the Housing or Debt mattery types with the proceeding ‘Recover possession under legal charge-Housing’ </a:t>
            </a:r>
            <a:r>
              <a:rPr lang="en-GB"/>
              <a:t>or </a:t>
            </a:r>
            <a:r>
              <a:rPr lang="en-GB" dirty="0"/>
              <a:t>‘Recover Possession under Legal charge-Debt respectively</a:t>
            </a:r>
            <a:endParaRPr lang="en-GB" dirty="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7</a:t>
            </a:fld>
            <a:endParaRPr lang="en-GB" dirty="0"/>
          </a:p>
        </p:txBody>
      </p:sp>
      <p:sp>
        <p:nvSpPr>
          <p:cNvPr id="4" name="Footer Placeholder 4">
            <a:extLst>
              <a:ext uri="{FF2B5EF4-FFF2-40B4-BE49-F238E27FC236}">
                <a16:creationId xmlns:a16="http://schemas.microsoft.com/office/drawing/2014/main" id="{04C5626F-6555-2B0E-F413-B1B4B79AB4F9}"/>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33565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Counterclaims in possession:</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17761"/>
            <a:ext cx="10741420" cy="4801314"/>
          </a:xfrm>
          <a:prstGeom prst="rect">
            <a:avLst/>
          </a:prstGeom>
        </p:spPr>
        <p:txBody>
          <a:bodyPr wrap="square" lIns="91440" tIns="45720" rIns="91440" bIns="45720" anchor="t">
            <a:spAutoFit/>
          </a:bodyPr>
          <a:lstStyle/>
          <a:p>
            <a:r>
              <a:rPr lang="en-GB">
                <a:cs typeface="Arial"/>
              </a:rPr>
              <a:t>Counterclaims are brought into scope by Paragraph 33(6) LASPO</a:t>
            </a:r>
          </a:p>
          <a:p>
            <a:r>
              <a:rPr lang="en-GB">
                <a:cs typeface="Arial"/>
              </a:rPr>
              <a:t>A counterclaim is only in scope if it relates to the defence of the possession proceedings:</a:t>
            </a:r>
          </a:p>
          <a:p>
            <a:pPr marL="555625" lvl="1" indent="-285750">
              <a:buFont typeface="Arial" panose="020B0604020202020204" pitchFamily="34" charset="0"/>
              <a:buChar char="•"/>
            </a:pPr>
            <a:r>
              <a:rPr lang="en-GB">
                <a:cs typeface="Arial"/>
              </a:rPr>
              <a:t>A counterclaim for disrepair could offset arrears of rent, providing a defence</a:t>
            </a:r>
          </a:p>
          <a:p>
            <a:pPr marL="555625" lvl="1" indent="-285750">
              <a:buFont typeface="Arial" panose="020B0604020202020204" pitchFamily="34" charset="0"/>
              <a:buChar char="•"/>
            </a:pPr>
            <a:r>
              <a:rPr lang="en-GB">
                <a:cs typeface="Arial"/>
              </a:rPr>
              <a:t>The same counterclaim would not provide a defence to possession brought on the basis of anti-social behaviour so would be out of scope. So too would a counterclaim for the return of the deposit in a section 21 claim.</a:t>
            </a:r>
          </a:p>
          <a:p>
            <a:pPr marL="0" lvl="1"/>
            <a:r>
              <a:rPr lang="en-GB">
                <a:effectLst/>
                <a:ea typeface="Arial" panose="020B0604020202020204" pitchFamily="34" charset="0"/>
                <a:cs typeface="Times New Roman"/>
              </a:rPr>
              <a:t>When considering a counterclaim, we need to see the defence and counterclaim or a statement setting out details of the counterclaim to ensure it is in scope. </a:t>
            </a:r>
          </a:p>
          <a:p>
            <a:pPr marL="555625" lvl="1" indent="-285750">
              <a:buFont typeface="Arial" panose="020B0604020202020204" pitchFamily="34" charset="0"/>
              <a:buChar char="•"/>
            </a:pPr>
            <a:r>
              <a:rPr lang="en-GB">
                <a:cs typeface="Arial"/>
              </a:rPr>
              <a:t>Some counterclaims which are out of scope as a counterclaim can be in scope under another paragraph of LASPO and can be brought within possession proceedings as a counterclaim:</a:t>
            </a:r>
          </a:p>
          <a:p>
            <a:pPr marL="1012825" lvl="2" indent="-285750">
              <a:buFont typeface="Arial" panose="020B0604020202020204" pitchFamily="34" charset="0"/>
              <a:buChar char="•"/>
            </a:pPr>
            <a:r>
              <a:rPr lang="en-GB">
                <a:cs typeface="Arial"/>
              </a:rPr>
              <a:t>For example, a claim for a breach of the Equality Act could be in scope under paragraph 43 LASPO and can be run either as a standalone claim or as a counterclaim if raised as part of possession proceedings. </a:t>
            </a:r>
          </a:p>
          <a:p>
            <a:pPr marL="1012825" lvl="2" indent="-285750">
              <a:buFont typeface="Arial" panose="020B0604020202020204" pitchFamily="34" charset="0"/>
              <a:buChar char="•"/>
            </a:pPr>
            <a:r>
              <a:rPr lang="en-GB">
                <a:cs typeface="Arial"/>
              </a:rPr>
              <a:t>Similarly, a counterclaim for disrepair would be out of scope if possession was sought on grounds of anti-social behaviour but if the disrepair was a serious risk, it could be in scope under paragraph 35 LASPO and can be run either as a standalone claim or as a counterclaim if raised as part of possession proceedings  </a:t>
            </a:r>
            <a:endParaRPr lang="en-GB">
              <a:latin typeface="Arial" panose="020B0604020202020204" pitchFamily="34" charset="0"/>
              <a:cs typeface="Arial"/>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8</a:t>
            </a:fld>
            <a:endParaRPr lang="en-GB" dirty="0"/>
          </a:p>
        </p:txBody>
      </p:sp>
      <p:sp>
        <p:nvSpPr>
          <p:cNvPr id="3" name="Footer Placeholder 4">
            <a:extLst>
              <a:ext uri="{FF2B5EF4-FFF2-40B4-BE49-F238E27FC236}">
                <a16:creationId xmlns:a16="http://schemas.microsoft.com/office/drawing/2014/main" id="{B35BC81E-E708-32E8-613A-5851BAFC4D59}"/>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18266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Disrepair:</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996240"/>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Disrepair proceedings are brought into scope by Paragraph 35 of Schedule 1, Part 1 LASPO </a:t>
            </a:r>
          </a:p>
          <a:p>
            <a:pPr marL="285750" indent="-285750">
              <a:lnSpc>
                <a:spcPct val="150000"/>
              </a:lnSpc>
              <a:spcAft>
                <a:spcPts val="600"/>
              </a:spcAft>
              <a:buFont typeface="Arial" panose="020B0604020202020204" pitchFamily="34" charset="0"/>
              <a:buChar char="•"/>
            </a:pPr>
            <a:r>
              <a:rPr lang="en-GB" dirty="0">
                <a:cs typeface="Arial" panose="020B0604020202020204" pitchFamily="34" charset="0"/>
              </a:rPr>
              <a:t>Legal Aid is only available if the disrepair poses a “serious risk of harm to the health or safety of the individual” (or relevant family member) and only extends to those services necessary to remove or reduce that risk. A certificates DOES NOT cover claims for damages</a:t>
            </a:r>
          </a:p>
          <a:p>
            <a:pPr marL="285750" indent="-285750">
              <a:lnSpc>
                <a:spcPct val="150000"/>
              </a:lnSpc>
              <a:spcAft>
                <a:spcPts val="600"/>
              </a:spcAft>
              <a:buFont typeface="Arial" panose="020B0604020202020204" pitchFamily="34" charset="0"/>
              <a:buChar char="•"/>
            </a:pPr>
            <a:r>
              <a:rPr lang="en-GB" sz="1800" dirty="0">
                <a:effectLst/>
                <a:ea typeface="Arial" panose="020B0604020202020204" pitchFamily="34" charset="0"/>
                <a:cs typeface="Times New Roman" panose="02020603050405020304" pitchFamily="18" charset="0"/>
              </a:rPr>
              <a:t>When considering an application, we need the following information</a:t>
            </a:r>
            <a:endParaRPr lang="en-GB" dirty="0">
              <a:cs typeface="Arial" panose="020B0604020202020204" pitchFamily="34" charset="0"/>
            </a:endParaRPr>
          </a:p>
          <a:p>
            <a:pPr marL="536575" indent="-285750">
              <a:lnSpc>
                <a:spcPct val="150000"/>
              </a:lnSpc>
              <a:spcAft>
                <a:spcPts val="600"/>
              </a:spcAft>
              <a:buFont typeface="Arial" panose="020B0604020202020204" pitchFamily="34" charset="0"/>
              <a:buChar char="•"/>
            </a:pPr>
            <a:r>
              <a:rPr lang="en-GB">
                <a:cs typeface="Arial"/>
              </a:rPr>
              <a:t>A detailed statement of case setting out the position</a:t>
            </a:r>
          </a:p>
          <a:p>
            <a:pPr marL="536575" indent="-285750">
              <a:lnSpc>
                <a:spcPct val="150000"/>
              </a:lnSpc>
              <a:spcAft>
                <a:spcPts val="600"/>
              </a:spcAft>
              <a:buFont typeface="Arial" panose="020B0604020202020204" pitchFamily="34" charset="0"/>
              <a:buChar char="•"/>
            </a:pPr>
            <a:r>
              <a:rPr lang="en-GB">
                <a:cs typeface="Arial"/>
              </a:rPr>
              <a:t>Pre-action correspondence with the landlord unless it is impractical to do so (e.g. an urgent injunction is required to compel repairs) </a:t>
            </a:r>
          </a:p>
          <a:p>
            <a:pPr marL="536575" indent="-285750">
              <a:lnSpc>
                <a:spcPct val="150000"/>
              </a:lnSpc>
              <a:spcAft>
                <a:spcPts val="600"/>
              </a:spcAft>
              <a:buFont typeface="Arial" panose="020B0604020202020204" pitchFamily="34" charset="0"/>
              <a:buChar char="•"/>
            </a:pPr>
            <a:r>
              <a:rPr lang="en-GB">
                <a:cs typeface="Arial"/>
              </a:rPr>
              <a:t>The evidence you are relying on to show the property is a risk such as a surveyor's report setting out the disrepair and (if available) medical evidence supporting the risk to health all of which can be obtained under legal help</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9</a:t>
            </a:fld>
            <a:endParaRPr lang="en-GB" dirty="0"/>
          </a:p>
        </p:txBody>
      </p:sp>
      <p:sp>
        <p:nvSpPr>
          <p:cNvPr id="3" name="Footer Placeholder 4">
            <a:extLst>
              <a:ext uri="{FF2B5EF4-FFF2-40B4-BE49-F238E27FC236}">
                <a16:creationId xmlns:a16="http://schemas.microsoft.com/office/drawing/2014/main" id="{9D2A4DD3-A12E-03BD-48AA-F1CA4626CFC3}"/>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738693681"/>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2.xml><?xml version="1.0" encoding="utf-8"?>
<ds:datastoreItem xmlns:ds="http://schemas.openxmlformats.org/officeDocument/2006/customXml" ds:itemID="{E4A28979-9E44-4BAA-90E0-0B9169E0CE61}">
  <ds:schemaRefs>
    <ds:schemaRef ds:uri="http://schemas.microsoft.com/office/2006/metadata/properties"/>
    <ds:schemaRef ds:uri="http://purl.org/dc/terms/"/>
    <ds:schemaRef ds:uri="36e1edd4-7d17-4d57-9663-9ce4c188a227"/>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8ff423a-c6d6-43d4-a310-ad7749d2149d"/>
    <ds:schemaRef ds:uri="http://www.w3.org/XML/1998/namespace"/>
  </ds:schemaRefs>
</ds:datastoreItem>
</file>

<file path=customXml/itemProps3.xml><?xml version="1.0" encoding="utf-8"?>
<ds:datastoreItem xmlns:ds="http://schemas.openxmlformats.org/officeDocument/2006/customXml" ds:itemID="{F057395F-39D8-4ADE-9E2C-CFD44EDFD663}"/>
</file>

<file path=docProps/app.xml><?xml version="1.0" encoding="utf-8"?>
<Properties xmlns="http://schemas.openxmlformats.org/officeDocument/2006/extended-properties" xmlns:vt="http://schemas.openxmlformats.org/officeDocument/2006/docPropsVTypes">
  <TotalTime>7647</TotalTime>
  <Words>3683</Words>
  <Application>Microsoft Office PowerPoint</Application>
  <PresentationFormat>Widescreen</PresentationFormat>
  <Paragraphs>245</Paragraphs>
  <Slides>32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Times New Roman</vt:lpstr>
      <vt:lpstr>Wingdings</vt:lpstr>
      <vt:lpstr>Office Theme</vt:lpstr>
      <vt:lpstr>1_Office Theme</vt:lpstr>
      <vt:lpstr>#HelpUsSayYes Webinar: Civil certificated non- family merits submissions </vt:lpstr>
      <vt:lpstr>Technical tips for this webinar</vt:lpstr>
      <vt:lpstr>Content</vt:lpstr>
      <vt:lpstr>Non-family merits assessment submissions:</vt:lpstr>
      <vt:lpstr>Disrepair, unlawful eviction and possession and counterclaims </vt:lpstr>
      <vt:lpstr>Possession:</vt:lpstr>
      <vt:lpstr>Possession continued:</vt:lpstr>
      <vt:lpstr>Counterclaims in possession:</vt:lpstr>
      <vt:lpstr>Disrepair:</vt:lpstr>
      <vt:lpstr>Unlawful eviction:</vt:lpstr>
      <vt:lpstr>Applications for an injunction under Part 1 Antisocial Behaviour Crime and Policing Act 2014:</vt:lpstr>
      <vt:lpstr>Applications for an injunction under Part 1 Antisocial Behaviour Crime and Policing Act 2014 continued:</vt:lpstr>
      <vt:lpstr>Orders for an injunction under the Protection From Harassment Act:</vt:lpstr>
      <vt:lpstr>Appeal proceedings:</vt:lpstr>
      <vt:lpstr>Amendments</vt:lpstr>
      <vt:lpstr>Homelessness appeals and judicial review</vt:lpstr>
      <vt:lpstr>Homelessness appeals:</vt:lpstr>
      <vt:lpstr>Homelessness appeals continued:</vt:lpstr>
      <vt:lpstr>Judicial review:</vt:lpstr>
      <vt:lpstr>Judicial review continued:</vt:lpstr>
      <vt:lpstr>Delegated functions </vt:lpstr>
      <vt:lpstr>Delegated functions applications:</vt:lpstr>
      <vt:lpstr>Delegated functions applications continued:</vt:lpstr>
      <vt:lpstr>Committal</vt:lpstr>
      <vt:lpstr>Committal:</vt:lpstr>
      <vt:lpstr>Committal continued:</vt:lpstr>
      <vt:lpstr>Additional guidance / contact us</vt:lpstr>
      <vt:lpstr>Contact us:</vt:lpstr>
      <vt:lpstr>Useful links: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140</cp:revision>
  <dcterms:created xsi:type="dcterms:W3CDTF">2022-01-17T13:46:41Z</dcterms:created>
  <dcterms:modified xsi:type="dcterms:W3CDTF">2025-03-05T15:54:37Z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MSIP_Label_15b734f1-cb36-428c-8453-d227e30ff63d_Enabled">
    <vt:lpwstr>true</vt:lpwstr>
  </property>
  <property fmtid="{D5CDD505-2E9C-101B-9397-08002B2CF9AE}" pid="4" name="MSIP_Label_15b734f1-cb36-428c-8453-d227e30ff63d_SetDate">
    <vt:lpwstr>2024-07-10T12:22:30Z</vt:lpwstr>
  </property>
  <property fmtid="{D5CDD505-2E9C-101B-9397-08002B2CF9AE}" pid="5" name="MSIP_Label_15b734f1-cb36-428c-8453-d227e30ff63d_Method">
    <vt:lpwstr>Privileged</vt:lpwstr>
  </property>
  <property fmtid="{D5CDD505-2E9C-101B-9397-08002B2CF9AE}" pid="6" name="MSIP_Label_15b734f1-cb36-428c-8453-d227e30ff63d_Name">
    <vt:lpwstr>OFFICIAL - FOR PUBLIC RELEASE</vt:lpwstr>
  </property>
  <property fmtid="{D5CDD505-2E9C-101B-9397-08002B2CF9AE}" pid="7" name="MSIP_Label_15b734f1-cb36-428c-8453-d227e30ff63d_SiteId">
    <vt:lpwstr>c6874728-71e6-41fe-a9e1-2e8c36776ad8</vt:lpwstr>
  </property>
  <property fmtid="{D5CDD505-2E9C-101B-9397-08002B2CF9AE}" pid="8" name="MSIP_Label_15b734f1-cb36-428c-8453-d227e30ff63d_ActionId">
    <vt:lpwstr>d319861c-173c-4a75-a4a3-b70f4fd53417</vt:lpwstr>
  </property>
  <property fmtid="{D5CDD505-2E9C-101B-9397-08002B2CF9AE}" pid="9" name="MSIP_Label_15b734f1-cb36-428c-8453-d227e30ff63d_ContentBits">
    <vt:lpwstr>3</vt:lpwstr>
  </property>
  <property fmtid="{D5CDD505-2E9C-101B-9397-08002B2CF9AE}" pid="10" name="ClassificationContentMarkingFooterLocations">
    <vt:lpwstr>Office Theme:12\1_Office Theme:12</vt:lpwstr>
  </property>
  <property fmtid="{D5CDD505-2E9C-101B-9397-08002B2CF9AE}" pid="11" name="ClassificationContentMarkingFooterText">
    <vt:lpwstr>OFFICIAL - FOR PUBLIC RELEASE</vt:lpwstr>
  </property>
  <property fmtid="{D5CDD505-2E9C-101B-9397-08002B2CF9AE}" pid="12" name="ClassificationContentMarkingHeaderLocations">
    <vt:lpwstr>Office Theme:11\1_Office Theme:11</vt:lpwstr>
  </property>
  <property fmtid="{D5CDD505-2E9C-101B-9397-08002B2CF9AE}" pid="13" name="ClassificationContentMarkingHeaderText">
    <vt:lpwstr>OFFICIAL - FOR PUBLIC RELEASE</vt:lpwstr>
  </property>
  <property fmtid="{D5CDD505-2E9C-101B-9397-08002B2CF9AE}" pid="14" name="MediaServiceImageTags">
    <vt:lpwstr/>
  </property>
</Properties>
</file>