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28D_4153F5AD.xml" ContentType="application/vnd.ms-powerpoint.comments+xml"/>
  <Override PartName="/ppt/notesSlides/notesSlide5.xml" ContentType="application/vnd.openxmlformats-officedocument.presentationml.notesSlide+xml"/>
  <Override PartName="/ppt/comments/modernComment_261_AC868ED9.xml" ContentType="application/vnd.ms-powerpoint.comments+xml"/>
  <Override PartName="/ppt/notesSlides/notesSlide6.xml" ContentType="application/vnd.openxmlformats-officedocument.presentationml.notesSlide+xml"/>
  <Override PartName="/ppt/comments/modernComment_27C_328221CE.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4"/>
  </p:sldMasterIdLst>
  <p:notesMasterIdLst>
    <p:notesMasterId r:id="rId27"/>
  </p:notesMasterIdLst>
  <p:handoutMasterIdLst>
    <p:handoutMasterId r:id="rId28"/>
  </p:handoutMasterIdLst>
  <p:sldIdLst>
    <p:sldId id="256" r:id="rId5"/>
    <p:sldId id="638" r:id="rId6"/>
    <p:sldId id="606" r:id="rId7"/>
    <p:sldId id="652" r:id="rId8"/>
    <p:sldId id="608" r:id="rId9"/>
    <p:sldId id="653" r:id="rId10"/>
    <p:sldId id="609" r:id="rId11"/>
    <p:sldId id="654" r:id="rId12"/>
    <p:sldId id="636" r:id="rId13"/>
    <p:sldId id="665" r:id="rId14"/>
    <p:sldId id="660" r:id="rId15"/>
    <p:sldId id="647" r:id="rId16"/>
    <p:sldId id="661" r:id="rId17"/>
    <p:sldId id="666" r:id="rId18"/>
    <p:sldId id="662" r:id="rId19"/>
    <p:sldId id="656" r:id="rId20"/>
    <p:sldId id="645" r:id="rId21"/>
    <p:sldId id="663" r:id="rId22"/>
    <p:sldId id="659" r:id="rId23"/>
    <p:sldId id="615" r:id="rId24"/>
    <p:sldId id="616" r:id="rId25"/>
    <p:sldId id="604"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D4A30B-7624-4AE6-A04B-5B156BA0C891}" name="Coles, Vivien (LAA)" initials="C(" userId="S::vivien.coles@justice.gov.uk::7120989f-f8eb-40ff-bb55-9190c3e575a0" providerId="AD"/>
  <p188:author id="{0D4FF91A-EEF6-BF33-8D82-9BBDDB61E6EB}" name="Johanson, Nicola (LAA)" initials="" userId="S::Nicola.Johanson@justice.gov.uk::989fc92a-d67c-40cd-87e6-357524d90c4e" providerId="AD"/>
  <p188:author id="{C836644A-1EA2-E1B1-6D4D-A81665371522}" name="Goddard, Tammy | She/Hers" initials="GT|S" userId="S::Tammy.Goddard@justice.gov.uk::d78adb15-2ef7-4946-b0f0-f690891709e6" providerId="AD"/>
  <p188:author id="{2D163652-35C2-0072-3EA9-46DCB3A70FA3}" name="Johanson, Nicola (LAA)" initials="JN" userId="S::nicola.johanson@justice.gov.uk::989fc92a-d67c-40cd-87e6-357524d90c4e" providerId="AD"/>
  <p188:author id="{7D360AAB-6685-4234-DEF4-572E952E1DFB}" name="Damiao, Robert (LAA)" initials="RD" userId="S::Robert.Damiao@justice.gov.uk::94b4f98b-ab02-4799-bb6c-3926920274e5" providerId="AD"/>
  <p188:author id="{FDDF31B1-706F-D8B6-C38F-CA0C4418F11B}" name="Facey, John (LAA)" initials="FJ" userId="S::john.facey@justice.gov.uk::34168b67-63a6-48eb-b717-55942f7a085f" providerId="AD"/>
  <p188:author id="{E0BB2FC2-7C12-D8B0-B57E-723615BF5B3D}" name="Keith, Helen (LAA)" initials="KH" userId="S::helen.keith@justice.gov.uk::5d0e150b-8eb9-4481-ac48-1ecf4beac3fe" providerId="AD"/>
  <p188:author id="{5E46C6C9-0C63-6F54-B0EF-658F1884BC9E}" name="Richardson, Lisa (LAA)" initials="R(" userId="S::lisa.richardson@justice.gov.uk::f4e72355-deeb-4ad7-8a88-89a285c5543a" providerId="AD"/>
  <p188:author id="{30C5C1CB-1403-D7CD-2DF5-1034CA25EF1D}" name="Cooke, Tristan (LAA)" initials="C(" userId="S::tristan.cooke@justice.gov.uk::c21cef33-142e-469e-ba6b-fc879a42e58a" providerId="AD"/>
  <p188:author id="{50ED13CE-A368-91DE-5384-8E75036AE473}" name="Stedman, Kate | She/Hers" initials="SS" userId="S::kate.stedman@justice.gov.uk::e711748b-9d2d-451c-a372-ed2861724fa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C96"/>
    <a:srgbClr val="F2F2F2"/>
    <a:srgbClr val="F8F6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A60CC8-6DA4-4D85-B6C3-7EAE0F207061}" v="628" dt="2025-08-20T15:35:35.620"/>
    <p1510:client id="{09BFF849-DD35-4788-AF10-3608EF130216}" v="574" dt="2025-08-20T10:47:42.229"/>
    <p1510:client id="{7ED81AC7-E609-0E57-3B7B-88A367F127B7}" v="1" dt="2025-08-20T09:22:03.4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comments/modernComment_261_AC868ED9.xml><?xml version="1.0" encoding="utf-8"?>
<p188:cmLst xmlns:a="http://schemas.openxmlformats.org/drawingml/2006/main" xmlns:r="http://schemas.openxmlformats.org/officeDocument/2006/relationships" xmlns:p188="http://schemas.microsoft.com/office/powerpoint/2018/8/main">
  <p188:cm id="{A1F64E3B-0E25-41DA-AFB6-DA6F8572DB76}" authorId="{7D360AAB-6685-4234-DEF4-572E952E1DFB}" status="resolved" created="2025-08-15T14:45:44.837" complete="100000">
    <ac:deMkLst xmlns:ac="http://schemas.microsoft.com/office/drawing/2013/main/command">
      <pc:docMk xmlns:pc="http://schemas.microsoft.com/office/powerpoint/2013/main/command"/>
      <pc:sldMk xmlns:pc="http://schemas.microsoft.com/office/powerpoint/2013/main/command" cId="2894499545" sldId="609"/>
      <ac:spMk id="3" creationId="{5B346FE3-2B0F-71B0-19CF-24D1246F4086}"/>
    </ac:deMkLst>
    <p188:txBody>
      <a:bodyPr/>
      <a:lstStyle/>
      <a:p>
        <a:r>
          <a:rPr lang="en-GB"/>
          <a:t>Providers and counsel</a:t>
        </a:r>
      </a:p>
    </p188:txBody>
    <p188:extLst>
      <p:ext xmlns:p="http://schemas.openxmlformats.org/presentationml/2006/main" uri="{57CB4572-C831-44C2-8A1C-0ADB6CCDFE69}">
        <p223:reactions xmlns:p223="http://schemas.microsoft.com/office/powerpoint/2022/03/main">
          <p223:rxn type="👍">
            <p223:instance time="2025-08-18T04:16:25.441" authorId="{C836644A-1EA2-E1B1-6D4D-A81665371522}"/>
          </p223:rxn>
        </p223:reactions>
      </p:ext>
    </p188:extLst>
  </p188:cm>
  <p188:cm id="{9478807C-6FA6-406E-8931-AEE910A1569B}" authorId="{7D360AAB-6685-4234-DEF4-572E952E1DFB}" status="resolved" created="2025-08-20T08:24:00.545" complete="100000">
    <ac:deMkLst xmlns:ac="http://schemas.microsoft.com/office/drawing/2013/main/command">
      <pc:docMk xmlns:pc="http://schemas.microsoft.com/office/powerpoint/2013/main/command"/>
      <pc:sldMk xmlns:pc="http://schemas.microsoft.com/office/powerpoint/2013/main/command" cId="2894499545" sldId="609"/>
      <ac:spMk id="3" creationId="{5B346FE3-2B0F-71B0-19CF-24D1246F4086}"/>
    </ac:deMkLst>
    <p188:replyLst>
      <p188:reply id="{D7599DC3-9CA6-4AEC-8072-3A4E7A9CB5E1}" authorId="{C836644A-1EA2-E1B1-6D4D-A81665371522}" created="2025-08-20T08:32:07.112">
        <p188:txBody>
          <a:bodyPr/>
          <a:lstStyle/>
          <a:p>
            <a:r>
              <a:rPr lang="en-GB"/>
              <a:t>[@Damiao, Robert (LAA)] do you want that after the ‘please note’ line?</a:t>
            </a:r>
          </a:p>
        </p188:txBody>
      </p188:reply>
      <p188:reply id="{AC3F7876-53EE-41BC-A54B-89269E61F5DE}" authorId="{7D360AAB-6685-4234-DEF4-572E952E1DFB}" created="2025-08-20T08:37:31.379">
        <p188:txBody>
          <a:bodyPr/>
          <a:lstStyle/>
          <a:p>
            <a:r>
              <a:rPr lang="en-GB"/>
              <a:t>I think contextually it sits best along with the line “There is no mechanism to re-calculate an average weekly payment amount.”</a:t>
            </a:r>
          </a:p>
        </p188:txBody>
        <p188:extLst>
          <p:ext xmlns:p="http://schemas.openxmlformats.org/presentationml/2006/main" uri="{57CB4572-C831-44C2-8A1C-0ADB6CCDFE69}">
            <p223:reactions xmlns:p223="http://schemas.microsoft.com/office/powerpoint/2022/03/main">
              <p223:rxn type="👍">
                <p223:instance time="2025-08-20T08:52:28.646" authorId="{C836644A-1EA2-E1B1-6D4D-A81665371522}"/>
              </p223:rxn>
            </p223:reactions>
          </p:ext>
        </p188:extLst>
      </p188:reply>
    </p188:replyLst>
    <p188:txBody>
      <a:bodyPr/>
      <a:lstStyle/>
      <a:p>
        <a:r>
          <a:rPr lang="en-GB"/>
          <a:t>Can we please add “but there is a simple escalation process if the average payment is not enough”</a:t>
        </a:r>
      </a:p>
    </p188:txBody>
  </p188:cm>
</p188:cmLst>
</file>

<file path=ppt/comments/modernComment_27C_328221CE.xml><?xml version="1.0" encoding="utf-8"?>
<p188:cmLst xmlns:a="http://schemas.openxmlformats.org/drawingml/2006/main" xmlns:r="http://schemas.openxmlformats.org/officeDocument/2006/relationships" xmlns:p188="http://schemas.microsoft.com/office/powerpoint/2018/8/main">
  <p188:cm id="{F451A9EA-4144-4191-A1D7-54BB8B9DF836}" authorId="{C836644A-1EA2-E1B1-6D4D-A81665371522}" status="resolved" created="2025-08-18T06:34:25.594" startDate="2025-08-18T06:34:25.594" dueDate="2025-08-18T06:34:25.594" assignedTo="{7D360AAB-6685-4234-DEF4-572E952E1DFB}" complete="100000" title="@Johanson, Nicola (LAA) Hiya - re: include a link to the form - can you put the link in where you’d like it to go and Re: and maybe say these can be held in the office account and we recommend not to allocate them to specific cases? - can you tell me…">
    <pc:sldMkLst xmlns:pc="http://schemas.microsoft.com/office/powerpoint/2013/main/command">
      <pc:docMk/>
      <pc:sldMk cId="847389134" sldId="636"/>
    </pc:sldMkLst>
    <p188:replyLst>
      <p188:reply id="{8C0F0CAF-E635-409B-9230-057EDC263931}" authorId="{2D163652-35C2-0072-3EA9-46DCB3A70FA3}" created="2025-08-18T09:07:51.832">
        <p188:txBody>
          <a:bodyPr/>
          <a:lstStyle/>
          <a:p>
            <a:r>
              <a:rPr lang="en-GB"/>
              <a:t>[@Damiao, Robert (LAA)] hi Rob, please can you confirm the link - I just don't want to give one to an old version!
[@Goddard, Tammy | She/Hers] re where the money should go - I would suggest on the new slide at the end</a:t>
            </a:r>
          </a:p>
        </p188:txBody>
      </p188:reply>
      <p188:reply id="{722B4048-AEC0-43B0-BCD0-71A7E302F3F6}" authorId="{7D360AAB-6685-4234-DEF4-572E952E1DFB}" created="2025-08-20T08:27:52.175">
        <p188:txBody>
          <a:bodyPr/>
          <a:lstStyle/>
          <a:p>
            <a:r>
              <a:rPr lang="en-GB"/>
              <a:t>Link to form added, slide probably needs reformatting to include</a:t>
            </a:r>
          </a:p>
        </p188:txBody>
      </p188:reply>
    </p188:replyLst>
    <p188:txBody>
      <a:bodyPr/>
      <a:lstStyle/>
      <a:p>
        <a:r>
          <a:rPr lang="en-GB"/>
          <a:t>[@Johanson, Nicola (LAA)] Hiya - re: include a link to the form - can you put the link in where you’d like it to go and 
Re: and maybe say these can be held in the office account and we recommend not to allocate them to specific cases? - can you tell me where this needs to go please?
Once I have this I can split the slide ☺️</a:t>
        </a:r>
      </a:p>
    </p188:txBody>
    <p188:extLst>
      <p:ext xmlns:p="http://schemas.openxmlformats.org/presentationml/2006/main" uri="{5BB2D875-25FF-4072-B9AC-8F64D62656EB}">
        <p228:taskDetails xmlns:p228="http://schemas.microsoft.com/office/powerpoint/2022/08/main">
          <p228:history>
            <p228:event time="2025-08-18T06:34:25.594" id="{599CB757-295C-464E-9E49-16DF336A4066}">
              <p228:atrbtn authorId="{C836644A-1EA2-E1B1-6D4D-A81665371522}"/>
              <p228:anchr>
                <p228:comment id="{F451A9EA-4144-4191-A1D7-54BB8B9DF836}"/>
              </p228:anchr>
              <p228:add/>
            </p228:event>
            <p228:event time="2025-08-18T06:34:25.594" id="{3ED25A00-192A-4C78-8647-B28ED86EB2E2}">
              <p228:atrbtn authorId="{C836644A-1EA2-E1B1-6D4D-A81665371522}"/>
              <p228:anchr>
                <p228:comment id="{F451A9EA-4144-4191-A1D7-54BB8B9DF836}"/>
              </p228:anchr>
              <p228:asgn authorId="{0D4FF91A-EEF6-BF33-8D82-9BBDDB61E6EB}"/>
            </p228:event>
            <p228:event time="2025-08-18T06:34:25.594" id="{28AE1E3A-7A9B-49FC-A2DD-3A4D3FC2508C}">
              <p228:atrbtn authorId="{C836644A-1EA2-E1B1-6D4D-A81665371522}"/>
              <p228:anchr>
                <p228:comment id="{F451A9EA-4144-4191-A1D7-54BB8B9DF836}"/>
              </p228:anchr>
              <p228:title val="@Johanson, Nicola (LAA) Hiya - re: include a link to the form - can you put the link in where you’d like it to go and Re: and maybe say these can be held in the office account and we recommend not to allocate them to specific cases? - can you tell me…"/>
            </p228:event>
            <p228:event time="2025-08-18T06:34:25.594" id="{E39126EB-0C05-4578-886C-270C918B9B0D}">
              <p228:atrbtn authorId="{C836644A-1EA2-E1B1-6D4D-A81665371522}"/>
              <p228:anchr>
                <p228:comment id="{F451A9EA-4144-4191-A1D7-54BB8B9DF836}"/>
              </p228:anchr>
              <p228:date stDt="2025-08-18T06:34:25.594" endDt="2025-08-18T06:34:25.594"/>
            </p228:event>
            <p228:event time="2025-08-18T09:07:51.832" id="{3159BE9C-E532-48B7-A31A-BC4E3B38A965}">
              <p228:atrbtn authorId="{2D163652-35C2-0072-3EA9-46DCB3A70FA3}"/>
              <p228:anchr>
                <p228:comment id="{8C0F0CAF-E635-409B-9230-057EDC263931}"/>
              </p228:anchr>
              <p228:unasgnAll/>
            </p228:event>
            <p228:event time="2025-08-18T09:07:51.832" id="{A469E062-03DD-47DA-910F-2C37B28ABA25}">
              <p228:atrbtn authorId="{2D163652-35C2-0072-3EA9-46DCB3A70FA3}"/>
              <p228:anchr>
                <p228:comment id="{8C0F0CAF-E635-409B-9230-057EDC263931}"/>
              </p228:anchr>
              <p228:asgn authorId="{7D360AAB-6685-4234-DEF4-572E952E1DFB}"/>
            </p228:event>
            <p228:event time="2025-08-20T09:13:19.179" id="{0A86CC21-730D-41C2-86B2-EC6D415365E6}">
              <p228:atrbtn authorId="{C836644A-1EA2-E1B1-6D4D-A81665371522}"/>
              <p228:anchr>
                <p228:comment id="{00000000-0000-0000-0000-000000000000}"/>
              </p228:anchr>
              <p228:pcntCmplt val="100000"/>
            </p228:event>
          </p228:history>
        </p228:taskDetails>
      </p:ext>
    </p188:extLst>
  </p188:cm>
</p188:cmLst>
</file>

<file path=ppt/comments/modernComment_28D_4153F5AD.xml><?xml version="1.0" encoding="utf-8"?>
<p188:cmLst xmlns:a="http://schemas.openxmlformats.org/drawingml/2006/main" xmlns:r="http://schemas.openxmlformats.org/officeDocument/2006/relationships" xmlns:p188="http://schemas.microsoft.com/office/powerpoint/2018/8/main">
  <p188:cm id="{C59D43EA-DBEC-43D8-A528-9E9830C72EC0}" authorId="{7D360AAB-6685-4234-DEF4-572E952E1DFB}" status="resolved" created="2025-08-15T14:45:12.770" complete="100000">
    <ac:txMkLst xmlns:ac="http://schemas.microsoft.com/office/drawing/2013/main/command">
      <pc:docMk xmlns:pc="http://schemas.microsoft.com/office/powerpoint/2013/main/command"/>
      <pc:sldMk xmlns:pc="http://schemas.microsoft.com/office/powerpoint/2013/main/command" cId="1096021421" sldId="653"/>
      <ac:spMk id="2" creationId="{1733DD09-AA9B-11B5-3DA4-63D873A73DD0}"/>
      <ac:txMk cp="16">
        <ac:context len="69" hash="2632980069"/>
      </ac:txMk>
    </ac:txMkLst>
    <p188:pos x="7879575" y="227175"/>
    <p188:txBody>
      <a:bodyPr/>
      <a:lstStyle/>
      <a:p>
        <a:r>
          <a:rPr lang="en-GB"/>
          <a:t>Can we title this ‘Introduction to the Average Payments for Civil Representation Scheme’ - just makes really clear what it’s for ☺️</a:t>
        </a:r>
      </a:p>
    </p188:txBody>
    <p188:extLst>
      <p:ext xmlns:p="http://schemas.openxmlformats.org/presentationml/2006/main" uri="{57CB4572-C831-44C2-8A1C-0ADB6CCDFE69}">
        <p223:reactions xmlns:p223="http://schemas.microsoft.com/office/powerpoint/2022/03/main">
          <p223:rxn type="👍">
            <p223:instance time="2025-08-18T04:19:06.196" authorId="{C836644A-1EA2-E1B1-6D4D-A81665371522}"/>
          </p223:rxn>
        </p223:reactions>
      </p:ext>
    </p188:extLst>
  </p188:cm>
</p188:cmLst>
</file>

<file path=ppt/diagrams/_rels/data2.xml.rels><?xml version="1.0" encoding="UTF-8" standalone="yes"?>
<Relationships xmlns="http://schemas.openxmlformats.org/package/2006/relationships"><Relationship Id="rId2" Type="http://schemas.openxmlformats.org/officeDocument/2006/relationships/hyperlink" Target="https://www.youtube.com/@legalaidagency4058?app=desktop" TargetMode="External"/><Relationship Id="rId1" Type="http://schemas.openxmlformats.org/officeDocument/2006/relationships/hyperlink" Target="https://legalaidlearning.justice.gov.uk/" TargetMode="External"/></Relationships>
</file>

<file path=ppt/diagrams/_rels/data3.xml.rels><?xml version="1.0" encoding="UTF-8" standalone="yes"?>
<Relationships xmlns="http://schemas.openxmlformats.org/package/2006/relationships"><Relationship Id="rId1" Type="http://schemas.openxmlformats.org/officeDocument/2006/relationships/hyperlink" Target="https://eur03.safelinks.protection.outlook.com/?url=https%3A%2F%2Flabulletin.org.uk%2Fc%2FAQipARCniPMGGOKro8UCIOiVyp0Bm1r9RGAHRAUnz4XvDMoUT5bKy0dLOu3xqbkA7vtoAO0&amp;data=05%7C02%7CTammy.Goddard%40justice.gov.uk%7Cd8df38a031b04aabb73708dc6ab4a2d3%7Cc687472871e641fea9e12e8c36776ad8%7C0%7C0%7C638502571293822287%7CUnknown%7CTWFpbGZsb3d8eyJWIjoiMC4wLjAwMDAiLCJQIjoiV2luMzIiLCJBTiI6Ik1haWwiLCJXVCI6Mn0%3D%7C0%7C%7C%7C&amp;sdata=V0Tv3AX9aGYaZEWa2RdEku7NEo4Ce4aBmd9rmscpgGs%3D&amp;reserved=0"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s://www.youtube.com/@legalaidagency4058?app=desktop" TargetMode="External"/><Relationship Id="rId1" Type="http://schemas.openxmlformats.org/officeDocument/2006/relationships/hyperlink" Target="https://legalaidlearning.justice.gov.uk/"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eur03.safelinks.protection.outlook.com/?url=https%3A%2F%2Flabulletin.org.uk%2Fc%2FAQipARCniPMGGOKro8UCIOiVyp0Bm1r9RGAHRAUnz4XvDMoUT5bKy0dLOu3xqbkA7vtoAO0&amp;data=05%7C02%7CTammy.Goddard%40justice.gov.uk%7Cd8df38a031b04aabb73708dc6ab4a2d3%7Cc687472871e641fea9e12e8c36776ad8%7C0%7C0%7C638502571293822287%7CUnknown%7CTWFpbGZsb3d8eyJWIjoiMC4wLjAwMDAiLCJQIjoiV2luMzIiLCJBTiI6Ik1haWwiLCJXVCI6Mn0%3D%7C0%7C%7C%7C&amp;sdata=V0Tv3AX9aGYaZEWa2RdEku7NEo4Ce4aBmd9rmscpgGs%3D&amp;reserved=0"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638D01-1B24-4192-A034-6C87E806EC0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D36920DE-8C81-4D9A-9909-71F954F8418B}">
      <dgm:prSet phldr="0" custT="1"/>
      <dgm:spPr/>
      <dgm:t>
        <a:bodyPr/>
        <a:lstStyle/>
        <a:p>
          <a:r>
            <a:rPr lang="en-US" sz="2000" b="0">
              <a:latin typeface="+mn-lt"/>
            </a:rPr>
            <a:t>Introduction</a:t>
          </a:r>
          <a:endParaRPr lang="en-GB" sz="2000" b="0">
            <a:latin typeface="+mn-lt"/>
          </a:endParaRP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77C760D4-3CF3-4EC4-93AC-1A9AFF4247FF}" type="parTrans" cxnId="{81317E41-E5BE-4A66-B3D2-DBA054856820}">
      <dgm:prSet/>
      <dgm:spPr/>
      <dgm:t>
        <a:bodyPr/>
        <a:lstStyle/>
        <a:p>
          <a:endParaRPr lang="en-GB" sz="2000" b="0">
            <a:latin typeface="+mn-lt"/>
          </a:endParaRPr>
        </a:p>
      </dgm:t>
    </dgm:pt>
    <dgm:pt modelId="{06B2A028-C2DF-42C1-8EF6-7D43F878C479}" type="sibTrans" cxnId="{81317E41-E5BE-4A66-B3D2-DBA054856820}">
      <dgm:prSet/>
      <dgm:spPr/>
      <dgm:t>
        <a:bodyPr/>
        <a:lstStyle/>
        <a:p>
          <a:endParaRPr lang="en-GB" sz="2000" b="0">
            <a:latin typeface="+mn-lt"/>
          </a:endParaRPr>
        </a:p>
      </dgm:t>
    </dgm:pt>
    <dgm:pt modelId="{B5C89EC2-92D9-433C-A022-A44D55BFA7B6}">
      <dgm:prSet phldr="0" custT="1"/>
      <dgm:spPr/>
      <dgm:t>
        <a:bodyPr/>
        <a:lstStyle/>
        <a:p>
          <a:r>
            <a:rPr lang="en-GB" sz="2000" dirty="0"/>
            <a:t>Introduction to the average payments for civil representation scheme</a:t>
          </a:r>
          <a:endParaRPr lang="en-US" sz="2000" b="0" dirty="0">
            <a:latin typeface="+mn-lt"/>
          </a:endParaRP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4E93FEBF-B489-4970-8208-D0A69174F94B}" type="parTrans" cxnId="{B0007125-2BA2-4BA5-B2FD-F618817EFC58}">
      <dgm:prSet/>
      <dgm:spPr/>
      <dgm:t>
        <a:bodyPr/>
        <a:lstStyle/>
        <a:p>
          <a:endParaRPr lang="en-GB" sz="2000" b="0">
            <a:latin typeface="+mn-lt"/>
          </a:endParaRPr>
        </a:p>
      </dgm:t>
    </dgm:pt>
    <dgm:pt modelId="{452FE440-F86E-4282-B3D3-D37DA0F328EA}" type="sibTrans" cxnId="{B0007125-2BA2-4BA5-B2FD-F618817EFC58}">
      <dgm:prSet/>
      <dgm:spPr/>
      <dgm:t>
        <a:bodyPr/>
        <a:lstStyle/>
        <a:p>
          <a:endParaRPr lang="en-GB" sz="2000" b="0">
            <a:latin typeface="+mn-lt"/>
          </a:endParaRPr>
        </a:p>
      </dgm:t>
    </dgm:pt>
    <dgm:pt modelId="{71B07C55-80AB-45C6-83C5-763AAA544EA7}">
      <dgm:prSet phldr="0" custT="1"/>
      <dgm:spPr/>
      <dgm:t>
        <a:bodyPr/>
        <a:lstStyle/>
        <a:p>
          <a:r>
            <a:rPr lang="en-GB" sz="2000" dirty="0"/>
            <a:t>Claiming payments</a:t>
          </a:r>
          <a:endParaRPr lang="en-US" sz="2000" b="0" dirty="0">
            <a:latin typeface="+mn-lt"/>
          </a:endParaRP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0C71DC96-D885-491B-B23C-88BA55EED86C}" type="parTrans" cxnId="{23BC5B8C-C5DC-4391-8B40-A792AC7A2E2C}">
      <dgm:prSet/>
      <dgm:spPr/>
      <dgm:t>
        <a:bodyPr/>
        <a:lstStyle/>
        <a:p>
          <a:endParaRPr lang="en-GB" sz="2000" b="0">
            <a:latin typeface="+mn-lt"/>
          </a:endParaRPr>
        </a:p>
      </dgm:t>
    </dgm:pt>
    <dgm:pt modelId="{3C336463-49CD-411E-9CA6-CF4CE2705A75}" type="sibTrans" cxnId="{23BC5B8C-C5DC-4391-8B40-A792AC7A2E2C}">
      <dgm:prSet/>
      <dgm:spPr/>
      <dgm:t>
        <a:bodyPr/>
        <a:lstStyle/>
        <a:p>
          <a:endParaRPr lang="en-GB" sz="2000" b="0">
            <a:latin typeface="+mn-lt"/>
          </a:endParaRPr>
        </a:p>
      </dgm:t>
    </dgm:pt>
    <dgm:pt modelId="{84E8C635-5305-4DE4-BDFA-5D8CA7CD9358}">
      <dgm:prSet phldr="0" custT="1"/>
      <dgm:spPr/>
      <dgm:t>
        <a:bodyPr/>
        <a:lstStyle/>
        <a:p>
          <a:r>
            <a:rPr lang="en-GB" sz="2000" dirty="0"/>
            <a:t>Escalated payments</a:t>
          </a:r>
          <a:endParaRPr lang="en-US" sz="2000" b="0" dirty="0">
            <a:latin typeface="+mn-lt"/>
          </a:endParaRP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BF84D9FE-E6D9-4842-AB77-28E0A2F7CC5A}" type="parTrans" cxnId="{90142CB2-D87B-4053-A7EF-166306E5AB52}">
      <dgm:prSet/>
      <dgm:spPr/>
      <dgm:t>
        <a:bodyPr/>
        <a:lstStyle/>
        <a:p>
          <a:endParaRPr lang="en-GB" sz="2000" b="0">
            <a:latin typeface="+mn-lt"/>
          </a:endParaRPr>
        </a:p>
      </dgm:t>
    </dgm:pt>
    <dgm:pt modelId="{03D88209-3E2C-4CAC-B710-99491F59DC4A}" type="sibTrans" cxnId="{90142CB2-D87B-4053-A7EF-166306E5AB52}">
      <dgm:prSet/>
      <dgm:spPr/>
      <dgm:t>
        <a:bodyPr/>
        <a:lstStyle/>
        <a:p>
          <a:endParaRPr lang="en-GB" sz="2000" b="0">
            <a:latin typeface="+mn-lt"/>
          </a:endParaRPr>
        </a:p>
      </dgm:t>
    </dgm:pt>
    <dgm:pt modelId="{F2168CC3-9200-4A46-9C69-E469B600F226}">
      <dgm:prSet custT="1"/>
      <dgm:spPr/>
      <dgm:t>
        <a:bodyPr/>
        <a:lstStyle/>
        <a:p>
          <a:r>
            <a:rPr lang="en-GB" sz="2000" b="0" dirty="0">
              <a:solidFill>
                <a:schemeClr val="bg1">
                  <a:lumMod val="95000"/>
                </a:schemeClr>
              </a:solidFill>
              <a:latin typeface="+mn-lt"/>
            </a:rPr>
            <a:t>Recoupments</a:t>
          </a: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2EF67FC2-7347-4DC7-968F-D59C0373AC50}" type="parTrans" cxnId="{7618EBA1-A249-4EF9-A14D-F420E70C5C91}">
      <dgm:prSet/>
      <dgm:spPr/>
      <dgm:t>
        <a:bodyPr/>
        <a:lstStyle/>
        <a:p>
          <a:endParaRPr lang="en-GB" sz="2000" b="0">
            <a:latin typeface="+mn-lt"/>
          </a:endParaRPr>
        </a:p>
      </dgm:t>
    </dgm:pt>
    <dgm:pt modelId="{6840E342-F874-484F-A961-978859BB6337}" type="sibTrans" cxnId="{7618EBA1-A249-4EF9-A14D-F420E70C5C91}">
      <dgm:prSet/>
      <dgm:spPr/>
      <dgm:t>
        <a:bodyPr/>
        <a:lstStyle/>
        <a:p>
          <a:endParaRPr lang="en-GB" sz="2000" b="0">
            <a:latin typeface="+mn-lt"/>
          </a:endParaRPr>
        </a:p>
      </dgm:t>
    </dgm:pt>
    <dgm:pt modelId="{DD840043-7A8B-4145-B70C-C44F37A78F9B}">
      <dgm:prSet phldr="0" custT="1"/>
      <dgm:spPr/>
      <dgm:t>
        <a:bodyPr/>
        <a:lstStyle/>
        <a:p>
          <a:r>
            <a:rPr lang="en-US" sz="2000" b="0" dirty="0">
              <a:latin typeface="+mn-lt"/>
            </a:rPr>
            <a:t>General additional information</a:t>
          </a:r>
        </a:p>
      </dgm:t>
      <dgm:extLst>
        <a:ext uri="{E40237B7-FDA0-4F09-8148-C483321AD2D9}">
          <dgm14:cNvPr xmlns:dgm14="http://schemas.microsoft.com/office/drawing/2010/diagram" id="0" name=""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
      </dgm:extLst>
    </dgm:pt>
    <dgm:pt modelId="{9D9872C0-8D6E-4016-9D27-31C4AFF79819}" type="parTrans" cxnId="{9B0AB075-FC74-45DA-92D1-E903A373C0F1}">
      <dgm:prSet/>
      <dgm:spPr/>
      <dgm:t>
        <a:bodyPr/>
        <a:lstStyle/>
        <a:p>
          <a:endParaRPr lang="en-GB" sz="2000" b="0">
            <a:latin typeface="+mn-lt"/>
          </a:endParaRPr>
        </a:p>
      </dgm:t>
    </dgm:pt>
    <dgm:pt modelId="{CFFC3C6C-C793-4145-ABAE-9D4E18961326}" type="sibTrans" cxnId="{9B0AB075-FC74-45DA-92D1-E903A373C0F1}">
      <dgm:prSet/>
      <dgm:spPr/>
      <dgm:t>
        <a:bodyPr/>
        <a:lstStyle/>
        <a:p>
          <a:endParaRPr lang="en-GB" sz="2000" b="0">
            <a:latin typeface="+mn-lt"/>
          </a:endParaRPr>
        </a:p>
      </dgm:t>
    </dgm:pt>
    <dgm:pt modelId="{2DCB767E-06EB-4A27-8D15-1077B97446F2}" type="pres">
      <dgm:prSet presAssocID="{CB638D01-1B24-4192-A034-6C87E806EC0F}" presName="linear" presStyleCnt="0">
        <dgm:presLayoutVars>
          <dgm:dir/>
          <dgm:animLvl val="lvl"/>
          <dgm:resizeHandles val="exact"/>
        </dgm:presLayoutVars>
      </dgm:prSet>
      <dgm:spPr/>
    </dgm:pt>
    <dgm:pt modelId="{C3B71D4F-A445-45C2-97EC-EE73FEEA5C7D}" type="pres">
      <dgm:prSet presAssocID="{D36920DE-8C81-4D9A-9909-71F954F8418B}" presName="parentLin" presStyleCnt="0"/>
      <dgm:spPr/>
    </dgm:pt>
    <dgm:pt modelId="{549E2BD6-86FF-4435-88FD-BD78AECC8F7E}" type="pres">
      <dgm:prSet presAssocID="{D36920DE-8C81-4D9A-9909-71F954F8418B}" presName="parentLeftMargin" presStyleLbl="node1" presStyleIdx="0" presStyleCnt="6"/>
      <dgm:spPr/>
    </dgm:pt>
    <dgm:pt modelId="{9916E554-2B46-4049-88C7-41F6F4CA087E}" type="pres">
      <dgm:prSet presAssocID="{D36920DE-8C81-4D9A-9909-71F954F8418B}" presName="parentText" presStyleLbl="node1" presStyleIdx="0" presStyleCnt="6" custAng="10800000" custFlipVert="1" custScaleX="125014" custScaleY="113416">
        <dgm:presLayoutVars>
          <dgm:chMax val="0"/>
          <dgm:bulletEnabled val="1"/>
        </dgm:presLayoutVars>
      </dgm:prSet>
      <dgm:spPr/>
    </dgm:pt>
    <dgm:pt modelId="{D21F1039-05FE-4F90-BE8D-1B0E6778BDD9}" type="pres">
      <dgm:prSet presAssocID="{D36920DE-8C81-4D9A-9909-71F954F8418B}" presName="negativeSpace" presStyleCnt="0"/>
      <dgm:spPr/>
    </dgm:pt>
    <dgm:pt modelId="{900FBFE0-FC98-4C9D-B90F-DCC564BE511C}" type="pres">
      <dgm:prSet presAssocID="{D36920DE-8C81-4D9A-9909-71F954F8418B}" presName="childText" presStyleLbl="conFgAcc1" presStyleIdx="0" presStyleCnt="6">
        <dgm:presLayoutVars>
          <dgm:bulletEnabled val="1"/>
        </dgm:presLayoutVars>
      </dgm:prSet>
      <dgm:spPr/>
    </dgm:pt>
    <dgm:pt modelId="{86D336B7-DA94-4E82-8782-08D6DF82707E}" type="pres">
      <dgm:prSet presAssocID="{06B2A028-C2DF-42C1-8EF6-7D43F878C479}" presName="spaceBetweenRectangles" presStyleCnt="0"/>
      <dgm:spPr/>
    </dgm:pt>
    <dgm:pt modelId="{2F08DA83-A2DF-49A8-8CF2-831F501D31D1}" type="pres">
      <dgm:prSet presAssocID="{B5C89EC2-92D9-433C-A022-A44D55BFA7B6}" presName="parentLin" presStyleCnt="0"/>
      <dgm:spPr/>
    </dgm:pt>
    <dgm:pt modelId="{A16CF81D-4CDF-49F6-B929-E0ADCB8CADA6}" type="pres">
      <dgm:prSet presAssocID="{B5C89EC2-92D9-433C-A022-A44D55BFA7B6}" presName="parentLeftMargin" presStyleLbl="node1" presStyleIdx="0" presStyleCnt="6" custScaleX="102393" custScaleY="83513"/>
      <dgm:spPr/>
    </dgm:pt>
    <dgm:pt modelId="{7A429822-9E5C-406D-803B-D558A3BA7A62}" type="pres">
      <dgm:prSet presAssocID="{B5C89EC2-92D9-433C-A022-A44D55BFA7B6}" presName="parentText" presStyleLbl="node1" presStyleIdx="1" presStyleCnt="6" custAng="10800000" custFlipVert="1" custScaleX="124499" custScaleY="110555">
        <dgm:presLayoutVars>
          <dgm:chMax val="0"/>
          <dgm:bulletEnabled val="1"/>
        </dgm:presLayoutVars>
      </dgm:prSet>
      <dgm:spPr/>
    </dgm:pt>
    <dgm:pt modelId="{4CBBE237-BC89-4743-8A1E-050E06D74DA5}" type="pres">
      <dgm:prSet presAssocID="{B5C89EC2-92D9-433C-A022-A44D55BFA7B6}" presName="negativeSpace" presStyleCnt="0"/>
      <dgm:spPr/>
    </dgm:pt>
    <dgm:pt modelId="{276DA2FE-DF31-4131-BB45-567BEF7EEE98}" type="pres">
      <dgm:prSet presAssocID="{B5C89EC2-92D9-433C-A022-A44D55BFA7B6}" presName="childText" presStyleLbl="conFgAcc1" presStyleIdx="1" presStyleCnt="6">
        <dgm:presLayoutVars>
          <dgm:bulletEnabled val="1"/>
        </dgm:presLayoutVars>
      </dgm:prSet>
      <dgm:spPr/>
    </dgm:pt>
    <dgm:pt modelId="{DC4C377E-4C08-49A7-B529-D7D894C2EDBF}" type="pres">
      <dgm:prSet presAssocID="{452FE440-F86E-4282-B3D3-D37DA0F328EA}" presName="spaceBetweenRectangles" presStyleCnt="0"/>
      <dgm:spPr/>
    </dgm:pt>
    <dgm:pt modelId="{D893E801-9612-48FC-84AE-F4A3AF26A08C}" type="pres">
      <dgm:prSet presAssocID="{71B07C55-80AB-45C6-83C5-763AAA544EA7}" presName="parentLin" presStyleCnt="0"/>
      <dgm:spPr/>
    </dgm:pt>
    <dgm:pt modelId="{B2DBDCF7-8729-4A23-BBE6-286B8184E819}" type="pres">
      <dgm:prSet presAssocID="{71B07C55-80AB-45C6-83C5-763AAA544EA7}" presName="parentLeftMargin" presStyleLbl="node1" presStyleIdx="1" presStyleCnt="6" custScaleX="102393" custScaleY="83513"/>
      <dgm:spPr/>
    </dgm:pt>
    <dgm:pt modelId="{F4ACFCE0-76C4-41B4-9D01-C1F7DECB10D7}" type="pres">
      <dgm:prSet presAssocID="{71B07C55-80AB-45C6-83C5-763AAA544EA7}" presName="parentText" presStyleLbl="node1" presStyleIdx="2" presStyleCnt="6" custAng="10800000" custFlipVert="1" custScaleX="124499" custScaleY="110555">
        <dgm:presLayoutVars>
          <dgm:chMax val="0"/>
          <dgm:bulletEnabled val="1"/>
        </dgm:presLayoutVars>
      </dgm:prSet>
      <dgm:spPr/>
    </dgm:pt>
    <dgm:pt modelId="{2FF985E4-960E-451C-8E23-07515BC1B59A}" type="pres">
      <dgm:prSet presAssocID="{71B07C55-80AB-45C6-83C5-763AAA544EA7}" presName="negativeSpace" presStyleCnt="0"/>
      <dgm:spPr/>
    </dgm:pt>
    <dgm:pt modelId="{199DDFA8-6066-4E3B-932E-C7BC1A22405C}" type="pres">
      <dgm:prSet presAssocID="{71B07C55-80AB-45C6-83C5-763AAA544EA7}" presName="childText" presStyleLbl="conFgAcc1" presStyleIdx="2" presStyleCnt="6">
        <dgm:presLayoutVars>
          <dgm:bulletEnabled val="1"/>
        </dgm:presLayoutVars>
      </dgm:prSet>
      <dgm:spPr/>
    </dgm:pt>
    <dgm:pt modelId="{E4AA5B08-D193-4DB2-A06E-40D3832780CA}" type="pres">
      <dgm:prSet presAssocID="{3C336463-49CD-411E-9CA6-CF4CE2705A75}" presName="spaceBetweenRectangles" presStyleCnt="0"/>
      <dgm:spPr/>
    </dgm:pt>
    <dgm:pt modelId="{242465E3-FE7A-4BBC-9291-E0ECD3822AB1}" type="pres">
      <dgm:prSet presAssocID="{84E8C635-5305-4DE4-BDFA-5D8CA7CD9358}" presName="parentLin" presStyleCnt="0"/>
      <dgm:spPr/>
    </dgm:pt>
    <dgm:pt modelId="{50BE603E-9803-4B2C-98A5-D00BF825AA2E}" type="pres">
      <dgm:prSet presAssocID="{84E8C635-5305-4DE4-BDFA-5D8CA7CD9358}" presName="parentLeftMargin" presStyleLbl="node1" presStyleIdx="2" presStyleCnt="6" custScaleX="102529" custScaleY="79115"/>
      <dgm:spPr/>
    </dgm:pt>
    <dgm:pt modelId="{955CBED7-D876-44A8-9060-EA2D18F815A0}" type="pres">
      <dgm:prSet presAssocID="{84E8C635-5305-4DE4-BDFA-5D8CA7CD9358}" presName="parentText" presStyleLbl="node1" presStyleIdx="3" presStyleCnt="6" custAng="10800000" custFlipVert="1" custScaleX="124499" custScaleY="110555">
        <dgm:presLayoutVars>
          <dgm:chMax val="0"/>
          <dgm:bulletEnabled val="1"/>
        </dgm:presLayoutVars>
      </dgm:prSet>
      <dgm:spPr/>
    </dgm:pt>
    <dgm:pt modelId="{894F11B9-1D14-43FB-BBFD-6F881FE5B39E}" type="pres">
      <dgm:prSet presAssocID="{84E8C635-5305-4DE4-BDFA-5D8CA7CD9358}" presName="negativeSpace" presStyleCnt="0"/>
      <dgm:spPr/>
    </dgm:pt>
    <dgm:pt modelId="{00A21DBC-271C-4821-98BA-B1C4B2B0EDCB}" type="pres">
      <dgm:prSet presAssocID="{84E8C635-5305-4DE4-BDFA-5D8CA7CD9358}" presName="childText" presStyleLbl="conFgAcc1" presStyleIdx="3" presStyleCnt="6">
        <dgm:presLayoutVars>
          <dgm:bulletEnabled val="1"/>
        </dgm:presLayoutVars>
      </dgm:prSet>
      <dgm:spPr/>
    </dgm:pt>
    <dgm:pt modelId="{E471A38E-FE62-4CEC-B50E-B07F0F88DB3E}" type="pres">
      <dgm:prSet presAssocID="{03D88209-3E2C-4CAC-B710-99491F59DC4A}" presName="spaceBetweenRectangles" presStyleCnt="0"/>
      <dgm:spPr/>
    </dgm:pt>
    <dgm:pt modelId="{5345E9C7-C811-46D1-AE64-675597B5B0F9}" type="pres">
      <dgm:prSet presAssocID="{F2168CC3-9200-4A46-9C69-E469B600F226}" presName="parentLin" presStyleCnt="0"/>
      <dgm:spPr/>
    </dgm:pt>
    <dgm:pt modelId="{B9C67368-E608-42B8-81E9-A08660C87DE4}" type="pres">
      <dgm:prSet presAssocID="{F2168CC3-9200-4A46-9C69-E469B600F226}" presName="parentLeftMargin" presStyleLbl="node1" presStyleIdx="3" presStyleCnt="6"/>
      <dgm:spPr/>
    </dgm:pt>
    <dgm:pt modelId="{54D7A82F-FB73-40E8-9BD2-0ABFD3B8BCB4}" type="pres">
      <dgm:prSet presAssocID="{F2168CC3-9200-4A46-9C69-E469B600F226}" presName="parentText" presStyleLbl="node1" presStyleIdx="4" presStyleCnt="6" custAng="10800000" custFlipVert="1" custScaleX="124499" custScaleY="110555">
        <dgm:presLayoutVars>
          <dgm:chMax val="0"/>
          <dgm:bulletEnabled val="1"/>
        </dgm:presLayoutVars>
      </dgm:prSet>
      <dgm:spPr/>
    </dgm:pt>
    <dgm:pt modelId="{5156D629-C1AD-41C9-9218-95979B2884C0}" type="pres">
      <dgm:prSet presAssocID="{F2168CC3-9200-4A46-9C69-E469B600F226}" presName="negativeSpace" presStyleCnt="0"/>
      <dgm:spPr/>
    </dgm:pt>
    <dgm:pt modelId="{CA53E376-7954-4A71-B7BE-D35DC4D1C9FC}" type="pres">
      <dgm:prSet presAssocID="{F2168CC3-9200-4A46-9C69-E469B600F226}" presName="childText" presStyleLbl="conFgAcc1" presStyleIdx="4" presStyleCnt="6">
        <dgm:presLayoutVars>
          <dgm:bulletEnabled val="1"/>
        </dgm:presLayoutVars>
      </dgm:prSet>
      <dgm:spPr/>
    </dgm:pt>
    <dgm:pt modelId="{3ADFB5C2-A1F2-4F04-888A-638DBDC4CDCD}" type="pres">
      <dgm:prSet presAssocID="{6840E342-F874-484F-A961-978859BB6337}" presName="spaceBetweenRectangles" presStyleCnt="0"/>
      <dgm:spPr/>
    </dgm:pt>
    <dgm:pt modelId="{2006859E-0241-40E6-A95D-E152D53DB7AB}" type="pres">
      <dgm:prSet presAssocID="{DD840043-7A8B-4145-B70C-C44F37A78F9B}" presName="parentLin" presStyleCnt="0"/>
      <dgm:spPr/>
    </dgm:pt>
    <dgm:pt modelId="{18B8DB7A-DC0F-4B6B-9F9C-B3B7D1AB2034}" type="pres">
      <dgm:prSet presAssocID="{DD840043-7A8B-4145-B70C-C44F37A78F9B}" presName="parentLeftMargin" presStyleLbl="node1" presStyleIdx="4" presStyleCnt="6" custScaleX="102057" custScaleY="83513" custLinFactNeighborX="5082" custLinFactNeighborY="-2011"/>
      <dgm:spPr/>
    </dgm:pt>
    <dgm:pt modelId="{BF4D33CA-2B67-4204-8745-9EF6CB4F6833}" type="pres">
      <dgm:prSet presAssocID="{DD840043-7A8B-4145-B70C-C44F37A78F9B}" presName="parentText" presStyleLbl="node1" presStyleIdx="5" presStyleCnt="6" custAng="10800000" custFlipVert="1" custScaleX="124499" custScaleY="110555">
        <dgm:presLayoutVars>
          <dgm:chMax val="0"/>
          <dgm:bulletEnabled val="1"/>
        </dgm:presLayoutVars>
      </dgm:prSet>
      <dgm:spPr/>
    </dgm:pt>
    <dgm:pt modelId="{E67B179E-1541-4E06-96CD-C11BE60D9817}" type="pres">
      <dgm:prSet presAssocID="{DD840043-7A8B-4145-B70C-C44F37A78F9B}" presName="negativeSpace" presStyleCnt="0"/>
      <dgm:spPr/>
    </dgm:pt>
    <dgm:pt modelId="{D975EE0A-184D-4C0C-B13C-243A9425F761}" type="pres">
      <dgm:prSet presAssocID="{DD840043-7A8B-4145-B70C-C44F37A78F9B}" presName="childText" presStyleLbl="conFgAcc1" presStyleIdx="5" presStyleCnt="6">
        <dgm:presLayoutVars>
          <dgm:bulletEnabled val="1"/>
        </dgm:presLayoutVars>
      </dgm:prSet>
      <dgm:spPr/>
    </dgm:pt>
  </dgm:ptLst>
  <dgm:cxnLst>
    <dgm:cxn modelId="{8BB0AA1B-A93C-40D3-9FD0-839FBC6F4012}" type="presOf" srcId="{71B07C55-80AB-45C6-83C5-763AAA544EA7}" destId="{B2DBDCF7-8729-4A23-BBE6-286B8184E819}" srcOrd="0" destOrd="0" presId="urn:microsoft.com/office/officeart/2005/8/layout/list1"/>
    <dgm:cxn modelId="{B0007125-2BA2-4BA5-B2FD-F618817EFC58}" srcId="{CB638D01-1B24-4192-A034-6C87E806EC0F}" destId="{B5C89EC2-92D9-433C-A022-A44D55BFA7B6}" srcOrd="1" destOrd="0" parTransId="{4E93FEBF-B489-4970-8208-D0A69174F94B}" sibTransId="{452FE440-F86E-4282-B3D3-D37DA0F328EA}"/>
    <dgm:cxn modelId="{1A028A27-DD03-471D-8B34-E6169F476491}" type="presOf" srcId="{71B07C55-80AB-45C6-83C5-763AAA544EA7}" destId="{F4ACFCE0-76C4-41B4-9D01-C1F7DECB10D7}" srcOrd="1" destOrd="0" presId="urn:microsoft.com/office/officeart/2005/8/layout/list1"/>
    <dgm:cxn modelId="{0D9E5E2F-4AFA-45DC-97D2-3032A4E8F837}" type="presOf" srcId="{84E8C635-5305-4DE4-BDFA-5D8CA7CD9358}" destId="{50BE603E-9803-4B2C-98A5-D00BF825AA2E}" srcOrd="0" destOrd="0" presId="urn:microsoft.com/office/officeart/2005/8/layout/list1"/>
    <dgm:cxn modelId="{AD632F5F-2937-4177-AAAC-E25450E12031}" type="presOf" srcId="{84E8C635-5305-4DE4-BDFA-5D8CA7CD9358}" destId="{955CBED7-D876-44A8-9060-EA2D18F815A0}" srcOrd="1" destOrd="0" presId="urn:microsoft.com/office/officeart/2005/8/layout/list1"/>
    <dgm:cxn modelId="{81317E41-E5BE-4A66-B3D2-DBA054856820}" srcId="{CB638D01-1B24-4192-A034-6C87E806EC0F}" destId="{D36920DE-8C81-4D9A-9909-71F954F8418B}" srcOrd="0" destOrd="0" parTransId="{77C760D4-3CF3-4EC4-93AC-1A9AFF4247FF}" sibTransId="{06B2A028-C2DF-42C1-8EF6-7D43F878C479}"/>
    <dgm:cxn modelId="{417F7E41-AAF3-4581-9359-54D283729FCB}" type="presOf" srcId="{F2168CC3-9200-4A46-9C69-E469B600F226}" destId="{54D7A82F-FB73-40E8-9BD2-0ABFD3B8BCB4}" srcOrd="1" destOrd="0" presId="urn:microsoft.com/office/officeart/2005/8/layout/list1"/>
    <dgm:cxn modelId="{CDE25D48-96C4-4C1F-BFFE-B015C591B059}" type="presOf" srcId="{D36920DE-8C81-4D9A-9909-71F954F8418B}" destId="{9916E554-2B46-4049-88C7-41F6F4CA087E}" srcOrd="1" destOrd="0" presId="urn:microsoft.com/office/officeart/2005/8/layout/list1"/>
    <dgm:cxn modelId="{9B0AB075-FC74-45DA-92D1-E903A373C0F1}" srcId="{CB638D01-1B24-4192-A034-6C87E806EC0F}" destId="{DD840043-7A8B-4145-B70C-C44F37A78F9B}" srcOrd="5" destOrd="0" parTransId="{9D9872C0-8D6E-4016-9D27-31C4AFF79819}" sibTransId="{CFFC3C6C-C793-4145-ABAE-9D4E18961326}"/>
    <dgm:cxn modelId="{23BC5B8C-C5DC-4391-8B40-A792AC7A2E2C}" srcId="{CB638D01-1B24-4192-A034-6C87E806EC0F}" destId="{71B07C55-80AB-45C6-83C5-763AAA544EA7}" srcOrd="2" destOrd="0" parTransId="{0C71DC96-D885-491B-B23C-88BA55EED86C}" sibTransId="{3C336463-49CD-411E-9CA6-CF4CE2705A75}"/>
    <dgm:cxn modelId="{7618EBA1-A249-4EF9-A14D-F420E70C5C91}" srcId="{CB638D01-1B24-4192-A034-6C87E806EC0F}" destId="{F2168CC3-9200-4A46-9C69-E469B600F226}" srcOrd="4" destOrd="0" parTransId="{2EF67FC2-7347-4DC7-968F-D59C0373AC50}" sibTransId="{6840E342-F874-484F-A961-978859BB6337}"/>
    <dgm:cxn modelId="{3944A0A9-A2C4-4AD1-8A0A-01DE0A1403AD}" type="presOf" srcId="{DD840043-7A8B-4145-B70C-C44F37A78F9B}" destId="{BF4D33CA-2B67-4204-8745-9EF6CB4F6833}" srcOrd="1" destOrd="0" presId="urn:microsoft.com/office/officeart/2005/8/layout/list1"/>
    <dgm:cxn modelId="{522DB1AE-B755-435C-AE30-AE34AFA82B2A}" type="presOf" srcId="{B5C89EC2-92D9-433C-A022-A44D55BFA7B6}" destId="{7A429822-9E5C-406D-803B-D558A3BA7A62}" srcOrd="1" destOrd="0" presId="urn:microsoft.com/office/officeart/2005/8/layout/list1"/>
    <dgm:cxn modelId="{90142CB2-D87B-4053-A7EF-166306E5AB52}" srcId="{CB638D01-1B24-4192-A034-6C87E806EC0F}" destId="{84E8C635-5305-4DE4-BDFA-5D8CA7CD9358}" srcOrd="3" destOrd="0" parTransId="{BF84D9FE-E6D9-4842-AB77-28E0A2F7CC5A}" sibTransId="{03D88209-3E2C-4CAC-B710-99491F59DC4A}"/>
    <dgm:cxn modelId="{C8F4F5BC-56A4-4DEB-BFAE-3131FC7D4943}" type="presOf" srcId="{D36920DE-8C81-4D9A-9909-71F954F8418B}" destId="{549E2BD6-86FF-4435-88FD-BD78AECC8F7E}" srcOrd="0" destOrd="0" presId="urn:microsoft.com/office/officeart/2005/8/layout/list1"/>
    <dgm:cxn modelId="{C595AACD-0D3B-41F4-8808-A6DF477B22BB}" type="presOf" srcId="{F2168CC3-9200-4A46-9C69-E469B600F226}" destId="{B9C67368-E608-42B8-81E9-A08660C87DE4}" srcOrd="0" destOrd="0" presId="urn:microsoft.com/office/officeart/2005/8/layout/list1"/>
    <dgm:cxn modelId="{C07727F1-7181-4510-9EBA-4CD614A1D82F}" type="presOf" srcId="{DD840043-7A8B-4145-B70C-C44F37A78F9B}" destId="{18B8DB7A-DC0F-4B6B-9F9C-B3B7D1AB2034}" srcOrd="0" destOrd="0" presId="urn:microsoft.com/office/officeart/2005/8/layout/list1"/>
    <dgm:cxn modelId="{3F2E5AF8-B08B-41FD-982E-B091183070E3}" type="presOf" srcId="{CB638D01-1B24-4192-A034-6C87E806EC0F}" destId="{2DCB767E-06EB-4A27-8D15-1077B97446F2}" srcOrd="0" destOrd="0" presId="urn:microsoft.com/office/officeart/2005/8/layout/list1"/>
    <dgm:cxn modelId="{1C7B7FFD-34F2-4C46-9A61-6BA0614D2A87}" type="presOf" srcId="{B5C89EC2-92D9-433C-A022-A44D55BFA7B6}" destId="{A16CF81D-4CDF-49F6-B929-E0ADCB8CADA6}" srcOrd="0" destOrd="0" presId="urn:microsoft.com/office/officeart/2005/8/layout/list1"/>
    <dgm:cxn modelId="{5325B016-F5BC-409B-8665-997BD42EC8B3}" type="presParOf" srcId="{2DCB767E-06EB-4A27-8D15-1077B97446F2}" destId="{C3B71D4F-A445-45C2-97EC-EE73FEEA5C7D}" srcOrd="0" destOrd="0" presId="urn:microsoft.com/office/officeart/2005/8/layout/list1"/>
    <dgm:cxn modelId="{288EE03C-7B51-4B25-9DE5-03DB01B40AF8}" type="presParOf" srcId="{C3B71D4F-A445-45C2-97EC-EE73FEEA5C7D}" destId="{549E2BD6-86FF-4435-88FD-BD78AECC8F7E}" srcOrd="0" destOrd="0" presId="urn:microsoft.com/office/officeart/2005/8/layout/list1"/>
    <dgm:cxn modelId="{2298A70E-0986-4489-897F-19C26E2BD8D5}" type="presParOf" srcId="{C3B71D4F-A445-45C2-97EC-EE73FEEA5C7D}" destId="{9916E554-2B46-4049-88C7-41F6F4CA087E}" srcOrd="1" destOrd="0" presId="urn:microsoft.com/office/officeart/2005/8/layout/list1"/>
    <dgm:cxn modelId="{AB963D38-ACD0-4BD9-B29A-3A6397CFDCE4}" type="presParOf" srcId="{2DCB767E-06EB-4A27-8D15-1077B97446F2}" destId="{D21F1039-05FE-4F90-BE8D-1B0E6778BDD9}" srcOrd="1" destOrd="0" presId="urn:microsoft.com/office/officeart/2005/8/layout/list1"/>
    <dgm:cxn modelId="{0E18A9A2-BD24-4FE2-95C2-253321AA2F7D}" type="presParOf" srcId="{2DCB767E-06EB-4A27-8D15-1077B97446F2}" destId="{900FBFE0-FC98-4C9D-B90F-DCC564BE511C}" srcOrd="2" destOrd="0" presId="urn:microsoft.com/office/officeart/2005/8/layout/list1"/>
    <dgm:cxn modelId="{641DFD2B-1FBB-4357-9924-B979A9D8CA3F}" type="presParOf" srcId="{2DCB767E-06EB-4A27-8D15-1077B97446F2}" destId="{86D336B7-DA94-4E82-8782-08D6DF82707E}" srcOrd="3" destOrd="0" presId="urn:microsoft.com/office/officeart/2005/8/layout/list1"/>
    <dgm:cxn modelId="{8734593B-3FC7-4AC6-AFD6-A88CD907EA29}" type="presParOf" srcId="{2DCB767E-06EB-4A27-8D15-1077B97446F2}" destId="{2F08DA83-A2DF-49A8-8CF2-831F501D31D1}" srcOrd="4" destOrd="0" presId="urn:microsoft.com/office/officeart/2005/8/layout/list1"/>
    <dgm:cxn modelId="{DAF032A4-3983-4EF3-AD36-45A7492B9E91}" type="presParOf" srcId="{2F08DA83-A2DF-49A8-8CF2-831F501D31D1}" destId="{A16CF81D-4CDF-49F6-B929-E0ADCB8CADA6}" srcOrd="0" destOrd="0" presId="urn:microsoft.com/office/officeart/2005/8/layout/list1"/>
    <dgm:cxn modelId="{455EEF50-628A-46FD-BBAC-A7262DF08523}" type="presParOf" srcId="{2F08DA83-A2DF-49A8-8CF2-831F501D31D1}" destId="{7A429822-9E5C-406D-803B-D558A3BA7A62}" srcOrd="1" destOrd="0" presId="urn:microsoft.com/office/officeart/2005/8/layout/list1"/>
    <dgm:cxn modelId="{172A4E93-09F7-452B-8B2D-2CF7F165E9F3}" type="presParOf" srcId="{2DCB767E-06EB-4A27-8D15-1077B97446F2}" destId="{4CBBE237-BC89-4743-8A1E-050E06D74DA5}" srcOrd="5" destOrd="0" presId="urn:microsoft.com/office/officeart/2005/8/layout/list1"/>
    <dgm:cxn modelId="{D3812636-8297-4FC6-A3FD-629598454093}" type="presParOf" srcId="{2DCB767E-06EB-4A27-8D15-1077B97446F2}" destId="{276DA2FE-DF31-4131-BB45-567BEF7EEE98}" srcOrd="6" destOrd="0" presId="urn:microsoft.com/office/officeart/2005/8/layout/list1"/>
    <dgm:cxn modelId="{588D83CF-11A9-4BDC-AF5D-1B4FA04E63AB}" type="presParOf" srcId="{2DCB767E-06EB-4A27-8D15-1077B97446F2}" destId="{DC4C377E-4C08-49A7-B529-D7D894C2EDBF}" srcOrd="7" destOrd="0" presId="urn:microsoft.com/office/officeart/2005/8/layout/list1"/>
    <dgm:cxn modelId="{9A7AF52D-6E46-4E44-BFBA-A159DF5511F4}" type="presParOf" srcId="{2DCB767E-06EB-4A27-8D15-1077B97446F2}" destId="{D893E801-9612-48FC-84AE-F4A3AF26A08C}" srcOrd="8" destOrd="0" presId="urn:microsoft.com/office/officeart/2005/8/layout/list1"/>
    <dgm:cxn modelId="{14FBD8B3-3C6D-42A3-B49D-4AA7CF372BEE}" type="presParOf" srcId="{D893E801-9612-48FC-84AE-F4A3AF26A08C}" destId="{B2DBDCF7-8729-4A23-BBE6-286B8184E819}" srcOrd="0" destOrd="0" presId="urn:microsoft.com/office/officeart/2005/8/layout/list1"/>
    <dgm:cxn modelId="{34678337-0A1C-4715-A8E2-CC9B175C583C}" type="presParOf" srcId="{D893E801-9612-48FC-84AE-F4A3AF26A08C}" destId="{F4ACFCE0-76C4-41B4-9D01-C1F7DECB10D7}" srcOrd="1" destOrd="0" presId="urn:microsoft.com/office/officeart/2005/8/layout/list1"/>
    <dgm:cxn modelId="{3D27F777-2721-493F-9F81-93F9F7AABE67}" type="presParOf" srcId="{2DCB767E-06EB-4A27-8D15-1077B97446F2}" destId="{2FF985E4-960E-451C-8E23-07515BC1B59A}" srcOrd="9" destOrd="0" presId="urn:microsoft.com/office/officeart/2005/8/layout/list1"/>
    <dgm:cxn modelId="{7D669FFA-A588-4D98-87C5-44BD5DE10588}" type="presParOf" srcId="{2DCB767E-06EB-4A27-8D15-1077B97446F2}" destId="{199DDFA8-6066-4E3B-932E-C7BC1A22405C}" srcOrd="10" destOrd="0" presId="urn:microsoft.com/office/officeart/2005/8/layout/list1"/>
    <dgm:cxn modelId="{9572B2BF-59B2-4333-980A-93B079D8BB4B}" type="presParOf" srcId="{2DCB767E-06EB-4A27-8D15-1077B97446F2}" destId="{E4AA5B08-D193-4DB2-A06E-40D3832780CA}" srcOrd="11" destOrd="0" presId="urn:microsoft.com/office/officeart/2005/8/layout/list1"/>
    <dgm:cxn modelId="{FCD9CA8C-EC49-48FE-9DB9-3761BB720E79}" type="presParOf" srcId="{2DCB767E-06EB-4A27-8D15-1077B97446F2}" destId="{242465E3-FE7A-4BBC-9291-E0ECD3822AB1}" srcOrd="12" destOrd="0" presId="urn:microsoft.com/office/officeart/2005/8/layout/list1"/>
    <dgm:cxn modelId="{23228801-F81B-4808-AEEC-E3EDFAF28259}" type="presParOf" srcId="{242465E3-FE7A-4BBC-9291-E0ECD3822AB1}" destId="{50BE603E-9803-4B2C-98A5-D00BF825AA2E}" srcOrd="0" destOrd="0" presId="urn:microsoft.com/office/officeart/2005/8/layout/list1"/>
    <dgm:cxn modelId="{C38D1451-F792-4193-A040-A18113E479DB}" type="presParOf" srcId="{242465E3-FE7A-4BBC-9291-E0ECD3822AB1}" destId="{955CBED7-D876-44A8-9060-EA2D18F815A0}" srcOrd="1" destOrd="0" presId="urn:microsoft.com/office/officeart/2005/8/layout/list1"/>
    <dgm:cxn modelId="{B31DF471-C798-45CD-99F8-24DB37CCBDF0}" type="presParOf" srcId="{2DCB767E-06EB-4A27-8D15-1077B97446F2}" destId="{894F11B9-1D14-43FB-BBFD-6F881FE5B39E}" srcOrd="13" destOrd="0" presId="urn:microsoft.com/office/officeart/2005/8/layout/list1"/>
    <dgm:cxn modelId="{FEE6F19E-316A-44F7-89CB-A6CC087662F2}" type="presParOf" srcId="{2DCB767E-06EB-4A27-8D15-1077B97446F2}" destId="{00A21DBC-271C-4821-98BA-B1C4B2B0EDCB}" srcOrd="14" destOrd="0" presId="urn:microsoft.com/office/officeart/2005/8/layout/list1"/>
    <dgm:cxn modelId="{410BD9FE-CDB1-4B57-8719-608F50C99113}" type="presParOf" srcId="{2DCB767E-06EB-4A27-8D15-1077B97446F2}" destId="{E471A38E-FE62-4CEC-B50E-B07F0F88DB3E}" srcOrd="15" destOrd="0" presId="urn:microsoft.com/office/officeart/2005/8/layout/list1"/>
    <dgm:cxn modelId="{7FC3D50B-988E-46E4-8F09-9DB78CFAF470}" type="presParOf" srcId="{2DCB767E-06EB-4A27-8D15-1077B97446F2}" destId="{5345E9C7-C811-46D1-AE64-675597B5B0F9}" srcOrd="16" destOrd="0" presId="urn:microsoft.com/office/officeart/2005/8/layout/list1"/>
    <dgm:cxn modelId="{B3178E55-34AB-49D1-9951-65A87993AE70}" type="presParOf" srcId="{5345E9C7-C811-46D1-AE64-675597B5B0F9}" destId="{B9C67368-E608-42B8-81E9-A08660C87DE4}" srcOrd="0" destOrd="0" presId="urn:microsoft.com/office/officeart/2005/8/layout/list1"/>
    <dgm:cxn modelId="{A8DFAA15-4E02-419D-BFA0-B59435B9EA63}" type="presParOf" srcId="{5345E9C7-C811-46D1-AE64-675597B5B0F9}" destId="{54D7A82F-FB73-40E8-9BD2-0ABFD3B8BCB4}" srcOrd="1" destOrd="0" presId="urn:microsoft.com/office/officeart/2005/8/layout/list1"/>
    <dgm:cxn modelId="{997A8D77-DEC0-4534-B851-06F7193253A6}" type="presParOf" srcId="{2DCB767E-06EB-4A27-8D15-1077B97446F2}" destId="{5156D629-C1AD-41C9-9218-95979B2884C0}" srcOrd="17" destOrd="0" presId="urn:microsoft.com/office/officeart/2005/8/layout/list1"/>
    <dgm:cxn modelId="{467189D4-0BD5-4C9F-B05A-532A8F8675BA}" type="presParOf" srcId="{2DCB767E-06EB-4A27-8D15-1077B97446F2}" destId="{CA53E376-7954-4A71-B7BE-D35DC4D1C9FC}" srcOrd="18" destOrd="0" presId="urn:microsoft.com/office/officeart/2005/8/layout/list1"/>
    <dgm:cxn modelId="{98C376D3-452B-4263-89B3-AF71BFC42426}" type="presParOf" srcId="{2DCB767E-06EB-4A27-8D15-1077B97446F2}" destId="{3ADFB5C2-A1F2-4F04-888A-638DBDC4CDCD}" srcOrd="19" destOrd="0" presId="urn:microsoft.com/office/officeart/2005/8/layout/list1"/>
    <dgm:cxn modelId="{F8BE286E-5DF7-41F2-82AE-04A4D3C1A2E8}" type="presParOf" srcId="{2DCB767E-06EB-4A27-8D15-1077B97446F2}" destId="{2006859E-0241-40E6-A95D-E152D53DB7AB}" srcOrd="20" destOrd="0" presId="urn:microsoft.com/office/officeart/2005/8/layout/list1"/>
    <dgm:cxn modelId="{1191D8A8-A1C9-414A-B109-502F3AA3DC79}" type="presParOf" srcId="{2006859E-0241-40E6-A95D-E152D53DB7AB}" destId="{18B8DB7A-DC0F-4B6B-9F9C-B3B7D1AB2034}" srcOrd="0" destOrd="0" presId="urn:microsoft.com/office/officeart/2005/8/layout/list1"/>
    <dgm:cxn modelId="{BFCF22C8-B5C1-4295-BFA5-D99D7EC188B4}" type="presParOf" srcId="{2006859E-0241-40E6-A95D-E152D53DB7AB}" destId="{BF4D33CA-2B67-4204-8745-9EF6CB4F6833}" srcOrd="1" destOrd="0" presId="urn:microsoft.com/office/officeart/2005/8/layout/list1"/>
    <dgm:cxn modelId="{EBB465B2-F814-4938-BBDB-1237FD435ACF}" type="presParOf" srcId="{2DCB767E-06EB-4A27-8D15-1077B97446F2}" destId="{E67B179E-1541-4E06-96CD-C11BE60D9817}" srcOrd="21" destOrd="0" presId="urn:microsoft.com/office/officeart/2005/8/layout/list1"/>
    <dgm:cxn modelId="{3C2949F4-58A7-4146-BE03-5C0F3A61CAAA}" type="presParOf" srcId="{2DCB767E-06EB-4A27-8D15-1077B97446F2}" destId="{D975EE0A-184D-4C0C-B13C-243A9425F761}"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72BB69-779C-4E92-8A9B-EF5EF705EDE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4FF9991D-4474-498A-A74B-32475B5B3E8F}">
      <dgm:prSet custT="1"/>
      <dgm:spPr/>
      <dgm:t>
        <a:bodyPr/>
        <a:lstStyle/>
        <a:p>
          <a:r>
            <a:rPr lang="en-GB" sz="2000" b="1">
              <a:latin typeface="+mn-lt"/>
              <a:cs typeface="Arial" panose="020B0604020202020204" pitchFamily="34" charset="0"/>
            </a:rPr>
            <a:t>Online Support Webchat</a:t>
          </a:r>
        </a:p>
      </dgm:t>
    </dgm:pt>
    <dgm:pt modelId="{7BB3D060-DF92-4C81-8A00-A6902184DB46}" type="parTrans" cxnId="{8C598C6B-5EB6-48E3-8FA3-E115F7BF233B}">
      <dgm:prSet/>
      <dgm:spPr/>
      <dgm:t>
        <a:bodyPr/>
        <a:lstStyle/>
        <a:p>
          <a:endParaRPr lang="en-GB" sz="2000">
            <a:solidFill>
              <a:schemeClr val="tx1"/>
            </a:solidFill>
            <a:latin typeface="+mn-lt"/>
            <a:cs typeface="Arial" panose="020B0604020202020204" pitchFamily="34" charset="0"/>
          </a:endParaRPr>
        </a:p>
      </dgm:t>
    </dgm:pt>
    <dgm:pt modelId="{9D06D4CA-519E-49D8-AF73-1CDA1C1C4C9D}" type="sibTrans" cxnId="{8C598C6B-5EB6-48E3-8FA3-E115F7BF233B}">
      <dgm:prSet/>
      <dgm:spPr/>
      <dgm:t>
        <a:bodyPr/>
        <a:lstStyle/>
        <a:p>
          <a:endParaRPr lang="en-GB" sz="2000">
            <a:solidFill>
              <a:schemeClr val="tx1"/>
            </a:solidFill>
            <a:latin typeface="+mn-lt"/>
            <a:cs typeface="Arial" panose="020B0604020202020204" pitchFamily="34" charset="0"/>
          </a:endParaRPr>
        </a:p>
      </dgm:t>
    </dgm:pt>
    <dgm:pt modelId="{E3D3CAF0-9275-4665-8A09-F921D8210FA7}">
      <dgm:prSet custT="1"/>
      <dgm:spPr/>
      <dgm:t>
        <a:bodyPr/>
        <a:lstStyle/>
        <a:p>
          <a:r>
            <a:rPr lang="en-GB" sz="2000" b="0">
              <a:latin typeface="+mn-lt"/>
              <a:cs typeface="Arial" panose="020B0604020202020204" pitchFamily="34" charset="0"/>
            </a:rPr>
            <a:t>Use Webchat for help with IT system issues</a:t>
          </a:r>
          <a:endParaRPr lang="en-GB" sz="2000">
            <a:latin typeface="+mn-lt"/>
            <a:cs typeface="Arial" panose="020B0604020202020204" pitchFamily="34" charset="0"/>
          </a:endParaRPr>
        </a:p>
      </dgm:t>
    </dgm:pt>
    <dgm:pt modelId="{D400898B-3491-4E24-8D88-87A0C6592076}" type="parTrans" cxnId="{743D7006-819D-4607-B793-8F0BA6843E08}">
      <dgm:prSet/>
      <dgm:spPr/>
      <dgm:t>
        <a:bodyPr/>
        <a:lstStyle/>
        <a:p>
          <a:endParaRPr lang="en-GB" sz="2000">
            <a:solidFill>
              <a:schemeClr val="tx1"/>
            </a:solidFill>
            <a:latin typeface="+mn-lt"/>
            <a:cs typeface="Arial" panose="020B0604020202020204" pitchFamily="34" charset="0"/>
          </a:endParaRPr>
        </a:p>
      </dgm:t>
    </dgm:pt>
    <dgm:pt modelId="{2ED1BAF0-E8E7-4B77-822B-45D73CBFAD7D}" type="sibTrans" cxnId="{743D7006-819D-4607-B793-8F0BA6843E08}">
      <dgm:prSet/>
      <dgm:spPr/>
      <dgm:t>
        <a:bodyPr/>
        <a:lstStyle/>
        <a:p>
          <a:endParaRPr lang="en-GB" sz="2000">
            <a:solidFill>
              <a:schemeClr val="tx1"/>
            </a:solidFill>
            <a:latin typeface="+mn-lt"/>
            <a:cs typeface="Arial" panose="020B0604020202020204" pitchFamily="34" charset="0"/>
          </a:endParaRPr>
        </a:p>
      </dgm:t>
    </dgm:pt>
    <dgm:pt modelId="{817C6758-BB3C-4238-AEC6-C294BC4D0C2F}">
      <dgm:prSet custT="1"/>
      <dgm:spPr/>
      <dgm:t>
        <a:bodyPr/>
        <a:lstStyle/>
        <a:p>
          <a:r>
            <a:rPr lang="en-GB" sz="2000" b="1">
              <a:latin typeface="+mn-lt"/>
              <a:cs typeface="Arial" panose="020B0604020202020204" pitchFamily="34" charset="0"/>
            </a:rPr>
            <a:t>Webinar Recordings</a:t>
          </a:r>
        </a:p>
      </dgm:t>
    </dgm:pt>
    <dgm:pt modelId="{0CDD2F1D-7352-4ECA-8BD2-BCF4530B0D9A}" type="parTrans" cxnId="{DF136F73-6E4D-49A6-AE0E-F16A36B1B07E}">
      <dgm:prSet/>
      <dgm:spPr/>
      <dgm:t>
        <a:bodyPr/>
        <a:lstStyle/>
        <a:p>
          <a:endParaRPr lang="en-GB" sz="2000">
            <a:solidFill>
              <a:schemeClr val="tx1"/>
            </a:solidFill>
            <a:latin typeface="+mn-lt"/>
            <a:cs typeface="Arial" panose="020B0604020202020204" pitchFamily="34" charset="0"/>
          </a:endParaRPr>
        </a:p>
      </dgm:t>
    </dgm:pt>
    <dgm:pt modelId="{A37DBEA1-0418-4940-92F3-4D745BF975FA}" type="sibTrans" cxnId="{DF136F73-6E4D-49A6-AE0E-F16A36B1B07E}">
      <dgm:prSet/>
      <dgm:spPr/>
      <dgm:t>
        <a:bodyPr/>
        <a:lstStyle/>
        <a:p>
          <a:endParaRPr lang="en-GB" sz="2000">
            <a:solidFill>
              <a:schemeClr val="tx1"/>
            </a:solidFill>
            <a:latin typeface="+mn-lt"/>
            <a:cs typeface="Arial" panose="020B0604020202020204" pitchFamily="34" charset="0"/>
          </a:endParaRPr>
        </a:p>
      </dgm:t>
    </dgm:pt>
    <dgm:pt modelId="{9AB8DC72-3743-4347-AFDE-FA81DC32C4DE}">
      <dgm:prSet custT="1"/>
      <dgm:spPr/>
      <dgm:t>
        <a:bodyPr/>
        <a:lstStyle/>
        <a:p>
          <a:r>
            <a:rPr lang="en-GB" sz="2000">
              <a:latin typeface="+mn-lt"/>
              <a:cs typeface="Arial" panose="020B0604020202020204" pitchFamily="34" charset="0"/>
            </a:rPr>
            <a:t>Our ‘Help Us Say Yes’ webinars focus on areas where there have been issues or high enquiry levels</a:t>
          </a:r>
        </a:p>
      </dgm:t>
    </dgm:pt>
    <dgm:pt modelId="{2910D8AB-EC8B-4A7F-A821-1192B1B27DF2}" type="parTrans" cxnId="{47BC9C78-6A5E-4521-AA53-B1FCF8BC6993}">
      <dgm:prSet/>
      <dgm:spPr/>
      <dgm:t>
        <a:bodyPr/>
        <a:lstStyle/>
        <a:p>
          <a:endParaRPr lang="en-GB" sz="2000">
            <a:solidFill>
              <a:schemeClr val="tx1"/>
            </a:solidFill>
            <a:latin typeface="+mn-lt"/>
            <a:cs typeface="Arial" panose="020B0604020202020204" pitchFamily="34" charset="0"/>
          </a:endParaRPr>
        </a:p>
      </dgm:t>
    </dgm:pt>
    <dgm:pt modelId="{F52BA62B-01BB-43ED-BC06-399838749566}" type="sibTrans" cxnId="{47BC9C78-6A5E-4521-AA53-B1FCF8BC6993}">
      <dgm:prSet/>
      <dgm:spPr/>
      <dgm:t>
        <a:bodyPr/>
        <a:lstStyle/>
        <a:p>
          <a:endParaRPr lang="en-GB" sz="2000">
            <a:solidFill>
              <a:schemeClr val="tx1"/>
            </a:solidFill>
            <a:latin typeface="+mn-lt"/>
            <a:cs typeface="Arial" panose="020B0604020202020204" pitchFamily="34" charset="0"/>
          </a:endParaRPr>
        </a:p>
      </dgm:t>
    </dgm:pt>
    <dgm:pt modelId="{1ACFDEDA-C65A-4719-A1C4-907D4D8ED6AA}">
      <dgm:prSet custT="1"/>
      <dgm:spPr/>
      <dgm:t>
        <a:bodyPr/>
        <a:lstStyle/>
        <a:p>
          <a:r>
            <a:rPr lang="en-GB" sz="2000">
              <a:latin typeface="+mn-lt"/>
              <a:cs typeface="Arial" panose="020B0604020202020204" pitchFamily="34" charset="0"/>
            </a:rPr>
            <a:t>Popular sessions are posted on the training website: </a:t>
          </a:r>
          <a:r>
            <a:rPr lang="en-GB" sz="2000">
              <a:solidFill>
                <a:srgbClr val="575C96"/>
              </a:solidFill>
              <a:latin typeface="+mn-lt"/>
              <a:cs typeface="Arial" panose="020B0604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Ministry of Justice</a:t>
          </a:r>
          <a:r>
            <a:rPr lang="en-GB" sz="2000">
              <a:solidFill>
                <a:srgbClr val="575C96"/>
              </a:solidFill>
              <a:latin typeface="+mn-lt"/>
              <a:cs typeface="Arial" panose="020B0604020202020204" pitchFamily="34" charset="0"/>
            </a:rPr>
            <a:t> </a:t>
          </a:r>
          <a:r>
            <a:rPr lang="en-GB" sz="2000">
              <a:latin typeface="+mn-lt"/>
            </a:rPr>
            <a:t>and the LAA YouTube channel: </a:t>
          </a:r>
          <a:r>
            <a:rPr lang="en-GB" sz="2000">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Legal Aid Agency </a:t>
          </a:r>
          <a:r>
            <a:rPr lang="en-GB" sz="2000" err="1">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youtube</a:t>
          </a:r>
          <a:r>
            <a:rPr lang="en-GB" sz="2000">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 channel</a:t>
          </a:r>
          <a:r>
            <a:rPr lang="en-GB" sz="2000">
              <a:latin typeface="+mn-lt"/>
            </a:rPr>
            <a:t>. Remember to like and subscribe!</a:t>
          </a:r>
          <a:endParaRPr lang="en-GB" sz="2000">
            <a:latin typeface="+mn-lt"/>
            <a:cs typeface="Arial" panose="020B0604020202020204" pitchFamily="34" charset="0"/>
          </a:endParaRPr>
        </a:p>
      </dgm:t>
    </dgm:pt>
    <dgm:pt modelId="{D0472BEE-B72A-4B74-AD67-60CBA67680C0}" type="parTrans" cxnId="{D07709A5-82E2-4556-B367-86A02293D130}">
      <dgm:prSet/>
      <dgm:spPr/>
      <dgm:t>
        <a:bodyPr/>
        <a:lstStyle/>
        <a:p>
          <a:endParaRPr lang="en-GB" sz="2000">
            <a:solidFill>
              <a:schemeClr val="tx1"/>
            </a:solidFill>
            <a:latin typeface="+mn-lt"/>
            <a:cs typeface="Arial" panose="020B0604020202020204" pitchFamily="34" charset="0"/>
          </a:endParaRPr>
        </a:p>
      </dgm:t>
    </dgm:pt>
    <dgm:pt modelId="{E55098D6-E1A0-4FC2-BE29-9C8C9D7ABCC0}" type="sibTrans" cxnId="{D07709A5-82E2-4556-B367-86A02293D130}">
      <dgm:prSet/>
      <dgm:spPr/>
      <dgm:t>
        <a:bodyPr/>
        <a:lstStyle/>
        <a:p>
          <a:endParaRPr lang="en-GB" sz="2000">
            <a:solidFill>
              <a:schemeClr val="tx1"/>
            </a:solidFill>
            <a:latin typeface="+mn-lt"/>
            <a:cs typeface="Arial" panose="020B0604020202020204" pitchFamily="34" charset="0"/>
          </a:endParaRPr>
        </a:p>
      </dgm:t>
    </dgm:pt>
    <dgm:pt modelId="{F326CDFE-C63A-487F-A5D8-1814D1401B77}" type="pres">
      <dgm:prSet presAssocID="{4F72BB69-779C-4E92-8A9B-EF5EF705EDE1}" presName="linear" presStyleCnt="0">
        <dgm:presLayoutVars>
          <dgm:dir/>
          <dgm:animLvl val="lvl"/>
          <dgm:resizeHandles val="exact"/>
        </dgm:presLayoutVars>
      </dgm:prSet>
      <dgm:spPr/>
    </dgm:pt>
    <dgm:pt modelId="{C0C07DE2-292A-4974-8BA9-EE0AB76FABC9}" type="pres">
      <dgm:prSet presAssocID="{4FF9991D-4474-498A-A74B-32475B5B3E8F}" presName="parentLin" presStyleCnt="0"/>
      <dgm:spPr/>
    </dgm:pt>
    <dgm:pt modelId="{6D24EA8C-2E0E-4554-B86F-A3CE533BC085}" type="pres">
      <dgm:prSet presAssocID="{4FF9991D-4474-498A-A74B-32475B5B3E8F}" presName="parentLeftMargin" presStyleLbl="node1" presStyleIdx="0" presStyleCnt="2"/>
      <dgm:spPr/>
    </dgm:pt>
    <dgm:pt modelId="{FE77AF1C-3A89-4C0E-AAED-39D2B822CEDF}" type="pres">
      <dgm:prSet presAssocID="{4FF9991D-4474-498A-A74B-32475B5B3E8F}" presName="parentText" presStyleLbl="node1" presStyleIdx="0" presStyleCnt="2">
        <dgm:presLayoutVars>
          <dgm:chMax val="0"/>
          <dgm:bulletEnabled val="1"/>
        </dgm:presLayoutVars>
      </dgm:prSet>
      <dgm:spPr/>
    </dgm:pt>
    <dgm:pt modelId="{BDEAC4B0-55ED-4062-A274-67338E5F5486}" type="pres">
      <dgm:prSet presAssocID="{4FF9991D-4474-498A-A74B-32475B5B3E8F}" presName="negativeSpace" presStyleCnt="0"/>
      <dgm:spPr/>
    </dgm:pt>
    <dgm:pt modelId="{75A5DF26-28A4-49BE-825D-32A0F9B644C1}" type="pres">
      <dgm:prSet presAssocID="{4FF9991D-4474-498A-A74B-32475B5B3E8F}" presName="childText" presStyleLbl="conFgAcc1" presStyleIdx="0" presStyleCnt="2">
        <dgm:presLayoutVars>
          <dgm:bulletEnabled val="1"/>
        </dgm:presLayoutVars>
      </dgm:prSet>
      <dgm:spPr/>
    </dgm:pt>
    <dgm:pt modelId="{58C9549A-D063-4910-ACE4-08A5DBB7569D}" type="pres">
      <dgm:prSet presAssocID="{9D06D4CA-519E-49D8-AF73-1CDA1C1C4C9D}" presName="spaceBetweenRectangles" presStyleCnt="0"/>
      <dgm:spPr/>
    </dgm:pt>
    <dgm:pt modelId="{DA47DCFA-7712-4297-AE48-025230E92E85}" type="pres">
      <dgm:prSet presAssocID="{817C6758-BB3C-4238-AEC6-C294BC4D0C2F}" presName="parentLin" presStyleCnt="0"/>
      <dgm:spPr/>
    </dgm:pt>
    <dgm:pt modelId="{9FD5DA56-32BF-4A54-AE52-FB5398107B42}" type="pres">
      <dgm:prSet presAssocID="{817C6758-BB3C-4238-AEC6-C294BC4D0C2F}" presName="parentLeftMargin" presStyleLbl="node1" presStyleIdx="0" presStyleCnt="2"/>
      <dgm:spPr/>
    </dgm:pt>
    <dgm:pt modelId="{DE41F533-A90B-4791-A97F-D2263066D35F}" type="pres">
      <dgm:prSet presAssocID="{817C6758-BB3C-4238-AEC6-C294BC4D0C2F}" presName="parentText" presStyleLbl="node1" presStyleIdx="1" presStyleCnt="2">
        <dgm:presLayoutVars>
          <dgm:chMax val="0"/>
          <dgm:bulletEnabled val="1"/>
        </dgm:presLayoutVars>
      </dgm:prSet>
      <dgm:spPr/>
    </dgm:pt>
    <dgm:pt modelId="{892E7712-640C-4412-BB23-81EE98CB324F}" type="pres">
      <dgm:prSet presAssocID="{817C6758-BB3C-4238-AEC6-C294BC4D0C2F}" presName="negativeSpace" presStyleCnt="0"/>
      <dgm:spPr/>
    </dgm:pt>
    <dgm:pt modelId="{64286BCF-409A-4199-93D7-EC97D8E5BBF6}" type="pres">
      <dgm:prSet presAssocID="{817C6758-BB3C-4238-AEC6-C294BC4D0C2F}" presName="childText" presStyleLbl="conFgAcc1" presStyleIdx="1" presStyleCnt="2">
        <dgm:presLayoutVars>
          <dgm:bulletEnabled val="1"/>
        </dgm:presLayoutVars>
      </dgm:prSet>
      <dgm:spPr/>
    </dgm:pt>
  </dgm:ptLst>
  <dgm:cxnLst>
    <dgm:cxn modelId="{4863BA04-A8FF-4E34-930D-6D4C6804B033}" type="presOf" srcId="{4F72BB69-779C-4E92-8A9B-EF5EF705EDE1}" destId="{F326CDFE-C63A-487F-A5D8-1814D1401B77}" srcOrd="0" destOrd="0" presId="urn:microsoft.com/office/officeart/2005/8/layout/list1"/>
    <dgm:cxn modelId="{743D7006-819D-4607-B793-8F0BA6843E08}" srcId="{4FF9991D-4474-498A-A74B-32475B5B3E8F}" destId="{E3D3CAF0-9275-4665-8A09-F921D8210FA7}" srcOrd="0" destOrd="0" parTransId="{D400898B-3491-4E24-8D88-87A0C6592076}" sibTransId="{2ED1BAF0-E8E7-4B77-822B-45D73CBFAD7D}"/>
    <dgm:cxn modelId="{9A99A73A-3C7C-44B4-9A33-682E7B13ED2F}" type="presOf" srcId="{9AB8DC72-3743-4347-AFDE-FA81DC32C4DE}" destId="{64286BCF-409A-4199-93D7-EC97D8E5BBF6}" srcOrd="0" destOrd="0" presId="urn:microsoft.com/office/officeart/2005/8/layout/list1"/>
    <dgm:cxn modelId="{8C598C6B-5EB6-48E3-8FA3-E115F7BF233B}" srcId="{4F72BB69-779C-4E92-8A9B-EF5EF705EDE1}" destId="{4FF9991D-4474-498A-A74B-32475B5B3E8F}" srcOrd="0" destOrd="0" parTransId="{7BB3D060-DF92-4C81-8A00-A6902184DB46}" sibTransId="{9D06D4CA-519E-49D8-AF73-1CDA1C1C4C9D}"/>
    <dgm:cxn modelId="{BCDE4273-AE50-4749-84AD-3FC5F437B105}" type="presOf" srcId="{1ACFDEDA-C65A-4719-A1C4-907D4D8ED6AA}" destId="{64286BCF-409A-4199-93D7-EC97D8E5BBF6}" srcOrd="0" destOrd="1" presId="urn:microsoft.com/office/officeart/2005/8/layout/list1"/>
    <dgm:cxn modelId="{DF136F73-6E4D-49A6-AE0E-F16A36B1B07E}" srcId="{4F72BB69-779C-4E92-8A9B-EF5EF705EDE1}" destId="{817C6758-BB3C-4238-AEC6-C294BC4D0C2F}" srcOrd="1" destOrd="0" parTransId="{0CDD2F1D-7352-4ECA-8BD2-BCF4530B0D9A}" sibTransId="{A37DBEA1-0418-4940-92F3-4D745BF975FA}"/>
    <dgm:cxn modelId="{47BC9C78-6A5E-4521-AA53-B1FCF8BC6993}" srcId="{817C6758-BB3C-4238-AEC6-C294BC4D0C2F}" destId="{9AB8DC72-3743-4347-AFDE-FA81DC32C4DE}" srcOrd="0" destOrd="0" parTransId="{2910D8AB-EC8B-4A7F-A821-1192B1B27DF2}" sibTransId="{F52BA62B-01BB-43ED-BC06-399838749566}"/>
    <dgm:cxn modelId="{B5B44B80-08D4-4A49-AC76-5ABDD0310F2D}" type="presOf" srcId="{817C6758-BB3C-4238-AEC6-C294BC4D0C2F}" destId="{9FD5DA56-32BF-4A54-AE52-FB5398107B42}" srcOrd="0" destOrd="0" presId="urn:microsoft.com/office/officeart/2005/8/layout/list1"/>
    <dgm:cxn modelId="{EE38A489-4BEF-44E0-9D83-282D0B922ABA}" type="presOf" srcId="{817C6758-BB3C-4238-AEC6-C294BC4D0C2F}" destId="{DE41F533-A90B-4791-A97F-D2263066D35F}" srcOrd="1" destOrd="0" presId="urn:microsoft.com/office/officeart/2005/8/layout/list1"/>
    <dgm:cxn modelId="{72FBD0A3-883C-4D7C-A657-350BFB9A0A7D}" type="presOf" srcId="{4FF9991D-4474-498A-A74B-32475B5B3E8F}" destId="{6D24EA8C-2E0E-4554-B86F-A3CE533BC085}" srcOrd="0" destOrd="0" presId="urn:microsoft.com/office/officeart/2005/8/layout/list1"/>
    <dgm:cxn modelId="{D07709A5-82E2-4556-B367-86A02293D130}" srcId="{817C6758-BB3C-4238-AEC6-C294BC4D0C2F}" destId="{1ACFDEDA-C65A-4719-A1C4-907D4D8ED6AA}" srcOrd="1" destOrd="0" parTransId="{D0472BEE-B72A-4B74-AD67-60CBA67680C0}" sibTransId="{E55098D6-E1A0-4FC2-BE29-9C8C9D7ABCC0}"/>
    <dgm:cxn modelId="{CE5067A5-946E-46BF-B08A-1A09BA303D9A}" type="presOf" srcId="{E3D3CAF0-9275-4665-8A09-F921D8210FA7}" destId="{75A5DF26-28A4-49BE-825D-32A0F9B644C1}" srcOrd="0" destOrd="0" presId="urn:microsoft.com/office/officeart/2005/8/layout/list1"/>
    <dgm:cxn modelId="{6B5E67C3-5C16-461C-B1E4-210C392FDA88}" type="presOf" srcId="{4FF9991D-4474-498A-A74B-32475B5B3E8F}" destId="{FE77AF1C-3A89-4C0E-AAED-39D2B822CEDF}" srcOrd="1" destOrd="0" presId="urn:microsoft.com/office/officeart/2005/8/layout/list1"/>
    <dgm:cxn modelId="{06AD2B7D-F755-4B42-9030-4841B37E8A72}" type="presParOf" srcId="{F326CDFE-C63A-487F-A5D8-1814D1401B77}" destId="{C0C07DE2-292A-4974-8BA9-EE0AB76FABC9}" srcOrd="0" destOrd="0" presId="urn:microsoft.com/office/officeart/2005/8/layout/list1"/>
    <dgm:cxn modelId="{35E4D8A1-6B3A-4AB9-9FF9-4C1581E38D1F}" type="presParOf" srcId="{C0C07DE2-292A-4974-8BA9-EE0AB76FABC9}" destId="{6D24EA8C-2E0E-4554-B86F-A3CE533BC085}" srcOrd="0" destOrd="0" presId="urn:microsoft.com/office/officeart/2005/8/layout/list1"/>
    <dgm:cxn modelId="{752116AA-68F3-4061-9DB3-A42715E94BF4}" type="presParOf" srcId="{C0C07DE2-292A-4974-8BA9-EE0AB76FABC9}" destId="{FE77AF1C-3A89-4C0E-AAED-39D2B822CEDF}" srcOrd="1" destOrd="0" presId="urn:microsoft.com/office/officeart/2005/8/layout/list1"/>
    <dgm:cxn modelId="{372B870D-7BA9-4158-A827-855B5B1CA3A6}" type="presParOf" srcId="{F326CDFE-C63A-487F-A5D8-1814D1401B77}" destId="{BDEAC4B0-55ED-4062-A274-67338E5F5486}" srcOrd="1" destOrd="0" presId="urn:microsoft.com/office/officeart/2005/8/layout/list1"/>
    <dgm:cxn modelId="{AD68EBF3-CB8B-44F1-9032-352F65420499}" type="presParOf" srcId="{F326CDFE-C63A-487F-A5D8-1814D1401B77}" destId="{75A5DF26-28A4-49BE-825D-32A0F9B644C1}" srcOrd="2" destOrd="0" presId="urn:microsoft.com/office/officeart/2005/8/layout/list1"/>
    <dgm:cxn modelId="{66A0466C-03DB-45BB-9637-1C2EC13109E0}" type="presParOf" srcId="{F326CDFE-C63A-487F-A5D8-1814D1401B77}" destId="{58C9549A-D063-4910-ACE4-08A5DBB7569D}" srcOrd="3" destOrd="0" presId="urn:microsoft.com/office/officeart/2005/8/layout/list1"/>
    <dgm:cxn modelId="{919C55E5-0735-46CD-A558-564340347501}" type="presParOf" srcId="{F326CDFE-C63A-487F-A5D8-1814D1401B77}" destId="{DA47DCFA-7712-4297-AE48-025230E92E85}" srcOrd="4" destOrd="0" presId="urn:microsoft.com/office/officeart/2005/8/layout/list1"/>
    <dgm:cxn modelId="{C14ACFC4-C62C-4AEA-8A30-A492661CBD8C}" type="presParOf" srcId="{DA47DCFA-7712-4297-AE48-025230E92E85}" destId="{9FD5DA56-32BF-4A54-AE52-FB5398107B42}" srcOrd="0" destOrd="0" presId="urn:microsoft.com/office/officeart/2005/8/layout/list1"/>
    <dgm:cxn modelId="{24EADDE4-B402-4039-9FEE-B5A7A2ED00BC}" type="presParOf" srcId="{DA47DCFA-7712-4297-AE48-025230E92E85}" destId="{DE41F533-A90B-4791-A97F-D2263066D35F}" srcOrd="1" destOrd="0" presId="urn:microsoft.com/office/officeart/2005/8/layout/list1"/>
    <dgm:cxn modelId="{2638657D-C886-4A3C-815C-7B0901957985}" type="presParOf" srcId="{F326CDFE-C63A-487F-A5D8-1814D1401B77}" destId="{892E7712-640C-4412-BB23-81EE98CB324F}" srcOrd="5" destOrd="0" presId="urn:microsoft.com/office/officeart/2005/8/layout/list1"/>
    <dgm:cxn modelId="{45C7D6A9-B542-4B13-A3D1-64E3F584B5EA}" type="presParOf" srcId="{F326CDFE-C63A-487F-A5D8-1814D1401B77}" destId="{64286BCF-409A-4199-93D7-EC97D8E5BBF6}"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25F5B7-387C-4D68-AD22-9426EAA19B93}"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GB"/>
        </a:p>
      </dgm:t>
    </dgm:pt>
    <dgm:pt modelId="{3DBE0109-7FA6-4187-94B7-3DDB588C4465}">
      <dgm:prSet custT="1"/>
      <dgm:spPr/>
      <dgm:t>
        <a:bodyPr/>
        <a:lstStyle/>
        <a:p>
          <a:pPr algn="l">
            <a:lnSpc>
              <a:spcPct val="100000"/>
            </a:lnSpc>
          </a:pPr>
          <a:r>
            <a:rPr lang="en-US" sz="2000" b="1">
              <a:solidFill>
                <a:schemeClr val="tx1"/>
              </a:solidFill>
            </a:rPr>
            <a:t>Legal Aid Bulletin</a:t>
          </a:r>
          <a:endParaRPr lang="en-GB" sz="2000">
            <a:solidFill>
              <a:schemeClr val="tx1"/>
            </a:solidFill>
          </a:endParaRPr>
        </a:p>
      </dgm:t>
    </dgm:pt>
    <dgm:pt modelId="{EA459259-A947-4DC1-BB4A-438877AD1EA7}" type="parTrans" cxnId="{C188E02D-5560-459A-8E2F-F90D440C4659}">
      <dgm:prSet/>
      <dgm:spPr/>
      <dgm:t>
        <a:bodyPr/>
        <a:lstStyle/>
        <a:p>
          <a:endParaRPr lang="en-GB" sz="2000"/>
        </a:p>
      </dgm:t>
    </dgm:pt>
    <dgm:pt modelId="{501955D5-020C-47D7-8A5C-8BBF7D8BB7DB}" type="sibTrans" cxnId="{C188E02D-5560-459A-8E2F-F90D440C4659}">
      <dgm:prSet/>
      <dgm:spPr/>
      <dgm:t>
        <a:bodyPr/>
        <a:lstStyle/>
        <a:p>
          <a:endParaRPr lang="en-GB" sz="2000"/>
        </a:p>
      </dgm:t>
    </dgm:pt>
    <dgm:pt modelId="{95F5C3FB-93E0-49F7-813C-41F0B37D5EFF}">
      <dgm:prSet custT="1"/>
      <dgm:spPr/>
      <dgm:t>
        <a:bodyPr/>
        <a:lstStyle/>
        <a:p>
          <a:pPr algn="l">
            <a:lnSpc>
              <a:spcPct val="100000"/>
            </a:lnSpc>
          </a:pPr>
          <a:r>
            <a:rPr lang="en-US" sz="2000" b="1">
              <a:solidFill>
                <a:schemeClr val="tx1"/>
              </a:solidFill>
            </a:rPr>
            <a:t>Social Media</a:t>
          </a:r>
          <a:endParaRPr lang="en-GB" sz="2000">
            <a:solidFill>
              <a:schemeClr val="tx1"/>
            </a:solidFill>
          </a:endParaRPr>
        </a:p>
      </dgm:t>
    </dgm:pt>
    <dgm:pt modelId="{A72BB4E7-4546-4D46-AC10-58EB7E6F039F}" type="parTrans" cxnId="{422D65E4-EFF3-44DF-ACCD-EA1CA0567553}">
      <dgm:prSet/>
      <dgm:spPr/>
      <dgm:t>
        <a:bodyPr/>
        <a:lstStyle/>
        <a:p>
          <a:endParaRPr lang="en-GB" sz="2000"/>
        </a:p>
      </dgm:t>
    </dgm:pt>
    <dgm:pt modelId="{5CDF0A17-086C-48BB-9C61-1711CF373B1D}" type="sibTrans" cxnId="{422D65E4-EFF3-44DF-ACCD-EA1CA0567553}">
      <dgm:prSet/>
      <dgm:spPr/>
      <dgm:t>
        <a:bodyPr/>
        <a:lstStyle/>
        <a:p>
          <a:endParaRPr lang="en-GB" sz="2000"/>
        </a:p>
      </dgm:t>
    </dgm:pt>
    <dgm:pt modelId="{9F8AC92B-0CFF-4D2A-87E0-238590224107}">
      <dgm:prSet custT="1"/>
      <dgm:spPr/>
      <dgm:t>
        <a:bodyPr/>
        <a:lstStyle/>
        <a:p>
          <a:pPr algn="l">
            <a:lnSpc>
              <a:spcPct val="100000"/>
            </a:lnSpc>
          </a:pPr>
          <a:r>
            <a:rPr lang="en-US" sz="2000" b="0">
              <a:solidFill>
                <a:schemeClr val="tx1"/>
              </a:solidFill>
            </a:rPr>
            <a:t>A fortnightly e-alert with links to relevant pages</a:t>
          </a:r>
          <a:endParaRPr lang="en-GB" sz="2000">
            <a:solidFill>
              <a:schemeClr val="tx1"/>
            </a:solidFill>
          </a:endParaRPr>
        </a:p>
      </dgm:t>
    </dgm:pt>
    <dgm:pt modelId="{20E4AFCF-CF8A-4013-8331-546C0BCF83E2}" type="parTrans" cxnId="{CF9C4C36-4687-433E-9135-2FB4E4E9A99C}">
      <dgm:prSet/>
      <dgm:spPr/>
      <dgm:t>
        <a:bodyPr/>
        <a:lstStyle/>
        <a:p>
          <a:endParaRPr lang="en-GB" sz="2000"/>
        </a:p>
      </dgm:t>
    </dgm:pt>
    <dgm:pt modelId="{1419FC9C-9348-4E38-AC54-98538151E62D}" type="sibTrans" cxnId="{CF9C4C36-4687-433E-9135-2FB4E4E9A99C}">
      <dgm:prSet/>
      <dgm:spPr/>
      <dgm:t>
        <a:bodyPr/>
        <a:lstStyle/>
        <a:p>
          <a:endParaRPr lang="en-GB" sz="2000"/>
        </a:p>
      </dgm:t>
    </dgm:pt>
    <dgm:pt modelId="{C633FD28-E165-4631-82DA-99D4C0D77243}">
      <dgm:prSet custT="1"/>
      <dgm:spPr/>
      <dgm:t>
        <a:bodyPr/>
        <a:lstStyle/>
        <a:p>
          <a:pPr algn="l">
            <a:lnSpc>
              <a:spcPct val="100000"/>
            </a:lnSpc>
          </a:pPr>
          <a:r>
            <a:rPr lang="en-US" sz="2000" b="0">
              <a:solidFill>
                <a:schemeClr val="tx1"/>
              </a:solidFill>
            </a:rPr>
            <a:t>Follow us on X (formerly Twitter)</a:t>
          </a:r>
          <a:endParaRPr lang="en-GB" sz="2000">
            <a:solidFill>
              <a:schemeClr val="tx1"/>
            </a:solidFill>
          </a:endParaRPr>
        </a:p>
      </dgm:t>
    </dgm:pt>
    <dgm:pt modelId="{8166A4F0-003E-4E85-A83E-DFE5B0EA1970}" type="parTrans" cxnId="{998CC519-5ACA-499C-8278-9DE36AD1EB9E}">
      <dgm:prSet/>
      <dgm:spPr/>
      <dgm:t>
        <a:bodyPr/>
        <a:lstStyle/>
        <a:p>
          <a:endParaRPr lang="en-GB" sz="2000"/>
        </a:p>
      </dgm:t>
    </dgm:pt>
    <dgm:pt modelId="{948ACCE0-DEDC-4FC8-BD19-5C0E1C06F3DC}" type="sibTrans" cxnId="{998CC519-5ACA-499C-8278-9DE36AD1EB9E}">
      <dgm:prSet/>
      <dgm:spPr/>
      <dgm:t>
        <a:bodyPr/>
        <a:lstStyle/>
        <a:p>
          <a:endParaRPr lang="en-GB" sz="2000"/>
        </a:p>
      </dgm:t>
    </dgm:pt>
    <dgm:pt modelId="{EDE521FA-F07E-47B4-8BFF-7ED707C3B7A6}">
      <dgm:prSet custT="1"/>
      <dgm:spPr/>
      <dgm:t>
        <a:bodyPr/>
        <a:lstStyle/>
        <a:p>
          <a:pPr algn="l">
            <a:lnSpc>
              <a:spcPct val="100000"/>
            </a:lnSpc>
          </a:pPr>
          <a:r>
            <a:rPr lang="en-US" sz="2000" b="0">
              <a:solidFill>
                <a:schemeClr val="tx1"/>
              </a:solidFill>
            </a:rPr>
            <a:t>Join our thousands of subscribers: </a:t>
          </a:r>
          <a:r>
            <a:rPr lang="en-GB" sz="2000">
              <a:solidFill>
                <a:srgbClr val="575C96"/>
              </a:solidFill>
              <a:hlinkClick xmlns:r="http://schemas.openxmlformats.org/officeDocument/2006/relationships" r:id="rId1">
                <a:extLst>
                  <a:ext uri="{A12FA001-AC4F-418D-AE19-62706E023703}">
                    <ahyp:hlinkClr xmlns:ahyp="http://schemas.microsoft.com/office/drawing/2018/hyperlinkcolor" val="tx"/>
                  </a:ext>
                </a:extLst>
              </a:hlinkClick>
            </a:rPr>
            <a:t>Sign-up to LAA Bulletin &gt;&gt;</a:t>
          </a:r>
          <a:endParaRPr lang="en-GB" sz="2000">
            <a:solidFill>
              <a:srgbClr val="575C96"/>
            </a:solidFill>
          </a:endParaRPr>
        </a:p>
      </dgm:t>
    </dgm:pt>
    <dgm:pt modelId="{13C3D820-DE79-40AF-9605-29C85E259C31}" type="parTrans" cxnId="{ABEA63B1-126E-4E19-BEB4-92B3CA176D01}">
      <dgm:prSet/>
      <dgm:spPr/>
      <dgm:t>
        <a:bodyPr/>
        <a:lstStyle/>
        <a:p>
          <a:endParaRPr lang="en-GB" sz="2000"/>
        </a:p>
      </dgm:t>
    </dgm:pt>
    <dgm:pt modelId="{A08D72C5-E9F6-47A7-9393-B9FBC974CF42}" type="sibTrans" cxnId="{ABEA63B1-126E-4E19-BEB4-92B3CA176D01}">
      <dgm:prSet/>
      <dgm:spPr/>
      <dgm:t>
        <a:bodyPr/>
        <a:lstStyle/>
        <a:p>
          <a:endParaRPr lang="en-GB" sz="2000"/>
        </a:p>
      </dgm:t>
    </dgm:pt>
    <dgm:pt modelId="{47527E50-5219-4043-8AF4-B716E7867316}">
      <dgm:prSet custT="1"/>
      <dgm:spPr/>
      <dgm:t>
        <a:bodyPr/>
        <a:lstStyle/>
        <a:p>
          <a:pPr algn="l">
            <a:lnSpc>
              <a:spcPct val="100000"/>
            </a:lnSpc>
          </a:pPr>
          <a:r>
            <a:rPr lang="en-GB" sz="2000">
              <a:solidFill>
                <a:schemeClr val="tx1"/>
              </a:solidFill>
            </a:rPr>
            <a:t>Read our blog</a:t>
          </a:r>
        </a:p>
      </dgm:t>
    </dgm:pt>
    <dgm:pt modelId="{2D4FDB7A-B06A-4991-86C8-12F3B2300E2D}" type="parTrans" cxnId="{04EFEDE2-1535-4CB3-AD27-F1C0AFA56AF3}">
      <dgm:prSet/>
      <dgm:spPr/>
      <dgm:t>
        <a:bodyPr/>
        <a:lstStyle/>
        <a:p>
          <a:endParaRPr lang="en-GB" sz="2000"/>
        </a:p>
      </dgm:t>
    </dgm:pt>
    <dgm:pt modelId="{80574B66-473E-4701-A6F9-817B8E57E4AD}" type="sibTrans" cxnId="{04EFEDE2-1535-4CB3-AD27-F1C0AFA56AF3}">
      <dgm:prSet/>
      <dgm:spPr/>
      <dgm:t>
        <a:bodyPr/>
        <a:lstStyle/>
        <a:p>
          <a:endParaRPr lang="en-GB" sz="2000"/>
        </a:p>
      </dgm:t>
    </dgm:pt>
    <dgm:pt modelId="{1E0E2585-6D64-4BCA-A4D7-BA1944500266}">
      <dgm:prSet custT="1"/>
      <dgm:spPr/>
      <dgm:t>
        <a:bodyPr/>
        <a:lstStyle/>
        <a:p>
          <a:pPr algn="l">
            <a:lnSpc>
              <a:spcPct val="100000"/>
            </a:lnSpc>
          </a:pPr>
          <a:r>
            <a:rPr lang="en-US" sz="2000" b="0">
              <a:solidFill>
                <a:schemeClr val="tx1"/>
              </a:solidFill>
            </a:rPr>
            <a:t>Get help from our customer </a:t>
          </a:r>
          <a:r>
            <a:rPr lang="en-GB" sz="2000">
              <a:solidFill>
                <a:schemeClr val="tx1"/>
              </a:solidFill>
            </a:rPr>
            <a:t>service twitter account</a:t>
          </a:r>
        </a:p>
      </dgm:t>
    </dgm:pt>
    <dgm:pt modelId="{D5747840-D600-42AD-B042-A64012FACEE5}" type="parTrans" cxnId="{C55B9942-CC5C-4F8B-9A43-31563B4D7D9F}">
      <dgm:prSet/>
      <dgm:spPr/>
      <dgm:t>
        <a:bodyPr/>
        <a:lstStyle/>
        <a:p>
          <a:endParaRPr lang="en-GB" sz="2000"/>
        </a:p>
      </dgm:t>
    </dgm:pt>
    <dgm:pt modelId="{70A872F3-6C01-4B1B-9562-C2729DE86D7E}" type="sibTrans" cxnId="{C55B9942-CC5C-4F8B-9A43-31563B4D7D9F}">
      <dgm:prSet/>
      <dgm:spPr/>
      <dgm:t>
        <a:bodyPr/>
        <a:lstStyle/>
        <a:p>
          <a:endParaRPr lang="en-GB" sz="2000"/>
        </a:p>
      </dgm:t>
    </dgm:pt>
    <dgm:pt modelId="{61396595-EBD2-4C22-A56F-99D9199A2956}" type="pres">
      <dgm:prSet presAssocID="{6125F5B7-387C-4D68-AD22-9426EAA19B93}" presName="rootnode" presStyleCnt="0">
        <dgm:presLayoutVars>
          <dgm:chMax/>
          <dgm:chPref/>
          <dgm:dir/>
          <dgm:animLvl val="lvl"/>
        </dgm:presLayoutVars>
      </dgm:prSet>
      <dgm:spPr/>
    </dgm:pt>
    <dgm:pt modelId="{FF8030C4-593F-4840-A1B1-870020D41BCB}" type="pres">
      <dgm:prSet presAssocID="{3DBE0109-7FA6-4187-94B7-3DDB588C4465}" presName="composite" presStyleCnt="0"/>
      <dgm:spPr/>
    </dgm:pt>
    <dgm:pt modelId="{C59BA069-A66D-4B36-817C-76B712173D42}" type="pres">
      <dgm:prSet presAssocID="{3DBE0109-7FA6-4187-94B7-3DDB588C4465}" presName="LShape" presStyleLbl="alignNode1" presStyleIdx="0" presStyleCnt="3" custScaleX="137245"/>
      <dgm:spPr>
        <a:solidFill>
          <a:srgbClr val="ABADCB"/>
        </a:solidFill>
        <a:ln>
          <a:solidFill>
            <a:schemeClr val="accent4">
              <a:lumMod val="75000"/>
            </a:schemeClr>
          </a:solidFill>
        </a:ln>
      </dgm:spPr>
    </dgm:pt>
    <dgm:pt modelId="{185F89CF-98A2-4964-8B5C-249B26A1B783}" type="pres">
      <dgm:prSet presAssocID="{3DBE0109-7FA6-4187-94B7-3DDB588C4465}" presName="ParentText" presStyleLbl="revTx" presStyleIdx="0" presStyleCnt="2" custScaleX="146771" custLinFactNeighborX="4157" custLinFactNeighborY="2249">
        <dgm:presLayoutVars>
          <dgm:chMax val="0"/>
          <dgm:chPref val="0"/>
          <dgm:bulletEnabled val="1"/>
        </dgm:presLayoutVars>
      </dgm:prSet>
      <dgm:spPr/>
    </dgm:pt>
    <dgm:pt modelId="{56E93CB9-72B4-4F91-A22C-AF9924480AB8}" type="pres">
      <dgm:prSet presAssocID="{3DBE0109-7FA6-4187-94B7-3DDB588C4465}" presName="Triangle" presStyleLbl="alignNode1" presStyleIdx="1" presStyleCnt="3" custLinFactX="7422" custLinFactNeighborX="100000" custLinFactNeighborY="15324"/>
      <dgm:spPr>
        <a:solidFill>
          <a:srgbClr val="ABADCB"/>
        </a:solidFill>
        <a:ln>
          <a:solidFill>
            <a:schemeClr val="accent4">
              <a:lumMod val="75000"/>
            </a:schemeClr>
          </a:solidFill>
        </a:ln>
      </dgm:spPr>
    </dgm:pt>
    <dgm:pt modelId="{5F885AB2-D831-4A23-9F1A-AF92AB2C5E64}" type="pres">
      <dgm:prSet presAssocID="{501955D5-020C-47D7-8A5C-8BBF7D8BB7DB}" presName="sibTrans" presStyleCnt="0"/>
      <dgm:spPr/>
    </dgm:pt>
    <dgm:pt modelId="{73FF56C9-542D-448A-9426-90AE73A3CB90}" type="pres">
      <dgm:prSet presAssocID="{501955D5-020C-47D7-8A5C-8BBF7D8BB7DB}" presName="space" presStyleCnt="0"/>
      <dgm:spPr/>
    </dgm:pt>
    <dgm:pt modelId="{E059D796-F12F-41CB-9943-9CAF789C0E67}" type="pres">
      <dgm:prSet presAssocID="{95F5C3FB-93E0-49F7-813C-41F0B37D5EFF}" presName="composite" presStyleCnt="0"/>
      <dgm:spPr/>
    </dgm:pt>
    <dgm:pt modelId="{9BC7C547-C38B-4461-9DD9-5C3D0FDC541A}" type="pres">
      <dgm:prSet presAssocID="{95F5C3FB-93E0-49F7-813C-41F0B37D5EFF}" presName="LShape" presStyleLbl="alignNode1" presStyleIdx="2" presStyleCnt="3" custScaleX="127276" custLinFactNeighborX="8775" custLinFactNeighborY="-721"/>
      <dgm:spPr>
        <a:solidFill>
          <a:srgbClr val="ABADCB"/>
        </a:solidFill>
        <a:ln>
          <a:solidFill>
            <a:schemeClr val="accent2">
              <a:lumMod val="75000"/>
            </a:schemeClr>
          </a:solidFill>
        </a:ln>
      </dgm:spPr>
    </dgm:pt>
    <dgm:pt modelId="{1DB7C282-84EA-4A18-AFDC-B0F17F2DC774}" type="pres">
      <dgm:prSet presAssocID="{95F5C3FB-93E0-49F7-813C-41F0B37D5EFF}" presName="ParentText" presStyleLbl="revTx" presStyleIdx="1" presStyleCnt="2" custScaleX="131085" custLinFactNeighborX="15657" custLinFactNeighborY="6231">
        <dgm:presLayoutVars>
          <dgm:chMax val="0"/>
          <dgm:chPref val="0"/>
          <dgm:bulletEnabled val="1"/>
        </dgm:presLayoutVars>
      </dgm:prSet>
      <dgm:spPr/>
    </dgm:pt>
  </dgm:ptLst>
  <dgm:cxnLst>
    <dgm:cxn modelId="{998CC519-5ACA-499C-8278-9DE36AD1EB9E}" srcId="{95F5C3FB-93E0-49F7-813C-41F0B37D5EFF}" destId="{C633FD28-E165-4631-82DA-99D4C0D77243}" srcOrd="0" destOrd="0" parTransId="{8166A4F0-003E-4E85-A83E-DFE5B0EA1970}" sibTransId="{948ACCE0-DEDC-4FC8-BD19-5C0E1C06F3DC}"/>
    <dgm:cxn modelId="{7C115228-541B-44C9-B48C-E36901399891}" type="presOf" srcId="{47527E50-5219-4043-8AF4-B716E7867316}" destId="{1DB7C282-84EA-4A18-AFDC-B0F17F2DC774}" srcOrd="0" destOrd="3" presId="urn:microsoft.com/office/officeart/2009/3/layout/StepUpProcess"/>
    <dgm:cxn modelId="{C188E02D-5560-459A-8E2F-F90D440C4659}" srcId="{6125F5B7-387C-4D68-AD22-9426EAA19B93}" destId="{3DBE0109-7FA6-4187-94B7-3DDB588C4465}" srcOrd="0" destOrd="0" parTransId="{EA459259-A947-4DC1-BB4A-438877AD1EA7}" sibTransId="{501955D5-020C-47D7-8A5C-8BBF7D8BB7DB}"/>
    <dgm:cxn modelId="{CF9C4C36-4687-433E-9135-2FB4E4E9A99C}" srcId="{3DBE0109-7FA6-4187-94B7-3DDB588C4465}" destId="{9F8AC92B-0CFF-4D2A-87E0-238590224107}" srcOrd="0" destOrd="0" parTransId="{20E4AFCF-CF8A-4013-8331-546C0BCF83E2}" sibTransId="{1419FC9C-9348-4E38-AC54-98538151E62D}"/>
    <dgm:cxn modelId="{77C0B73E-A206-49C6-B954-6D0F59A3FE7D}" type="presOf" srcId="{9F8AC92B-0CFF-4D2A-87E0-238590224107}" destId="{185F89CF-98A2-4964-8B5C-249B26A1B783}" srcOrd="0" destOrd="1" presId="urn:microsoft.com/office/officeart/2009/3/layout/StepUpProcess"/>
    <dgm:cxn modelId="{0CC12741-2720-4FEC-871A-0D77FFE358D3}" type="presOf" srcId="{95F5C3FB-93E0-49F7-813C-41F0B37D5EFF}" destId="{1DB7C282-84EA-4A18-AFDC-B0F17F2DC774}" srcOrd="0" destOrd="0" presId="urn:microsoft.com/office/officeart/2009/3/layout/StepUpProcess"/>
    <dgm:cxn modelId="{C55B9942-CC5C-4F8B-9A43-31563B4D7D9F}" srcId="{95F5C3FB-93E0-49F7-813C-41F0B37D5EFF}" destId="{1E0E2585-6D64-4BCA-A4D7-BA1944500266}" srcOrd="1" destOrd="0" parTransId="{D5747840-D600-42AD-B042-A64012FACEE5}" sibTransId="{70A872F3-6C01-4B1B-9562-C2729DE86D7E}"/>
    <dgm:cxn modelId="{9D260843-08D6-410A-8507-C489CA86CECB}" type="presOf" srcId="{EDE521FA-F07E-47B4-8BFF-7ED707C3B7A6}" destId="{185F89CF-98A2-4964-8B5C-249B26A1B783}" srcOrd="0" destOrd="2" presId="urn:microsoft.com/office/officeart/2009/3/layout/StepUpProcess"/>
    <dgm:cxn modelId="{B396C549-5913-481C-B78D-E3C1F9CC05C9}" type="presOf" srcId="{3DBE0109-7FA6-4187-94B7-3DDB588C4465}" destId="{185F89CF-98A2-4964-8B5C-249B26A1B783}" srcOrd="0" destOrd="0" presId="urn:microsoft.com/office/officeart/2009/3/layout/StepUpProcess"/>
    <dgm:cxn modelId="{E1AB208A-4A4D-41BC-8EAC-3F2BCB626361}" type="presOf" srcId="{6125F5B7-387C-4D68-AD22-9426EAA19B93}" destId="{61396595-EBD2-4C22-A56F-99D9199A2956}" srcOrd="0" destOrd="0" presId="urn:microsoft.com/office/officeart/2009/3/layout/StepUpProcess"/>
    <dgm:cxn modelId="{ABEA63B1-126E-4E19-BEB4-92B3CA176D01}" srcId="{3DBE0109-7FA6-4187-94B7-3DDB588C4465}" destId="{EDE521FA-F07E-47B4-8BFF-7ED707C3B7A6}" srcOrd="1" destOrd="0" parTransId="{13C3D820-DE79-40AF-9605-29C85E259C31}" sibTransId="{A08D72C5-E9F6-47A7-9393-B9FBC974CF42}"/>
    <dgm:cxn modelId="{B57385E2-450A-4972-8744-4212C977C86B}" type="presOf" srcId="{C633FD28-E165-4631-82DA-99D4C0D77243}" destId="{1DB7C282-84EA-4A18-AFDC-B0F17F2DC774}" srcOrd="0" destOrd="1" presId="urn:microsoft.com/office/officeart/2009/3/layout/StepUpProcess"/>
    <dgm:cxn modelId="{04EFEDE2-1535-4CB3-AD27-F1C0AFA56AF3}" srcId="{95F5C3FB-93E0-49F7-813C-41F0B37D5EFF}" destId="{47527E50-5219-4043-8AF4-B716E7867316}" srcOrd="2" destOrd="0" parTransId="{2D4FDB7A-B06A-4991-86C8-12F3B2300E2D}" sibTransId="{80574B66-473E-4701-A6F9-817B8E57E4AD}"/>
    <dgm:cxn modelId="{422D65E4-EFF3-44DF-ACCD-EA1CA0567553}" srcId="{6125F5B7-387C-4D68-AD22-9426EAA19B93}" destId="{95F5C3FB-93E0-49F7-813C-41F0B37D5EFF}" srcOrd="1" destOrd="0" parTransId="{A72BB4E7-4546-4D46-AC10-58EB7E6F039F}" sibTransId="{5CDF0A17-086C-48BB-9C61-1711CF373B1D}"/>
    <dgm:cxn modelId="{FCC069FD-CF8B-4980-8581-03B757562DDB}" type="presOf" srcId="{1E0E2585-6D64-4BCA-A4D7-BA1944500266}" destId="{1DB7C282-84EA-4A18-AFDC-B0F17F2DC774}" srcOrd="0" destOrd="2" presId="urn:microsoft.com/office/officeart/2009/3/layout/StepUpProcess"/>
    <dgm:cxn modelId="{60DE42B7-A720-4EB8-A826-7BE9BC143EE2}" type="presParOf" srcId="{61396595-EBD2-4C22-A56F-99D9199A2956}" destId="{FF8030C4-593F-4840-A1B1-870020D41BCB}" srcOrd="0" destOrd="0" presId="urn:microsoft.com/office/officeart/2009/3/layout/StepUpProcess"/>
    <dgm:cxn modelId="{7497D9C7-196D-4F6C-9806-C69260478E73}" type="presParOf" srcId="{FF8030C4-593F-4840-A1B1-870020D41BCB}" destId="{C59BA069-A66D-4B36-817C-76B712173D42}" srcOrd="0" destOrd="0" presId="urn:microsoft.com/office/officeart/2009/3/layout/StepUpProcess"/>
    <dgm:cxn modelId="{3B31CF25-D340-44B3-80E9-C8A3B1D1F480}" type="presParOf" srcId="{FF8030C4-593F-4840-A1B1-870020D41BCB}" destId="{185F89CF-98A2-4964-8B5C-249B26A1B783}" srcOrd="1" destOrd="0" presId="urn:microsoft.com/office/officeart/2009/3/layout/StepUpProcess"/>
    <dgm:cxn modelId="{AC93787D-5F01-4C8A-9807-D4C8DDFF8082}" type="presParOf" srcId="{FF8030C4-593F-4840-A1B1-870020D41BCB}" destId="{56E93CB9-72B4-4F91-A22C-AF9924480AB8}" srcOrd="2" destOrd="0" presId="urn:microsoft.com/office/officeart/2009/3/layout/StepUpProcess"/>
    <dgm:cxn modelId="{15811985-AC59-4B08-BE3D-F5F404071298}" type="presParOf" srcId="{61396595-EBD2-4C22-A56F-99D9199A2956}" destId="{5F885AB2-D831-4A23-9F1A-AF92AB2C5E64}" srcOrd="1" destOrd="0" presId="urn:microsoft.com/office/officeart/2009/3/layout/StepUpProcess"/>
    <dgm:cxn modelId="{B51A8388-CB10-4FAC-9562-16BA2AB05C6E}" type="presParOf" srcId="{5F885AB2-D831-4A23-9F1A-AF92AB2C5E64}" destId="{73FF56C9-542D-448A-9426-90AE73A3CB90}" srcOrd="0" destOrd="0" presId="urn:microsoft.com/office/officeart/2009/3/layout/StepUpProcess"/>
    <dgm:cxn modelId="{7102BE15-EF99-40B0-886E-5FF8D2A6FD6D}" type="presParOf" srcId="{61396595-EBD2-4C22-A56F-99D9199A2956}" destId="{E059D796-F12F-41CB-9943-9CAF789C0E67}" srcOrd="2" destOrd="0" presId="urn:microsoft.com/office/officeart/2009/3/layout/StepUpProcess"/>
    <dgm:cxn modelId="{C73039A7-F4B4-48A7-A99A-4F5A6B451D07}" type="presParOf" srcId="{E059D796-F12F-41CB-9943-9CAF789C0E67}" destId="{9BC7C547-C38B-4461-9DD9-5C3D0FDC541A}" srcOrd="0" destOrd="0" presId="urn:microsoft.com/office/officeart/2009/3/layout/StepUpProcess"/>
    <dgm:cxn modelId="{49B3BBED-CC1A-460D-8158-5363D9C72759}" type="presParOf" srcId="{E059D796-F12F-41CB-9943-9CAF789C0E67}" destId="{1DB7C282-84EA-4A18-AFDC-B0F17F2DC774}"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FBFE0-FC98-4C9D-B90F-DCC564BE511C}">
      <dsp:nvSpPr>
        <dsp:cNvPr id="0" name=""/>
        <dsp:cNvSpPr/>
      </dsp:nvSpPr>
      <dsp:spPr>
        <a:xfrm>
          <a:off x="0" y="322495"/>
          <a:ext cx="10096792"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16E554-2B46-4049-88C7-41F6F4CA087E}">
      <dsp:nvSpPr>
        <dsp:cNvPr id="0" name=""/>
        <dsp:cNvSpPr/>
      </dsp:nvSpPr>
      <dsp:spPr>
        <a:xfrm rot="10800000" flipV="1">
          <a:off x="504839" y="4248"/>
          <a:ext cx="8835683" cy="5691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144" tIns="0" rIns="267144" bIns="0" numCol="1" spcCol="1270" anchor="ctr" anchorCtr="0">
          <a:noAutofit/>
        </a:bodyPr>
        <a:lstStyle/>
        <a:p>
          <a:pPr marL="0" lvl="0" indent="0" algn="l" defTabSz="889000">
            <a:lnSpc>
              <a:spcPct val="90000"/>
            </a:lnSpc>
            <a:spcBef>
              <a:spcPct val="0"/>
            </a:spcBef>
            <a:spcAft>
              <a:spcPct val="35000"/>
            </a:spcAft>
            <a:buNone/>
          </a:pPr>
          <a:r>
            <a:rPr lang="en-US" sz="2000" b="0" kern="1200">
              <a:latin typeface="+mn-lt"/>
            </a:rPr>
            <a:t>Introduction</a:t>
          </a:r>
          <a:endParaRPr lang="en-GB" sz="2000" b="0" kern="1200">
            <a:latin typeface="+mn-lt"/>
          </a:endParaRPr>
        </a:p>
      </dsp:txBody>
      <dsp:txXfrm rot="-10800000">
        <a:off x="532623" y="32032"/>
        <a:ext cx="8780115" cy="513598"/>
      </dsp:txXfrm>
    </dsp:sp>
    <dsp:sp modelId="{276DA2FE-DF31-4131-BB45-567BEF7EEE98}">
      <dsp:nvSpPr>
        <dsp:cNvPr id="0" name=""/>
        <dsp:cNvSpPr/>
      </dsp:nvSpPr>
      <dsp:spPr>
        <a:xfrm>
          <a:off x="0" y="1146584"/>
          <a:ext cx="10096792"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A429822-9E5C-406D-803B-D558A3BA7A62}">
      <dsp:nvSpPr>
        <dsp:cNvPr id="0" name=""/>
        <dsp:cNvSpPr/>
      </dsp:nvSpPr>
      <dsp:spPr>
        <a:xfrm rot="10800000" flipV="1">
          <a:off x="516920" y="842695"/>
          <a:ext cx="8799284" cy="55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144" tIns="0" rIns="267144" bIns="0" numCol="1" spcCol="1270" anchor="ctr" anchorCtr="0">
          <a:noAutofit/>
        </a:bodyPr>
        <a:lstStyle/>
        <a:p>
          <a:pPr marL="0" lvl="0" indent="0" algn="l" defTabSz="889000">
            <a:lnSpc>
              <a:spcPct val="90000"/>
            </a:lnSpc>
            <a:spcBef>
              <a:spcPct val="0"/>
            </a:spcBef>
            <a:spcAft>
              <a:spcPct val="35000"/>
            </a:spcAft>
            <a:buNone/>
          </a:pPr>
          <a:r>
            <a:rPr lang="en-GB" sz="2000" kern="1200" dirty="0"/>
            <a:t>Introduction to the average payments for civil representation scheme</a:t>
          </a:r>
          <a:endParaRPr lang="en-US" sz="2000" b="0" kern="1200" dirty="0">
            <a:latin typeface="+mn-lt"/>
          </a:endParaRPr>
        </a:p>
      </dsp:txBody>
      <dsp:txXfrm rot="-10800000">
        <a:off x="544004" y="869779"/>
        <a:ext cx="8745116" cy="500641"/>
      </dsp:txXfrm>
    </dsp:sp>
    <dsp:sp modelId="{199DDFA8-6066-4E3B-932E-C7BC1A22405C}">
      <dsp:nvSpPr>
        <dsp:cNvPr id="0" name=""/>
        <dsp:cNvSpPr/>
      </dsp:nvSpPr>
      <dsp:spPr>
        <a:xfrm>
          <a:off x="0" y="1970673"/>
          <a:ext cx="10096792"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4ACFCE0-76C4-41B4-9D01-C1F7DECB10D7}">
      <dsp:nvSpPr>
        <dsp:cNvPr id="0" name=""/>
        <dsp:cNvSpPr/>
      </dsp:nvSpPr>
      <dsp:spPr>
        <a:xfrm rot="10800000" flipV="1">
          <a:off x="516920" y="1666784"/>
          <a:ext cx="8799284" cy="55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144" tIns="0" rIns="267144" bIns="0" numCol="1" spcCol="1270" anchor="ctr" anchorCtr="0">
          <a:noAutofit/>
        </a:bodyPr>
        <a:lstStyle/>
        <a:p>
          <a:pPr marL="0" lvl="0" indent="0" algn="l" defTabSz="889000">
            <a:lnSpc>
              <a:spcPct val="90000"/>
            </a:lnSpc>
            <a:spcBef>
              <a:spcPct val="0"/>
            </a:spcBef>
            <a:spcAft>
              <a:spcPct val="35000"/>
            </a:spcAft>
            <a:buNone/>
          </a:pPr>
          <a:r>
            <a:rPr lang="en-GB" sz="2000" kern="1200" dirty="0"/>
            <a:t>Claiming payments</a:t>
          </a:r>
          <a:endParaRPr lang="en-US" sz="2000" b="0" kern="1200" dirty="0">
            <a:latin typeface="+mn-lt"/>
          </a:endParaRPr>
        </a:p>
      </dsp:txBody>
      <dsp:txXfrm rot="-10800000">
        <a:off x="544004" y="1693868"/>
        <a:ext cx="8745116" cy="500641"/>
      </dsp:txXfrm>
    </dsp:sp>
    <dsp:sp modelId="{00A21DBC-271C-4821-98BA-B1C4B2B0EDCB}">
      <dsp:nvSpPr>
        <dsp:cNvPr id="0" name=""/>
        <dsp:cNvSpPr/>
      </dsp:nvSpPr>
      <dsp:spPr>
        <a:xfrm>
          <a:off x="0" y="2794763"/>
          <a:ext cx="10096792"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5CBED7-D876-44A8-9060-EA2D18F815A0}">
      <dsp:nvSpPr>
        <dsp:cNvPr id="0" name=""/>
        <dsp:cNvSpPr/>
      </dsp:nvSpPr>
      <dsp:spPr>
        <a:xfrm rot="10800000" flipV="1">
          <a:off x="517607" y="2490873"/>
          <a:ext cx="8799284" cy="55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144" tIns="0" rIns="267144" bIns="0" numCol="1" spcCol="1270" anchor="ctr" anchorCtr="0">
          <a:noAutofit/>
        </a:bodyPr>
        <a:lstStyle/>
        <a:p>
          <a:pPr marL="0" lvl="0" indent="0" algn="l" defTabSz="889000">
            <a:lnSpc>
              <a:spcPct val="90000"/>
            </a:lnSpc>
            <a:spcBef>
              <a:spcPct val="0"/>
            </a:spcBef>
            <a:spcAft>
              <a:spcPct val="35000"/>
            </a:spcAft>
            <a:buNone/>
          </a:pPr>
          <a:r>
            <a:rPr lang="en-GB" sz="2000" kern="1200" dirty="0"/>
            <a:t>Escalated payments</a:t>
          </a:r>
          <a:endParaRPr lang="en-US" sz="2000" b="0" kern="1200" dirty="0">
            <a:latin typeface="+mn-lt"/>
          </a:endParaRPr>
        </a:p>
      </dsp:txBody>
      <dsp:txXfrm rot="-10800000">
        <a:off x="544691" y="2517957"/>
        <a:ext cx="8745116" cy="500641"/>
      </dsp:txXfrm>
    </dsp:sp>
    <dsp:sp modelId="{CA53E376-7954-4A71-B7BE-D35DC4D1C9FC}">
      <dsp:nvSpPr>
        <dsp:cNvPr id="0" name=""/>
        <dsp:cNvSpPr/>
      </dsp:nvSpPr>
      <dsp:spPr>
        <a:xfrm>
          <a:off x="0" y="3618852"/>
          <a:ext cx="10096792"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4D7A82F-FB73-40E8-9BD2-0ABFD3B8BCB4}">
      <dsp:nvSpPr>
        <dsp:cNvPr id="0" name=""/>
        <dsp:cNvSpPr/>
      </dsp:nvSpPr>
      <dsp:spPr>
        <a:xfrm rot="10800000" flipV="1">
          <a:off x="504839" y="3314963"/>
          <a:ext cx="8799284" cy="55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144" tIns="0" rIns="267144" bIns="0" numCol="1" spcCol="1270" anchor="ctr" anchorCtr="0">
          <a:noAutofit/>
        </a:bodyPr>
        <a:lstStyle/>
        <a:p>
          <a:pPr marL="0" lvl="0" indent="0" algn="l" defTabSz="889000">
            <a:lnSpc>
              <a:spcPct val="90000"/>
            </a:lnSpc>
            <a:spcBef>
              <a:spcPct val="0"/>
            </a:spcBef>
            <a:spcAft>
              <a:spcPct val="35000"/>
            </a:spcAft>
            <a:buNone/>
          </a:pPr>
          <a:r>
            <a:rPr lang="en-GB" sz="2000" b="0" kern="1200" dirty="0">
              <a:solidFill>
                <a:schemeClr val="bg1">
                  <a:lumMod val="95000"/>
                </a:schemeClr>
              </a:solidFill>
              <a:latin typeface="+mn-lt"/>
            </a:rPr>
            <a:t>Recoupments</a:t>
          </a:r>
        </a:p>
      </dsp:txBody>
      <dsp:txXfrm rot="-10800000">
        <a:off x="531923" y="3342047"/>
        <a:ext cx="8745116" cy="500641"/>
      </dsp:txXfrm>
    </dsp:sp>
    <dsp:sp modelId="{D975EE0A-184D-4C0C-B13C-243A9425F761}">
      <dsp:nvSpPr>
        <dsp:cNvPr id="0" name=""/>
        <dsp:cNvSpPr/>
      </dsp:nvSpPr>
      <dsp:spPr>
        <a:xfrm>
          <a:off x="0" y="4442941"/>
          <a:ext cx="10096792"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F4D33CA-2B67-4204-8745-9EF6CB4F6833}">
      <dsp:nvSpPr>
        <dsp:cNvPr id="0" name=""/>
        <dsp:cNvSpPr/>
      </dsp:nvSpPr>
      <dsp:spPr>
        <a:xfrm rot="10800000" flipV="1">
          <a:off x="515224" y="4139052"/>
          <a:ext cx="8799284" cy="55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144" tIns="0" rIns="267144" bIns="0" numCol="1" spcCol="1270" anchor="ctr" anchorCtr="0">
          <a:noAutofit/>
        </a:bodyPr>
        <a:lstStyle/>
        <a:p>
          <a:pPr marL="0" lvl="0" indent="0" algn="l" defTabSz="889000">
            <a:lnSpc>
              <a:spcPct val="90000"/>
            </a:lnSpc>
            <a:spcBef>
              <a:spcPct val="0"/>
            </a:spcBef>
            <a:spcAft>
              <a:spcPct val="35000"/>
            </a:spcAft>
            <a:buNone/>
          </a:pPr>
          <a:r>
            <a:rPr lang="en-US" sz="2000" b="0" kern="1200" dirty="0">
              <a:latin typeface="+mn-lt"/>
            </a:rPr>
            <a:t>General additional information</a:t>
          </a:r>
        </a:p>
      </dsp:txBody>
      <dsp:txXfrm rot="-10800000">
        <a:off x="542308" y="4166136"/>
        <a:ext cx="8745116" cy="5006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5DF26-28A4-49BE-825D-32A0F9B644C1}">
      <dsp:nvSpPr>
        <dsp:cNvPr id="0" name=""/>
        <dsp:cNvSpPr/>
      </dsp:nvSpPr>
      <dsp:spPr>
        <a:xfrm>
          <a:off x="0" y="527784"/>
          <a:ext cx="10040884" cy="11576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79284" tIns="728980" rIns="779284" bIns="142240" numCol="1" spcCol="1270" anchor="t" anchorCtr="0">
          <a:noAutofit/>
        </a:bodyPr>
        <a:lstStyle/>
        <a:p>
          <a:pPr marL="228600" lvl="1" indent="-228600" algn="l" defTabSz="889000">
            <a:lnSpc>
              <a:spcPct val="90000"/>
            </a:lnSpc>
            <a:spcBef>
              <a:spcPct val="0"/>
            </a:spcBef>
            <a:spcAft>
              <a:spcPct val="15000"/>
            </a:spcAft>
            <a:buChar char="•"/>
          </a:pPr>
          <a:r>
            <a:rPr lang="en-GB" sz="2000" b="0" kern="1200">
              <a:latin typeface="+mn-lt"/>
              <a:cs typeface="Arial" panose="020B0604020202020204" pitchFamily="34" charset="0"/>
            </a:rPr>
            <a:t>Use Webchat for help with IT system issues</a:t>
          </a:r>
          <a:endParaRPr lang="en-GB" sz="2000" kern="1200">
            <a:latin typeface="+mn-lt"/>
            <a:cs typeface="Arial" panose="020B0604020202020204" pitchFamily="34" charset="0"/>
          </a:endParaRPr>
        </a:p>
      </dsp:txBody>
      <dsp:txXfrm>
        <a:off x="0" y="527784"/>
        <a:ext cx="10040884" cy="1157625"/>
      </dsp:txXfrm>
    </dsp:sp>
    <dsp:sp modelId="{FE77AF1C-3A89-4C0E-AAED-39D2B822CEDF}">
      <dsp:nvSpPr>
        <dsp:cNvPr id="0" name=""/>
        <dsp:cNvSpPr/>
      </dsp:nvSpPr>
      <dsp:spPr>
        <a:xfrm>
          <a:off x="502044" y="11184"/>
          <a:ext cx="7028618" cy="1033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65" tIns="0" rIns="265665" bIns="0" numCol="1" spcCol="1270" anchor="ctr" anchorCtr="0">
          <a:noAutofit/>
        </a:bodyPr>
        <a:lstStyle/>
        <a:p>
          <a:pPr marL="0" lvl="0" indent="0" algn="l" defTabSz="889000">
            <a:lnSpc>
              <a:spcPct val="90000"/>
            </a:lnSpc>
            <a:spcBef>
              <a:spcPct val="0"/>
            </a:spcBef>
            <a:spcAft>
              <a:spcPct val="35000"/>
            </a:spcAft>
            <a:buNone/>
          </a:pPr>
          <a:r>
            <a:rPr lang="en-GB" sz="2000" b="1" kern="1200">
              <a:latin typeface="+mn-lt"/>
              <a:cs typeface="Arial" panose="020B0604020202020204" pitchFamily="34" charset="0"/>
            </a:rPr>
            <a:t>Online Support Webchat</a:t>
          </a:r>
        </a:p>
      </dsp:txBody>
      <dsp:txXfrm>
        <a:off x="552481" y="61621"/>
        <a:ext cx="6927744" cy="932326"/>
      </dsp:txXfrm>
    </dsp:sp>
    <dsp:sp modelId="{64286BCF-409A-4199-93D7-EC97D8E5BBF6}">
      <dsp:nvSpPr>
        <dsp:cNvPr id="0" name=""/>
        <dsp:cNvSpPr/>
      </dsp:nvSpPr>
      <dsp:spPr>
        <a:xfrm>
          <a:off x="0" y="2391010"/>
          <a:ext cx="10040884" cy="22601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79284" tIns="728980" rIns="779284" bIns="142240" numCol="1" spcCol="1270" anchor="t" anchorCtr="0">
          <a:noAutofit/>
        </a:bodyPr>
        <a:lstStyle/>
        <a:p>
          <a:pPr marL="228600" lvl="1" indent="-228600" algn="l" defTabSz="889000">
            <a:lnSpc>
              <a:spcPct val="90000"/>
            </a:lnSpc>
            <a:spcBef>
              <a:spcPct val="0"/>
            </a:spcBef>
            <a:spcAft>
              <a:spcPct val="15000"/>
            </a:spcAft>
            <a:buChar char="•"/>
          </a:pPr>
          <a:r>
            <a:rPr lang="en-GB" sz="2000" kern="1200">
              <a:latin typeface="+mn-lt"/>
              <a:cs typeface="Arial" panose="020B0604020202020204" pitchFamily="34" charset="0"/>
            </a:rPr>
            <a:t>Our ‘Help Us Say Yes’ webinars focus on areas where there have been issues or high enquiry levels</a:t>
          </a:r>
        </a:p>
        <a:p>
          <a:pPr marL="228600" lvl="1" indent="-228600" algn="l" defTabSz="889000">
            <a:lnSpc>
              <a:spcPct val="90000"/>
            </a:lnSpc>
            <a:spcBef>
              <a:spcPct val="0"/>
            </a:spcBef>
            <a:spcAft>
              <a:spcPct val="15000"/>
            </a:spcAft>
            <a:buChar char="•"/>
          </a:pPr>
          <a:r>
            <a:rPr lang="en-GB" sz="2000" kern="1200">
              <a:latin typeface="+mn-lt"/>
              <a:cs typeface="Arial" panose="020B0604020202020204" pitchFamily="34" charset="0"/>
            </a:rPr>
            <a:t>Popular sessions are posted on the training website: </a:t>
          </a:r>
          <a:r>
            <a:rPr lang="en-GB" sz="2000" kern="1200">
              <a:solidFill>
                <a:srgbClr val="575C96"/>
              </a:solidFill>
              <a:latin typeface="+mn-lt"/>
              <a:cs typeface="Arial" panose="020B0604020202020204" pitchFamily="34" charset="0"/>
              <a:hlinkClick xmlns:r="http://schemas.openxmlformats.org/officeDocument/2006/relationships" r:id="rId1">
                <a:extLst>
                  <a:ext uri="{A12FA001-AC4F-418D-AE19-62706E023703}">
                    <ahyp:hlinkClr xmlns:ahyp="http://schemas.microsoft.com/office/drawing/2018/hyperlinkcolor" val="tx"/>
                  </a:ext>
                </a:extLst>
              </a:hlinkClick>
            </a:rPr>
            <a:t>Ministry of Justice</a:t>
          </a:r>
          <a:r>
            <a:rPr lang="en-GB" sz="2000" kern="1200">
              <a:solidFill>
                <a:srgbClr val="575C96"/>
              </a:solidFill>
              <a:latin typeface="+mn-lt"/>
              <a:cs typeface="Arial" panose="020B0604020202020204" pitchFamily="34" charset="0"/>
            </a:rPr>
            <a:t> </a:t>
          </a:r>
          <a:r>
            <a:rPr lang="en-GB" sz="2000" kern="1200">
              <a:latin typeface="+mn-lt"/>
            </a:rPr>
            <a:t>and the LAA YouTube channel: </a:t>
          </a:r>
          <a:r>
            <a:rPr lang="en-GB" sz="2000" kern="1200">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Legal Aid Agency </a:t>
          </a:r>
          <a:r>
            <a:rPr lang="en-GB" sz="2000" kern="1200" err="1">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youtube</a:t>
          </a:r>
          <a:r>
            <a:rPr lang="en-GB" sz="2000" kern="1200">
              <a:solidFill>
                <a:srgbClr val="575C96"/>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 channel</a:t>
          </a:r>
          <a:r>
            <a:rPr lang="en-GB" sz="2000" kern="1200">
              <a:latin typeface="+mn-lt"/>
            </a:rPr>
            <a:t>. Remember to like and subscribe!</a:t>
          </a:r>
          <a:endParaRPr lang="en-GB" sz="2000" kern="1200">
            <a:latin typeface="+mn-lt"/>
            <a:cs typeface="Arial" panose="020B0604020202020204" pitchFamily="34" charset="0"/>
          </a:endParaRPr>
        </a:p>
      </dsp:txBody>
      <dsp:txXfrm>
        <a:off x="0" y="2391010"/>
        <a:ext cx="10040884" cy="2260125"/>
      </dsp:txXfrm>
    </dsp:sp>
    <dsp:sp modelId="{DE41F533-A90B-4791-A97F-D2263066D35F}">
      <dsp:nvSpPr>
        <dsp:cNvPr id="0" name=""/>
        <dsp:cNvSpPr/>
      </dsp:nvSpPr>
      <dsp:spPr>
        <a:xfrm>
          <a:off x="502044" y="1874409"/>
          <a:ext cx="7028618" cy="1033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5665" tIns="0" rIns="265665" bIns="0" numCol="1" spcCol="1270" anchor="ctr" anchorCtr="0">
          <a:noAutofit/>
        </a:bodyPr>
        <a:lstStyle/>
        <a:p>
          <a:pPr marL="0" lvl="0" indent="0" algn="l" defTabSz="889000">
            <a:lnSpc>
              <a:spcPct val="90000"/>
            </a:lnSpc>
            <a:spcBef>
              <a:spcPct val="0"/>
            </a:spcBef>
            <a:spcAft>
              <a:spcPct val="35000"/>
            </a:spcAft>
            <a:buNone/>
          </a:pPr>
          <a:r>
            <a:rPr lang="en-GB" sz="2000" b="1" kern="1200">
              <a:latin typeface="+mn-lt"/>
              <a:cs typeface="Arial" panose="020B0604020202020204" pitchFamily="34" charset="0"/>
            </a:rPr>
            <a:t>Webinar Recordings</a:t>
          </a:r>
        </a:p>
      </dsp:txBody>
      <dsp:txXfrm>
        <a:off x="552481" y="1924846"/>
        <a:ext cx="6927744" cy="9323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BA069-A66D-4B36-817C-76B712173D42}">
      <dsp:nvSpPr>
        <dsp:cNvPr id="0" name=""/>
        <dsp:cNvSpPr/>
      </dsp:nvSpPr>
      <dsp:spPr>
        <a:xfrm rot="5400000">
          <a:off x="2283561" y="-334283"/>
          <a:ext cx="1795935" cy="4101423"/>
        </a:xfrm>
        <a:prstGeom prst="corner">
          <a:avLst>
            <a:gd name="adj1" fmla="val 16120"/>
            <a:gd name="adj2" fmla="val 16110"/>
          </a:avLst>
        </a:prstGeom>
        <a:solidFill>
          <a:srgbClr val="ABADCB"/>
        </a:solidFill>
        <a:ln w="127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5F89CF-98A2-4964-8B5C-249B26A1B783}">
      <dsp:nvSpPr>
        <dsp:cNvPr id="0" name=""/>
        <dsp:cNvSpPr/>
      </dsp:nvSpPr>
      <dsp:spPr>
        <a:xfrm>
          <a:off x="1465001" y="1116295"/>
          <a:ext cx="3959794" cy="2364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100000"/>
            </a:lnSpc>
            <a:spcBef>
              <a:spcPct val="0"/>
            </a:spcBef>
            <a:spcAft>
              <a:spcPct val="35000"/>
            </a:spcAft>
            <a:buNone/>
          </a:pPr>
          <a:r>
            <a:rPr lang="en-US" sz="2000" b="1" kern="1200">
              <a:solidFill>
                <a:schemeClr val="tx1"/>
              </a:solidFill>
            </a:rPr>
            <a:t>Legal Aid Bulletin</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A fortnightly e-alert with links to relevant pages</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Join our thousands of subscribers: </a:t>
          </a:r>
          <a:r>
            <a:rPr lang="en-GB" sz="2000" kern="1200">
              <a:solidFill>
                <a:srgbClr val="575C96"/>
              </a:solidFill>
              <a:hlinkClick xmlns:r="http://schemas.openxmlformats.org/officeDocument/2006/relationships" r:id="rId1">
                <a:extLst>
                  <a:ext uri="{A12FA001-AC4F-418D-AE19-62706E023703}">
                    <ahyp:hlinkClr xmlns:ahyp="http://schemas.microsoft.com/office/drawing/2018/hyperlinkcolor" val="tx"/>
                  </a:ext>
                </a:extLst>
              </a:hlinkClick>
            </a:rPr>
            <a:t>Sign-up to LAA Bulletin &gt;&gt;</a:t>
          </a:r>
          <a:endParaRPr lang="en-GB" sz="2000" kern="1200">
            <a:solidFill>
              <a:srgbClr val="575C96"/>
            </a:solidFill>
          </a:endParaRPr>
        </a:p>
      </dsp:txBody>
      <dsp:txXfrm>
        <a:off x="1465001" y="1116295"/>
        <a:ext cx="3959794" cy="2364902"/>
      </dsp:txXfrm>
    </dsp:sp>
    <dsp:sp modelId="{56E93CB9-72B4-4F91-A22C-AF9924480AB8}">
      <dsp:nvSpPr>
        <dsp:cNvPr id="0" name=""/>
        <dsp:cNvSpPr/>
      </dsp:nvSpPr>
      <dsp:spPr>
        <a:xfrm>
          <a:off x="4719496" y="80227"/>
          <a:ext cx="509045" cy="509045"/>
        </a:xfrm>
        <a:prstGeom prst="triangle">
          <a:avLst>
            <a:gd name="adj" fmla="val 100000"/>
          </a:avLst>
        </a:prstGeom>
        <a:solidFill>
          <a:srgbClr val="ABADCB"/>
        </a:solidFill>
        <a:ln w="12700" cap="flat" cmpd="sng" algn="ctr">
          <a:solidFill>
            <a:schemeClr val="accent4">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C7C547-C38B-4461-9DD9-5C3D0FDC541A}">
      <dsp:nvSpPr>
        <dsp:cNvPr id="0" name=""/>
        <dsp:cNvSpPr/>
      </dsp:nvSpPr>
      <dsp:spPr>
        <a:xfrm rot="5400000">
          <a:off x="6887083" y="-1015558"/>
          <a:ext cx="1795935" cy="3803510"/>
        </a:xfrm>
        <a:prstGeom prst="corner">
          <a:avLst>
            <a:gd name="adj1" fmla="val 16120"/>
            <a:gd name="adj2" fmla="val 16110"/>
          </a:avLst>
        </a:prstGeom>
        <a:solidFill>
          <a:srgbClr val="ABADCB"/>
        </a:solidFill>
        <a:ln w="12700" cap="flat" cmpd="sng" algn="ctr">
          <a:solidFill>
            <a:schemeClr val="accent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B7C282-84EA-4A18-AFDC-B0F17F2DC774}">
      <dsp:nvSpPr>
        <dsp:cNvPr id="0" name=""/>
        <dsp:cNvSpPr/>
      </dsp:nvSpPr>
      <dsp:spPr>
        <a:xfrm>
          <a:off x="6328154" y="445191"/>
          <a:ext cx="3536595" cy="23649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100000"/>
            </a:lnSpc>
            <a:spcBef>
              <a:spcPct val="0"/>
            </a:spcBef>
            <a:spcAft>
              <a:spcPct val="35000"/>
            </a:spcAft>
            <a:buNone/>
          </a:pPr>
          <a:r>
            <a:rPr lang="en-US" sz="2000" b="1" kern="1200">
              <a:solidFill>
                <a:schemeClr val="tx1"/>
              </a:solidFill>
            </a:rPr>
            <a:t>Social Media</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Follow us on X (formerly Twitter)</a:t>
          </a:r>
          <a:endParaRPr lang="en-GB" sz="2000" kern="1200">
            <a:solidFill>
              <a:schemeClr val="tx1"/>
            </a:solidFill>
          </a:endParaRPr>
        </a:p>
        <a:p>
          <a:pPr marL="228600" lvl="1" indent="-228600" algn="l" defTabSz="889000">
            <a:lnSpc>
              <a:spcPct val="100000"/>
            </a:lnSpc>
            <a:spcBef>
              <a:spcPct val="0"/>
            </a:spcBef>
            <a:spcAft>
              <a:spcPct val="15000"/>
            </a:spcAft>
            <a:buChar char="•"/>
          </a:pPr>
          <a:r>
            <a:rPr lang="en-US" sz="2000" b="0" kern="1200">
              <a:solidFill>
                <a:schemeClr val="tx1"/>
              </a:solidFill>
            </a:rPr>
            <a:t>Get help from our customer </a:t>
          </a:r>
          <a:r>
            <a:rPr lang="en-GB" sz="2000" kern="1200">
              <a:solidFill>
                <a:schemeClr val="tx1"/>
              </a:solidFill>
            </a:rPr>
            <a:t>service twitter account</a:t>
          </a:r>
        </a:p>
        <a:p>
          <a:pPr marL="228600" lvl="1" indent="-228600" algn="l" defTabSz="889000">
            <a:lnSpc>
              <a:spcPct val="100000"/>
            </a:lnSpc>
            <a:spcBef>
              <a:spcPct val="0"/>
            </a:spcBef>
            <a:spcAft>
              <a:spcPct val="15000"/>
            </a:spcAft>
            <a:buChar char="•"/>
          </a:pPr>
          <a:r>
            <a:rPr lang="en-GB" sz="2000" kern="1200">
              <a:solidFill>
                <a:schemeClr val="tx1"/>
              </a:solidFill>
            </a:rPr>
            <a:t>Read our blog</a:t>
          </a:r>
        </a:p>
      </dsp:txBody>
      <dsp:txXfrm>
        <a:off x="6328154" y="445191"/>
        <a:ext cx="3536595" cy="236490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312176-CD2F-C906-EA25-53B5142851F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034098B-0B48-AE56-B862-572A56252B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A73BFB-98CB-48B9-94EC-951DC396B1C8}" type="datetimeFigureOut">
              <a:rPr lang="en-GB" smtClean="0"/>
              <a:t>26/09/2025</a:t>
            </a:fld>
            <a:endParaRPr lang="en-GB"/>
          </a:p>
        </p:txBody>
      </p:sp>
      <p:sp>
        <p:nvSpPr>
          <p:cNvPr id="4" name="Footer Placeholder 3">
            <a:extLst>
              <a:ext uri="{FF2B5EF4-FFF2-40B4-BE49-F238E27FC236}">
                <a16:creationId xmlns:a16="http://schemas.microsoft.com/office/drawing/2014/main" id="{AC63B982-9802-C80C-80B6-69CAFE725F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FE5156C-BE97-DE51-2C5F-56A7C7AA8F5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B72910-E49B-45A5-AD4F-261F7F28C03D}" type="slidenum">
              <a:rPr lang="en-GB" smtClean="0"/>
              <a:t>‹#›</a:t>
            </a:fld>
            <a:endParaRPr lang="en-GB"/>
          </a:p>
        </p:txBody>
      </p:sp>
    </p:spTree>
    <p:extLst>
      <p:ext uri="{BB962C8B-B14F-4D97-AF65-F5344CB8AC3E}">
        <p14:creationId xmlns:p14="http://schemas.microsoft.com/office/powerpoint/2010/main" val="2183679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0DA7AC-21A6-48FE-AADC-53FFB7595DE4}" type="datetimeFigureOut">
              <a:rPr lang="en-GB" smtClean="0"/>
              <a:t>26/09/2025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1A3158-828B-45DC-A055-D433B2F6AF05}" type="slidenum">
              <a:rPr lang="en-GB" smtClean="0"/>
              <a:t>‹#›</a:t>
            </a:fld>
            <a:endParaRPr lang="en-GB"/>
          </a:p>
        </p:txBody>
      </p:sp>
    </p:spTree>
    <p:extLst>
      <p:ext uri="{BB962C8B-B14F-4D97-AF65-F5344CB8AC3E}">
        <p14:creationId xmlns:p14="http://schemas.microsoft.com/office/powerpoint/2010/main" val="3780015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1</a:t>
            </a:fld>
            <a:endParaRPr lang="en-GB"/>
          </a:p>
        </p:txBody>
      </p:sp>
    </p:spTree>
    <p:extLst>
      <p:ext uri="{BB962C8B-B14F-4D97-AF65-F5344CB8AC3E}">
        <p14:creationId xmlns:p14="http://schemas.microsoft.com/office/powerpoint/2010/main" val="2308123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89169-766E-78F8-FE9F-1969659558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A28D3B-CD9B-46ED-E3E3-A859F5802C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A9BFF1-B7E0-20A2-A473-DA1E8FEEABF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E2FF49A-994B-CD94-F176-A178CB49A5EF}"/>
              </a:ext>
            </a:extLst>
          </p:cNvPr>
          <p:cNvSpPr>
            <a:spLocks noGrp="1"/>
          </p:cNvSpPr>
          <p:nvPr>
            <p:ph type="sldNum" sz="quarter" idx="5"/>
          </p:nvPr>
        </p:nvSpPr>
        <p:spPr/>
        <p:txBody>
          <a:bodyPr/>
          <a:lstStyle/>
          <a:p>
            <a:fld id="{2C1A3158-828B-45DC-A055-D433B2F6AF05}" type="slidenum">
              <a:rPr lang="en-GB" smtClean="0"/>
              <a:t>14</a:t>
            </a:fld>
            <a:endParaRPr lang="en-GB"/>
          </a:p>
        </p:txBody>
      </p:sp>
    </p:spTree>
    <p:extLst>
      <p:ext uri="{BB962C8B-B14F-4D97-AF65-F5344CB8AC3E}">
        <p14:creationId xmlns:p14="http://schemas.microsoft.com/office/powerpoint/2010/main" val="3241700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6A2F4-9B91-86D1-8FA4-E5F35CB530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52DECD-7361-B209-A5D9-49A455890E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933BF4-1E8E-682F-9126-0EB647D8101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E6907F9-5147-4020-CA68-39DEAB98F514}"/>
              </a:ext>
            </a:extLst>
          </p:cNvPr>
          <p:cNvSpPr>
            <a:spLocks noGrp="1"/>
          </p:cNvSpPr>
          <p:nvPr>
            <p:ph type="sldNum" sz="quarter" idx="5"/>
          </p:nvPr>
        </p:nvSpPr>
        <p:spPr/>
        <p:txBody>
          <a:bodyPr/>
          <a:lstStyle/>
          <a:p>
            <a:fld id="{2C1A3158-828B-45DC-A055-D433B2F6AF05}" type="slidenum">
              <a:rPr lang="en-GB" smtClean="0"/>
              <a:t>15</a:t>
            </a:fld>
            <a:endParaRPr lang="en-GB"/>
          </a:p>
        </p:txBody>
      </p:sp>
    </p:spTree>
    <p:extLst>
      <p:ext uri="{BB962C8B-B14F-4D97-AF65-F5344CB8AC3E}">
        <p14:creationId xmlns:p14="http://schemas.microsoft.com/office/powerpoint/2010/main" val="1858291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Char char="•"/>
            </a:pPr>
            <a:r>
              <a:rPr lang="en-GB" sz="1200">
                <a:ea typeface="+mn-lt"/>
                <a:cs typeface="+mn-lt"/>
              </a:rPr>
              <a:t>Generally, when the LAA is in a position to consider case specific payments, the process of recouping the contingency payment will be started by the LAA once 2 weeks have passed. This means for two weeks there will be no recoupments, then the LAA will start to recoup a quarter of an average week’s payment each week until the full amount has been recouped. The average week’s payment will be calculated as the total value of contingency payments received by the provider/barrister divided by the number of weeks in which they received a payment. Recoupments will be done via a Debit Note transaction.</a:t>
            </a:r>
            <a:endParaRPr lang="en-US" sz="1200">
              <a:cs typeface="Arial"/>
            </a:endParaRPr>
          </a:p>
          <a:p>
            <a:pPr marL="342900" indent="-342900">
              <a:buChar char="•"/>
            </a:pPr>
            <a:r>
              <a:rPr lang="en-GB" sz="1200">
                <a:ea typeface="+mn-lt"/>
                <a:cs typeface="+mn-lt"/>
              </a:rPr>
              <a:t>The LAA will give notice to providers and counsel in advance of system access being restored or a move to case specific payments. The 2 weeks’ notice period, and recoupment amounts, will be kept under review for reasonableness considering LAA operational performance during the recovery period.</a:t>
            </a:r>
            <a:endParaRPr lang="en-GB" sz="1200">
              <a:cs typeface="Arial"/>
            </a:endParaRPr>
          </a:p>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17</a:t>
            </a:fld>
            <a:endParaRPr lang="en-GB"/>
          </a:p>
        </p:txBody>
      </p:sp>
    </p:spTree>
    <p:extLst>
      <p:ext uri="{BB962C8B-B14F-4D97-AF65-F5344CB8AC3E}">
        <p14:creationId xmlns:p14="http://schemas.microsoft.com/office/powerpoint/2010/main" val="39947939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Char char="•"/>
            </a:pPr>
            <a:r>
              <a:rPr lang="en-GB" sz="1200">
                <a:cs typeface="Arial"/>
              </a:rPr>
              <a:t>The pace of recoupment will be capped at 25% of the weekly average but kept under close review. If the average pace of billing during the recovery period is significantly below this due to any limitations which occur on LAA processing, the pace of recoupment will be adjusted to accommodate this to ensure providers can plan for and rely on, expected cashflow. We will also consider providers’ overall billing patterns when considering this. </a:t>
            </a:r>
            <a:endParaRPr lang="en-US" sz="1200">
              <a:cs typeface="Arial"/>
            </a:endParaRPr>
          </a:p>
          <a:p>
            <a:pPr marL="342900" indent="-342900">
              <a:buChar char="•"/>
            </a:pPr>
            <a:r>
              <a:rPr lang="en-GB" sz="1200">
                <a:cs typeface="Arial"/>
              </a:rPr>
              <a:t>Where individual providers or counsel are experiencing hardship during the recoupment period, we will implement an escalation process to discuss on a case-by-case basis any appropriate prioritisation or adjustment to the recoupment schedule. Details of that process will be published prior to the recoupment period</a:t>
            </a:r>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18</a:t>
            </a:fld>
            <a:endParaRPr lang="en-GB"/>
          </a:p>
        </p:txBody>
      </p:sp>
    </p:spTree>
    <p:extLst>
      <p:ext uri="{BB962C8B-B14F-4D97-AF65-F5344CB8AC3E}">
        <p14:creationId xmlns:p14="http://schemas.microsoft.com/office/powerpoint/2010/main" val="34312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821B5-59FA-19A9-9F73-A7D11C3391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33789B-1968-BEA7-7465-024943C78F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1A7194-7241-ECE7-C2E6-CEFF4216D84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F46B1C9-A47A-1F25-C608-31DA832F63A9}"/>
              </a:ext>
            </a:extLst>
          </p:cNvPr>
          <p:cNvSpPr>
            <a:spLocks noGrp="1"/>
          </p:cNvSpPr>
          <p:nvPr>
            <p:ph type="sldNum" sz="quarter" idx="5"/>
          </p:nvPr>
        </p:nvSpPr>
        <p:spPr/>
        <p:txBody>
          <a:bodyPr/>
          <a:lstStyle/>
          <a:p>
            <a:fld id="{2AEFB60E-C0A5-416E-864A-9ED7E1B46ACC}" type="slidenum">
              <a:rPr lang="en-GB" smtClean="0"/>
              <a:t>2</a:t>
            </a:fld>
            <a:endParaRPr lang="en-GB"/>
          </a:p>
        </p:txBody>
      </p:sp>
    </p:spTree>
    <p:extLst>
      <p:ext uri="{BB962C8B-B14F-4D97-AF65-F5344CB8AC3E}">
        <p14:creationId xmlns:p14="http://schemas.microsoft.com/office/powerpoint/2010/main" val="1649379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3</a:t>
            </a:fld>
            <a:endParaRPr lang="en-GB"/>
          </a:p>
        </p:txBody>
      </p:sp>
    </p:spTree>
    <p:extLst>
      <p:ext uri="{BB962C8B-B14F-4D97-AF65-F5344CB8AC3E}">
        <p14:creationId xmlns:p14="http://schemas.microsoft.com/office/powerpoint/2010/main" val="2458647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21590" algn="just">
              <a:lnSpc>
                <a:spcPct val="100000"/>
              </a:lnSpc>
              <a:spcAft>
                <a:spcPts val="5"/>
              </a:spcAft>
            </a:pPr>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5</a:t>
            </a:fld>
            <a:endParaRPr lang="en-GB"/>
          </a:p>
        </p:txBody>
      </p:sp>
    </p:spTree>
    <p:extLst>
      <p:ext uri="{BB962C8B-B14F-4D97-AF65-F5344CB8AC3E}">
        <p14:creationId xmlns:p14="http://schemas.microsoft.com/office/powerpoint/2010/main" val="3623352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7</a:t>
            </a:fld>
            <a:endParaRPr lang="en-GB"/>
          </a:p>
        </p:txBody>
      </p:sp>
    </p:spTree>
    <p:extLst>
      <p:ext uri="{BB962C8B-B14F-4D97-AF65-F5344CB8AC3E}">
        <p14:creationId xmlns:p14="http://schemas.microsoft.com/office/powerpoint/2010/main" val="1036336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48E5F-883A-081A-D0EA-2D63A339DE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F0A520-54E4-49F8-D068-3671F51DF5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9FAF91-8E01-4A9A-ECE7-B4EDA244935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C30E904-CABC-D3FF-421C-6677D163F9C7}"/>
              </a:ext>
            </a:extLst>
          </p:cNvPr>
          <p:cNvSpPr>
            <a:spLocks noGrp="1"/>
          </p:cNvSpPr>
          <p:nvPr>
            <p:ph type="sldNum" sz="quarter" idx="5"/>
          </p:nvPr>
        </p:nvSpPr>
        <p:spPr/>
        <p:txBody>
          <a:bodyPr/>
          <a:lstStyle/>
          <a:p>
            <a:fld id="{2C1A3158-828B-45DC-A055-D433B2F6AF05}" type="slidenum">
              <a:rPr lang="en-GB" smtClean="0"/>
              <a:t>9</a:t>
            </a:fld>
            <a:endParaRPr lang="en-GB"/>
          </a:p>
        </p:txBody>
      </p:sp>
    </p:spTree>
    <p:extLst>
      <p:ext uri="{BB962C8B-B14F-4D97-AF65-F5344CB8AC3E}">
        <p14:creationId xmlns:p14="http://schemas.microsoft.com/office/powerpoint/2010/main" val="3310713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8935D-26CA-5548-6EE8-EBC4F09BE0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5E1D01-2487-8E90-A32F-67B4A819F5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3BEF23-6225-3E48-5607-29FD36FFC5F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661F686-F156-A3CD-BC44-A709EA89DE80}"/>
              </a:ext>
            </a:extLst>
          </p:cNvPr>
          <p:cNvSpPr>
            <a:spLocks noGrp="1"/>
          </p:cNvSpPr>
          <p:nvPr>
            <p:ph type="sldNum" sz="quarter" idx="5"/>
          </p:nvPr>
        </p:nvSpPr>
        <p:spPr/>
        <p:txBody>
          <a:bodyPr/>
          <a:lstStyle/>
          <a:p>
            <a:fld id="{2C1A3158-828B-45DC-A055-D433B2F6AF05}" type="slidenum">
              <a:rPr lang="en-GB" smtClean="0"/>
              <a:t>10</a:t>
            </a:fld>
            <a:endParaRPr lang="en-GB"/>
          </a:p>
        </p:txBody>
      </p:sp>
    </p:spTree>
    <p:extLst>
      <p:ext uri="{BB962C8B-B14F-4D97-AF65-F5344CB8AC3E}">
        <p14:creationId xmlns:p14="http://schemas.microsoft.com/office/powerpoint/2010/main" val="42323996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14A80-FF77-CBCF-8E83-81EED67117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09D758-15FC-87D7-61BB-73699F5C9A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4766D7-352D-4193-F1E7-69DFECE0C12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A0F8AF7-06D2-B6F3-1376-340E46684916}"/>
              </a:ext>
            </a:extLst>
          </p:cNvPr>
          <p:cNvSpPr>
            <a:spLocks noGrp="1"/>
          </p:cNvSpPr>
          <p:nvPr>
            <p:ph type="sldNum" sz="quarter" idx="5"/>
          </p:nvPr>
        </p:nvSpPr>
        <p:spPr/>
        <p:txBody>
          <a:bodyPr/>
          <a:lstStyle/>
          <a:p>
            <a:fld id="{2C1A3158-828B-45DC-A055-D433B2F6AF05}" type="slidenum">
              <a:rPr lang="en-GB" smtClean="0"/>
              <a:t>12</a:t>
            </a:fld>
            <a:endParaRPr lang="en-GB"/>
          </a:p>
        </p:txBody>
      </p:sp>
    </p:spTree>
    <p:extLst>
      <p:ext uri="{BB962C8B-B14F-4D97-AF65-F5344CB8AC3E}">
        <p14:creationId xmlns:p14="http://schemas.microsoft.com/office/powerpoint/2010/main" val="1413746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E8597-8D04-69C4-727B-7F32CDB2B5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0BA45E-00A7-1FCF-412B-0BB08F7496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80F738-6281-215C-206A-0469742C8F4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05CF19E-DB09-A9C6-BFA5-053FE7E9BF7F}"/>
              </a:ext>
            </a:extLst>
          </p:cNvPr>
          <p:cNvSpPr>
            <a:spLocks noGrp="1"/>
          </p:cNvSpPr>
          <p:nvPr>
            <p:ph type="sldNum" sz="quarter" idx="5"/>
          </p:nvPr>
        </p:nvSpPr>
        <p:spPr/>
        <p:txBody>
          <a:bodyPr/>
          <a:lstStyle/>
          <a:p>
            <a:fld id="{2C1A3158-828B-45DC-A055-D433B2F6AF05}" type="slidenum">
              <a:rPr lang="en-GB" smtClean="0"/>
              <a:t>13</a:t>
            </a:fld>
            <a:endParaRPr lang="en-GB"/>
          </a:p>
        </p:txBody>
      </p:sp>
    </p:spTree>
    <p:extLst>
      <p:ext uri="{BB962C8B-B14F-4D97-AF65-F5344CB8AC3E}">
        <p14:creationId xmlns:p14="http://schemas.microsoft.com/office/powerpoint/2010/main" val="26464315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15" name="Picture 14" descr="Legal Aid Agency. Providing access to justice through working with others to achieve excellence in the delivery of legal aid">
            <a:extLst>
              <a:ext uri="{FF2B5EF4-FFF2-40B4-BE49-F238E27FC236}">
                <a16:creationId xmlns:a16="http://schemas.microsoft.com/office/drawing/2014/main" id="{650D788D-F4F1-FF26-7209-48E348FC9E6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 y="857"/>
            <a:ext cx="12191998" cy="6856285"/>
          </a:xfrm>
          <a:prstGeom prst="rect">
            <a:avLst/>
          </a:prstGeom>
        </p:spPr>
      </p:pic>
      <p:sp>
        <p:nvSpPr>
          <p:cNvPr id="2" name="Title 1">
            <a:extLst>
              <a:ext uri="{FF2B5EF4-FFF2-40B4-BE49-F238E27FC236}">
                <a16:creationId xmlns:a16="http://schemas.microsoft.com/office/drawing/2014/main" id="{B47590F9-5019-854C-18E3-647D62225888}"/>
              </a:ext>
            </a:extLst>
          </p:cNvPr>
          <p:cNvSpPr>
            <a:spLocks noGrp="1"/>
          </p:cNvSpPr>
          <p:nvPr>
            <p:ph type="ctrTitle"/>
          </p:nvPr>
        </p:nvSpPr>
        <p:spPr>
          <a:xfrm>
            <a:off x="758189" y="2622074"/>
            <a:ext cx="7920000" cy="1080000"/>
          </a:xfrm>
        </p:spPr>
        <p:txBody>
          <a:bodyPr anchor="t" anchorCtr="0">
            <a:normAutofit/>
          </a:bodyPr>
          <a:lstStyle>
            <a:lvl1pPr algn="l">
              <a:lnSpc>
                <a:spcPct val="100000"/>
              </a:lnSpc>
              <a:defRPr sz="3400" b="1"/>
            </a:lvl1pPr>
          </a:lstStyle>
          <a:p>
            <a:r>
              <a:rPr lang="en-US" noProof="0"/>
              <a:t>Click to edit Master title style</a:t>
            </a:r>
            <a:endParaRPr lang="en-GB" noProof="0"/>
          </a:p>
        </p:txBody>
      </p:sp>
      <p:sp>
        <p:nvSpPr>
          <p:cNvPr id="3" name="Subtitle 2">
            <a:extLst>
              <a:ext uri="{FF2B5EF4-FFF2-40B4-BE49-F238E27FC236}">
                <a16:creationId xmlns:a16="http://schemas.microsoft.com/office/drawing/2014/main" id="{9F0F1EE0-638B-690E-3374-CE1E12D2585D}"/>
              </a:ext>
            </a:extLst>
          </p:cNvPr>
          <p:cNvSpPr>
            <a:spLocks noGrp="1"/>
          </p:cNvSpPr>
          <p:nvPr>
            <p:ph type="subTitle" idx="1"/>
          </p:nvPr>
        </p:nvSpPr>
        <p:spPr>
          <a:xfrm>
            <a:off x="758190" y="3838357"/>
            <a:ext cx="7920000" cy="1080000"/>
          </a:xfrm>
        </p:spPr>
        <p:txBody>
          <a:bodyPr/>
          <a:lstStyle>
            <a:lvl1pPr marL="0" indent="0" algn="l">
              <a:lnSpc>
                <a:spcPct val="100000"/>
              </a:lnSpc>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a:p>
        </p:txBody>
      </p:sp>
      <p:sp>
        <p:nvSpPr>
          <p:cNvPr id="10" name="Text Placeholder 9">
            <a:extLst>
              <a:ext uri="{FF2B5EF4-FFF2-40B4-BE49-F238E27FC236}">
                <a16:creationId xmlns:a16="http://schemas.microsoft.com/office/drawing/2014/main" id="{A565C95F-3718-1528-8609-763CA15704E3}"/>
              </a:ext>
            </a:extLst>
          </p:cNvPr>
          <p:cNvSpPr>
            <a:spLocks noGrp="1"/>
          </p:cNvSpPr>
          <p:nvPr>
            <p:ph type="body" sz="quarter" idx="13" hasCustomPrompt="1"/>
          </p:nvPr>
        </p:nvSpPr>
        <p:spPr>
          <a:xfrm>
            <a:off x="758189" y="5364119"/>
            <a:ext cx="7920000" cy="288000"/>
          </a:xfrm>
        </p:spPr>
        <p:txBody>
          <a:bodyPr>
            <a:normAutofit/>
          </a:bodyPr>
          <a:lstStyle>
            <a:lvl1pPr marL="0" indent="0">
              <a:lnSpc>
                <a:spcPct val="100000"/>
              </a:lnSpc>
              <a:spcBef>
                <a:spcPts val="0"/>
              </a:spcBef>
              <a:buNone/>
              <a:defRPr sz="1600"/>
            </a:lvl1pPr>
            <a:lvl2pPr marL="457200" indent="0">
              <a:buNone/>
              <a:defRPr/>
            </a:lvl2pPr>
          </a:lstStyle>
          <a:p>
            <a:pPr lvl="0"/>
            <a:r>
              <a:rPr lang="en-US"/>
              <a:t>Month YYYY</a:t>
            </a:r>
          </a:p>
        </p:txBody>
      </p:sp>
      <p:pic>
        <p:nvPicPr>
          <p:cNvPr id="5" name="Picture 4">
            <a:extLst>
              <a:ext uri="{FF2B5EF4-FFF2-40B4-BE49-F238E27FC236}">
                <a16:creationId xmlns:a16="http://schemas.microsoft.com/office/drawing/2014/main" id="{C8279A9B-1203-6748-7911-405F61EB5EA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pic>
        <p:nvPicPr>
          <p:cNvPr id="4" name="Picture 3" descr="Legal Aid Agency. Providing access to justice through working with others to achieve excellence in the delivery of legal aid">
            <a:extLst>
              <a:ext uri="{FF2B5EF4-FFF2-40B4-BE49-F238E27FC236}">
                <a16:creationId xmlns:a16="http://schemas.microsoft.com/office/drawing/2014/main" id="{26D82072-2C01-2A68-D7B0-AA6398650CD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857"/>
            <a:ext cx="12191998" cy="6856285"/>
          </a:xfrm>
          <a:prstGeom prst="rect">
            <a:avLst/>
          </a:prstGeom>
        </p:spPr>
      </p:pic>
      <p:pic>
        <p:nvPicPr>
          <p:cNvPr id="6" name="Picture 5">
            <a:extLst>
              <a:ext uri="{FF2B5EF4-FFF2-40B4-BE49-F238E27FC236}">
                <a16:creationId xmlns:a16="http://schemas.microsoft.com/office/drawing/2014/main" id="{652739A3-1883-60BC-C01C-C3007D9C343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972292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ontent &amp; Emphasi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lstStyle>
            <a:lvl2pPr>
              <a:buClrTx/>
              <a:defRPr/>
            </a:lvl2pPr>
            <a:lvl3pPr>
              <a:buClrTx/>
              <a:defRPr/>
            </a:lvl3pPr>
            <a:lvl4pPr>
              <a:buClrTx/>
              <a:defRPr/>
            </a:lvl4pPr>
            <a:lvl5pPr>
              <a:buClrTx/>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a:xfrm>
            <a:off x="3202284" y="6457194"/>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264937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Large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624F3EF4-BF41-0563-2948-DCF0BDB2E7FF}"/>
              </a:ext>
            </a:extLst>
          </p:cNvPr>
          <p:cNvSpPr>
            <a:spLocks noGrp="1"/>
          </p:cNvSpPr>
          <p:nvPr>
            <p:ph type="body" sz="quarter" idx="13"/>
          </p:nvPr>
        </p:nvSpPr>
        <p:spPr>
          <a:xfrm>
            <a:off x="809426" y="1395413"/>
            <a:ext cx="10727999" cy="4229897"/>
          </a:xfrm>
        </p:spPr>
        <p:txBody>
          <a:bodyPr>
            <a:normAutofit/>
          </a:bodyPr>
          <a:lstStyle>
            <a:lvl1pPr>
              <a:defRPr sz="3400"/>
            </a:lvl1pPr>
            <a:lvl2pPr marL="360000" indent="-360000">
              <a:buClrTx/>
              <a:defRPr sz="2400"/>
            </a:lvl2pPr>
            <a:lvl3pPr marL="720000" indent="-360000">
              <a:buClrTx/>
              <a:defRPr sz="2400"/>
            </a:lvl3pPr>
            <a:lvl4pPr marL="1080000" indent="-360000">
              <a:buClrTx/>
              <a:defRPr sz="2400"/>
            </a:lvl4pPr>
            <a:lvl5pPr marL="1440000" indent="-360000">
              <a:buClrTx/>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
        <p:nvSpPr>
          <p:cNvPr id="2" name="Footer Placeholder 4">
            <a:extLst>
              <a:ext uri="{FF2B5EF4-FFF2-40B4-BE49-F238E27FC236}">
                <a16:creationId xmlns:a16="http://schemas.microsoft.com/office/drawing/2014/main" id="{1095A724-0307-5E19-7110-5595331D61B1}"/>
              </a:ext>
              <a:ext uri="{C183D7F6-B498-43B3-948B-1728B52AA6E4}">
                <adec:decorative xmlns:adec="http://schemas.microsoft.com/office/drawing/2017/decorative" val="1"/>
              </a:ext>
            </a:extLst>
          </p:cNvPr>
          <p:cNvSpPr>
            <a:spLocks noGrp="1"/>
          </p:cNvSpPr>
          <p:nvPr>
            <p:ph type="ftr" sz="quarter" idx="11"/>
          </p:nvPr>
        </p:nvSpPr>
        <p:spPr>
          <a:xfrm>
            <a:off x="3164613" y="6451040"/>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Tree>
    <p:extLst>
      <p:ext uri="{BB962C8B-B14F-4D97-AF65-F5344CB8AC3E}">
        <p14:creationId xmlns:p14="http://schemas.microsoft.com/office/powerpoint/2010/main" val="326443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End Slide">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AE1315A-D470-E14A-1174-2675FA007A0E}"/>
              </a:ext>
            </a:extLst>
          </p:cNvPr>
          <p:cNvSpPr>
            <a:spLocks noGrp="1"/>
          </p:cNvSpPr>
          <p:nvPr>
            <p:ph type="body" idx="1" hasCustomPrompt="1"/>
          </p:nvPr>
        </p:nvSpPr>
        <p:spPr>
          <a:xfrm>
            <a:off x="708800" y="3281680"/>
            <a:ext cx="7920000" cy="2515262"/>
          </a:xfrm>
        </p:spPr>
        <p:txBody>
          <a:bodyPr anchor="b" anchorCtr="0">
            <a:normAutofit/>
          </a:bodyPr>
          <a:lstStyle>
            <a:lvl1pPr marL="0" indent="0" algn="ctr">
              <a:lnSpc>
                <a:spcPct val="100000"/>
              </a:lnSpc>
              <a:spcAft>
                <a:spcPts val="600"/>
              </a:spcAft>
              <a:buNone/>
              <a:defRPr sz="1800" b="0">
                <a:solidFill>
                  <a:schemeClr val="accent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rtl="0" fontAlgn="base">
              <a:lnSpc>
                <a:spcPts val="1350"/>
              </a:lnSpc>
            </a:pPr>
            <a:r>
              <a:rPr lang="en-GB" sz="1800" b="1" i="0" u="none" strike="noStrike">
                <a:solidFill>
                  <a:srgbClr val="565B96"/>
                </a:solidFill>
                <a:effectLst/>
                <a:latin typeface="Arial" panose="020B0604020202020204" pitchFamily="34" charset="0"/>
              </a:rPr>
              <a:t>Legal Aid Agency</a:t>
            </a:r>
            <a:r>
              <a:rPr lang="en-US" sz="1800" b="0" i="0">
                <a:solidFill>
                  <a:srgbClr val="000000"/>
                </a:solidFill>
                <a:effectLst/>
                <a:latin typeface="Arial" panose="020B0604020202020204" pitchFamily="34" charset="0"/>
              </a:rPr>
              <a:t>​</a:t>
            </a:r>
          </a:p>
          <a:p>
            <a:pPr algn="l" rtl="0" fontAlgn="base">
              <a:lnSpc>
                <a:spcPts val="1350"/>
              </a:lnSpc>
            </a:pP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13th Floor (13.51)</a:t>
            </a:r>
            <a:r>
              <a:rPr lang="en-US" sz="1800" b="0" i="0">
                <a:solidFill>
                  <a:srgbClr val="000000"/>
                </a:solidFill>
                <a:effectLst/>
                <a:latin typeface="Arial" panose="020B0604020202020204" pitchFamily="34" charset="0"/>
              </a:rPr>
              <a:t>​</a:t>
            </a:r>
          </a:p>
          <a:p>
            <a:pPr algn="l" rtl="0" fontAlgn="base">
              <a:lnSpc>
                <a:spcPts val="1350"/>
              </a:lnSpc>
            </a:pP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102 Petty France</a:t>
            </a:r>
          </a:p>
          <a:p>
            <a:pPr algn="l" rtl="0" fontAlgn="base">
              <a:lnSpc>
                <a:spcPts val="1350"/>
              </a:lnSpc>
            </a:pPr>
            <a:r>
              <a:rPr lang="en-US" sz="1800" b="0" i="0">
                <a:solidFill>
                  <a:srgbClr val="000000"/>
                </a:solidFill>
                <a:effectLst/>
                <a:latin typeface="Arial" panose="020B0604020202020204" pitchFamily="34" charset="0"/>
              </a:rPr>
              <a:t>​</a:t>
            </a: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London SW1H 9AJ</a:t>
            </a:r>
          </a:p>
          <a:p>
            <a:pPr algn="l" rtl="0" fontAlgn="base">
              <a:lnSpc>
                <a:spcPts val="1350"/>
              </a:lnSpc>
            </a:pPr>
            <a:r>
              <a:rPr lang="en-US" sz="1800" b="0" i="0">
                <a:solidFill>
                  <a:srgbClr val="000000"/>
                </a:solidFill>
                <a:effectLst/>
                <a:latin typeface="Arial" panose="020B0604020202020204" pitchFamily="34" charset="0"/>
              </a:rPr>
              <a:t>​</a:t>
            </a:r>
            <a:endParaRPr lang="en-US" b="0" i="0">
              <a:solidFill>
                <a:srgbClr val="000000"/>
              </a:solidFill>
              <a:effectLst/>
              <a:latin typeface="Segoe UI" panose="020B0502040204020203" pitchFamily="34" charset="0"/>
            </a:endParaRPr>
          </a:p>
          <a:p>
            <a:pPr algn="l" rtl="0" fontAlgn="base">
              <a:lnSpc>
                <a:spcPts val="1350"/>
              </a:lnSpc>
            </a:pPr>
            <a:r>
              <a:rPr lang="en-GB" sz="1800" b="0" i="0" u="none" strike="noStrike">
                <a:solidFill>
                  <a:srgbClr val="565B96"/>
                </a:solidFill>
                <a:effectLst/>
                <a:latin typeface="Arial" panose="020B0604020202020204" pitchFamily="34" charset="0"/>
              </a:rPr>
              <a:t>gov.uk/government/organisations/legal-aid-agency </a:t>
            </a:r>
            <a:r>
              <a:rPr lang="en-US" sz="1800" b="0" i="0">
                <a:solidFill>
                  <a:srgbClr val="000000"/>
                </a:solidFill>
                <a:effectLst/>
                <a:latin typeface="Arial" panose="020B0604020202020204" pitchFamily="34" charset="0"/>
              </a:rPr>
              <a:t>​</a:t>
            </a:r>
            <a:endParaRPr lang="en-US" b="0" i="0">
              <a:solidFill>
                <a:srgbClr val="000000"/>
              </a:solidFill>
              <a:effectLst/>
              <a:latin typeface="Segoe UI" panose="020B0502040204020203" pitchFamily="34" charset="0"/>
            </a:endParaRPr>
          </a:p>
          <a:p>
            <a:pPr lvl="0"/>
            <a:endParaRPr lang="en-US" noProof="0"/>
          </a:p>
        </p:txBody>
      </p:sp>
    </p:spTree>
    <p:extLst>
      <p:ext uri="{BB962C8B-B14F-4D97-AF65-F5344CB8AC3E}">
        <p14:creationId xmlns:p14="http://schemas.microsoft.com/office/powerpoint/2010/main" val="4212279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Large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8572C6D-C3B3-4399-8C80-6E80177792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4" y="9143"/>
            <a:ext cx="12189628" cy="6854952"/>
          </a:xfrm>
          <a:prstGeom prst="rect">
            <a:avLst/>
          </a:prstGeom>
        </p:spPr>
      </p:pic>
      <p:sp>
        <p:nvSpPr>
          <p:cNvPr id="3" name="Content Placeholder 2">
            <a:extLst>
              <a:ext uri="{FF2B5EF4-FFF2-40B4-BE49-F238E27FC236}">
                <a16:creationId xmlns:a16="http://schemas.microsoft.com/office/drawing/2014/main" id="{3ED172B8-BB78-4472-BCD0-2892B3F88B51}"/>
              </a:ext>
            </a:extLst>
          </p:cNvPr>
          <p:cNvSpPr>
            <a:spLocks noGrp="1"/>
          </p:cNvSpPr>
          <p:nvPr>
            <p:ph idx="1" hasCustomPrompt="1"/>
          </p:nvPr>
        </p:nvSpPr>
        <p:spPr>
          <a:xfrm>
            <a:off x="647999" y="1296000"/>
            <a:ext cx="11012777" cy="4266000"/>
          </a:xfrm>
        </p:spPr>
        <p:txBody>
          <a:bodyPr>
            <a:normAutofit/>
          </a:bodyPr>
          <a:lstStyle>
            <a:lvl1pPr>
              <a:defRPr sz="3400" b="0">
                <a:solidFill>
                  <a:srgbClr val="575C96"/>
                </a:solidFill>
              </a:defRPr>
            </a:lvl1pPr>
          </a:lstStyle>
          <a:p>
            <a:pPr lvl="0"/>
            <a:r>
              <a:rPr lang="en-US"/>
              <a:t>Large text</a:t>
            </a:r>
          </a:p>
        </p:txBody>
      </p:sp>
      <p:sp>
        <p:nvSpPr>
          <p:cNvPr id="11" name="Footer Placeholder 10">
            <a:extLst>
              <a:ext uri="{FF2B5EF4-FFF2-40B4-BE49-F238E27FC236}">
                <a16:creationId xmlns:a16="http://schemas.microsoft.com/office/drawing/2014/main" id="{21800271-3FB8-4215-8F17-0E1D0D6D2E2A}"/>
              </a:ext>
            </a:extLst>
          </p:cNvPr>
          <p:cNvSpPr>
            <a:spLocks noGrp="1"/>
          </p:cNvSpPr>
          <p:nvPr>
            <p:ph type="ftr" sz="quarter" idx="11"/>
          </p:nvPr>
        </p:nvSpPr>
        <p:spPr>
          <a:xfrm>
            <a:off x="3293724" y="6444690"/>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12" name="Slide Number Placeholder 11">
            <a:extLst>
              <a:ext uri="{FF2B5EF4-FFF2-40B4-BE49-F238E27FC236}">
                <a16:creationId xmlns:a16="http://schemas.microsoft.com/office/drawing/2014/main" id="{07FF09E1-5251-4D01-B98C-8F705DADBD9F}"/>
              </a:ext>
            </a:extLst>
          </p:cNvPr>
          <p:cNvSpPr>
            <a:spLocks noGrp="1"/>
          </p:cNvSpPr>
          <p:nvPr>
            <p:ph type="sldNum" sz="quarter" idx="12"/>
          </p:nvPr>
        </p:nvSpPr>
        <p:spPr/>
        <p:txBody>
          <a:bodyPr/>
          <a:lstStyle/>
          <a:p>
            <a:fld id="{9A8223AF-F2F5-41F7-A71C-81CE492BCB88}" type="slidenum">
              <a:rPr lang="en-GB" smtClean="0"/>
              <a:pPr/>
              <a:t>‹#›</a:t>
            </a:fld>
            <a:endParaRPr lang="en-GB"/>
          </a:p>
        </p:txBody>
      </p:sp>
    </p:spTree>
    <p:extLst>
      <p:ext uri="{BB962C8B-B14F-4D97-AF65-F5344CB8AC3E}">
        <p14:creationId xmlns:p14="http://schemas.microsoft.com/office/powerpoint/2010/main" val="30103838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15" name="Picture 14" descr="Legal Aid Agency. Providing access to justice through working with others to achieve excellence in the delivery of legal aid">
            <a:extLst>
              <a:ext uri="{FF2B5EF4-FFF2-40B4-BE49-F238E27FC236}">
                <a16:creationId xmlns:a16="http://schemas.microsoft.com/office/drawing/2014/main" id="{650D788D-F4F1-FF26-7209-48E348FC9E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 y="857"/>
            <a:ext cx="12191998" cy="6856285"/>
          </a:xfrm>
          <a:prstGeom prst="rect">
            <a:avLst/>
          </a:prstGeom>
        </p:spPr>
      </p:pic>
      <p:sp>
        <p:nvSpPr>
          <p:cNvPr id="2" name="Title 1">
            <a:extLst>
              <a:ext uri="{FF2B5EF4-FFF2-40B4-BE49-F238E27FC236}">
                <a16:creationId xmlns:a16="http://schemas.microsoft.com/office/drawing/2014/main" id="{B47590F9-5019-854C-18E3-647D62225888}"/>
              </a:ext>
            </a:extLst>
          </p:cNvPr>
          <p:cNvSpPr>
            <a:spLocks noGrp="1"/>
          </p:cNvSpPr>
          <p:nvPr>
            <p:ph type="ctrTitle"/>
          </p:nvPr>
        </p:nvSpPr>
        <p:spPr>
          <a:xfrm>
            <a:off x="758189" y="2622074"/>
            <a:ext cx="7920000" cy="1080000"/>
          </a:xfrm>
        </p:spPr>
        <p:txBody>
          <a:bodyPr anchor="t" anchorCtr="0">
            <a:normAutofit/>
          </a:bodyPr>
          <a:lstStyle>
            <a:lvl1pPr algn="l">
              <a:lnSpc>
                <a:spcPct val="100000"/>
              </a:lnSpc>
              <a:defRPr sz="3400" b="1"/>
            </a:lvl1pPr>
          </a:lstStyle>
          <a:p>
            <a:r>
              <a:rPr lang="en-US" noProof="0"/>
              <a:t>Click to edit Master title style</a:t>
            </a:r>
            <a:endParaRPr lang="en-GB" noProof="0"/>
          </a:p>
        </p:txBody>
      </p:sp>
      <p:sp>
        <p:nvSpPr>
          <p:cNvPr id="3" name="Subtitle 2">
            <a:extLst>
              <a:ext uri="{FF2B5EF4-FFF2-40B4-BE49-F238E27FC236}">
                <a16:creationId xmlns:a16="http://schemas.microsoft.com/office/drawing/2014/main" id="{9F0F1EE0-638B-690E-3374-CE1E12D2585D}"/>
              </a:ext>
            </a:extLst>
          </p:cNvPr>
          <p:cNvSpPr>
            <a:spLocks noGrp="1"/>
          </p:cNvSpPr>
          <p:nvPr>
            <p:ph type="subTitle" idx="1"/>
          </p:nvPr>
        </p:nvSpPr>
        <p:spPr>
          <a:xfrm>
            <a:off x="758190" y="3838357"/>
            <a:ext cx="7920000" cy="1080000"/>
          </a:xfrm>
        </p:spPr>
        <p:txBody>
          <a:bodyPr/>
          <a:lstStyle>
            <a:lvl1pPr marL="0" indent="0" algn="l">
              <a:lnSpc>
                <a:spcPct val="100000"/>
              </a:lnSpc>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a:p>
        </p:txBody>
      </p:sp>
      <p:sp>
        <p:nvSpPr>
          <p:cNvPr id="10" name="Text Placeholder 9">
            <a:extLst>
              <a:ext uri="{FF2B5EF4-FFF2-40B4-BE49-F238E27FC236}">
                <a16:creationId xmlns:a16="http://schemas.microsoft.com/office/drawing/2014/main" id="{A565C95F-3718-1528-8609-763CA15704E3}"/>
              </a:ext>
            </a:extLst>
          </p:cNvPr>
          <p:cNvSpPr>
            <a:spLocks noGrp="1"/>
          </p:cNvSpPr>
          <p:nvPr>
            <p:ph type="body" sz="quarter" idx="13" hasCustomPrompt="1"/>
          </p:nvPr>
        </p:nvSpPr>
        <p:spPr>
          <a:xfrm>
            <a:off x="758189" y="5364119"/>
            <a:ext cx="7920000" cy="288000"/>
          </a:xfrm>
        </p:spPr>
        <p:txBody>
          <a:bodyPr>
            <a:normAutofit/>
          </a:bodyPr>
          <a:lstStyle>
            <a:lvl1pPr marL="0" indent="0">
              <a:lnSpc>
                <a:spcPct val="100000"/>
              </a:lnSpc>
              <a:spcBef>
                <a:spcPts val="0"/>
              </a:spcBef>
              <a:buNone/>
              <a:defRPr sz="1600"/>
            </a:lvl1pPr>
            <a:lvl2pPr marL="457200" indent="0">
              <a:buNone/>
              <a:defRPr/>
            </a:lvl2pPr>
          </a:lstStyle>
          <a:p>
            <a:pPr lvl="0"/>
            <a:r>
              <a:rPr lang="en-US"/>
              <a:t>Month YYYY</a:t>
            </a:r>
          </a:p>
        </p:txBody>
      </p:sp>
      <p:pic>
        <p:nvPicPr>
          <p:cNvPr id="5" name="Picture 4">
            <a:extLst>
              <a:ext uri="{FF2B5EF4-FFF2-40B4-BE49-F238E27FC236}">
                <a16:creationId xmlns:a16="http://schemas.microsoft.com/office/drawing/2014/main" id="{C8279A9B-1203-6748-7911-405F61EB5EA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0463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pic>
        <p:nvPicPr>
          <p:cNvPr id="3" name="Picture 2">
            <a:extLst>
              <a:ext uri="{FF2B5EF4-FFF2-40B4-BE49-F238E27FC236}">
                <a16:creationId xmlns:a16="http://schemas.microsoft.com/office/drawing/2014/main" id="{294CE059-C005-46F5-C45E-25B33E9C157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992807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D33D3-D582-48EF-0A2B-74426CCEC468}"/>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11E300F-E606-52C3-A6CF-24C403CD7DD4}"/>
              </a:ext>
            </a:extLst>
          </p:cNvPr>
          <p:cNvSpPr>
            <a:spLocks noGrp="1"/>
          </p:cNvSpPr>
          <p:nvPr>
            <p:ph idx="1"/>
          </p:nvPr>
        </p:nvSpPr>
        <p:spPr/>
        <p:txBody>
          <a:bodyPr>
            <a:normAutofit/>
          </a:bodyPr>
          <a:lstStyle>
            <a:lvl1pPr>
              <a:defRPr sz="2000"/>
            </a:lvl1pPr>
            <a:lvl2pPr>
              <a:buClrTx/>
              <a:defRPr sz="2000"/>
            </a:lvl2pPr>
            <a:lvl3pPr>
              <a:buClrTx/>
              <a:defRPr sz="2000"/>
            </a:lvl3pPr>
            <a:lvl4pPr>
              <a:buClrTx/>
              <a:defRPr sz="2000"/>
            </a:lvl4pPr>
            <a:lvl5pPr>
              <a:buClrTx/>
              <a:defRPr sz="20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a:xfrm>
            <a:off x="3273404" y="6444690"/>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3951649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normAutofit/>
          </a:bodyPr>
          <a:lstStyle>
            <a:lvl1pPr>
              <a:defRPr sz="2000"/>
            </a:lvl1pPr>
            <a:lvl2pPr>
              <a:buClrTx/>
              <a:defRPr sz="2000"/>
            </a:lvl2pPr>
            <a:lvl3pPr>
              <a:buClrTx/>
              <a:defRPr sz="2000"/>
            </a:lvl3pPr>
            <a:lvl4pPr>
              <a:buClrTx/>
              <a:defRPr sz="2000"/>
            </a:lvl4pPr>
            <a:lvl5pPr>
              <a:buClrTx/>
              <a:defRPr sz="20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a:extLst>
              <a:ext uri="{FF2B5EF4-FFF2-40B4-BE49-F238E27FC236}">
                <a16:creationId xmlns:a16="http://schemas.microsoft.com/office/drawing/2014/main" id="{8D3296D8-E2C8-3A59-6DA0-2FCCEA8D1B50}"/>
              </a:ext>
            </a:extLst>
          </p:cNvPr>
          <p:cNvSpPr>
            <a:spLocks noGrp="1"/>
          </p:cNvSpPr>
          <p:nvPr>
            <p:ph sz="half" idx="2"/>
          </p:nvPr>
        </p:nvSpPr>
        <p:spPr>
          <a:xfrm>
            <a:off x="6396340" y="1396800"/>
            <a:ext cx="5141085" cy="4230000"/>
          </a:xfrm>
        </p:spPr>
        <p:txBody>
          <a:bodyPr>
            <a:normAutofit/>
          </a:bodyPr>
          <a:lstStyle>
            <a:lvl1pPr>
              <a:defRPr sz="2000"/>
            </a:lvl1pPr>
            <a:lvl2pPr>
              <a:buClrTx/>
              <a:defRPr sz="2000"/>
            </a:lvl2pPr>
            <a:lvl3pPr>
              <a:buClrTx/>
              <a:defRPr sz="2000"/>
            </a:lvl3pPr>
            <a:lvl4pPr>
              <a:buClrTx/>
              <a:defRPr sz="2000"/>
            </a:lvl4pPr>
            <a:lvl5pPr>
              <a:buClrTx/>
              <a:defRPr sz="20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a:xfrm>
            <a:off x="3273404" y="6434530"/>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374179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amp; Emphasi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normAutofit/>
          </a:bodyPr>
          <a:lstStyle>
            <a:lvl1pPr>
              <a:defRPr sz="2000"/>
            </a:lvl1pPr>
            <a:lvl2pPr>
              <a:buClrTx/>
              <a:defRPr sz="2000"/>
            </a:lvl2pPr>
            <a:lvl3pPr>
              <a:buClrTx/>
              <a:defRPr sz="2000"/>
            </a:lvl3pPr>
            <a:lvl4pPr>
              <a:buClrTx/>
              <a:defRPr sz="2000"/>
            </a:lvl4pPr>
            <a:lvl5pPr>
              <a:buClrTx/>
              <a:defRPr sz="20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a:xfrm>
            <a:off x="3202284" y="6457194"/>
            <a:ext cx="7201467" cy="180000"/>
          </a:xfrm>
          <a:prstGeom prst="rect">
            <a:avLst/>
          </a:prstGeom>
        </p:spPr>
        <p:txBody>
          <a:bodyPr/>
          <a:lstStyle/>
          <a:p>
            <a:r>
              <a:rPr lang="en-GB"/>
              <a:t>Providing access to justice through w</a:t>
            </a:r>
            <a:r>
              <a:rPr lang="en-GB">
                <a:cs typeface="Arial"/>
              </a:rPr>
              <a:t>orking with others to achieve excellence in the delivery of legal aid</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4071703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End Slide">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AE1315A-D470-E14A-1174-2675FA007A0E}"/>
              </a:ext>
            </a:extLst>
          </p:cNvPr>
          <p:cNvSpPr>
            <a:spLocks noGrp="1"/>
          </p:cNvSpPr>
          <p:nvPr>
            <p:ph type="body" idx="1" hasCustomPrompt="1"/>
          </p:nvPr>
        </p:nvSpPr>
        <p:spPr>
          <a:xfrm>
            <a:off x="708800" y="3281680"/>
            <a:ext cx="7920000" cy="2515262"/>
          </a:xfrm>
        </p:spPr>
        <p:txBody>
          <a:bodyPr anchor="b" anchorCtr="0">
            <a:normAutofit/>
          </a:bodyPr>
          <a:lstStyle>
            <a:lvl1pPr marL="0" indent="0" algn="ctr">
              <a:lnSpc>
                <a:spcPct val="100000"/>
              </a:lnSpc>
              <a:spcAft>
                <a:spcPts val="600"/>
              </a:spcAft>
              <a:buNone/>
              <a:defRPr sz="1800" b="0">
                <a:solidFill>
                  <a:schemeClr val="accent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gn="l" rtl="0" fontAlgn="base">
              <a:lnSpc>
                <a:spcPts val="1350"/>
              </a:lnSpc>
            </a:pPr>
            <a:r>
              <a:rPr lang="en-GB" sz="1800" b="1" i="0" u="none" strike="noStrike">
                <a:solidFill>
                  <a:srgbClr val="565B96"/>
                </a:solidFill>
                <a:effectLst/>
                <a:latin typeface="Arial" panose="020B0604020202020204" pitchFamily="34" charset="0"/>
              </a:rPr>
              <a:t>Legal Aid Agency</a:t>
            </a:r>
            <a:r>
              <a:rPr lang="en-US" sz="1800" b="0" i="0">
                <a:solidFill>
                  <a:srgbClr val="000000"/>
                </a:solidFill>
                <a:effectLst/>
                <a:latin typeface="Arial" panose="020B0604020202020204" pitchFamily="34" charset="0"/>
              </a:rPr>
              <a:t>​</a:t>
            </a:r>
          </a:p>
          <a:p>
            <a:pPr algn="l" rtl="0" fontAlgn="base">
              <a:lnSpc>
                <a:spcPts val="1350"/>
              </a:lnSpc>
            </a:pP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13th Floor (13.51)</a:t>
            </a:r>
            <a:r>
              <a:rPr lang="en-US" sz="1800" b="0" i="0">
                <a:solidFill>
                  <a:srgbClr val="000000"/>
                </a:solidFill>
                <a:effectLst/>
                <a:latin typeface="Arial" panose="020B0604020202020204" pitchFamily="34" charset="0"/>
              </a:rPr>
              <a:t>​</a:t>
            </a:r>
          </a:p>
          <a:p>
            <a:pPr algn="l" rtl="0" fontAlgn="base">
              <a:lnSpc>
                <a:spcPts val="1350"/>
              </a:lnSpc>
            </a:pP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102 Petty France</a:t>
            </a:r>
          </a:p>
          <a:p>
            <a:pPr algn="l" rtl="0" fontAlgn="base">
              <a:lnSpc>
                <a:spcPts val="1350"/>
              </a:lnSpc>
            </a:pPr>
            <a:r>
              <a:rPr lang="en-US" sz="1800" b="0" i="0">
                <a:solidFill>
                  <a:srgbClr val="000000"/>
                </a:solidFill>
                <a:effectLst/>
                <a:latin typeface="Arial" panose="020B0604020202020204" pitchFamily="34" charset="0"/>
              </a:rPr>
              <a:t>​</a:t>
            </a:r>
            <a:br>
              <a:rPr lang="en-US" sz="1800" b="0" i="0">
                <a:solidFill>
                  <a:srgbClr val="000000"/>
                </a:solidFill>
                <a:effectLst/>
                <a:latin typeface="Arial" panose="020B0604020202020204" pitchFamily="34" charset="0"/>
              </a:rPr>
            </a:br>
            <a:r>
              <a:rPr lang="en-GB" sz="1800" b="0" i="0" u="none" strike="noStrike">
                <a:solidFill>
                  <a:srgbClr val="565B96"/>
                </a:solidFill>
                <a:effectLst/>
                <a:latin typeface="Arial" panose="020B0604020202020204" pitchFamily="34" charset="0"/>
              </a:rPr>
              <a:t>London SW1H 9AJ</a:t>
            </a:r>
          </a:p>
          <a:p>
            <a:pPr algn="l" rtl="0" fontAlgn="base">
              <a:lnSpc>
                <a:spcPts val="1350"/>
              </a:lnSpc>
            </a:pPr>
            <a:r>
              <a:rPr lang="en-US" sz="1800" b="0" i="0">
                <a:solidFill>
                  <a:srgbClr val="000000"/>
                </a:solidFill>
                <a:effectLst/>
                <a:latin typeface="Arial" panose="020B0604020202020204" pitchFamily="34" charset="0"/>
              </a:rPr>
              <a:t>​</a:t>
            </a:r>
            <a:endParaRPr lang="en-US" b="0" i="0">
              <a:solidFill>
                <a:srgbClr val="000000"/>
              </a:solidFill>
              <a:effectLst/>
              <a:latin typeface="Segoe UI" panose="020B0502040204020203" pitchFamily="34" charset="0"/>
            </a:endParaRPr>
          </a:p>
          <a:p>
            <a:pPr algn="l" rtl="0" fontAlgn="base">
              <a:lnSpc>
                <a:spcPts val="1350"/>
              </a:lnSpc>
            </a:pPr>
            <a:r>
              <a:rPr lang="en-GB" sz="1800" b="0" i="0" u="none" strike="noStrike">
                <a:solidFill>
                  <a:srgbClr val="565B96"/>
                </a:solidFill>
                <a:effectLst/>
                <a:latin typeface="Arial" panose="020B0604020202020204" pitchFamily="34" charset="0"/>
              </a:rPr>
              <a:t>gov.uk/government/organisations/legal-aid-agency </a:t>
            </a:r>
            <a:r>
              <a:rPr lang="en-US" sz="1800" b="0" i="0">
                <a:solidFill>
                  <a:srgbClr val="000000"/>
                </a:solidFill>
                <a:effectLst/>
                <a:latin typeface="Arial" panose="020B0604020202020204" pitchFamily="34" charset="0"/>
              </a:rPr>
              <a:t>​</a:t>
            </a:r>
            <a:endParaRPr lang="en-US" b="0" i="0">
              <a:solidFill>
                <a:srgbClr val="000000"/>
              </a:solidFill>
              <a:effectLst/>
              <a:latin typeface="Segoe UI" panose="020B0502040204020203" pitchFamily="34" charset="0"/>
            </a:endParaRPr>
          </a:p>
          <a:p>
            <a:pPr lvl="0"/>
            <a:endParaRPr lang="en-US" noProof="0"/>
          </a:p>
        </p:txBody>
      </p:sp>
    </p:spTree>
    <p:extLst>
      <p:ext uri="{BB962C8B-B14F-4D97-AF65-F5344CB8AC3E}">
        <p14:creationId xmlns:p14="http://schemas.microsoft.com/office/powerpoint/2010/main" val="1947986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Section Header">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grpSp>
        <p:nvGrpSpPr>
          <p:cNvPr id="5" name="Group 4">
            <a:extLst>
              <a:ext uri="{FF2B5EF4-FFF2-40B4-BE49-F238E27FC236}">
                <a16:creationId xmlns:a16="http://schemas.microsoft.com/office/drawing/2014/main" id="{0C41B3F0-93B5-5702-CD4B-349CDE7D8513}"/>
              </a:ext>
            </a:extLst>
          </p:cNvPr>
          <p:cNvGrpSpPr/>
          <p:nvPr userDrawn="1"/>
        </p:nvGrpSpPr>
        <p:grpSpPr>
          <a:xfrm>
            <a:off x="585114" y="459257"/>
            <a:ext cx="1680754" cy="1445623"/>
            <a:chOff x="4189448" y="743342"/>
            <a:chExt cx="1680754" cy="1445623"/>
          </a:xfrm>
        </p:grpSpPr>
        <p:sp>
          <p:nvSpPr>
            <p:cNvPr id="4" name="Rectangle 3">
              <a:extLst>
                <a:ext uri="{FF2B5EF4-FFF2-40B4-BE49-F238E27FC236}">
                  <a16:creationId xmlns:a16="http://schemas.microsoft.com/office/drawing/2014/main" id="{C76A584A-777E-3DC5-9D9E-042EF6413A7C}"/>
                </a:ext>
              </a:extLst>
            </p:cNvPr>
            <p:cNvSpPr/>
            <p:nvPr userDrawn="1"/>
          </p:nvSpPr>
          <p:spPr>
            <a:xfrm>
              <a:off x="4189448" y="743342"/>
              <a:ext cx="1680754" cy="1445623"/>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D246A760-0EBA-1E23-929A-D24E3DA0DAF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4347775" y="870582"/>
              <a:ext cx="1364100" cy="1191144"/>
            </a:xfrm>
            <a:prstGeom prst="rect">
              <a:avLst/>
            </a:prstGeom>
            <a:noFill/>
            <a:ln>
              <a:noFill/>
            </a:ln>
          </p:spPr>
        </p:pic>
      </p:grpSp>
    </p:spTree>
    <p:extLst>
      <p:ext uri="{BB962C8B-B14F-4D97-AF65-F5344CB8AC3E}">
        <p14:creationId xmlns:p14="http://schemas.microsoft.com/office/powerpoint/2010/main" val="3303278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Header">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spTree>
    <p:extLst>
      <p:ext uri="{BB962C8B-B14F-4D97-AF65-F5344CB8AC3E}">
        <p14:creationId xmlns:p14="http://schemas.microsoft.com/office/powerpoint/2010/main" val="123199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4E23D-FE4D-87EC-DB78-4BAA2E5DEC66}"/>
              </a:ext>
            </a:extLst>
          </p:cNvPr>
          <p:cNvSpPr>
            <a:spLocks noGrp="1"/>
          </p:cNvSpPr>
          <p:nvPr>
            <p:ph type="title"/>
          </p:nvPr>
        </p:nvSpPr>
        <p:spPr>
          <a:xfrm>
            <a:off x="809425" y="372136"/>
            <a:ext cx="10728000" cy="900000"/>
          </a:xfrm>
          <a:prstGeom prst="rect">
            <a:avLst/>
          </a:prstGeom>
        </p:spPr>
        <p:txBody>
          <a:bodyPr vert="horz" lIns="0" tIns="0" rIns="0" bIns="0" rtlCol="0" anchor="ctr">
            <a:normAutofit/>
          </a:bodyPr>
          <a:lstStyle/>
          <a:p>
            <a:r>
              <a:rPr lang="en-US" noProof="0"/>
              <a:t>Click to edit Master title style</a:t>
            </a:r>
            <a:endParaRPr lang="en-GB" noProof="0"/>
          </a:p>
        </p:txBody>
      </p:sp>
      <p:sp>
        <p:nvSpPr>
          <p:cNvPr id="3" name="Text Placeholder 2">
            <a:extLst>
              <a:ext uri="{FF2B5EF4-FFF2-40B4-BE49-F238E27FC236}">
                <a16:creationId xmlns:a16="http://schemas.microsoft.com/office/drawing/2014/main" id="{8F2BB569-A999-1851-FEC6-8F133AB3290A}"/>
              </a:ext>
            </a:extLst>
          </p:cNvPr>
          <p:cNvSpPr>
            <a:spLocks noGrp="1"/>
          </p:cNvSpPr>
          <p:nvPr>
            <p:ph type="body" idx="1"/>
          </p:nvPr>
        </p:nvSpPr>
        <p:spPr>
          <a:xfrm>
            <a:off x="809426" y="1395662"/>
            <a:ext cx="10728000" cy="4229897"/>
          </a:xfrm>
          <a:prstGeom prst="rect">
            <a:avLst/>
          </a:prstGeom>
        </p:spPr>
        <p:txBody>
          <a:bodyPr vert="horz" lIns="0" tIns="0" rIns="0" bIns="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Footer Placeholder 4">
            <a:extLst>
              <a:ext uri="{FF2B5EF4-FFF2-40B4-BE49-F238E27FC236}">
                <a16:creationId xmlns:a16="http://schemas.microsoft.com/office/drawing/2014/main" id="{F8035D26-AA16-8F2A-0616-ED002328EE4E}"/>
              </a:ext>
            </a:extLst>
          </p:cNvPr>
          <p:cNvSpPr>
            <a:spLocks noGrp="1"/>
          </p:cNvSpPr>
          <p:nvPr>
            <p:ph type="ftr" sz="quarter" idx="3"/>
          </p:nvPr>
        </p:nvSpPr>
        <p:spPr>
          <a:xfrm>
            <a:off x="3334364" y="6431620"/>
            <a:ext cx="7201467" cy="180000"/>
          </a:xfrm>
          <a:prstGeom prst="rect">
            <a:avLst/>
          </a:prstGeom>
        </p:spPr>
        <p:txBody>
          <a:bodyPr vert="horz" lIns="0" tIns="0" rIns="0" bIns="0" rtlCol="0" anchor="ctr"/>
          <a:lstStyle>
            <a:lvl1pPr algn="r">
              <a:defRPr sz="1100">
                <a:solidFill>
                  <a:schemeClr val="tx1"/>
                </a:solidFill>
              </a:defRPr>
            </a:lvl1pPr>
          </a:lstStyle>
          <a:p>
            <a:r>
              <a:rPr lang="en-GB"/>
              <a:t>Providing access to justice through w</a:t>
            </a:r>
            <a:r>
              <a:rPr lang="en-GB">
                <a:cs typeface="Arial"/>
              </a:rPr>
              <a:t>orking with others to achieve excellence in the delivery of legal aid</a:t>
            </a:r>
          </a:p>
        </p:txBody>
      </p:sp>
      <p:sp>
        <p:nvSpPr>
          <p:cNvPr id="6" name="Slide Number Placeholder 5">
            <a:extLst>
              <a:ext uri="{FF2B5EF4-FFF2-40B4-BE49-F238E27FC236}">
                <a16:creationId xmlns:a16="http://schemas.microsoft.com/office/drawing/2014/main" id="{4F5FE07B-E53E-0564-C75F-F4BF63EE2F4C}"/>
              </a:ext>
            </a:extLst>
          </p:cNvPr>
          <p:cNvSpPr>
            <a:spLocks noGrp="1"/>
          </p:cNvSpPr>
          <p:nvPr>
            <p:ph type="sldNum" sz="quarter" idx="4"/>
          </p:nvPr>
        </p:nvSpPr>
        <p:spPr>
          <a:xfrm>
            <a:off x="11443648" y="6169565"/>
            <a:ext cx="450436" cy="365125"/>
          </a:xfrm>
          <a:prstGeom prst="rect">
            <a:avLst/>
          </a:prstGeom>
        </p:spPr>
        <p:txBody>
          <a:bodyPr vert="horz" lIns="0" tIns="0" rIns="0" bIns="0" rtlCol="0" anchor="ctr"/>
          <a:lstStyle>
            <a:lvl1pPr algn="ctr">
              <a:defRPr sz="1500" b="1">
                <a:solidFill>
                  <a:schemeClr val="accent1"/>
                </a:solidFill>
              </a:defRPr>
            </a:lvl1pPr>
          </a:lstStyle>
          <a:p>
            <a:fld id="{C0189ED6-F87B-4BC1-907E-EF602CA5C674}" type="slidenum">
              <a:rPr lang="en-GB" smtClean="0"/>
              <a:pPr/>
              <a:t>‹#›</a:t>
            </a:fld>
            <a:endParaRPr lang="en-GB"/>
          </a:p>
        </p:txBody>
      </p:sp>
      <p:sp>
        <p:nvSpPr>
          <p:cNvPr id="9" name="TextBox 8">
            <a:extLst>
              <a:ext uri="{FF2B5EF4-FFF2-40B4-BE49-F238E27FC236}">
                <a16:creationId xmlns:a16="http://schemas.microsoft.com/office/drawing/2014/main" id="{88791CA8-91EF-4A56-DA76-4E3357B9B991}"/>
              </a:ext>
            </a:extLst>
          </p:cNvPr>
          <p:cNvSpPr txBox="1"/>
          <p:nvPr>
            <p:extLst>
              <p:ext uri="{1162E1C5-73C7-4A58-AE30-91384D911F3F}">
                <p184:classification xmlns:p184="http://schemas.microsoft.com/office/powerpoint/2018/4/main" val="hdr"/>
              </p:ext>
            </p:extLst>
          </p:nvPr>
        </p:nvSpPr>
        <p:spPr>
          <a:xfrm>
            <a:off x="5114925" y="63500"/>
            <a:ext cx="19970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 - FOR PUBLIC RELEASE</a:t>
            </a:r>
          </a:p>
        </p:txBody>
      </p:sp>
      <p:sp>
        <p:nvSpPr>
          <p:cNvPr id="10" name="TextBox 9">
            <a:extLst>
              <a:ext uri="{FF2B5EF4-FFF2-40B4-BE49-F238E27FC236}">
                <a16:creationId xmlns:a16="http://schemas.microsoft.com/office/drawing/2014/main" id="{F5D4F422-D30B-C1C8-E9AB-9CA47E9D2C17}"/>
              </a:ext>
            </a:extLst>
          </p:cNvPr>
          <p:cNvSpPr txBox="1"/>
          <p:nvPr>
            <p:extLst>
              <p:ext uri="{1162E1C5-73C7-4A58-AE30-91384D911F3F}">
                <p184:classification xmlns:p184="http://schemas.microsoft.com/office/powerpoint/2018/4/main" val="ftr"/>
              </p:ext>
            </p:extLst>
          </p:nvPr>
        </p:nvSpPr>
        <p:spPr>
          <a:xfrm>
            <a:off x="5114925" y="6611620"/>
            <a:ext cx="19970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 - FOR PUBLIC RELEASE</a:t>
            </a:r>
          </a:p>
        </p:txBody>
      </p:sp>
      <p:sp>
        <p:nvSpPr>
          <p:cNvPr id="8" name="Footer Placeholder 4">
            <a:extLst>
              <a:ext uri="{FF2B5EF4-FFF2-40B4-BE49-F238E27FC236}">
                <a16:creationId xmlns:a16="http://schemas.microsoft.com/office/drawing/2014/main" id="{5B3C209A-4ABE-FA6B-E059-7AB94177A2CF}"/>
              </a:ext>
              <a:ext uri="{C183D7F6-B498-43B3-948B-1728B52AA6E4}">
                <adec:decorative xmlns:adec="http://schemas.microsoft.com/office/drawing/2017/decorative" val="1"/>
              </a:ext>
            </a:extLst>
          </p:cNvPr>
          <p:cNvSpPr>
            <a:spLocks noGrp="1"/>
          </p:cNvSpPr>
          <p:nvPr/>
        </p:nvSpPr>
        <p:spPr>
          <a:xfrm>
            <a:off x="2495267" y="3339000"/>
            <a:ext cx="7201467" cy="180000"/>
          </a:xfrm>
          <a:prstGeom prst="rect">
            <a:avLst/>
          </a:prstGeom>
        </p:spPr>
        <p:txBody>
          <a:bodyPr vert="horz" lIns="0" tIns="0" rIns="0" bIns="0" rtlCol="0" anchor="b" anchorCtr="0"/>
          <a:lstStyle>
            <a:defPPr>
              <a:defRPr lang="en-US"/>
            </a:defPPr>
            <a:lvl1pPr marL="0" algn="r"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cs typeface="Arial"/>
            </a:endParaRPr>
          </a:p>
        </p:txBody>
      </p:sp>
      <p:sp>
        <p:nvSpPr>
          <p:cNvPr id="4" name="TextBox 3">
            <a:extLst>
              <a:ext uri="{FF2B5EF4-FFF2-40B4-BE49-F238E27FC236}">
                <a16:creationId xmlns:a16="http://schemas.microsoft.com/office/drawing/2014/main" id="{764A462A-B323-AC0D-5D66-A8D2BA8F21E6}"/>
              </a:ext>
            </a:extLst>
          </p:cNvPr>
          <p:cNvSpPr txBox="1"/>
          <p:nvPr userDrawn="1">
            <p:extLst>
              <p:ext uri="{1162E1C5-73C7-4A58-AE30-91384D911F3F}">
                <p184:classification xmlns:p184="http://schemas.microsoft.com/office/powerpoint/2018/4/main" val="hdr"/>
              </p:ext>
            </p:extLst>
          </p:nvPr>
        </p:nvSpPr>
        <p:spPr>
          <a:xfrm>
            <a:off x="5114925" y="63500"/>
            <a:ext cx="19970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 - FOR PUBLIC RELEASE</a:t>
            </a:r>
          </a:p>
        </p:txBody>
      </p:sp>
      <p:sp>
        <p:nvSpPr>
          <p:cNvPr id="7" name="TextBox 6">
            <a:extLst>
              <a:ext uri="{FF2B5EF4-FFF2-40B4-BE49-F238E27FC236}">
                <a16:creationId xmlns:a16="http://schemas.microsoft.com/office/drawing/2014/main" id="{CF781403-E183-D455-5A19-4735FEE08966}"/>
              </a:ext>
            </a:extLst>
          </p:cNvPr>
          <p:cNvSpPr txBox="1"/>
          <p:nvPr userDrawn="1">
            <p:extLst>
              <p:ext uri="{1162E1C5-73C7-4A58-AE30-91384D911F3F}">
                <p184:classification xmlns:p184="http://schemas.microsoft.com/office/powerpoint/2018/4/main" val="ftr"/>
              </p:ext>
            </p:extLst>
          </p:nvPr>
        </p:nvSpPr>
        <p:spPr>
          <a:xfrm>
            <a:off x="5114925" y="6611620"/>
            <a:ext cx="1997075" cy="182880"/>
          </a:xfrm>
          <a:prstGeom prst="rect">
            <a:avLst/>
          </a:prstGeom>
        </p:spPr>
        <p:txBody>
          <a:bodyPr horzOverflow="overflow" lIns="0" tIns="0" rIns="0" bIns="0">
            <a:spAutoFit/>
          </a:bodyPr>
          <a:lstStyle/>
          <a:p>
            <a:pPr algn="l"/>
            <a:r>
              <a:rPr lang="en-GB" sz="1200">
                <a:solidFill>
                  <a:srgbClr val="000000"/>
                </a:solidFill>
                <a:latin typeface="Calibri" panose="020F0502020204030204" pitchFamily="34" charset="0"/>
                <a:cs typeface="Calibri" panose="020F0502020204030204" pitchFamily="34" charset="0"/>
              </a:rPr>
              <a:t>OFFICIAL - FOR PUBLIC RELEASE</a:t>
            </a:r>
          </a:p>
        </p:txBody>
      </p:sp>
      <p:sp>
        <p:nvSpPr>
          <p:cNvPr id="11" name="Footer Placeholder 4">
            <a:extLst>
              <a:ext uri="{FF2B5EF4-FFF2-40B4-BE49-F238E27FC236}">
                <a16:creationId xmlns:a16="http://schemas.microsoft.com/office/drawing/2014/main" id="{FD9AD815-E1A4-87EC-15A8-4EFEDA3F3691}"/>
              </a:ext>
              <a:ext uri="{C183D7F6-B498-43B3-948B-1728B52AA6E4}">
                <adec:decorative xmlns:adec="http://schemas.microsoft.com/office/drawing/2017/decorative" val="1"/>
              </a:ext>
            </a:extLst>
          </p:cNvPr>
          <p:cNvSpPr>
            <a:spLocks noGrp="1"/>
          </p:cNvSpPr>
          <p:nvPr userDrawn="1"/>
        </p:nvSpPr>
        <p:spPr>
          <a:xfrm>
            <a:off x="2495267" y="3339000"/>
            <a:ext cx="7201467" cy="180000"/>
          </a:xfrm>
          <a:prstGeom prst="rect">
            <a:avLst/>
          </a:prstGeom>
        </p:spPr>
        <p:txBody>
          <a:bodyPr vert="horz" lIns="0" tIns="0" rIns="0" bIns="0" rtlCol="0" anchor="b" anchorCtr="0"/>
          <a:lstStyle>
            <a:defPPr>
              <a:defRPr lang="en-US"/>
            </a:defPPr>
            <a:lvl1pPr marL="0" algn="r"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a:cs typeface="Arial"/>
            </a:endParaRPr>
          </a:p>
        </p:txBody>
      </p:sp>
    </p:spTree>
    <p:extLst>
      <p:ext uri="{BB962C8B-B14F-4D97-AF65-F5344CB8AC3E}">
        <p14:creationId xmlns:p14="http://schemas.microsoft.com/office/powerpoint/2010/main" val="3526173055"/>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62" r:id="rId4"/>
    <p:sldLayoutId id="2147483663" r:id="rId5"/>
    <p:sldLayoutId id="2147483664" r:id="rId6"/>
    <p:sldLayoutId id="2147483666" r:id="rId7"/>
    <p:sldLayoutId id="2147483667" r:id="rId8"/>
    <p:sldLayoutId id="2147483651" r:id="rId9"/>
    <p:sldLayoutId id="2147483655" r:id="rId10"/>
    <p:sldLayoutId id="2147483653" r:id="rId11"/>
    <p:sldLayoutId id="2147483656" r:id="rId12"/>
    <p:sldLayoutId id="2147483658" r:id="rId13"/>
  </p:sldLayoutIdLst>
  <p:hf hdr="0" dt="0"/>
  <p:txStyles>
    <p:titleStyle>
      <a:lvl1pPr algn="l" defTabSz="914400" rtl="0" eaLnBrk="1" latinLnBrk="0" hangingPunct="1">
        <a:lnSpc>
          <a:spcPct val="100000"/>
        </a:lnSpc>
        <a:spcBef>
          <a:spcPct val="0"/>
        </a:spcBef>
        <a:buNone/>
        <a:defRPr sz="2400" b="1"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spcAft>
          <a:spcPts val="1000"/>
        </a:spcAft>
        <a:buFont typeface="Arial" panose="020B0604020202020204" pitchFamily="34" charset="0"/>
        <a:buNone/>
        <a:defRPr sz="2400" kern="1200">
          <a:solidFill>
            <a:schemeClr val="tx1"/>
          </a:solidFill>
          <a:latin typeface="+mn-lt"/>
          <a:ea typeface="+mn-ea"/>
          <a:cs typeface="+mn-cs"/>
        </a:defRPr>
      </a:lvl1pPr>
      <a:lvl2pPr marL="252000" indent="-252000" algn="l" defTabSz="914400" rtl="0" eaLnBrk="1" latinLnBrk="0" hangingPunct="1">
        <a:lnSpc>
          <a:spcPct val="100000"/>
        </a:lnSpc>
        <a:spcBef>
          <a:spcPts val="0"/>
        </a:spcBef>
        <a:spcAft>
          <a:spcPts val="1000"/>
        </a:spcAft>
        <a:buClrTx/>
        <a:buFont typeface="Arial" panose="020B0604020202020204" pitchFamily="34" charset="0"/>
        <a:buChar char="•"/>
        <a:defRPr sz="2400" kern="1200">
          <a:solidFill>
            <a:schemeClr val="tx1"/>
          </a:solidFill>
          <a:latin typeface="+mn-lt"/>
          <a:ea typeface="+mn-ea"/>
          <a:cs typeface="+mn-cs"/>
        </a:defRPr>
      </a:lvl2pPr>
      <a:lvl3pPr marL="504000" indent="-252000" algn="l" defTabSz="914400" rtl="0" eaLnBrk="1" latinLnBrk="0" hangingPunct="1">
        <a:lnSpc>
          <a:spcPct val="100000"/>
        </a:lnSpc>
        <a:spcBef>
          <a:spcPts val="0"/>
        </a:spcBef>
        <a:spcAft>
          <a:spcPts val="1000"/>
        </a:spcAft>
        <a:buClrTx/>
        <a:buFont typeface="Arial" panose="020B0604020202020204" pitchFamily="34" charset="0"/>
        <a:buChar char="•"/>
        <a:defRPr sz="2400" kern="1200">
          <a:solidFill>
            <a:schemeClr val="tx1"/>
          </a:solidFill>
          <a:latin typeface="+mn-lt"/>
          <a:ea typeface="+mn-ea"/>
          <a:cs typeface="+mn-cs"/>
        </a:defRPr>
      </a:lvl3pPr>
      <a:lvl4pPr marL="756000" indent="-252000" algn="l" defTabSz="914400" rtl="0" eaLnBrk="1" latinLnBrk="0" hangingPunct="1">
        <a:lnSpc>
          <a:spcPct val="100000"/>
        </a:lnSpc>
        <a:spcBef>
          <a:spcPts val="0"/>
        </a:spcBef>
        <a:spcAft>
          <a:spcPts val="1000"/>
        </a:spcAft>
        <a:buClrTx/>
        <a:buFont typeface="Arial" panose="020B0604020202020204" pitchFamily="34" charset="0"/>
        <a:buChar char="•"/>
        <a:defRPr sz="2400" kern="1200">
          <a:solidFill>
            <a:schemeClr val="tx1"/>
          </a:solidFill>
          <a:latin typeface="+mn-lt"/>
          <a:ea typeface="+mn-ea"/>
          <a:cs typeface="+mn-cs"/>
        </a:defRPr>
      </a:lvl4pPr>
      <a:lvl5pPr marL="1008000" indent="-252000" algn="l" defTabSz="914400" rtl="0" eaLnBrk="1" latinLnBrk="0" hangingPunct="1">
        <a:lnSpc>
          <a:spcPct val="100000"/>
        </a:lnSpc>
        <a:spcBef>
          <a:spcPts val="0"/>
        </a:spcBef>
        <a:spcAft>
          <a:spcPts val="1000"/>
        </a:spcAft>
        <a:buClrTx/>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mailto:CivilClaimBC@justice.gov.uk"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mailto:CivilClaimBC@justice.gov.uk"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8.jpe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Layout" Target="../diagrams/layout3.xml"/><Relationship Id="rId7" Type="http://schemas.openxmlformats.org/officeDocument/2006/relationships/image" Target="../media/image9.jpe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s://www.gov.uk/guidance/legal-aid-agency-cyber-security-incident"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microsoft.com/office/2018/10/relationships/comments" Target="../comments/modernComment_28D_4153F5AD.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microsoft.com/office/2018/10/relationships/comments" Target="../comments/modernComment_261_AC868ED9.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microsoft.com/office/2018/10/relationships/comments" Target="../comments/modernComment_27C_328221CE.xml"/><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hyperlink" Target="mailto:CivilClaimBC@justice.gov.uk" TargetMode="External"/><Relationship Id="rId4" Type="http://schemas.openxmlformats.org/officeDocument/2006/relationships/hyperlink" Target="https://view.officeapps.live.com/op/view.aspx?src=https%3A%2F%2Fassets.publishing.service.gov.uk%2Fmedia%2F685565f75225e4ed0bf3ce61%2FOpt-In_Contingency_Declaration_2025_v1.1.xlsx&amp;wdOrigin=BROWSELIN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677F71-B14D-5C0D-3FF5-1BBCC940D4C4}"/>
              </a:ext>
            </a:extLst>
          </p:cNvPr>
          <p:cNvSpPr>
            <a:spLocks noGrp="1"/>
          </p:cNvSpPr>
          <p:nvPr>
            <p:ph type="ctrTitle"/>
          </p:nvPr>
        </p:nvSpPr>
        <p:spPr>
          <a:xfrm>
            <a:off x="758188" y="2622074"/>
            <a:ext cx="10168891" cy="1080000"/>
          </a:xfrm>
        </p:spPr>
        <p:txBody>
          <a:bodyPr>
            <a:normAutofit fontScale="90000"/>
          </a:bodyPr>
          <a:lstStyle/>
          <a:p>
            <a:r>
              <a:rPr lang="en-GB" sz="3600" b="1" dirty="0">
                <a:effectLst/>
                <a:ea typeface="Calibri" panose="020F0502020204030204" pitchFamily="34" charset="0"/>
                <a:cs typeface="Calibri" panose="020F0502020204030204" pitchFamily="34" charset="0"/>
              </a:rPr>
              <a:t>#HelpUsSayYes webinar: Contingency processes: Civil average payments </a:t>
            </a:r>
            <a:br>
              <a:rPr lang="en-US" dirty="0"/>
            </a:br>
            <a:r>
              <a:rPr lang="en-US" dirty="0"/>
              <a:t> </a:t>
            </a:r>
            <a:br>
              <a:rPr lang="en-US" dirty="0"/>
            </a:br>
            <a:endParaRPr lang="en-GB" dirty="0"/>
          </a:p>
        </p:txBody>
      </p:sp>
      <p:sp>
        <p:nvSpPr>
          <p:cNvPr id="5" name="Subtitle 4">
            <a:extLst>
              <a:ext uri="{FF2B5EF4-FFF2-40B4-BE49-F238E27FC236}">
                <a16:creationId xmlns:a16="http://schemas.microsoft.com/office/drawing/2014/main" id="{D41182CE-9392-D73E-F3D7-AE07E2B2DAEE}"/>
              </a:ext>
            </a:extLst>
          </p:cNvPr>
          <p:cNvSpPr>
            <a:spLocks noGrp="1"/>
          </p:cNvSpPr>
          <p:nvPr>
            <p:ph type="subTitle" idx="1"/>
          </p:nvPr>
        </p:nvSpPr>
        <p:spPr>
          <a:xfrm>
            <a:off x="758188" y="3993096"/>
            <a:ext cx="8328660" cy="1080000"/>
          </a:xfrm>
        </p:spPr>
        <p:txBody>
          <a:bodyPr vert="horz" lIns="0" tIns="0" rIns="0" bIns="0" rtlCol="0" anchor="t">
            <a:normAutofit/>
          </a:bodyPr>
          <a:lstStyle/>
          <a:p>
            <a:r>
              <a:rPr lang="en-US"/>
              <a:t>Contract and case management teams</a:t>
            </a:r>
            <a:endParaRPr lang="en-GB"/>
          </a:p>
        </p:txBody>
      </p:sp>
      <p:sp>
        <p:nvSpPr>
          <p:cNvPr id="6" name="Text Placeholder 5">
            <a:extLst>
              <a:ext uri="{FF2B5EF4-FFF2-40B4-BE49-F238E27FC236}">
                <a16:creationId xmlns:a16="http://schemas.microsoft.com/office/drawing/2014/main" id="{82E208B1-4788-BFC0-7C66-534FFDA51C88}"/>
              </a:ext>
            </a:extLst>
          </p:cNvPr>
          <p:cNvSpPr>
            <a:spLocks noGrp="1"/>
          </p:cNvSpPr>
          <p:nvPr>
            <p:ph type="body" sz="quarter" idx="13"/>
          </p:nvPr>
        </p:nvSpPr>
        <p:spPr>
          <a:xfrm>
            <a:off x="758188" y="5364118"/>
            <a:ext cx="7920000" cy="288000"/>
          </a:xfrm>
        </p:spPr>
        <p:txBody>
          <a:bodyPr>
            <a:noAutofit/>
          </a:bodyPr>
          <a:lstStyle/>
          <a:p>
            <a:r>
              <a:rPr lang="en-US" sz="2000"/>
              <a:t>August September 2025</a:t>
            </a:r>
            <a:endParaRPr lang="en-GB" sz="2000"/>
          </a:p>
        </p:txBody>
      </p:sp>
    </p:spTree>
    <p:extLst>
      <p:ext uri="{BB962C8B-B14F-4D97-AF65-F5344CB8AC3E}">
        <p14:creationId xmlns:p14="http://schemas.microsoft.com/office/powerpoint/2010/main" val="3337775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2C95F-ED57-02E1-DA81-864E7BEB59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48F77-42D1-B1B8-3DED-D248A63CD972}"/>
              </a:ext>
            </a:extLst>
          </p:cNvPr>
          <p:cNvSpPr>
            <a:spLocks noGrp="1"/>
          </p:cNvSpPr>
          <p:nvPr>
            <p:ph type="title"/>
          </p:nvPr>
        </p:nvSpPr>
        <p:spPr/>
        <p:txBody>
          <a:bodyPr>
            <a:normAutofit/>
          </a:bodyPr>
          <a:lstStyle/>
          <a:p>
            <a:r>
              <a:rPr lang="en-GB" sz="2800" dirty="0"/>
              <a:t>Claiming average payments continued</a:t>
            </a:r>
          </a:p>
        </p:txBody>
      </p:sp>
      <p:sp>
        <p:nvSpPr>
          <p:cNvPr id="4" name="Footer Placeholder 3">
            <a:extLst>
              <a:ext uri="{FF2B5EF4-FFF2-40B4-BE49-F238E27FC236}">
                <a16:creationId xmlns:a16="http://schemas.microsoft.com/office/drawing/2014/main" id="{9DAEAFE7-8AF2-AC02-E2DC-58A244EE153F}"/>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D85A1561-9716-D331-1110-4145B44B4B83}"/>
              </a:ext>
            </a:extLst>
          </p:cNvPr>
          <p:cNvSpPr txBox="1"/>
          <p:nvPr/>
        </p:nvSpPr>
        <p:spPr>
          <a:xfrm>
            <a:off x="809425" y="1127833"/>
            <a:ext cx="10634223" cy="4984763"/>
          </a:xfrm>
          <a:prstGeom prst="rect">
            <a:avLst/>
          </a:prstGeom>
          <a:noFill/>
        </p:spPr>
        <p:txBody>
          <a:bodyPr wrap="square">
            <a:spAutoFit/>
          </a:bodyPr>
          <a:lstStyle/>
          <a:p>
            <a:pPr>
              <a:lnSpc>
                <a:spcPct val="150000"/>
              </a:lnSpc>
              <a:spcAft>
                <a:spcPts val="600"/>
              </a:spcAft>
              <a:defRPr sz="1800"/>
            </a:pPr>
            <a:r>
              <a:rPr lang="en-GB" sz="2200" b="1" dirty="0"/>
              <a:t>Deadline: </a:t>
            </a:r>
          </a:p>
          <a:p>
            <a:pPr marL="342900" indent="-342900">
              <a:lnSpc>
                <a:spcPct val="150000"/>
              </a:lnSpc>
              <a:spcAft>
                <a:spcPts val="600"/>
              </a:spcAft>
              <a:buFont typeface="Arial" panose="020B0604020202020204" pitchFamily="34" charset="0"/>
              <a:buChar char="•"/>
              <a:defRPr sz="1800"/>
            </a:pPr>
            <a:r>
              <a:rPr lang="en-GB" sz="2200" dirty="0"/>
              <a:t>Opt-in by 12pm Monday each week and payment will be made the following Monday.</a:t>
            </a:r>
            <a:endParaRPr lang="en-GB" sz="2200" dirty="0">
              <a:cs typeface="Arial"/>
            </a:endParaRPr>
          </a:p>
          <a:p>
            <a:pPr marL="342900" indent="-342900">
              <a:lnSpc>
                <a:spcPct val="150000"/>
              </a:lnSpc>
              <a:spcAft>
                <a:spcPts val="600"/>
              </a:spcAft>
              <a:buFont typeface="Arial" panose="020B0604020202020204" pitchFamily="34" charset="0"/>
              <a:buChar char="•"/>
              <a:defRPr sz="1800"/>
            </a:pPr>
            <a:r>
              <a:rPr lang="en-GB" sz="2200" dirty="0"/>
              <a:t>Payments are interim and will be recouped once CCMS resumes (or case specific payments resumed).</a:t>
            </a:r>
            <a:endParaRPr lang="en-GB" sz="2200" dirty="0">
              <a:cs typeface="Arial"/>
            </a:endParaRPr>
          </a:p>
          <a:p>
            <a:pPr marL="342900" indent="-342900">
              <a:lnSpc>
                <a:spcPct val="150000"/>
              </a:lnSpc>
              <a:spcAft>
                <a:spcPts val="600"/>
              </a:spcAft>
              <a:buFont typeface="Arial" panose="020B0604020202020204" pitchFamily="34" charset="0"/>
              <a:buChar char="•"/>
              <a:defRPr sz="1800"/>
            </a:pPr>
            <a:r>
              <a:rPr lang="en-GB" sz="2200" dirty="0"/>
              <a:t>Providers must retain records for audit.</a:t>
            </a:r>
          </a:p>
          <a:p>
            <a:pPr>
              <a:lnSpc>
                <a:spcPct val="150000"/>
              </a:lnSpc>
              <a:spcAft>
                <a:spcPts val="600"/>
              </a:spcAft>
              <a:defRPr sz="1800"/>
            </a:pPr>
            <a:r>
              <a:rPr lang="en-GB" sz="2200" b="1" dirty="0"/>
              <a:t>Please note:</a:t>
            </a:r>
          </a:p>
          <a:p>
            <a:pPr marL="342900" indent="-342900">
              <a:lnSpc>
                <a:spcPct val="150000"/>
              </a:lnSpc>
              <a:spcAft>
                <a:spcPts val="600"/>
              </a:spcAft>
              <a:buFont typeface="Arial" panose="020B0604020202020204" pitchFamily="34" charset="0"/>
              <a:buChar char="•"/>
              <a:defRPr sz="1800"/>
            </a:pPr>
            <a:r>
              <a:rPr lang="en-GB" sz="2200" dirty="0"/>
              <a:t>We recommend all monies to be held in the office account and are not allocated to specific cases</a:t>
            </a:r>
            <a:endParaRPr lang="en-GB" sz="2200" dirty="0">
              <a:cs typeface="Arial"/>
            </a:endParaRPr>
          </a:p>
        </p:txBody>
      </p:sp>
      <p:sp>
        <p:nvSpPr>
          <p:cNvPr id="5" name="Slide Number Placeholder 4">
            <a:extLst>
              <a:ext uri="{FF2B5EF4-FFF2-40B4-BE49-F238E27FC236}">
                <a16:creationId xmlns:a16="http://schemas.microsoft.com/office/drawing/2014/main" id="{B207C11C-7DED-E16D-0C02-3840E1D5A6DD}"/>
              </a:ext>
            </a:extLst>
          </p:cNvPr>
          <p:cNvSpPr>
            <a:spLocks noGrp="1"/>
          </p:cNvSpPr>
          <p:nvPr>
            <p:ph type="sldNum" sz="quarter" idx="12"/>
          </p:nvPr>
        </p:nvSpPr>
        <p:spPr/>
        <p:txBody>
          <a:bodyPr/>
          <a:lstStyle/>
          <a:p>
            <a:fld id="{C0189ED6-F87B-4BC1-907E-EF602CA5C674}" type="slidenum">
              <a:rPr lang="en-GB" smtClean="0"/>
              <a:t>10</a:t>
            </a:fld>
            <a:endParaRPr lang="en-GB"/>
          </a:p>
        </p:txBody>
      </p:sp>
    </p:spTree>
    <p:extLst>
      <p:ext uri="{BB962C8B-B14F-4D97-AF65-F5344CB8AC3E}">
        <p14:creationId xmlns:p14="http://schemas.microsoft.com/office/powerpoint/2010/main" val="272120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76E38-001B-F51F-CE37-1D9A843C8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B4DD5B-4045-57F4-F5EA-323A15FEF9AF}"/>
              </a:ext>
            </a:extLst>
          </p:cNvPr>
          <p:cNvSpPr>
            <a:spLocks noGrp="1"/>
          </p:cNvSpPr>
          <p:nvPr>
            <p:ph type="title"/>
          </p:nvPr>
        </p:nvSpPr>
        <p:spPr/>
        <p:txBody>
          <a:bodyPr/>
          <a:lstStyle/>
          <a:p>
            <a:r>
              <a:rPr lang="en-GB" dirty="0"/>
              <a:t>Escalated payments</a:t>
            </a:r>
          </a:p>
        </p:txBody>
      </p:sp>
    </p:spTree>
    <p:extLst>
      <p:ext uri="{BB962C8B-B14F-4D97-AF65-F5344CB8AC3E}">
        <p14:creationId xmlns:p14="http://schemas.microsoft.com/office/powerpoint/2010/main" val="2149208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6877E-681A-3B99-37E8-297A0B0DF7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D99BD6-EA5F-DE2E-3C99-A092F4870738}"/>
              </a:ext>
            </a:extLst>
          </p:cNvPr>
          <p:cNvSpPr>
            <a:spLocks noGrp="1"/>
          </p:cNvSpPr>
          <p:nvPr>
            <p:ph type="title"/>
          </p:nvPr>
        </p:nvSpPr>
        <p:spPr/>
        <p:txBody>
          <a:bodyPr>
            <a:normAutofit/>
          </a:bodyPr>
          <a:lstStyle/>
          <a:p>
            <a:r>
              <a:rPr lang="en-GB" sz="2800"/>
              <a:t>When to escalate</a:t>
            </a:r>
          </a:p>
        </p:txBody>
      </p:sp>
      <p:sp>
        <p:nvSpPr>
          <p:cNvPr id="4" name="Footer Placeholder 3">
            <a:extLst>
              <a:ext uri="{FF2B5EF4-FFF2-40B4-BE49-F238E27FC236}">
                <a16:creationId xmlns:a16="http://schemas.microsoft.com/office/drawing/2014/main" id="{FA966B46-E243-A920-7566-C11E3BCCC090}"/>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05FC949B-85A0-13A2-B730-43B127B0860E}"/>
              </a:ext>
            </a:extLst>
          </p:cNvPr>
          <p:cNvSpPr txBox="1"/>
          <p:nvPr/>
        </p:nvSpPr>
        <p:spPr>
          <a:xfrm>
            <a:off x="809424" y="1207342"/>
            <a:ext cx="10634223" cy="2060885"/>
          </a:xfrm>
          <a:prstGeom prst="rect">
            <a:avLst/>
          </a:prstGeom>
          <a:noFill/>
        </p:spPr>
        <p:txBody>
          <a:bodyPr wrap="square">
            <a:spAutoFit/>
          </a:bodyPr>
          <a:lstStyle/>
          <a:p>
            <a:pPr marL="342900" indent="-342900">
              <a:lnSpc>
                <a:spcPct val="150000"/>
              </a:lnSpc>
              <a:buFont typeface="Arial" panose="020B0604020202020204" pitchFamily="34" charset="0"/>
              <a:buChar char="•"/>
              <a:defRPr sz="1800"/>
            </a:pPr>
            <a:r>
              <a:rPr lang="en-GB" sz="2200"/>
              <a:t>If the average payment is insufficient</a:t>
            </a:r>
            <a:endParaRPr lang="en-GB" sz="2200">
              <a:cs typeface="Arial"/>
            </a:endParaRPr>
          </a:p>
          <a:p>
            <a:pPr marL="342900" indent="-342900">
              <a:lnSpc>
                <a:spcPct val="150000"/>
              </a:lnSpc>
              <a:buFont typeface="Arial" panose="020B0604020202020204" pitchFamily="34" charset="0"/>
              <a:buChar char="•"/>
              <a:defRPr sz="1800"/>
            </a:pPr>
            <a:r>
              <a:rPr lang="en-GB" sz="2200"/>
              <a:t>If no average payment is available</a:t>
            </a:r>
            <a:endParaRPr lang="en-GB" sz="2200">
              <a:cs typeface="Arial"/>
            </a:endParaRPr>
          </a:p>
          <a:p>
            <a:pPr marL="800100" lvl="1" indent="-342900">
              <a:lnSpc>
                <a:spcPct val="150000"/>
              </a:lnSpc>
              <a:buFont typeface="Arial" panose="020B0604020202020204" pitchFamily="34" charset="0"/>
              <a:buChar char="•"/>
              <a:defRPr sz="1800"/>
            </a:pPr>
            <a:r>
              <a:rPr lang="en-GB" sz="2200">
                <a:cs typeface="Arial"/>
              </a:rPr>
              <a:t>This will allow you to submit a claim based on what you would be expecting to claim if the CCMS portal was available.</a:t>
            </a:r>
            <a:endParaRPr lang="en-GB" sz="2200"/>
          </a:p>
        </p:txBody>
      </p:sp>
      <p:sp>
        <p:nvSpPr>
          <p:cNvPr id="5" name="Slide Number Placeholder 4">
            <a:extLst>
              <a:ext uri="{FF2B5EF4-FFF2-40B4-BE49-F238E27FC236}">
                <a16:creationId xmlns:a16="http://schemas.microsoft.com/office/drawing/2014/main" id="{F81287C8-59F1-78B6-8AA0-B16555BAD49F}"/>
              </a:ext>
            </a:extLst>
          </p:cNvPr>
          <p:cNvSpPr>
            <a:spLocks noGrp="1"/>
          </p:cNvSpPr>
          <p:nvPr>
            <p:ph type="sldNum" sz="quarter" idx="12"/>
          </p:nvPr>
        </p:nvSpPr>
        <p:spPr/>
        <p:txBody>
          <a:bodyPr/>
          <a:lstStyle/>
          <a:p>
            <a:fld id="{C0189ED6-F87B-4BC1-907E-EF602CA5C674}" type="slidenum">
              <a:rPr lang="en-GB" smtClean="0"/>
              <a:t>12</a:t>
            </a:fld>
            <a:endParaRPr lang="en-GB"/>
          </a:p>
        </p:txBody>
      </p:sp>
    </p:spTree>
    <p:extLst>
      <p:ext uri="{BB962C8B-B14F-4D97-AF65-F5344CB8AC3E}">
        <p14:creationId xmlns:p14="http://schemas.microsoft.com/office/powerpoint/2010/main" val="3252727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AE760-E316-4997-C1A2-D4D5E1883B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136376-E178-8EE5-8A34-127417CD78DF}"/>
              </a:ext>
            </a:extLst>
          </p:cNvPr>
          <p:cNvSpPr>
            <a:spLocks noGrp="1"/>
          </p:cNvSpPr>
          <p:nvPr>
            <p:ph type="title"/>
          </p:nvPr>
        </p:nvSpPr>
        <p:spPr/>
        <p:txBody>
          <a:bodyPr>
            <a:normAutofit/>
          </a:bodyPr>
          <a:lstStyle/>
          <a:p>
            <a:r>
              <a:rPr lang="en-GB" sz="2800" dirty="0"/>
              <a:t>The process: Provider firms</a:t>
            </a:r>
          </a:p>
        </p:txBody>
      </p:sp>
      <p:sp>
        <p:nvSpPr>
          <p:cNvPr id="4" name="Footer Placeholder 3">
            <a:extLst>
              <a:ext uri="{FF2B5EF4-FFF2-40B4-BE49-F238E27FC236}">
                <a16:creationId xmlns:a16="http://schemas.microsoft.com/office/drawing/2014/main" id="{BCD52B8C-7F41-A9FE-478A-76160BE6479A}"/>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A6979DE0-B383-197D-AD95-B927F4316868}"/>
              </a:ext>
            </a:extLst>
          </p:cNvPr>
          <p:cNvSpPr txBox="1"/>
          <p:nvPr/>
        </p:nvSpPr>
        <p:spPr>
          <a:xfrm>
            <a:off x="809424" y="1207342"/>
            <a:ext cx="10634223" cy="4600042"/>
          </a:xfrm>
          <a:prstGeom prst="rect">
            <a:avLst/>
          </a:prstGeom>
          <a:noFill/>
        </p:spPr>
        <p:txBody>
          <a:bodyPr wrap="square">
            <a:spAutoFit/>
          </a:bodyPr>
          <a:lstStyle/>
          <a:p>
            <a:pPr marL="342900" indent="-342900">
              <a:lnSpc>
                <a:spcPct val="150000"/>
              </a:lnSpc>
              <a:buFont typeface="Arial" panose="020B0604020202020204" pitchFamily="34" charset="0"/>
              <a:buChar char="•"/>
              <a:defRPr sz="1800"/>
            </a:pPr>
            <a:r>
              <a:rPr lang="en-GB" sz="2200"/>
              <a:t>Contract manager (CM) approval required for firms:</a:t>
            </a:r>
          </a:p>
          <a:p>
            <a:pPr marL="800100" lvl="1" indent="-342900">
              <a:lnSpc>
                <a:spcPct val="150000"/>
              </a:lnSpc>
              <a:buFont typeface="Arial" panose="020B0604020202020204" pitchFamily="34" charset="0"/>
              <a:buChar char="•"/>
              <a:defRPr sz="1800"/>
            </a:pPr>
            <a:r>
              <a:rPr lang="en-GB" sz="2200"/>
              <a:t>When discussions regarding outstanding payments conclude the CM will send confirmation to the case management team.</a:t>
            </a:r>
          </a:p>
          <a:p>
            <a:pPr marL="800100" lvl="1" indent="-342900">
              <a:lnSpc>
                <a:spcPct val="150000"/>
              </a:lnSpc>
              <a:buFont typeface="Arial" panose="020B0604020202020204" pitchFamily="34" charset="0"/>
              <a:buChar char="•"/>
              <a:defRPr sz="1800"/>
            </a:pPr>
            <a:r>
              <a:rPr lang="en-GB" sz="2200"/>
              <a:t>The escalation form is sent to the firm: </a:t>
            </a:r>
          </a:p>
          <a:p>
            <a:pPr marL="1257300" lvl="2" indent="-342900">
              <a:lnSpc>
                <a:spcPct val="150000"/>
              </a:lnSpc>
              <a:buFont typeface="Arial" panose="020B0604020202020204" pitchFamily="34" charset="0"/>
              <a:buChar char="•"/>
              <a:defRPr sz="1800"/>
            </a:pPr>
            <a:r>
              <a:rPr lang="en-GB" sz="2200"/>
              <a:t>This is a detailed spreadsheet outlining expected weekly claims.</a:t>
            </a:r>
          </a:p>
          <a:p>
            <a:pPr marL="342900" indent="-342900">
              <a:lnSpc>
                <a:spcPct val="150000"/>
              </a:lnSpc>
              <a:buFont typeface="Arial" panose="020B0604020202020204" pitchFamily="34" charset="0"/>
              <a:buChar char="•"/>
              <a:defRPr sz="1800"/>
            </a:pPr>
            <a:r>
              <a:rPr lang="en-GB" sz="2200"/>
              <a:t>Firms email the form to </a:t>
            </a:r>
            <a:r>
              <a:rPr lang="en-GB" sz="2200">
                <a:hlinkClick r:id="rId3"/>
              </a:rPr>
              <a:t>CivilClaimBC@justice.gov.uk</a:t>
            </a:r>
            <a:r>
              <a:rPr lang="en-GB" sz="2200"/>
              <a:t>.</a:t>
            </a:r>
            <a:endParaRPr lang="en-GB" sz="2200">
              <a:cs typeface="Arial"/>
            </a:endParaRPr>
          </a:p>
          <a:p>
            <a:pPr marL="342900" indent="-342900">
              <a:lnSpc>
                <a:spcPct val="150000"/>
              </a:lnSpc>
              <a:buFont typeface="Arial" panose="020B0604020202020204" pitchFamily="34" charset="0"/>
              <a:buChar char="•"/>
              <a:defRPr sz="1800"/>
            </a:pPr>
            <a:r>
              <a:rPr lang="en-GB" sz="2200"/>
              <a:t>Finance processes payments outside CCMS: </a:t>
            </a:r>
          </a:p>
          <a:p>
            <a:pPr marL="800100" lvl="1" indent="-342900">
              <a:lnSpc>
                <a:spcPct val="150000"/>
              </a:lnSpc>
              <a:buFont typeface="Arial" panose="020B0604020202020204" pitchFamily="34" charset="0"/>
              <a:buChar char="•"/>
              <a:defRPr sz="1800"/>
            </a:pPr>
            <a:r>
              <a:rPr lang="en-GB" sz="2200"/>
              <a:t>Payment made on the payment run following the deadline to receive mandatory spreadsheet. </a:t>
            </a:r>
            <a:endParaRPr lang="en-GB" sz="2200">
              <a:cs typeface="Arial"/>
            </a:endParaRPr>
          </a:p>
        </p:txBody>
      </p:sp>
      <p:sp>
        <p:nvSpPr>
          <p:cNvPr id="5" name="Slide Number Placeholder 4">
            <a:extLst>
              <a:ext uri="{FF2B5EF4-FFF2-40B4-BE49-F238E27FC236}">
                <a16:creationId xmlns:a16="http://schemas.microsoft.com/office/drawing/2014/main" id="{EE669F09-7341-A62B-FB2E-B75BC580D29C}"/>
              </a:ext>
            </a:extLst>
          </p:cNvPr>
          <p:cNvSpPr>
            <a:spLocks noGrp="1"/>
          </p:cNvSpPr>
          <p:nvPr>
            <p:ph type="sldNum" sz="quarter" idx="12"/>
          </p:nvPr>
        </p:nvSpPr>
        <p:spPr/>
        <p:txBody>
          <a:bodyPr/>
          <a:lstStyle/>
          <a:p>
            <a:fld id="{C0189ED6-F87B-4BC1-907E-EF602CA5C674}" type="slidenum">
              <a:rPr lang="en-GB" smtClean="0"/>
              <a:t>13</a:t>
            </a:fld>
            <a:endParaRPr lang="en-GB"/>
          </a:p>
        </p:txBody>
      </p:sp>
    </p:spTree>
    <p:extLst>
      <p:ext uri="{BB962C8B-B14F-4D97-AF65-F5344CB8AC3E}">
        <p14:creationId xmlns:p14="http://schemas.microsoft.com/office/powerpoint/2010/main" val="3996369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FCBD0-9EE1-EC51-0F07-8378C45BF7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253C07-D9A1-55CB-CD73-9AE8ACAC1464}"/>
              </a:ext>
            </a:extLst>
          </p:cNvPr>
          <p:cNvSpPr>
            <a:spLocks noGrp="1"/>
          </p:cNvSpPr>
          <p:nvPr>
            <p:ph type="title"/>
          </p:nvPr>
        </p:nvSpPr>
        <p:spPr/>
        <p:txBody>
          <a:bodyPr>
            <a:normAutofit/>
          </a:bodyPr>
          <a:lstStyle/>
          <a:p>
            <a:r>
              <a:rPr lang="en-GB" sz="2800" dirty="0"/>
              <a:t>The process: Barristers / clerks</a:t>
            </a:r>
          </a:p>
        </p:txBody>
      </p:sp>
      <p:sp>
        <p:nvSpPr>
          <p:cNvPr id="4" name="Footer Placeholder 3">
            <a:extLst>
              <a:ext uri="{FF2B5EF4-FFF2-40B4-BE49-F238E27FC236}">
                <a16:creationId xmlns:a16="http://schemas.microsoft.com/office/drawing/2014/main" id="{3CD0E7F9-11D3-0E83-CA3D-D103FDD56AAB}"/>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3" name="TextBox 2">
            <a:extLst>
              <a:ext uri="{FF2B5EF4-FFF2-40B4-BE49-F238E27FC236}">
                <a16:creationId xmlns:a16="http://schemas.microsoft.com/office/drawing/2014/main" id="{58B838F2-3AC2-10A9-5178-85F5B90DEBCB}"/>
              </a:ext>
            </a:extLst>
          </p:cNvPr>
          <p:cNvSpPr txBox="1"/>
          <p:nvPr/>
        </p:nvSpPr>
        <p:spPr>
          <a:xfrm>
            <a:off x="809425" y="1272136"/>
            <a:ext cx="10822594" cy="4476931"/>
          </a:xfrm>
          <a:prstGeom prst="rect">
            <a:avLst/>
          </a:prstGeom>
          <a:noFill/>
        </p:spPr>
        <p:txBody>
          <a:bodyPr wrap="square">
            <a:spAutoFit/>
          </a:bodyPr>
          <a:lstStyle/>
          <a:p>
            <a:pPr marL="342900" indent="-342900">
              <a:lnSpc>
                <a:spcPct val="150000"/>
              </a:lnSpc>
              <a:spcAft>
                <a:spcPts val="600"/>
              </a:spcAft>
              <a:buFont typeface="Arial" panose="020B0604020202020204" pitchFamily="34" charset="0"/>
              <a:buChar char="•"/>
            </a:pPr>
            <a:r>
              <a:rPr lang="en-GB" sz="2200" dirty="0">
                <a:cs typeface="Arial"/>
              </a:rPr>
              <a:t>Barristers or clerks should email </a:t>
            </a:r>
            <a:r>
              <a:rPr lang="en-GB" sz="2200" dirty="0">
                <a:hlinkClick r:id="rId3"/>
              </a:rPr>
              <a:t>CivilClaimBC@justice.gov.uk</a:t>
            </a:r>
            <a:r>
              <a:rPr lang="en-GB" sz="2200" dirty="0"/>
              <a:t>, explaining their circumstances and why escalation is required.</a:t>
            </a:r>
          </a:p>
          <a:p>
            <a:pPr marL="846900" lvl="2" indent="-342900">
              <a:lnSpc>
                <a:spcPct val="150000"/>
              </a:lnSpc>
              <a:spcAft>
                <a:spcPts val="600"/>
              </a:spcAft>
            </a:pPr>
            <a:r>
              <a:rPr lang="en-GB" sz="2200" dirty="0">
                <a:cs typeface="Arial"/>
              </a:rPr>
              <a:t>If agreed, the escalation for is sent to the barrister or clerk</a:t>
            </a:r>
          </a:p>
          <a:p>
            <a:pPr marL="846900" lvl="2" indent="-342900">
              <a:lnSpc>
                <a:spcPct val="150000"/>
              </a:lnSpc>
              <a:spcAft>
                <a:spcPts val="600"/>
              </a:spcAft>
            </a:pPr>
            <a:r>
              <a:rPr lang="en-GB" sz="2200" dirty="0"/>
              <a:t>This is a detailed spreadsheet outlining expected weekly claims.</a:t>
            </a:r>
            <a:endParaRPr lang="en-GB" sz="2200" dirty="0">
              <a:cs typeface="Arial"/>
            </a:endParaRPr>
          </a:p>
          <a:p>
            <a:pPr marL="846900" lvl="2" indent="-342900">
              <a:lnSpc>
                <a:spcPct val="150000"/>
              </a:lnSpc>
              <a:spcAft>
                <a:spcPts val="600"/>
              </a:spcAft>
            </a:pPr>
            <a:r>
              <a:rPr lang="en-GB" sz="2200" dirty="0">
                <a:cs typeface="Arial"/>
              </a:rPr>
              <a:t>This should be completed, signed and returned to </a:t>
            </a:r>
            <a:r>
              <a:rPr lang="en-GB" sz="2200" dirty="0">
                <a:hlinkClick r:id="rId3"/>
              </a:rPr>
              <a:t>CivilClaimBC@justice.gov.uk</a:t>
            </a:r>
            <a:endParaRPr lang="en-GB" sz="2200" dirty="0"/>
          </a:p>
          <a:p>
            <a:pPr marL="342900" indent="-342900">
              <a:lnSpc>
                <a:spcPct val="150000"/>
              </a:lnSpc>
              <a:spcAft>
                <a:spcPts val="600"/>
              </a:spcAft>
              <a:buFont typeface="Arial" panose="020B0604020202020204" pitchFamily="34" charset="0"/>
              <a:buChar char="•"/>
              <a:defRPr sz="1800"/>
            </a:pPr>
            <a:r>
              <a:rPr lang="en-GB" sz="2200" dirty="0"/>
              <a:t>Finance processes payments outside CCMS: </a:t>
            </a:r>
          </a:p>
          <a:p>
            <a:pPr marL="800100" lvl="1" indent="-342900">
              <a:lnSpc>
                <a:spcPct val="150000"/>
              </a:lnSpc>
              <a:spcAft>
                <a:spcPts val="600"/>
              </a:spcAft>
              <a:defRPr sz="1800"/>
            </a:pPr>
            <a:r>
              <a:rPr lang="en-GB" sz="2200" dirty="0"/>
              <a:t>Payment made on the payment run following the deadline to receive mandatory spreadsheet. </a:t>
            </a:r>
            <a:endParaRPr lang="en-GB" sz="2200" dirty="0">
              <a:cs typeface="Arial"/>
            </a:endParaRPr>
          </a:p>
        </p:txBody>
      </p:sp>
      <p:sp>
        <p:nvSpPr>
          <p:cNvPr id="5" name="Slide Number Placeholder 4">
            <a:extLst>
              <a:ext uri="{FF2B5EF4-FFF2-40B4-BE49-F238E27FC236}">
                <a16:creationId xmlns:a16="http://schemas.microsoft.com/office/drawing/2014/main" id="{824C7660-DAB1-10EC-09A5-4BA6434D272C}"/>
              </a:ext>
            </a:extLst>
          </p:cNvPr>
          <p:cNvSpPr>
            <a:spLocks noGrp="1"/>
          </p:cNvSpPr>
          <p:nvPr>
            <p:ph type="sldNum" sz="quarter" idx="12"/>
          </p:nvPr>
        </p:nvSpPr>
        <p:spPr/>
        <p:txBody>
          <a:bodyPr/>
          <a:lstStyle/>
          <a:p>
            <a:fld id="{C0189ED6-F87B-4BC1-907E-EF602CA5C674}" type="slidenum">
              <a:rPr lang="en-GB" smtClean="0"/>
              <a:t>14</a:t>
            </a:fld>
            <a:endParaRPr lang="en-GB"/>
          </a:p>
        </p:txBody>
      </p:sp>
    </p:spTree>
    <p:extLst>
      <p:ext uri="{BB962C8B-B14F-4D97-AF65-F5344CB8AC3E}">
        <p14:creationId xmlns:p14="http://schemas.microsoft.com/office/powerpoint/2010/main" val="2079404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85EE8-595E-CC9E-F00B-81FF19A404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6EAEC0-746A-6695-7013-1AB3EB5F9B7F}"/>
              </a:ext>
            </a:extLst>
          </p:cNvPr>
          <p:cNvSpPr>
            <a:spLocks noGrp="1"/>
          </p:cNvSpPr>
          <p:nvPr>
            <p:ph type="title"/>
          </p:nvPr>
        </p:nvSpPr>
        <p:spPr/>
        <p:txBody>
          <a:bodyPr>
            <a:normAutofit/>
          </a:bodyPr>
          <a:lstStyle/>
          <a:p>
            <a:r>
              <a:rPr lang="en-GB" sz="2800"/>
              <a:t>Checks conducted</a:t>
            </a:r>
          </a:p>
        </p:txBody>
      </p:sp>
      <p:sp>
        <p:nvSpPr>
          <p:cNvPr id="4" name="Footer Placeholder 3">
            <a:extLst>
              <a:ext uri="{FF2B5EF4-FFF2-40B4-BE49-F238E27FC236}">
                <a16:creationId xmlns:a16="http://schemas.microsoft.com/office/drawing/2014/main" id="{500167BE-B25E-9143-EE3D-0DA1EAAFE646}"/>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24C094FF-26CC-92CF-5456-4ECFE708621E}"/>
              </a:ext>
            </a:extLst>
          </p:cNvPr>
          <p:cNvSpPr txBox="1"/>
          <p:nvPr/>
        </p:nvSpPr>
        <p:spPr>
          <a:xfrm>
            <a:off x="809424" y="1207342"/>
            <a:ext cx="10634223" cy="2695674"/>
          </a:xfrm>
          <a:prstGeom prst="rect">
            <a:avLst/>
          </a:prstGeom>
          <a:noFill/>
        </p:spPr>
        <p:txBody>
          <a:bodyPr wrap="square">
            <a:spAutoFit/>
          </a:bodyPr>
          <a:lstStyle/>
          <a:p>
            <a:pPr>
              <a:lnSpc>
                <a:spcPct val="200000"/>
              </a:lnSpc>
              <a:defRPr sz="1800"/>
            </a:pPr>
            <a:r>
              <a:rPr lang="en-GB" sz="2200"/>
              <a:t>The following checks are conducted on receipt of an escalated payment request:</a:t>
            </a:r>
          </a:p>
          <a:p>
            <a:pPr marL="342900" indent="-342900">
              <a:lnSpc>
                <a:spcPct val="200000"/>
              </a:lnSpc>
              <a:buFont typeface="Arial" panose="020B0604020202020204" pitchFamily="34" charset="0"/>
              <a:buChar char="•"/>
              <a:defRPr sz="1800"/>
            </a:pPr>
            <a:r>
              <a:rPr lang="en-GB" sz="2200"/>
              <a:t>Contract Manager approval for solicitor firms.</a:t>
            </a:r>
            <a:endParaRPr lang="en-GB" sz="2200">
              <a:cs typeface="Arial"/>
            </a:endParaRPr>
          </a:p>
          <a:p>
            <a:pPr marL="342900" indent="-342900">
              <a:lnSpc>
                <a:spcPct val="200000"/>
              </a:lnSpc>
              <a:buFont typeface="Arial" panose="020B0604020202020204" pitchFamily="34" charset="0"/>
              <a:buChar char="•"/>
              <a:defRPr sz="1800"/>
            </a:pPr>
            <a:r>
              <a:rPr lang="en-GB" sz="2200"/>
              <a:t>Escalation-trained caseworker approval decision for counsel claims.</a:t>
            </a:r>
            <a:endParaRPr lang="en-GB" sz="2200">
              <a:cs typeface="Arial"/>
            </a:endParaRPr>
          </a:p>
          <a:p>
            <a:pPr marL="342900" indent="-342900">
              <a:lnSpc>
                <a:spcPct val="200000"/>
              </a:lnSpc>
              <a:buFont typeface="Arial" panose="020B0604020202020204" pitchFamily="34" charset="0"/>
              <a:buChar char="•"/>
              <a:defRPr sz="1800"/>
            </a:pPr>
            <a:r>
              <a:rPr lang="en-GB" sz="2200"/>
              <a:t>Mandatory spreadsheet fields completed and signed.</a:t>
            </a:r>
            <a:endParaRPr lang="en-GB" sz="2200">
              <a:cs typeface="Arial"/>
            </a:endParaRPr>
          </a:p>
        </p:txBody>
      </p:sp>
      <p:sp>
        <p:nvSpPr>
          <p:cNvPr id="5" name="Slide Number Placeholder 4">
            <a:extLst>
              <a:ext uri="{FF2B5EF4-FFF2-40B4-BE49-F238E27FC236}">
                <a16:creationId xmlns:a16="http://schemas.microsoft.com/office/drawing/2014/main" id="{DB1578E0-FF61-F927-7414-CC37655EC41C}"/>
              </a:ext>
            </a:extLst>
          </p:cNvPr>
          <p:cNvSpPr>
            <a:spLocks noGrp="1"/>
          </p:cNvSpPr>
          <p:nvPr>
            <p:ph type="sldNum" sz="quarter" idx="12"/>
          </p:nvPr>
        </p:nvSpPr>
        <p:spPr/>
        <p:txBody>
          <a:bodyPr/>
          <a:lstStyle/>
          <a:p>
            <a:fld id="{C0189ED6-F87B-4BC1-907E-EF602CA5C674}" type="slidenum">
              <a:rPr lang="en-GB" smtClean="0"/>
              <a:t>15</a:t>
            </a:fld>
            <a:endParaRPr lang="en-GB"/>
          </a:p>
        </p:txBody>
      </p:sp>
    </p:spTree>
    <p:extLst>
      <p:ext uri="{BB962C8B-B14F-4D97-AF65-F5344CB8AC3E}">
        <p14:creationId xmlns:p14="http://schemas.microsoft.com/office/powerpoint/2010/main" val="3008678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C9E04-8FB7-9CE5-8C13-6C3C1D453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32CC0-F086-4AF3-A4E9-2C0732C2118A}"/>
              </a:ext>
            </a:extLst>
          </p:cNvPr>
          <p:cNvSpPr>
            <a:spLocks noGrp="1"/>
          </p:cNvSpPr>
          <p:nvPr>
            <p:ph type="title"/>
          </p:nvPr>
        </p:nvSpPr>
        <p:spPr>
          <a:xfrm>
            <a:off x="759600" y="2620800"/>
            <a:ext cx="9798530" cy="1080000"/>
          </a:xfrm>
        </p:spPr>
        <p:txBody>
          <a:bodyPr/>
          <a:lstStyle/>
          <a:p>
            <a:r>
              <a:rPr lang="en-GB" sz="3200" b="1"/>
              <a:t>Recoupments</a:t>
            </a:r>
            <a:endParaRPr lang="en-GB"/>
          </a:p>
        </p:txBody>
      </p:sp>
    </p:spTree>
    <p:extLst>
      <p:ext uri="{BB962C8B-B14F-4D97-AF65-F5344CB8AC3E}">
        <p14:creationId xmlns:p14="http://schemas.microsoft.com/office/powerpoint/2010/main" val="2134363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D05F2-3394-9F22-5259-3D032D36A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2659D5-49C6-193A-0BC4-999DC4BF55F6}"/>
              </a:ext>
            </a:extLst>
          </p:cNvPr>
          <p:cNvSpPr>
            <a:spLocks noGrp="1"/>
          </p:cNvSpPr>
          <p:nvPr>
            <p:ph type="title"/>
          </p:nvPr>
        </p:nvSpPr>
        <p:spPr/>
        <p:txBody>
          <a:bodyPr>
            <a:normAutofit/>
          </a:bodyPr>
          <a:lstStyle/>
          <a:p>
            <a:r>
              <a:rPr lang="en-GB" sz="2800"/>
              <a:t>Recoupment process</a:t>
            </a:r>
          </a:p>
        </p:txBody>
      </p:sp>
      <p:sp>
        <p:nvSpPr>
          <p:cNvPr id="4" name="Footer Placeholder 3">
            <a:extLst>
              <a:ext uri="{FF2B5EF4-FFF2-40B4-BE49-F238E27FC236}">
                <a16:creationId xmlns:a16="http://schemas.microsoft.com/office/drawing/2014/main" id="{FA9018DE-CFBA-2800-575D-B5D47EFD441B}"/>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9" name="TextBox 8">
            <a:extLst>
              <a:ext uri="{FF2B5EF4-FFF2-40B4-BE49-F238E27FC236}">
                <a16:creationId xmlns:a16="http://schemas.microsoft.com/office/drawing/2014/main" id="{3DE63F10-7671-235F-A402-0E94E6E18AC3}"/>
              </a:ext>
            </a:extLst>
          </p:cNvPr>
          <p:cNvSpPr txBox="1"/>
          <p:nvPr/>
        </p:nvSpPr>
        <p:spPr>
          <a:xfrm>
            <a:off x="809424" y="1239925"/>
            <a:ext cx="10727999" cy="4955203"/>
          </a:xfrm>
          <a:prstGeom prst="rect">
            <a:avLst/>
          </a:prstGeom>
          <a:noFill/>
        </p:spPr>
        <p:txBody>
          <a:bodyPr wrap="square">
            <a:spAutoFit/>
          </a:bodyPr>
          <a:lstStyle/>
          <a:p>
            <a:pPr marL="342900" indent="-342900">
              <a:spcAft>
                <a:spcPts val="600"/>
              </a:spcAft>
              <a:buFont typeface="Arial" panose="020B0604020202020204" pitchFamily="34" charset="0"/>
              <a:buChar char="•"/>
            </a:pPr>
            <a:r>
              <a:rPr lang="en-GB" sz="2200" dirty="0"/>
              <a:t>When the LAA begins considering case-specific payments, recoupment of contingency payments will start two weeks after notification.</a:t>
            </a:r>
          </a:p>
          <a:p>
            <a:pPr marL="342900" indent="-342900">
              <a:spcAft>
                <a:spcPts val="600"/>
              </a:spcAft>
              <a:buFont typeface="Arial" panose="020B0604020202020204" pitchFamily="34" charset="0"/>
              <a:buChar char="•"/>
            </a:pPr>
            <a:r>
              <a:rPr lang="en-GB" sz="2200" dirty="0"/>
              <a:t>No recoupments will take place during this initial two-week period.</a:t>
            </a:r>
          </a:p>
          <a:p>
            <a:pPr marL="342900" indent="-342900">
              <a:spcAft>
                <a:spcPts val="600"/>
              </a:spcAft>
              <a:buFont typeface="Arial" panose="020B0604020202020204" pitchFamily="34" charset="0"/>
              <a:buChar char="•"/>
            </a:pPr>
            <a:r>
              <a:rPr lang="en-GB" sz="2200" dirty="0"/>
              <a:t>After that, the LAA will recover 25 percent of an average week's payment each week until the full amount is recouped.</a:t>
            </a:r>
          </a:p>
          <a:p>
            <a:pPr marL="342900" indent="-342900">
              <a:spcAft>
                <a:spcPts val="600"/>
              </a:spcAft>
              <a:buFont typeface="Arial" panose="020B0604020202020204" pitchFamily="34" charset="0"/>
              <a:buChar char="•"/>
            </a:pPr>
            <a:r>
              <a:rPr lang="en-GB" sz="2200" dirty="0"/>
              <a:t>The average weekly payment is calculated by dividing the total contingency payments received by the number of weeks in which payments were made.</a:t>
            </a:r>
          </a:p>
          <a:p>
            <a:pPr marL="342900" indent="-342900">
              <a:spcAft>
                <a:spcPts val="600"/>
              </a:spcAft>
              <a:buFont typeface="Arial" panose="020B0604020202020204" pitchFamily="34" charset="0"/>
              <a:buChar char="•"/>
            </a:pPr>
            <a:r>
              <a:rPr lang="en-GB" sz="2200" dirty="0"/>
              <a:t>Recoupments will be processed via a debit note transaction.</a:t>
            </a:r>
          </a:p>
          <a:p>
            <a:pPr marL="342900" indent="-342900">
              <a:spcAft>
                <a:spcPts val="600"/>
              </a:spcAft>
              <a:buFont typeface="Arial" panose="020B0604020202020204" pitchFamily="34" charset="0"/>
              <a:buChar char="•"/>
            </a:pPr>
            <a:r>
              <a:rPr lang="en-GB" sz="2200" dirty="0"/>
              <a:t>The LAA will provide advance notice to providers and counsel when system access is restored, or case-specific payments resume.</a:t>
            </a:r>
          </a:p>
          <a:p>
            <a:pPr marL="342900" indent="-342900">
              <a:spcAft>
                <a:spcPts val="600"/>
              </a:spcAft>
              <a:buFont typeface="Arial" panose="020B0604020202020204" pitchFamily="34" charset="0"/>
              <a:buChar char="•"/>
            </a:pPr>
            <a:r>
              <a:rPr lang="en-GB" sz="2200" dirty="0"/>
              <a:t>The notice period and recoupment amounts will be reviewed regularly to ensure they remain reasonable, based on LAA’s operational performance during the recovery period.</a:t>
            </a:r>
          </a:p>
        </p:txBody>
      </p:sp>
      <p:sp>
        <p:nvSpPr>
          <p:cNvPr id="5" name="Slide Number Placeholder 4">
            <a:extLst>
              <a:ext uri="{FF2B5EF4-FFF2-40B4-BE49-F238E27FC236}">
                <a16:creationId xmlns:a16="http://schemas.microsoft.com/office/drawing/2014/main" id="{FD484031-3000-00A3-6E87-9C69C8A52E35}"/>
              </a:ext>
            </a:extLst>
          </p:cNvPr>
          <p:cNvSpPr>
            <a:spLocks noGrp="1"/>
          </p:cNvSpPr>
          <p:nvPr>
            <p:ph type="sldNum" sz="quarter" idx="12"/>
          </p:nvPr>
        </p:nvSpPr>
        <p:spPr/>
        <p:txBody>
          <a:bodyPr/>
          <a:lstStyle/>
          <a:p>
            <a:fld id="{C0189ED6-F87B-4BC1-907E-EF602CA5C674}" type="slidenum">
              <a:rPr lang="en-GB" smtClean="0"/>
              <a:t>17</a:t>
            </a:fld>
            <a:endParaRPr lang="en-GB"/>
          </a:p>
        </p:txBody>
      </p:sp>
    </p:spTree>
    <p:extLst>
      <p:ext uri="{BB962C8B-B14F-4D97-AF65-F5344CB8AC3E}">
        <p14:creationId xmlns:p14="http://schemas.microsoft.com/office/powerpoint/2010/main" val="1673480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9B3A2-4273-E33D-4FDE-2540EF3EB0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ACA671-7409-0512-36BA-0C6D789DF0E7}"/>
              </a:ext>
            </a:extLst>
          </p:cNvPr>
          <p:cNvSpPr>
            <a:spLocks noGrp="1"/>
          </p:cNvSpPr>
          <p:nvPr>
            <p:ph type="title"/>
          </p:nvPr>
        </p:nvSpPr>
        <p:spPr/>
        <p:txBody>
          <a:bodyPr>
            <a:normAutofit/>
          </a:bodyPr>
          <a:lstStyle/>
          <a:p>
            <a:r>
              <a:rPr lang="en-GB" sz="2800"/>
              <a:t>Recoupment process continued</a:t>
            </a:r>
          </a:p>
        </p:txBody>
      </p:sp>
      <p:sp>
        <p:nvSpPr>
          <p:cNvPr id="4" name="Footer Placeholder 3">
            <a:extLst>
              <a:ext uri="{FF2B5EF4-FFF2-40B4-BE49-F238E27FC236}">
                <a16:creationId xmlns:a16="http://schemas.microsoft.com/office/drawing/2014/main" id="{DCC63B9F-963A-B378-39A6-94292D5EFEA9}"/>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16" name="TextBox 15">
            <a:extLst>
              <a:ext uri="{FF2B5EF4-FFF2-40B4-BE49-F238E27FC236}">
                <a16:creationId xmlns:a16="http://schemas.microsoft.com/office/drawing/2014/main" id="{4B862A96-623A-8EAF-FD6B-B937E549FEB5}"/>
              </a:ext>
            </a:extLst>
          </p:cNvPr>
          <p:cNvSpPr txBox="1"/>
          <p:nvPr/>
        </p:nvSpPr>
        <p:spPr>
          <a:xfrm>
            <a:off x="809425" y="1272136"/>
            <a:ext cx="10634223" cy="4770537"/>
          </a:xfrm>
          <a:prstGeom prst="rect">
            <a:avLst/>
          </a:prstGeom>
          <a:noFill/>
        </p:spPr>
        <p:txBody>
          <a:bodyPr wrap="square">
            <a:spAutoFit/>
          </a:bodyPr>
          <a:lstStyle/>
          <a:p>
            <a:pPr marL="342900" indent="-342900">
              <a:buFont typeface="Arial" panose="020B0604020202020204" pitchFamily="34" charset="0"/>
              <a:buChar char="•"/>
            </a:pPr>
            <a:r>
              <a:rPr lang="en-GB" sz="2200"/>
              <a:t>The recoupment rate will be capped at 25 percent of the weekly average payment.</a:t>
            </a:r>
          </a:p>
          <a:p>
            <a:pPr marL="342900" indent="-342900">
              <a:buFont typeface="Arial" panose="020B0604020202020204" pitchFamily="34" charset="0"/>
              <a:buChar char="•"/>
            </a:pPr>
            <a:r>
              <a:rPr lang="en-GB" sz="2200"/>
              <a:t>The rate will be closely monitored and adjusted if billing activity is significantly reduced due to LAA processing limitations.</a:t>
            </a:r>
          </a:p>
          <a:p>
            <a:pPr marL="342900" indent="-342900">
              <a:buFont typeface="Arial" panose="020B0604020202020204" pitchFamily="34" charset="0"/>
              <a:buChar char="•"/>
            </a:pPr>
            <a:r>
              <a:rPr lang="en-GB" sz="2200"/>
              <a:t>Adjustments will be made to help providers plan and maintain expected cashflow, considering overall billing patterns.</a:t>
            </a:r>
          </a:p>
          <a:p>
            <a:pPr marL="342900" indent="-342900" algn="l">
              <a:lnSpc>
                <a:spcPts val="2100"/>
              </a:lnSpc>
              <a:spcBef>
                <a:spcPts val="975"/>
              </a:spcBef>
              <a:spcAft>
                <a:spcPts val="225"/>
              </a:spcAft>
              <a:buFont typeface="Arial" panose="020B0604020202020204" pitchFamily="34" charset="0"/>
              <a:buChar char="•"/>
            </a:pPr>
            <a:r>
              <a:rPr lang="en-GB" sz="2200" i="0">
                <a:effectLst/>
              </a:rPr>
              <a:t>Hardship </a:t>
            </a:r>
            <a:r>
              <a:rPr lang="en-GB" sz="2200"/>
              <a:t>e</a:t>
            </a:r>
            <a:r>
              <a:rPr lang="en-GB" sz="2200" i="0">
                <a:effectLst/>
              </a:rPr>
              <a:t>scalation </a:t>
            </a:r>
            <a:r>
              <a:rPr lang="en-GB" sz="2200"/>
              <a:t>p</a:t>
            </a:r>
            <a:r>
              <a:rPr lang="en-GB" sz="2200" i="0">
                <a:effectLst/>
              </a:rPr>
              <a:t>rocess</a:t>
            </a:r>
          </a:p>
          <a:p>
            <a:pPr marL="800100" lvl="1" indent="-342900">
              <a:spcBef>
                <a:spcPts val="300"/>
              </a:spcBef>
              <a:spcAft>
                <a:spcPts val="300"/>
              </a:spcAft>
              <a:buFont typeface="Arial" panose="020B0604020202020204" pitchFamily="34" charset="0"/>
              <a:buChar char="•"/>
            </a:pPr>
            <a:r>
              <a:rPr lang="en-GB" sz="2200" i="0">
                <a:effectLst/>
              </a:rPr>
              <a:t>If a provider or counsel is experiencing financial hardship during the recoupment period, an escalation process will be available.</a:t>
            </a:r>
          </a:p>
          <a:p>
            <a:pPr marL="800100" lvl="1" indent="-342900">
              <a:spcBef>
                <a:spcPts val="300"/>
              </a:spcBef>
              <a:spcAft>
                <a:spcPts val="300"/>
              </a:spcAft>
              <a:buFont typeface="Arial" panose="020B0604020202020204" pitchFamily="34" charset="0"/>
              <a:buChar char="•"/>
            </a:pPr>
            <a:r>
              <a:rPr lang="en-GB" sz="2200" i="0">
                <a:effectLst/>
              </a:rPr>
              <a:t>This allows for case-by-case discussions to consider prioritising or adjusting the recoupment schedule.</a:t>
            </a:r>
          </a:p>
          <a:p>
            <a:pPr marL="800100" lvl="1" indent="-342900">
              <a:spcBef>
                <a:spcPts val="300"/>
              </a:spcBef>
              <a:spcAft>
                <a:spcPts val="300"/>
              </a:spcAft>
              <a:buFont typeface="Arial" panose="020B0604020202020204" pitchFamily="34" charset="0"/>
              <a:buChar char="•"/>
            </a:pPr>
            <a:r>
              <a:rPr lang="en-GB" sz="2200" i="0">
                <a:effectLst/>
              </a:rPr>
              <a:t>Full details of the escalation process will be published before recoupment begins.</a:t>
            </a:r>
          </a:p>
        </p:txBody>
      </p:sp>
      <p:sp>
        <p:nvSpPr>
          <p:cNvPr id="5" name="Slide Number Placeholder 4">
            <a:extLst>
              <a:ext uri="{FF2B5EF4-FFF2-40B4-BE49-F238E27FC236}">
                <a16:creationId xmlns:a16="http://schemas.microsoft.com/office/drawing/2014/main" id="{07CE1BA9-FCF6-ACC7-7BB6-2EB0A015C774}"/>
              </a:ext>
            </a:extLst>
          </p:cNvPr>
          <p:cNvSpPr>
            <a:spLocks noGrp="1"/>
          </p:cNvSpPr>
          <p:nvPr>
            <p:ph type="sldNum" sz="quarter" idx="12"/>
          </p:nvPr>
        </p:nvSpPr>
        <p:spPr/>
        <p:txBody>
          <a:bodyPr/>
          <a:lstStyle/>
          <a:p>
            <a:fld id="{C0189ED6-F87B-4BC1-907E-EF602CA5C674}" type="slidenum">
              <a:rPr lang="en-GB" smtClean="0"/>
              <a:t>18</a:t>
            </a:fld>
            <a:endParaRPr lang="en-GB"/>
          </a:p>
        </p:txBody>
      </p:sp>
    </p:spTree>
    <p:extLst>
      <p:ext uri="{BB962C8B-B14F-4D97-AF65-F5344CB8AC3E}">
        <p14:creationId xmlns:p14="http://schemas.microsoft.com/office/powerpoint/2010/main" val="1472901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2EEB4-88A5-E1C5-1E19-056B949813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B26FE3-3814-B271-893E-821C52302736}"/>
              </a:ext>
            </a:extLst>
          </p:cNvPr>
          <p:cNvSpPr>
            <a:spLocks noGrp="1"/>
          </p:cNvSpPr>
          <p:nvPr>
            <p:ph type="title"/>
          </p:nvPr>
        </p:nvSpPr>
        <p:spPr>
          <a:xfrm>
            <a:off x="759600" y="2620800"/>
            <a:ext cx="9798530" cy="1080000"/>
          </a:xfrm>
        </p:spPr>
        <p:txBody>
          <a:bodyPr>
            <a:normAutofit/>
          </a:bodyPr>
          <a:lstStyle/>
          <a:p>
            <a:r>
              <a:rPr lang="en-GB"/>
              <a:t>General additional information</a:t>
            </a:r>
          </a:p>
        </p:txBody>
      </p:sp>
    </p:spTree>
    <p:extLst>
      <p:ext uri="{BB962C8B-B14F-4D97-AF65-F5344CB8AC3E}">
        <p14:creationId xmlns:p14="http://schemas.microsoft.com/office/powerpoint/2010/main" val="1166471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0BE4D-4326-FBD7-C402-B1AF610A0E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29827-2A51-529E-8D26-A7F6F68CD1E5}"/>
              </a:ext>
            </a:extLst>
          </p:cNvPr>
          <p:cNvSpPr>
            <a:spLocks noGrp="1"/>
          </p:cNvSpPr>
          <p:nvPr>
            <p:ph type="title"/>
          </p:nvPr>
        </p:nvSpPr>
        <p:spPr>
          <a:xfrm>
            <a:off x="737784" y="690984"/>
            <a:ext cx="7718400" cy="345232"/>
          </a:xfrm>
        </p:spPr>
        <p:txBody>
          <a:bodyPr anchor="t">
            <a:normAutofit fontScale="90000"/>
          </a:bodyPr>
          <a:lstStyle/>
          <a:p>
            <a:r>
              <a:rPr lang="en-US"/>
              <a:t>Content</a:t>
            </a:r>
          </a:p>
        </p:txBody>
      </p:sp>
      <p:sp>
        <p:nvSpPr>
          <p:cNvPr id="5" name="Slide Number Placeholder 4">
            <a:extLst>
              <a:ext uri="{FF2B5EF4-FFF2-40B4-BE49-F238E27FC236}">
                <a16:creationId xmlns:a16="http://schemas.microsoft.com/office/drawing/2014/main" id="{D9F1EC87-FF67-2980-49AE-4E14091BF3DE}"/>
              </a:ext>
              <a:ext uri="{C183D7F6-B498-43B3-948B-1728B52AA6E4}">
                <adec:decorative xmlns:adec="http://schemas.microsoft.com/office/drawing/2017/decorative" val="1"/>
              </a:ext>
            </a:extLst>
          </p:cNvPr>
          <p:cNvSpPr>
            <a:spLocks noGrp="1"/>
          </p:cNvSpPr>
          <p:nvPr>
            <p:ph type="sldNum" sz="quarter" idx="12"/>
          </p:nvPr>
        </p:nvSpPr>
        <p:spPr>
          <a:xfrm>
            <a:off x="11401515" y="6204808"/>
            <a:ext cx="270000" cy="252000"/>
          </a:xfrm>
        </p:spPr>
        <p:txBody>
          <a:bodyPr anchor="t">
            <a:normAutofit/>
          </a:bodyPr>
          <a:lstStyle/>
          <a:p>
            <a:pPr>
              <a:spcAft>
                <a:spcPts val="600"/>
              </a:spcAft>
            </a:pPr>
            <a:fld id="{9A8223AF-F2F5-41F7-A71C-81CE492BCB88}" type="slidenum">
              <a:rPr lang="en-GB" smtClean="0"/>
              <a:pPr>
                <a:spcAft>
                  <a:spcPts val="600"/>
                </a:spcAft>
              </a:pPr>
              <a:t>2</a:t>
            </a:fld>
            <a:endParaRPr lang="en-GB"/>
          </a:p>
        </p:txBody>
      </p:sp>
      <p:sp>
        <p:nvSpPr>
          <p:cNvPr id="3" name="Footer Placeholder 4">
            <a:extLst>
              <a:ext uri="{FF2B5EF4-FFF2-40B4-BE49-F238E27FC236}">
                <a16:creationId xmlns:a16="http://schemas.microsoft.com/office/drawing/2014/main" id="{919CF6E4-AC00-2A62-8292-7963CE41F356}"/>
              </a:ext>
              <a:ext uri="{C183D7F6-B498-43B3-948B-1728B52AA6E4}">
                <adec:decorative xmlns:adec="http://schemas.microsoft.com/office/drawing/2017/decorative" val="1"/>
              </a:ext>
            </a:extLst>
          </p:cNvPr>
          <p:cNvSpPr>
            <a:spLocks noGrp="1"/>
          </p:cNvSpPr>
          <p:nvPr>
            <p:ph type="ftr" sz="quarter" idx="11"/>
          </p:nvPr>
        </p:nvSpPr>
        <p:spPr>
          <a:xfrm>
            <a:off x="2941093" y="6445570"/>
            <a:ext cx="7201467" cy="180000"/>
          </a:xfrm>
        </p:spPr>
        <p:txBody>
          <a:bodyPr/>
          <a:lstStyle/>
          <a:p>
            <a:r>
              <a:rPr lang="en-GB"/>
              <a:t>Providing access to justice through w</a:t>
            </a:r>
            <a:r>
              <a:rPr lang="en-GB">
                <a:cs typeface="Arial"/>
              </a:rPr>
              <a:t>orking with others to achieve excellence in the delivery of legal aid</a:t>
            </a:r>
          </a:p>
        </p:txBody>
      </p:sp>
      <p:graphicFrame>
        <p:nvGraphicFramePr>
          <p:cNvPr id="7" name="Diagram 6" descr="Vertical box list showing contents of slides:&#10;Introduction&#10;Legal Help&#10;Controlled Legal Representation&#10;Best practice: Applications for Controlled Work&#10;ECF: Urgency&#10;ECF: Reviews and backdating &#10;Boundary: Controlled Work and Licensed Work &#10;Means assessment&#10;Useful contacts and links&#10;">
            <a:extLst>
              <a:ext uri="{FF2B5EF4-FFF2-40B4-BE49-F238E27FC236}">
                <a16:creationId xmlns:a16="http://schemas.microsoft.com/office/drawing/2014/main" id="{FD35032D-5CDA-3957-D8B0-66E0FF2CAD19}"/>
              </a:ext>
            </a:extLst>
          </p:cNvPr>
          <p:cNvGraphicFramePr/>
          <p:nvPr>
            <p:extLst>
              <p:ext uri="{D42A27DB-BD31-4B8C-83A1-F6EECF244321}">
                <p14:modId xmlns:p14="http://schemas.microsoft.com/office/powerpoint/2010/main" val="4163551843"/>
              </p:ext>
            </p:extLst>
          </p:nvPr>
        </p:nvGraphicFramePr>
        <p:xfrm>
          <a:off x="737784" y="1186543"/>
          <a:ext cx="10096793" cy="48755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6277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2BA39-1932-94FC-0BCE-A814CCC2EF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DEA448-97D3-1C85-E816-060C182F388B}"/>
              </a:ext>
            </a:extLst>
          </p:cNvPr>
          <p:cNvSpPr>
            <a:spLocks noGrp="1"/>
          </p:cNvSpPr>
          <p:nvPr>
            <p:ph type="title"/>
          </p:nvPr>
        </p:nvSpPr>
        <p:spPr/>
        <p:txBody>
          <a:bodyPr/>
          <a:lstStyle/>
          <a:p>
            <a:r>
              <a:rPr lang="en-GB"/>
              <a:t>Our training website</a:t>
            </a:r>
          </a:p>
        </p:txBody>
      </p:sp>
      <p:sp>
        <p:nvSpPr>
          <p:cNvPr id="4" name="Footer Placeholder 3">
            <a:extLst>
              <a:ext uri="{FF2B5EF4-FFF2-40B4-BE49-F238E27FC236}">
                <a16:creationId xmlns:a16="http://schemas.microsoft.com/office/drawing/2014/main" id="{6B3B0523-C9DB-8063-D02B-37EAB752893C}"/>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graphicFrame>
        <p:nvGraphicFramePr>
          <p:cNvPr id="6" name="Content Placeholder 2" descr="Vertical box list">
            <a:extLst>
              <a:ext uri="{FF2B5EF4-FFF2-40B4-BE49-F238E27FC236}">
                <a16:creationId xmlns:a16="http://schemas.microsoft.com/office/drawing/2014/main" id="{A2AEA88C-A77B-49FA-9957-07E661748AD0}"/>
              </a:ext>
            </a:extLst>
          </p:cNvPr>
          <p:cNvGraphicFramePr>
            <a:graphicFrameLocks noGrp="1"/>
          </p:cNvGraphicFramePr>
          <p:nvPr>
            <p:extLst>
              <p:ext uri="{D42A27DB-BD31-4B8C-83A1-F6EECF244321}">
                <p14:modId xmlns:p14="http://schemas.microsoft.com/office/powerpoint/2010/main" val="4041307450"/>
              </p:ext>
            </p:extLst>
          </p:nvPr>
        </p:nvGraphicFramePr>
        <p:xfrm>
          <a:off x="803900" y="1272136"/>
          <a:ext cx="10040884" cy="466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24296C44-F6D2-7EBA-D8EE-67AE90FCF225}"/>
              </a:ext>
            </a:extLst>
          </p:cNvPr>
          <p:cNvSpPr>
            <a:spLocks noGrp="1"/>
          </p:cNvSpPr>
          <p:nvPr>
            <p:ph type="sldNum" sz="quarter" idx="12"/>
          </p:nvPr>
        </p:nvSpPr>
        <p:spPr/>
        <p:txBody>
          <a:bodyPr/>
          <a:lstStyle/>
          <a:p>
            <a:fld id="{C0189ED6-F87B-4BC1-907E-EF602CA5C674}" type="slidenum">
              <a:rPr lang="en-GB" smtClean="0"/>
              <a:t>20</a:t>
            </a:fld>
            <a:endParaRPr lang="en-GB"/>
          </a:p>
        </p:txBody>
      </p:sp>
      <p:pic>
        <p:nvPicPr>
          <p:cNvPr id="3074" name="Picture 2">
            <a:extLst>
              <a:ext uri="{FF2B5EF4-FFF2-40B4-BE49-F238E27FC236}">
                <a16:creationId xmlns:a16="http://schemas.microsoft.com/office/drawing/2014/main" id="{BDD78E34-C6C7-C1E6-84C8-F1277F2B5CFE}"/>
              </a:ext>
              <a:ext uri="{C183D7F6-B498-43B3-948B-1728B52AA6E4}">
                <adec:decorative xmlns:adec="http://schemas.microsoft.com/office/drawing/2017/decorative" val="1"/>
              </a:ext>
            </a:extLst>
          </p:cNvPr>
          <p:cNvPicPr>
            <a:picLocks noGrp="1" noChangeAspect="1" noChangeArrowheads="1"/>
          </p:cNvPicPr>
          <p:nvPr>
            <p:ph idx="1"/>
          </p:nvPr>
        </p:nvPicPr>
        <p:blipFill>
          <a:blip r:embed="rId7">
            <a:extLst>
              <a:ext uri="{28A0092B-C50C-407E-A947-70E740481C1C}">
                <a14:useLocalDpi xmlns:a14="http://schemas.microsoft.com/office/drawing/2010/main" val="0"/>
              </a:ext>
            </a:extLst>
          </a:blip>
          <a:srcRect/>
          <a:stretch>
            <a:fillRect/>
          </a:stretch>
        </p:blipFill>
        <p:spPr bwMode="auto">
          <a:xfrm>
            <a:off x="9843317" y="1000061"/>
            <a:ext cx="1347787" cy="1347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51507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C3CFC-54F4-C973-D879-40915A3BFE5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92F2F72-9D98-4D94-4CDA-1CA4F035F6C2}"/>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8" name="Title 1">
            <a:extLst>
              <a:ext uri="{FF2B5EF4-FFF2-40B4-BE49-F238E27FC236}">
                <a16:creationId xmlns:a16="http://schemas.microsoft.com/office/drawing/2014/main" id="{AF07274F-7F2C-6DF9-1BE9-0CFB4D27E3B0}"/>
              </a:ext>
            </a:extLst>
          </p:cNvPr>
          <p:cNvSpPr>
            <a:spLocks noGrp="1"/>
          </p:cNvSpPr>
          <p:nvPr>
            <p:ph type="title"/>
          </p:nvPr>
        </p:nvSpPr>
        <p:spPr>
          <a:xfrm>
            <a:off x="809425" y="372136"/>
            <a:ext cx="10728000" cy="900000"/>
          </a:xfrm>
        </p:spPr>
        <p:txBody>
          <a:bodyPr/>
          <a:lstStyle/>
          <a:p>
            <a:r>
              <a:rPr lang="en-GB"/>
              <a:t>Useful links for additional information</a:t>
            </a:r>
          </a:p>
        </p:txBody>
      </p:sp>
      <p:graphicFrame>
        <p:nvGraphicFramePr>
          <p:cNvPr id="6" name="Content Placeholder 5" descr="Step up process infographic">
            <a:extLst>
              <a:ext uri="{FF2B5EF4-FFF2-40B4-BE49-F238E27FC236}">
                <a16:creationId xmlns:a16="http://schemas.microsoft.com/office/drawing/2014/main" id="{0D53DB1A-39CA-4CFA-8832-06236C642902}"/>
              </a:ext>
            </a:extLst>
          </p:cNvPr>
          <p:cNvGraphicFramePr>
            <a:graphicFrameLocks noGrp="1"/>
          </p:cNvGraphicFramePr>
          <p:nvPr>
            <p:ph idx="1"/>
            <p:extLst>
              <p:ext uri="{D42A27DB-BD31-4B8C-83A1-F6EECF244321}">
                <p14:modId xmlns:p14="http://schemas.microsoft.com/office/powerpoint/2010/main" val="3913566788"/>
              </p:ext>
            </p:extLst>
          </p:nvPr>
        </p:nvGraphicFramePr>
        <p:xfrm>
          <a:off x="809425" y="1062089"/>
          <a:ext cx="10573150" cy="3481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102" name="Picture 6">
            <a:extLst>
              <a:ext uri="{FF2B5EF4-FFF2-40B4-BE49-F238E27FC236}">
                <a16:creationId xmlns:a16="http://schemas.microsoft.com/office/drawing/2014/main" id="{30871C50-8B70-D2AE-485B-43525DC56C77}"/>
              </a:ext>
              <a:ext uri="{C183D7F6-B498-43B3-948B-1728B52AA6E4}">
                <adec:decorative xmlns:adec="http://schemas.microsoft.com/office/drawing/2017/decorative" val="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30076" t="12055" r="33318" b="22524"/>
          <a:stretch/>
        </p:blipFill>
        <p:spPr bwMode="auto">
          <a:xfrm>
            <a:off x="3273404" y="4273428"/>
            <a:ext cx="1952625" cy="1612389"/>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X formerly known as Twitter logo">
            <a:extLst>
              <a:ext uri="{FF2B5EF4-FFF2-40B4-BE49-F238E27FC236}">
                <a16:creationId xmlns:a16="http://schemas.microsoft.com/office/drawing/2014/main" id="{27FFF67A-F3E9-2212-F94B-04F2A90A82F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70066" y="4303334"/>
            <a:ext cx="1933575" cy="1552576"/>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5DFE3FC6-1CDC-F015-232D-E513583D4838}"/>
              </a:ext>
            </a:extLst>
          </p:cNvPr>
          <p:cNvSpPr>
            <a:spLocks noGrp="1"/>
          </p:cNvSpPr>
          <p:nvPr>
            <p:ph type="sldNum" sz="quarter" idx="12"/>
          </p:nvPr>
        </p:nvSpPr>
        <p:spPr/>
        <p:txBody>
          <a:bodyPr/>
          <a:lstStyle/>
          <a:p>
            <a:fld id="{C0189ED6-F87B-4BC1-907E-EF602CA5C674}" type="slidenum">
              <a:rPr lang="en-GB" smtClean="0"/>
              <a:t>21</a:t>
            </a:fld>
            <a:endParaRPr lang="en-GB"/>
          </a:p>
        </p:txBody>
      </p:sp>
    </p:spTree>
    <p:extLst>
      <p:ext uri="{BB962C8B-B14F-4D97-AF65-F5344CB8AC3E}">
        <p14:creationId xmlns:p14="http://schemas.microsoft.com/office/powerpoint/2010/main" val="856150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5752494-692A-20DA-9722-5CF5C432759B}"/>
              </a:ext>
            </a:extLst>
          </p:cNvPr>
          <p:cNvSpPr>
            <a:spLocks noGrp="1"/>
          </p:cNvSpPr>
          <p:nvPr>
            <p:ph type="title" idx="4294967295"/>
          </p:nvPr>
        </p:nvSpPr>
        <p:spPr>
          <a:xfrm>
            <a:off x="708025" y="3281363"/>
            <a:ext cx="7920038" cy="2516187"/>
          </a:xfrm>
          <a:prstGeom prst="rect">
            <a:avLst/>
          </a:prstGeom>
          <a:noFill/>
          <a:ln>
            <a:noFill/>
            <a:prstDash/>
          </a:ln>
          <a:effectLst/>
        </p:spPr>
        <p:txBody>
          <a:bodyPr rot="0" spcFirstLastPara="0" vertOverflow="overflow" horzOverflow="overflow" vert="horz" wrap="square" lIns="0" tIns="0" rIns="0" bIns="0" numCol="1" spcCol="0" rtlCol="0" fromWordArt="0" anchor="b" anchorCtr="0" forceAA="0" compatLnSpc="1">
            <a:prstTxWarp prst="textNoShape">
              <a:avLst/>
            </a:prstTxWarp>
            <a:normAutofit/>
          </a:bodyPr>
          <a:lstStyle/>
          <a:p>
            <a:pPr marL="0" marR="0" lvl="0" indent="0" algn="l" defTabSz="914400" rtl="0" eaLnBrk="1" fontAlgn="base" latinLnBrk="0" hangingPunct="1">
              <a:lnSpc>
                <a:spcPct val="100000"/>
              </a:lnSpc>
              <a:spcBef>
                <a:spcPts val="0"/>
              </a:spcBef>
              <a:spcAft>
                <a:spcPts val="600"/>
              </a:spcAft>
              <a:buClrTx/>
              <a:buSzTx/>
              <a:buFont typeface="Arial" panose="020B0604020202020204" pitchFamily="34" charset="0"/>
              <a:buNone/>
              <a:tabLst/>
              <a:defRPr/>
            </a:pPr>
            <a:r>
              <a:rPr kumimoji="0" lang="en-GB" sz="1800" b="1" i="0" u="none" strike="noStrike" kern="1200" cap="none" spc="0" normalizeH="0" baseline="0" noProof="0">
                <a:ln>
                  <a:noFill/>
                </a:ln>
                <a:solidFill>
                  <a:srgbClr val="565B96"/>
                </a:solidFill>
                <a:effectLst/>
                <a:uLnTx/>
                <a:uFillTx/>
                <a:latin typeface="+mn-lt"/>
                <a:ea typeface="+mn-ea"/>
                <a:cs typeface="+mn-cs"/>
              </a:rPr>
              <a:t>Legal Aid Agency</a:t>
            </a:r>
            <a:r>
              <a:rPr kumimoji="0" lang="en-US" sz="1800" b="0" i="0" u="none" strike="noStrike" kern="1200" cap="none" spc="0" normalizeH="0" baseline="0" noProof="0">
                <a:ln>
                  <a:noFill/>
                </a:ln>
                <a:solidFill>
                  <a:srgbClr val="000000"/>
                </a:solidFill>
                <a:effectLst/>
                <a:uLnTx/>
                <a:uFillTx/>
                <a:latin typeface="+mn-lt"/>
                <a:ea typeface="+mn-ea"/>
                <a:cs typeface="+mn-cs"/>
              </a:rPr>
              <a:t>​</a:t>
            </a:r>
            <a:br>
              <a:rPr kumimoji="0" lang="en-US" sz="1800" b="0" i="0" u="none" strike="noStrike" kern="1200" cap="none" spc="0" normalizeH="0" baseline="0" noProof="0">
                <a:ln>
                  <a:noFill/>
                </a:ln>
                <a:solidFill>
                  <a:srgbClr val="000000"/>
                </a:solidFill>
                <a:effectLst/>
                <a:uLnTx/>
                <a:uFillTx/>
                <a:latin typeface="+mn-lt"/>
                <a:ea typeface="+mn-ea"/>
                <a:cs typeface="+mn-cs"/>
              </a:rPr>
            </a:br>
            <a:r>
              <a:rPr kumimoji="0" lang="en-GB" sz="1800" b="0" i="0" u="none" strike="noStrike" kern="1200" cap="none" spc="0" normalizeH="0" baseline="0" noProof="0">
                <a:ln>
                  <a:noFill/>
                </a:ln>
                <a:solidFill>
                  <a:srgbClr val="565B96"/>
                </a:solidFill>
                <a:effectLst/>
                <a:uLnTx/>
                <a:uFillTx/>
                <a:latin typeface="+mn-lt"/>
                <a:ea typeface="+mn-ea"/>
                <a:cs typeface="+mn-cs"/>
              </a:rPr>
              <a:t>13th Floor (13.51)</a:t>
            </a:r>
            <a:r>
              <a:rPr kumimoji="0" lang="en-US" sz="1800" b="0" i="0" u="none" strike="noStrike" kern="1200" cap="none" spc="0" normalizeH="0" baseline="0" noProof="0">
                <a:ln>
                  <a:noFill/>
                </a:ln>
                <a:solidFill>
                  <a:srgbClr val="000000"/>
                </a:solidFill>
                <a:effectLst/>
                <a:uLnTx/>
                <a:uFillTx/>
                <a:latin typeface="+mn-lt"/>
                <a:ea typeface="+mn-ea"/>
                <a:cs typeface="+mn-cs"/>
              </a:rPr>
              <a:t>​</a:t>
            </a:r>
            <a:br>
              <a:rPr kumimoji="0" lang="en-US" sz="1800" b="0" i="0" u="none" strike="noStrike" kern="1200" cap="none" spc="0" normalizeH="0" baseline="0" noProof="0">
                <a:ln>
                  <a:noFill/>
                </a:ln>
                <a:solidFill>
                  <a:srgbClr val="000000"/>
                </a:solidFill>
                <a:effectLst/>
                <a:uLnTx/>
                <a:uFillTx/>
                <a:latin typeface="+mn-lt"/>
                <a:ea typeface="+mn-ea"/>
                <a:cs typeface="+mn-cs"/>
              </a:rPr>
            </a:br>
            <a:r>
              <a:rPr kumimoji="0" lang="en-GB" sz="1800" b="0" i="0" u="none" strike="noStrike" kern="1200" cap="none" spc="0" normalizeH="0" baseline="0" noProof="0">
                <a:ln>
                  <a:noFill/>
                </a:ln>
                <a:solidFill>
                  <a:srgbClr val="565B96"/>
                </a:solidFill>
                <a:effectLst/>
                <a:uLnTx/>
                <a:uFillTx/>
                <a:latin typeface="+mn-lt"/>
                <a:ea typeface="+mn-ea"/>
                <a:cs typeface="+mn-cs"/>
              </a:rPr>
              <a:t>102 Petty France</a:t>
            </a:r>
            <a:r>
              <a:rPr kumimoji="0" lang="en-US" sz="1800" b="0" i="0" u="none" strike="noStrike" kern="1200" cap="none" spc="0" normalizeH="0" baseline="0" noProof="0">
                <a:ln>
                  <a:noFill/>
                </a:ln>
                <a:solidFill>
                  <a:srgbClr val="000000"/>
                </a:solidFill>
                <a:effectLst/>
                <a:uLnTx/>
                <a:uFillTx/>
                <a:latin typeface="+mn-lt"/>
                <a:ea typeface="+mn-ea"/>
                <a:cs typeface="+mn-cs"/>
              </a:rPr>
              <a:t>​</a:t>
            </a:r>
            <a:br>
              <a:rPr kumimoji="0" lang="en-US" sz="1800" b="0" i="0" u="none" strike="noStrike" kern="1200" cap="none" spc="0" normalizeH="0" baseline="0" noProof="0">
                <a:ln>
                  <a:noFill/>
                </a:ln>
                <a:solidFill>
                  <a:srgbClr val="000000"/>
                </a:solidFill>
                <a:effectLst/>
                <a:uLnTx/>
                <a:uFillTx/>
                <a:latin typeface="+mn-lt"/>
                <a:ea typeface="+mn-ea"/>
                <a:cs typeface="+mn-cs"/>
              </a:rPr>
            </a:br>
            <a:r>
              <a:rPr kumimoji="0" lang="en-GB" sz="1800" b="0" i="0" u="none" strike="noStrike" kern="1200" cap="none" spc="0" normalizeH="0" baseline="0" noProof="0">
                <a:ln>
                  <a:noFill/>
                </a:ln>
                <a:solidFill>
                  <a:srgbClr val="565B96"/>
                </a:solidFill>
                <a:effectLst/>
                <a:uLnTx/>
                <a:uFillTx/>
                <a:latin typeface="+mn-lt"/>
                <a:ea typeface="+mn-ea"/>
                <a:cs typeface="+mn-cs"/>
              </a:rPr>
              <a:t>London SW1H 9AJ</a:t>
            </a:r>
            <a:r>
              <a:rPr kumimoji="0" lang="en-US" sz="1800" b="0" i="0" u="none" strike="noStrike" kern="1200" cap="none" spc="0" normalizeH="0" baseline="0" noProof="0">
                <a:ln>
                  <a:noFill/>
                </a:ln>
                <a:solidFill>
                  <a:srgbClr val="000000"/>
                </a:solidFill>
                <a:effectLst/>
                <a:uLnTx/>
                <a:uFillTx/>
                <a:latin typeface="+mn-lt"/>
                <a:ea typeface="+mn-ea"/>
                <a:cs typeface="+mn-cs"/>
              </a:rPr>
              <a:t>​</a:t>
            </a:r>
          </a:p>
          <a:p>
            <a:pPr marL="0" marR="0" lvl="0" indent="0" algn="l" defTabSz="914400" rtl="0" eaLnBrk="1" fontAlgn="base" latinLnBrk="0" hangingPunct="1">
              <a:lnSpc>
                <a:spcPct val="100000"/>
              </a:lnSpc>
              <a:spcBef>
                <a:spcPts val="0"/>
              </a:spcBef>
              <a:spcAft>
                <a:spcPts val="600"/>
              </a:spcAft>
              <a:buClrTx/>
              <a:buSzTx/>
              <a:buFont typeface="Arial" panose="020B0604020202020204" pitchFamily="34" charset="0"/>
              <a:buNone/>
              <a:tabLst/>
              <a:defRPr/>
            </a:pPr>
            <a:r>
              <a:rPr kumimoji="0" lang="en-GB" sz="1800" b="0" i="0" u="none" strike="noStrike" kern="1200" cap="none" spc="0" normalizeH="0" baseline="0" noProof="0">
                <a:ln>
                  <a:noFill/>
                </a:ln>
                <a:solidFill>
                  <a:srgbClr val="565B96"/>
                </a:solidFill>
                <a:effectLst/>
                <a:uLnTx/>
                <a:uFillTx/>
                <a:latin typeface="+mn-lt"/>
                <a:ea typeface="+mn-ea"/>
                <a:cs typeface="+mn-cs"/>
              </a:rPr>
              <a:t>gov.uk/government/organisations/legal-aid-agency </a:t>
            </a:r>
            <a:endParaRPr kumimoji="0" lang="en-US" sz="1800" b="0" i="0" u="none" strike="noStrike" kern="1200" cap="none" spc="0" normalizeH="0" baseline="0" noProof="0">
              <a:ln>
                <a:noFill/>
              </a:ln>
              <a:solidFill>
                <a:srgbClr val="00000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800" b="0" i="0" u="none" strike="noStrike" kern="1200" cap="none" spc="0" normalizeH="0" baseline="0" noProof="0">
              <a:ln>
                <a:noFill/>
              </a:ln>
              <a:solidFill>
                <a:schemeClr val="accent1"/>
              </a:solidFill>
              <a:effectLst/>
              <a:uLnTx/>
              <a:uFillTx/>
              <a:latin typeface="+mn-lt"/>
              <a:ea typeface="+mn-ea"/>
              <a:cs typeface="+mn-cs"/>
            </a:endParaRPr>
          </a:p>
        </p:txBody>
      </p:sp>
      <p:grpSp>
        <p:nvGrpSpPr>
          <p:cNvPr id="3" name="Group 2" descr="LAA logo">
            <a:extLst>
              <a:ext uri="{FF2B5EF4-FFF2-40B4-BE49-F238E27FC236}">
                <a16:creationId xmlns:a16="http://schemas.microsoft.com/office/drawing/2014/main" id="{79E83BE2-9C50-E3EC-9F25-C35200FA6A55}"/>
              </a:ext>
            </a:extLst>
          </p:cNvPr>
          <p:cNvGrpSpPr/>
          <p:nvPr/>
        </p:nvGrpSpPr>
        <p:grpSpPr>
          <a:xfrm>
            <a:off x="585114" y="459257"/>
            <a:ext cx="1680754" cy="1445623"/>
            <a:chOff x="4189448" y="743342"/>
            <a:chExt cx="1680754" cy="1445623"/>
          </a:xfrm>
        </p:grpSpPr>
        <p:sp>
          <p:nvSpPr>
            <p:cNvPr id="4" name="Rectangle 3">
              <a:extLst>
                <a:ext uri="{FF2B5EF4-FFF2-40B4-BE49-F238E27FC236}">
                  <a16:creationId xmlns:a16="http://schemas.microsoft.com/office/drawing/2014/main" id="{0045AC07-CD6D-4873-41F3-77F666F615CE}"/>
                </a:ext>
              </a:extLst>
            </p:cNvPr>
            <p:cNvSpPr/>
            <p:nvPr userDrawn="1"/>
          </p:nvSpPr>
          <p:spPr>
            <a:xfrm>
              <a:off x="4189448" y="743342"/>
              <a:ext cx="1680754" cy="1445623"/>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D208266A-EE22-ADCB-CDE1-3C95C38116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bwMode="auto">
            <a:xfrm>
              <a:off x="4347775" y="870582"/>
              <a:ext cx="1364100" cy="1191144"/>
            </a:xfrm>
            <a:prstGeom prst="rect">
              <a:avLst/>
            </a:prstGeom>
            <a:noFill/>
            <a:ln>
              <a:noFill/>
            </a:ln>
          </p:spPr>
        </p:pic>
      </p:grpSp>
    </p:spTree>
    <p:extLst>
      <p:ext uri="{BB962C8B-B14F-4D97-AF65-F5344CB8AC3E}">
        <p14:creationId xmlns:p14="http://schemas.microsoft.com/office/powerpoint/2010/main" val="2032767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CFA53-4929-954D-C719-47F42472AB90}"/>
              </a:ext>
            </a:extLst>
          </p:cNvPr>
          <p:cNvSpPr>
            <a:spLocks noGrp="1"/>
          </p:cNvSpPr>
          <p:nvPr>
            <p:ph type="title"/>
          </p:nvPr>
        </p:nvSpPr>
        <p:spPr/>
        <p:txBody>
          <a:bodyPr>
            <a:normAutofit/>
          </a:bodyPr>
          <a:lstStyle/>
          <a:p>
            <a:r>
              <a:rPr lang="en-GB" sz="2800" dirty="0">
                <a:ea typeface="Calibri" panose="020F0502020204030204" pitchFamily="34" charset="0"/>
                <a:cs typeface="Calibri" panose="020F0502020204030204" pitchFamily="34" charset="0"/>
              </a:rPr>
              <a:t>Contingency process for civil average payments</a:t>
            </a:r>
            <a:endParaRPr lang="en-GB" sz="2800" dirty="0"/>
          </a:p>
        </p:txBody>
      </p:sp>
      <p:sp>
        <p:nvSpPr>
          <p:cNvPr id="4" name="Footer Placeholder 3">
            <a:extLst>
              <a:ext uri="{FF2B5EF4-FFF2-40B4-BE49-F238E27FC236}">
                <a16:creationId xmlns:a16="http://schemas.microsoft.com/office/drawing/2014/main" id="{358F6C85-FA7B-C6F5-C2CC-2C36D768ED36}"/>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pic>
        <p:nvPicPr>
          <p:cNvPr id="1026" name="Picture 2">
            <a:extLst>
              <a:ext uri="{FF2B5EF4-FFF2-40B4-BE49-F238E27FC236}">
                <a16:creationId xmlns:a16="http://schemas.microsoft.com/office/drawing/2014/main" id="{0F3C2BF6-2F03-40CB-47FD-BA1A10D51D5E}"/>
              </a:ext>
              <a:ext uri="{C183D7F6-B498-43B3-948B-1728B52AA6E4}">
                <adec:decorative xmlns:adec="http://schemas.microsoft.com/office/drawing/2017/decorative" val="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l="-832" r="3876" b="2685"/>
          <a:stretch/>
        </p:blipFill>
        <p:spPr bwMode="auto">
          <a:xfrm>
            <a:off x="809425" y="2756810"/>
            <a:ext cx="2361481" cy="2731355"/>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3">
            <a:extLst>
              <a:ext uri="{FF2B5EF4-FFF2-40B4-BE49-F238E27FC236}">
                <a16:creationId xmlns:a16="http://schemas.microsoft.com/office/drawing/2014/main" id="{4430A96E-AAE9-4F88-9369-867CBBEBAF2B}"/>
              </a:ext>
            </a:extLst>
          </p:cNvPr>
          <p:cNvSpPr txBox="1">
            <a:spLocks/>
          </p:cNvSpPr>
          <p:nvPr/>
        </p:nvSpPr>
        <p:spPr>
          <a:xfrm>
            <a:off x="815071" y="1369835"/>
            <a:ext cx="10561857" cy="1009782"/>
          </a:xfrm>
          <a:prstGeom prst="rect">
            <a:avLst/>
          </a:prstGeom>
        </p:spPr>
        <p:txBody>
          <a:bodyPr vert="horz" lIns="0" tIns="0" rIns="0" bIns="0" rtlCol="0" anchor="t" anchorCtr="0">
            <a:noAutofit/>
          </a:bodyPr>
          <a:lstStyle>
            <a:defPPr>
              <a:defRPr lang="en-US"/>
            </a:defPPr>
            <a:lvl1pPr marL="0" indent="0" algn="l" defTabSz="914400" rtl="0" eaLnBrk="1" latinLnBrk="0" hangingPunct="1">
              <a:lnSpc>
                <a:spcPct val="100000"/>
              </a:lnSpc>
              <a:spcBef>
                <a:spcPts val="600"/>
              </a:spcBef>
              <a:spcAft>
                <a:spcPts val="6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b="1"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600"/>
              </a:spcAft>
              <a:buClr>
                <a:schemeClr val="accent1"/>
              </a:buClr>
              <a:buFont typeface="Arial" panose="020B0604020202020204" pitchFamily="34" charset="0"/>
              <a:buNone/>
              <a:defRPr sz="1600" kern="1200">
                <a:solidFill>
                  <a:schemeClr val="tx1"/>
                </a:solidFill>
                <a:latin typeface="+mn-lt"/>
                <a:ea typeface="+mn-ea"/>
                <a:cs typeface="+mn-cs"/>
              </a:defRPr>
            </a:lvl3pPr>
            <a:lvl4pPr marL="230400" indent="-228600" algn="l" defTabSz="914400" rtl="0" eaLnBrk="1" latinLnBrk="0" hangingPunct="1">
              <a:lnSpc>
                <a:spcPct val="100000"/>
              </a:lnSpc>
              <a:spcBef>
                <a:spcPts val="0"/>
              </a:spcBef>
              <a:spcAft>
                <a:spcPts val="600"/>
              </a:spcAft>
              <a:buClr>
                <a:schemeClr val="accent1"/>
              </a:buClr>
              <a:buFont typeface="Arial" panose="020B0604020202020204" pitchFamily="34" charset="0"/>
              <a:buChar char="•"/>
              <a:defRPr sz="1600" kern="1200">
                <a:solidFill>
                  <a:schemeClr val="tx1"/>
                </a:solidFill>
                <a:latin typeface="+mn-lt"/>
                <a:ea typeface="+mn-ea"/>
                <a:cs typeface="+mn-cs"/>
              </a:defRPr>
            </a:lvl4pPr>
            <a:lvl5pPr marL="457200" indent="-228600" algn="l" defTabSz="914400" rtl="0" eaLnBrk="1" latinLnBrk="0" hangingPunct="1">
              <a:lnSpc>
                <a:spcPct val="100000"/>
              </a:lnSpc>
              <a:spcBef>
                <a:spcPts val="0"/>
              </a:spcBef>
              <a:spcAft>
                <a:spcPts val="600"/>
              </a:spcAft>
              <a:buClr>
                <a:srgbClr val="00B1EB"/>
              </a:buClr>
              <a:buFont typeface="Arial" panose="020B0604020202020204" pitchFamily="34" charset="0"/>
              <a:buChar char="•"/>
              <a:defRPr sz="1600" kern="1200">
                <a:solidFill>
                  <a:schemeClr val="tx1"/>
                </a:solidFill>
                <a:latin typeface="+mn-lt"/>
                <a:ea typeface="+mn-ea"/>
                <a:cs typeface="+mn-cs"/>
              </a:defRPr>
            </a:lvl5pPr>
            <a:lvl6pPr marL="914400" indent="-228600" algn="l" defTabSz="914400" rtl="0" eaLnBrk="1" latinLnBrk="0" hangingPunct="1">
              <a:lnSpc>
                <a:spcPct val="100000"/>
              </a:lnSpc>
              <a:spcBef>
                <a:spcPts val="0"/>
              </a:spcBef>
              <a:spcAft>
                <a:spcPts val="600"/>
              </a:spcAft>
              <a:buFont typeface="Arial" panose="020B0604020202020204" pitchFamily="34" charset="0"/>
              <a:buChar char="•"/>
              <a:defRPr sz="11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3820" lvl="4" indent="0">
              <a:buClr>
                <a:schemeClr val="tx1"/>
              </a:buClr>
              <a:buNone/>
            </a:pPr>
            <a:r>
              <a:rPr lang="en-US" sz="2200" dirty="0"/>
              <a:t>The purpose of this webinar is to assist you with the contingency process for average payments within the civil sector</a:t>
            </a:r>
          </a:p>
          <a:p>
            <a:pPr marL="83820" lvl="4" indent="0">
              <a:buClr>
                <a:schemeClr val="tx1"/>
              </a:buClr>
              <a:buNone/>
            </a:pPr>
            <a:endParaRPr lang="en-US" sz="22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ED19E81-FAC1-6B0A-E595-A8D29F4A6FFB}"/>
              </a:ext>
            </a:extLst>
          </p:cNvPr>
          <p:cNvSpPr txBox="1"/>
          <p:nvPr/>
        </p:nvSpPr>
        <p:spPr>
          <a:xfrm>
            <a:off x="3522726" y="2466924"/>
            <a:ext cx="7468362" cy="4476931"/>
          </a:xfrm>
          <a:prstGeom prst="rect">
            <a:avLst/>
          </a:prstGeom>
          <a:noFill/>
        </p:spPr>
        <p:txBody>
          <a:bodyPr wrap="square">
            <a:spAutoFit/>
          </a:bodyPr>
          <a:lstStyle/>
          <a:p>
            <a:pPr algn="l" rtl="0" fontAlgn="base">
              <a:lnSpc>
                <a:spcPct val="150000"/>
              </a:lnSpc>
              <a:spcAft>
                <a:spcPts val="600"/>
              </a:spcAft>
            </a:pPr>
            <a:r>
              <a:rPr lang="en-GB" sz="2200" b="0" i="0" u="none" strike="noStrike" dirty="0">
                <a:solidFill>
                  <a:srgbClr val="000000"/>
                </a:solidFill>
                <a:effectLst/>
              </a:rPr>
              <a:t>By the end of the webinar, you will have an understanding of:</a:t>
            </a:r>
            <a:r>
              <a:rPr lang="en-US" sz="2200" b="0" i="0" dirty="0">
                <a:solidFill>
                  <a:srgbClr val="000000"/>
                </a:solidFill>
                <a:effectLst/>
              </a:rPr>
              <a:t>​</a:t>
            </a:r>
          </a:p>
          <a:p>
            <a:pPr marL="342900" indent="-342900" fontAlgn="base">
              <a:lnSpc>
                <a:spcPct val="150000"/>
              </a:lnSpc>
              <a:spcAft>
                <a:spcPts val="600"/>
              </a:spcAft>
              <a:buFont typeface="Arial" panose="020B0604020202020204" pitchFamily="34" charset="0"/>
              <a:buChar char="•"/>
            </a:pPr>
            <a:r>
              <a:rPr lang="en-US" sz="2200" dirty="0"/>
              <a:t>The </a:t>
            </a:r>
            <a:r>
              <a:rPr lang="en-GB" sz="2200" b="0" i="0" dirty="0">
                <a:solidFill>
                  <a:srgbClr val="000000"/>
                </a:solidFill>
                <a:effectLst/>
              </a:rPr>
              <a:t>​</a:t>
            </a:r>
            <a:r>
              <a:rPr lang="en-GB" sz="2200" dirty="0"/>
              <a:t>average payments for civil representation scheme</a:t>
            </a:r>
          </a:p>
          <a:p>
            <a:pPr marL="342900" indent="-342900" fontAlgn="base">
              <a:lnSpc>
                <a:spcPct val="150000"/>
              </a:lnSpc>
              <a:spcAft>
                <a:spcPts val="600"/>
              </a:spcAft>
              <a:buFont typeface="Arial" panose="020B0604020202020204" pitchFamily="34" charset="0"/>
              <a:buChar char="•"/>
            </a:pPr>
            <a:r>
              <a:rPr lang="en-GB" sz="2200" dirty="0"/>
              <a:t>How to claim your payments, including the ‘opt-in’ process</a:t>
            </a:r>
          </a:p>
          <a:p>
            <a:pPr marL="342900" indent="-342900" fontAlgn="base">
              <a:lnSpc>
                <a:spcPct val="150000"/>
              </a:lnSpc>
              <a:spcAft>
                <a:spcPts val="600"/>
              </a:spcAft>
              <a:buFont typeface="Arial" panose="020B0604020202020204" pitchFamily="34" charset="0"/>
              <a:buChar char="•"/>
            </a:pPr>
            <a:r>
              <a:rPr lang="en-GB" sz="2200" dirty="0"/>
              <a:t>The recoupment process</a:t>
            </a:r>
          </a:p>
          <a:p>
            <a:pPr marL="342900" indent="-342900" fontAlgn="base">
              <a:lnSpc>
                <a:spcPct val="150000"/>
              </a:lnSpc>
              <a:spcAft>
                <a:spcPts val="600"/>
              </a:spcAft>
              <a:buFont typeface="Arial" panose="020B0604020202020204" pitchFamily="34" charset="0"/>
              <a:buChar char="•"/>
            </a:pPr>
            <a:endParaRPr lang="en-GB" sz="2200" dirty="0"/>
          </a:p>
          <a:p>
            <a:pPr marL="342900" indent="-342900" algn="l" rtl="0" fontAlgn="base">
              <a:lnSpc>
                <a:spcPct val="150000"/>
              </a:lnSpc>
              <a:spcAft>
                <a:spcPts val="600"/>
              </a:spcAft>
              <a:buFont typeface="Arial" panose="020B0604020202020204" pitchFamily="34" charset="0"/>
              <a:buChar char="•"/>
            </a:pPr>
            <a:endParaRPr lang="en-GB" sz="2200" b="0" i="0" dirty="0">
              <a:solidFill>
                <a:srgbClr val="000000"/>
              </a:solidFill>
              <a:effectLst/>
            </a:endParaRPr>
          </a:p>
        </p:txBody>
      </p:sp>
      <p:sp>
        <p:nvSpPr>
          <p:cNvPr id="5" name="Slide Number Placeholder 4">
            <a:extLst>
              <a:ext uri="{FF2B5EF4-FFF2-40B4-BE49-F238E27FC236}">
                <a16:creationId xmlns:a16="http://schemas.microsoft.com/office/drawing/2014/main" id="{6BA26D5C-275C-EB32-0A21-803902A6B932}"/>
              </a:ext>
            </a:extLst>
          </p:cNvPr>
          <p:cNvSpPr>
            <a:spLocks noGrp="1"/>
          </p:cNvSpPr>
          <p:nvPr>
            <p:ph type="sldNum" sz="quarter" idx="12"/>
          </p:nvPr>
        </p:nvSpPr>
        <p:spPr/>
        <p:txBody>
          <a:bodyPr/>
          <a:lstStyle/>
          <a:p>
            <a:fld id="{C0189ED6-F87B-4BC1-907E-EF602CA5C674}" type="slidenum">
              <a:rPr lang="en-GB" smtClean="0"/>
              <a:t>3</a:t>
            </a:fld>
            <a:endParaRPr lang="en-GB"/>
          </a:p>
        </p:txBody>
      </p:sp>
    </p:spTree>
    <p:extLst>
      <p:ext uri="{BB962C8B-B14F-4D97-AF65-F5344CB8AC3E}">
        <p14:creationId xmlns:p14="http://schemas.microsoft.com/office/powerpoint/2010/main" val="1412642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962B7-8774-372B-0A28-8A6DA3A35EBE}"/>
              </a:ext>
            </a:extLst>
          </p:cNvPr>
          <p:cNvSpPr>
            <a:spLocks noGrp="1"/>
          </p:cNvSpPr>
          <p:nvPr>
            <p:ph type="title"/>
          </p:nvPr>
        </p:nvSpPr>
        <p:spPr/>
        <p:txBody>
          <a:bodyPr/>
          <a:lstStyle/>
          <a:p>
            <a:r>
              <a:rPr lang="en-GB"/>
              <a:t>Introduction</a:t>
            </a:r>
          </a:p>
        </p:txBody>
      </p:sp>
    </p:spTree>
    <p:extLst>
      <p:ext uri="{BB962C8B-B14F-4D97-AF65-F5344CB8AC3E}">
        <p14:creationId xmlns:p14="http://schemas.microsoft.com/office/powerpoint/2010/main" val="1497463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021F3-C7A4-9CB6-75D9-CA6995121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E98BBC-14C9-6C5E-6E25-44D3B2795FA9}"/>
              </a:ext>
            </a:extLst>
          </p:cNvPr>
          <p:cNvSpPr>
            <a:spLocks noGrp="1"/>
          </p:cNvSpPr>
          <p:nvPr>
            <p:ph type="title"/>
          </p:nvPr>
        </p:nvSpPr>
        <p:spPr/>
        <p:txBody>
          <a:bodyPr>
            <a:normAutofit/>
          </a:bodyPr>
          <a:lstStyle/>
          <a:p>
            <a:r>
              <a:rPr lang="en-GB" sz="2800"/>
              <a:t>Introduction </a:t>
            </a:r>
          </a:p>
        </p:txBody>
      </p:sp>
      <p:sp>
        <p:nvSpPr>
          <p:cNvPr id="3" name="Content Placeholder 2">
            <a:extLst>
              <a:ext uri="{FF2B5EF4-FFF2-40B4-BE49-F238E27FC236}">
                <a16:creationId xmlns:a16="http://schemas.microsoft.com/office/drawing/2014/main" id="{715605C7-77DC-F3C1-ED82-DBD4652B3448}"/>
              </a:ext>
            </a:extLst>
          </p:cNvPr>
          <p:cNvSpPr>
            <a:spLocks noGrp="1"/>
          </p:cNvSpPr>
          <p:nvPr>
            <p:ph idx="1"/>
          </p:nvPr>
        </p:nvSpPr>
        <p:spPr/>
        <p:txBody>
          <a:bodyPr>
            <a:normAutofit/>
          </a:bodyPr>
          <a:lstStyle/>
          <a:p>
            <a:pPr marL="342900" indent="-342900">
              <a:lnSpc>
                <a:spcPct val="150000"/>
              </a:lnSpc>
              <a:buFont typeface="Arial" panose="020B0604020202020204" pitchFamily="34" charset="0"/>
              <a:buChar char="•"/>
              <a:defRPr sz="1800"/>
            </a:pPr>
            <a:r>
              <a:rPr lang="en-GB" sz="2200" dirty="0"/>
              <a:t>In May 2025, the legal aid agency (LAA) experienced a cyber attack affecting its digital services, including CCMS.</a:t>
            </a:r>
          </a:p>
          <a:p>
            <a:pPr marL="342900" indent="-342900">
              <a:lnSpc>
                <a:spcPct val="150000"/>
              </a:lnSpc>
              <a:buFont typeface="Arial" panose="020B0604020202020204" pitchFamily="34" charset="0"/>
              <a:buChar char="•"/>
              <a:defRPr sz="1800"/>
            </a:pPr>
            <a:r>
              <a:rPr lang="en-GB" sz="2200" dirty="0"/>
              <a:t>A dedicated GOV.UK page provides ongoing updates and guidance: </a:t>
            </a:r>
            <a:r>
              <a:rPr lang="en-GB" sz="2200" dirty="0">
                <a:hlinkClick r:id="rId3"/>
              </a:rPr>
              <a:t>https://www.gov.uk/guidance/legal-aid-agency-cyber-security-incident</a:t>
            </a:r>
            <a:endParaRPr lang="en-GB" sz="2200" dirty="0">
              <a:cs typeface="Arial"/>
              <a:hlinkClick r:id="rId3"/>
            </a:endParaRPr>
          </a:p>
          <a:p>
            <a:pPr marL="342900" indent="-342900">
              <a:lnSpc>
                <a:spcPct val="150000"/>
              </a:lnSpc>
              <a:buFont typeface="Arial" panose="020B0604020202020204" pitchFamily="34" charset="0"/>
              <a:buChar char="•"/>
              <a:defRPr sz="1800"/>
            </a:pPr>
            <a:r>
              <a:rPr lang="en-GB" sz="2200" dirty="0"/>
              <a:t>Temporary contingency measures for civil representation such as certificated work have been introduced to maintain provider cashflow.</a:t>
            </a:r>
          </a:p>
          <a:p>
            <a:pPr marR="21590">
              <a:lnSpc>
                <a:spcPct val="150000"/>
              </a:lnSpc>
              <a:spcBef>
                <a:spcPts val="600"/>
              </a:spcBef>
              <a:spcAft>
                <a:spcPts val="600"/>
              </a:spcAft>
            </a:pPr>
            <a:endParaRPr lang="en-GB" sz="2200" dirty="0">
              <a:cs typeface="Calibri" panose="020F0502020204030204" pitchFamily="34" charset="0"/>
            </a:endParaRPr>
          </a:p>
        </p:txBody>
      </p:sp>
      <p:sp>
        <p:nvSpPr>
          <p:cNvPr id="4" name="Footer Placeholder 3">
            <a:extLst>
              <a:ext uri="{FF2B5EF4-FFF2-40B4-BE49-F238E27FC236}">
                <a16:creationId xmlns:a16="http://schemas.microsoft.com/office/drawing/2014/main" id="{F069569B-2402-BA69-955E-247C23FF79E0}"/>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5" name="Slide Number Placeholder 4">
            <a:extLst>
              <a:ext uri="{FF2B5EF4-FFF2-40B4-BE49-F238E27FC236}">
                <a16:creationId xmlns:a16="http://schemas.microsoft.com/office/drawing/2014/main" id="{854D02A9-25EB-08FC-C9D0-EAFF28F5355D}"/>
              </a:ext>
            </a:extLst>
          </p:cNvPr>
          <p:cNvSpPr>
            <a:spLocks noGrp="1"/>
          </p:cNvSpPr>
          <p:nvPr>
            <p:ph type="sldNum" sz="quarter" idx="12"/>
          </p:nvPr>
        </p:nvSpPr>
        <p:spPr/>
        <p:txBody>
          <a:bodyPr/>
          <a:lstStyle/>
          <a:p>
            <a:fld id="{C0189ED6-F87B-4BC1-907E-EF602CA5C674}" type="slidenum">
              <a:rPr lang="en-GB" smtClean="0"/>
              <a:t>5</a:t>
            </a:fld>
            <a:endParaRPr lang="en-GB"/>
          </a:p>
        </p:txBody>
      </p:sp>
    </p:spTree>
    <p:extLst>
      <p:ext uri="{BB962C8B-B14F-4D97-AF65-F5344CB8AC3E}">
        <p14:creationId xmlns:p14="http://schemas.microsoft.com/office/powerpoint/2010/main" val="174611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C0588-6788-8582-003B-7C452EEB6D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3DD09-AA9B-11B5-3DA4-63D873A73DD0}"/>
              </a:ext>
            </a:extLst>
          </p:cNvPr>
          <p:cNvSpPr>
            <a:spLocks noGrp="1"/>
          </p:cNvSpPr>
          <p:nvPr>
            <p:ph type="title"/>
          </p:nvPr>
        </p:nvSpPr>
        <p:spPr>
          <a:xfrm>
            <a:off x="759599" y="2620800"/>
            <a:ext cx="10180149" cy="1080000"/>
          </a:xfrm>
        </p:spPr>
        <p:txBody>
          <a:bodyPr>
            <a:normAutofit/>
          </a:bodyPr>
          <a:lstStyle/>
          <a:p>
            <a:r>
              <a:rPr lang="en-GB" dirty="0"/>
              <a:t>Introduction to the average payments for civil representation scheme</a:t>
            </a:r>
          </a:p>
        </p:txBody>
      </p:sp>
    </p:spTree>
    <p:extLst>
      <p:ext uri="{BB962C8B-B14F-4D97-AF65-F5344CB8AC3E}">
        <p14:creationId xmlns:p14="http://schemas.microsoft.com/office/powerpoint/2010/main" val="1096021421"/>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09C0E-2E12-FDBE-9F63-6057E0BD9D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CB1692-C4FD-AF64-24AF-01460C4182EC}"/>
              </a:ext>
            </a:extLst>
          </p:cNvPr>
          <p:cNvSpPr>
            <a:spLocks noGrp="1"/>
          </p:cNvSpPr>
          <p:nvPr>
            <p:ph type="title"/>
          </p:nvPr>
        </p:nvSpPr>
        <p:spPr/>
        <p:txBody>
          <a:bodyPr>
            <a:normAutofit/>
          </a:bodyPr>
          <a:lstStyle/>
          <a:p>
            <a:r>
              <a:rPr lang="en-GB" sz="2800"/>
              <a:t>Contingency payments</a:t>
            </a:r>
          </a:p>
        </p:txBody>
      </p:sp>
      <p:sp>
        <p:nvSpPr>
          <p:cNvPr id="3" name="Content Placeholder 2">
            <a:extLst>
              <a:ext uri="{FF2B5EF4-FFF2-40B4-BE49-F238E27FC236}">
                <a16:creationId xmlns:a16="http://schemas.microsoft.com/office/drawing/2014/main" id="{5B346FE3-2B0F-71B0-19CF-24D1246F4086}"/>
              </a:ext>
            </a:extLst>
          </p:cNvPr>
          <p:cNvSpPr>
            <a:spLocks noGrp="1"/>
          </p:cNvSpPr>
          <p:nvPr>
            <p:ph idx="1"/>
          </p:nvPr>
        </p:nvSpPr>
        <p:spPr>
          <a:xfrm>
            <a:off x="809425" y="1272137"/>
            <a:ext cx="10634223" cy="4897428"/>
          </a:xfrm>
        </p:spPr>
        <p:txBody>
          <a:bodyPr>
            <a:noAutofit/>
          </a:bodyPr>
          <a:lstStyle/>
          <a:p>
            <a:pPr marL="342900" indent="-342900">
              <a:lnSpc>
                <a:spcPct val="150000"/>
              </a:lnSpc>
              <a:buFont typeface="Arial" panose="020B0604020202020204" pitchFamily="34" charset="0"/>
              <a:buChar char="•"/>
              <a:defRPr sz="1800"/>
            </a:pPr>
            <a:r>
              <a:rPr lang="en-GB" sz="2200" dirty="0"/>
              <a:t>To ensure providers and counsel continue receiving payments while CCMS is unavailable:</a:t>
            </a:r>
          </a:p>
          <a:p>
            <a:pPr marL="594900" lvl="1" indent="-342900">
              <a:lnSpc>
                <a:spcPct val="150000"/>
              </a:lnSpc>
              <a:defRPr sz="1800"/>
            </a:pPr>
            <a:r>
              <a:rPr lang="en-GB" sz="2200" dirty="0"/>
              <a:t>Payments are based on a 3-month average weekly amount prior to CCMS going offline.</a:t>
            </a:r>
            <a:endParaRPr lang="en-GB" sz="2200" dirty="0">
              <a:cs typeface="Arial"/>
            </a:endParaRPr>
          </a:p>
          <a:p>
            <a:pPr marL="594900" lvl="1" indent="-342900">
              <a:lnSpc>
                <a:spcPct val="150000"/>
              </a:lnSpc>
              <a:defRPr sz="1800"/>
            </a:pPr>
            <a:r>
              <a:rPr lang="en-GB" sz="2200" dirty="0">
                <a:cs typeface="Arial"/>
              </a:rPr>
              <a:t>There is no mechanism to re-calculate an average weekly payment amount. However, there is an escalation process if the average payment is not enough.</a:t>
            </a:r>
            <a:endParaRPr lang="en-GB" sz="2200" dirty="0"/>
          </a:p>
          <a:p>
            <a:pPr marL="594900" lvl="1" indent="-342900">
              <a:lnSpc>
                <a:spcPct val="150000"/>
              </a:lnSpc>
              <a:defRPr sz="1800"/>
            </a:pPr>
            <a:r>
              <a:rPr lang="en-GB" sz="2200" dirty="0"/>
              <a:t>Payments are available to both solicitor firms and Counsel.</a:t>
            </a:r>
          </a:p>
          <a:p>
            <a:pPr marL="250825" lvl="1" indent="-250825">
              <a:lnSpc>
                <a:spcPct val="150000"/>
              </a:lnSpc>
              <a:buNone/>
              <a:defRPr sz="1800"/>
            </a:pPr>
            <a:r>
              <a:rPr lang="en-GB" sz="2200" b="1" dirty="0"/>
              <a:t>Please note: </a:t>
            </a:r>
            <a:r>
              <a:rPr lang="en-GB" sz="2200" dirty="0"/>
              <a:t>Providers and counsel must opt-in weekly to receive payments.</a:t>
            </a:r>
          </a:p>
          <a:p>
            <a:pPr>
              <a:lnSpc>
                <a:spcPct val="150000"/>
              </a:lnSpc>
            </a:pPr>
            <a:endParaRPr lang="en-GB" sz="2200" dirty="0"/>
          </a:p>
        </p:txBody>
      </p:sp>
      <p:sp>
        <p:nvSpPr>
          <p:cNvPr id="4" name="Footer Placeholder 3">
            <a:extLst>
              <a:ext uri="{FF2B5EF4-FFF2-40B4-BE49-F238E27FC236}">
                <a16:creationId xmlns:a16="http://schemas.microsoft.com/office/drawing/2014/main" id="{C09FC4D2-C1D1-F87B-3F63-45577A2B60F9}"/>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5" name="Slide Number Placeholder 4">
            <a:extLst>
              <a:ext uri="{FF2B5EF4-FFF2-40B4-BE49-F238E27FC236}">
                <a16:creationId xmlns:a16="http://schemas.microsoft.com/office/drawing/2014/main" id="{FE89BE4F-54B7-2D63-5CB2-C1E6750D90D1}"/>
              </a:ext>
            </a:extLst>
          </p:cNvPr>
          <p:cNvSpPr>
            <a:spLocks noGrp="1"/>
          </p:cNvSpPr>
          <p:nvPr>
            <p:ph type="sldNum" sz="quarter" idx="12"/>
          </p:nvPr>
        </p:nvSpPr>
        <p:spPr/>
        <p:txBody>
          <a:bodyPr/>
          <a:lstStyle/>
          <a:p>
            <a:fld id="{C0189ED6-F87B-4BC1-907E-EF602CA5C674}" type="slidenum">
              <a:rPr lang="en-GB" smtClean="0"/>
              <a:t>7</a:t>
            </a:fld>
            <a:endParaRPr lang="en-GB"/>
          </a:p>
        </p:txBody>
      </p:sp>
    </p:spTree>
    <p:extLst>
      <p:ext uri="{BB962C8B-B14F-4D97-AF65-F5344CB8AC3E}">
        <p14:creationId xmlns:p14="http://schemas.microsoft.com/office/powerpoint/2010/main" val="2894499545"/>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AA287-B191-19FF-32E4-BB567A7E8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B00CE3-E9D8-5DCF-4A5A-79F7BA2D0A25}"/>
              </a:ext>
            </a:extLst>
          </p:cNvPr>
          <p:cNvSpPr>
            <a:spLocks noGrp="1"/>
          </p:cNvSpPr>
          <p:nvPr>
            <p:ph type="title"/>
          </p:nvPr>
        </p:nvSpPr>
        <p:spPr/>
        <p:txBody>
          <a:bodyPr/>
          <a:lstStyle/>
          <a:p>
            <a:r>
              <a:rPr lang="en-GB" dirty="0"/>
              <a:t>Claiming payments</a:t>
            </a:r>
          </a:p>
        </p:txBody>
      </p:sp>
    </p:spTree>
    <p:extLst>
      <p:ext uri="{BB962C8B-B14F-4D97-AF65-F5344CB8AC3E}">
        <p14:creationId xmlns:p14="http://schemas.microsoft.com/office/powerpoint/2010/main" val="416715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E9FB3-E255-A576-42C3-894E9E1F1B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01EDF-9B20-088E-2D0D-67B628278FA6}"/>
              </a:ext>
            </a:extLst>
          </p:cNvPr>
          <p:cNvSpPr>
            <a:spLocks noGrp="1"/>
          </p:cNvSpPr>
          <p:nvPr>
            <p:ph type="title"/>
          </p:nvPr>
        </p:nvSpPr>
        <p:spPr/>
        <p:txBody>
          <a:bodyPr>
            <a:normAutofit/>
          </a:bodyPr>
          <a:lstStyle/>
          <a:p>
            <a:r>
              <a:rPr lang="en-GB" sz="2800"/>
              <a:t>Claiming average payments (or less than average payment)</a:t>
            </a:r>
          </a:p>
        </p:txBody>
      </p:sp>
      <p:sp>
        <p:nvSpPr>
          <p:cNvPr id="4" name="Footer Placeholder 3">
            <a:extLst>
              <a:ext uri="{FF2B5EF4-FFF2-40B4-BE49-F238E27FC236}">
                <a16:creationId xmlns:a16="http://schemas.microsoft.com/office/drawing/2014/main" id="{151218CB-323D-763C-63E9-7BA0CD359E52}"/>
              </a:ext>
              <a:ext uri="{C183D7F6-B498-43B3-948B-1728B52AA6E4}">
                <adec:decorative xmlns:adec="http://schemas.microsoft.com/office/drawing/2017/decorative" val="1"/>
              </a:ext>
            </a:extLst>
          </p:cNvPr>
          <p:cNvSpPr>
            <a:spLocks noGrp="1"/>
          </p:cNvSpPr>
          <p:nvPr>
            <p:ph type="ftr" sz="quarter" idx="11"/>
          </p:nvPr>
        </p:nvSpPr>
        <p:spPr/>
        <p:txBody>
          <a:bodyPr/>
          <a:lstStyle/>
          <a:p>
            <a:r>
              <a:rPr lang="en-GB"/>
              <a:t>Providing access to justice through w</a:t>
            </a:r>
            <a:r>
              <a:rPr lang="en-GB">
                <a:cs typeface="Arial"/>
              </a:rPr>
              <a:t>orking with others to achieve excellence in the delivery of legal aid</a:t>
            </a:r>
          </a:p>
        </p:txBody>
      </p:sp>
      <p:sp>
        <p:nvSpPr>
          <p:cNvPr id="7" name="TextBox 6">
            <a:extLst>
              <a:ext uri="{FF2B5EF4-FFF2-40B4-BE49-F238E27FC236}">
                <a16:creationId xmlns:a16="http://schemas.microsoft.com/office/drawing/2014/main" id="{79D54E31-3550-D3D8-61B2-2293B1C902AD}"/>
              </a:ext>
            </a:extLst>
          </p:cNvPr>
          <p:cNvSpPr txBox="1"/>
          <p:nvPr/>
        </p:nvSpPr>
        <p:spPr>
          <a:xfrm>
            <a:off x="809425" y="1127833"/>
            <a:ext cx="10634223" cy="5723426"/>
          </a:xfrm>
          <a:prstGeom prst="rect">
            <a:avLst/>
          </a:prstGeom>
          <a:noFill/>
        </p:spPr>
        <p:txBody>
          <a:bodyPr wrap="square">
            <a:spAutoFit/>
          </a:bodyPr>
          <a:lstStyle/>
          <a:p>
            <a:pPr>
              <a:lnSpc>
                <a:spcPct val="150000"/>
              </a:lnSpc>
              <a:spcAft>
                <a:spcPts val="600"/>
              </a:spcAft>
              <a:defRPr sz="1800"/>
            </a:pPr>
            <a:r>
              <a:rPr lang="en-GB" sz="2200" dirty="0"/>
              <a:t>‘Opt-in’ process: </a:t>
            </a:r>
          </a:p>
          <a:p>
            <a:pPr marL="342900" indent="-342900">
              <a:lnSpc>
                <a:spcPct val="150000"/>
              </a:lnSpc>
              <a:spcAft>
                <a:spcPts val="600"/>
              </a:spcAft>
              <a:buFont typeface="Arial" panose="020B0604020202020204" pitchFamily="34" charset="0"/>
              <a:buChar char="•"/>
              <a:defRPr sz="1800"/>
            </a:pPr>
            <a:r>
              <a:rPr lang="en-GB" sz="2200" dirty="0"/>
              <a:t>Download the ‘Opt-in’ form: </a:t>
            </a:r>
            <a:r>
              <a:rPr lang="en-GB" sz="2200" dirty="0">
                <a:hlinkClick r:id="rId4"/>
              </a:rPr>
              <a:t>Opt-In_Contingency_Declaration_2025_v1.1.xlsx</a:t>
            </a:r>
            <a:endParaRPr lang="en-GB" sz="2200" dirty="0"/>
          </a:p>
          <a:p>
            <a:pPr marL="342900" indent="-342900">
              <a:lnSpc>
                <a:spcPct val="150000"/>
              </a:lnSpc>
              <a:spcAft>
                <a:spcPts val="600"/>
              </a:spcAft>
              <a:buFont typeface="Arial" panose="020B0604020202020204" pitchFamily="34" charset="0"/>
              <a:buChar char="•"/>
              <a:defRPr sz="1800"/>
            </a:pPr>
            <a:r>
              <a:rPr lang="en-GB" sz="2200" dirty="0"/>
              <a:t>Complete the form and send by email to </a:t>
            </a:r>
            <a:r>
              <a:rPr lang="en-GB" sz="2200" dirty="0">
                <a:hlinkClick r:id="rId5"/>
              </a:rPr>
              <a:t>CivilClaimBC@justice.gov.uk</a:t>
            </a:r>
            <a:r>
              <a:rPr lang="en-GB" sz="2200" dirty="0"/>
              <a:t>, including:</a:t>
            </a:r>
            <a:endParaRPr lang="en-US" sz="2200" dirty="0">
              <a:cs typeface="Arial"/>
            </a:endParaRPr>
          </a:p>
          <a:p>
            <a:pPr marL="594900" lvl="1" indent="-342900">
              <a:lnSpc>
                <a:spcPct val="150000"/>
              </a:lnSpc>
              <a:spcAft>
                <a:spcPts val="600"/>
              </a:spcAft>
              <a:buFont typeface="Arial" panose="020B0604020202020204" pitchFamily="34" charset="0"/>
              <a:buChar char="•"/>
              <a:defRPr sz="1800"/>
            </a:pPr>
            <a:r>
              <a:rPr lang="en-GB" sz="2200" dirty="0"/>
              <a:t>Firm / counsel name</a:t>
            </a:r>
            <a:endParaRPr lang="en-GB" sz="2200" dirty="0">
              <a:cs typeface="Arial"/>
            </a:endParaRPr>
          </a:p>
          <a:p>
            <a:pPr marL="594900" lvl="1" indent="-342900">
              <a:lnSpc>
                <a:spcPct val="150000"/>
              </a:lnSpc>
              <a:spcAft>
                <a:spcPts val="600"/>
              </a:spcAft>
              <a:buFont typeface="Arial" panose="020B0604020202020204" pitchFamily="34" charset="0"/>
              <a:buChar char="•"/>
              <a:defRPr sz="1800"/>
            </a:pPr>
            <a:r>
              <a:rPr lang="en-GB" sz="2200" dirty="0"/>
              <a:t>Account number</a:t>
            </a:r>
            <a:endParaRPr lang="en-GB" sz="2200" dirty="0">
              <a:cs typeface="Arial"/>
            </a:endParaRPr>
          </a:p>
          <a:p>
            <a:pPr marL="594900" lvl="1" indent="-342900">
              <a:lnSpc>
                <a:spcPct val="150000"/>
              </a:lnSpc>
              <a:spcAft>
                <a:spcPts val="600"/>
              </a:spcAft>
              <a:buFont typeface="Arial" panose="020B0604020202020204" pitchFamily="34" charset="0"/>
              <a:buChar char="•"/>
              <a:defRPr sz="1800"/>
            </a:pPr>
            <a:r>
              <a:rPr lang="en-GB" sz="2200" dirty="0"/>
              <a:t>Signed declaration (typed signature accepted)</a:t>
            </a:r>
            <a:endParaRPr lang="en-GB" sz="2200" dirty="0">
              <a:cs typeface="Arial"/>
            </a:endParaRPr>
          </a:p>
          <a:p>
            <a:pPr marL="342900" indent="-342900">
              <a:lnSpc>
                <a:spcPct val="150000"/>
              </a:lnSpc>
              <a:spcAft>
                <a:spcPts val="600"/>
              </a:spcAft>
              <a:buFont typeface="Arial" panose="020B0604020202020204" pitchFamily="34" charset="0"/>
              <a:buChar char="•"/>
              <a:defRPr sz="1800"/>
            </a:pPr>
            <a:r>
              <a:rPr lang="en-GB" sz="2200" b="1" dirty="0">
                <a:cs typeface="Arial"/>
              </a:rPr>
              <a:t>Please note: </a:t>
            </a:r>
          </a:p>
          <a:p>
            <a:pPr marL="800100" lvl="1" indent="-342900">
              <a:lnSpc>
                <a:spcPct val="150000"/>
              </a:lnSpc>
              <a:spcAft>
                <a:spcPts val="600"/>
              </a:spcAft>
              <a:buFont typeface="Arial" panose="020B0604020202020204" pitchFamily="34" charset="0"/>
              <a:buChar char="•"/>
              <a:defRPr sz="1800"/>
            </a:pPr>
            <a:r>
              <a:rPr lang="en-GB" sz="2200" dirty="0">
                <a:cs typeface="Arial"/>
              </a:rPr>
              <a:t>For less than average payments, </a:t>
            </a:r>
            <a:r>
              <a:rPr lang="en-GB" sz="2200" dirty="0"/>
              <a:t>please also confirm the amount you wish to claim in both the comments box on the form and in the body of your email.</a:t>
            </a:r>
            <a:endParaRPr lang="en-GB" sz="2200" dirty="0">
              <a:cs typeface="Arial"/>
            </a:endParaRPr>
          </a:p>
          <a:p>
            <a:pPr>
              <a:lnSpc>
                <a:spcPct val="150000"/>
              </a:lnSpc>
              <a:spcAft>
                <a:spcPts val="600"/>
              </a:spcAft>
              <a:defRPr sz="1800"/>
            </a:pPr>
            <a:endParaRPr lang="en-GB" sz="2200" dirty="0">
              <a:cs typeface="Arial"/>
            </a:endParaRPr>
          </a:p>
        </p:txBody>
      </p:sp>
      <p:sp>
        <p:nvSpPr>
          <p:cNvPr id="5" name="Slide Number Placeholder 4">
            <a:extLst>
              <a:ext uri="{FF2B5EF4-FFF2-40B4-BE49-F238E27FC236}">
                <a16:creationId xmlns:a16="http://schemas.microsoft.com/office/drawing/2014/main" id="{9DBEB59D-1694-918C-904A-D1EFE88A4CE9}"/>
              </a:ext>
            </a:extLst>
          </p:cNvPr>
          <p:cNvSpPr>
            <a:spLocks noGrp="1"/>
          </p:cNvSpPr>
          <p:nvPr>
            <p:ph type="sldNum" sz="quarter" idx="12"/>
          </p:nvPr>
        </p:nvSpPr>
        <p:spPr/>
        <p:txBody>
          <a:bodyPr/>
          <a:lstStyle/>
          <a:p>
            <a:fld id="{C0189ED6-F87B-4BC1-907E-EF602CA5C674}" type="slidenum">
              <a:rPr lang="en-GB" smtClean="0"/>
              <a:t>9</a:t>
            </a:fld>
            <a:endParaRPr lang="en-GB"/>
          </a:p>
        </p:txBody>
      </p:sp>
    </p:spTree>
    <p:extLst>
      <p:ext uri="{BB962C8B-B14F-4D97-AF65-F5344CB8AC3E}">
        <p14:creationId xmlns:p14="http://schemas.microsoft.com/office/powerpoint/2010/main" val="847389134"/>
      </p:ext>
    </p:extLst>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Purple LAA template">
  <a:themeElements>
    <a:clrScheme name="Legal Aid Agency - purple">
      <a:dk1>
        <a:sysClr val="windowText" lastClr="000000"/>
      </a:dk1>
      <a:lt1>
        <a:sysClr val="window" lastClr="FFFFFF"/>
      </a:lt1>
      <a:dk2>
        <a:srgbClr val="000000"/>
      </a:dk2>
      <a:lt2>
        <a:srgbClr val="FFFFFF"/>
      </a:lt2>
      <a:accent1>
        <a:srgbClr val="565B96"/>
      </a:accent1>
      <a:accent2>
        <a:srgbClr val="006D55"/>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rple LAA template" id="{9285AC70-F94F-4C56-9A7F-FFD454421557}" vid="{4FBB97CA-136A-4F81-995A-B49DFDCD8F3A}"/>
    </a:ext>
  </a:extLst>
</a:theme>
</file>

<file path=ppt/theme/theme2.xml><?xml version="1.0" encoding="utf-8"?>
<a:theme xmlns:a="http://schemas.openxmlformats.org/drawingml/2006/main" name="Office Theme">
  <a:themeElements>
    <a:clrScheme name="Legal Aid Agency - purple">
      <a:dk1>
        <a:sysClr val="windowText" lastClr="000000"/>
      </a:dk1>
      <a:lt1>
        <a:sysClr val="window" lastClr="FFFFFF"/>
      </a:lt1>
      <a:dk2>
        <a:srgbClr val="000000"/>
      </a:dk2>
      <a:lt2>
        <a:srgbClr val="FFFFFF"/>
      </a:lt2>
      <a:accent1>
        <a:srgbClr val="565B96"/>
      </a:accent1>
      <a:accent2>
        <a:srgbClr val="006D55"/>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Legal Aid Agency - purple">
      <a:dk1>
        <a:sysClr val="windowText" lastClr="000000"/>
      </a:dk1>
      <a:lt1>
        <a:sysClr val="window" lastClr="FFFFFF"/>
      </a:lt1>
      <a:dk2>
        <a:srgbClr val="000000"/>
      </a:dk2>
      <a:lt2>
        <a:srgbClr val="FFFFFF"/>
      </a:lt2>
      <a:accent1>
        <a:srgbClr val="565B96"/>
      </a:accent1>
      <a:accent2>
        <a:srgbClr val="006D55"/>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3506B6B9618F74E8C06D11EFDD53444" ma:contentTypeVersion="16" ma:contentTypeDescription="Create a new document." ma:contentTypeScope="" ma:versionID="617d8f9d2aaafcdff12834501bbc400f">
  <xsd:schema xmlns:xsd="http://www.w3.org/2001/XMLSchema" xmlns:xs="http://www.w3.org/2001/XMLSchema" xmlns:p="http://schemas.microsoft.com/office/2006/metadata/properties" xmlns:ns2="36e1edd4-7d17-4d57-9663-9ce4c188a227" xmlns:ns3="c8ff423a-c6d6-43d4-a310-ad7749d2149d" targetNamespace="http://schemas.microsoft.com/office/2006/metadata/properties" ma:root="true" ma:fieldsID="face3a77306ba2a6307dec0d13a1d349" ns2:_="" ns3:_="">
    <xsd:import namespace="36e1edd4-7d17-4d57-9663-9ce4c188a227"/>
    <xsd:import namespace="c8ff423a-c6d6-43d4-a310-ad7749d2149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GenerationTime" minOccurs="0"/>
                <xsd:element ref="ns2:MediaServiceEventHashCode" minOccurs="0"/>
                <xsd:element ref="ns2:MediaServiceSearchPropertie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e1edd4-7d17-4d57-9663-9ce4c188a2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5b7e4bc-7c04-4239-a3c8-056ff7db7bf8"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ff423a-c6d6-43d4-a310-ad7749d2149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a908cb34-1132-4eae-8895-a85bbd487e7e}" ma:internalName="TaxCatchAll" ma:showField="CatchAllData" ma:web="c8ff423a-c6d6-43d4-a310-ad7749d2149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8ff423a-c6d6-43d4-a310-ad7749d2149d" xsi:nil="true"/>
    <lcf76f155ced4ddcb4097134ff3c332f xmlns="36e1edd4-7d17-4d57-9663-9ce4c188a22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B8EBC4F-4D15-4443-8A7D-4788BE91BB3F}">
  <ds:schemaRefs>
    <ds:schemaRef ds:uri="http://schemas.microsoft.com/sharepoint/v3/contenttype/forms"/>
  </ds:schemaRefs>
</ds:datastoreItem>
</file>

<file path=customXml/itemProps2.xml><?xml version="1.0" encoding="utf-8"?>
<ds:datastoreItem xmlns:ds="http://schemas.openxmlformats.org/officeDocument/2006/customXml" ds:itemID="{41DC48FB-DEF5-4B41-B47B-16CF48C30014}">
  <ds:schemaRefs>
    <ds:schemaRef ds:uri="36e1edd4-7d17-4d57-9663-9ce4c188a227"/>
    <ds:schemaRef ds:uri="c8ff423a-c6d6-43d4-a310-ad7749d2149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0CDB07E-F013-4360-A93E-529D784DE884}">
  <ds:schemaRefs>
    <ds:schemaRef ds:uri="http://www.w3.org/XML/1998/namespace"/>
    <ds:schemaRef ds:uri="http://purl.org/dc/elements/1.1/"/>
    <ds:schemaRef ds:uri="http://schemas.microsoft.com/office/2006/documentManagement/types"/>
    <ds:schemaRef ds:uri="36e1edd4-7d17-4d57-9663-9ce4c188a227"/>
    <ds:schemaRef ds:uri="http://purl.org/dc/dcmitype/"/>
    <ds:schemaRef ds:uri="c8ff423a-c6d6-43d4-a310-ad7749d2149d"/>
    <ds:schemaRef ds:uri="http://purl.org/dc/terms/"/>
    <ds:schemaRef ds:uri="http://schemas.microsoft.com/office/2006/metadata/properti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1</TotalTime>
  <Words>1620</Words>
  <Application>Microsoft Office PowerPoint</Application>
  <PresentationFormat>Widescreen</PresentationFormat>
  <Paragraphs>149</Paragraphs>
  <Slides>22</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Segoe UI</vt:lpstr>
      <vt:lpstr>Purple LAA template</vt:lpstr>
      <vt:lpstr>#HelpUsSayYes webinar: Contingency processes: Civil average payments    </vt:lpstr>
      <vt:lpstr>Content</vt:lpstr>
      <vt:lpstr>Contingency process for civil average payments</vt:lpstr>
      <vt:lpstr>Introduction</vt:lpstr>
      <vt:lpstr>Introduction </vt:lpstr>
      <vt:lpstr>Introduction to the average payments for civil representation scheme</vt:lpstr>
      <vt:lpstr>Contingency payments</vt:lpstr>
      <vt:lpstr>Claiming payments</vt:lpstr>
      <vt:lpstr>Claiming average payments (or less than average payment)</vt:lpstr>
      <vt:lpstr>Claiming average payments continued</vt:lpstr>
      <vt:lpstr>Escalated payments</vt:lpstr>
      <vt:lpstr>When to escalate</vt:lpstr>
      <vt:lpstr>The process: Provider firms</vt:lpstr>
      <vt:lpstr>The process: Barristers / clerks</vt:lpstr>
      <vt:lpstr>Checks conducted</vt:lpstr>
      <vt:lpstr>Recoupments</vt:lpstr>
      <vt:lpstr>Recoupment process</vt:lpstr>
      <vt:lpstr>Recoupment process continued</vt:lpstr>
      <vt:lpstr>General additional information</vt:lpstr>
      <vt:lpstr>Our training website</vt:lpstr>
      <vt:lpstr>Useful links for additional information</vt:lpstr>
      <vt:lpstr>Legal Aid Agency​ 13th Floor (13.51)​ 102 Petty France​ London SW1H 9AJ​ gov.uk/government/organisations/legal-aid-agency  </vt:lpstr>
    </vt:vector>
  </TitlesOfParts>
  <Manager>Legal Aid Agency</Manager>
  <Company>MOJ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[Subject or description]</dc:subject>
  <dc:creator>Goddard, Tammy | She/Hers</dc:creator>
  <cp:keywords>[Key words separated by commas]</cp:keywords>
  <cp:lastModifiedBy>Shoulder, Darren</cp:lastModifiedBy>
  <cp:revision>2</cp:revision>
  <dcterms:created xsi:type="dcterms:W3CDTF">2024-10-29T19:15:47Z</dcterms:created>
  <dcterms:modified xsi:type="dcterms:W3CDTF">2025-09-26T09:13:08Z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5b734f1-cb36-428c-8453-d227e30ff63d_Enabled">
    <vt:lpwstr>true</vt:lpwstr>
  </property>
  <property fmtid="{D5CDD505-2E9C-101B-9397-08002B2CF9AE}" pid="3" name="MSIP_Label_15b734f1-cb36-428c-8453-d227e30ff63d_SetDate">
    <vt:lpwstr>2024-11-08T06:59:39Z</vt:lpwstr>
  </property>
  <property fmtid="{D5CDD505-2E9C-101B-9397-08002B2CF9AE}" pid="4" name="MSIP_Label_15b734f1-cb36-428c-8453-d227e30ff63d_Method">
    <vt:lpwstr>Privileged</vt:lpwstr>
  </property>
  <property fmtid="{D5CDD505-2E9C-101B-9397-08002B2CF9AE}" pid="5" name="MSIP_Label_15b734f1-cb36-428c-8453-d227e30ff63d_Name">
    <vt:lpwstr>OFFICIAL - FOR PUBLIC RELEASE</vt:lpwstr>
  </property>
  <property fmtid="{D5CDD505-2E9C-101B-9397-08002B2CF9AE}" pid="6" name="MSIP_Label_15b734f1-cb36-428c-8453-d227e30ff63d_SiteId">
    <vt:lpwstr>c6874728-71e6-41fe-a9e1-2e8c36776ad8</vt:lpwstr>
  </property>
  <property fmtid="{D5CDD505-2E9C-101B-9397-08002B2CF9AE}" pid="7" name="MSIP_Label_15b734f1-cb36-428c-8453-d227e30ff63d_ActionId">
    <vt:lpwstr>321c69c6-b81a-4ef3-ba29-7cd8782668b8</vt:lpwstr>
  </property>
  <property fmtid="{D5CDD505-2E9C-101B-9397-08002B2CF9AE}" pid="8" name="MSIP_Label_15b734f1-cb36-428c-8453-d227e30ff63d_ContentBits">
    <vt:lpwstr>3</vt:lpwstr>
  </property>
  <property fmtid="{D5CDD505-2E9C-101B-9397-08002B2CF9AE}" pid="9" name="ClassificationContentMarkingFooterLocations">
    <vt:lpwstr>Office Theme:10</vt:lpwstr>
  </property>
  <property fmtid="{D5CDD505-2E9C-101B-9397-08002B2CF9AE}" pid="10" name="ClassificationContentMarkingFooterText">
    <vt:lpwstr>OFFICIAL - FOR PUBLIC RELEASE</vt:lpwstr>
  </property>
  <property fmtid="{D5CDD505-2E9C-101B-9397-08002B2CF9AE}" pid="11" name="ClassificationContentMarkingHeaderLocations">
    <vt:lpwstr>Office Theme:9</vt:lpwstr>
  </property>
  <property fmtid="{D5CDD505-2E9C-101B-9397-08002B2CF9AE}" pid="12" name="ClassificationContentMarkingHeaderText">
    <vt:lpwstr>OFFICIAL - FOR PUBLIC RELEASE</vt:lpwstr>
  </property>
  <property fmtid="{D5CDD505-2E9C-101B-9397-08002B2CF9AE}" pid="13" name="ContentTypeId">
    <vt:lpwstr>0x01010023506B6B9618F74E8C06D11EFDD53444</vt:lpwstr>
  </property>
  <property fmtid="{D5CDD505-2E9C-101B-9397-08002B2CF9AE}" pid="14" name="MediaServiceImageTags">
    <vt:lpwstr/>
  </property>
</Properties>
</file>