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42"/>
  </p:notesMasterIdLst>
  <p:handoutMasterIdLst>
    <p:handoutMasterId r:id="rId43"/>
  </p:handoutMasterIdLst>
  <p:sldIdLst>
    <p:sldId id="256" r:id="rId5"/>
    <p:sldId id="607" r:id="rId6"/>
    <p:sldId id="638" r:id="rId7"/>
    <p:sldId id="606" r:id="rId8"/>
    <p:sldId id="652" r:id="rId9"/>
    <p:sldId id="608" r:id="rId10"/>
    <p:sldId id="653" r:id="rId11"/>
    <p:sldId id="609" r:id="rId12"/>
    <p:sldId id="636" r:id="rId13"/>
    <p:sldId id="654" r:id="rId14"/>
    <p:sldId id="647" r:id="rId15"/>
    <p:sldId id="645" r:id="rId16"/>
    <p:sldId id="655" r:id="rId17"/>
    <p:sldId id="648" r:id="rId18"/>
    <p:sldId id="649" r:id="rId19"/>
    <p:sldId id="646" r:id="rId20"/>
    <p:sldId id="656" r:id="rId21"/>
    <p:sldId id="650" r:id="rId22"/>
    <p:sldId id="613" r:id="rId23"/>
    <p:sldId id="657" r:id="rId24"/>
    <p:sldId id="618" r:id="rId25"/>
    <p:sldId id="658" r:id="rId26"/>
    <p:sldId id="619" r:id="rId27"/>
    <p:sldId id="620" r:id="rId28"/>
    <p:sldId id="621" r:id="rId29"/>
    <p:sldId id="622" r:id="rId30"/>
    <p:sldId id="624" r:id="rId31"/>
    <p:sldId id="637" r:id="rId32"/>
    <p:sldId id="625" r:id="rId33"/>
    <p:sldId id="626" r:id="rId34"/>
    <p:sldId id="659" r:id="rId35"/>
    <p:sldId id="614" r:id="rId36"/>
    <p:sldId id="617" r:id="rId37"/>
    <p:sldId id="651" r:id="rId38"/>
    <p:sldId id="615" r:id="rId39"/>
    <p:sldId id="616" r:id="rId40"/>
    <p:sldId id="60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D4A30B-7624-4AE6-A04B-5B156BA0C891}" name="Coles, Vivien (LAA)" initials="C(" userId="S::vivien.coles@justice.gov.uk::7120989f-f8eb-40ff-bb55-9190c3e575a0" providerId="AD"/>
  <p188:author id="{C836644A-1EA2-E1B1-6D4D-A81665371522}" name="Goddard, Tammy | She/Hers" initials="GT|S" userId="S::Tammy.Goddard@justice.gov.uk::d78adb15-2ef7-4946-b0f0-f690891709e6" providerId="AD"/>
  <p188:author id="{FDDF31B1-706F-D8B6-C38F-CA0C4418F11B}" name="Facey, John (LAA)" initials="FJ" userId="S::john.facey@justice.gov.uk::34168b67-63a6-48eb-b717-55942f7a085f" providerId="AD"/>
  <p188:author id="{E0BB2FC2-7C12-D8B0-B57E-723615BF5B3D}" name="Keith, Helen (LAA)" initials="KH" userId="S::helen.keith@justice.gov.uk::5d0e150b-8eb9-4481-ac48-1ecf4beac3fe" providerId="AD"/>
  <p188:author id="{5E46C6C9-0C63-6F54-B0EF-658F1884BC9E}" name="Richardson, Lisa (LAA)" initials="R(" userId="S::lisa.richardson@justice.gov.uk::f4e72355-deeb-4ad7-8a88-89a285c5543a" providerId="AD"/>
  <p188:author id="{30C5C1CB-1403-D7CD-2DF5-1034CA25EF1D}" name="Cooke, Tristan (LAA)" initials="C(" userId="S::tristan.cooke@justice.gov.uk::c21cef33-142e-469e-ba6b-fc879a42e58a" providerId="AD"/>
  <p188:author id="{50ED13CE-A368-91DE-5384-8E75036AE473}" name="Stedman, Kate | She/Hers" initials="SS" userId="S::kate.stedman@justice.gov.uk::e711748b-9d2d-451c-a372-ed2861724fa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75C96"/>
    <a:srgbClr val="F2F2F2"/>
    <a:srgbClr val="F8F6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26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ddard, Tammy | She/Hers" userId="d78adb15-2ef7-4946-b0f0-f690891709e6" providerId="ADAL" clId="{27FBCA5C-4103-4FAE-82C9-E52318A02CDF}"/>
    <pc:docChg chg="modSld">
      <pc:chgData name="Goddard, Tammy | She/Hers" userId="d78adb15-2ef7-4946-b0f0-f690891709e6" providerId="ADAL" clId="{27FBCA5C-4103-4FAE-82C9-E52318A02CDF}" dt="2025-06-16T06:46:33.540" v="20" actId="20577"/>
      <pc:docMkLst>
        <pc:docMk/>
      </pc:docMkLst>
      <pc:sldChg chg="modSp mod">
        <pc:chgData name="Goddard, Tammy | She/Hers" userId="d78adb15-2ef7-4946-b0f0-f690891709e6" providerId="ADAL" clId="{27FBCA5C-4103-4FAE-82C9-E52318A02CDF}" dt="2025-06-16T06:46:33.540" v="20" actId="20577"/>
        <pc:sldMkLst>
          <pc:docMk/>
          <pc:sldMk cId="2894499545" sldId="609"/>
        </pc:sldMkLst>
        <pc:spChg chg="mod">
          <ac:chgData name="Goddard, Tammy | She/Hers" userId="d78adb15-2ef7-4946-b0f0-f690891709e6" providerId="ADAL" clId="{27FBCA5C-4103-4FAE-82C9-E52318A02CDF}" dt="2025-06-16T06:46:33.540" v="20" actId="20577"/>
          <ac:spMkLst>
            <pc:docMk/>
            <pc:sldMk cId="2894499545" sldId="609"/>
            <ac:spMk id="3" creationId="{5B346FE3-2B0F-71B0-19CF-24D1246F4086}"/>
          </ac:spMkLst>
        </pc:spChg>
      </pc:sldChg>
      <pc:sldChg chg="modSp mod">
        <pc:chgData name="Goddard, Tammy | She/Hers" userId="d78adb15-2ef7-4946-b0f0-f690891709e6" providerId="ADAL" clId="{27FBCA5C-4103-4FAE-82C9-E52318A02CDF}" dt="2025-06-16T06:45:10.161" v="1" actId="20577"/>
        <pc:sldMkLst>
          <pc:docMk/>
          <pc:sldMk cId="232562843" sldId="646"/>
        </pc:sldMkLst>
        <pc:spChg chg="mod">
          <ac:chgData name="Goddard, Tammy | She/Hers" userId="d78adb15-2ef7-4946-b0f0-f690891709e6" providerId="ADAL" clId="{27FBCA5C-4103-4FAE-82C9-E52318A02CDF}" dt="2025-06-16T06:45:10.161" v="1" actId="20577"/>
          <ac:spMkLst>
            <pc:docMk/>
            <pc:sldMk cId="232562843" sldId="646"/>
            <ac:spMk id="6" creationId="{A1014E9B-1EDA-3067-39FF-48320375B614}"/>
          </ac:spMkLst>
        </pc:spChg>
      </pc:sldChg>
    </pc:docChg>
  </pc:docChgLst>
</pc:chgInfo>
</file>

<file path=ppt/diagrams/_rels/data2.xml.rels><?xml version="1.0" encoding="UTF-8" standalone="yes"?>
<Relationships xmlns="http://schemas.openxmlformats.org/package/2006/relationships"><Relationship Id="rId2" Type="http://schemas.openxmlformats.org/officeDocument/2006/relationships/hyperlink" Target="https://www.youtube.com/@legalaidagency4058?app=desktop" TargetMode="External"/><Relationship Id="rId1" Type="http://schemas.openxmlformats.org/officeDocument/2006/relationships/hyperlink" Target="https://legalaidlearning.justice.gov.uk/"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eur03.safelinks.protection.outlook.com/?url=https%3A%2F%2Flabulletin.org.uk%2Fc%2FAQipARCniPMGGOKro8UCIOiVyp0Bm1r9RGAHRAUnz4XvDMoUT5bKy0dLOu3xqbkA7vtoAO0&amp;data=05%7C02%7CTammy.Goddard%40justice.gov.uk%7Cd8df38a031b04aabb73708dc6ab4a2d3%7Cc687472871e641fea9e12e8c36776ad8%7C0%7C0%7C638502571293822287%7CUnknown%7CTWFpbGZsb3d8eyJWIjoiMC4wLjAwMDAiLCJQIjoiV2luMzIiLCJBTiI6Ik1haWwiLCJXVCI6Mn0%3D%7C0%7C%7C%7C&amp;sdata=V0Tv3AX9aGYaZEWa2RdEku7NEo4Ce4aBmd9rmscpgGs%3D&amp;reserved=0"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www.youtube.com/@legalaidagency4058?app=desktop" TargetMode="External"/><Relationship Id="rId1" Type="http://schemas.openxmlformats.org/officeDocument/2006/relationships/hyperlink" Target="https://legalaidlearning.justice.gov.uk/"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eur03.safelinks.protection.outlook.com/?url=https%3A%2F%2Flabulletin.org.uk%2Fc%2FAQipARCniPMGGOKro8UCIOiVyp0Bm1r9RGAHRAUnz4XvDMoUT5bKy0dLOu3xqbkA7vtoAO0&amp;data=05%7C02%7CTammy.Goddard%40justice.gov.uk%7Cd8df38a031b04aabb73708dc6ab4a2d3%7Cc687472871e641fea9e12e8c36776ad8%7C0%7C0%7C638502571293822287%7CUnknown%7CTWFpbGZsb3d8eyJWIjoiMC4wLjAwMDAiLCJQIjoiV2luMzIiLCJBTiI6Ik1haWwiLCJXVCI6Mn0%3D%7C0%7C%7C%7C&amp;sdata=V0Tv3AX9aGYaZEWa2RdEku7NEo4Ce4aBmd9rmscpgGs%3D&amp;reserved=0"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638D01-1B24-4192-A034-6C87E806EC0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D36920DE-8C81-4D9A-9909-71F954F8418B}">
      <dgm:prSet phldr="0" custT="1"/>
      <dgm:spPr/>
      <dgm:t>
        <a:bodyPr/>
        <a:lstStyle/>
        <a:p>
          <a:r>
            <a:rPr lang="en-US" sz="2000" b="0">
              <a:latin typeface="+mn-lt"/>
            </a:rPr>
            <a:t>Introduction</a:t>
          </a:r>
          <a:endParaRPr lang="en-GB" sz="2000" b="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77C760D4-3CF3-4EC4-93AC-1A9AFF4247FF}" type="parTrans" cxnId="{81317E41-E5BE-4A66-B3D2-DBA054856820}">
      <dgm:prSet/>
      <dgm:spPr/>
      <dgm:t>
        <a:bodyPr/>
        <a:lstStyle/>
        <a:p>
          <a:endParaRPr lang="en-GB" sz="2000" b="0">
            <a:latin typeface="+mn-lt"/>
          </a:endParaRPr>
        </a:p>
      </dgm:t>
    </dgm:pt>
    <dgm:pt modelId="{06B2A028-C2DF-42C1-8EF6-7D43F878C479}" type="sibTrans" cxnId="{81317E41-E5BE-4A66-B3D2-DBA054856820}">
      <dgm:prSet/>
      <dgm:spPr/>
      <dgm:t>
        <a:bodyPr/>
        <a:lstStyle/>
        <a:p>
          <a:endParaRPr lang="en-GB" sz="2000" b="0">
            <a:latin typeface="+mn-lt"/>
          </a:endParaRPr>
        </a:p>
      </dgm:t>
    </dgm:pt>
    <dgm:pt modelId="{B5C89EC2-92D9-433C-A022-A44D55BFA7B6}">
      <dgm:prSet phldr="0" custT="1"/>
      <dgm:spPr/>
      <dgm:t>
        <a:bodyPr/>
        <a:lstStyle/>
        <a:p>
          <a:r>
            <a:rPr lang="en-GB" sz="2000" b="0">
              <a:latin typeface="+mn-lt"/>
            </a:rPr>
            <a:t>Legal Help</a:t>
          </a:r>
          <a:endParaRPr lang="en-US" sz="2000" b="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4E93FEBF-B489-4970-8208-D0A69174F94B}" type="parTrans" cxnId="{B0007125-2BA2-4BA5-B2FD-F618817EFC58}">
      <dgm:prSet/>
      <dgm:spPr/>
      <dgm:t>
        <a:bodyPr/>
        <a:lstStyle/>
        <a:p>
          <a:endParaRPr lang="en-GB" sz="2000" b="0">
            <a:latin typeface="+mn-lt"/>
          </a:endParaRPr>
        </a:p>
      </dgm:t>
    </dgm:pt>
    <dgm:pt modelId="{452FE440-F86E-4282-B3D3-D37DA0F328EA}" type="sibTrans" cxnId="{B0007125-2BA2-4BA5-B2FD-F618817EFC58}">
      <dgm:prSet/>
      <dgm:spPr/>
      <dgm:t>
        <a:bodyPr/>
        <a:lstStyle/>
        <a:p>
          <a:endParaRPr lang="en-GB" sz="2000" b="0">
            <a:latin typeface="+mn-lt"/>
          </a:endParaRPr>
        </a:p>
      </dgm:t>
    </dgm:pt>
    <dgm:pt modelId="{52D29182-1E04-4C39-BEA2-6C9B6185BC72}">
      <dgm:prSet phldr="0" custT="1"/>
      <dgm:spPr/>
      <dgm:t>
        <a:bodyPr/>
        <a:lstStyle/>
        <a:p>
          <a:pPr rtl="0"/>
          <a:r>
            <a:rPr lang="en-GB" sz="2000" b="0">
              <a:latin typeface="+mn-lt"/>
            </a:rPr>
            <a:t>Controlled Legal Representation</a:t>
          </a:r>
          <a:endParaRPr lang="en-US" sz="2000" b="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38C419F2-6680-46CE-B542-FA841FEF02C0}" type="parTrans" cxnId="{6B1135F6-FFDF-4CF5-B3D0-6EA46C65B55F}">
      <dgm:prSet/>
      <dgm:spPr/>
      <dgm:t>
        <a:bodyPr/>
        <a:lstStyle/>
        <a:p>
          <a:endParaRPr lang="en-GB" sz="2000" b="0">
            <a:latin typeface="+mn-lt"/>
          </a:endParaRPr>
        </a:p>
      </dgm:t>
    </dgm:pt>
    <dgm:pt modelId="{1F5E610F-319A-461B-AB5E-E647788803DC}" type="sibTrans" cxnId="{6B1135F6-FFDF-4CF5-B3D0-6EA46C65B55F}">
      <dgm:prSet/>
      <dgm:spPr/>
      <dgm:t>
        <a:bodyPr/>
        <a:lstStyle/>
        <a:p>
          <a:endParaRPr lang="en-GB" sz="2000" b="0">
            <a:latin typeface="+mn-lt"/>
          </a:endParaRPr>
        </a:p>
      </dgm:t>
    </dgm:pt>
    <dgm:pt modelId="{71B07C55-80AB-45C6-83C5-763AAA544EA7}">
      <dgm:prSet phldr="0" custT="1"/>
      <dgm:spPr/>
      <dgm:t>
        <a:bodyPr/>
        <a:lstStyle/>
        <a:p>
          <a:pPr rtl="0"/>
          <a:r>
            <a:rPr lang="en-GB" sz="2000" b="0">
              <a:latin typeface="+mn-lt"/>
            </a:rPr>
            <a:t>Best practice: Applications for Controlled Work</a:t>
          </a:r>
          <a:endParaRPr lang="en-US" sz="2000" b="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0C71DC96-D885-491B-B23C-88BA55EED86C}" type="parTrans" cxnId="{23BC5B8C-C5DC-4391-8B40-A792AC7A2E2C}">
      <dgm:prSet/>
      <dgm:spPr/>
      <dgm:t>
        <a:bodyPr/>
        <a:lstStyle/>
        <a:p>
          <a:endParaRPr lang="en-GB" sz="2000" b="0">
            <a:latin typeface="+mn-lt"/>
          </a:endParaRPr>
        </a:p>
      </dgm:t>
    </dgm:pt>
    <dgm:pt modelId="{3C336463-49CD-411E-9CA6-CF4CE2705A75}" type="sibTrans" cxnId="{23BC5B8C-C5DC-4391-8B40-A792AC7A2E2C}">
      <dgm:prSet/>
      <dgm:spPr/>
      <dgm:t>
        <a:bodyPr/>
        <a:lstStyle/>
        <a:p>
          <a:endParaRPr lang="en-GB" sz="2000" b="0">
            <a:latin typeface="+mn-lt"/>
          </a:endParaRPr>
        </a:p>
      </dgm:t>
    </dgm:pt>
    <dgm:pt modelId="{84E8C635-5305-4DE4-BDFA-5D8CA7CD9358}">
      <dgm:prSet phldr="0" custT="1"/>
      <dgm:spPr/>
      <dgm:t>
        <a:bodyPr/>
        <a:lstStyle/>
        <a:p>
          <a:pPr rtl="0"/>
          <a:r>
            <a:rPr lang="en-US" sz="2000" b="0">
              <a:latin typeface="+mn-lt"/>
            </a:rPr>
            <a:t>ECF: Urgency</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BF84D9FE-E6D9-4842-AB77-28E0A2F7CC5A}" type="parTrans" cxnId="{90142CB2-D87B-4053-A7EF-166306E5AB52}">
      <dgm:prSet/>
      <dgm:spPr/>
      <dgm:t>
        <a:bodyPr/>
        <a:lstStyle/>
        <a:p>
          <a:endParaRPr lang="en-GB" sz="2000" b="0">
            <a:latin typeface="+mn-lt"/>
          </a:endParaRPr>
        </a:p>
      </dgm:t>
    </dgm:pt>
    <dgm:pt modelId="{03D88209-3E2C-4CAC-B710-99491F59DC4A}" type="sibTrans" cxnId="{90142CB2-D87B-4053-A7EF-166306E5AB52}">
      <dgm:prSet/>
      <dgm:spPr/>
      <dgm:t>
        <a:bodyPr/>
        <a:lstStyle/>
        <a:p>
          <a:endParaRPr lang="en-GB" sz="2000" b="0">
            <a:latin typeface="+mn-lt"/>
          </a:endParaRPr>
        </a:p>
      </dgm:t>
    </dgm:pt>
    <dgm:pt modelId="{F2168CC3-9200-4A46-9C69-E469B600F226}">
      <dgm:prSet custT="1"/>
      <dgm:spPr/>
      <dgm:t>
        <a:bodyPr/>
        <a:lstStyle/>
        <a:p>
          <a:r>
            <a:rPr lang="en-GB" sz="2000" b="0">
              <a:solidFill>
                <a:schemeClr val="bg1">
                  <a:lumMod val="95000"/>
                </a:schemeClr>
              </a:solidFill>
              <a:latin typeface="+mn-lt"/>
            </a:rPr>
            <a:t>ECF: Reviews and backdating </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2EF67FC2-7347-4DC7-968F-D59C0373AC50}" type="parTrans" cxnId="{7618EBA1-A249-4EF9-A14D-F420E70C5C91}">
      <dgm:prSet/>
      <dgm:spPr/>
      <dgm:t>
        <a:bodyPr/>
        <a:lstStyle/>
        <a:p>
          <a:endParaRPr lang="en-GB" sz="2000" b="0">
            <a:latin typeface="+mn-lt"/>
          </a:endParaRPr>
        </a:p>
      </dgm:t>
    </dgm:pt>
    <dgm:pt modelId="{6840E342-F874-484F-A961-978859BB6337}" type="sibTrans" cxnId="{7618EBA1-A249-4EF9-A14D-F420E70C5C91}">
      <dgm:prSet/>
      <dgm:spPr/>
      <dgm:t>
        <a:bodyPr/>
        <a:lstStyle/>
        <a:p>
          <a:endParaRPr lang="en-GB" sz="2000" b="0">
            <a:latin typeface="+mn-lt"/>
          </a:endParaRPr>
        </a:p>
      </dgm:t>
    </dgm:pt>
    <dgm:pt modelId="{76B4A552-AE03-4790-9CF4-2BD609FD6BBD}">
      <dgm:prSet custT="1"/>
      <dgm:spPr/>
      <dgm:t>
        <a:bodyPr/>
        <a:lstStyle/>
        <a:p>
          <a:r>
            <a:rPr lang="en-GB" sz="2000" b="0">
              <a:solidFill>
                <a:schemeClr val="bg1">
                  <a:lumMod val="95000"/>
                </a:schemeClr>
              </a:solidFill>
              <a:latin typeface="+mn-lt"/>
            </a:rPr>
            <a:t>Boundary: Controlled Work and Licensed Work </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7F18DC69-F3AB-4EF0-84AC-32CE618561A6}" type="parTrans" cxnId="{30D7DF9E-F603-4FB3-801D-DE687FA3464B}">
      <dgm:prSet/>
      <dgm:spPr/>
      <dgm:t>
        <a:bodyPr/>
        <a:lstStyle/>
        <a:p>
          <a:endParaRPr lang="en-GB" sz="2000" b="0">
            <a:latin typeface="+mn-lt"/>
          </a:endParaRPr>
        </a:p>
      </dgm:t>
    </dgm:pt>
    <dgm:pt modelId="{DE0DC0D9-751E-47AF-B6E6-98063E3EB14A}" type="sibTrans" cxnId="{30D7DF9E-F603-4FB3-801D-DE687FA3464B}">
      <dgm:prSet/>
      <dgm:spPr/>
      <dgm:t>
        <a:bodyPr/>
        <a:lstStyle/>
        <a:p>
          <a:endParaRPr lang="en-GB" sz="2000" b="0">
            <a:latin typeface="+mn-lt"/>
          </a:endParaRPr>
        </a:p>
      </dgm:t>
    </dgm:pt>
    <dgm:pt modelId="{72F1105E-32F5-4C6F-9E23-D84B6B6A3DFC}">
      <dgm:prSet custT="1"/>
      <dgm:spPr/>
      <dgm:t>
        <a:bodyPr/>
        <a:lstStyle/>
        <a:p>
          <a:r>
            <a:rPr lang="en-GB" sz="2000" b="0">
              <a:solidFill>
                <a:schemeClr val="bg1">
                  <a:lumMod val="95000"/>
                </a:schemeClr>
              </a:solidFill>
              <a:latin typeface="+mn-lt"/>
            </a:rPr>
            <a:t>Means assessment</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83216DC8-AD54-46D3-B64A-C5D1492FCA5F}" type="parTrans" cxnId="{E6B452A4-812C-4617-98CD-B6EE1C5F91CA}">
      <dgm:prSet/>
      <dgm:spPr/>
      <dgm:t>
        <a:bodyPr/>
        <a:lstStyle/>
        <a:p>
          <a:endParaRPr lang="en-GB" sz="2000" b="0">
            <a:latin typeface="+mn-lt"/>
          </a:endParaRPr>
        </a:p>
      </dgm:t>
    </dgm:pt>
    <dgm:pt modelId="{29000445-03DC-4CA0-818F-4BC6E45CD755}" type="sibTrans" cxnId="{E6B452A4-812C-4617-98CD-B6EE1C5F91CA}">
      <dgm:prSet/>
      <dgm:spPr/>
      <dgm:t>
        <a:bodyPr/>
        <a:lstStyle/>
        <a:p>
          <a:endParaRPr lang="en-GB" sz="2000" b="0">
            <a:latin typeface="+mn-lt"/>
          </a:endParaRPr>
        </a:p>
      </dgm:t>
    </dgm:pt>
    <dgm:pt modelId="{DD840043-7A8B-4145-B70C-C44F37A78F9B}">
      <dgm:prSet phldr="0" custT="1"/>
      <dgm:spPr/>
      <dgm:t>
        <a:bodyPr/>
        <a:lstStyle/>
        <a:p>
          <a:r>
            <a:rPr lang="en-US" sz="2000" b="0">
              <a:latin typeface="+mn-lt"/>
            </a:rPr>
            <a:t>Useful contacts and links</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9D9872C0-8D6E-4016-9D27-31C4AFF79819}" type="parTrans" cxnId="{9B0AB075-FC74-45DA-92D1-E903A373C0F1}">
      <dgm:prSet/>
      <dgm:spPr/>
      <dgm:t>
        <a:bodyPr/>
        <a:lstStyle/>
        <a:p>
          <a:endParaRPr lang="en-GB" sz="2000" b="0">
            <a:latin typeface="+mn-lt"/>
          </a:endParaRPr>
        </a:p>
      </dgm:t>
    </dgm:pt>
    <dgm:pt modelId="{CFFC3C6C-C793-4145-ABAE-9D4E18961326}" type="sibTrans" cxnId="{9B0AB075-FC74-45DA-92D1-E903A373C0F1}">
      <dgm:prSet/>
      <dgm:spPr/>
      <dgm:t>
        <a:bodyPr/>
        <a:lstStyle/>
        <a:p>
          <a:endParaRPr lang="en-GB" sz="2000" b="0">
            <a:latin typeface="+mn-lt"/>
          </a:endParaRPr>
        </a:p>
      </dgm:t>
    </dgm:pt>
    <dgm:pt modelId="{2DCB767E-06EB-4A27-8D15-1077B97446F2}" type="pres">
      <dgm:prSet presAssocID="{CB638D01-1B24-4192-A034-6C87E806EC0F}" presName="linear" presStyleCnt="0">
        <dgm:presLayoutVars>
          <dgm:dir/>
          <dgm:animLvl val="lvl"/>
          <dgm:resizeHandles val="exact"/>
        </dgm:presLayoutVars>
      </dgm:prSet>
      <dgm:spPr/>
    </dgm:pt>
    <dgm:pt modelId="{C3B71D4F-A445-45C2-97EC-EE73FEEA5C7D}" type="pres">
      <dgm:prSet presAssocID="{D36920DE-8C81-4D9A-9909-71F954F8418B}" presName="parentLin" presStyleCnt="0"/>
      <dgm:spPr/>
    </dgm:pt>
    <dgm:pt modelId="{549E2BD6-86FF-4435-88FD-BD78AECC8F7E}" type="pres">
      <dgm:prSet presAssocID="{D36920DE-8C81-4D9A-9909-71F954F8418B}" presName="parentLeftMargin" presStyleLbl="node1" presStyleIdx="0" presStyleCnt="9"/>
      <dgm:spPr/>
    </dgm:pt>
    <dgm:pt modelId="{9916E554-2B46-4049-88C7-41F6F4CA087E}" type="pres">
      <dgm:prSet presAssocID="{D36920DE-8C81-4D9A-9909-71F954F8418B}" presName="parentText" presStyleLbl="node1" presStyleIdx="0" presStyleCnt="9" custAng="10800000" custFlipVert="1" custScaleX="116679" custScaleY="113416">
        <dgm:presLayoutVars>
          <dgm:chMax val="0"/>
          <dgm:bulletEnabled val="1"/>
        </dgm:presLayoutVars>
      </dgm:prSet>
      <dgm:spPr/>
    </dgm:pt>
    <dgm:pt modelId="{D21F1039-05FE-4F90-BE8D-1B0E6778BDD9}" type="pres">
      <dgm:prSet presAssocID="{D36920DE-8C81-4D9A-9909-71F954F8418B}" presName="negativeSpace" presStyleCnt="0"/>
      <dgm:spPr/>
    </dgm:pt>
    <dgm:pt modelId="{900FBFE0-FC98-4C9D-B90F-DCC564BE511C}" type="pres">
      <dgm:prSet presAssocID="{D36920DE-8C81-4D9A-9909-71F954F8418B}" presName="childText" presStyleLbl="conFgAcc1" presStyleIdx="0" presStyleCnt="9">
        <dgm:presLayoutVars>
          <dgm:bulletEnabled val="1"/>
        </dgm:presLayoutVars>
      </dgm:prSet>
      <dgm:spPr/>
    </dgm:pt>
    <dgm:pt modelId="{86D336B7-DA94-4E82-8782-08D6DF82707E}" type="pres">
      <dgm:prSet presAssocID="{06B2A028-C2DF-42C1-8EF6-7D43F878C479}" presName="spaceBetweenRectangles" presStyleCnt="0"/>
      <dgm:spPr/>
    </dgm:pt>
    <dgm:pt modelId="{2F08DA83-A2DF-49A8-8CF2-831F501D31D1}" type="pres">
      <dgm:prSet presAssocID="{B5C89EC2-92D9-433C-A022-A44D55BFA7B6}" presName="parentLin" presStyleCnt="0"/>
      <dgm:spPr/>
    </dgm:pt>
    <dgm:pt modelId="{A16CF81D-4CDF-49F6-B929-E0ADCB8CADA6}" type="pres">
      <dgm:prSet presAssocID="{B5C89EC2-92D9-433C-A022-A44D55BFA7B6}" presName="parentLeftMargin" presStyleLbl="node1" presStyleIdx="0" presStyleCnt="9" custScaleX="102393" custScaleY="83513"/>
      <dgm:spPr/>
    </dgm:pt>
    <dgm:pt modelId="{7A429822-9E5C-406D-803B-D558A3BA7A62}" type="pres">
      <dgm:prSet presAssocID="{B5C89EC2-92D9-433C-A022-A44D55BFA7B6}" presName="parentText" presStyleLbl="node1" presStyleIdx="1" presStyleCnt="9" custAng="10800000" custFlipVert="1" custScaleX="116199" custScaleY="110555">
        <dgm:presLayoutVars>
          <dgm:chMax val="0"/>
          <dgm:bulletEnabled val="1"/>
        </dgm:presLayoutVars>
      </dgm:prSet>
      <dgm:spPr/>
    </dgm:pt>
    <dgm:pt modelId="{4CBBE237-BC89-4743-8A1E-050E06D74DA5}" type="pres">
      <dgm:prSet presAssocID="{B5C89EC2-92D9-433C-A022-A44D55BFA7B6}" presName="negativeSpace" presStyleCnt="0"/>
      <dgm:spPr/>
    </dgm:pt>
    <dgm:pt modelId="{276DA2FE-DF31-4131-BB45-567BEF7EEE98}" type="pres">
      <dgm:prSet presAssocID="{B5C89EC2-92D9-433C-A022-A44D55BFA7B6}" presName="childText" presStyleLbl="conFgAcc1" presStyleIdx="1" presStyleCnt="9">
        <dgm:presLayoutVars>
          <dgm:bulletEnabled val="1"/>
        </dgm:presLayoutVars>
      </dgm:prSet>
      <dgm:spPr/>
    </dgm:pt>
    <dgm:pt modelId="{DC4C377E-4C08-49A7-B529-D7D894C2EDBF}" type="pres">
      <dgm:prSet presAssocID="{452FE440-F86E-4282-B3D3-D37DA0F328EA}" presName="spaceBetweenRectangles" presStyleCnt="0"/>
      <dgm:spPr/>
    </dgm:pt>
    <dgm:pt modelId="{FEA2411D-EAE0-48B1-8B64-23CEC89D6CB9}" type="pres">
      <dgm:prSet presAssocID="{52D29182-1E04-4C39-BEA2-6C9B6185BC72}" presName="parentLin" presStyleCnt="0"/>
      <dgm:spPr/>
    </dgm:pt>
    <dgm:pt modelId="{FC25D9C4-3E5A-402A-AFEE-15BD6FE9EAED}" type="pres">
      <dgm:prSet presAssocID="{52D29182-1E04-4C39-BEA2-6C9B6185BC72}" presName="parentLeftMargin" presStyleLbl="node1" presStyleIdx="1" presStyleCnt="9" custScaleX="102393" custScaleY="83513"/>
      <dgm:spPr/>
    </dgm:pt>
    <dgm:pt modelId="{D35B3043-9CAA-4F31-B3E0-4E571A02B25E}" type="pres">
      <dgm:prSet presAssocID="{52D29182-1E04-4C39-BEA2-6C9B6185BC72}" presName="parentText" presStyleLbl="node1" presStyleIdx="2" presStyleCnt="9" custAng="10800000" custFlipVert="1" custScaleX="116199" custScaleY="110555">
        <dgm:presLayoutVars>
          <dgm:chMax val="0"/>
          <dgm:bulletEnabled val="1"/>
        </dgm:presLayoutVars>
      </dgm:prSet>
      <dgm:spPr/>
    </dgm:pt>
    <dgm:pt modelId="{8C86D57B-258B-4FEA-BAA7-5403DE0ECF17}" type="pres">
      <dgm:prSet presAssocID="{52D29182-1E04-4C39-BEA2-6C9B6185BC72}" presName="negativeSpace" presStyleCnt="0"/>
      <dgm:spPr/>
    </dgm:pt>
    <dgm:pt modelId="{C6C90E4B-A235-44B1-90BD-68E02A6BABBB}" type="pres">
      <dgm:prSet presAssocID="{52D29182-1E04-4C39-BEA2-6C9B6185BC72}" presName="childText" presStyleLbl="conFgAcc1" presStyleIdx="2" presStyleCnt="9">
        <dgm:presLayoutVars>
          <dgm:bulletEnabled val="1"/>
        </dgm:presLayoutVars>
      </dgm:prSet>
      <dgm:spPr/>
    </dgm:pt>
    <dgm:pt modelId="{43E9CB3B-5061-4272-8DE7-B152F2482993}" type="pres">
      <dgm:prSet presAssocID="{1F5E610F-319A-461B-AB5E-E647788803DC}" presName="spaceBetweenRectangles" presStyleCnt="0"/>
      <dgm:spPr/>
    </dgm:pt>
    <dgm:pt modelId="{D893E801-9612-48FC-84AE-F4A3AF26A08C}" type="pres">
      <dgm:prSet presAssocID="{71B07C55-80AB-45C6-83C5-763AAA544EA7}" presName="parentLin" presStyleCnt="0"/>
      <dgm:spPr/>
    </dgm:pt>
    <dgm:pt modelId="{B2DBDCF7-8729-4A23-BBE6-286B8184E819}" type="pres">
      <dgm:prSet presAssocID="{71B07C55-80AB-45C6-83C5-763AAA544EA7}" presName="parentLeftMargin" presStyleLbl="node1" presStyleIdx="2" presStyleCnt="9" custScaleX="102393" custScaleY="83513"/>
      <dgm:spPr/>
    </dgm:pt>
    <dgm:pt modelId="{F4ACFCE0-76C4-41B4-9D01-C1F7DECB10D7}" type="pres">
      <dgm:prSet presAssocID="{71B07C55-80AB-45C6-83C5-763AAA544EA7}" presName="parentText" presStyleLbl="node1" presStyleIdx="3" presStyleCnt="9" custAng="10800000" custFlipVert="1" custScaleX="116199" custScaleY="110555">
        <dgm:presLayoutVars>
          <dgm:chMax val="0"/>
          <dgm:bulletEnabled val="1"/>
        </dgm:presLayoutVars>
      </dgm:prSet>
      <dgm:spPr/>
    </dgm:pt>
    <dgm:pt modelId="{2FF985E4-960E-451C-8E23-07515BC1B59A}" type="pres">
      <dgm:prSet presAssocID="{71B07C55-80AB-45C6-83C5-763AAA544EA7}" presName="negativeSpace" presStyleCnt="0"/>
      <dgm:spPr/>
    </dgm:pt>
    <dgm:pt modelId="{199DDFA8-6066-4E3B-932E-C7BC1A22405C}" type="pres">
      <dgm:prSet presAssocID="{71B07C55-80AB-45C6-83C5-763AAA544EA7}" presName="childText" presStyleLbl="conFgAcc1" presStyleIdx="3" presStyleCnt="9">
        <dgm:presLayoutVars>
          <dgm:bulletEnabled val="1"/>
        </dgm:presLayoutVars>
      </dgm:prSet>
      <dgm:spPr/>
    </dgm:pt>
    <dgm:pt modelId="{E4AA5B08-D193-4DB2-A06E-40D3832780CA}" type="pres">
      <dgm:prSet presAssocID="{3C336463-49CD-411E-9CA6-CF4CE2705A75}" presName="spaceBetweenRectangles" presStyleCnt="0"/>
      <dgm:spPr/>
    </dgm:pt>
    <dgm:pt modelId="{242465E3-FE7A-4BBC-9291-E0ECD3822AB1}" type="pres">
      <dgm:prSet presAssocID="{84E8C635-5305-4DE4-BDFA-5D8CA7CD9358}" presName="parentLin" presStyleCnt="0"/>
      <dgm:spPr/>
    </dgm:pt>
    <dgm:pt modelId="{50BE603E-9803-4B2C-98A5-D00BF825AA2E}" type="pres">
      <dgm:prSet presAssocID="{84E8C635-5305-4DE4-BDFA-5D8CA7CD9358}" presName="parentLeftMargin" presStyleLbl="node1" presStyleIdx="3" presStyleCnt="9" custScaleX="102529" custScaleY="79115"/>
      <dgm:spPr/>
    </dgm:pt>
    <dgm:pt modelId="{955CBED7-D876-44A8-9060-EA2D18F815A0}" type="pres">
      <dgm:prSet presAssocID="{84E8C635-5305-4DE4-BDFA-5D8CA7CD9358}" presName="parentText" presStyleLbl="node1" presStyleIdx="4" presStyleCnt="9" custAng="10800000" custFlipVert="1" custScaleX="116199" custScaleY="110555">
        <dgm:presLayoutVars>
          <dgm:chMax val="0"/>
          <dgm:bulletEnabled val="1"/>
        </dgm:presLayoutVars>
      </dgm:prSet>
      <dgm:spPr/>
    </dgm:pt>
    <dgm:pt modelId="{894F11B9-1D14-43FB-BBFD-6F881FE5B39E}" type="pres">
      <dgm:prSet presAssocID="{84E8C635-5305-4DE4-BDFA-5D8CA7CD9358}" presName="negativeSpace" presStyleCnt="0"/>
      <dgm:spPr/>
    </dgm:pt>
    <dgm:pt modelId="{00A21DBC-271C-4821-98BA-B1C4B2B0EDCB}" type="pres">
      <dgm:prSet presAssocID="{84E8C635-5305-4DE4-BDFA-5D8CA7CD9358}" presName="childText" presStyleLbl="conFgAcc1" presStyleIdx="4" presStyleCnt="9">
        <dgm:presLayoutVars>
          <dgm:bulletEnabled val="1"/>
        </dgm:presLayoutVars>
      </dgm:prSet>
      <dgm:spPr/>
    </dgm:pt>
    <dgm:pt modelId="{E471A38E-FE62-4CEC-B50E-B07F0F88DB3E}" type="pres">
      <dgm:prSet presAssocID="{03D88209-3E2C-4CAC-B710-99491F59DC4A}" presName="spaceBetweenRectangles" presStyleCnt="0"/>
      <dgm:spPr/>
    </dgm:pt>
    <dgm:pt modelId="{5345E9C7-C811-46D1-AE64-675597B5B0F9}" type="pres">
      <dgm:prSet presAssocID="{F2168CC3-9200-4A46-9C69-E469B600F226}" presName="parentLin" presStyleCnt="0"/>
      <dgm:spPr/>
    </dgm:pt>
    <dgm:pt modelId="{B9C67368-E608-42B8-81E9-A08660C87DE4}" type="pres">
      <dgm:prSet presAssocID="{F2168CC3-9200-4A46-9C69-E469B600F226}" presName="parentLeftMargin" presStyleLbl="node1" presStyleIdx="4" presStyleCnt="9"/>
      <dgm:spPr/>
    </dgm:pt>
    <dgm:pt modelId="{54D7A82F-FB73-40E8-9BD2-0ABFD3B8BCB4}" type="pres">
      <dgm:prSet presAssocID="{F2168CC3-9200-4A46-9C69-E469B600F226}" presName="parentText" presStyleLbl="node1" presStyleIdx="5" presStyleCnt="9" custAng="10800000" custFlipVert="1" custScaleX="116199" custScaleY="110555">
        <dgm:presLayoutVars>
          <dgm:chMax val="0"/>
          <dgm:bulletEnabled val="1"/>
        </dgm:presLayoutVars>
      </dgm:prSet>
      <dgm:spPr/>
    </dgm:pt>
    <dgm:pt modelId="{5156D629-C1AD-41C9-9218-95979B2884C0}" type="pres">
      <dgm:prSet presAssocID="{F2168CC3-9200-4A46-9C69-E469B600F226}" presName="negativeSpace" presStyleCnt="0"/>
      <dgm:spPr/>
    </dgm:pt>
    <dgm:pt modelId="{CA53E376-7954-4A71-B7BE-D35DC4D1C9FC}" type="pres">
      <dgm:prSet presAssocID="{F2168CC3-9200-4A46-9C69-E469B600F226}" presName="childText" presStyleLbl="conFgAcc1" presStyleIdx="5" presStyleCnt="9">
        <dgm:presLayoutVars>
          <dgm:bulletEnabled val="1"/>
        </dgm:presLayoutVars>
      </dgm:prSet>
      <dgm:spPr/>
    </dgm:pt>
    <dgm:pt modelId="{3ADFB5C2-A1F2-4F04-888A-638DBDC4CDCD}" type="pres">
      <dgm:prSet presAssocID="{6840E342-F874-484F-A961-978859BB6337}" presName="spaceBetweenRectangles" presStyleCnt="0"/>
      <dgm:spPr/>
    </dgm:pt>
    <dgm:pt modelId="{CF9A93E3-DEF7-4933-BABF-4244BA82D096}" type="pres">
      <dgm:prSet presAssocID="{76B4A552-AE03-4790-9CF4-2BD609FD6BBD}" presName="parentLin" presStyleCnt="0"/>
      <dgm:spPr/>
    </dgm:pt>
    <dgm:pt modelId="{09C639E0-A801-43AD-BBDF-DF90BD93674F}" type="pres">
      <dgm:prSet presAssocID="{76B4A552-AE03-4790-9CF4-2BD609FD6BBD}" presName="parentLeftMargin" presStyleLbl="node1" presStyleIdx="5" presStyleCnt="9" custLinFactNeighborX="-1694" custLinFactNeighborY="-6034"/>
      <dgm:spPr/>
    </dgm:pt>
    <dgm:pt modelId="{4617FBAE-36B8-46EC-B8D9-06A5A4DB7D73}" type="pres">
      <dgm:prSet presAssocID="{76B4A552-AE03-4790-9CF4-2BD609FD6BBD}" presName="parentText" presStyleLbl="node1" presStyleIdx="6" presStyleCnt="9" custAng="10800000" custFlipVert="1" custScaleX="116199" custScaleY="110555">
        <dgm:presLayoutVars>
          <dgm:chMax val="0"/>
          <dgm:bulletEnabled val="1"/>
        </dgm:presLayoutVars>
      </dgm:prSet>
      <dgm:spPr/>
    </dgm:pt>
    <dgm:pt modelId="{B48AA57D-2344-4A3C-9F56-80450C042DE3}" type="pres">
      <dgm:prSet presAssocID="{76B4A552-AE03-4790-9CF4-2BD609FD6BBD}" presName="negativeSpace" presStyleCnt="0"/>
      <dgm:spPr/>
    </dgm:pt>
    <dgm:pt modelId="{E1F42590-1C90-428A-A233-59EB37B036D8}" type="pres">
      <dgm:prSet presAssocID="{76B4A552-AE03-4790-9CF4-2BD609FD6BBD}" presName="childText" presStyleLbl="conFgAcc1" presStyleIdx="6" presStyleCnt="9">
        <dgm:presLayoutVars>
          <dgm:bulletEnabled val="1"/>
        </dgm:presLayoutVars>
      </dgm:prSet>
      <dgm:spPr/>
    </dgm:pt>
    <dgm:pt modelId="{2AD7CAA7-DAE9-4F15-9955-92700909C6E9}" type="pres">
      <dgm:prSet presAssocID="{DE0DC0D9-751E-47AF-B6E6-98063E3EB14A}" presName="spaceBetweenRectangles" presStyleCnt="0"/>
      <dgm:spPr/>
    </dgm:pt>
    <dgm:pt modelId="{DD2551F8-9CC5-4D16-99E8-8754F7A042DA}" type="pres">
      <dgm:prSet presAssocID="{72F1105E-32F5-4C6F-9E23-D84B6B6A3DFC}" presName="parentLin" presStyleCnt="0"/>
      <dgm:spPr/>
    </dgm:pt>
    <dgm:pt modelId="{DF205C23-2838-4C4C-8E07-E73C9DC49554}" type="pres">
      <dgm:prSet presAssocID="{72F1105E-32F5-4C6F-9E23-D84B6B6A3DFC}" presName="parentLeftMargin" presStyleLbl="node1" presStyleIdx="6" presStyleCnt="9"/>
      <dgm:spPr/>
    </dgm:pt>
    <dgm:pt modelId="{D5F476B4-C6A5-4AFD-9B54-DC6F071BF05A}" type="pres">
      <dgm:prSet presAssocID="{72F1105E-32F5-4C6F-9E23-D84B6B6A3DFC}" presName="parentText" presStyleLbl="node1" presStyleIdx="7" presStyleCnt="9" custAng="10800000" custFlipVert="1" custScaleX="116199" custScaleY="110555">
        <dgm:presLayoutVars>
          <dgm:chMax val="0"/>
          <dgm:bulletEnabled val="1"/>
        </dgm:presLayoutVars>
      </dgm:prSet>
      <dgm:spPr/>
    </dgm:pt>
    <dgm:pt modelId="{C6DAE210-0F2F-44C8-8ECB-E0423B8C16EF}" type="pres">
      <dgm:prSet presAssocID="{72F1105E-32F5-4C6F-9E23-D84B6B6A3DFC}" presName="negativeSpace" presStyleCnt="0"/>
      <dgm:spPr/>
    </dgm:pt>
    <dgm:pt modelId="{08E1E2EB-A373-4321-B926-182E45B2A7F5}" type="pres">
      <dgm:prSet presAssocID="{72F1105E-32F5-4C6F-9E23-D84B6B6A3DFC}" presName="childText" presStyleLbl="conFgAcc1" presStyleIdx="7" presStyleCnt="9">
        <dgm:presLayoutVars>
          <dgm:bulletEnabled val="1"/>
        </dgm:presLayoutVars>
      </dgm:prSet>
      <dgm:spPr/>
    </dgm:pt>
    <dgm:pt modelId="{78DC84DC-4450-4E93-830B-8C5989A83656}" type="pres">
      <dgm:prSet presAssocID="{29000445-03DC-4CA0-818F-4BC6E45CD755}" presName="spaceBetweenRectangles" presStyleCnt="0"/>
      <dgm:spPr/>
    </dgm:pt>
    <dgm:pt modelId="{2006859E-0241-40E6-A95D-E152D53DB7AB}" type="pres">
      <dgm:prSet presAssocID="{DD840043-7A8B-4145-B70C-C44F37A78F9B}" presName="parentLin" presStyleCnt="0"/>
      <dgm:spPr/>
    </dgm:pt>
    <dgm:pt modelId="{18B8DB7A-DC0F-4B6B-9F9C-B3B7D1AB2034}" type="pres">
      <dgm:prSet presAssocID="{DD840043-7A8B-4145-B70C-C44F37A78F9B}" presName="parentLeftMargin" presStyleLbl="node1" presStyleIdx="7" presStyleCnt="9" custScaleX="102057" custScaleY="83513" custLinFactNeighborX="5082" custLinFactNeighborY="-2011"/>
      <dgm:spPr/>
    </dgm:pt>
    <dgm:pt modelId="{BF4D33CA-2B67-4204-8745-9EF6CB4F6833}" type="pres">
      <dgm:prSet presAssocID="{DD840043-7A8B-4145-B70C-C44F37A78F9B}" presName="parentText" presStyleLbl="node1" presStyleIdx="8" presStyleCnt="9" custAng="10800000" custFlipVert="1" custScaleX="116199" custScaleY="110555">
        <dgm:presLayoutVars>
          <dgm:chMax val="0"/>
          <dgm:bulletEnabled val="1"/>
        </dgm:presLayoutVars>
      </dgm:prSet>
      <dgm:spPr/>
    </dgm:pt>
    <dgm:pt modelId="{E67B179E-1541-4E06-96CD-C11BE60D9817}" type="pres">
      <dgm:prSet presAssocID="{DD840043-7A8B-4145-B70C-C44F37A78F9B}" presName="negativeSpace" presStyleCnt="0"/>
      <dgm:spPr/>
    </dgm:pt>
    <dgm:pt modelId="{D975EE0A-184D-4C0C-B13C-243A9425F761}" type="pres">
      <dgm:prSet presAssocID="{DD840043-7A8B-4145-B70C-C44F37A78F9B}" presName="childText" presStyleLbl="conFgAcc1" presStyleIdx="8" presStyleCnt="9">
        <dgm:presLayoutVars>
          <dgm:bulletEnabled val="1"/>
        </dgm:presLayoutVars>
      </dgm:prSet>
      <dgm:spPr/>
    </dgm:pt>
  </dgm:ptLst>
  <dgm:cxnLst>
    <dgm:cxn modelId="{8BB0AA1B-A93C-40D3-9FD0-839FBC6F4012}" type="presOf" srcId="{71B07C55-80AB-45C6-83C5-763AAA544EA7}" destId="{B2DBDCF7-8729-4A23-BBE6-286B8184E819}" srcOrd="0" destOrd="0" presId="urn:microsoft.com/office/officeart/2005/8/layout/list1"/>
    <dgm:cxn modelId="{6D9B891C-0324-4124-9797-394C69C9E213}" type="presOf" srcId="{72F1105E-32F5-4C6F-9E23-D84B6B6A3DFC}" destId="{D5F476B4-C6A5-4AFD-9B54-DC6F071BF05A}" srcOrd="1" destOrd="0" presId="urn:microsoft.com/office/officeart/2005/8/layout/list1"/>
    <dgm:cxn modelId="{717DCB1D-555B-440A-8CD9-C5AEB32495A2}" type="presOf" srcId="{76B4A552-AE03-4790-9CF4-2BD609FD6BBD}" destId="{4617FBAE-36B8-46EC-B8D9-06A5A4DB7D73}" srcOrd="1" destOrd="0" presId="urn:microsoft.com/office/officeart/2005/8/layout/list1"/>
    <dgm:cxn modelId="{B0007125-2BA2-4BA5-B2FD-F618817EFC58}" srcId="{CB638D01-1B24-4192-A034-6C87E806EC0F}" destId="{B5C89EC2-92D9-433C-A022-A44D55BFA7B6}" srcOrd="1" destOrd="0" parTransId="{4E93FEBF-B489-4970-8208-D0A69174F94B}" sibTransId="{452FE440-F86E-4282-B3D3-D37DA0F328EA}"/>
    <dgm:cxn modelId="{1A028A27-DD03-471D-8B34-E6169F476491}" type="presOf" srcId="{71B07C55-80AB-45C6-83C5-763AAA544EA7}" destId="{F4ACFCE0-76C4-41B4-9D01-C1F7DECB10D7}" srcOrd="1" destOrd="0" presId="urn:microsoft.com/office/officeart/2005/8/layout/list1"/>
    <dgm:cxn modelId="{0D9E5E2F-4AFA-45DC-97D2-3032A4E8F837}" type="presOf" srcId="{84E8C635-5305-4DE4-BDFA-5D8CA7CD9358}" destId="{50BE603E-9803-4B2C-98A5-D00BF825AA2E}" srcOrd="0" destOrd="0" presId="urn:microsoft.com/office/officeart/2005/8/layout/list1"/>
    <dgm:cxn modelId="{AD632F5F-2937-4177-AAAC-E25450E12031}" type="presOf" srcId="{84E8C635-5305-4DE4-BDFA-5D8CA7CD9358}" destId="{955CBED7-D876-44A8-9060-EA2D18F815A0}" srcOrd="1" destOrd="0" presId="urn:microsoft.com/office/officeart/2005/8/layout/list1"/>
    <dgm:cxn modelId="{81317E41-E5BE-4A66-B3D2-DBA054856820}" srcId="{CB638D01-1B24-4192-A034-6C87E806EC0F}" destId="{D36920DE-8C81-4D9A-9909-71F954F8418B}" srcOrd="0" destOrd="0" parTransId="{77C760D4-3CF3-4EC4-93AC-1A9AFF4247FF}" sibTransId="{06B2A028-C2DF-42C1-8EF6-7D43F878C479}"/>
    <dgm:cxn modelId="{417F7E41-AAF3-4581-9359-54D283729FCB}" type="presOf" srcId="{F2168CC3-9200-4A46-9C69-E469B600F226}" destId="{54D7A82F-FB73-40E8-9BD2-0ABFD3B8BCB4}" srcOrd="1" destOrd="0" presId="urn:microsoft.com/office/officeart/2005/8/layout/list1"/>
    <dgm:cxn modelId="{606AC646-8B1E-45CE-B4CE-8F429FFEDC6C}" type="presOf" srcId="{52D29182-1E04-4C39-BEA2-6C9B6185BC72}" destId="{D35B3043-9CAA-4F31-B3E0-4E571A02B25E}" srcOrd="1" destOrd="0" presId="urn:microsoft.com/office/officeart/2005/8/layout/list1"/>
    <dgm:cxn modelId="{CDE25D48-96C4-4C1F-BFFE-B015C591B059}" type="presOf" srcId="{D36920DE-8C81-4D9A-9909-71F954F8418B}" destId="{9916E554-2B46-4049-88C7-41F6F4CA087E}" srcOrd="1" destOrd="0" presId="urn:microsoft.com/office/officeart/2005/8/layout/list1"/>
    <dgm:cxn modelId="{730B7975-9EFC-4E80-A29E-5625E057FAC1}" type="presOf" srcId="{76B4A552-AE03-4790-9CF4-2BD609FD6BBD}" destId="{09C639E0-A801-43AD-BBDF-DF90BD93674F}" srcOrd="0" destOrd="0" presId="urn:microsoft.com/office/officeart/2005/8/layout/list1"/>
    <dgm:cxn modelId="{9B0AB075-FC74-45DA-92D1-E903A373C0F1}" srcId="{CB638D01-1B24-4192-A034-6C87E806EC0F}" destId="{DD840043-7A8B-4145-B70C-C44F37A78F9B}" srcOrd="8" destOrd="0" parTransId="{9D9872C0-8D6E-4016-9D27-31C4AFF79819}" sibTransId="{CFFC3C6C-C793-4145-ABAE-9D4E18961326}"/>
    <dgm:cxn modelId="{1AAB5C56-9954-4D77-AF4B-1390BF6981F5}" type="presOf" srcId="{52D29182-1E04-4C39-BEA2-6C9B6185BC72}" destId="{FC25D9C4-3E5A-402A-AFEE-15BD6FE9EAED}" srcOrd="0" destOrd="0" presId="urn:microsoft.com/office/officeart/2005/8/layout/list1"/>
    <dgm:cxn modelId="{23BC5B8C-C5DC-4391-8B40-A792AC7A2E2C}" srcId="{CB638D01-1B24-4192-A034-6C87E806EC0F}" destId="{71B07C55-80AB-45C6-83C5-763AAA544EA7}" srcOrd="3" destOrd="0" parTransId="{0C71DC96-D885-491B-B23C-88BA55EED86C}" sibTransId="{3C336463-49CD-411E-9CA6-CF4CE2705A75}"/>
    <dgm:cxn modelId="{30D7DF9E-F603-4FB3-801D-DE687FA3464B}" srcId="{CB638D01-1B24-4192-A034-6C87E806EC0F}" destId="{76B4A552-AE03-4790-9CF4-2BD609FD6BBD}" srcOrd="6" destOrd="0" parTransId="{7F18DC69-F3AB-4EF0-84AC-32CE618561A6}" sibTransId="{DE0DC0D9-751E-47AF-B6E6-98063E3EB14A}"/>
    <dgm:cxn modelId="{7618EBA1-A249-4EF9-A14D-F420E70C5C91}" srcId="{CB638D01-1B24-4192-A034-6C87E806EC0F}" destId="{F2168CC3-9200-4A46-9C69-E469B600F226}" srcOrd="5" destOrd="0" parTransId="{2EF67FC2-7347-4DC7-968F-D59C0373AC50}" sibTransId="{6840E342-F874-484F-A961-978859BB6337}"/>
    <dgm:cxn modelId="{E6B452A4-812C-4617-98CD-B6EE1C5F91CA}" srcId="{CB638D01-1B24-4192-A034-6C87E806EC0F}" destId="{72F1105E-32F5-4C6F-9E23-D84B6B6A3DFC}" srcOrd="7" destOrd="0" parTransId="{83216DC8-AD54-46D3-B64A-C5D1492FCA5F}" sibTransId="{29000445-03DC-4CA0-818F-4BC6E45CD755}"/>
    <dgm:cxn modelId="{3944A0A9-A2C4-4AD1-8A0A-01DE0A1403AD}" type="presOf" srcId="{DD840043-7A8B-4145-B70C-C44F37A78F9B}" destId="{BF4D33CA-2B67-4204-8745-9EF6CB4F6833}" srcOrd="1" destOrd="0" presId="urn:microsoft.com/office/officeart/2005/8/layout/list1"/>
    <dgm:cxn modelId="{522DB1AE-B755-435C-AE30-AE34AFA82B2A}" type="presOf" srcId="{B5C89EC2-92D9-433C-A022-A44D55BFA7B6}" destId="{7A429822-9E5C-406D-803B-D558A3BA7A62}" srcOrd="1" destOrd="0" presId="urn:microsoft.com/office/officeart/2005/8/layout/list1"/>
    <dgm:cxn modelId="{90142CB2-D87B-4053-A7EF-166306E5AB52}" srcId="{CB638D01-1B24-4192-A034-6C87E806EC0F}" destId="{84E8C635-5305-4DE4-BDFA-5D8CA7CD9358}" srcOrd="4" destOrd="0" parTransId="{BF84D9FE-E6D9-4842-AB77-28E0A2F7CC5A}" sibTransId="{03D88209-3E2C-4CAC-B710-99491F59DC4A}"/>
    <dgm:cxn modelId="{C8F4F5BC-56A4-4DEB-BFAE-3131FC7D4943}" type="presOf" srcId="{D36920DE-8C81-4D9A-9909-71F954F8418B}" destId="{549E2BD6-86FF-4435-88FD-BD78AECC8F7E}" srcOrd="0" destOrd="0" presId="urn:microsoft.com/office/officeart/2005/8/layout/list1"/>
    <dgm:cxn modelId="{C595AACD-0D3B-41F4-8808-A6DF477B22BB}" type="presOf" srcId="{F2168CC3-9200-4A46-9C69-E469B600F226}" destId="{B9C67368-E608-42B8-81E9-A08660C87DE4}" srcOrd="0" destOrd="0" presId="urn:microsoft.com/office/officeart/2005/8/layout/list1"/>
    <dgm:cxn modelId="{3351E9D0-D75C-4D8A-9DC0-25F954EBB082}" type="presOf" srcId="{72F1105E-32F5-4C6F-9E23-D84B6B6A3DFC}" destId="{DF205C23-2838-4C4C-8E07-E73C9DC49554}" srcOrd="0" destOrd="0" presId="urn:microsoft.com/office/officeart/2005/8/layout/list1"/>
    <dgm:cxn modelId="{C07727F1-7181-4510-9EBA-4CD614A1D82F}" type="presOf" srcId="{DD840043-7A8B-4145-B70C-C44F37A78F9B}" destId="{18B8DB7A-DC0F-4B6B-9F9C-B3B7D1AB2034}" srcOrd="0" destOrd="0" presId="urn:microsoft.com/office/officeart/2005/8/layout/list1"/>
    <dgm:cxn modelId="{6B1135F6-FFDF-4CF5-B3D0-6EA46C65B55F}" srcId="{CB638D01-1B24-4192-A034-6C87E806EC0F}" destId="{52D29182-1E04-4C39-BEA2-6C9B6185BC72}" srcOrd="2" destOrd="0" parTransId="{38C419F2-6680-46CE-B542-FA841FEF02C0}" sibTransId="{1F5E610F-319A-461B-AB5E-E647788803DC}"/>
    <dgm:cxn modelId="{3F2E5AF8-B08B-41FD-982E-B091183070E3}" type="presOf" srcId="{CB638D01-1B24-4192-A034-6C87E806EC0F}" destId="{2DCB767E-06EB-4A27-8D15-1077B97446F2}" srcOrd="0" destOrd="0" presId="urn:microsoft.com/office/officeart/2005/8/layout/list1"/>
    <dgm:cxn modelId="{1C7B7FFD-34F2-4C46-9A61-6BA0614D2A87}" type="presOf" srcId="{B5C89EC2-92D9-433C-A022-A44D55BFA7B6}" destId="{A16CF81D-4CDF-49F6-B929-E0ADCB8CADA6}" srcOrd="0" destOrd="0" presId="urn:microsoft.com/office/officeart/2005/8/layout/list1"/>
    <dgm:cxn modelId="{5325B016-F5BC-409B-8665-997BD42EC8B3}" type="presParOf" srcId="{2DCB767E-06EB-4A27-8D15-1077B97446F2}" destId="{C3B71D4F-A445-45C2-97EC-EE73FEEA5C7D}" srcOrd="0" destOrd="0" presId="urn:microsoft.com/office/officeart/2005/8/layout/list1"/>
    <dgm:cxn modelId="{288EE03C-7B51-4B25-9DE5-03DB01B40AF8}" type="presParOf" srcId="{C3B71D4F-A445-45C2-97EC-EE73FEEA5C7D}" destId="{549E2BD6-86FF-4435-88FD-BD78AECC8F7E}" srcOrd="0" destOrd="0" presId="urn:microsoft.com/office/officeart/2005/8/layout/list1"/>
    <dgm:cxn modelId="{2298A70E-0986-4489-897F-19C26E2BD8D5}" type="presParOf" srcId="{C3B71D4F-A445-45C2-97EC-EE73FEEA5C7D}" destId="{9916E554-2B46-4049-88C7-41F6F4CA087E}" srcOrd="1" destOrd="0" presId="urn:microsoft.com/office/officeart/2005/8/layout/list1"/>
    <dgm:cxn modelId="{AB963D38-ACD0-4BD9-B29A-3A6397CFDCE4}" type="presParOf" srcId="{2DCB767E-06EB-4A27-8D15-1077B97446F2}" destId="{D21F1039-05FE-4F90-BE8D-1B0E6778BDD9}" srcOrd="1" destOrd="0" presId="urn:microsoft.com/office/officeart/2005/8/layout/list1"/>
    <dgm:cxn modelId="{0E18A9A2-BD24-4FE2-95C2-253321AA2F7D}" type="presParOf" srcId="{2DCB767E-06EB-4A27-8D15-1077B97446F2}" destId="{900FBFE0-FC98-4C9D-B90F-DCC564BE511C}" srcOrd="2" destOrd="0" presId="urn:microsoft.com/office/officeart/2005/8/layout/list1"/>
    <dgm:cxn modelId="{641DFD2B-1FBB-4357-9924-B979A9D8CA3F}" type="presParOf" srcId="{2DCB767E-06EB-4A27-8D15-1077B97446F2}" destId="{86D336B7-DA94-4E82-8782-08D6DF82707E}" srcOrd="3" destOrd="0" presId="urn:microsoft.com/office/officeart/2005/8/layout/list1"/>
    <dgm:cxn modelId="{8734593B-3FC7-4AC6-AFD6-A88CD907EA29}" type="presParOf" srcId="{2DCB767E-06EB-4A27-8D15-1077B97446F2}" destId="{2F08DA83-A2DF-49A8-8CF2-831F501D31D1}" srcOrd="4" destOrd="0" presId="urn:microsoft.com/office/officeart/2005/8/layout/list1"/>
    <dgm:cxn modelId="{DAF032A4-3983-4EF3-AD36-45A7492B9E91}" type="presParOf" srcId="{2F08DA83-A2DF-49A8-8CF2-831F501D31D1}" destId="{A16CF81D-4CDF-49F6-B929-E0ADCB8CADA6}" srcOrd="0" destOrd="0" presId="urn:microsoft.com/office/officeart/2005/8/layout/list1"/>
    <dgm:cxn modelId="{455EEF50-628A-46FD-BBAC-A7262DF08523}" type="presParOf" srcId="{2F08DA83-A2DF-49A8-8CF2-831F501D31D1}" destId="{7A429822-9E5C-406D-803B-D558A3BA7A62}" srcOrd="1" destOrd="0" presId="urn:microsoft.com/office/officeart/2005/8/layout/list1"/>
    <dgm:cxn modelId="{172A4E93-09F7-452B-8B2D-2CF7F165E9F3}" type="presParOf" srcId="{2DCB767E-06EB-4A27-8D15-1077B97446F2}" destId="{4CBBE237-BC89-4743-8A1E-050E06D74DA5}" srcOrd="5" destOrd="0" presId="urn:microsoft.com/office/officeart/2005/8/layout/list1"/>
    <dgm:cxn modelId="{D3812636-8297-4FC6-A3FD-629598454093}" type="presParOf" srcId="{2DCB767E-06EB-4A27-8D15-1077B97446F2}" destId="{276DA2FE-DF31-4131-BB45-567BEF7EEE98}" srcOrd="6" destOrd="0" presId="urn:microsoft.com/office/officeart/2005/8/layout/list1"/>
    <dgm:cxn modelId="{588D83CF-11A9-4BDC-AF5D-1B4FA04E63AB}" type="presParOf" srcId="{2DCB767E-06EB-4A27-8D15-1077B97446F2}" destId="{DC4C377E-4C08-49A7-B529-D7D894C2EDBF}" srcOrd="7" destOrd="0" presId="urn:microsoft.com/office/officeart/2005/8/layout/list1"/>
    <dgm:cxn modelId="{06866EE4-E854-4F4B-8803-4787DDC0ED3A}" type="presParOf" srcId="{2DCB767E-06EB-4A27-8D15-1077B97446F2}" destId="{FEA2411D-EAE0-48B1-8B64-23CEC89D6CB9}" srcOrd="8" destOrd="0" presId="urn:microsoft.com/office/officeart/2005/8/layout/list1"/>
    <dgm:cxn modelId="{43D5C56D-5BAB-498C-9EE5-A5B18EEAD0A5}" type="presParOf" srcId="{FEA2411D-EAE0-48B1-8B64-23CEC89D6CB9}" destId="{FC25D9C4-3E5A-402A-AFEE-15BD6FE9EAED}" srcOrd="0" destOrd="0" presId="urn:microsoft.com/office/officeart/2005/8/layout/list1"/>
    <dgm:cxn modelId="{AA5007C9-6546-44FE-BD00-E02FBF10BF25}" type="presParOf" srcId="{FEA2411D-EAE0-48B1-8B64-23CEC89D6CB9}" destId="{D35B3043-9CAA-4F31-B3E0-4E571A02B25E}" srcOrd="1" destOrd="0" presId="urn:microsoft.com/office/officeart/2005/8/layout/list1"/>
    <dgm:cxn modelId="{7CC5CCD2-175F-4E33-AEB4-A59AA24A39E0}" type="presParOf" srcId="{2DCB767E-06EB-4A27-8D15-1077B97446F2}" destId="{8C86D57B-258B-4FEA-BAA7-5403DE0ECF17}" srcOrd="9" destOrd="0" presId="urn:microsoft.com/office/officeart/2005/8/layout/list1"/>
    <dgm:cxn modelId="{4ADAE3E6-CCF4-48F4-84E9-58337AF965F2}" type="presParOf" srcId="{2DCB767E-06EB-4A27-8D15-1077B97446F2}" destId="{C6C90E4B-A235-44B1-90BD-68E02A6BABBB}" srcOrd="10" destOrd="0" presId="urn:microsoft.com/office/officeart/2005/8/layout/list1"/>
    <dgm:cxn modelId="{118121C1-E2ED-40B8-A719-F238C53EAD33}" type="presParOf" srcId="{2DCB767E-06EB-4A27-8D15-1077B97446F2}" destId="{43E9CB3B-5061-4272-8DE7-B152F2482993}" srcOrd="11" destOrd="0" presId="urn:microsoft.com/office/officeart/2005/8/layout/list1"/>
    <dgm:cxn modelId="{9A7AF52D-6E46-4E44-BFBA-A159DF5511F4}" type="presParOf" srcId="{2DCB767E-06EB-4A27-8D15-1077B97446F2}" destId="{D893E801-9612-48FC-84AE-F4A3AF26A08C}" srcOrd="12" destOrd="0" presId="urn:microsoft.com/office/officeart/2005/8/layout/list1"/>
    <dgm:cxn modelId="{14FBD8B3-3C6D-42A3-B49D-4AA7CF372BEE}" type="presParOf" srcId="{D893E801-9612-48FC-84AE-F4A3AF26A08C}" destId="{B2DBDCF7-8729-4A23-BBE6-286B8184E819}" srcOrd="0" destOrd="0" presId="urn:microsoft.com/office/officeart/2005/8/layout/list1"/>
    <dgm:cxn modelId="{34678337-0A1C-4715-A8E2-CC9B175C583C}" type="presParOf" srcId="{D893E801-9612-48FC-84AE-F4A3AF26A08C}" destId="{F4ACFCE0-76C4-41B4-9D01-C1F7DECB10D7}" srcOrd="1" destOrd="0" presId="urn:microsoft.com/office/officeart/2005/8/layout/list1"/>
    <dgm:cxn modelId="{3D27F777-2721-493F-9F81-93F9F7AABE67}" type="presParOf" srcId="{2DCB767E-06EB-4A27-8D15-1077B97446F2}" destId="{2FF985E4-960E-451C-8E23-07515BC1B59A}" srcOrd="13" destOrd="0" presId="urn:microsoft.com/office/officeart/2005/8/layout/list1"/>
    <dgm:cxn modelId="{7D669FFA-A588-4D98-87C5-44BD5DE10588}" type="presParOf" srcId="{2DCB767E-06EB-4A27-8D15-1077B97446F2}" destId="{199DDFA8-6066-4E3B-932E-C7BC1A22405C}" srcOrd="14" destOrd="0" presId="urn:microsoft.com/office/officeart/2005/8/layout/list1"/>
    <dgm:cxn modelId="{9572B2BF-59B2-4333-980A-93B079D8BB4B}" type="presParOf" srcId="{2DCB767E-06EB-4A27-8D15-1077B97446F2}" destId="{E4AA5B08-D193-4DB2-A06E-40D3832780CA}" srcOrd="15" destOrd="0" presId="urn:microsoft.com/office/officeart/2005/8/layout/list1"/>
    <dgm:cxn modelId="{FCD9CA8C-EC49-48FE-9DB9-3761BB720E79}" type="presParOf" srcId="{2DCB767E-06EB-4A27-8D15-1077B97446F2}" destId="{242465E3-FE7A-4BBC-9291-E0ECD3822AB1}" srcOrd="16" destOrd="0" presId="urn:microsoft.com/office/officeart/2005/8/layout/list1"/>
    <dgm:cxn modelId="{23228801-F81B-4808-AEEC-E3EDFAF28259}" type="presParOf" srcId="{242465E3-FE7A-4BBC-9291-E0ECD3822AB1}" destId="{50BE603E-9803-4B2C-98A5-D00BF825AA2E}" srcOrd="0" destOrd="0" presId="urn:microsoft.com/office/officeart/2005/8/layout/list1"/>
    <dgm:cxn modelId="{C38D1451-F792-4193-A040-A18113E479DB}" type="presParOf" srcId="{242465E3-FE7A-4BBC-9291-E0ECD3822AB1}" destId="{955CBED7-D876-44A8-9060-EA2D18F815A0}" srcOrd="1" destOrd="0" presId="urn:microsoft.com/office/officeart/2005/8/layout/list1"/>
    <dgm:cxn modelId="{B31DF471-C798-45CD-99F8-24DB37CCBDF0}" type="presParOf" srcId="{2DCB767E-06EB-4A27-8D15-1077B97446F2}" destId="{894F11B9-1D14-43FB-BBFD-6F881FE5B39E}" srcOrd="17" destOrd="0" presId="urn:microsoft.com/office/officeart/2005/8/layout/list1"/>
    <dgm:cxn modelId="{FEE6F19E-316A-44F7-89CB-A6CC087662F2}" type="presParOf" srcId="{2DCB767E-06EB-4A27-8D15-1077B97446F2}" destId="{00A21DBC-271C-4821-98BA-B1C4B2B0EDCB}" srcOrd="18" destOrd="0" presId="urn:microsoft.com/office/officeart/2005/8/layout/list1"/>
    <dgm:cxn modelId="{410BD9FE-CDB1-4B57-8719-608F50C99113}" type="presParOf" srcId="{2DCB767E-06EB-4A27-8D15-1077B97446F2}" destId="{E471A38E-FE62-4CEC-B50E-B07F0F88DB3E}" srcOrd="19" destOrd="0" presId="urn:microsoft.com/office/officeart/2005/8/layout/list1"/>
    <dgm:cxn modelId="{7FC3D50B-988E-46E4-8F09-9DB78CFAF470}" type="presParOf" srcId="{2DCB767E-06EB-4A27-8D15-1077B97446F2}" destId="{5345E9C7-C811-46D1-AE64-675597B5B0F9}" srcOrd="20" destOrd="0" presId="urn:microsoft.com/office/officeart/2005/8/layout/list1"/>
    <dgm:cxn modelId="{B3178E55-34AB-49D1-9951-65A87993AE70}" type="presParOf" srcId="{5345E9C7-C811-46D1-AE64-675597B5B0F9}" destId="{B9C67368-E608-42B8-81E9-A08660C87DE4}" srcOrd="0" destOrd="0" presId="urn:microsoft.com/office/officeart/2005/8/layout/list1"/>
    <dgm:cxn modelId="{A8DFAA15-4E02-419D-BFA0-B59435B9EA63}" type="presParOf" srcId="{5345E9C7-C811-46D1-AE64-675597B5B0F9}" destId="{54D7A82F-FB73-40E8-9BD2-0ABFD3B8BCB4}" srcOrd="1" destOrd="0" presId="urn:microsoft.com/office/officeart/2005/8/layout/list1"/>
    <dgm:cxn modelId="{997A8D77-DEC0-4534-B851-06F7193253A6}" type="presParOf" srcId="{2DCB767E-06EB-4A27-8D15-1077B97446F2}" destId="{5156D629-C1AD-41C9-9218-95979B2884C0}" srcOrd="21" destOrd="0" presId="urn:microsoft.com/office/officeart/2005/8/layout/list1"/>
    <dgm:cxn modelId="{467189D4-0BD5-4C9F-B05A-532A8F8675BA}" type="presParOf" srcId="{2DCB767E-06EB-4A27-8D15-1077B97446F2}" destId="{CA53E376-7954-4A71-B7BE-D35DC4D1C9FC}" srcOrd="22" destOrd="0" presId="urn:microsoft.com/office/officeart/2005/8/layout/list1"/>
    <dgm:cxn modelId="{98C376D3-452B-4263-89B3-AF71BFC42426}" type="presParOf" srcId="{2DCB767E-06EB-4A27-8D15-1077B97446F2}" destId="{3ADFB5C2-A1F2-4F04-888A-638DBDC4CDCD}" srcOrd="23" destOrd="0" presId="urn:microsoft.com/office/officeart/2005/8/layout/list1"/>
    <dgm:cxn modelId="{E03058EC-DAB7-44DA-92BB-9C2579F29BB4}" type="presParOf" srcId="{2DCB767E-06EB-4A27-8D15-1077B97446F2}" destId="{CF9A93E3-DEF7-4933-BABF-4244BA82D096}" srcOrd="24" destOrd="0" presId="urn:microsoft.com/office/officeart/2005/8/layout/list1"/>
    <dgm:cxn modelId="{577EC0FA-5E8A-4BD3-8192-0FE41863DBED}" type="presParOf" srcId="{CF9A93E3-DEF7-4933-BABF-4244BA82D096}" destId="{09C639E0-A801-43AD-BBDF-DF90BD93674F}" srcOrd="0" destOrd="0" presId="urn:microsoft.com/office/officeart/2005/8/layout/list1"/>
    <dgm:cxn modelId="{8829CD5F-F176-4767-B249-64211FE6F46E}" type="presParOf" srcId="{CF9A93E3-DEF7-4933-BABF-4244BA82D096}" destId="{4617FBAE-36B8-46EC-B8D9-06A5A4DB7D73}" srcOrd="1" destOrd="0" presId="urn:microsoft.com/office/officeart/2005/8/layout/list1"/>
    <dgm:cxn modelId="{58D29CCC-989A-4527-96E8-67BDF7DDD574}" type="presParOf" srcId="{2DCB767E-06EB-4A27-8D15-1077B97446F2}" destId="{B48AA57D-2344-4A3C-9F56-80450C042DE3}" srcOrd="25" destOrd="0" presId="urn:microsoft.com/office/officeart/2005/8/layout/list1"/>
    <dgm:cxn modelId="{CB89F289-C371-440A-B989-F102AAF876F1}" type="presParOf" srcId="{2DCB767E-06EB-4A27-8D15-1077B97446F2}" destId="{E1F42590-1C90-428A-A233-59EB37B036D8}" srcOrd="26" destOrd="0" presId="urn:microsoft.com/office/officeart/2005/8/layout/list1"/>
    <dgm:cxn modelId="{6EB4764B-C6BC-4BA2-A22F-7B226777CE3B}" type="presParOf" srcId="{2DCB767E-06EB-4A27-8D15-1077B97446F2}" destId="{2AD7CAA7-DAE9-4F15-9955-92700909C6E9}" srcOrd="27" destOrd="0" presId="urn:microsoft.com/office/officeart/2005/8/layout/list1"/>
    <dgm:cxn modelId="{F200703B-054D-4120-925F-0AC060B10454}" type="presParOf" srcId="{2DCB767E-06EB-4A27-8D15-1077B97446F2}" destId="{DD2551F8-9CC5-4D16-99E8-8754F7A042DA}" srcOrd="28" destOrd="0" presId="urn:microsoft.com/office/officeart/2005/8/layout/list1"/>
    <dgm:cxn modelId="{013EF0CB-26B6-4546-A1E8-1DEEFC5F615B}" type="presParOf" srcId="{DD2551F8-9CC5-4D16-99E8-8754F7A042DA}" destId="{DF205C23-2838-4C4C-8E07-E73C9DC49554}" srcOrd="0" destOrd="0" presId="urn:microsoft.com/office/officeart/2005/8/layout/list1"/>
    <dgm:cxn modelId="{C7680644-EDA7-4BAD-B11C-955DA67C7002}" type="presParOf" srcId="{DD2551F8-9CC5-4D16-99E8-8754F7A042DA}" destId="{D5F476B4-C6A5-4AFD-9B54-DC6F071BF05A}" srcOrd="1" destOrd="0" presId="urn:microsoft.com/office/officeart/2005/8/layout/list1"/>
    <dgm:cxn modelId="{C3915932-D108-41F8-996F-7011B24A31CE}" type="presParOf" srcId="{2DCB767E-06EB-4A27-8D15-1077B97446F2}" destId="{C6DAE210-0F2F-44C8-8ECB-E0423B8C16EF}" srcOrd="29" destOrd="0" presId="urn:microsoft.com/office/officeart/2005/8/layout/list1"/>
    <dgm:cxn modelId="{9287B189-9542-418B-A233-E7502A98EAA2}" type="presParOf" srcId="{2DCB767E-06EB-4A27-8D15-1077B97446F2}" destId="{08E1E2EB-A373-4321-B926-182E45B2A7F5}" srcOrd="30" destOrd="0" presId="urn:microsoft.com/office/officeart/2005/8/layout/list1"/>
    <dgm:cxn modelId="{88C1296B-453D-4E92-A5CE-EEA1553A6E69}" type="presParOf" srcId="{2DCB767E-06EB-4A27-8D15-1077B97446F2}" destId="{78DC84DC-4450-4E93-830B-8C5989A83656}" srcOrd="31" destOrd="0" presId="urn:microsoft.com/office/officeart/2005/8/layout/list1"/>
    <dgm:cxn modelId="{F8BE286E-5DF7-41F2-82AE-04A4D3C1A2E8}" type="presParOf" srcId="{2DCB767E-06EB-4A27-8D15-1077B97446F2}" destId="{2006859E-0241-40E6-A95D-E152D53DB7AB}" srcOrd="32" destOrd="0" presId="urn:microsoft.com/office/officeart/2005/8/layout/list1"/>
    <dgm:cxn modelId="{1191D8A8-A1C9-414A-B109-502F3AA3DC79}" type="presParOf" srcId="{2006859E-0241-40E6-A95D-E152D53DB7AB}" destId="{18B8DB7A-DC0F-4B6B-9F9C-B3B7D1AB2034}" srcOrd="0" destOrd="0" presId="urn:microsoft.com/office/officeart/2005/8/layout/list1"/>
    <dgm:cxn modelId="{BFCF22C8-B5C1-4295-BFA5-D99D7EC188B4}" type="presParOf" srcId="{2006859E-0241-40E6-A95D-E152D53DB7AB}" destId="{BF4D33CA-2B67-4204-8745-9EF6CB4F6833}" srcOrd="1" destOrd="0" presId="urn:microsoft.com/office/officeart/2005/8/layout/list1"/>
    <dgm:cxn modelId="{EBB465B2-F814-4938-BBDB-1237FD435ACF}" type="presParOf" srcId="{2DCB767E-06EB-4A27-8D15-1077B97446F2}" destId="{E67B179E-1541-4E06-96CD-C11BE60D9817}" srcOrd="33" destOrd="0" presId="urn:microsoft.com/office/officeart/2005/8/layout/list1"/>
    <dgm:cxn modelId="{3C2949F4-58A7-4146-BE03-5C0F3A61CAAA}" type="presParOf" srcId="{2DCB767E-06EB-4A27-8D15-1077B97446F2}" destId="{D975EE0A-184D-4C0C-B13C-243A9425F761}" srcOrd="3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72BB69-779C-4E92-8A9B-EF5EF705EDE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E3A48D2C-87CF-4510-AA19-2734DF77E047}">
      <dgm:prSet custT="1"/>
      <dgm:spPr/>
      <dgm:t>
        <a:bodyPr/>
        <a:lstStyle/>
        <a:p>
          <a:r>
            <a:rPr lang="en-GB" sz="2000" b="1">
              <a:latin typeface="+mn-lt"/>
              <a:cs typeface="Arial" panose="020B0604020202020204" pitchFamily="34" charset="0"/>
            </a:rPr>
            <a:t>CCMS Online Training</a:t>
          </a:r>
        </a:p>
      </dgm:t>
    </dgm:pt>
    <dgm:pt modelId="{F08D27C8-CF13-4DDB-AE4D-E3455E5B2DEA}" type="parTrans" cxnId="{B64D5475-0514-49B2-A875-C941ED419B85}">
      <dgm:prSet/>
      <dgm:spPr/>
      <dgm:t>
        <a:bodyPr/>
        <a:lstStyle/>
        <a:p>
          <a:endParaRPr lang="en-GB" sz="2000">
            <a:solidFill>
              <a:schemeClr val="tx1"/>
            </a:solidFill>
            <a:latin typeface="+mn-lt"/>
            <a:cs typeface="Arial" panose="020B0604020202020204" pitchFamily="34" charset="0"/>
          </a:endParaRPr>
        </a:p>
      </dgm:t>
    </dgm:pt>
    <dgm:pt modelId="{4773C5DF-AFED-4289-B3A3-085565DDC628}" type="sibTrans" cxnId="{B64D5475-0514-49B2-A875-C941ED419B85}">
      <dgm:prSet/>
      <dgm:spPr/>
      <dgm:t>
        <a:bodyPr/>
        <a:lstStyle/>
        <a:p>
          <a:endParaRPr lang="en-GB" sz="2000">
            <a:solidFill>
              <a:schemeClr val="tx1"/>
            </a:solidFill>
            <a:latin typeface="+mn-lt"/>
            <a:cs typeface="Arial" panose="020B0604020202020204" pitchFamily="34" charset="0"/>
          </a:endParaRPr>
        </a:p>
      </dgm:t>
    </dgm:pt>
    <dgm:pt modelId="{4FF9991D-4474-498A-A74B-32475B5B3E8F}">
      <dgm:prSet custT="1"/>
      <dgm:spPr/>
      <dgm:t>
        <a:bodyPr/>
        <a:lstStyle/>
        <a:p>
          <a:r>
            <a:rPr lang="en-GB" sz="2000" b="1">
              <a:latin typeface="+mn-lt"/>
              <a:cs typeface="Arial" panose="020B0604020202020204" pitchFamily="34" charset="0"/>
            </a:rPr>
            <a:t>Online Support Webchat</a:t>
          </a:r>
        </a:p>
      </dgm:t>
    </dgm:pt>
    <dgm:pt modelId="{7BB3D060-DF92-4C81-8A00-A6902184DB46}" type="parTrans" cxnId="{8C598C6B-5EB6-48E3-8FA3-E115F7BF233B}">
      <dgm:prSet/>
      <dgm:spPr/>
      <dgm:t>
        <a:bodyPr/>
        <a:lstStyle/>
        <a:p>
          <a:endParaRPr lang="en-GB" sz="2000">
            <a:solidFill>
              <a:schemeClr val="tx1"/>
            </a:solidFill>
            <a:latin typeface="+mn-lt"/>
            <a:cs typeface="Arial" panose="020B0604020202020204" pitchFamily="34" charset="0"/>
          </a:endParaRPr>
        </a:p>
      </dgm:t>
    </dgm:pt>
    <dgm:pt modelId="{9D06D4CA-519E-49D8-AF73-1CDA1C1C4C9D}" type="sibTrans" cxnId="{8C598C6B-5EB6-48E3-8FA3-E115F7BF233B}">
      <dgm:prSet/>
      <dgm:spPr/>
      <dgm:t>
        <a:bodyPr/>
        <a:lstStyle/>
        <a:p>
          <a:endParaRPr lang="en-GB" sz="2000">
            <a:solidFill>
              <a:schemeClr val="tx1"/>
            </a:solidFill>
            <a:latin typeface="+mn-lt"/>
            <a:cs typeface="Arial" panose="020B0604020202020204" pitchFamily="34" charset="0"/>
          </a:endParaRPr>
        </a:p>
      </dgm:t>
    </dgm:pt>
    <dgm:pt modelId="{E3D3CAF0-9275-4665-8A09-F921D8210FA7}">
      <dgm:prSet custT="1"/>
      <dgm:spPr/>
      <dgm:t>
        <a:bodyPr/>
        <a:lstStyle/>
        <a:p>
          <a:r>
            <a:rPr lang="en-GB" sz="2000" b="0">
              <a:latin typeface="+mn-lt"/>
              <a:cs typeface="Arial" panose="020B0604020202020204" pitchFamily="34" charset="0"/>
            </a:rPr>
            <a:t>Use Webchat for help with IT system issues</a:t>
          </a:r>
          <a:endParaRPr lang="en-GB" sz="2000">
            <a:latin typeface="+mn-lt"/>
            <a:cs typeface="Arial" panose="020B0604020202020204" pitchFamily="34" charset="0"/>
          </a:endParaRPr>
        </a:p>
      </dgm:t>
    </dgm:pt>
    <dgm:pt modelId="{D400898B-3491-4E24-8D88-87A0C6592076}" type="parTrans" cxnId="{743D7006-819D-4607-B793-8F0BA6843E08}">
      <dgm:prSet/>
      <dgm:spPr/>
      <dgm:t>
        <a:bodyPr/>
        <a:lstStyle/>
        <a:p>
          <a:endParaRPr lang="en-GB" sz="2000">
            <a:solidFill>
              <a:schemeClr val="tx1"/>
            </a:solidFill>
            <a:latin typeface="+mn-lt"/>
            <a:cs typeface="Arial" panose="020B0604020202020204" pitchFamily="34" charset="0"/>
          </a:endParaRPr>
        </a:p>
      </dgm:t>
    </dgm:pt>
    <dgm:pt modelId="{2ED1BAF0-E8E7-4B77-822B-45D73CBFAD7D}" type="sibTrans" cxnId="{743D7006-819D-4607-B793-8F0BA6843E08}">
      <dgm:prSet/>
      <dgm:spPr/>
      <dgm:t>
        <a:bodyPr/>
        <a:lstStyle/>
        <a:p>
          <a:endParaRPr lang="en-GB" sz="2000">
            <a:solidFill>
              <a:schemeClr val="tx1"/>
            </a:solidFill>
            <a:latin typeface="+mn-lt"/>
            <a:cs typeface="Arial" panose="020B0604020202020204" pitchFamily="34" charset="0"/>
          </a:endParaRPr>
        </a:p>
      </dgm:t>
    </dgm:pt>
    <dgm:pt modelId="{817C6758-BB3C-4238-AEC6-C294BC4D0C2F}">
      <dgm:prSet custT="1"/>
      <dgm:spPr/>
      <dgm:t>
        <a:bodyPr/>
        <a:lstStyle/>
        <a:p>
          <a:r>
            <a:rPr lang="en-GB" sz="2000" b="1">
              <a:latin typeface="+mn-lt"/>
              <a:cs typeface="Arial" panose="020B0604020202020204" pitchFamily="34" charset="0"/>
            </a:rPr>
            <a:t>Webinar Recordings</a:t>
          </a:r>
        </a:p>
      </dgm:t>
    </dgm:pt>
    <dgm:pt modelId="{0CDD2F1D-7352-4ECA-8BD2-BCF4530B0D9A}" type="parTrans" cxnId="{DF136F73-6E4D-49A6-AE0E-F16A36B1B07E}">
      <dgm:prSet/>
      <dgm:spPr/>
      <dgm:t>
        <a:bodyPr/>
        <a:lstStyle/>
        <a:p>
          <a:endParaRPr lang="en-GB" sz="2000">
            <a:solidFill>
              <a:schemeClr val="tx1"/>
            </a:solidFill>
            <a:latin typeface="+mn-lt"/>
            <a:cs typeface="Arial" panose="020B0604020202020204" pitchFamily="34" charset="0"/>
          </a:endParaRPr>
        </a:p>
      </dgm:t>
    </dgm:pt>
    <dgm:pt modelId="{A37DBEA1-0418-4940-92F3-4D745BF975FA}" type="sibTrans" cxnId="{DF136F73-6E4D-49A6-AE0E-F16A36B1B07E}">
      <dgm:prSet/>
      <dgm:spPr/>
      <dgm:t>
        <a:bodyPr/>
        <a:lstStyle/>
        <a:p>
          <a:endParaRPr lang="en-GB" sz="2000">
            <a:solidFill>
              <a:schemeClr val="tx1"/>
            </a:solidFill>
            <a:latin typeface="+mn-lt"/>
            <a:cs typeface="Arial" panose="020B0604020202020204" pitchFamily="34" charset="0"/>
          </a:endParaRPr>
        </a:p>
      </dgm:t>
    </dgm:pt>
    <dgm:pt modelId="{9AB8DC72-3743-4347-AFDE-FA81DC32C4DE}">
      <dgm:prSet custT="1"/>
      <dgm:spPr/>
      <dgm:t>
        <a:bodyPr/>
        <a:lstStyle/>
        <a:p>
          <a:r>
            <a:rPr lang="en-GB" sz="2000">
              <a:latin typeface="+mn-lt"/>
              <a:cs typeface="Arial" panose="020B0604020202020204" pitchFamily="34" charset="0"/>
            </a:rPr>
            <a:t>Our ‘Help Us Say Yes’ webinars focus on areas where there have been issues or high enquiry levels</a:t>
          </a:r>
        </a:p>
      </dgm:t>
    </dgm:pt>
    <dgm:pt modelId="{2910D8AB-EC8B-4A7F-A821-1192B1B27DF2}" type="parTrans" cxnId="{47BC9C78-6A5E-4521-AA53-B1FCF8BC6993}">
      <dgm:prSet/>
      <dgm:spPr/>
      <dgm:t>
        <a:bodyPr/>
        <a:lstStyle/>
        <a:p>
          <a:endParaRPr lang="en-GB" sz="2000">
            <a:solidFill>
              <a:schemeClr val="tx1"/>
            </a:solidFill>
            <a:latin typeface="+mn-lt"/>
            <a:cs typeface="Arial" panose="020B0604020202020204" pitchFamily="34" charset="0"/>
          </a:endParaRPr>
        </a:p>
      </dgm:t>
    </dgm:pt>
    <dgm:pt modelId="{F52BA62B-01BB-43ED-BC06-399838749566}" type="sibTrans" cxnId="{47BC9C78-6A5E-4521-AA53-B1FCF8BC6993}">
      <dgm:prSet/>
      <dgm:spPr/>
      <dgm:t>
        <a:bodyPr/>
        <a:lstStyle/>
        <a:p>
          <a:endParaRPr lang="en-GB" sz="2000">
            <a:solidFill>
              <a:schemeClr val="tx1"/>
            </a:solidFill>
            <a:latin typeface="+mn-lt"/>
            <a:cs typeface="Arial" panose="020B0604020202020204" pitchFamily="34" charset="0"/>
          </a:endParaRPr>
        </a:p>
      </dgm:t>
    </dgm:pt>
    <dgm:pt modelId="{37FF15F9-879B-41E1-B0D2-C06ADE359557}">
      <dgm:prSet custT="1"/>
      <dgm:spPr/>
      <dgm:t>
        <a:bodyPr/>
        <a:lstStyle/>
        <a:p>
          <a:r>
            <a:rPr lang="en-GB" sz="2000" b="0">
              <a:latin typeface="+mn-lt"/>
              <a:cs typeface="Arial" panose="020B0604020202020204" pitchFamily="34" charset="0"/>
            </a:rPr>
            <a:t>Sign up on ‘Eventbrite’</a:t>
          </a:r>
          <a:endParaRPr lang="en-GB" sz="2000">
            <a:latin typeface="+mn-lt"/>
            <a:cs typeface="Arial" panose="020B0604020202020204" pitchFamily="34" charset="0"/>
          </a:endParaRPr>
        </a:p>
      </dgm:t>
    </dgm:pt>
    <dgm:pt modelId="{25E59390-DE57-4B43-B87F-D5969C9A300C}" type="parTrans" cxnId="{F16B72BF-548D-4A79-9BF9-7F62CFA487EF}">
      <dgm:prSet/>
      <dgm:spPr/>
      <dgm:t>
        <a:bodyPr/>
        <a:lstStyle/>
        <a:p>
          <a:endParaRPr lang="en-GB" sz="2000">
            <a:solidFill>
              <a:schemeClr val="tx1"/>
            </a:solidFill>
            <a:latin typeface="+mn-lt"/>
            <a:cs typeface="Arial" panose="020B0604020202020204" pitchFamily="34" charset="0"/>
          </a:endParaRPr>
        </a:p>
      </dgm:t>
    </dgm:pt>
    <dgm:pt modelId="{708D4F25-A279-4FEF-BA88-5EC2C93488D0}" type="sibTrans" cxnId="{F16B72BF-548D-4A79-9BF9-7F62CFA487EF}">
      <dgm:prSet/>
      <dgm:spPr/>
      <dgm:t>
        <a:bodyPr/>
        <a:lstStyle/>
        <a:p>
          <a:endParaRPr lang="en-GB" sz="2000">
            <a:solidFill>
              <a:schemeClr val="tx1"/>
            </a:solidFill>
            <a:latin typeface="+mn-lt"/>
            <a:cs typeface="Arial" panose="020B0604020202020204" pitchFamily="34" charset="0"/>
          </a:endParaRPr>
        </a:p>
      </dgm:t>
    </dgm:pt>
    <dgm:pt modelId="{1ACFDEDA-C65A-4719-A1C4-907D4D8ED6AA}">
      <dgm:prSet custT="1"/>
      <dgm:spPr/>
      <dgm:t>
        <a:bodyPr/>
        <a:lstStyle/>
        <a:p>
          <a:r>
            <a:rPr lang="en-GB" sz="2000">
              <a:latin typeface="+mn-lt"/>
              <a:cs typeface="Arial" panose="020B0604020202020204" pitchFamily="34" charset="0"/>
            </a:rPr>
            <a:t>Popular sessions are posted on the training website: </a:t>
          </a:r>
          <a:r>
            <a:rPr lang="en-GB" sz="2000">
              <a:solidFill>
                <a:srgbClr val="575C96"/>
              </a:solidFill>
              <a:latin typeface="+mn-lt"/>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Ministry of Justice</a:t>
          </a:r>
          <a:r>
            <a:rPr lang="en-GB" sz="2000">
              <a:solidFill>
                <a:srgbClr val="575C96"/>
              </a:solidFill>
              <a:latin typeface="+mn-lt"/>
              <a:cs typeface="Arial" panose="020B0604020202020204" pitchFamily="34" charset="0"/>
            </a:rPr>
            <a:t> </a:t>
          </a:r>
          <a:r>
            <a:rPr lang="en-GB" sz="2000">
              <a:latin typeface="+mn-lt"/>
            </a:rPr>
            <a:t>and the LAA YouTube channel: </a:t>
          </a:r>
          <a:r>
            <a:rPr lang="en-GB" sz="20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Legal Aid Agency </a:t>
          </a:r>
          <a:r>
            <a:rPr lang="en-GB" sz="2000" err="1">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youtube</a:t>
          </a:r>
          <a:r>
            <a:rPr lang="en-GB" sz="20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 channel</a:t>
          </a:r>
          <a:r>
            <a:rPr lang="en-GB" sz="2000">
              <a:latin typeface="+mn-lt"/>
            </a:rPr>
            <a:t>. Remember to like and subscribe!</a:t>
          </a:r>
          <a:endParaRPr lang="en-GB" sz="2000">
            <a:latin typeface="+mn-lt"/>
            <a:cs typeface="Arial" panose="020B0604020202020204" pitchFamily="34" charset="0"/>
          </a:endParaRPr>
        </a:p>
      </dgm:t>
    </dgm:pt>
    <dgm:pt modelId="{D0472BEE-B72A-4B74-AD67-60CBA67680C0}" type="parTrans" cxnId="{D07709A5-82E2-4556-B367-86A02293D130}">
      <dgm:prSet/>
      <dgm:spPr/>
      <dgm:t>
        <a:bodyPr/>
        <a:lstStyle/>
        <a:p>
          <a:endParaRPr lang="en-GB" sz="2000">
            <a:solidFill>
              <a:schemeClr val="tx1"/>
            </a:solidFill>
            <a:latin typeface="+mn-lt"/>
            <a:cs typeface="Arial" panose="020B0604020202020204" pitchFamily="34" charset="0"/>
          </a:endParaRPr>
        </a:p>
      </dgm:t>
    </dgm:pt>
    <dgm:pt modelId="{E55098D6-E1A0-4FC2-BE29-9C8C9D7ABCC0}" type="sibTrans" cxnId="{D07709A5-82E2-4556-B367-86A02293D130}">
      <dgm:prSet/>
      <dgm:spPr/>
      <dgm:t>
        <a:bodyPr/>
        <a:lstStyle/>
        <a:p>
          <a:endParaRPr lang="en-GB" sz="2000">
            <a:solidFill>
              <a:schemeClr val="tx1"/>
            </a:solidFill>
            <a:latin typeface="+mn-lt"/>
            <a:cs typeface="Arial" panose="020B0604020202020204" pitchFamily="34" charset="0"/>
          </a:endParaRPr>
        </a:p>
      </dgm:t>
    </dgm:pt>
    <dgm:pt modelId="{F326CDFE-C63A-487F-A5D8-1814D1401B77}" type="pres">
      <dgm:prSet presAssocID="{4F72BB69-779C-4E92-8A9B-EF5EF705EDE1}" presName="linear" presStyleCnt="0">
        <dgm:presLayoutVars>
          <dgm:dir/>
          <dgm:animLvl val="lvl"/>
          <dgm:resizeHandles val="exact"/>
        </dgm:presLayoutVars>
      </dgm:prSet>
      <dgm:spPr/>
    </dgm:pt>
    <dgm:pt modelId="{25869D85-E00A-462B-8968-850D5C6A5829}" type="pres">
      <dgm:prSet presAssocID="{E3A48D2C-87CF-4510-AA19-2734DF77E047}" presName="parentLin" presStyleCnt="0"/>
      <dgm:spPr/>
    </dgm:pt>
    <dgm:pt modelId="{990CD685-0C1B-4143-AF5D-5E9E67D37489}" type="pres">
      <dgm:prSet presAssocID="{E3A48D2C-87CF-4510-AA19-2734DF77E047}" presName="parentLeftMargin" presStyleLbl="node1" presStyleIdx="0" presStyleCnt="3"/>
      <dgm:spPr/>
    </dgm:pt>
    <dgm:pt modelId="{67B7D9D3-9CC8-4AE7-A220-98CDDFF8386C}" type="pres">
      <dgm:prSet presAssocID="{E3A48D2C-87CF-4510-AA19-2734DF77E047}" presName="parentText" presStyleLbl="node1" presStyleIdx="0" presStyleCnt="3">
        <dgm:presLayoutVars>
          <dgm:chMax val="0"/>
          <dgm:bulletEnabled val="1"/>
        </dgm:presLayoutVars>
      </dgm:prSet>
      <dgm:spPr/>
    </dgm:pt>
    <dgm:pt modelId="{60CBBC75-9757-4052-BAD1-BEB4304F705E}" type="pres">
      <dgm:prSet presAssocID="{E3A48D2C-87CF-4510-AA19-2734DF77E047}" presName="negativeSpace" presStyleCnt="0"/>
      <dgm:spPr/>
    </dgm:pt>
    <dgm:pt modelId="{BFEDC405-33BF-4BA3-A838-FFBB77DEB8BC}" type="pres">
      <dgm:prSet presAssocID="{E3A48D2C-87CF-4510-AA19-2734DF77E047}" presName="childText" presStyleLbl="conFgAcc1" presStyleIdx="0" presStyleCnt="3">
        <dgm:presLayoutVars>
          <dgm:bulletEnabled val="1"/>
        </dgm:presLayoutVars>
      </dgm:prSet>
      <dgm:spPr/>
    </dgm:pt>
    <dgm:pt modelId="{4DF61DC7-6494-4B2A-84EB-B910D1C137F1}" type="pres">
      <dgm:prSet presAssocID="{4773C5DF-AFED-4289-B3A3-085565DDC628}" presName="spaceBetweenRectangles" presStyleCnt="0"/>
      <dgm:spPr/>
    </dgm:pt>
    <dgm:pt modelId="{C0C07DE2-292A-4974-8BA9-EE0AB76FABC9}" type="pres">
      <dgm:prSet presAssocID="{4FF9991D-4474-498A-A74B-32475B5B3E8F}" presName="parentLin" presStyleCnt="0"/>
      <dgm:spPr/>
    </dgm:pt>
    <dgm:pt modelId="{6D24EA8C-2E0E-4554-B86F-A3CE533BC085}" type="pres">
      <dgm:prSet presAssocID="{4FF9991D-4474-498A-A74B-32475B5B3E8F}" presName="parentLeftMargin" presStyleLbl="node1" presStyleIdx="0" presStyleCnt="3"/>
      <dgm:spPr/>
    </dgm:pt>
    <dgm:pt modelId="{FE77AF1C-3A89-4C0E-AAED-39D2B822CEDF}" type="pres">
      <dgm:prSet presAssocID="{4FF9991D-4474-498A-A74B-32475B5B3E8F}" presName="parentText" presStyleLbl="node1" presStyleIdx="1" presStyleCnt="3">
        <dgm:presLayoutVars>
          <dgm:chMax val="0"/>
          <dgm:bulletEnabled val="1"/>
        </dgm:presLayoutVars>
      </dgm:prSet>
      <dgm:spPr/>
    </dgm:pt>
    <dgm:pt modelId="{BDEAC4B0-55ED-4062-A274-67338E5F5486}" type="pres">
      <dgm:prSet presAssocID="{4FF9991D-4474-498A-A74B-32475B5B3E8F}" presName="negativeSpace" presStyleCnt="0"/>
      <dgm:spPr/>
    </dgm:pt>
    <dgm:pt modelId="{75A5DF26-28A4-49BE-825D-32A0F9B644C1}" type="pres">
      <dgm:prSet presAssocID="{4FF9991D-4474-498A-A74B-32475B5B3E8F}" presName="childText" presStyleLbl="conFgAcc1" presStyleIdx="1" presStyleCnt="3">
        <dgm:presLayoutVars>
          <dgm:bulletEnabled val="1"/>
        </dgm:presLayoutVars>
      </dgm:prSet>
      <dgm:spPr/>
    </dgm:pt>
    <dgm:pt modelId="{58C9549A-D063-4910-ACE4-08A5DBB7569D}" type="pres">
      <dgm:prSet presAssocID="{9D06D4CA-519E-49D8-AF73-1CDA1C1C4C9D}" presName="spaceBetweenRectangles" presStyleCnt="0"/>
      <dgm:spPr/>
    </dgm:pt>
    <dgm:pt modelId="{DA47DCFA-7712-4297-AE48-025230E92E85}" type="pres">
      <dgm:prSet presAssocID="{817C6758-BB3C-4238-AEC6-C294BC4D0C2F}" presName="parentLin" presStyleCnt="0"/>
      <dgm:spPr/>
    </dgm:pt>
    <dgm:pt modelId="{9FD5DA56-32BF-4A54-AE52-FB5398107B42}" type="pres">
      <dgm:prSet presAssocID="{817C6758-BB3C-4238-AEC6-C294BC4D0C2F}" presName="parentLeftMargin" presStyleLbl="node1" presStyleIdx="1" presStyleCnt="3"/>
      <dgm:spPr/>
    </dgm:pt>
    <dgm:pt modelId="{DE41F533-A90B-4791-A97F-D2263066D35F}" type="pres">
      <dgm:prSet presAssocID="{817C6758-BB3C-4238-AEC6-C294BC4D0C2F}" presName="parentText" presStyleLbl="node1" presStyleIdx="2" presStyleCnt="3">
        <dgm:presLayoutVars>
          <dgm:chMax val="0"/>
          <dgm:bulletEnabled val="1"/>
        </dgm:presLayoutVars>
      </dgm:prSet>
      <dgm:spPr/>
    </dgm:pt>
    <dgm:pt modelId="{892E7712-640C-4412-BB23-81EE98CB324F}" type="pres">
      <dgm:prSet presAssocID="{817C6758-BB3C-4238-AEC6-C294BC4D0C2F}" presName="negativeSpace" presStyleCnt="0"/>
      <dgm:spPr/>
    </dgm:pt>
    <dgm:pt modelId="{64286BCF-409A-4199-93D7-EC97D8E5BBF6}" type="pres">
      <dgm:prSet presAssocID="{817C6758-BB3C-4238-AEC6-C294BC4D0C2F}" presName="childText" presStyleLbl="conFgAcc1" presStyleIdx="2" presStyleCnt="3">
        <dgm:presLayoutVars>
          <dgm:bulletEnabled val="1"/>
        </dgm:presLayoutVars>
      </dgm:prSet>
      <dgm:spPr/>
    </dgm:pt>
  </dgm:ptLst>
  <dgm:cxnLst>
    <dgm:cxn modelId="{4863BA04-A8FF-4E34-930D-6D4C6804B033}" type="presOf" srcId="{4F72BB69-779C-4E92-8A9B-EF5EF705EDE1}" destId="{F326CDFE-C63A-487F-A5D8-1814D1401B77}" srcOrd="0" destOrd="0" presId="urn:microsoft.com/office/officeart/2005/8/layout/list1"/>
    <dgm:cxn modelId="{743D7006-819D-4607-B793-8F0BA6843E08}" srcId="{4FF9991D-4474-498A-A74B-32475B5B3E8F}" destId="{E3D3CAF0-9275-4665-8A09-F921D8210FA7}" srcOrd="0" destOrd="0" parTransId="{D400898B-3491-4E24-8D88-87A0C6592076}" sibTransId="{2ED1BAF0-E8E7-4B77-822B-45D73CBFAD7D}"/>
    <dgm:cxn modelId="{333B4336-BF9F-4C35-93E2-7727AA0E9150}" type="presOf" srcId="{37FF15F9-879B-41E1-B0D2-C06ADE359557}" destId="{BFEDC405-33BF-4BA3-A838-FFBB77DEB8BC}" srcOrd="0" destOrd="0" presId="urn:microsoft.com/office/officeart/2005/8/layout/list1"/>
    <dgm:cxn modelId="{9A99A73A-3C7C-44B4-9A33-682E7B13ED2F}" type="presOf" srcId="{9AB8DC72-3743-4347-AFDE-FA81DC32C4DE}" destId="{64286BCF-409A-4199-93D7-EC97D8E5BBF6}" srcOrd="0" destOrd="0" presId="urn:microsoft.com/office/officeart/2005/8/layout/list1"/>
    <dgm:cxn modelId="{6081D148-AFB4-4275-BCD2-6A348C3D0C49}" type="presOf" srcId="{E3A48D2C-87CF-4510-AA19-2734DF77E047}" destId="{990CD685-0C1B-4143-AF5D-5E9E67D37489}" srcOrd="0" destOrd="0" presId="urn:microsoft.com/office/officeart/2005/8/layout/list1"/>
    <dgm:cxn modelId="{8C598C6B-5EB6-48E3-8FA3-E115F7BF233B}" srcId="{4F72BB69-779C-4E92-8A9B-EF5EF705EDE1}" destId="{4FF9991D-4474-498A-A74B-32475B5B3E8F}" srcOrd="1" destOrd="0" parTransId="{7BB3D060-DF92-4C81-8A00-A6902184DB46}" sibTransId="{9D06D4CA-519E-49D8-AF73-1CDA1C1C4C9D}"/>
    <dgm:cxn modelId="{676CBE51-2C93-4AF7-AA90-8624D0E4CD10}" type="presOf" srcId="{E3A48D2C-87CF-4510-AA19-2734DF77E047}" destId="{67B7D9D3-9CC8-4AE7-A220-98CDDFF8386C}" srcOrd="1" destOrd="0" presId="urn:microsoft.com/office/officeart/2005/8/layout/list1"/>
    <dgm:cxn modelId="{BCDE4273-AE50-4749-84AD-3FC5F437B105}" type="presOf" srcId="{1ACFDEDA-C65A-4719-A1C4-907D4D8ED6AA}" destId="{64286BCF-409A-4199-93D7-EC97D8E5BBF6}" srcOrd="0" destOrd="1" presId="urn:microsoft.com/office/officeart/2005/8/layout/list1"/>
    <dgm:cxn modelId="{DF136F73-6E4D-49A6-AE0E-F16A36B1B07E}" srcId="{4F72BB69-779C-4E92-8A9B-EF5EF705EDE1}" destId="{817C6758-BB3C-4238-AEC6-C294BC4D0C2F}" srcOrd="2" destOrd="0" parTransId="{0CDD2F1D-7352-4ECA-8BD2-BCF4530B0D9A}" sibTransId="{A37DBEA1-0418-4940-92F3-4D745BF975FA}"/>
    <dgm:cxn modelId="{B64D5475-0514-49B2-A875-C941ED419B85}" srcId="{4F72BB69-779C-4E92-8A9B-EF5EF705EDE1}" destId="{E3A48D2C-87CF-4510-AA19-2734DF77E047}" srcOrd="0" destOrd="0" parTransId="{F08D27C8-CF13-4DDB-AE4D-E3455E5B2DEA}" sibTransId="{4773C5DF-AFED-4289-B3A3-085565DDC628}"/>
    <dgm:cxn modelId="{47BC9C78-6A5E-4521-AA53-B1FCF8BC6993}" srcId="{817C6758-BB3C-4238-AEC6-C294BC4D0C2F}" destId="{9AB8DC72-3743-4347-AFDE-FA81DC32C4DE}" srcOrd="0" destOrd="0" parTransId="{2910D8AB-EC8B-4A7F-A821-1192B1B27DF2}" sibTransId="{F52BA62B-01BB-43ED-BC06-399838749566}"/>
    <dgm:cxn modelId="{B5B44B80-08D4-4A49-AC76-5ABDD0310F2D}" type="presOf" srcId="{817C6758-BB3C-4238-AEC6-C294BC4D0C2F}" destId="{9FD5DA56-32BF-4A54-AE52-FB5398107B42}" srcOrd="0" destOrd="0" presId="urn:microsoft.com/office/officeart/2005/8/layout/list1"/>
    <dgm:cxn modelId="{EE38A489-4BEF-44E0-9D83-282D0B922ABA}" type="presOf" srcId="{817C6758-BB3C-4238-AEC6-C294BC4D0C2F}" destId="{DE41F533-A90B-4791-A97F-D2263066D35F}" srcOrd="1" destOrd="0" presId="urn:microsoft.com/office/officeart/2005/8/layout/list1"/>
    <dgm:cxn modelId="{72FBD0A3-883C-4D7C-A657-350BFB9A0A7D}" type="presOf" srcId="{4FF9991D-4474-498A-A74B-32475B5B3E8F}" destId="{6D24EA8C-2E0E-4554-B86F-A3CE533BC085}" srcOrd="0" destOrd="0" presId="urn:microsoft.com/office/officeart/2005/8/layout/list1"/>
    <dgm:cxn modelId="{D07709A5-82E2-4556-B367-86A02293D130}" srcId="{817C6758-BB3C-4238-AEC6-C294BC4D0C2F}" destId="{1ACFDEDA-C65A-4719-A1C4-907D4D8ED6AA}" srcOrd="1" destOrd="0" parTransId="{D0472BEE-B72A-4B74-AD67-60CBA67680C0}" sibTransId="{E55098D6-E1A0-4FC2-BE29-9C8C9D7ABCC0}"/>
    <dgm:cxn modelId="{CE5067A5-946E-46BF-B08A-1A09BA303D9A}" type="presOf" srcId="{E3D3CAF0-9275-4665-8A09-F921D8210FA7}" destId="{75A5DF26-28A4-49BE-825D-32A0F9B644C1}" srcOrd="0" destOrd="0" presId="urn:microsoft.com/office/officeart/2005/8/layout/list1"/>
    <dgm:cxn modelId="{F16B72BF-548D-4A79-9BF9-7F62CFA487EF}" srcId="{E3A48D2C-87CF-4510-AA19-2734DF77E047}" destId="{37FF15F9-879B-41E1-B0D2-C06ADE359557}" srcOrd="0" destOrd="0" parTransId="{25E59390-DE57-4B43-B87F-D5969C9A300C}" sibTransId="{708D4F25-A279-4FEF-BA88-5EC2C93488D0}"/>
    <dgm:cxn modelId="{6B5E67C3-5C16-461C-B1E4-210C392FDA88}" type="presOf" srcId="{4FF9991D-4474-498A-A74B-32475B5B3E8F}" destId="{FE77AF1C-3A89-4C0E-AAED-39D2B822CEDF}" srcOrd="1" destOrd="0" presId="urn:microsoft.com/office/officeart/2005/8/layout/list1"/>
    <dgm:cxn modelId="{7A0B27AE-32F4-46DE-8A4D-8B485CC96674}" type="presParOf" srcId="{F326CDFE-C63A-487F-A5D8-1814D1401B77}" destId="{25869D85-E00A-462B-8968-850D5C6A5829}" srcOrd="0" destOrd="0" presId="urn:microsoft.com/office/officeart/2005/8/layout/list1"/>
    <dgm:cxn modelId="{5C6B1697-0FDC-44C0-AE01-80ADDE265005}" type="presParOf" srcId="{25869D85-E00A-462B-8968-850D5C6A5829}" destId="{990CD685-0C1B-4143-AF5D-5E9E67D37489}" srcOrd="0" destOrd="0" presId="urn:microsoft.com/office/officeart/2005/8/layout/list1"/>
    <dgm:cxn modelId="{82814B80-2E8B-4A08-BE33-864DC38F19E1}" type="presParOf" srcId="{25869D85-E00A-462B-8968-850D5C6A5829}" destId="{67B7D9D3-9CC8-4AE7-A220-98CDDFF8386C}" srcOrd="1" destOrd="0" presId="urn:microsoft.com/office/officeart/2005/8/layout/list1"/>
    <dgm:cxn modelId="{9E567588-727B-405A-9B35-EB3DD43AC560}" type="presParOf" srcId="{F326CDFE-C63A-487F-A5D8-1814D1401B77}" destId="{60CBBC75-9757-4052-BAD1-BEB4304F705E}" srcOrd="1" destOrd="0" presId="urn:microsoft.com/office/officeart/2005/8/layout/list1"/>
    <dgm:cxn modelId="{7DCCBDCE-11C9-4420-B80B-EA00E2F048C6}" type="presParOf" srcId="{F326CDFE-C63A-487F-A5D8-1814D1401B77}" destId="{BFEDC405-33BF-4BA3-A838-FFBB77DEB8BC}" srcOrd="2" destOrd="0" presId="urn:microsoft.com/office/officeart/2005/8/layout/list1"/>
    <dgm:cxn modelId="{7C1F6EDA-8DF2-440D-B778-AA086DB6D844}" type="presParOf" srcId="{F326CDFE-C63A-487F-A5D8-1814D1401B77}" destId="{4DF61DC7-6494-4B2A-84EB-B910D1C137F1}" srcOrd="3" destOrd="0" presId="urn:microsoft.com/office/officeart/2005/8/layout/list1"/>
    <dgm:cxn modelId="{06AD2B7D-F755-4B42-9030-4841B37E8A72}" type="presParOf" srcId="{F326CDFE-C63A-487F-A5D8-1814D1401B77}" destId="{C0C07DE2-292A-4974-8BA9-EE0AB76FABC9}" srcOrd="4" destOrd="0" presId="urn:microsoft.com/office/officeart/2005/8/layout/list1"/>
    <dgm:cxn modelId="{35E4D8A1-6B3A-4AB9-9FF9-4C1581E38D1F}" type="presParOf" srcId="{C0C07DE2-292A-4974-8BA9-EE0AB76FABC9}" destId="{6D24EA8C-2E0E-4554-B86F-A3CE533BC085}" srcOrd="0" destOrd="0" presId="urn:microsoft.com/office/officeart/2005/8/layout/list1"/>
    <dgm:cxn modelId="{752116AA-68F3-4061-9DB3-A42715E94BF4}" type="presParOf" srcId="{C0C07DE2-292A-4974-8BA9-EE0AB76FABC9}" destId="{FE77AF1C-3A89-4C0E-AAED-39D2B822CEDF}" srcOrd="1" destOrd="0" presId="urn:microsoft.com/office/officeart/2005/8/layout/list1"/>
    <dgm:cxn modelId="{372B870D-7BA9-4158-A827-855B5B1CA3A6}" type="presParOf" srcId="{F326CDFE-C63A-487F-A5D8-1814D1401B77}" destId="{BDEAC4B0-55ED-4062-A274-67338E5F5486}" srcOrd="5" destOrd="0" presId="urn:microsoft.com/office/officeart/2005/8/layout/list1"/>
    <dgm:cxn modelId="{AD68EBF3-CB8B-44F1-9032-352F65420499}" type="presParOf" srcId="{F326CDFE-C63A-487F-A5D8-1814D1401B77}" destId="{75A5DF26-28A4-49BE-825D-32A0F9B644C1}" srcOrd="6" destOrd="0" presId="urn:microsoft.com/office/officeart/2005/8/layout/list1"/>
    <dgm:cxn modelId="{66A0466C-03DB-45BB-9637-1C2EC13109E0}" type="presParOf" srcId="{F326CDFE-C63A-487F-A5D8-1814D1401B77}" destId="{58C9549A-D063-4910-ACE4-08A5DBB7569D}" srcOrd="7" destOrd="0" presId="urn:microsoft.com/office/officeart/2005/8/layout/list1"/>
    <dgm:cxn modelId="{919C55E5-0735-46CD-A558-564340347501}" type="presParOf" srcId="{F326CDFE-C63A-487F-A5D8-1814D1401B77}" destId="{DA47DCFA-7712-4297-AE48-025230E92E85}" srcOrd="8" destOrd="0" presId="urn:microsoft.com/office/officeart/2005/8/layout/list1"/>
    <dgm:cxn modelId="{C14ACFC4-C62C-4AEA-8A30-A492661CBD8C}" type="presParOf" srcId="{DA47DCFA-7712-4297-AE48-025230E92E85}" destId="{9FD5DA56-32BF-4A54-AE52-FB5398107B42}" srcOrd="0" destOrd="0" presId="urn:microsoft.com/office/officeart/2005/8/layout/list1"/>
    <dgm:cxn modelId="{24EADDE4-B402-4039-9FEE-B5A7A2ED00BC}" type="presParOf" srcId="{DA47DCFA-7712-4297-AE48-025230E92E85}" destId="{DE41F533-A90B-4791-A97F-D2263066D35F}" srcOrd="1" destOrd="0" presId="urn:microsoft.com/office/officeart/2005/8/layout/list1"/>
    <dgm:cxn modelId="{2638657D-C886-4A3C-815C-7B0901957985}" type="presParOf" srcId="{F326CDFE-C63A-487F-A5D8-1814D1401B77}" destId="{892E7712-640C-4412-BB23-81EE98CB324F}" srcOrd="9" destOrd="0" presId="urn:microsoft.com/office/officeart/2005/8/layout/list1"/>
    <dgm:cxn modelId="{45C7D6A9-B542-4B13-A3D1-64E3F584B5EA}" type="presParOf" srcId="{F326CDFE-C63A-487F-A5D8-1814D1401B77}" destId="{64286BCF-409A-4199-93D7-EC97D8E5BBF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25F5B7-387C-4D68-AD22-9426EAA19B93}"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GB"/>
        </a:p>
      </dgm:t>
    </dgm:pt>
    <dgm:pt modelId="{3DBE0109-7FA6-4187-94B7-3DDB588C4465}">
      <dgm:prSet custT="1"/>
      <dgm:spPr/>
      <dgm:t>
        <a:bodyPr/>
        <a:lstStyle/>
        <a:p>
          <a:pPr algn="l">
            <a:lnSpc>
              <a:spcPct val="100000"/>
            </a:lnSpc>
          </a:pPr>
          <a:r>
            <a:rPr lang="en-US" sz="2000" b="1">
              <a:solidFill>
                <a:schemeClr val="tx1"/>
              </a:solidFill>
            </a:rPr>
            <a:t>Legal Aid Bulletin</a:t>
          </a:r>
          <a:endParaRPr lang="en-GB" sz="2000">
            <a:solidFill>
              <a:schemeClr val="tx1"/>
            </a:solidFill>
          </a:endParaRPr>
        </a:p>
      </dgm:t>
    </dgm:pt>
    <dgm:pt modelId="{EA459259-A947-4DC1-BB4A-438877AD1EA7}" type="parTrans" cxnId="{C188E02D-5560-459A-8E2F-F90D440C4659}">
      <dgm:prSet/>
      <dgm:spPr/>
      <dgm:t>
        <a:bodyPr/>
        <a:lstStyle/>
        <a:p>
          <a:endParaRPr lang="en-GB" sz="2000"/>
        </a:p>
      </dgm:t>
    </dgm:pt>
    <dgm:pt modelId="{501955D5-020C-47D7-8A5C-8BBF7D8BB7DB}" type="sibTrans" cxnId="{C188E02D-5560-459A-8E2F-F90D440C4659}">
      <dgm:prSet/>
      <dgm:spPr/>
      <dgm:t>
        <a:bodyPr/>
        <a:lstStyle/>
        <a:p>
          <a:endParaRPr lang="en-GB" sz="2000"/>
        </a:p>
      </dgm:t>
    </dgm:pt>
    <dgm:pt modelId="{95F5C3FB-93E0-49F7-813C-41F0B37D5EFF}">
      <dgm:prSet custT="1"/>
      <dgm:spPr/>
      <dgm:t>
        <a:bodyPr/>
        <a:lstStyle/>
        <a:p>
          <a:pPr algn="l">
            <a:lnSpc>
              <a:spcPct val="100000"/>
            </a:lnSpc>
          </a:pPr>
          <a:r>
            <a:rPr lang="en-US" sz="2000" b="1">
              <a:solidFill>
                <a:schemeClr val="tx1"/>
              </a:solidFill>
            </a:rPr>
            <a:t>Social Media</a:t>
          </a:r>
          <a:endParaRPr lang="en-GB" sz="2000">
            <a:solidFill>
              <a:schemeClr val="tx1"/>
            </a:solidFill>
          </a:endParaRPr>
        </a:p>
      </dgm:t>
    </dgm:pt>
    <dgm:pt modelId="{A72BB4E7-4546-4D46-AC10-58EB7E6F039F}" type="parTrans" cxnId="{422D65E4-EFF3-44DF-ACCD-EA1CA0567553}">
      <dgm:prSet/>
      <dgm:spPr/>
      <dgm:t>
        <a:bodyPr/>
        <a:lstStyle/>
        <a:p>
          <a:endParaRPr lang="en-GB" sz="2000"/>
        </a:p>
      </dgm:t>
    </dgm:pt>
    <dgm:pt modelId="{5CDF0A17-086C-48BB-9C61-1711CF373B1D}" type="sibTrans" cxnId="{422D65E4-EFF3-44DF-ACCD-EA1CA0567553}">
      <dgm:prSet/>
      <dgm:spPr/>
      <dgm:t>
        <a:bodyPr/>
        <a:lstStyle/>
        <a:p>
          <a:endParaRPr lang="en-GB" sz="2000"/>
        </a:p>
      </dgm:t>
    </dgm:pt>
    <dgm:pt modelId="{FAA44475-7955-4192-A42C-471014DFFBF1}">
      <dgm:prSet custT="1"/>
      <dgm:spPr/>
      <dgm:t>
        <a:bodyPr/>
        <a:lstStyle/>
        <a:p>
          <a:pPr algn="l">
            <a:lnSpc>
              <a:spcPct val="100000"/>
            </a:lnSpc>
          </a:pPr>
          <a:r>
            <a:rPr lang="en-US" sz="2000" b="1">
              <a:solidFill>
                <a:schemeClr val="tx1"/>
              </a:solidFill>
            </a:rPr>
            <a:t>LAA Portal</a:t>
          </a:r>
          <a:endParaRPr lang="en-GB" sz="2000">
            <a:solidFill>
              <a:schemeClr val="tx1"/>
            </a:solidFill>
          </a:endParaRPr>
        </a:p>
      </dgm:t>
    </dgm:pt>
    <dgm:pt modelId="{571C5CB2-87B8-418E-AAE1-F66C9467D25B}" type="parTrans" cxnId="{BFA6143D-0B79-48F8-BD2A-F3BC3195CF93}">
      <dgm:prSet/>
      <dgm:spPr/>
      <dgm:t>
        <a:bodyPr/>
        <a:lstStyle/>
        <a:p>
          <a:endParaRPr lang="en-GB" sz="2000"/>
        </a:p>
      </dgm:t>
    </dgm:pt>
    <dgm:pt modelId="{AA35D885-ABF7-4907-9930-44FF2209C97C}" type="sibTrans" cxnId="{BFA6143D-0B79-48F8-BD2A-F3BC3195CF93}">
      <dgm:prSet/>
      <dgm:spPr/>
      <dgm:t>
        <a:bodyPr/>
        <a:lstStyle/>
        <a:p>
          <a:endParaRPr lang="en-GB" sz="2000"/>
        </a:p>
      </dgm:t>
    </dgm:pt>
    <dgm:pt modelId="{9F8AC92B-0CFF-4D2A-87E0-238590224107}">
      <dgm:prSet custT="1"/>
      <dgm:spPr/>
      <dgm:t>
        <a:bodyPr/>
        <a:lstStyle/>
        <a:p>
          <a:pPr algn="l">
            <a:lnSpc>
              <a:spcPct val="100000"/>
            </a:lnSpc>
          </a:pPr>
          <a:r>
            <a:rPr lang="en-US" sz="2000" b="0">
              <a:solidFill>
                <a:schemeClr val="tx1"/>
              </a:solidFill>
            </a:rPr>
            <a:t>A fortnightly e-alert with links to relevant pages</a:t>
          </a:r>
          <a:endParaRPr lang="en-GB" sz="2000">
            <a:solidFill>
              <a:schemeClr val="tx1"/>
            </a:solidFill>
          </a:endParaRPr>
        </a:p>
      </dgm:t>
    </dgm:pt>
    <dgm:pt modelId="{20E4AFCF-CF8A-4013-8331-546C0BCF83E2}" type="parTrans" cxnId="{CF9C4C36-4687-433E-9135-2FB4E4E9A99C}">
      <dgm:prSet/>
      <dgm:spPr/>
      <dgm:t>
        <a:bodyPr/>
        <a:lstStyle/>
        <a:p>
          <a:endParaRPr lang="en-GB" sz="2000"/>
        </a:p>
      </dgm:t>
    </dgm:pt>
    <dgm:pt modelId="{1419FC9C-9348-4E38-AC54-98538151E62D}" type="sibTrans" cxnId="{CF9C4C36-4687-433E-9135-2FB4E4E9A99C}">
      <dgm:prSet/>
      <dgm:spPr/>
      <dgm:t>
        <a:bodyPr/>
        <a:lstStyle/>
        <a:p>
          <a:endParaRPr lang="en-GB" sz="2000"/>
        </a:p>
      </dgm:t>
    </dgm:pt>
    <dgm:pt modelId="{C633FD28-E165-4631-82DA-99D4C0D77243}">
      <dgm:prSet custT="1"/>
      <dgm:spPr/>
      <dgm:t>
        <a:bodyPr/>
        <a:lstStyle/>
        <a:p>
          <a:pPr algn="l">
            <a:lnSpc>
              <a:spcPct val="100000"/>
            </a:lnSpc>
          </a:pPr>
          <a:r>
            <a:rPr lang="en-US" sz="2000" b="0">
              <a:solidFill>
                <a:schemeClr val="tx1"/>
              </a:solidFill>
            </a:rPr>
            <a:t>Follow us on X (formerly Twitter)</a:t>
          </a:r>
          <a:endParaRPr lang="en-GB" sz="2000">
            <a:solidFill>
              <a:schemeClr val="tx1"/>
            </a:solidFill>
          </a:endParaRPr>
        </a:p>
      </dgm:t>
    </dgm:pt>
    <dgm:pt modelId="{8166A4F0-003E-4E85-A83E-DFE5B0EA1970}" type="parTrans" cxnId="{998CC519-5ACA-499C-8278-9DE36AD1EB9E}">
      <dgm:prSet/>
      <dgm:spPr/>
      <dgm:t>
        <a:bodyPr/>
        <a:lstStyle/>
        <a:p>
          <a:endParaRPr lang="en-GB" sz="2000"/>
        </a:p>
      </dgm:t>
    </dgm:pt>
    <dgm:pt modelId="{948ACCE0-DEDC-4FC8-BD19-5C0E1C06F3DC}" type="sibTrans" cxnId="{998CC519-5ACA-499C-8278-9DE36AD1EB9E}">
      <dgm:prSet/>
      <dgm:spPr/>
      <dgm:t>
        <a:bodyPr/>
        <a:lstStyle/>
        <a:p>
          <a:endParaRPr lang="en-GB" sz="2000"/>
        </a:p>
      </dgm:t>
    </dgm:pt>
    <dgm:pt modelId="{62D036EE-9F11-4D32-A62B-CB208FF88BA7}">
      <dgm:prSet custT="1"/>
      <dgm:spPr/>
      <dgm:t>
        <a:bodyPr/>
        <a:lstStyle/>
        <a:p>
          <a:pPr algn="l">
            <a:lnSpc>
              <a:spcPct val="100000"/>
            </a:lnSpc>
          </a:pPr>
          <a:r>
            <a:rPr lang="en-US" sz="2000" b="0">
              <a:solidFill>
                <a:schemeClr val="tx1"/>
              </a:solidFill>
            </a:rPr>
            <a:t>We post the status of our online systems on the portal’s home page</a:t>
          </a:r>
          <a:endParaRPr lang="en-GB" sz="2000">
            <a:solidFill>
              <a:schemeClr val="tx1"/>
            </a:solidFill>
          </a:endParaRPr>
        </a:p>
      </dgm:t>
    </dgm:pt>
    <dgm:pt modelId="{1C6EE094-98E8-4F36-9B83-EC9FA59B2747}" type="parTrans" cxnId="{201A1579-72E3-480A-90D6-08B92754CF06}">
      <dgm:prSet/>
      <dgm:spPr/>
      <dgm:t>
        <a:bodyPr/>
        <a:lstStyle/>
        <a:p>
          <a:endParaRPr lang="en-GB" sz="2000"/>
        </a:p>
      </dgm:t>
    </dgm:pt>
    <dgm:pt modelId="{5C5022AF-7524-494D-AB19-7C0AB219053F}" type="sibTrans" cxnId="{201A1579-72E3-480A-90D6-08B92754CF06}">
      <dgm:prSet/>
      <dgm:spPr/>
      <dgm:t>
        <a:bodyPr/>
        <a:lstStyle/>
        <a:p>
          <a:endParaRPr lang="en-GB" sz="2000"/>
        </a:p>
      </dgm:t>
    </dgm:pt>
    <dgm:pt modelId="{EDE521FA-F07E-47B4-8BFF-7ED707C3B7A6}">
      <dgm:prSet custT="1"/>
      <dgm:spPr/>
      <dgm:t>
        <a:bodyPr/>
        <a:lstStyle/>
        <a:p>
          <a:pPr algn="l">
            <a:lnSpc>
              <a:spcPct val="100000"/>
            </a:lnSpc>
          </a:pPr>
          <a:r>
            <a:rPr lang="en-US" sz="2000" b="0">
              <a:solidFill>
                <a:schemeClr val="tx1"/>
              </a:solidFill>
            </a:rPr>
            <a:t>Join our thousands of subscribers: </a:t>
          </a:r>
          <a:r>
            <a:rPr lang="en-GB" sz="2000">
              <a:solidFill>
                <a:srgbClr val="575C96"/>
              </a:solidFill>
              <a:hlinkClick xmlns:r="http://schemas.openxmlformats.org/officeDocument/2006/relationships" r:id="rId1">
                <a:extLst>
                  <a:ext uri="{A12FA001-AC4F-418D-AE19-62706E023703}">
                    <ahyp:hlinkClr xmlns:ahyp="http://schemas.microsoft.com/office/drawing/2018/hyperlinkcolor" val="tx"/>
                  </a:ext>
                </a:extLst>
              </a:hlinkClick>
            </a:rPr>
            <a:t>Sign-up to LAA Bulletin &gt;&gt;</a:t>
          </a:r>
          <a:endParaRPr lang="en-GB" sz="2000">
            <a:solidFill>
              <a:srgbClr val="575C96"/>
            </a:solidFill>
          </a:endParaRPr>
        </a:p>
      </dgm:t>
    </dgm:pt>
    <dgm:pt modelId="{13C3D820-DE79-40AF-9605-29C85E259C31}" type="parTrans" cxnId="{ABEA63B1-126E-4E19-BEB4-92B3CA176D01}">
      <dgm:prSet/>
      <dgm:spPr/>
      <dgm:t>
        <a:bodyPr/>
        <a:lstStyle/>
        <a:p>
          <a:endParaRPr lang="en-GB" sz="2000"/>
        </a:p>
      </dgm:t>
    </dgm:pt>
    <dgm:pt modelId="{A08D72C5-E9F6-47A7-9393-B9FBC974CF42}" type="sibTrans" cxnId="{ABEA63B1-126E-4E19-BEB4-92B3CA176D01}">
      <dgm:prSet/>
      <dgm:spPr/>
      <dgm:t>
        <a:bodyPr/>
        <a:lstStyle/>
        <a:p>
          <a:endParaRPr lang="en-GB" sz="2000"/>
        </a:p>
      </dgm:t>
    </dgm:pt>
    <dgm:pt modelId="{47527E50-5219-4043-8AF4-B716E7867316}">
      <dgm:prSet custT="1"/>
      <dgm:spPr/>
      <dgm:t>
        <a:bodyPr/>
        <a:lstStyle/>
        <a:p>
          <a:pPr algn="l">
            <a:lnSpc>
              <a:spcPct val="100000"/>
            </a:lnSpc>
          </a:pPr>
          <a:r>
            <a:rPr lang="en-GB" sz="2000">
              <a:solidFill>
                <a:schemeClr val="tx1"/>
              </a:solidFill>
            </a:rPr>
            <a:t>Read our blog</a:t>
          </a:r>
        </a:p>
      </dgm:t>
    </dgm:pt>
    <dgm:pt modelId="{2D4FDB7A-B06A-4991-86C8-12F3B2300E2D}" type="parTrans" cxnId="{04EFEDE2-1535-4CB3-AD27-F1C0AFA56AF3}">
      <dgm:prSet/>
      <dgm:spPr/>
      <dgm:t>
        <a:bodyPr/>
        <a:lstStyle/>
        <a:p>
          <a:endParaRPr lang="en-GB" sz="2000"/>
        </a:p>
      </dgm:t>
    </dgm:pt>
    <dgm:pt modelId="{80574B66-473E-4701-A6F9-817B8E57E4AD}" type="sibTrans" cxnId="{04EFEDE2-1535-4CB3-AD27-F1C0AFA56AF3}">
      <dgm:prSet/>
      <dgm:spPr/>
      <dgm:t>
        <a:bodyPr/>
        <a:lstStyle/>
        <a:p>
          <a:endParaRPr lang="en-GB" sz="2000"/>
        </a:p>
      </dgm:t>
    </dgm:pt>
    <dgm:pt modelId="{1E0E2585-6D64-4BCA-A4D7-BA1944500266}">
      <dgm:prSet custT="1"/>
      <dgm:spPr/>
      <dgm:t>
        <a:bodyPr/>
        <a:lstStyle/>
        <a:p>
          <a:pPr algn="l">
            <a:lnSpc>
              <a:spcPct val="100000"/>
            </a:lnSpc>
          </a:pPr>
          <a:r>
            <a:rPr lang="en-US" sz="2000" b="0">
              <a:solidFill>
                <a:schemeClr val="tx1"/>
              </a:solidFill>
            </a:rPr>
            <a:t>Get help from our customer </a:t>
          </a:r>
          <a:r>
            <a:rPr lang="en-GB" sz="2000">
              <a:solidFill>
                <a:schemeClr val="tx1"/>
              </a:solidFill>
            </a:rPr>
            <a:t>service twitter account</a:t>
          </a:r>
        </a:p>
      </dgm:t>
    </dgm:pt>
    <dgm:pt modelId="{D5747840-D600-42AD-B042-A64012FACEE5}" type="parTrans" cxnId="{C55B9942-CC5C-4F8B-9A43-31563B4D7D9F}">
      <dgm:prSet/>
      <dgm:spPr/>
      <dgm:t>
        <a:bodyPr/>
        <a:lstStyle/>
        <a:p>
          <a:endParaRPr lang="en-GB" sz="2000"/>
        </a:p>
      </dgm:t>
    </dgm:pt>
    <dgm:pt modelId="{70A872F3-6C01-4B1B-9562-C2729DE86D7E}" type="sibTrans" cxnId="{C55B9942-CC5C-4F8B-9A43-31563B4D7D9F}">
      <dgm:prSet/>
      <dgm:spPr/>
      <dgm:t>
        <a:bodyPr/>
        <a:lstStyle/>
        <a:p>
          <a:endParaRPr lang="en-GB" sz="2000"/>
        </a:p>
      </dgm:t>
    </dgm:pt>
    <dgm:pt modelId="{61396595-EBD2-4C22-A56F-99D9199A2956}" type="pres">
      <dgm:prSet presAssocID="{6125F5B7-387C-4D68-AD22-9426EAA19B93}" presName="rootnode" presStyleCnt="0">
        <dgm:presLayoutVars>
          <dgm:chMax/>
          <dgm:chPref/>
          <dgm:dir/>
          <dgm:animLvl val="lvl"/>
        </dgm:presLayoutVars>
      </dgm:prSet>
      <dgm:spPr/>
    </dgm:pt>
    <dgm:pt modelId="{FF8030C4-593F-4840-A1B1-870020D41BCB}" type="pres">
      <dgm:prSet presAssocID="{3DBE0109-7FA6-4187-94B7-3DDB588C4465}" presName="composite" presStyleCnt="0"/>
      <dgm:spPr/>
    </dgm:pt>
    <dgm:pt modelId="{C59BA069-A66D-4B36-817C-76B712173D42}" type="pres">
      <dgm:prSet presAssocID="{3DBE0109-7FA6-4187-94B7-3DDB588C4465}" presName="LShape" presStyleLbl="alignNode1" presStyleIdx="0" presStyleCnt="5" custScaleX="137245"/>
      <dgm:spPr>
        <a:solidFill>
          <a:srgbClr val="ABADCB"/>
        </a:solidFill>
        <a:ln>
          <a:solidFill>
            <a:schemeClr val="accent4">
              <a:lumMod val="75000"/>
            </a:schemeClr>
          </a:solidFill>
        </a:ln>
      </dgm:spPr>
    </dgm:pt>
    <dgm:pt modelId="{185F89CF-98A2-4964-8B5C-249B26A1B783}" type="pres">
      <dgm:prSet presAssocID="{3DBE0109-7FA6-4187-94B7-3DDB588C4465}" presName="ParentText" presStyleLbl="revTx" presStyleIdx="0" presStyleCnt="3" custScaleX="146771" custLinFactNeighborX="4157" custLinFactNeighborY="2249">
        <dgm:presLayoutVars>
          <dgm:chMax val="0"/>
          <dgm:chPref val="0"/>
          <dgm:bulletEnabled val="1"/>
        </dgm:presLayoutVars>
      </dgm:prSet>
      <dgm:spPr/>
    </dgm:pt>
    <dgm:pt modelId="{56E93CB9-72B4-4F91-A22C-AF9924480AB8}" type="pres">
      <dgm:prSet presAssocID="{3DBE0109-7FA6-4187-94B7-3DDB588C4465}" presName="Triangle" presStyleLbl="alignNode1" presStyleIdx="1" presStyleCnt="5" custLinFactX="7422" custLinFactNeighborX="100000" custLinFactNeighborY="15324"/>
      <dgm:spPr>
        <a:solidFill>
          <a:srgbClr val="ABADCB"/>
        </a:solidFill>
        <a:ln>
          <a:solidFill>
            <a:schemeClr val="accent4">
              <a:lumMod val="75000"/>
            </a:schemeClr>
          </a:solidFill>
        </a:ln>
      </dgm:spPr>
    </dgm:pt>
    <dgm:pt modelId="{5F885AB2-D831-4A23-9F1A-AF92AB2C5E64}" type="pres">
      <dgm:prSet presAssocID="{501955D5-020C-47D7-8A5C-8BBF7D8BB7DB}" presName="sibTrans" presStyleCnt="0"/>
      <dgm:spPr/>
    </dgm:pt>
    <dgm:pt modelId="{73FF56C9-542D-448A-9426-90AE73A3CB90}" type="pres">
      <dgm:prSet presAssocID="{501955D5-020C-47D7-8A5C-8BBF7D8BB7DB}" presName="space" presStyleCnt="0"/>
      <dgm:spPr/>
    </dgm:pt>
    <dgm:pt modelId="{E059D796-F12F-41CB-9943-9CAF789C0E67}" type="pres">
      <dgm:prSet presAssocID="{95F5C3FB-93E0-49F7-813C-41F0B37D5EFF}" presName="composite" presStyleCnt="0"/>
      <dgm:spPr/>
    </dgm:pt>
    <dgm:pt modelId="{9BC7C547-C38B-4461-9DD9-5C3D0FDC541A}" type="pres">
      <dgm:prSet presAssocID="{95F5C3FB-93E0-49F7-813C-41F0B37D5EFF}" presName="LShape" presStyleLbl="alignNode1" presStyleIdx="2" presStyleCnt="5" custScaleX="127276" custLinFactNeighborX="8775" custLinFactNeighborY="-721"/>
      <dgm:spPr>
        <a:solidFill>
          <a:srgbClr val="ABADCB"/>
        </a:solidFill>
        <a:ln>
          <a:solidFill>
            <a:schemeClr val="accent2">
              <a:lumMod val="75000"/>
            </a:schemeClr>
          </a:solidFill>
        </a:ln>
      </dgm:spPr>
    </dgm:pt>
    <dgm:pt modelId="{1DB7C282-84EA-4A18-AFDC-B0F17F2DC774}" type="pres">
      <dgm:prSet presAssocID="{95F5C3FB-93E0-49F7-813C-41F0B37D5EFF}" presName="ParentText" presStyleLbl="revTx" presStyleIdx="1" presStyleCnt="3" custScaleX="131085" custLinFactNeighborX="15657" custLinFactNeighborY="6231">
        <dgm:presLayoutVars>
          <dgm:chMax val="0"/>
          <dgm:chPref val="0"/>
          <dgm:bulletEnabled val="1"/>
        </dgm:presLayoutVars>
      </dgm:prSet>
      <dgm:spPr/>
    </dgm:pt>
    <dgm:pt modelId="{64CA9253-242E-45BF-96BC-52521496B7E4}" type="pres">
      <dgm:prSet presAssocID="{95F5C3FB-93E0-49F7-813C-41F0B37D5EFF}" presName="Triangle" presStyleLbl="alignNode1" presStyleIdx="3" presStyleCnt="5" custLinFactX="23383" custLinFactNeighborX="100000" custLinFactNeighborY="19445"/>
      <dgm:spPr>
        <a:solidFill>
          <a:srgbClr val="ABADCB"/>
        </a:solidFill>
        <a:ln>
          <a:solidFill>
            <a:schemeClr val="accent4">
              <a:lumMod val="75000"/>
            </a:schemeClr>
          </a:solidFill>
        </a:ln>
      </dgm:spPr>
    </dgm:pt>
    <dgm:pt modelId="{2AEED5A4-3B28-4C00-8C5B-80A73F08FA39}" type="pres">
      <dgm:prSet presAssocID="{5CDF0A17-086C-48BB-9C61-1711CF373B1D}" presName="sibTrans" presStyleCnt="0"/>
      <dgm:spPr/>
    </dgm:pt>
    <dgm:pt modelId="{A3DDCE04-E384-4BFD-A544-8E3F92E69B4A}" type="pres">
      <dgm:prSet presAssocID="{5CDF0A17-086C-48BB-9C61-1711CF373B1D}" presName="space" presStyleCnt="0"/>
      <dgm:spPr/>
    </dgm:pt>
    <dgm:pt modelId="{99EA3F3E-A0BF-4C08-9533-63D5E86488C8}" type="pres">
      <dgm:prSet presAssocID="{FAA44475-7955-4192-A42C-471014DFFBF1}" presName="composite" presStyleCnt="0"/>
      <dgm:spPr/>
    </dgm:pt>
    <dgm:pt modelId="{8B28F3EB-4E0C-4C7E-9F88-4308689FA845}" type="pres">
      <dgm:prSet presAssocID="{FAA44475-7955-4192-A42C-471014DFFBF1}" presName="LShape" presStyleLbl="alignNode1" presStyleIdx="4" presStyleCnt="5" custScaleX="126898" custLinFactNeighborX="751" custLinFactNeighborY="95"/>
      <dgm:spPr>
        <a:solidFill>
          <a:srgbClr val="ABADCB"/>
        </a:solidFill>
        <a:ln>
          <a:solidFill>
            <a:schemeClr val="accent4">
              <a:lumMod val="75000"/>
            </a:schemeClr>
          </a:solidFill>
        </a:ln>
      </dgm:spPr>
    </dgm:pt>
    <dgm:pt modelId="{CF6A27DB-211C-4FCC-9203-D4F2284B7E2F}" type="pres">
      <dgm:prSet presAssocID="{FAA44475-7955-4192-A42C-471014DFFBF1}" presName="ParentText" presStyleLbl="revTx" presStyleIdx="2" presStyleCnt="3" custScaleX="131888" custLinFactNeighborX="4137" custLinFactNeighborY="10545">
        <dgm:presLayoutVars>
          <dgm:chMax val="0"/>
          <dgm:chPref val="0"/>
          <dgm:bulletEnabled val="1"/>
        </dgm:presLayoutVars>
      </dgm:prSet>
      <dgm:spPr/>
    </dgm:pt>
  </dgm:ptLst>
  <dgm:cxnLst>
    <dgm:cxn modelId="{998CC519-5ACA-499C-8278-9DE36AD1EB9E}" srcId="{95F5C3FB-93E0-49F7-813C-41F0B37D5EFF}" destId="{C633FD28-E165-4631-82DA-99D4C0D77243}" srcOrd="0" destOrd="0" parTransId="{8166A4F0-003E-4E85-A83E-DFE5B0EA1970}" sibTransId="{948ACCE0-DEDC-4FC8-BD19-5C0E1C06F3DC}"/>
    <dgm:cxn modelId="{7C115228-541B-44C9-B48C-E36901399891}" type="presOf" srcId="{47527E50-5219-4043-8AF4-B716E7867316}" destId="{1DB7C282-84EA-4A18-AFDC-B0F17F2DC774}" srcOrd="0" destOrd="3" presId="urn:microsoft.com/office/officeart/2009/3/layout/StepUpProcess"/>
    <dgm:cxn modelId="{C188E02D-5560-459A-8E2F-F90D440C4659}" srcId="{6125F5B7-387C-4D68-AD22-9426EAA19B93}" destId="{3DBE0109-7FA6-4187-94B7-3DDB588C4465}" srcOrd="0" destOrd="0" parTransId="{EA459259-A947-4DC1-BB4A-438877AD1EA7}" sibTransId="{501955D5-020C-47D7-8A5C-8BBF7D8BB7DB}"/>
    <dgm:cxn modelId="{CF9C4C36-4687-433E-9135-2FB4E4E9A99C}" srcId="{3DBE0109-7FA6-4187-94B7-3DDB588C4465}" destId="{9F8AC92B-0CFF-4D2A-87E0-238590224107}" srcOrd="0" destOrd="0" parTransId="{20E4AFCF-CF8A-4013-8331-546C0BCF83E2}" sibTransId="{1419FC9C-9348-4E38-AC54-98538151E62D}"/>
    <dgm:cxn modelId="{BFA6143D-0B79-48F8-BD2A-F3BC3195CF93}" srcId="{6125F5B7-387C-4D68-AD22-9426EAA19B93}" destId="{FAA44475-7955-4192-A42C-471014DFFBF1}" srcOrd="2" destOrd="0" parTransId="{571C5CB2-87B8-418E-AAE1-F66C9467D25B}" sibTransId="{AA35D885-ABF7-4907-9930-44FF2209C97C}"/>
    <dgm:cxn modelId="{77C0B73E-A206-49C6-B954-6D0F59A3FE7D}" type="presOf" srcId="{9F8AC92B-0CFF-4D2A-87E0-238590224107}" destId="{185F89CF-98A2-4964-8B5C-249B26A1B783}" srcOrd="0" destOrd="1" presId="urn:microsoft.com/office/officeart/2009/3/layout/StepUpProcess"/>
    <dgm:cxn modelId="{0CC12741-2720-4FEC-871A-0D77FFE358D3}" type="presOf" srcId="{95F5C3FB-93E0-49F7-813C-41F0B37D5EFF}" destId="{1DB7C282-84EA-4A18-AFDC-B0F17F2DC774}" srcOrd="0" destOrd="0" presId="urn:microsoft.com/office/officeart/2009/3/layout/StepUpProcess"/>
    <dgm:cxn modelId="{C55B9942-CC5C-4F8B-9A43-31563B4D7D9F}" srcId="{95F5C3FB-93E0-49F7-813C-41F0B37D5EFF}" destId="{1E0E2585-6D64-4BCA-A4D7-BA1944500266}" srcOrd="1" destOrd="0" parTransId="{D5747840-D600-42AD-B042-A64012FACEE5}" sibTransId="{70A872F3-6C01-4B1B-9562-C2729DE86D7E}"/>
    <dgm:cxn modelId="{9D260843-08D6-410A-8507-C489CA86CECB}" type="presOf" srcId="{EDE521FA-F07E-47B4-8BFF-7ED707C3B7A6}" destId="{185F89CF-98A2-4964-8B5C-249B26A1B783}" srcOrd="0" destOrd="2" presId="urn:microsoft.com/office/officeart/2009/3/layout/StepUpProcess"/>
    <dgm:cxn modelId="{B396C549-5913-481C-B78D-E3C1F9CC05C9}" type="presOf" srcId="{3DBE0109-7FA6-4187-94B7-3DDB588C4465}" destId="{185F89CF-98A2-4964-8B5C-249B26A1B783}" srcOrd="0" destOrd="0" presId="urn:microsoft.com/office/officeart/2009/3/layout/StepUpProcess"/>
    <dgm:cxn modelId="{201A1579-72E3-480A-90D6-08B92754CF06}" srcId="{FAA44475-7955-4192-A42C-471014DFFBF1}" destId="{62D036EE-9F11-4D32-A62B-CB208FF88BA7}" srcOrd="0" destOrd="0" parTransId="{1C6EE094-98E8-4F36-9B83-EC9FA59B2747}" sibTransId="{5C5022AF-7524-494D-AB19-7C0AB219053F}"/>
    <dgm:cxn modelId="{E1AB208A-4A4D-41BC-8EAC-3F2BCB626361}" type="presOf" srcId="{6125F5B7-387C-4D68-AD22-9426EAA19B93}" destId="{61396595-EBD2-4C22-A56F-99D9199A2956}" srcOrd="0" destOrd="0" presId="urn:microsoft.com/office/officeart/2009/3/layout/StepUpProcess"/>
    <dgm:cxn modelId="{ABEA63B1-126E-4E19-BEB4-92B3CA176D01}" srcId="{3DBE0109-7FA6-4187-94B7-3DDB588C4465}" destId="{EDE521FA-F07E-47B4-8BFF-7ED707C3B7A6}" srcOrd="1" destOrd="0" parTransId="{13C3D820-DE79-40AF-9605-29C85E259C31}" sibTransId="{A08D72C5-E9F6-47A7-9393-B9FBC974CF42}"/>
    <dgm:cxn modelId="{26E778C3-B504-49D5-B65E-E50855328569}" type="presOf" srcId="{FAA44475-7955-4192-A42C-471014DFFBF1}" destId="{CF6A27DB-211C-4FCC-9203-D4F2284B7E2F}" srcOrd="0" destOrd="0" presId="urn:microsoft.com/office/officeart/2009/3/layout/StepUpProcess"/>
    <dgm:cxn modelId="{3181CFCF-06DD-44DE-B3FD-D65B025D913A}" type="presOf" srcId="{62D036EE-9F11-4D32-A62B-CB208FF88BA7}" destId="{CF6A27DB-211C-4FCC-9203-D4F2284B7E2F}" srcOrd="0" destOrd="1" presId="urn:microsoft.com/office/officeart/2009/3/layout/StepUpProcess"/>
    <dgm:cxn modelId="{B57385E2-450A-4972-8744-4212C977C86B}" type="presOf" srcId="{C633FD28-E165-4631-82DA-99D4C0D77243}" destId="{1DB7C282-84EA-4A18-AFDC-B0F17F2DC774}" srcOrd="0" destOrd="1" presId="urn:microsoft.com/office/officeart/2009/3/layout/StepUpProcess"/>
    <dgm:cxn modelId="{04EFEDE2-1535-4CB3-AD27-F1C0AFA56AF3}" srcId="{95F5C3FB-93E0-49F7-813C-41F0B37D5EFF}" destId="{47527E50-5219-4043-8AF4-B716E7867316}" srcOrd="2" destOrd="0" parTransId="{2D4FDB7A-B06A-4991-86C8-12F3B2300E2D}" sibTransId="{80574B66-473E-4701-A6F9-817B8E57E4AD}"/>
    <dgm:cxn modelId="{422D65E4-EFF3-44DF-ACCD-EA1CA0567553}" srcId="{6125F5B7-387C-4D68-AD22-9426EAA19B93}" destId="{95F5C3FB-93E0-49F7-813C-41F0B37D5EFF}" srcOrd="1" destOrd="0" parTransId="{A72BB4E7-4546-4D46-AC10-58EB7E6F039F}" sibTransId="{5CDF0A17-086C-48BB-9C61-1711CF373B1D}"/>
    <dgm:cxn modelId="{FCC069FD-CF8B-4980-8581-03B757562DDB}" type="presOf" srcId="{1E0E2585-6D64-4BCA-A4D7-BA1944500266}" destId="{1DB7C282-84EA-4A18-AFDC-B0F17F2DC774}" srcOrd="0" destOrd="2" presId="urn:microsoft.com/office/officeart/2009/3/layout/StepUpProcess"/>
    <dgm:cxn modelId="{60DE42B7-A720-4EB8-A826-7BE9BC143EE2}" type="presParOf" srcId="{61396595-EBD2-4C22-A56F-99D9199A2956}" destId="{FF8030C4-593F-4840-A1B1-870020D41BCB}" srcOrd="0" destOrd="0" presId="urn:microsoft.com/office/officeart/2009/3/layout/StepUpProcess"/>
    <dgm:cxn modelId="{7497D9C7-196D-4F6C-9806-C69260478E73}" type="presParOf" srcId="{FF8030C4-593F-4840-A1B1-870020D41BCB}" destId="{C59BA069-A66D-4B36-817C-76B712173D42}" srcOrd="0" destOrd="0" presId="urn:microsoft.com/office/officeart/2009/3/layout/StepUpProcess"/>
    <dgm:cxn modelId="{3B31CF25-D340-44B3-80E9-C8A3B1D1F480}" type="presParOf" srcId="{FF8030C4-593F-4840-A1B1-870020D41BCB}" destId="{185F89CF-98A2-4964-8B5C-249B26A1B783}" srcOrd="1" destOrd="0" presId="urn:microsoft.com/office/officeart/2009/3/layout/StepUpProcess"/>
    <dgm:cxn modelId="{AC93787D-5F01-4C8A-9807-D4C8DDFF8082}" type="presParOf" srcId="{FF8030C4-593F-4840-A1B1-870020D41BCB}" destId="{56E93CB9-72B4-4F91-A22C-AF9924480AB8}" srcOrd="2" destOrd="0" presId="urn:microsoft.com/office/officeart/2009/3/layout/StepUpProcess"/>
    <dgm:cxn modelId="{15811985-AC59-4B08-BE3D-F5F404071298}" type="presParOf" srcId="{61396595-EBD2-4C22-A56F-99D9199A2956}" destId="{5F885AB2-D831-4A23-9F1A-AF92AB2C5E64}" srcOrd="1" destOrd="0" presId="urn:microsoft.com/office/officeart/2009/3/layout/StepUpProcess"/>
    <dgm:cxn modelId="{B51A8388-CB10-4FAC-9562-16BA2AB05C6E}" type="presParOf" srcId="{5F885AB2-D831-4A23-9F1A-AF92AB2C5E64}" destId="{73FF56C9-542D-448A-9426-90AE73A3CB90}" srcOrd="0" destOrd="0" presId="urn:microsoft.com/office/officeart/2009/3/layout/StepUpProcess"/>
    <dgm:cxn modelId="{7102BE15-EF99-40B0-886E-5FF8D2A6FD6D}" type="presParOf" srcId="{61396595-EBD2-4C22-A56F-99D9199A2956}" destId="{E059D796-F12F-41CB-9943-9CAF789C0E67}" srcOrd="2" destOrd="0" presId="urn:microsoft.com/office/officeart/2009/3/layout/StepUpProcess"/>
    <dgm:cxn modelId="{C73039A7-F4B4-48A7-A99A-4F5A6B451D07}" type="presParOf" srcId="{E059D796-F12F-41CB-9943-9CAF789C0E67}" destId="{9BC7C547-C38B-4461-9DD9-5C3D0FDC541A}" srcOrd="0" destOrd="0" presId="urn:microsoft.com/office/officeart/2009/3/layout/StepUpProcess"/>
    <dgm:cxn modelId="{49B3BBED-CC1A-460D-8158-5363D9C72759}" type="presParOf" srcId="{E059D796-F12F-41CB-9943-9CAF789C0E67}" destId="{1DB7C282-84EA-4A18-AFDC-B0F17F2DC774}" srcOrd="1" destOrd="0" presId="urn:microsoft.com/office/officeart/2009/3/layout/StepUpProcess"/>
    <dgm:cxn modelId="{0F5FEE9D-B5E4-4FD6-BA07-6F74F8562BED}" type="presParOf" srcId="{E059D796-F12F-41CB-9943-9CAF789C0E67}" destId="{64CA9253-242E-45BF-96BC-52521496B7E4}" srcOrd="2" destOrd="0" presId="urn:microsoft.com/office/officeart/2009/3/layout/StepUpProcess"/>
    <dgm:cxn modelId="{5180E671-6BDB-4977-8C7C-3A7793B271D5}" type="presParOf" srcId="{61396595-EBD2-4C22-A56F-99D9199A2956}" destId="{2AEED5A4-3B28-4C00-8C5B-80A73F08FA39}" srcOrd="3" destOrd="0" presId="urn:microsoft.com/office/officeart/2009/3/layout/StepUpProcess"/>
    <dgm:cxn modelId="{01CAC4C1-27A4-4285-9ED5-1A3169BBB205}" type="presParOf" srcId="{2AEED5A4-3B28-4C00-8C5B-80A73F08FA39}" destId="{A3DDCE04-E384-4BFD-A544-8E3F92E69B4A}" srcOrd="0" destOrd="0" presId="urn:microsoft.com/office/officeart/2009/3/layout/StepUpProcess"/>
    <dgm:cxn modelId="{768764A9-1456-4164-89D4-8FCFD1FE5927}" type="presParOf" srcId="{61396595-EBD2-4C22-A56F-99D9199A2956}" destId="{99EA3F3E-A0BF-4C08-9533-63D5E86488C8}" srcOrd="4" destOrd="0" presId="urn:microsoft.com/office/officeart/2009/3/layout/StepUpProcess"/>
    <dgm:cxn modelId="{15DC8144-C5E0-4AC2-B2D9-A41327968929}" type="presParOf" srcId="{99EA3F3E-A0BF-4C08-9533-63D5E86488C8}" destId="{8B28F3EB-4E0C-4C7E-9F88-4308689FA845}" srcOrd="0" destOrd="0" presId="urn:microsoft.com/office/officeart/2009/3/layout/StepUpProcess"/>
    <dgm:cxn modelId="{07D8B55D-7112-499B-8CEA-1AF4665E829F}" type="presParOf" srcId="{99EA3F3E-A0BF-4C08-9533-63D5E86488C8}" destId="{CF6A27DB-211C-4FCC-9203-D4F2284B7E2F}"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FBFE0-FC98-4C9D-B90F-DCC564BE511C}">
      <dsp:nvSpPr>
        <dsp:cNvPr id="0" name=""/>
        <dsp:cNvSpPr/>
      </dsp:nvSpPr>
      <dsp:spPr>
        <a:xfrm>
          <a:off x="0" y="269220"/>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16E554-2B46-4049-88C7-41F6F4CA087E}">
      <dsp:nvSpPr>
        <dsp:cNvPr id="0" name=""/>
        <dsp:cNvSpPr/>
      </dsp:nvSpPr>
      <dsp:spPr>
        <a:xfrm rot="10800000" flipV="1">
          <a:off x="437787" y="63295"/>
          <a:ext cx="7151279" cy="36828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US" sz="2000" b="0" kern="1200">
              <a:latin typeface="+mn-lt"/>
            </a:rPr>
            <a:t>Introduction</a:t>
          </a:r>
          <a:endParaRPr lang="en-GB" sz="2000" b="0" kern="1200">
            <a:latin typeface="+mn-lt"/>
          </a:endParaRPr>
        </a:p>
      </dsp:txBody>
      <dsp:txXfrm rot="-10800000">
        <a:off x="455765" y="81273"/>
        <a:ext cx="7115323" cy="332328"/>
      </dsp:txXfrm>
    </dsp:sp>
    <dsp:sp modelId="{276DA2FE-DF31-4131-BB45-567BEF7EEE98}">
      <dsp:nvSpPr>
        <dsp:cNvPr id="0" name=""/>
        <dsp:cNvSpPr/>
      </dsp:nvSpPr>
      <dsp:spPr>
        <a:xfrm>
          <a:off x="0" y="802454"/>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A429822-9E5C-406D-803B-D558A3BA7A62}">
      <dsp:nvSpPr>
        <dsp:cNvPr id="0" name=""/>
        <dsp:cNvSpPr/>
      </dsp:nvSpPr>
      <dsp:spPr>
        <a:xfrm rot="10800000" flipV="1">
          <a:off x="448263" y="605820"/>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GB" sz="2000" b="0" kern="1200">
              <a:latin typeface="+mn-lt"/>
            </a:rPr>
            <a:t>Legal Help</a:t>
          </a:r>
          <a:endParaRPr lang="en-US" sz="2000" b="0" kern="1200">
            <a:latin typeface="+mn-lt"/>
          </a:endParaRPr>
        </a:p>
      </dsp:txBody>
      <dsp:txXfrm rot="-10800000">
        <a:off x="465788" y="623345"/>
        <a:ext cx="7086810" cy="323944"/>
      </dsp:txXfrm>
    </dsp:sp>
    <dsp:sp modelId="{C6C90E4B-A235-44B1-90BD-68E02A6BABBB}">
      <dsp:nvSpPr>
        <dsp:cNvPr id="0" name=""/>
        <dsp:cNvSpPr/>
      </dsp:nvSpPr>
      <dsp:spPr>
        <a:xfrm>
          <a:off x="0" y="1335688"/>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5B3043-9CAA-4F31-B3E0-4E571A02B25E}">
      <dsp:nvSpPr>
        <dsp:cNvPr id="0" name=""/>
        <dsp:cNvSpPr/>
      </dsp:nvSpPr>
      <dsp:spPr>
        <a:xfrm rot="10800000" flipV="1">
          <a:off x="448263" y="1139054"/>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rtl="0">
            <a:lnSpc>
              <a:spcPct val="90000"/>
            </a:lnSpc>
            <a:spcBef>
              <a:spcPct val="0"/>
            </a:spcBef>
            <a:spcAft>
              <a:spcPct val="35000"/>
            </a:spcAft>
            <a:buNone/>
          </a:pPr>
          <a:r>
            <a:rPr lang="en-GB" sz="2000" b="0" kern="1200">
              <a:latin typeface="+mn-lt"/>
            </a:rPr>
            <a:t>Controlled Legal Representation</a:t>
          </a:r>
          <a:endParaRPr lang="en-US" sz="2000" b="0" kern="1200">
            <a:latin typeface="+mn-lt"/>
          </a:endParaRPr>
        </a:p>
      </dsp:txBody>
      <dsp:txXfrm rot="-10800000">
        <a:off x="465788" y="1156579"/>
        <a:ext cx="7086810" cy="323944"/>
      </dsp:txXfrm>
    </dsp:sp>
    <dsp:sp modelId="{199DDFA8-6066-4E3B-932E-C7BC1A22405C}">
      <dsp:nvSpPr>
        <dsp:cNvPr id="0" name=""/>
        <dsp:cNvSpPr/>
      </dsp:nvSpPr>
      <dsp:spPr>
        <a:xfrm>
          <a:off x="0" y="1868923"/>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ACFCE0-76C4-41B4-9D01-C1F7DECB10D7}">
      <dsp:nvSpPr>
        <dsp:cNvPr id="0" name=""/>
        <dsp:cNvSpPr/>
      </dsp:nvSpPr>
      <dsp:spPr>
        <a:xfrm rot="10800000" flipV="1">
          <a:off x="448263" y="1672288"/>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rtl="0">
            <a:lnSpc>
              <a:spcPct val="90000"/>
            </a:lnSpc>
            <a:spcBef>
              <a:spcPct val="0"/>
            </a:spcBef>
            <a:spcAft>
              <a:spcPct val="35000"/>
            </a:spcAft>
            <a:buNone/>
          </a:pPr>
          <a:r>
            <a:rPr lang="en-GB" sz="2000" b="0" kern="1200">
              <a:latin typeface="+mn-lt"/>
            </a:rPr>
            <a:t>Best practice: Applications for Controlled Work</a:t>
          </a:r>
          <a:endParaRPr lang="en-US" sz="2000" b="0" kern="1200">
            <a:latin typeface="+mn-lt"/>
          </a:endParaRPr>
        </a:p>
      </dsp:txBody>
      <dsp:txXfrm rot="-10800000">
        <a:off x="465788" y="1689813"/>
        <a:ext cx="7086810" cy="323944"/>
      </dsp:txXfrm>
    </dsp:sp>
    <dsp:sp modelId="{00A21DBC-271C-4821-98BA-B1C4B2B0EDCB}">
      <dsp:nvSpPr>
        <dsp:cNvPr id="0" name=""/>
        <dsp:cNvSpPr/>
      </dsp:nvSpPr>
      <dsp:spPr>
        <a:xfrm>
          <a:off x="0" y="2402157"/>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5CBED7-D876-44A8-9060-EA2D18F815A0}">
      <dsp:nvSpPr>
        <dsp:cNvPr id="0" name=""/>
        <dsp:cNvSpPr/>
      </dsp:nvSpPr>
      <dsp:spPr>
        <a:xfrm rot="10800000" flipV="1">
          <a:off x="448858" y="2205523"/>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rtl="0">
            <a:lnSpc>
              <a:spcPct val="90000"/>
            </a:lnSpc>
            <a:spcBef>
              <a:spcPct val="0"/>
            </a:spcBef>
            <a:spcAft>
              <a:spcPct val="35000"/>
            </a:spcAft>
            <a:buNone/>
          </a:pPr>
          <a:r>
            <a:rPr lang="en-US" sz="2000" b="0" kern="1200">
              <a:latin typeface="+mn-lt"/>
            </a:rPr>
            <a:t>ECF: Urgency</a:t>
          </a:r>
        </a:p>
      </dsp:txBody>
      <dsp:txXfrm rot="-10800000">
        <a:off x="466383" y="2223048"/>
        <a:ext cx="7086810" cy="323944"/>
      </dsp:txXfrm>
    </dsp:sp>
    <dsp:sp modelId="{CA53E376-7954-4A71-B7BE-D35DC4D1C9FC}">
      <dsp:nvSpPr>
        <dsp:cNvPr id="0" name=""/>
        <dsp:cNvSpPr/>
      </dsp:nvSpPr>
      <dsp:spPr>
        <a:xfrm>
          <a:off x="0" y="2935391"/>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D7A82F-FB73-40E8-9BD2-0ABFD3B8BCB4}">
      <dsp:nvSpPr>
        <dsp:cNvPr id="0" name=""/>
        <dsp:cNvSpPr/>
      </dsp:nvSpPr>
      <dsp:spPr>
        <a:xfrm rot="10800000" flipV="1">
          <a:off x="437787" y="2738757"/>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GB" sz="2000" b="0" kern="1200">
              <a:solidFill>
                <a:schemeClr val="bg1">
                  <a:lumMod val="95000"/>
                </a:schemeClr>
              </a:solidFill>
              <a:latin typeface="+mn-lt"/>
            </a:rPr>
            <a:t>ECF: Reviews and backdating </a:t>
          </a:r>
        </a:p>
      </dsp:txBody>
      <dsp:txXfrm rot="-10800000">
        <a:off x="455312" y="2756282"/>
        <a:ext cx="7086810" cy="323944"/>
      </dsp:txXfrm>
    </dsp:sp>
    <dsp:sp modelId="{E1F42590-1C90-428A-A233-59EB37B036D8}">
      <dsp:nvSpPr>
        <dsp:cNvPr id="0" name=""/>
        <dsp:cNvSpPr/>
      </dsp:nvSpPr>
      <dsp:spPr>
        <a:xfrm>
          <a:off x="0" y="3468625"/>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17FBAE-36B8-46EC-B8D9-06A5A4DB7D73}">
      <dsp:nvSpPr>
        <dsp:cNvPr id="0" name=""/>
        <dsp:cNvSpPr/>
      </dsp:nvSpPr>
      <dsp:spPr>
        <a:xfrm rot="10800000" flipV="1">
          <a:off x="437787" y="3271991"/>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GB" sz="2000" b="0" kern="1200">
              <a:solidFill>
                <a:schemeClr val="bg1">
                  <a:lumMod val="95000"/>
                </a:schemeClr>
              </a:solidFill>
              <a:latin typeface="+mn-lt"/>
            </a:rPr>
            <a:t>Boundary: Controlled Work and Licensed Work </a:t>
          </a:r>
        </a:p>
      </dsp:txBody>
      <dsp:txXfrm rot="-10800000">
        <a:off x="455312" y="3289516"/>
        <a:ext cx="7086810" cy="323944"/>
      </dsp:txXfrm>
    </dsp:sp>
    <dsp:sp modelId="{08E1E2EB-A373-4321-B926-182E45B2A7F5}">
      <dsp:nvSpPr>
        <dsp:cNvPr id="0" name=""/>
        <dsp:cNvSpPr/>
      </dsp:nvSpPr>
      <dsp:spPr>
        <a:xfrm>
          <a:off x="0" y="4001859"/>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F476B4-C6A5-4AFD-9B54-DC6F071BF05A}">
      <dsp:nvSpPr>
        <dsp:cNvPr id="0" name=""/>
        <dsp:cNvSpPr/>
      </dsp:nvSpPr>
      <dsp:spPr>
        <a:xfrm rot="10800000" flipV="1">
          <a:off x="437787" y="3805225"/>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GB" sz="2000" b="0" kern="1200">
              <a:solidFill>
                <a:schemeClr val="bg1">
                  <a:lumMod val="95000"/>
                </a:schemeClr>
              </a:solidFill>
              <a:latin typeface="+mn-lt"/>
            </a:rPr>
            <a:t>Means assessment</a:t>
          </a:r>
        </a:p>
      </dsp:txBody>
      <dsp:txXfrm rot="-10800000">
        <a:off x="455312" y="3822750"/>
        <a:ext cx="7086810" cy="323944"/>
      </dsp:txXfrm>
    </dsp:sp>
    <dsp:sp modelId="{D975EE0A-184D-4C0C-B13C-243A9425F761}">
      <dsp:nvSpPr>
        <dsp:cNvPr id="0" name=""/>
        <dsp:cNvSpPr/>
      </dsp:nvSpPr>
      <dsp:spPr>
        <a:xfrm>
          <a:off x="0" y="4535094"/>
          <a:ext cx="8755743" cy="27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4D33CA-2B67-4204-8745-9EF6CB4F6833}">
      <dsp:nvSpPr>
        <dsp:cNvPr id="0" name=""/>
        <dsp:cNvSpPr/>
      </dsp:nvSpPr>
      <dsp:spPr>
        <a:xfrm rot="10800000" flipV="1">
          <a:off x="446792" y="4338459"/>
          <a:ext cx="7121860" cy="35899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1662" tIns="0" rIns="231662" bIns="0" numCol="1" spcCol="1270" anchor="ctr" anchorCtr="0">
          <a:noAutofit/>
        </a:bodyPr>
        <a:lstStyle/>
        <a:p>
          <a:pPr marL="0" lvl="0" indent="0" algn="l" defTabSz="889000">
            <a:lnSpc>
              <a:spcPct val="90000"/>
            </a:lnSpc>
            <a:spcBef>
              <a:spcPct val="0"/>
            </a:spcBef>
            <a:spcAft>
              <a:spcPct val="35000"/>
            </a:spcAft>
            <a:buNone/>
          </a:pPr>
          <a:r>
            <a:rPr lang="en-US" sz="2000" b="0" kern="1200">
              <a:latin typeface="+mn-lt"/>
            </a:rPr>
            <a:t>Useful contacts and links</a:t>
          </a:r>
        </a:p>
      </dsp:txBody>
      <dsp:txXfrm rot="-10800000">
        <a:off x="464317" y="4355984"/>
        <a:ext cx="7086810" cy="3239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EDC405-33BF-4BA3-A838-FFBB77DEB8BC}">
      <dsp:nvSpPr>
        <dsp:cNvPr id="0" name=""/>
        <dsp:cNvSpPr/>
      </dsp:nvSpPr>
      <dsp:spPr>
        <a:xfrm>
          <a:off x="0" y="322765"/>
          <a:ext cx="10040884" cy="8079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9284" tIns="395732" rIns="779284" bIns="142240" numCol="1" spcCol="1270" anchor="t" anchorCtr="0">
          <a:noAutofit/>
        </a:bodyPr>
        <a:lstStyle/>
        <a:p>
          <a:pPr marL="228600" lvl="1" indent="-228600" algn="l" defTabSz="889000">
            <a:lnSpc>
              <a:spcPct val="90000"/>
            </a:lnSpc>
            <a:spcBef>
              <a:spcPct val="0"/>
            </a:spcBef>
            <a:spcAft>
              <a:spcPct val="15000"/>
            </a:spcAft>
            <a:buChar char="•"/>
          </a:pPr>
          <a:r>
            <a:rPr lang="en-GB" sz="2000" b="0" kern="1200">
              <a:latin typeface="+mn-lt"/>
              <a:cs typeface="Arial" panose="020B0604020202020204" pitchFamily="34" charset="0"/>
            </a:rPr>
            <a:t>Sign up on ‘Eventbrite’</a:t>
          </a:r>
          <a:endParaRPr lang="en-GB" sz="2000" kern="1200">
            <a:latin typeface="+mn-lt"/>
            <a:cs typeface="Arial" panose="020B0604020202020204" pitchFamily="34" charset="0"/>
          </a:endParaRPr>
        </a:p>
      </dsp:txBody>
      <dsp:txXfrm>
        <a:off x="0" y="322765"/>
        <a:ext cx="10040884" cy="807975"/>
      </dsp:txXfrm>
    </dsp:sp>
    <dsp:sp modelId="{67B7D9D3-9CC8-4AE7-A220-98CDDFF8386C}">
      <dsp:nvSpPr>
        <dsp:cNvPr id="0" name=""/>
        <dsp:cNvSpPr/>
      </dsp:nvSpPr>
      <dsp:spPr>
        <a:xfrm>
          <a:off x="502044" y="42325"/>
          <a:ext cx="7028618"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65" tIns="0" rIns="265665" bIns="0" numCol="1" spcCol="1270" anchor="ctr" anchorCtr="0">
          <a:noAutofit/>
        </a:bodyPr>
        <a:lstStyle/>
        <a:p>
          <a:pPr marL="0" lvl="0" indent="0" algn="l" defTabSz="889000">
            <a:lnSpc>
              <a:spcPct val="90000"/>
            </a:lnSpc>
            <a:spcBef>
              <a:spcPct val="0"/>
            </a:spcBef>
            <a:spcAft>
              <a:spcPct val="35000"/>
            </a:spcAft>
            <a:buNone/>
          </a:pPr>
          <a:r>
            <a:rPr lang="en-GB" sz="2000" b="1" kern="1200">
              <a:latin typeface="+mn-lt"/>
              <a:cs typeface="Arial" panose="020B0604020202020204" pitchFamily="34" charset="0"/>
            </a:rPr>
            <a:t>CCMS Online Training</a:t>
          </a:r>
        </a:p>
      </dsp:txBody>
      <dsp:txXfrm>
        <a:off x="529424" y="69705"/>
        <a:ext cx="6973858" cy="506120"/>
      </dsp:txXfrm>
    </dsp:sp>
    <dsp:sp modelId="{75A5DF26-28A4-49BE-825D-32A0F9B644C1}">
      <dsp:nvSpPr>
        <dsp:cNvPr id="0" name=""/>
        <dsp:cNvSpPr/>
      </dsp:nvSpPr>
      <dsp:spPr>
        <a:xfrm>
          <a:off x="0" y="1513780"/>
          <a:ext cx="10040884" cy="8079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9284" tIns="395732" rIns="779284" bIns="142240" numCol="1" spcCol="1270" anchor="t" anchorCtr="0">
          <a:noAutofit/>
        </a:bodyPr>
        <a:lstStyle/>
        <a:p>
          <a:pPr marL="228600" lvl="1" indent="-228600" algn="l" defTabSz="889000">
            <a:lnSpc>
              <a:spcPct val="90000"/>
            </a:lnSpc>
            <a:spcBef>
              <a:spcPct val="0"/>
            </a:spcBef>
            <a:spcAft>
              <a:spcPct val="15000"/>
            </a:spcAft>
            <a:buChar char="•"/>
          </a:pPr>
          <a:r>
            <a:rPr lang="en-GB" sz="2000" b="0" kern="1200">
              <a:latin typeface="+mn-lt"/>
              <a:cs typeface="Arial" panose="020B0604020202020204" pitchFamily="34" charset="0"/>
            </a:rPr>
            <a:t>Use Webchat for help with IT system issues</a:t>
          </a:r>
          <a:endParaRPr lang="en-GB" sz="2000" kern="1200">
            <a:latin typeface="+mn-lt"/>
            <a:cs typeface="Arial" panose="020B0604020202020204" pitchFamily="34" charset="0"/>
          </a:endParaRPr>
        </a:p>
      </dsp:txBody>
      <dsp:txXfrm>
        <a:off x="0" y="1513780"/>
        <a:ext cx="10040884" cy="807975"/>
      </dsp:txXfrm>
    </dsp:sp>
    <dsp:sp modelId="{FE77AF1C-3A89-4C0E-AAED-39D2B822CEDF}">
      <dsp:nvSpPr>
        <dsp:cNvPr id="0" name=""/>
        <dsp:cNvSpPr/>
      </dsp:nvSpPr>
      <dsp:spPr>
        <a:xfrm>
          <a:off x="502044" y="1233340"/>
          <a:ext cx="7028618"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65" tIns="0" rIns="265665" bIns="0" numCol="1" spcCol="1270" anchor="ctr" anchorCtr="0">
          <a:noAutofit/>
        </a:bodyPr>
        <a:lstStyle/>
        <a:p>
          <a:pPr marL="0" lvl="0" indent="0" algn="l" defTabSz="889000">
            <a:lnSpc>
              <a:spcPct val="90000"/>
            </a:lnSpc>
            <a:spcBef>
              <a:spcPct val="0"/>
            </a:spcBef>
            <a:spcAft>
              <a:spcPct val="35000"/>
            </a:spcAft>
            <a:buNone/>
          </a:pPr>
          <a:r>
            <a:rPr lang="en-GB" sz="2000" b="1" kern="1200">
              <a:latin typeface="+mn-lt"/>
              <a:cs typeface="Arial" panose="020B0604020202020204" pitchFamily="34" charset="0"/>
            </a:rPr>
            <a:t>Online Support Webchat</a:t>
          </a:r>
        </a:p>
      </dsp:txBody>
      <dsp:txXfrm>
        <a:off x="529424" y="1260720"/>
        <a:ext cx="6973858" cy="506120"/>
      </dsp:txXfrm>
    </dsp:sp>
    <dsp:sp modelId="{64286BCF-409A-4199-93D7-EC97D8E5BBF6}">
      <dsp:nvSpPr>
        <dsp:cNvPr id="0" name=""/>
        <dsp:cNvSpPr/>
      </dsp:nvSpPr>
      <dsp:spPr>
        <a:xfrm>
          <a:off x="0" y="2704795"/>
          <a:ext cx="10040884" cy="1915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9284" tIns="395732" rIns="779284" bIns="142240" numCol="1" spcCol="1270" anchor="t" anchorCtr="0">
          <a:noAutofit/>
        </a:bodyPr>
        <a:lstStyle/>
        <a:p>
          <a:pPr marL="228600" lvl="1" indent="-228600" algn="l" defTabSz="889000">
            <a:lnSpc>
              <a:spcPct val="90000"/>
            </a:lnSpc>
            <a:spcBef>
              <a:spcPct val="0"/>
            </a:spcBef>
            <a:spcAft>
              <a:spcPct val="15000"/>
            </a:spcAft>
            <a:buChar char="•"/>
          </a:pPr>
          <a:r>
            <a:rPr lang="en-GB" sz="2000" kern="1200">
              <a:latin typeface="+mn-lt"/>
              <a:cs typeface="Arial" panose="020B0604020202020204" pitchFamily="34" charset="0"/>
            </a:rPr>
            <a:t>Our ‘Help Us Say Yes’ webinars focus on areas where there have been issues or high enquiry levels</a:t>
          </a:r>
        </a:p>
        <a:p>
          <a:pPr marL="228600" lvl="1" indent="-228600" algn="l" defTabSz="889000">
            <a:lnSpc>
              <a:spcPct val="90000"/>
            </a:lnSpc>
            <a:spcBef>
              <a:spcPct val="0"/>
            </a:spcBef>
            <a:spcAft>
              <a:spcPct val="15000"/>
            </a:spcAft>
            <a:buChar char="•"/>
          </a:pPr>
          <a:r>
            <a:rPr lang="en-GB" sz="2000" kern="1200">
              <a:latin typeface="+mn-lt"/>
              <a:cs typeface="Arial" panose="020B0604020202020204" pitchFamily="34" charset="0"/>
            </a:rPr>
            <a:t>Popular sessions are posted on the training website: </a:t>
          </a:r>
          <a:r>
            <a:rPr lang="en-GB" sz="2000" kern="1200">
              <a:solidFill>
                <a:srgbClr val="575C96"/>
              </a:solidFill>
              <a:latin typeface="+mn-lt"/>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Ministry of Justice</a:t>
          </a:r>
          <a:r>
            <a:rPr lang="en-GB" sz="2000" kern="1200">
              <a:solidFill>
                <a:srgbClr val="575C96"/>
              </a:solidFill>
              <a:latin typeface="+mn-lt"/>
              <a:cs typeface="Arial" panose="020B0604020202020204" pitchFamily="34" charset="0"/>
            </a:rPr>
            <a:t> </a:t>
          </a:r>
          <a:r>
            <a:rPr lang="en-GB" sz="2000" kern="1200">
              <a:latin typeface="+mn-lt"/>
            </a:rPr>
            <a:t>and the LAA YouTube channel: </a:t>
          </a:r>
          <a:r>
            <a:rPr lang="en-GB" sz="2000" kern="12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Legal Aid Agency </a:t>
          </a:r>
          <a:r>
            <a:rPr lang="en-GB" sz="2000" kern="1200" err="1">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youtube</a:t>
          </a:r>
          <a:r>
            <a:rPr lang="en-GB" sz="2000" kern="12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 channel</a:t>
          </a:r>
          <a:r>
            <a:rPr lang="en-GB" sz="2000" kern="1200">
              <a:latin typeface="+mn-lt"/>
            </a:rPr>
            <a:t>. Remember to like and subscribe!</a:t>
          </a:r>
          <a:endParaRPr lang="en-GB" sz="2000" kern="1200">
            <a:latin typeface="+mn-lt"/>
            <a:cs typeface="Arial" panose="020B0604020202020204" pitchFamily="34" charset="0"/>
          </a:endParaRPr>
        </a:p>
      </dsp:txBody>
      <dsp:txXfrm>
        <a:off x="0" y="2704795"/>
        <a:ext cx="10040884" cy="1915200"/>
      </dsp:txXfrm>
    </dsp:sp>
    <dsp:sp modelId="{DE41F533-A90B-4791-A97F-D2263066D35F}">
      <dsp:nvSpPr>
        <dsp:cNvPr id="0" name=""/>
        <dsp:cNvSpPr/>
      </dsp:nvSpPr>
      <dsp:spPr>
        <a:xfrm>
          <a:off x="502044" y="2424355"/>
          <a:ext cx="7028618"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65" tIns="0" rIns="265665" bIns="0" numCol="1" spcCol="1270" anchor="ctr" anchorCtr="0">
          <a:noAutofit/>
        </a:bodyPr>
        <a:lstStyle/>
        <a:p>
          <a:pPr marL="0" lvl="0" indent="0" algn="l" defTabSz="889000">
            <a:lnSpc>
              <a:spcPct val="90000"/>
            </a:lnSpc>
            <a:spcBef>
              <a:spcPct val="0"/>
            </a:spcBef>
            <a:spcAft>
              <a:spcPct val="35000"/>
            </a:spcAft>
            <a:buNone/>
          </a:pPr>
          <a:r>
            <a:rPr lang="en-GB" sz="2000" b="1" kern="1200">
              <a:latin typeface="+mn-lt"/>
              <a:cs typeface="Arial" panose="020B0604020202020204" pitchFamily="34" charset="0"/>
            </a:rPr>
            <a:t>Webinar Recordings</a:t>
          </a:r>
        </a:p>
      </dsp:txBody>
      <dsp:txXfrm>
        <a:off x="529424" y="2451735"/>
        <a:ext cx="6973858"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BA069-A66D-4B36-817C-76B712173D42}">
      <dsp:nvSpPr>
        <dsp:cNvPr id="0" name=""/>
        <dsp:cNvSpPr/>
      </dsp:nvSpPr>
      <dsp:spPr>
        <a:xfrm rot="5400000">
          <a:off x="1036717" y="391969"/>
          <a:ext cx="1453601" cy="3319627"/>
        </a:xfrm>
        <a:prstGeom prst="corner">
          <a:avLst>
            <a:gd name="adj1" fmla="val 16120"/>
            <a:gd name="adj2" fmla="val 1611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5F89CF-98A2-4964-8B5C-249B26A1B783}">
      <dsp:nvSpPr>
        <dsp:cNvPr id="0" name=""/>
        <dsp:cNvSpPr/>
      </dsp:nvSpPr>
      <dsp:spPr>
        <a:xfrm>
          <a:off x="374188" y="1567083"/>
          <a:ext cx="3204994" cy="1914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n-US" sz="2000" b="1" kern="1200">
              <a:solidFill>
                <a:schemeClr val="tx1"/>
              </a:solidFill>
            </a:rPr>
            <a:t>Legal Aid Bulletin</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A fortnightly e-alert with links to relevant pages</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Join our thousands of subscribers: </a:t>
          </a:r>
          <a:r>
            <a:rPr lang="en-GB" sz="2000" kern="1200">
              <a:solidFill>
                <a:srgbClr val="575C96"/>
              </a:solidFill>
              <a:hlinkClick xmlns:r="http://schemas.openxmlformats.org/officeDocument/2006/relationships" r:id="rId1">
                <a:extLst>
                  <a:ext uri="{A12FA001-AC4F-418D-AE19-62706E023703}">
                    <ahyp:hlinkClr xmlns:ahyp="http://schemas.microsoft.com/office/drawing/2018/hyperlinkcolor" val="tx"/>
                  </a:ext>
                </a:extLst>
              </a:hlinkClick>
            </a:rPr>
            <a:t>Sign-up to LAA Bulletin &gt;&gt;</a:t>
          </a:r>
          <a:endParaRPr lang="en-GB" sz="2000" kern="1200">
            <a:solidFill>
              <a:srgbClr val="575C96"/>
            </a:solidFill>
          </a:endParaRPr>
        </a:p>
      </dsp:txBody>
      <dsp:txXfrm>
        <a:off x="374188" y="1567083"/>
        <a:ext cx="3204994" cy="1914114"/>
      </dsp:txXfrm>
    </dsp:sp>
    <dsp:sp modelId="{56E93CB9-72B4-4F91-A22C-AF9924480AB8}">
      <dsp:nvSpPr>
        <dsp:cNvPr id="0" name=""/>
        <dsp:cNvSpPr/>
      </dsp:nvSpPr>
      <dsp:spPr>
        <a:xfrm>
          <a:off x="3008325" y="727468"/>
          <a:ext cx="412013" cy="412013"/>
        </a:xfrm>
        <a:prstGeom prst="triangle">
          <a:avLst>
            <a:gd name="adj" fmla="val 10000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C7C547-C38B-4461-9DD9-5C3D0FDC541A}">
      <dsp:nvSpPr>
        <dsp:cNvPr id="0" name=""/>
        <dsp:cNvSpPr/>
      </dsp:nvSpPr>
      <dsp:spPr>
        <a:xfrm rot="5400000">
          <a:off x="4762735" y="-159443"/>
          <a:ext cx="1453601" cy="3078501"/>
        </a:xfrm>
        <a:prstGeom prst="corner">
          <a:avLst>
            <a:gd name="adj1" fmla="val 16120"/>
            <a:gd name="adj2" fmla="val 16110"/>
          </a:avLst>
        </a:prstGeom>
        <a:solidFill>
          <a:srgbClr val="ABADCB"/>
        </a:solidFill>
        <a:ln w="127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B7C282-84EA-4A18-AFDC-B0F17F2DC774}">
      <dsp:nvSpPr>
        <dsp:cNvPr id="0" name=""/>
        <dsp:cNvSpPr/>
      </dsp:nvSpPr>
      <dsp:spPr>
        <a:xfrm>
          <a:off x="4310347" y="1022864"/>
          <a:ext cx="2862464" cy="1914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n-US" sz="2000" b="1" kern="1200">
              <a:solidFill>
                <a:schemeClr val="tx1"/>
              </a:solidFill>
            </a:rPr>
            <a:t>Social Media</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Follow us on X (formerly Twitter)</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Get help from our customer </a:t>
          </a:r>
          <a:r>
            <a:rPr lang="en-GB" sz="2000" kern="1200">
              <a:solidFill>
                <a:schemeClr val="tx1"/>
              </a:solidFill>
            </a:rPr>
            <a:t>service twitter account</a:t>
          </a:r>
        </a:p>
        <a:p>
          <a:pPr marL="228600" lvl="1" indent="-228600" algn="l" defTabSz="889000">
            <a:lnSpc>
              <a:spcPct val="100000"/>
            </a:lnSpc>
            <a:spcBef>
              <a:spcPct val="0"/>
            </a:spcBef>
            <a:spcAft>
              <a:spcPct val="15000"/>
            </a:spcAft>
            <a:buChar char="•"/>
          </a:pPr>
          <a:r>
            <a:rPr lang="en-GB" sz="2000" kern="1200">
              <a:solidFill>
                <a:schemeClr val="tx1"/>
              </a:solidFill>
            </a:rPr>
            <a:t>Read our blog</a:t>
          </a:r>
        </a:p>
      </dsp:txBody>
      <dsp:txXfrm>
        <a:off x="4310347" y="1022864"/>
        <a:ext cx="2862464" cy="1914114"/>
      </dsp:txXfrm>
    </dsp:sp>
    <dsp:sp modelId="{64CA9253-242E-45BF-96BC-52521496B7E4}">
      <dsp:nvSpPr>
        <dsp:cNvPr id="0" name=""/>
        <dsp:cNvSpPr/>
      </dsp:nvSpPr>
      <dsp:spPr>
        <a:xfrm>
          <a:off x="6587858" y="82951"/>
          <a:ext cx="412013" cy="412013"/>
        </a:xfrm>
        <a:prstGeom prst="triangle">
          <a:avLst>
            <a:gd name="adj" fmla="val 10000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28F3EB-4E0C-4C7E-9F88-4308689FA845}">
      <dsp:nvSpPr>
        <dsp:cNvPr id="0" name=""/>
        <dsp:cNvSpPr/>
      </dsp:nvSpPr>
      <dsp:spPr>
        <a:xfrm rot="5400000">
          <a:off x="8198417" y="-804505"/>
          <a:ext cx="1453601" cy="3069358"/>
        </a:xfrm>
        <a:prstGeom prst="corner">
          <a:avLst>
            <a:gd name="adj1" fmla="val 16120"/>
            <a:gd name="adj2" fmla="val 1611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6A27DB-211C-4FCC-9203-D4F2284B7E2F}">
      <dsp:nvSpPr>
        <dsp:cNvPr id="0" name=""/>
        <dsp:cNvSpPr/>
      </dsp:nvSpPr>
      <dsp:spPr>
        <a:xfrm>
          <a:off x="7679784" y="443943"/>
          <a:ext cx="2879998" cy="1914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n-US" sz="2000" b="1" kern="1200">
              <a:solidFill>
                <a:schemeClr val="tx1"/>
              </a:solidFill>
            </a:rPr>
            <a:t>LAA Portal</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We post the status of our online systems on the portal’s home page</a:t>
          </a:r>
          <a:endParaRPr lang="en-GB" sz="2000" kern="1200">
            <a:solidFill>
              <a:schemeClr val="tx1"/>
            </a:solidFill>
          </a:endParaRPr>
        </a:p>
      </dsp:txBody>
      <dsp:txXfrm>
        <a:off x="7679784" y="443943"/>
        <a:ext cx="2879998" cy="191411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12176-CD2F-C906-EA25-53B514285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34098B-0B48-AE56-B862-572A56252B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A73BFB-98CB-48B9-94EC-951DC396B1C8}" type="datetimeFigureOut">
              <a:rPr lang="en-GB" smtClean="0"/>
              <a:t>16/06/2025</a:t>
            </a:fld>
            <a:endParaRPr lang="en-GB"/>
          </a:p>
        </p:txBody>
      </p:sp>
      <p:sp>
        <p:nvSpPr>
          <p:cNvPr id="4" name="Footer Placeholder 3">
            <a:extLst>
              <a:ext uri="{FF2B5EF4-FFF2-40B4-BE49-F238E27FC236}">
                <a16:creationId xmlns:a16="http://schemas.microsoft.com/office/drawing/2014/main" id="{AC63B982-9802-C80C-80B6-69CAFE725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FE5156C-BE97-DE51-2C5F-56A7C7AA8F5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B72910-E49B-45A5-AD4F-261F7F28C03D}" type="slidenum">
              <a:rPr lang="en-GB" smtClean="0"/>
              <a:t>‹#›</a:t>
            </a:fld>
            <a:endParaRPr lang="en-GB"/>
          </a:p>
        </p:txBody>
      </p:sp>
    </p:spTree>
    <p:extLst>
      <p:ext uri="{BB962C8B-B14F-4D97-AF65-F5344CB8AC3E}">
        <p14:creationId xmlns:p14="http://schemas.microsoft.com/office/powerpoint/2010/main" val="2183679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DA7AC-21A6-48FE-AADC-53FFB7595DE4}" type="datetimeFigureOut">
              <a:rPr lang="en-GB" smtClean="0"/>
              <a:t>16/06/2025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A3158-828B-45DC-A055-D433B2F6AF05}" type="slidenum">
              <a:rPr lang="en-GB" smtClean="0"/>
              <a:t>‹#›</a:t>
            </a:fld>
            <a:endParaRPr lang="en-GB"/>
          </a:p>
        </p:txBody>
      </p:sp>
    </p:spTree>
    <p:extLst>
      <p:ext uri="{BB962C8B-B14F-4D97-AF65-F5344CB8AC3E}">
        <p14:creationId xmlns:p14="http://schemas.microsoft.com/office/powerpoint/2010/main" val="378001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a:t>
            </a:fld>
            <a:endParaRPr lang="en-GB"/>
          </a:p>
        </p:txBody>
      </p:sp>
    </p:spTree>
    <p:extLst>
      <p:ext uri="{BB962C8B-B14F-4D97-AF65-F5344CB8AC3E}">
        <p14:creationId xmlns:p14="http://schemas.microsoft.com/office/powerpoint/2010/main" val="2308123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19</a:t>
            </a:fld>
            <a:endParaRPr lang="en-GB"/>
          </a:p>
        </p:txBody>
      </p:sp>
    </p:spTree>
    <p:extLst>
      <p:ext uri="{BB962C8B-B14F-4D97-AF65-F5344CB8AC3E}">
        <p14:creationId xmlns:p14="http://schemas.microsoft.com/office/powerpoint/2010/main" val="2068342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2</a:t>
            </a:fld>
            <a:endParaRPr lang="en-GB"/>
          </a:p>
        </p:txBody>
      </p:sp>
    </p:spTree>
    <p:extLst>
      <p:ext uri="{BB962C8B-B14F-4D97-AF65-F5344CB8AC3E}">
        <p14:creationId xmlns:p14="http://schemas.microsoft.com/office/powerpoint/2010/main" val="1443749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821B5-59FA-19A9-9F73-A7D11C3391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3789B-1968-BEA7-7465-024943C78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1A7194-7241-ECE7-C2E6-CEFF4216D84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F46B1C9-A47A-1F25-C608-31DA832F63A9}"/>
              </a:ext>
            </a:extLst>
          </p:cNvPr>
          <p:cNvSpPr>
            <a:spLocks noGrp="1"/>
          </p:cNvSpPr>
          <p:nvPr>
            <p:ph type="sldNum" sz="quarter" idx="5"/>
          </p:nvPr>
        </p:nvSpPr>
        <p:spPr/>
        <p:txBody>
          <a:bodyPr/>
          <a:lstStyle/>
          <a:p>
            <a:fld id="{2AEFB60E-C0A5-416E-864A-9ED7E1B46ACC}" type="slidenum">
              <a:rPr lang="en-GB" smtClean="0"/>
              <a:t>3</a:t>
            </a:fld>
            <a:endParaRPr lang="en-GB"/>
          </a:p>
        </p:txBody>
      </p:sp>
    </p:spTree>
    <p:extLst>
      <p:ext uri="{BB962C8B-B14F-4D97-AF65-F5344CB8AC3E}">
        <p14:creationId xmlns:p14="http://schemas.microsoft.com/office/powerpoint/2010/main" val="1649379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4</a:t>
            </a:fld>
            <a:endParaRPr lang="en-GB"/>
          </a:p>
        </p:txBody>
      </p:sp>
    </p:spTree>
    <p:extLst>
      <p:ext uri="{BB962C8B-B14F-4D97-AF65-F5344CB8AC3E}">
        <p14:creationId xmlns:p14="http://schemas.microsoft.com/office/powerpoint/2010/main" val="2458647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21590" algn="just">
              <a:lnSpc>
                <a:spcPct val="100000"/>
              </a:lnSpc>
              <a:spcAft>
                <a:spcPts val="5"/>
              </a:spcAft>
            </a:pPr>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6</a:t>
            </a:fld>
            <a:endParaRPr lang="en-GB"/>
          </a:p>
        </p:txBody>
      </p:sp>
    </p:spTree>
    <p:extLst>
      <p:ext uri="{BB962C8B-B14F-4D97-AF65-F5344CB8AC3E}">
        <p14:creationId xmlns:p14="http://schemas.microsoft.com/office/powerpoint/2010/main" val="3623352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8</a:t>
            </a:fld>
            <a:endParaRPr lang="en-GB"/>
          </a:p>
        </p:txBody>
      </p:sp>
    </p:spTree>
    <p:extLst>
      <p:ext uri="{BB962C8B-B14F-4D97-AF65-F5344CB8AC3E}">
        <p14:creationId xmlns:p14="http://schemas.microsoft.com/office/powerpoint/2010/main" val="1036336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48E5F-883A-081A-D0EA-2D63A339DE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F0A520-54E4-49F8-D068-3671F51DF5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FAF91-8E01-4A9A-ECE7-B4EDA244935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C30E904-CABC-D3FF-421C-6677D163F9C7}"/>
              </a:ext>
            </a:extLst>
          </p:cNvPr>
          <p:cNvSpPr>
            <a:spLocks noGrp="1"/>
          </p:cNvSpPr>
          <p:nvPr>
            <p:ph type="sldNum" sz="quarter" idx="5"/>
          </p:nvPr>
        </p:nvSpPr>
        <p:spPr/>
        <p:txBody>
          <a:bodyPr/>
          <a:lstStyle/>
          <a:p>
            <a:fld id="{2C1A3158-828B-45DC-A055-D433B2F6AF05}" type="slidenum">
              <a:rPr lang="en-GB" smtClean="0"/>
              <a:t>9</a:t>
            </a:fld>
            <a:endParaRPr lang="en-GB"/>
          </a:p>
        </p:txBody>
      </p:sp>
    </p:spTree>
    <p:extLst>
      <p:ext uri="{BB962C8B-B14F-4D97-AF65-F5344CB8AC3E}">
        <p14:creationId xmlns:p14="http://schemas.microsoft.com/office/powerpoint/2010/main" val="3310713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14A80-FF77-CBCF-8E83-81EED67117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09D758-15FC-87D7-61BB-73699F5C9A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4766D7-352D-4193-F1E7-69DFECE0C12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A0F8AF7-06D2-B6F3-1376-340E46684916}"/>
              </a:ext>
            </a:extLst>
          </p:cNvPr>
          <p:cNvSpPr>
            <a:spLocks noGrp="1"/>
          </p:cNvSpPr>
          <p:nvPr>
            <p:ph type="sldNum" sz="quarter" idx="5"/>
          </p:nvPr>
        </p:nvSpPr>
        <p:spPr/>
        <p:txBody>
          <a:bodyPr/>
          <a:lstStyle/>
          <a:p>
            <a:fld id="{2C1A3158-828B-45DC-A055-D433B2F6AF05}" type="slidenum">
              <a:rPr lang="en-GB" smtClean="0"/>
              <a:t>11</a:t>
            </a:fld>
            <a:endParaRPr lang="en-GB"/>
          </a:p>
        </p:txBody>
      </p:sp>
    </p:spTree>
    <p:extLst>
      <p:ext uri="{BB962C8B-B14F-4D97-AF65-F5344CB8AC3E}">
        <p14:creationId xmlns:p14="http://schemas.microsoft.com/office/powerpoint/2010/main" val="1413746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87171-1585-AD6A-CF85-0AD4DCDAD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77A68-62C6-DB3D-E92B-B4481251E3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23D12C-7E6B-6A7D-F9E1-301CA7C4D04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916281A-A49B-0D5B-E430-6A8E69357F64}"/>
              </a:ext>
            </a:extLst>
          </p:cNvPr>
          <p:cNvSpPr>
            <a:spLocks noGrp="1"/>
          </p:cNvSpPr>
          <p:nvPr>
            <p:ph type="sldNum" sz="quarter" idx="5"/>
          </p:nvPr>
        </p:nvSpPr>
        <p:spPr/>
        <p:txBody>
          <a:bodyPr/>
          <a:lstStyle/>
          <a:p>
            <a:fld id="{2C1A3158-828B-45DC-A055-D433B2F6AF05}" type="slidenum">
              <a:rPr lang="en-GB" smtClean="0"/>
              <a:t>18</a:t>
            </a:fld>
            <a:endParaRPr lang="en-GB"/>
          </a:p>
        </p:txBody>
      </p:sp>
    </p:spTree>
    <p:extLst>
      <p:ext uri="{BB962C8B-B14F-4D97-AF65-F5344CB8AC3E}">
        <p14:creationId xmlns:p14="http://schemas.microsoft.com/office/powerpoint/2010/main" val="13959296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C8279A9B-1203-6748-7911-405F61EB5EA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pic>
        <p:nvPicPr>
          <p:cNvPr id="4" name="Picture 3" descr="Legal Aid Agency. Providing access to justice through working with others to achieve excellence in the delivery of legal aid">
            <a:extLst>
              <a:ext uri="{FF2B5EF4-FFF2-40B4-BE49-F238E27FC236}">
                <a16:creationId xmlns:a16="http://schemas.microsoft.com/office/drawing/2014/main" id="{26D82072-2C01-2A68-D7B0-AA6398650CD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pic>
        <p:nvPicPr>
          <p:cNvPr id="6" name="Picture 5">
            <a:extLst>
              <a:ext uri="{FF2B5EF4-FFF2-40B4-BE49-F238E27FC236}">
                <a16:creationId xmlns:a16="http://schemas.microsoft.com/office/drawing/2014/main" id="{652739A3-1883-60BC-C01C-C3007D9C343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972292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ntent &amp; Emphasi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lvl2pPr>
              <a:buClrTx/>
              <a:defRPr/>
            </a:lvl2pPr>
            <a:lvl3pPr>
              <a:buClrTx/>
              <a:defRPr/>
            </a:lvl3pPr>
            <a:lvl4pPr>
              <a:buClrTx/>
              <a:defRPr/>
            </a:lvl4pPr>
            <a:lvl5pPr>
              <a:buClrTx/>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02284" y="6457194"/>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64937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Large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624F3EF4-BF41-0563-2948-DCF0BDB2E7FF}"/>
              </a:ext>
            </a:extLst>
          </p:cNvPr>
          <p:cNvSpPr>
            <a:spLocks noGrp="1"/>
          </p:cNvSpPr>
          <p:nvPr>
            <p:ph type="body" sz="quarter" idx="13"/>
          </p:nvPr>
        </p:nvSpPr>
        <p:spPr>
          <a:xfrm>
            <a:off x="809426" y="1395413"/>
            <a:ext cx="10727999" cy="4229897"/>
          </a:xfrm>
        </p:spPr>
        <p:txBody>
          <a:bodyPr>
            <a:normAutofit/>
          </a:bodyPr>
          <a:lstStyle>
            <a:lvl1pPr>
              <a:defRPr sz="3400"/>
            </a:lvl1pPr>
            <a:lvl2pPr marL="360000" indent="-360000">
              <a:buClrTx/>
              <a:defRPr sz="2400"/>
            </a:lvl2pPr>
            <a:lvl3pPr marL="720000" indent="-360000">
              <a:buClrTx/>
              <a:defRPr sz="2400"/>
            </a:lvl3pPr>
            <a:lvl4pPr marL="1080000" indent="-360000">
              <a:buClrTx/>
              <a:defRPr sz="2400"/>
            </a:lvl4pPr>
            <a:lvl5pPr marL="1440000" indent="-360000">
              <a:buClrTx/>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
        <p:nvSpPr>
          <p:cNvPr id="2" name="Footer Placeholder 4">
            <a:extLst>
              <a:ext uri="{FF2B5EF4-FFF2-40B4-BE49-F238E27FC236}">
                <a16:creationId xmlns:a16="http://schemas.microsoft.com/office/drawing/2014/main" id="{1095A724-0307-5E19-7110-5595331D61B1}"/>
              </a:ext>
              <a:ext uri="{C183D7F6-B498-43B3-948B-1728B52AA6E4}">
                <adec:decorative xmlns:adec="http://schemas.microsoft.com/office/drawing/2017/decorative" val="1"/>
              </a:ext>
            </a:extLst>
          </p:cNvPr>
          <p:cNvSpPr>
            <a:spLocks noGrp="1"/>
          </p:cNvSpPr>
          <p:nvPr>
            <p:ph type="ftr" sz="quarter" idx="11"/>
          </p:nvPr>
        </p:nvSpPr>
        <p:spPr>
          <a:xfrm>
            <a:off x="3164613" y="645104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Tree>
    <p:extLst>
      <p:ext uri="{BB962C8B-B14F-4D97-AF65-F5344CB8AC3E}">
        <p14:creationId xmlns:p14="http://schemas.microsoft.com/office/powerpoint/2010/main" val="326443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End Slide">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AE1315A-D470-E14A-1174-2675FA007A0E}"/>
              </a:ext>
            </a:extLst>
          </p:cNvPr>
          <p:cNvSpPr>
            <a:spLocks noGrp="1"/>
          </p:cNvSpPr>
          <p:nvPr>
            <p:ph type="body" idx="1" hasCustomPrompt="1"/>
          </p:nvPr>
        </p:nvSpPr>
        <p:spPr>
          <a:xfrm>
            <a:off x="708800" y="3281680"/>
            <a:ext cx="7920000" cy="2515262"/>
          </a:xfrm>
        </p:spPr>
        <p:txBody>
          <a:bodyPr anchor="b" anchorCtr="0">
            <a:normAutofit/>
          </a:bodyPr>
          <a:lstStyle>
            <a:lvl1pPr marL="0" indent="0" algn="ctr">
              <a:lnSpc>
                <a:spcPct val="100000"/>
              </a:lnSpc>
              <a:spcAft>
                <a:spcPts val="600"/>
              </a:spcAft>
              <a:buNone/>
              <a:defRPr sz="1800" b="0">
                <a:solidFill>
                  <a:schemeClr val="accent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rtl="0" fontAlgn="base">
              <a:lnSpc>
                <a:spcPts val="1350"/>
              </a:lnSpc>
            </a:pPr>
            <a:r>
              <a:rPr lang="en-GB" sz="1800" b="1" i="0" u="none" strike="noStrike">
                <a:solidFill>
                  <a:srgbClr val="565B96"/>
                </a:solidFill>
                <a:effectLst/>
                <a:latin typeface="Arial" panose="020B0604020202020204" pitchFamily="34" charset="0"/>
              </a:rPr>
              <a:t>Legal Aid Agency</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13th Floor (13.51)</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102 Petty France</a:t>
            </a:r>
          </a:p>
          <a:p>
            <a:pPr algn="l" rtl="0" fontAlgn="base">
              <a:lnSpc>
                <a:spcPts val="1350"/>
              </a:lnSpc>
            </a:pPr>
            <a:r>
              <a:rPr lang="en-US" sz="1800" b="0" i="0">
                <a:solidFill>
                  <a:srgbClr val="000000"/>
                </a:solidFill>
                <a:effectLst/>
                <a:latin typeface="Arial" panose="020B0604020202020204" pitchFamily="34" charset="0"/>
              </a:rPr>
              <a:t>​</a:t>
            </a: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London SW1H 9AJ</a:t>
            </a:r>
          </a:p>
          <a:p>
            <a:pPr algn="l" rtl="0" fontAlgn="base">
              <a:lnSpc>
                <a:spcPts val="1350"/>
              </a:lnSpc>
            </a:pP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algn="l" rtl="0" fontAlgn="base">
              <a:lnSpc>
                <a:spcPts val="1350"/>
              </a:lnSpc>
            </a:pPr>
            <a:r>
              <a:rPr lang="en-GB" sz="1800" b="0" i="0" u="none" strike="noStrike">
                <a:solidFill>
                  <a:srgbClr val="565B96"/>
                </a:solidFill>
                <a:effectLst/>
                <a:latin typeface="Arial" panose="020B0604020202020204" pitchFamily="34" charset="0"/>
              </a:rPr>
              <a:t>gov.uk/government/organisations/legal-aid-agency </a:t>
            </a: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lvl="0"/>
            <a:endParaRPr lang="en-US" noProof="0"/>
          </a:p>
        </p:txBody>
      </p:sp>
    </p:spTree>
    <p:extLst>
      <p:ext uri="{BB962C8B-B14F-4D97-AF65-F5344CB8AC3E}">
        <p14:creationId xmlns:p14="http://schemas.microsoft.com/office/powerpoint/2010/main" val="421227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Larg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8572C6D-C3B3-4399-8C80-6E80177792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9143"/>
            <a:ext cx="12189628" cy="6854952"/>
          </a:xfrm>
          <a:prstGeom prst="rect">
            <a:avLst/>
          </a:prstGeom>
        </p:spPr>
      </p:pic>
      <p:sp>
        <p:nvSpPr>
          <p:cNvPr id="3" name="Content Placeholder 2">
            <a:extLst>
              <a:ext uri="{FF2B5EF4-FFF2-40B4-BE49-F238E27FC236}">
                <a16:creationId xmlns:a16="http://schemas.microsoft.com/office/drawing/2014/main" id="{3ED172B8-BB78-4472-BCD0-2892B3F88B51}"/>
              </a:ext>
            </a:extLst>
          </p:cNvPr>
          <p:cNvSpPr>
            <a:spLocks noGrp="1"/>
          </p:cNvSpPr>
          <p:nvPr>
            <p:ph idx="1" hasCustomPrompt="1"/>
          </p:nvPr>
        </p:nvSpPr>
        <p:spPr>
          <a:xfrm>
            <a:off x="647999" y="1296000"/>
            <a:ext cx="11012777" cy="4266000"/>
          </a:xfrm>
        </p:spPr>
        <p:txBody>
          <a:bodyPr>
            <a:normAutofit/>
          </a:bodyPr>
          <a:lstStyle>
            <a:lvl1pPr>
              <a:defRPr sz="3400" b="0">
                <a:solidFill>
                  <a:srgbClr val="575C96"/>
                </a:solidFill>
              </a:defRPr>
            </a:lvl1pPr>
          </a:lstStyle>
          <a:p>
            <a:pPr lvl="0"/>
            <a:r>
              <a:rPr lang="en-US"/>
              <a:t>Large text</a:t>
            </a:r>
          </a:p>
        </p:txBody>
      </p:sp>
      <p:sp>
        <p:nvSpPr>
          <p:cNvPr id="11" name="Footer Placeholder 10">
            <a:extLst>
              <a:ext uri="{FF2B5EF4-FFF2-40B4-BE49-F238E27FC236}">
                <a16:creationId xmlns:a16="http://schemas.microsoft.com/office/drawing/2014/main" id="{21800271-3FB8-4215-8F17-0E1D0D6D2E2A}"/>
              </a:ext>
            </a:extLst>
          </p:cNvPr>
          <p:cNvSpPr>
            <a:spLocks noGrp="1"/>
          </p:cNvSpPr>
          <p:nvPr>
            <p:ph type="ftr" sz="quarter" idx="11"/>
          </p:nvPr>
        </p:nvSpPr>
        <p:spPr>
          <a:xfrm>
            <a:off x="3293724" y="644469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12" name="Slide Number Placeholder 11">
            <a:extLst>
              <a:ext uri="{FF2B5EF4-FFF2-40B4-BE49-F238E27FC236}">
                <a16:creationId xmlns:a16="http://schemas.microsoft.com/office/drawing/2014/main" id="{07FF09E1-5251-4D01-B98C-8F705DADBD9F}"/>
              </a:ext>
            </a:extLst>
          </p:cNvPr>
          <p:cNvSpPr>
            <a:spLocks noGrp="1"/>
          </p:cNvSpPr>
          <p:nvPr>
            <p:ph type="sldNum" sz="quarter" idx="12"/>
          </p:nvPr>
        </p:nvSpPr>
        <p:spPr/>
        <p:txBody>
          <a:bodyPr/>
          <a:lstStyle/>
          <a:p>
            <a:fld id="{9A8223AF-F2F5-41F7-A71C-81CE492BCB88}" type="slidenum">
              <a:rPr lang="en-GB" smtClean="0"/>
              <a:pPr/>
              <a:t>‹#›</a:t>
            </a:fld>
            <a:endParaRPr lang="en-GB"/>
          </a:p>
        </p:txBody>
      </p:sp>
    </p:spTree>
    <p:extLst>
      <p:ext uri="{BB962C8B-B14F-4D97-AF65-F5344CB8AC3E}">
        <p14:creationId xmlns:p14="http://schemas.microsoft.com/office/powerpoint/2010/main" val="30103838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C8279A9B-1203-6748-7911-405F61EB5EA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0463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pic>
        <p:nvPicPr>
          <p:cNvPr id="3" name="Picture 2">
            <a:extLst>
              <a:ext uri="{FF2B5EF4-FFF2-40B4-BE49-F238E27FC236}">
                <a16:creationId xmlns:a16="http://schemas.microsoft.com/office/drawing/2014/main" id="{294CE059-C005-46F5-C45E-25B33E9C157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992807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D33D3-D582-48EF-0A2B-74426CCEC468}"/>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11E300F-E606-52C3-A6CF-24C403CD7DD4}"/>
              </a:ext>
            </a:extLst>
          </p:cNvPr>
          <p:cNvSpPr>
            <a:spLocks noGrp="1"/>
          </p:cNvSpPr>
          <p:nvPr>
            <p:ph idx="1"/>
          </p:nvPr>
        </p:nvSpPr>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a:xfrm>
            <a:off x="3273404" y="644469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951649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73404" y="643453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74179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amp; Emphasi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02284" y="6457194"/>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4071703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End Slide">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AE1315A-D470-E14A-1174-2675FA007A0E}"/>
              </a:ext>
            </a:extLst>
          </p:cNvPr>
          <p:cNvSpPr>
            <a:spLocks noGrp="1"/>
          </p:cNvSpPr>
          <p:nvPr>
            <p:ph type="body" idx="1" hasCustomPrompt="1"/>
          </p:nvPr>
        </p:nvSpPr>
        <p:spPr>
          <a:xfrm>
            <a:off x="708800" y="3281680"/>
            <a:ext cx="7920000" cy="2515262"/>
          </a:xfrm>
        </p:spPr>
        <p:txBody>
          <a:bodyPr anchor="b" anchorCtr="0">
            <a:normAutofit/>
          </a:bodyPr>
          <a:lstStyle>
            <a:lvl1pPr marL="0" indent="0" algn="ctr">
              <a:lnSpc>
                <a:spcPct val="100000"/>
              </a:lnSpc>
              <a:spcAft>
                <a:spcPts val="600"/>
              </a:spcAft>
              <a:buNone/>
              <a:defRPr sz="1800" b="0">
                <a:solidFill>
                  <a:schemeClr val="accent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rtl="0" fontAlgn="base">
              <a:lnSpc>
                <a:spcPts val="1350"/>
              </a:lnSpc>
            </a:pPr>
            <a:r>
              <a:rPr lang="en-GB" sz="1800" b="1" i="0" u="none" strike="noStrike">
                <a:solidFill>
                  <a:srgbClr val="565B96"/>
                </a:solidFill>
                <a:effectLst/>
                <a:latin typeface="Arial" panose="020B0604020202020204" pitchFamily="34" charset="0"/>
              </a:rPr>
              <a:t>Legal Aid Agency</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13th Floor (13.51)</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102 Petty France</a:t>
            </a:r>
          </a:p>
          <a:p>
            <a:pPr algn="l" rtl="0" fontAlgn="base">
              <a:lnSpc>
                <a:spcPts val="1350"/>
              </a:lnSpc>
            </a:pPr>
            <a:r>
              <a:rPr lang="en-US" sz="1800" b="0" i="0">
                <a:solidFill>
                  <a:srgbClr val="000000"/>
                </a:solidFill>
                <a:effectLst/>
                <a:latin typeface="Arial" panose="020B0604020202020204" pitchFamily="34" charset="0"/>
              </a:rPr>
              <a:t>​</a:t>
            </a: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London SW1H 9AJ</a:t>
            </a:r>
          </a:p>
          <a:p>
            <a:pPr algn="l" rtl="0" fontAlgn="base">
              <a:lnSpc>
                <a:spcPts val="1350"/>
              </a:lnSpc>
            </a:pP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algn="l" rtl="0" fontAlgn="base">
              <a:lnSpc>
                <a:spcPts val="1350"/>
              </a:lnSpc>
            </a:pPr>
            <a:r>
              <a:rPr lang="en-GB" sz="1800" b="0" i="0" u="none" strike="noStrike">
                <a:solidFill>
                  <a:srgbClr val="565B96"/>
                </a:solidFill>
                <a:effectLst/>
                <a:latin typeface="Arial" panose="020B0604020202020204" pitchFamily="34" charset="0"/>
              </a:rPr>
              <a:t>gov.uk/government/organisations/legal-aid-agency </a:t>
            </a: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lvl="0"/>
            <a:endParaRPr lang="en-US" noProof="0"/>
          </a:p>
        </p:txBody>
      </p:sp>
    </p:spTree>
    <p:extLst>
      <p:ext uri="{BB962C8B-B14F-4D97-AF65-F5344CB8AC3E}">
        <p14:creationId xmlns:p14="http://schemas.microsoft.com/office/powerpoint/2010/main" val="1947986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Section Header">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grpSp>
        <p:nvGrpSpPr>
          <p:cNvPr id="5" name="Group 4">
            <a:extLst>
              <a:ext uri="{FF2B5EF4-FFF2-40B4-BE49-F238E27FC236}">
                <a16:creationId xmlns:a16="http://schemas.microsoft.com/office/drawing/2014/main" id="{0C41B3F0-93B5-5702-CD4B-349CDE7D8513}"/>
              </a:ext>
            </a:extLst>
          </p:cNvPr>
          <p:cNvGrpSpPr/>
          <p:nvPr userDrawn="1"/>
        </p:nvGrpSpPr>
        <p:grpSpPr>
          <a:xfrm>
            <a:off x="585114" y="459257"/>
            <a:ext cx="1680754" cy="1445623"/>
            <a:chOff x="4189448" y="743342"/>
            <a:chExt cx="1680754" cy="1445623"/>
          </a:xfrm>
        </p:grpSpPr>
        <p:sp>
          <p:nvSpPr>
            <p:cNvPr id="4" name="Rectangle 3">
              <a:extLst>
                <a:ext uri="{FF2B5EF4-FFF2-40B4-BE49-F238E27FC236}">
                  <a16:creationId xmlns:a16="http://schemas.microsoft.com/office/drawing/2014/main" id="{C76A584A-777E-3DC5-9D9E-042EF6413A7C}"/>
                </a:ext>
              </a:extLst>
            </p:cNvPr>
            <p:cNvSpPr/>
            <p:nvPr userDrawn="1"/>
          </p:nvSpPr>
          <p:spPr>
            <a:xfrm>
              <a:off x="4189448" y="743342"/>
              <a:ext cx="1680754" cy="1445623"/>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D246A760-0EBA-1E23-929A-D24E3DA0DAF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4347775" y="870582"/>
              <a:ext cx="1364100" cy="1191144"/>
            </a:xfrm>
            <a:prstGeom prst="rect">
              <a:avLst/>
            </a:prstGeom>
            <a:noFill/>
            <a:ln>
              <a:noFill/>
            </a:ln>
          </p:spPr>
        </p:pic>
      </p:grpSp>
    </p:spTree>
    <p:extLst>
      <p:ext uri="{BB962C8B-B14F-4D97-AF65-F5344CB8AC3E}">
        <p14:creationId xmlns:p14="http://schemas.microsoft.com/office/powerpoint/2010/main" val="330327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Header">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12319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4E23D-FE4D-87EC-DB78-4BAA2E5DEC66}"/>
              </a:ext>
            </a:extLst>
          </p:cNvPr>
          <p:cNvSpPr>
            <a:spLocks noGrp="1"/>
          </p:cNvSpPr>
          <p:nvPr>
            <p:ph type="title"/>
          </p:nvPr>
        </p:nvSpPr>
        <p:spPr>
          <a:xfrm>
            <a:off x="809425" y="372136"/>
            <a:ext cx="10728000" cy="900000"/>
          </a:xfrm>
          <a:prstGeom prst="rect">
            <a:avLst/>
          </a:prstGeom>
        </p:spPr>
        <p:txBody>
          <a:bodyPr vert="horz" lIns="0" tIns="0" rIns="0" bIns="0" rtlCol="0" anchor="ctr">
            <a:normAutofit/>
          </a:body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8F2BB569-A999-1851-FEC6-8F133AB3290A}"/>
              </a:ext>
            </a:extLst>
          </p:cNvPr>
          <p:cNvSpPr>
            <a:spLocks noGrp="1"/>
          </p:cNvSpPr>
          <p:nvPr>
            <p:ph type="body" idx="1"/>
          </p:nvPr>
        </p:nvSpPr>
        <p:spPr>
          <a:xfrm>
            <a:off x="809426" y="1395662"/>
            <a:ext cx="10728000" cy="4229897"/>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Footer Placeholder 4">
            <a:extLst>
              <a:ext uri="{FF2B5EF4-FFF2-40B4-BE49-F238E27FC236}">
                <a16:creationId xmlns:a16="http://schemas.microsoft.com/office/drawing/2014/main" id="{F8035D26-AA16-8F2A-0616-ED002328EE4E}"/>
              </a:ext>
            </a:extLst>
          </p:cNvPr>
          <p:cNvSpPr>
            <a:spLocks noGrp="1"/>
          </p:cNvSpPr>
          <p:nvPr>
            <p:ph type="ftr" sz="quarter" idx="3"/>
          </p:nvPr>
        </p:nvSpPr>
        <p:spPr>
          <a:xfrm>
            <a:off x="3334364" y="6431620"/>
            <a:ext cx="7201467" cy="180000"/>
          </a:xfrm>
          <a:prstGeom prst="rect">
            <a:avLst/>
          </a:prstGeom>
        </p:spPr>
        <p:txBody>
          <a:bodyPr vert="horz" lIns="0" tIns="0" rIns="0" bIns="0" rtlCol="0" anchor="ctr"/>
          <a:lstStyle>
            <a:lvl1pPr algn="r">
              <a:defRPr sz="1100">
                <a:solidFill>
                  <a:schemeClr val="tx1"/>
                </a:solidFill>
              </a:defRPr>
            </a:lvl1pPr>
          </a:lstStyle>
          <a:p>
            <a:r>
              <a:rPr lang="en-GB"/>
              <a:t>Providing access to justice through w</a:t>
            </a:r>
            <a:r>
              <a:rPr lang="en-GB">
                <a:cs typeface="Arial"/>
              </a:rPr>
              <a:t>orking with others to achieve excellence in the delivery of legal aid</a:t>
            </a:r>
          </a:p>
        </p:txBody>
      </p:sp>
      <p:sp>
        <p:nvSpPr>
          <p:cNvPr id="6" name="Slide Number Placeholder 5">
            <a:extLst>
              <a:ext uri="{FF2B5EF4-FFF2-40B4-BE49-F238E27FC236}">
                <a16:creationId xmlns:a16="http://schemas.microsoft.com/office/drawing/2014/main" id="{4F5FE07B-E53E-0564-C75F-F4BF63EE2F4C}"/>
              </a:ext>
            </a:extLst>
          </p:cNvPr>
          <p:cNvSpPr>
            <a:spLocks noGrp="1"/>
          </p:cNvSpPr>
          <p:nvPr>
            <p:ph type="sldNum" sz="quarter" idx="4"/>
          </p:nvPr>
        </p:nvSpPr>
        <p:spPr>
          <a:xfrm>
            <a:off x="11443648" y="6169565"/>
            <a:ext cx="450436" cy="365125"/>
          </a:xfrm>
          <a:prstGeom prst="rect">
            <a:avLst/>
          </a:prstGeom>
        </p:spPr>
        <p:txBody>
          <a:bodyPr vert="horz" lIns="0" tIns="0" rIns="0" bIns="0" rtlCol="0" anchor="ctr"/>
          <a:lstStyle>
            <a:lvl1pPr algn="ctr">
              <a:defRPr sz="1500" b="1">
                <a:solidFill>
                  <a:schemeClr val="accent1"/>
                </a:solidFill>
              </a:defRPr>
            </a:lvl1pPr>
          </a:lstStyle>
          <a:p>
            <a:fld id="{C0189ED6-F87B-4BC1-907E-EF602CA5C674}" type="slidenum">
              <a:rPr lang="en-GB" smtClean="0"/>
              <a:pPr/>
              <a:t>‹#›</a:t>
            </a:fld>
            <a:endParaRPr lang="en-GB"/>
          </a:p>
        </p:txBody>
      </p:sp>
      <p:sp>
        <p:nvSpPr>
          <p:cNvPr id="9" name="TextBox 8">
            <a:extLst>
              <a:ext uri="{FF2B5EF4-FFF2-40B4-BE49-F238E27FC236}">
                <a16:creationId xmlns:a16="http://schemas.microsoft.com/office/drawing/2014/main" id="{88791CA8-91EF-4A56-DA76-4E3357B9B991}"/>
              </a:ext>
            </a:extLst>
          </p:cNvPr>
          <p:cNvSpPr txBox="1"/>
          <p:nvPr>
            <p:extLst>
              <p:ext uri="{1162E1C5-73C7-4A58-AE30-91384D911F3F}">
                <p184:classification xmlns:p184="http://schemas.microsoft.com/office/powerpoint/2018/4/main" val="hdr"/>
              </p:ext>
            </p:extLst>
          </p:nvPr>
        </p:nvSpPr>
        <p:spPr>
          <a:xfrm>
            <a:off x="5114925" y="6350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10" name="TextBox 9">
            <a:extLst>
              <a:ext uri="{FF2B5EF4-FFF2-40B4-BE49-F238E27FC236}">
                <a16:creationId xmlns:a16="http://schemas.microsoft.com/office/drawing/2014/main" id="{F5D4F422-D30B-C1C8-E9AB-9CA47E9D2C17}"/>
              </a:ext>
            </a:extLst>
          </p:cNvPr>
          <p:cNvSpPr txBox="1"/>
          <p:nvPr>
            <p:extLst>
              <p:ext uri="{1162E1C5-73C7-4A58-AE30-91384D911F3F}">
                <p184:classification xmlns:p184="http://schemas.microsoft.com/office/powerpoint/2018/4/main" val="ftr"/>
              </p:ext>
            </p:extLst>
          </p:nvPr>
        </p:nvSpPr>
        <p:spPr>
          <a:xfrm>
            <a:off x="5114925" y="661162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8" name="Footer Placeholder 4">
            <a:extLst>
              <a:ext uri="{FF2B5EF4-FFF2-40B4-BE49-F238E27FC236}">
                <a16:creationId xmlns:a16="http://schemas.microsoft.com/office/drawing/2014/main" id="{5B3C209A-4ABE-FA6B-E059-7AB94177A2CF}"/>
              </a:ext>
              <a:ext uri="{C183D7F6-B498-43B3-948B-1728B52AA6E4}">
                <adec:decorative xmlns:adec="http://schemas.microsoft.com/office/drawing/2017/decorative" val="1"/>
              </a:ext>
            </a:extLst>
          </p:cNvPr>
          <p:cNvSpPr>
            <a:spLocks noGrp="1"/>
          </p:cNvSpPr>
          <p:nvPr/>
        </p:nvSpPr>
        <p:spPr>
          <a:xfrm>
            <a:off x="2495267" y="3339000"/>
            <a:ext cx="7201467" cy="180000"/>
          </a:xfrm>
          <a:prstGeom prst="rect">
            <a:avLst/>
          </a:prstGeom>
        </p:spPr>
        <p:txBody>
          <a:bodyPr vert="horz" lIns="0" tIns="0" rIns="0" bIns="0" rtlCol="0" anchor="b" anchorCtr="0"/>
          <a:lstStyle>
            <a:defPPr>
              <a:defRPr lang="en-US"/>
            </a:defPPr>
            <a:lvl1pPr marL="0" algn="r"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cs typeface="Arial"/>
            </a:endParaRPr>
          </a:p>
        </p:txBody>
      </p:sp>
      <p:sp>
        <p:nvSpPr>
          <p:cNvPr id="4" name="TextBox 3">
            <a:extLst>
              <a:ext uri="{FF2B5EF4-FFF2-40B4-BE49-F238E27FC236}">
                <a16:creationId xmlns:a16="http://schemas.microsoft.com/office/drawing/2014/main" id="{764A462A-B323-AC0D-5D66-A8D2BA8F21E6}"/>
              </a:ext>
            </a:extLst>
          </p:cNvPr>
          <p:cNvSpPr txBox="1"/>
          <p:nvPr userDrawn="1">
            <p:extLst>
              <p:ext uri="{1162E1C5-73C7-4A58-AE30-91384D911F3F}">
                <p184:classification xmlns:p184="http://schemas.microsoft.com/office/powerpoint/2018/4/main" val="hdr"/>
              </p:ext>
            </p:extLst>
          </p:nvPr>
        </p:nvSpPr>
        <p:spPr>
          <a:xfrm>
            <a:off x="5114925" y="6350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7" name="TextBox 6">
            <a:extLst>
              <a:ext uri="{FF2B5EF4-FFF2-40B4-BE49-F238E27FC236}">
                <a16:creationId xmlns:a16="http://schemas.microsoft.com/office/drawing/2014/main" id="{CF781403-E183-D455-5A19-4735FEE08966}"/>
              </a:ext>
            </a:extLst>
          </p:cNvPr>
          <p:cNvSpPr txBox="1"/>
          <p:nvPr userDrawn="1">
            <p:extLst>
              <p:ext uri="{1162E1C5-73C7-4A58-AE30-91384D911F3F}">
                <p184:classification xmlns:p184="http://schemas.microsoft.com/office/powerpoint/2018/4/main" val="ftr"/>
              </p:ext>
            </p:extLst>
          </p:nvPr>
        </p:nvSpPr>
        <p:spPr>
          <a:xfrm>
            <a:off x="5114925" y="661162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11" name="Footer Placeholder 4">
            <a:extLst>
              <a:ext uri="{FF2B5EF4-FFF2-40B4-BE49-F238E27FC236}">
                <a16:creationId xmlns:a16="http://schemas.microsoft.com/office/drawing/2014/main" id="{FD9AD815-E1A4-87EC-15A8-4EFEDA3F3691}"/>
              </a:ext>
              <a:ext uri="{C183D7F6-B498-43B3-948B-1728B52AA6E4}">
                <adec:decorative xmlns:adec="http://schemas.microsoft.com/office/drawing/2017/decorative" val="1"/>
              </a:ext>
            </a:extLst>
          </p:cNvPr>
          <p:cNvSpPr>
            <a:spLocks noGrp="1"/>
          </p:cNvSpPr>
          <p:nvPr userDrawn="1"/>
        </p:nvSpPr>
        <p:spPr>
          <a:xfrm>
            <a:off x="2495267" y="3339000"/>
            <a:ext cx="7201467" cy="180000"/>
          </a:xfrm>
          <a:prstGeom prst="rect">
            <a:avLst/>
          </a:prstGeom>
        </p:spPr>
        <p:txBody>
          <a:bodyPr vert="horz" lIns="0" tIns="0" rIns="0" bIns="0" rtlCol="0" anchor="b" anchorCtr="0"/>
          <a:lstStyle>
            <a:defPPr>
              <a:defRPr lang="en-US"/>
            </a:defPPr>
            <a:lvl1pPr marL="0" algn="r"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cs typeface="Arial"/>
            </a:endParaRPr>
          </a:p>
        </p:txBody>
      </p:sp>
    </p:spTree>
    <p:extLst>
      <p:ext uri="{BB962C8B-B14F-4D97-AF65-F5344CB8AC3E}">
        <p14:creationId xmlns:p14="http://schemas.microsoft.com/office/powerpoint/2010/main" val="352617305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62" r:id="rId4"/>
    <p:sldLayoutId id="2147483663" r:id="rId5"/>
    <p:sldLayoutId id="2147483664" r:id="rId6"/>
    <p:sldLayoutId id="2147483666" r:id="rId7"/>
    <p:sldLayoutId id="2147483667" r:id="rId8"/>
    <p:sldLayoutId id="2147483651" r:id="rId9"/>
    <p:sldLayoutId id="2147483655" r:id="rId10"/>
    <p:sldLayoutId id="2147483653" r:id="rId11"/>
    <p:sldLayoutId id="2147483656" r:id="rId12"/>
    <p:sldLayoutId id="2147483658" r:id="rId13"/>
  </p:sldLayoutIdLst>
  <p:hf hdr="0" dt="0"/>
  <p:txStyles>
    <p:titleStyle>
      <a:lvl1pPr algn="l" defTabSz="914400" rtl="0" eaLnBrk="1" latinLnBrk="0" hangingPunct="1">
        <a:lnSpc>
          <a:spcPct val="100000"/>
        </a:lnSpc>
        <a:spcBef>
          <a:spcPct val="0"/>
        </a:spcBef>
        <a:buNone/>
        <a:defRPr sz="24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LAAHelpUsSayYes@justice.gov.uk"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hyperlink" Target="https://legalaidlearning.justice.gov.uk/civil-fixer-guidance/" TargetMode="External"/><Relationship Id="rId2" Type="http://schemas.openxmlformats.org/officeDocument/2006/relationships/hyperlink" Target="mailto:ContactECC@Justice.gov.uk"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assets.publishing.service.gov.uk/media/635ab670e90e070bc2faa806/ECF_Provider_Pack_September_2022_Amendments.pdf" TargetMode="External"/><Relationship Id="rId7" Type="http://schemas.openxmlformats.org/officeDocument/2006/relationships/hyperlink" Target="https://assets.publishing.service.gov.uk/media/67404eca53373262c0d825ae/Lord_Chancellor_s_guidance_on_determining_financial_eligibility_for_Controlled_Work_and_Family_Mediation__November_2024_.pdf" TargetMode="External"/><Relationship Id="rId2" Type="http://schemas.openxmlformats.org/officeDocument/2006/relationships/hyperlink" Target="https://www.gov.uk/government/publications/legal-aid-exceptional-case-funding-form-and-guidance" TargetMode="External"/><Relationship Id="rId1" Type="http://schemas.openxmlformats.org/officeDocument/2006/relationships/slideLayout" Target="../slideLayouts/slideLayout4.xml"/><Relationship Id="rId6" Type="http://schemas.openxmlformats.org/officeDocument/2006/relationships/hyperlink" Target="https://www.legislation.gov.uk/uksi/2013/480/contents" TargetMode="External"/><Relationship Id="rId5" Type="http://schemas.openxmlformats.org/officeDocument/2006/relationships/hyperlink" Target="https://www.gov.uk/guidance/legal-aid-apply-for-exceptional-case-funding" TargetMode="External"/><Relationship Id="rId4" Type="http://schemas.openxmlformats.org/officeDocument/2006/relationships/hyperlink" Target="https://assets.publishing.service.gov.uk/media/64c396697aea5b00126a8de4/Lord_Chancellor_s_Exceptional_Funding_Guidance__Non-Inquests___July_2023_.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legislation.gov.uk/uksi/2013/104/contents" TargetMode="External"/><Relationship Id="rId2" Type="http://schemas.openxmlformats.org/officeDocument/2006/relationships/hyperlink" Target="https://assets.publishing.service.gov.uk/media/66a9ff2d0808eaf43b50da63/4_8_2024_Immigration_and_Asylum_Category_Specific_Rules.pdf" TargetMode="External"/><Relationship Id="rId1" Type="http://schemas.openxmlformats.org/officeDocument/2006/relationships/slideLayout" Target="../slideLayouts/slideLayout4.xml"/><Relationship Id="rId5" Type="http://schemas.openxmlformats.org/officeDocument/2006/relationships/hyperlink" Target="https://assets.publishing.service.gov.uk/government/uploads/system/uploads/attachment_data/file/759115/Immigration_and_Asylum_Upper_Tribunal_Background_Information.pdf" TargetMode="External"/><Relationship Id="rId4" Type="http://schemas.openxmlformats.org/officeDocument/2006/relationships/hyperlink" Target="https://assets.publishing.service.gov.uk/media/677bb473d721a08c00665496/Lord_Chancellor_guidance_under_section_4_LASPO_-_ver_06012025_-_FINAL.pdf" TargetMode="Externa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0.jpe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Layout" Target="../diagrams/layout3.xml"/><Relationship Id="rId7" Type="http://schemas.openxmlformats.org/officeDocument/2006/relationships/image" Target="../media/image11.jpe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13.png"/></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677F71-B14D-5C0D-3FF5-1BBCC940D4C4}"/>
              </a:ext>
            </a:extLst>
          </p:cNvPr>
          <p:cNvSpPr>
            <a:spLocks noGrp="1"/>
          </p:cNvSpPr>
          <p:nvPr>
            <p:ph type="ctrTitle"/>
          </p:nvPr>
        </p:nvSpPr>
        <p:spPr>
          <a:xfrm>
            <a:off x="758188" y="2622074"/>
            <a:ext cx="10168891" cy="1080000"/>
          </a:xfrm>
        </p:spPr>
        <p:txBody>
          <a:bodyPr>
            <a:normAutofit fontScale="90000"/>
          </a:bodyPr>
          <a:lstStyle/>
          <a:p>
            <a:r>
              <a:rPr lang="en-GB" sz="3600" b="1">
                <a:effectLst/>
                <a:ea typeface="Calibri" panose="020F0502020204030204" pitchFamily="34" charset="0"/>
                <a:cs typeface="Calibri" panose="020F0502020204030204" pitchFamily="34" charset="0"/>
              </a:rPr>
              <a:t>Immigration: Exceptional Case Funding: Controlled Work</a:t>
            </a:r>
            <a:br>
              <a:rPr lang="en-US"/>
            </a:br>
            <a:r>
              <a:rPr lang="en-US"/>
              <a:t> </a:t>
            </a:r>
            <a:br>
              <a:rPr lang="en-US"/>
            </a:br>
            <a:endParaRPr lang="en-GB"/>
          </a:p>
        </p:txBody>
      </p:sp>
      <p:sp>
        <p:nvSpPr>
          <p:cNvPr id="5" name="Subtitle 4">
            <a:extLst>
              <a:ext uri="{FF2B5EF4-FFF2-40B4-BE49-F238E27FC236}">
                <a16:creationId xmlns:a16="http://schemas.microsoft.com/office/drawing/2014/main" id="{D41182CE-9392-D73E-F3D7-AE07E2B2DAEE}"/>
              </a:ext>
            </a:extLst>
          </p:cNvPr>
          <p:cNvSpPr>
            <a:spLocks noGrp="1"/>
          </p:cNvSpPr>
          <p:nvPr>
            <p:ph type="subTitle" idx="1"/>
          </p:nvPr>
        </p:nvSpPr>
        <p:spPr>
          <a:xfrm>
            <a:off x="758190" y="3838357"/>
            <a:ext cx="8328660" cy="1080000"/>
          </a:xfrm>
        </p:spPr>
        <p:txBody>
          <a:bodyPr vert="horz" lIns="0" tIns="0" rIns="0" bIns="0" rtlCol="0" anchor="t">
            <a:normAutofit/>
          </a:bodyPr>
          <a:lstStyle/>
          <a:p>
            <a:r>
              <a:rPr lang="en-US" dirty="0"/>
              <a:t>Exceptional and Complex Cases Team (ECCT)</a:t>
            </a:r>
            <a:endParaRPr lang="en-GB" dirty="0"/>
          </a:p>
        </p:txBody>
      </p:sp>
      <p:sp>
        <p:nvSpPr>
          <p:cNvPr id="6" name="Text Placeholder 5">
            <a:extLst>
              <a:ext uri="{FF2B5EF4-FFF2-40B4-BE49-F238E27FC236}">
                <a16:creationId xmlns:a16="http://schemas.microsoft.com/office/drawing/2014/main" id="{82E208B1-4788-BFC0-7C66-534FFDA51C88}"/>
              </a:ext>
            </a:extLst>
          </p:cNvPr>
          <p:cNvSpPr>
            <a:spLocks noGrp="1"/>
          </p:cNvSpPr>
          <p:nvPr>
            <p:ph type="body" sz="quarter" idx="13"/>
          </p:nvPr>
        </p:nvSpPr>
        <p:spPr/>
        <p:txBody>
          <a:bodyPr/>
          <a:lstStyle/>
          <a:p>
            <a:r>
              <a:rPr lang="en-US"/>
              <a:t>8 May 2025</a:t>
            </a:r>
            <a:endParaRPr lang="en-GB"/>
          </a:p>
        </p:txBody>
      </p:sp>
    </p:spTree>
    <p:extLst>
      <p:ext uri="{BB962C8B-B14F-4D97-AF65-F5344CB8AC3E}">
        <p14:creationId xmlns:p14="http://schemas.microsoft.com/office/powerpoint/2010/main" val="333777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AA287-B191-19FF-32E4-BB567A7E8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00CE3-E9D8-5DCF-4A5A-79F7BA2D0A25}"/>
              </a:ext>
            </a:extLst>
          </p:cNvPr>
          <p:cNvSpPr>
            <a:spLocks noGrp="1"/>
          </p:cNvSpPr>
          <p:nvPr>
            <p:ph type="title"/>
          </p:nvPr>
        </p:nvSpPr>
        <p:spPr/>
        <p:txBody>
          <a:bodyPr/>
          <a:lstStyle/>
          <a:p>
            <a:r>
              <a:rPr lang="en-GB"/>
              <a:t>Controlled legal representations</a:t>
            </a:r>
          </a:p>
        </p:txBody>
      </p:sp>
    </p:spTree>
    <p:extLst>
      <p:ext uri="{BB962C8B-B14F-4D97-AF65-F5344CB8AC3E}">
        <p14:creationId xmlns:p14="http://schemas.microsoft.com/office/powerpoint/2010/main" val="416715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6877E-681A-3B99-37E8-297A0B0DF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99BD6-EA5F-DE2E-3C99-A092F4870738}"/>
              </a:ext>
            </a:extLst>
          </p:cNvPr>
          <p:cNvSpPr>
            <a:spLocks noGrp="1"/>
          </p:cNvSpPr>
          <p:nvPr>
            <p:ph type="title"/>
          </p:nvPr>
        </p:nvSpPr>
        <p:spPr/>
        <p:txBody>
          <a:bodyPr/>
          <a:lstStyle/>
          <a:p>
            <a:r>
              <a:rPr lang="en-GB" b="1">
                <a:effectLst/>
                <a:ea typeface="Calibri" panose="020F0502020204030204" pitchFamily="34" charset="0"/>
                <a:cs typeface="Calibri" panose="020F0502020204030204" pitchFamily="34" charset="0"/>
              </a:rPr>
              <a:t>Controlled legal </a:t>
            </a:r>
            <a:r>
              <a:rPr lang="en-GB">
                <a:ea typeface="Calibri" panose="020F0502020204030204" pitchFamily="34" charset="0"/>
                <a:cs typeface="Calibri" panose="020F0502020204030204" pitchFamily="34" charset="0"/>
              </a:rPr>
              <a:t>r</a:t>
            </a:r>
            <a:r>
              <a:rPr lang="en-GB" b="1">
                <a:effectLst/>
                <a:ea typeface="Calibri" panose="020F0502020204030204" pitchFamily="34" charset="0"/>
                <a:cs typeface="Calibri" panose="020F0502020204030204" pitchFamily="34" charset="0"/>
              </a:rPr>
              <a:t>epresentations: First Tier Tribunal</a:t>
            </a:r>
            <a:endParaRPr lang="en-GB"/>
          </a:p>
        </p:txBody>
      </p:sp>
      <p:sp>
        <p:nvSpPr>
          <p:cNvPr id="4" name="Footer Placeholder 3">
            <a:extLst>
              <a:ext uri="{FF2B5EF4-FFF2-40B4-BE49-F238E27FC236}">
                <a16:creationId xmlns:a16="http://schemas.microsoft.com/office/drawing/2014/main" id="{FA966B46-E243-A920-7566-C11E3BCCC0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05FC949B-85A0-13A2-B730-43B127B0860E}"/>
              </a:ext>
            </a:extLst>
          </p:cNvPr>
          <p:cNvSpPr txBox="1"/>
          <p:nvPr/>
        </p:nvSpPr>
        <p:spPr>
          <a:xfrm>
            <a:off x="809424" y="1207342"/>
            <a:ext cx="10634223" cy="3933834"/>
          </a:xfrm>
          <a:prstGeom prst="rect">
            <a:avLst/>
          </a:prstGeom>
          <a:noFill/>
        </p:spPr>
        <p:txBody>
          <a:bodyPr wrap="square">
            <a:spAutoFit/>
          </a:bodyPr>
          <a:lstStyle/>
          <a:p>
            <a:pPr>
              <a:lnSpc>
                <a:spcPct val="150000"/>
              </a:lnSpc>
            </a:pPr>
            <a:r>
              <a:rPr lang="en-GB" sz="2000" b="1">
                <a:effectLst/>
                <a:ea typeface="Calibri" panose="020F0502020204030204" pitchFamily="34" charset="0"/>
                <a:cs typeface="Calibri" panose="020F0502020204030204" pitchFamily="34" charset="0"/>
              </a:rPr>
              <a:t>Section 10(2)(b) LASPO 2012: </a:t>
            </a:r>
            <a:r>
              <a:rPr lang="en-GB" sz="2000">
                <a:effectLst/>
                <a:ea typeface="Calibri" panose="020F0502020204030204" pitchFamily="34" charset="0"/>
                <a:cs typeface="Calibri" panose="020F0502020204030204" pitchFamily="34" charset="0"/>
              </a:rPr>
              <a:t>To qualify an individual must have both an ECF determination and must qualify for services on the means and merits test .</a:t>
            </a:r>
          </a:p>
          <a:p>
            <a:pPr marL="342900" lvl="0" indent="-342900">
              <a:lnSpc>
                <a:spcPct val="150000"/>
              </a:lnSpc>
              <a:spcAft>
                <a:spcPts val="800"/>
              </a:spcAft>
              <a:buFont typeface="Arial" panose="020B0604020202020204" pitchFamily="34" charset="0"/>
              <a:buChar char="•"/>
              <a:tabLst>
                <a:tab pos="457200" algn="l"/>
              </a:tabLst>
            </a:pPr>
            <a:r>
              <a:rPr lang="en-GB" sz="2000">
                <a:effectLst/>
                <a:ea typeface="Calibri" panose="020F0502020204030204" pitchFamily="34" charset="0"/>
                <a:cs typeface="Calibri" panose="020F0502020204030204" pitchFamily="34" charset="0"/>
              </a:rPr>
              <a:t>For ECF cases the same means regulations apply</a:t>
            </a:r>
            <a:endParaRPr lang="en-GB" sz="2000">
              <a:effectLst/>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Arial" panose="020B0604020202020204" pitchFamily="34" charset="0"/>
              <a:buChar char="•"/>
              <a:tabLst>
                <a:tab pos="457200" algn="l"/>
              </a:tabLst>
            </a:pPr>
            <a:r>
              <a:rPr lang="en-GB" sz="2000">
                <a:effectLst/>
                <a:ea typeface="Calibri" panose="020F0502020204030204" pitchFamily="34" charset="0"/>
                <a:cs typeface="Calibri" panose="020F0502020204030204" pitchFamily="34" charset="0"/>
              </a:rPr>
              <a:t>CLA (Financial Resources and Payment for Services) Regulations 2013</a:t>
            </a:r>
            <a:endParaRPr lang="en-GB" sz="2000" b="1">
              <a:effectLst/>
              <a:ea typeface="Calibri" panose="020F0502020204030204" pitchFamily="34" charset="0"/>
              <a:cs typeface="Calibri" panose="020F0502020204030204" pitchFamily="34" charset="0"/>
            </a:endParaRPr>
          </a:p>
          <a:p>
            <a:pPr marR="21590" algn="just">
              <a:lnSpc>
                <a:spcPct val="150000"/>
              </a:lnSpc>
              <a:spcAft>
                <a:spcPts val="5"/>
              </a:spcAft>
            </a:pPr>
            <a:r>
              <a:rPr lang="en-GB" sz="2000" b="1">
                <a:effectLst/>
                <a:ea typeface="Calibri" panose="020F0502020204030204" pitchFamily="34" charset="0"/>
                <a:cs typeface="Calibri" panose="020F0502020204030204" pitchFamily="34" charset="0"/>
              </a:rPr>
              <a:t>Merits: </a:t>
            </a:r>
            <a:r>
              <a:rPr lang="en-GB" sz="2000">
                <a:effectLst/>
                <a:ea typeface="Calibri" panose="020F0502020204030204" pitchFamily="34" charset="0"/>
                <a:cs typeface="Calibri" panose="020F0502020204030204" pitchFamily="34" charset="0"/>
              </a:rPr>
              <a:t>Regulation 60 Civil Legal Aid (Merits Regulations) 2013 </a:t>
            </a:r>
            <a:endParaRPr lang="en-GB" sz="2000">
              <a:effectLst/>
              <a:ea typeface="Calibri" panose="020F0502020204030204" pitchFamily="34" charset="0"/>
              <a:cs typeface="Times New Roman" panose="02020603050405020304" pitchFamily="18" charset="0"/>
            </a:endParaRPr>
          </a:p>
          <a:p>
            <a:pPr marL="342900" marR="21590" indent="-342900" algn="just">
              <a:lnSpc>
                <a:spcPct val="150000"/>
              </a:lnSpc>
              <a:spcAft>
                <a:spcPts val="5"/>
              </a:spcAft>
              <a:buFont typeface="Arial" panose="020B0604020202020204" pitchFamily="34" charset="0"/>
              <a:buChar char="•"/>
            </a:pPr>
            <a:r>
              <a:rPr lang="en-GB" sz="2000">
                <a:effectLst/>
                <a:ea typeface="Calibri" panose="020F0502020204030204" pitchFamily="34" charset="0"/>
                <a:cs typeface="Calibri" panose="020F0502020204030204" pitchFamily="34" charset="0"/>
              </a:rPr>
              <a:t>The prospect of success test is an objective test as to how likely the case would be to succeed in a final hearing. The assessment is made objectively based on the evidence available at the time of application.  </a:t>
            </a:r>
            <a:endParaRPr lang="en-GB" sz="2000">
              <a:effectLst/>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81287C8-59F1-78B6-8AA0-B16555BAD49F}"/>
              </a:ext>
            </a:extLst>
          </p:cNvPr>
          <p:cNvSpPr>
            <a:spLocks noGrp="1"/>
          </p:cNvSpPr>
          <p:nvPr>
            <p:ph type="sldNum" sz="quarter" idx="12"/>
          </p:nvPr>
        </p:nvSpPr>
        <p:spPr/>
        <p:txBody>
          <a:bodyPr/>
          <a:lstStyle/>
          <a:p>
            <a:fld id="{C0189ED6-F87B-4BC1-907E-EF602CA5C674}" type="slidenum">
              <a:rPr lang="en-GB" smtClean="0"/>
              <a:t>11</a:t>
            </a:fld>
            <a:endParaRPr lang="en-GB"/>
          </a:p>
        </p:txBody>
      </p:sp>
    </p:spTree>
    <p:extLst>
      <p:ext uri="{BB962C8B-B14F-4D97-AF65-F5344CB8AC3E}">
        <p14:creationId xmlns:p14="http://schemas.microsoft.com/office/powerpoint/2010/main" val="3252727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D05F2-3394-9F22-5259-3D032D36A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2659D5-49C6-193A-0BC4-999DC4BF55F6}"/>
              </a:ext>
            </a:extLst>
          </p:cNvPr>
          <p:cNvSpPr>
            <a:spLocks noGrp="1"/>
          </p:cNvSpPr>
          <p:nvPr>
            <p:ph type="title"/>
          </p:nvPr>
        </p:nvSpPr>
        <p:spPr/>
        <p:txBody>
          <a:bodyPr/>
          <a:lstStyle/>
          <a:p>
            <a:r>
              <a:rPr lang="en-GB" b="1">
                <a:effectLst/>
                <a:ea typeface="Calibri" panose="020F0502020204030204" pitchFamily="34" charset="0"/>
                <a:cs typeface="Calibri" panose="020F0502020204030204" pitchFamily="34" charset="0"/>
              </a:rPr>
              <a:t>First Tier Tribunal continued</a:t>
            </a:r>
            <a:endParaRPr lang="en-GB"/>
          </a:p>
        </p:txBody>
      </p:sp>
      <p:sp>
        <p:nvSpPr>
          <p:cNvPr id="4" name="Footer Placeholder 3">
            <a:extLst>
              <a:ext uri="{FF2B5EF4-FFF2-40B4-BE49-F238E27FC236}">
                <a16:creationId xmlns:a16="http://schemas.microsoft.com/office/drawing/2014/main" id="{FA9018DE-CFBA-2800-575D-B5D47EFD441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9" name="TextBox 8">
            <a:extLst>
              <a:ext uri="{FF2B5EF4-FFF2-40B4-BE49-F238E27FC236}">
                <a16:creationId xmlns:a16="http://schemas.microsoft.com/office/drawing/2014/main" id="{3DE63F10-7671-235F-A402-0E94E6E18AC3}"/>
              </a:ext>
            </a:extLst>
          </p:cNvPr>
          <p:cNvSpPr txBox="1"/>
          <p:nvPr/>
        </p:nvSpPr>
        <p:spPr>
          <a:xfrm>
            <a:off x="809424" y="1239925"/>
            <a:ext cx="10727999" cy="4632037"/>
          </a:xfrm>
          <a:prstGeom prst="rect">
            <a:avLst/>
          </a:prstGeom>
          <a:noFill/>
        </p:spPr>
        <p:txBody>
          <a:bodyPr wrap="square">
            <a:spAutoFit/>
          </a:bodyPr>
          <a:lstStyle/>
          <a:p>
            <a:pPr>
              <a:spcBef>
                <a:spcPts val="600"/>
              </a:spcBef>
              <a:spcAft>
                <a:spcPts val="1200"/>
              </a:spcAft>
              <a:tabLst>
                <a:tab pos="457200" algn="l"/>
              </a:tabLst>
            </a:pPr>
            <a:r>
              <a:rPr lang="en-GB" sz="2000" b="1">
                <a:ea typeface="Calibri" panose="020F0502020204030204" pitchFamily="34" charset="0"/>
                <a:cs typeface="Calibri" panose="020F0502020204030204" pitchFamily="34" charset="0"/>
              </a:rPr>
              <a:t>ECF Criteria: </a:t>
            </a:r>
            <a:r>
              <a:rPr lang="en-GB" sz="2000">
                <a:effectLst/>
                <a:ea typeface="Calibri" panose="020F0502020204030204" pitchFamily="34" charset="0"/>
                <a:cs typeface="Calibri" panose="020F0502020204030204" pitchFamily="34" charset="0"/>
              </a:rPr>
              <a:t>Section 10(2) &amp; (3) of the Legal Aid, Sentencing and Punishment of Offenders Act (LASPO) 2012</a:t>
            </a:r>
            <a:r>
              <a:rPr lang="en-GB" sz="2000">
                <a:ea typeface="Calibri" panose="020F0502020204030204" pitchFamily="34" charset="0"/>
                <a:cs typeface="Times New Roman" panose="02020603050405020304" pitchFamily="18" charset="0"/>
              </a:rPr>
              <a:t> </a:t>
            </a:r>
          </a:p>
          <a:p>
            <a:pPr marL="342900" indent="-342900">
              <a:spcBef>
                <a:spcPts val="600"/>
              </a:spcBef>
              <a:spcAft>
                <a:spcPts val="1200"/>
              </a:spcAft>
              <a:buFont typeface="Arial" panose="020B0604020202020204" pitchFamily="34" charset="0"/>
              <a:buChar char="•"/>
              <a:tabLst>
                <a:tab pos="457200" algn="l"/>
              </a:tabLst>
            </a:pPr>
            <a:r>
              <a:rPr lang="en-GB" sz="2000">
                <a:effectLst/>
                <a:ea typeface="Calibri" panose="020F0502020204030204" pitchFamily="34" charset="0"/>
                <a:cs typeface="Calibri" panose="020F0502020204030204" pitchFamily="34" charset="0"/>
              </a:rPr>
              <a:t>There will be breach (or risk of a breach) of an ECHR / EU retained right if legal aid is not provided .Guidance provided by the Lord Chancellor (Inquests &amp; Non-Inquests) under Section 4(3) of LASPO 2012 as to how applications should be considered: </a:t>
            </a:r>
          </a:p>
          <a:p>
            <a:pPr>
              <a:spcBef>
                <a:spcPts val="600"/>
              </a:spcBef>
              <a:spcAft>
                <a:spcPts val="1200"/>
              </a:spcAft>
              <a:tabLst>
                <a:tab pos="457200" algn="l"/>
              </a:tabLst>
            </a:pPr>
            <a:r>
              <a:rPr lang="en-GB" sz="2000" b="1">
                <a:ea typeface="Calibri" panose="020F0502020204030204" pitchFamily="34" charset="0"/>
                <a:cs typeface="Calibri" panose="020F0502020204030204" pitchFamily="34" charset="0"/>
              </a:rPr>
              <a:t>	</a:t>
            </a:r>
            <a:r>
              <a:rPr lang="en-GB" sz="2000" b="1">
                <a:effectLst/>
                <a:ea typeface="Calibri" panose="020F0502020204030204" pitchFamily="34" charset="0"/>
                <a:cs typeface="Calibri" panose="020F0502020204030204" pitchFamily="34" charset="0"/>
              </a:rPr>
              <a:t>(a</a:t>
            </a:r>
            <a:r>
              <a:rPr lang="en-GB" sz="2000">
                <a:effectLst/>
                <a:ea typeface="Calibri" panose="020F0502020204030204" pitchFamily="34" charset="0"/>
                <a:cs typeface="Calibri" panose="020F0502020204030204" pitchFamily="34" charset="0"/>
              </a:rPr>
              <a:t>) How important are the issues at stake? </a:t>
            </a:r>
          </a:p>
          <a:p>
            <a:pPr>
              <a:spcBef>
                <a:spcPts val="600"/>
              </a:spcBef>
              <a:spcAft>
                <a:spcPts val="1200"/>
              </a:spcAft>
              <a:tabLst>
                <a:tab pos="457200" algn="l"/>
              </a:tabLst>
            </a:pPr>
            <a:r>
              <a:rPr lang="en-GB" sz="2000" b="1">
                <a:ea typeface="Calibri" panose="020F0502020204030204" pitchFamily="34" charset="0"/>
                <a:cs typeface="Calibri" panose="020F0502020204030204" pitchFamily="34" charset="0"/>
              </a:rPr>
              <a:t>	</a:t>
            </a:r>
            <a:r>
              <a:rPr lang="en-GB" sz="2000" b="1">
                <a:effectLst/>
                <a:ea typeface="Calibri" panose="020F0502020204030204" pitchFamily="34" charset="0"/>
                <a:cs typeface="Calibri" panose="020F0502020204030204" pitchFamily="34" charset="0"/>
              </a:rPr>
              <a:t>(b)</a:t>
            </a:r>
            <a:r>
              <a:rPr lang="en-GB" sz="2000">
                <a:effectLst/>
                <a:ea typeface="Calibri" panose="020F0502020204030204" pitchFamily="34" charset="0"/>
                <a:cs typeface="Calibri" panose="020F0502020204030204" pitchFamily="34" charset="0"/>
              </a:rPr>
              <a:t> How complex are the procedures, the area of law or the evidence in question? </a:t>
            </a:r>
          </a:p>
          <a:p>
            <a:pPr>
              <a:spcBef>
                <a:spcPts val="600"/>
              </a:spcBef>
              <a:spcAft>
                <a:spcPts val="1200"/>
              </a:spcAft>
              <a:tabLst>
                <a:tab pos="457200" algn="l"/>
              </a:tabLst>
            </a:pPr>
            <a:r>
              <a:rPr lang="en-GB" sz="2000" b="1">
                <a:ea typeface="Calibri" panose="020F0502020204030204" pitchFamily="34" charset="0"/>
                <a:cs typeface="Calibri" panose="020F0502020204030204" pitchFamily="34" charset="0"/>
              </a:rPr>
              <a:t>	</a:t>
            </a:r>
            <a:r>
              <a:rPr lang="en-GB" sz="2000" b="1">
                <a:effectLst/>
                <a:ea typeface="Calibri" panose="020F0502020204030204" pitchFamily="34" charset="0"/>
                <a:cs typeface="Calibri" panose="020F0502020204030204" pitchFamily="34" charset="0"/>
              </a:rPr>
              <a:t>(c)</a:t>
            </a:r>
            <a:r>
              <a:rPr lang="en-GB" sz="2000">
                <a:effectLst/>
                <a:ea typeface="Calibri" panose="020F0502020204030204" pitchFamily="34" charset="0"/>
                <a:cs typeface="Calibri" panose="020F0502020204030204" pitchFamily="34" charset="0"/>
              </a:rPr>
              <a:t> How capable is the individual in presenting their case effectively? </a:t>
            </a:r>
          </a:p>
          <a:p>
            <a:pPr>
              <a:spcBef>
                <a:spcPts val="600"/>
              </a:spcBef>
              <a:spcAft>
                <a:spcPts val="1200"/>
              </a:spcAft>
              <a:tabLst>
                <a:tab pos="457200" algn="l"/>
              </a:tabLst>
            </a:pPr>
            <a:r>
              <a:rPr lang="en-GB" sz="2000" b="1">
                <a:effectLst/>
                <a:ea typeface="Calibri" panose="020F0502020204030204" pitchFamily="34" charset="0"/>
                <a:cs typeface="Calibri" panose="020F0502020204030204" pitchFamily="34" charset="0"/>
              </a:rPr>
              <a:t>Please note: </a:t>
            </a:r>
            <a:r>
              <a:rPr lang="en-GB" sz="2000">
                <a:effectLst/>
                <a:ea typeface="Calibri" panose="020F0502020204030204" pitchFamily="34" charset="0"/>
                <a:cs typeface="Calibri" panose="020F0502020204030204" pitchFamily="34" charset="0"/>
              </a:rPr>
              <a:t>The overarching question to consider is whether the withholding of legal aid would mean that the individual is unable to present his case effectively and without obvious unfairness</a:t>
            </a:r>
            <a:endParaRPr lang="en-GB" sz="2000">
              <a:effectLst/>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D484031-3000-00A3-6E87-9C69C8A52E35}"/>
              </a:ext>
            </a:extLst>
          </p:cNvPr>
          <p:cNvSpPr>
            <a:spLocks noGrp="1"/>
          </p:cNvSpPr>
          <p:nvPr>
            <p:ph type="sldNum" sz="quarter" idx="12"/>
          </p:nvPr>
        </p:nvSpPr>
        <p:spPr/>
        <p:txBody>
          <a:bodyPr/>
          <a:lstStyle/>
          <a:p>
            <a:fld id="{C0189ED6-F87B-4BC1-907E-EF602CA5C674}" type="slidenum">
              <a:rPr lang="en-GB" smtClean="0"/>
              <a:t>12</a:t>
            </a:fld>
            <a:endParaRPr lang="en-GB"/>
          </a:p>
        </p:txBody>
      </p:sp>
    </p:spTree>
    <p:extLst>
      <p:ext uri="{BB962C8B-B14F-4D97-AF65-F5344CB8AC3E}">
        <p14:creationId xmlns:p14="http://schemas.microsoft.com/office/powerpoint/2010/main" val="1673480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97FDC-677F-FF3B-BAB8-C7281FD69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BC387-C0EB-F95A-B50D-758077D16302}"/>
              </a:ext>
            </a:extLst>
          </p:cNvPr>
          <p:cNvSpPr>
            <a:spLocks noGrp="1"/>
          </p:cNvSpPr>
          <p:nvPr>
            <p:ph type="title"/>
          </p:nvPr>
        </p:nvSpPr>
        <p:spPr>
          <a:xfrm>
            <a:off x="759600" y="2620800"/>
            <a:ext cx="9798530" cy="1080000"/>
          </a:xfrm>
        </p:spPr>
        <p:txBody>
          <a:bodyPr/>
          <a:lstStyle/>
          <a:p>
            <a:r>
              <a:rPr lang="en-GB" sz="3200" b="1"/>
              <a:t>Best practice for applications for controlled work</a:t>
            </a:r>
            <a:endParaRPr lang="en-GB"/>
          </a:p>
        </p:txBody>
      </p:sp>
    </p:spTree>
    <p:extLst>
      <p:ext uri="{BB962C8B-B14F-4D97-AF65-F5344CB8AC3E}">
        <p14:creationId xmlns:p14="http://schemas.microsoft.com/office/powerpoint/2010/main" val="1464896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D90B1-4206-A0BE-1917-39DAB4060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B6E0E-541E-C2BA-1618-525BE2454CEF}"/>
              </a:ext>
            </a:extLst>
          </p:cNvPr>
          <p:cNvSpPr>
            <a:spLocks noGrp="1"/>
          </p:cNvSpPr>
          <p:nvPr>
            <p:ph type="title"/>
          </p:nvPr>
        </p:nvSpPr>
        <p:spPr/>
        <p:txBody>
          <a:bodyPr/>
          <a:lstStyle/>
          <a:p>
            <a:r>
              <a:rPr lang="en-GB" sz="2400" b="1"/>
              <a:t>Best practice: Applications for controlled work</a:t>
            </a:r>
            <a:endParaRPr lang="en-GB"/>
          </a:p>
        </p:txBody>
      </p:sp>
      <p:sp>
        <p:nvSpPr>
          <p:cNvPr id="4" name="Footer Placeholder 3">
            <a:extLst>
              <a:ext uri="{FF2B5EF4-FFF2-40B4-BE49-F238E27FC236}">
                <a16:creationId xmlns:a16="http://schemas.microsoft.com/office/drawing/2014/main" id="{D7940225-E6DF-DBA1-DD21-AC2BF9A4F755}"/>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9" name="TextBox 8">
            <a:extLst>
              <a:ext uri="{FF2B5EF4-FFF2-40B4-BE49-F238E27FC236}">
                <a16:creationId xmlns:a16="http://schemas.microsoft.com/office/drawing/2014/main" id="{28596810-B51B-1EA3-BCFC-6A3C62BCDC34}"/>
              </a:ext>
            </a:extLst>
          </p:cNvPr>
          <p:cNvSpPr txBox="1"/>
          <p:nvPr/>
        </p:nvSpPr>
        <p:spPr>
          <a:xfrm>
            <a:off x="809424" y="1154861"/>
            <a:ext cx="10727999" cy="4324261"/>
          </a:xfrm>
          <a:prstGeom prst="rect">
            <a:avLst/>
          </a:prstGeom>
          <a:noFill/>
        </p:spPr>
        <p:txBody>
          <a:bodyPr wrap="square">
            <a:spAutoFit/>
          </a:bodyPr>
          <a:lstStyle/>
          <a:p>
            <a:pPr marL="342900" lvl="0" indent="-342900">
              <a:spcBef>
                <a:spcPts val="600"/>
              </a:spcBef>
              <a:spcAft>
                <a:spcPts val="1200"/>
              </a:spcAft>
              <a:buFont typeface="Arial" panose="020B0604020202020204" pitchFamily="34" charset="0"/>
              <a:buChar char="•"/>
            </a:pPr>
            <a:r>
              <a:rPr lang="en-GB" sz="2000" b="0" i="0">
                <a:solidFill>
                  <a:srgbClr val="242424"/>
                </a:solidFill>
                <a:effectLst/>
              </a:rPr>
              <a:t>Providers do not have any delegated functions for ECF work: </a:t>
            </a:r>
          </a:p>
          <a:p>
            <a:pPr marL="800100" lvl="1" indent="-342900">
              <a:spcBef>
                <a:spcPts val="600"/>
              </a:spcBef>
              <a:spcAft>
                <a:spcPts val="1200"/>
              </a:spcAft>
              <a:buFont typeface="Arial" panose="020B0604020202020204" pitchFamily="34" charset="0"/>
              <a:buChar char="•"/>
            </a:pPr>
            <a:r>
              <a:rPr lang="en-GB" sz="2000" b="0" i="0">
                <a:solidFill>
                  <a:srgbClr val="242424"/>
                </a:solidFill>
                <a:effectLst/>
              </a:rPr>
              <a:t>This means that the assessment of means, merits, and ECF criteria must be carried out by the ECF team. </a:t>
            </a:r>
          </a:p>
          <a:p>
            <a:pPr marL="800100" lvl="1" indent="-342900">
              <a:spcBef>
                <a:spcPts val="600"/>
              </a:spcBef>
              <a:spcAft>
                <a:spcPts val="1200"/>
              </a:spcAft>
              <a:buFont typeface="Arial" panose="020B0604020202020204" pitchFamily="34" charset="0"/>
              <a:buChar char="•"/>
            </a:pPr>
            <a:r>
              <a:rPr lang="en-GB" sz="2000" b="0" i="0">
                <a:solidFill>
                  <a:srgbClr val="242424"/>
                </a:solidFill>
                <a:effectLst/>
              </a:rPr>
              <a:t>The LAA has a duty to ensure that each application is properly assessed on a case-by-case basis.</a:t>
            </a:r>
            <a:endParaRPr lang="en-GB" sz="2000">
              <a:ea typeface="Calibri" panose="020F0502020204030204" pitchFamily="34" charset="0"/>
              <a:cs typeface="Times New Roman" panose="02020603050405020304" pitchFamily="18" charset="0"/>
            </a:endParaRPr>
          </a:p>
          <a:p>
            <a:pPr marL="342900" lvl="0" indent="-342900">
              <a:spcBef>
                <a:spcPts val="600"/>
              </a:spcBef>
              <a:spcAft>
                <a:spcPts val="1200"/>
              </a:spcAft>
              <a:buFont typeface="Arial" panose="020B0604020202020204" pitchFamily="34" charset="0"/>
              <a:buChar char="•"/>
            </a:pPr>
            <a:r>
              <a:rPr lang="en-GB" sz="2000" b="0" i="0">
                <a:solidFill>
                  <a:srgbClr val="242424"/>
                </a:solidFill>
                <a:effectLst/>
              </a:rPr>
              <a:t>Generally, you do not need to spend time explaining how Article 8 is engaged or refer to the case law on the issue – we are aware of the case law.</a:t>
            </a:r>
            <a:endParaRPr lang="en-GB" sz="2000" b="1" u="sng">
              <a:effectLst/>
              <a:ea typeface="Calibri" panose="020F0502020204030204" pitchFamily="34" charset="0"/>
              <a:cs typeface="Calibri" panose="020F0502020204030204" pitchFamily="34" charset="0"/>
            </a:endParaRPr>
          </a:p>
          <a:p>
            <a:pPr marL="342900" lvl="0" indent="-342900">
              <a:spcBef>
                <a:spcPts val="600"/>
              </a:spcBef>
              <a:spcAft>
                <a:spcPts val="1200"/>
              </a:spcAft>
              <a:buFont typeface="Arial" panose="020B0604020202020204" pitchFamily="34" charset="0"/>
              <a:buChar char="•"/>
            </a:pPr>
            <a:r>
              <a:rPr lang="en-GB" sz="2000" b="0" i="0">
                <a:solidFill>
                  <a:srgbClr val="242424"/>
                </a:solidFill>
                <a:effectLst/>
              </a:rPr>
              <a:t>Provide a summary or timeline of events: </a:t>
            </a:r>
          </a:p>
          <a:p>
            <a:pPr marL="800100" lvl="1" indent="-342900">
              <a:spcBef>
                <a:spcPts val="600"/>
              </a:spcBef>
              <a:spcAft>
                <a:spcPts val="1200"/>
              </a:spcAft>
              <a:buFont typeface="Arial" panose="020B0604020202020204" pitchFamily="34" charset="0"/>
              <a:buChar char="•"/>
            </a:pPr>
            <a:r>
              <a:rPr lang="en-GB" sz="2000">
                <a:solidFill>
                  <a:srgbClr val="242424"/>
                </a:solidFill>
              </a:rPr>
              <a:t>O</a:t>
            </a:r>
            <a:r>
              <a:rPr lang="en-GB" sz="2000" b="0" i="0">
                <a:solidFill>
                  <a:srgbClr val="242424"/>
                </a:solidFill>
                <a:effectLst/>
              </a:rPr>
              <a:t>utline the legal issues involved and explain why the case qualifies for exceptional case funding.</a:t>
            </a:r>
            <a:r>
              <a:rPr lang="en-GB" sz="2000">
                <a:effectLst/>
                <a:ea typeface="Calibri" panose="020F0502020204030204" pitchFamily="34" charset="0"/>
                <a:cs typeface="Calibri" panose="020F0502020204030204" pitchFamily="34" charset="0"/>
              </a:rPr>
              <a:t> </a:t>
            </a:r>
            <a:endParaRPr lang="en-GB" sz="200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03CB4C86-BC19-294B-CF28-162F56522DCF}"/>
              </a:ext>
            </a:extLst>
          </p:cNvPr>
          <p:cNvSpPr>
            <a:spLocks noGrp="1"/>
          </p:cNvSpPr>
          <p:nvPr>
            <p:ph type="sldNum" sz="quarter" idx="12"/>
          </p:nvPr>
        </p:nvSpPr>
        <p:spPr/>
        <p:txBody>
          <a:bodyPr/>
          <a:lstStyle/>
          <a:p>
            <a:fld id="{C0189ED6-F87B-4BC1-907E-EF602CA5C674}" type="slidenum">
              <a:rPr lang="en-GB" smtClean="0"/>
              <a:t>14</a:t>
            </a:fld>
            <a:endParaRPr lang="en-GB"/>
          </a:p>
        </p:txBody>
      </p:sp>
    </p:spTree>
    <p:extLst>
      <p:ext uri="{BB962C8B-B14F-4D97-AF65-F5344CB8AC3E}">
        <p14:creationId xmlns:p14="http://schemas.microsoft.com/office/powerpoint/2010/main" val="3061029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7F818-75B7-EDEE-BB97-485C0AB269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8AEB5-44F6-DF2E-ED90-EF77821FF20D}"/>
              </a:ext>
            </a:extLst>
          </p:cNvPr>
          <p:cNvSpPr>
            <a:spLocks noGrp="1"/>
          </p:cNvSpPr>
          <p:nvPr>
            <p:ph type="title"/>
          </p:nvPr>
        </p:nvSpPr>
        <p:spPr>
          <a:xfrm>
            <a:off x="776233" y="462452"/>
            <a:ext cx="10728000" cy="900000"/>
          </a:xfrm>
        </p:spPr>
        <p:txBody>
          <a:bodyPr anchor="b">
            <a:normAutofit/>
          </a:bodyPr>
          <a:lstStyle/>
          <a:p>
            <a:r>
              <a:rPr lang="en-GB">
                <a:latin typeface="+mj-lt"/>
              </a:rPr>
              <a:t>Best practice continued</a:t>
            </a:r>
            <a:br>
              <a:rPr lang="en-US" sz="2400" b="1">
                <a:latin typeface="+mj-lt"/>
              </a:rPr>
            </a:br>
            <a:endParaRPr lang="en-GB"/>
          </a:p>
        </p:txBody>
      </p:sp>
      <p:sp>
        <p:nvSpPr>
          <p:cNvPr id="4" name="Footer Placeholder 3">
            <a:extLst>
              <a:ext uri="{FF2B5EF4-FFF2-40B4-BE49-F238E27FC236}">
                <a16:creationId xmlns:a16="http://schemas.microsoft.com/office/drawing/2014/main" id="{CE8DF32A-4ED2-9FEF-4C9C-1D0F55B5AE2E}"/>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6" name="TextBox 5">
            <a:extLst>
              <a:ext uri="{FF2B5EF4-FFF2-40B4-BE49-F238E27FC236}">
                <a16:creationId xmlns:a16="http://schemas.microsoft.com/office/drawing/2014/main" id="{385F33C8-4BCF-A7F0-EA51-B89D75842C80}"/>
              </a:ext>
            </a:extLst>
          </p:cNvPr>
          <p:cNvSpPr txBox="1"/>
          <p:nvPr/>
        </p:nvSpPr>
        <p:spPr>
          <a:xfrm>
            <a:off x="776234" y="1172095"/>
            <a:ext cx="10728000" cy="5575309"/>
          </a:xfrm>
          <a:prstGeom prst="rect">
            <a:avLst/>
          </a:prstGeom>
          <a:noFill/>
        </p:spPr>
        <p:txBody>
          <a:bodyPr wrap="square">
            <a:spAutoFit/>
          </a:bodyPr>
          <a:lstStyle/>
          <a:p>
            <a:pPr marL="342900" lvl="0" indent="-342900">
              <a:spcBef>
                <a:spcPts val="600"/>
              </a:spcBef>
              <a:spcAft>
                <a:spcPts val="600"/>
              </a:spcAft>
              <a:buFont typeface="Arial" panose="020B0604020202020204" pitchFamily="34" charset="0"/>
              <a:buChar char="•"/>
            </a:pPr>
            <a:r>
              <a:rPr lang="en-GB" sz="2000" b="0" i="0">
                <a:solidFill>
                  <a:srgbClr val="242424"/>
                </a:solidFill>
                <a:effectLst/>
              </a:rPr>
              <a:t>From the beginning, submit all necessary and available documentation that supports the application. This includes:</a:t>
            </a:r>
          </a:p>
          <a:p>
            <a:pPr marL="800100" lvl="1" indent="-342900">
              <a:spcBef>
                <a:spcPts val="600"/>
              </a:spcBef>
              <a:spcAft>
                <a:spcPts val="600"/>
              </a:spcAft>
              <a:buFont typeface="Arial" panose="020B0604020202020204" pitchFamily="34" charset="0"/>
              <a:buChar char="•"/>
            </a:pPr>
            <a:r>
              <a:rPr lang="en-GB" sz="2000">
                <a:solidFill>
                  <a:srgbClr val="242424"/>
                </a:solidFill>
              </a:rPr>
              <a:t>T</a:t>
            </a:r>
            <a:r>
              <a:rPr lang="en-GB" sz="2000" b="0" i="0">
                <a:solidFill>
                  <a:srgbClr val="242424"/>
                </a:solidFill>
                <a:effectLst/>
              </a:rPr>
              <a:t>he individual's details about the case, financial information, and any evidence that demonstrates the merits of the case.</a:t>
            </a:r>
          </a:p>
          <a:p>
            <a:pPr marL="342900" indent="-342900" algn="l">
              <a:spcBef>
                <a:spcPts val="600"/>
              </a:spcBef>
              <a:spcAft>
                <a:spcPts val="600"/>
              </a:spcAft>
              <a:buFont typeface="Arial" panose="020B0604020202020204" pitchFamily="34" charset="0"/>
              <a:buChar char="•"/>
            </a:pPr>
            <a:r>
              <a:rPr lang="en-GB" sz="2000" b="0" i="0">
                <a:solidFill>
                  <a:srgbClr val="242424"/>
                </a:solidFill>
                <a:effectLst/>
              </a:rPr>
              <a:t>When submitting an application for ECF, you should always address the ECF criteria, as we have a duty to consider this. </a:t>
            </a:r>
          </a:p>
          <a:p>
            <a:pPr marL="800100" lvl="1" indent="-342900">
              <a:spcBef>
                <a:spcPts val="600"/>
              </a:spcBef>
              <a:spcAft>
                <a:spcPts val="600"/>
              </a:spcAft>
              <a:buFont typeface="Arial" panose="020B0604020202020204" pitchFamily="34" charset="0"/>
              <a:buChar char="•"/>
            </a:pPr>
            <a:r>
              <a:rPr lang="en-GB" sz="2000" b="0" i="0">
                <a:solidFill>
                  <a:srgbClr val="242424"/>
                </a:solidFill>
                <a:effectLst/>
              </a:rPr>
              <a:t>Explain why you believe the ECF criteria are met, focusing on the individual's specific circumstances rather than providing a general explanation.</a:t>
            </a:r>
          </a:p>
          <a:p>
            <a:pPr marL="342900" indent="-342900" algn="l">
              <a:spcBef>
                <a:spcPts val="600"/>
              </a:spcBef>
              <a:spcAft>
                <a:spcPts val="600"/>
              </a:spcAft>
              <a:buFont typeface="Arial" panose="020B0604020202020204" pitchFamily="34" charset="0"/>
              <a:buChar char="•"/>
            </a:pPr>
            <a:r>
              <a:rPr lang="en-GB" sz="2000" b="0" i="0">
                <a:solidFill>
                  <a:srgbClr val="242424"/>
                </a:solidFill>
                <a:effectLst/>
              </a:rPr>
              <a:t>To assess financial eligibility, clearly outline the financial situation using the CW1 and CW2 forms:</a:t>
            </a:r>
          </a:p>
          <a:p>
            <a:pPr marL="800100" lvl="1" indent="-342900">
              <a:spcBef>
                <a:spcPts val="600"/>
              </a:spcBef>
              <a:spcAft>
                <a:spcPts val="600"/>
              </a:spcAft>
              <a:buFont typeface="Arial" panose="020B0604020202020204" pitchFamily="34" charset="0"/>
              <a:buChar char="•"/>
            </a:pPr>
            <a:r>
              <a:rPr lang="en-GB" sz="2000" b="0" i="0">
                <a:solidFill>
                  <a:srgbClr val="242424"/>
                </a:solidFill>
                <a:effectLst/>
              </a:rPr>
              <a:t>This should include details about income, expenses, and any assets. </a:t>
            </a:r>
          </a:p>
          <a:p>
            <a:pPr marL="800100" lvl="1" indent="-342900">
              <a:spcBef>
                <a:spcPts val="600"/>
              </a:spcBef>
              <a:spcAft>
                <a:spcPts val="600"/>
              </a:spcAft>
              <a:buFont typeface="Arial" panose="020B0604020202020204" pitchFamily="34" charset="0"/>
              <a:buChar char="•"/>
            </a:pPr>
            <a:r>
              <a:rPr lang="en-GB" sz="2000" b="0" i="0">
                <a:solidFill>
                  <a:srgbClr val="242424"/>
                </a:solidFill>
                <a:effectLst/>
              </a:rPr>
              <a:t>Provide evidence such as bank statements, payslips, and benefit letters to support your client's financial circumstances.</a:t>
            </a:r>
          </a:p>
          <a:p>
            <a:pPr>
              <a:lnSpc>
                <a:spcPct val="150000"/>
              </a:lnSpc>
              <a:spcBef>
                <a:spcPts val="600"/>
              </a:spcBef>
              <a:spcAft>
                <a:spcPts val="600"/>
              </a:spcAft>
            </a:pPr>
            <a:endParaRPr lang="en-GB" sz="2000" b="0" i="0">
              <a:solidFill>
                <a:srgbClr val="242424"/>
              </a:solidFill>
              <a:effectLst/>
            </a:endParaRPr>
          </a:p>
        </p:txBody>
      </p:sp>
      <p:sp>
        <p:nvSpPr>
          <p:cNvPr id="5" name="Slide Number Placeholder 4">
            <a:extLst>
              <a:ext uri="{FF2B5EF4-FFF2-40B4-BE49-F238E27FC236}">
                <a16:creationId xmlns:a16="http://schemas.microsoft.com/office/drawing/2014/main" id="{C7D3CA2D-7CDD-2F73-D73D-CAC4282DB30C}"/>
              </a:ext>
            </a:extLst>
          </p:cNvPr>
          <p:cNvSpPr>
            <a:spLocks noGrp="1"/>
          </p:cNvSpPr>
          <p:nvPr>
            <p:ph type="sldNum" sz="quarter" idx="12"/>
          </p:nvPr>
        </p:nvSpPr>
        <p:spPr/>
        <p:txBody>
          <a:bodyPr/>
          <a:lstStyle/>
          <a:p>
            <a:fld id="{C0189ED6-F87B-4BC1-907E-EF602CA5C674}" type="slidenum">
              <a:rPr lang="en-GB" smtClean="0"/>
              <a:t>15</a:t>
            </a:fld>
            <a:endParaRPr lang="en-GB"/>
          </a:p>
        </p:txBody>
      </p:sp>
    </p:spTree>
    <p:extLst>
      <p:ext uri="{BB962C8B-B14F-4D97-AF65-F5344CB8AC3E}">
        <p14:creationId xmlns:p14="http://schemas.microsoft.com/office/powerpoint/2010/main" val="4244150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8BD3F-542F-5DCD-296E-287573547E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E20E9-7311-4C08-139E-744433EF88DB}"/>
              </a:ext>
            </a:extLst>
          </p:cNvPr>
          <p:cNvSpPr>
            <a:spLocks noGrp="1"/>
          </p:cNvSpPr>
          <p:nvPr>
            <p:ph type="title"/>
          </p:nvPr>
        </p:nvSpPr>
        <p:spPr>
          <a:xfrm>
            <a:off x="776233" y="462452"/>
            <a:ext cx="10728000" cy="900000"/>
          </a:xfrm>
        </p:spPr>
        <p:txBody>
          <a:bodyPr anchor="b">
            <a:normAutofit/>
          </a:bodyPr>
          <a:lstStyle/>
          <a:p>
            <a:r>
              <a:rPr lang="en-GB">
                <a:latin typeface="+mj-lt"/>
              </a:rPr>
              <a:t>Best practice continued  </a:t>
            </a:r>
            <a:br>
              <a:rPr lang="en-US" sz="2400" b="1">
                <a:latin typeface="+mj-lt"/>
              </a:rPr>
            </a:br>
            <a:endParaRPr lang="en-GB"/>
          </a:p>
        </p:txBody>
      </p:sp>
      <p:sp>
        <p:nvSpPr>
          <p:cNvPr id="4" name="Footer Placeholder 3">
            <a:extLst>
              <a:ext uri="{FF2B5EF4-FFF2-40B4-BE49-F238E27FC236}">
                <a16:creationId xmlns:a16="http://schemas.microsoft.com/office/drawing/2014/main" id="{8D035005-D89F-F738-D1C4-6A622FE265F7}"/>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6" name="TextBox 5">
            <a:extLst>
              <a:ext uri="{FF2B5EF4-FFF2-40B4-BE49-F238E27FC236}">
                <a16:creationId xmlns:a16="http://schemas.microsoft.com/office/drawing/2014/main" id="{A1014E9B-1EDA-3067-39FF-48320375B614}"/>
              </a:ext>
            </a:extLst>
          </p:cNvPr>
          <p:cNvSpPr txBox="1"/>
          <p:nvPr/>
        </p:nvSpPr>
        <p:spPr>
          <a:xfrm>
            <a:off x="776234" y="1172095"/>
            <a:ext cx="10728000" cy="4498091"/>
          </a:xfrm>
          <a:prstGeom prst="rect">
            <a:avLst/>
          </a:prstGeom>
          <a:noFill/>
        </p:spPr>
        <p:txBody>
          <a:bodyPr wrap="square">
            <a:spAutoFit/>
          </a:bodyPr>
          <a:lstStyle/>
          <a:p>
            <a:pPr marL="285750" indent="-285750">
              <a:lnSpc>
                <a:spcPct val="150000"/>
              </a:lnSpc>
              <a:spcBef>
                <a:spcPts val="600"/>
              </a:spcBef>
              <a:spcAft>
                <a:spcPts val="600"/>
              </a:spcAft>
              <a:buFont typeface="Arial" panose="020B0604020202020204" pitchFamily="34" charset="0"/>
              <a:buChar char="•"/>
            </a:pPr>
            <a:r>
              <a:rPr lang="en-GB" sz="2000" b="0" i="0" dirty="0">
                <a:solidFill>
                  <a:srgbClr val="242424"/>
                </a:solidFill>
                <a:effectLst/>
              </a:rPr>
              <a:t>For assessing merits for controlled </a:t>
            </a:r>
            <a:r>
              <a:rPr lang="en-GB" sz="2000" dirty="0">
                <a:solidFill>
                  <a:srgbClr val="242424"/>
                </a:solidFill>
              </a:rPr>
              <a:t>l</a:t>
            </a:r>
            <a:r>
              <a:rPr lang="en-GB" sz="2000" b="0" i="0" dirty="0">
                <a:solidFill>
                  <a:srgbClr val="242424"/>
                </a:solidFill>
                <a:effectLst/>
              </a:rPr>
              <a:t>egal </a:t>
            </a:r>
            <a:r>
              <a:rPr lang="en-GB" sz="2000" dirty="0">
                <a:solidFill>
                  <a:srgbClr val="242424"/>
                </a:solidFill>
              </a:rPr>
              <a:t>r</a:t>
            </a:r>
            <a:r>
              <a:rPr lang="en-GB" sz="2000" b="0" i="0" dirty="0">
                <a:solidFill>
                  <a:srgbClr val="242424"/>
                </a:solidFill>
                <a:effectLst/>
              </a:rPr>
              <a:t>epresentation (CLR), it is good practice to:</a:t>
            </a:r>
          </a:p>
          <a:p>
            <a:pPr marL="742950" lvl="1" indent="-285750">
              <a:lnSpc>
                <a:spcPct val="150000"/>
              </a:lnSpc>
              <a:spcBef>
                <a:spcPts val="600"/>
              </a:spcBef>
              <a:spcAft>
                <a:spcPts val="600"/>
              </a:spcAft>
              <a:buFont typeface="Arial" panose="020B0604020202020204" pitchFamily="34" charset="0"/>
              <a:buChar char="•"/>
            </a:pPr>
            <a:r>
              <a:rPr lang="en-GB" sz="2000" dirty="0">
                <a:solidFill>
                  <a:srgbClr val="242424"/>
                </a:solidFill>
              </a:rPr>
              <a:t>C</a:t>
            </a:r>
            <a:r>
              <a:rPr lang="en-GB" sz="2000" b="0" i="0" dirty="0">
                <a:solidFill>
                  <a:srgbClr val="242424"/>
                </a:solidFill>
                <a:effectLst/>
              </a:rPr>
              <a:t>omplete all four sections on page 6 of the CW2 (IMM) form</a:t>
            </a:r>
          </a:p>
          <a:p>
            <a:pPr marL="742950" lvl="1" indent="-285750">
              <a:lnSpc>
                <a:spcPct val="150000"/>
              </a:lnSpc>
              <a:spcBef>
                <a:spcPts val="600"/>
              </a:spcBef>
              <a:spcAft>
                <a:spcPts val="600"/>
              </a:spcAft>
              <a:buFont typeface="Arial" panose="020B0604020202020204" pitchFamily="34" charset="0"/>
              <a:buChar char="•"/>
            </a:pPr>
            <a:r>
              <a:rPr lang="en-GB" sz="2000" dirty="0">
                <a:solidFill>
                  <a:srgbClr val="242424"/>
                </a:solidFill>
              </a:rPr>
              <a:t>B</a:t>
            </a:r>
            <a:r>
              <a:rPr lang="en-GB" sz="2000" b="0" i="0" dirty="0">
                <a:solidFill>
                  <a:srgbClr val="242424"/>
                </a:solidFill>
                <a:effectLst/>
              </a:rPr>
              <a:t>riefly explain how the merits criteria are met.</a:t>
            </a:r>
          </a:p>
          <a:p>
            <a:pPr marL="285750" indent="-285750">
              <a:lnSpc>
                <a:spcPct val="150000"/>
              </a:lnSpc>
              <a:spcBef>
                <a:spcPts val="600"/>
              </a:spcBef>
              <a:spcAft>
                <a:spcPts val="600"/>
              </a:spcAft>
              <a:buFont typeface="Arial" panose="020B0604020202020204" pitchFamily="34" charset="0"/>
              <a:buChar char="•"/>
            </a:pPr>
            <a:r>
              <a:rPr lang="en-GB" sz="2000" b="0" i="0" dirty="0">
                <a:solidFill>
                  <a:srgbClr val="242424"/>
                </a:solidFill>
                <a:effectLst/>
              </a:rPr>
              <a:t>If we request further information or documentation, respond promptly:</a:t>
            </a:r>
          </a:p>
          <a:p>
            <a:pPr marL="742950" lvl="1" indent="-285750">
              <a:lnSpc>
                <a:spcPct val="150000"/>
              </a:lnSpc>
              <a:spcBef>
                <a:spcPts val="600"/>
              </a:spcBef>
              <a:spcAft>
                <a:spcPts val="600"/>
              </a:spcAft>
              <a:buFont typeface="Arial" panose="020B0604020202020204" pitchFamily="34" charset="0"/>
              <a:buChar char="•"/>
            </a:pPr>
            <a:r>
              <a:rPr lang="en-GB" sz="2000" b="0" i="0" dirty="0">
                <a:solidFill>
                  <a:srgbClr val="242424"/>
                </a:solidFill>
                <a:effectLst/>
              </a:rPr>
              <a:t>If you are unable to provide the information immediately, let us know and provide a timeframe for when it will be available.</a:t>
            </a:r>
          </a:p>
          <a:p>
            <a:pPr marL="285750" indent="-285750">
              <a:lnSpc>
                <a:spcPct val="150000"/>
              </a:lnSpc>
              <a:spcBef>
                <a:spcPts val="600"/>
              </a:spcBef>
              <a:spcAft>
                <a:spcPts val="600"/>
              </a:spcAft>
              <a:buFont typeface="Arial" panose="020B0604020202020204" pitchFamily="34" charset="0"/>
              <a:buChar char="•"/>
            </a:pPr>
            <a:r>
              <a:rPr lang="en-GB" sz="2000" b="0" i="0" dirty="0">
                <a:solidFill>
                  <a:srgbClr val="242424"/>
                </a:solidFill>
                <a:effectLst/>
              </a:rPr>
              <a:t>Generally, applications to the LAA must be received within two months of the date of signature on the relevant means forms.</a:t>
            </a:r>
          </a:p>
        </p:txBody>
      </p:sp>
      <p:sp>
        <p:nvSpPr>
          <p:cNvPr id="5" name="Slide Number Placeholder 4">
            <a:extLst>
              <a:ext uri="{FF2B5EF4-FFF2-40B4-BE49-F238E27FC236}">
                <a16:creationId xmlns:a16="http://schemas.microsoft.com/office/drawing/2014/main" id="{440BD8E2-CF7C-8A6E-AD7B-85642010369A}"/>
              </a:ext>
            </a:extLst>
          </p:cNvPr>
          <p:cNvSpPr>
            <a:spLocks noGrp="1"/>
          </p:cNvSpPr>
          <p:nvPr>
            <p:ph type="sldNum" sz="quarter" idx="12"/>
          </p:nvPr>
        </p:nvSpPr>
        <p:spPr/>
        <p:txBody>
          <a:bodyPr/>
          <a:lstStyle/>
          <a:p>
            <a:fld id="{C0189ED6-F87B-4BC1-907E-EF602CA5C674}" type="slidenum">
              <a:rPr lang="en-GB" smtClean="0"/>
              <a:t>16</a:t>
            </a:fld>
            <a:endParaRPr lang="en-GB"/>
          </a:p>
        </p:txBody>
      </p:sp>
    </p:spTree>
    <p:extLst>
      <p:ext uri="{BB962C8B-B14F-4D97-AF65-F5344CB8AC3E}">
        <p14:creationId xmlns:p14="http://schemas.microsoft.com/office/powerpoint/2010/main" val="232562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C9E04-8FB7-9CE5-8C13-6C3C1D453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32CC0-F086-4AF3-A4E9-2C0732C2118A}"/>
              </a:ext>
            </a:extLst>
          </p:cNvPr>
          <p:cNvSpPr>
            <a:spLocks noGrp="1"/>
          </p:cNvSpPr>
          <p:nvPr>
            <p:ph type="title"/>
          </p:nvPr>
        </p:nvSpPr>
        <p:spPr>
          <a:xfrm>
            <a:off x="759600" y="2620800"/>
            <a:ext cx="9798530" cy="1080000"/>
          </a:xfrm>
        </p:spPr>
        <p:txBody>
          <a:bodyPr/>
          <a:lstStyle/>
          <a:p>
            <a:r>
              <a:rPr lang="en-GB" sz="3200" b="1"/>
              <a:t>ECF: Urgency, backdating and reviews</a:t>
            </a:r>
            <a:endParaRPr lang="en-GB"/>
          </a:p>
        </p:txBody>
      </p:sp>
    </p:spTree>
    <p:extLst>
      <p:ext uri="{BB962C8B-B14F-4D97-AF65-F5344CB8AC3E}">
        <p14:creationId xmlns:p14="http://schemas.microsoft.com/office/powerpoint/2010/main" val="2134363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DF52A-187F-23FA-4721-E674DD503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4A0FE3-6A7B-B475-0FCC-3D9FA0A90933}"/>
              </a:ext>
            </a:extLst>
          </p:cNvPr>
          <p:cNvSpPr>
            <a:spLocks noGrp="1"/>
          </p:cNvSpPr>
          <p:nvPr>
            <p:ph type="title"/>
          </p:nvPr>
        </p:nvSpPr>
        <p:spPr>
          <a:xfrm>
            <a:off x="920261" y="372136"/>
            <a:ext cx="10617164" cy="900000"/>
          </a:xfrm>
        </p:spPr>
        <p:txBody>
          <a:bodyPr/>
          <a:lstStyle/>
          <a:p>
            <a:r>
              <a:rPr lang="en-GB" altLang="en-US" sz="2400">
                <a:latin typeface="Arial" panose="020B0604020202020204" pitchFamily="34" charset="0"/>
                <a:cs typeface="Arial" panose="020B0604020202020204" pitchFamily="34" charset="0"/>
              </a:rPr>
              <a:t>ECF: Urgency</a:t>
            </a:r>
            <a:endParaRPr lang="en-GB"/>
          </a:p>
        </p:txBody>
      </p:sp>
      <p:sp>
        <p:nvSpPr>
          <p:cNvPr id="4" name="Footer Placeholder 3">
            <a:extLst>
              <a:ext uri="{FF2B5EF4-FFF2-40B4-BE49-F238E27FC236}">
                <a16:creationId xmlns:a16="http://schemas.microsoft.com/office/drawing/2014/main" id="{226F76F4-D2AD-9243-7351-5286DF37C19C}"/>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20ED6663-3D8F-6147-BA69-332D6E88256C}"/>
              </a:ext>
            </a:extLst>
          </p:cNvPr>
          <p:cNvSpPr>
            <a:spLocks noGrp="1"/>
          </p:cNvSpPr>
          <p:nvPr>
            <p:ph type="sldNum" sz="quarter" idx="12"/>
          </p:nvPr>
        </p:nvSpPr>
        <p:spPr/>
        <p:txBody>
          <a:bodyPr/>
          <a:lstStyle/>
          <a:p>
            <a:fld id="{C0189ED6-F87B-4BC1-907E-EF602CA5C674}" type="slidenum">
              <a:rPr lang="en-GB" smtClean="0"/>
              <a:t>18</a:t>
            </a:fld>
            <a:endParaRPr lang="en-GB"/>
          </a:p>
        </p:txBody>
      </p:sp>
      <p:sp>
        <p:nvSpPr>
          <p:cNvPr id="9" name="TextBox 8">
            <a:extLst>
              <a:ext uri="{FF2B5EF4-FFF2-40B4-BE49-F238E27FC236}">
                <a16:creationId xmlns:a16="http://schemas.microsoft.com/office/drawing/2014/main" id="{F757CF81-0DEA-06D4-D6FE-8405827A3693}"/>
              </a:ext>
            </a:extLst>
          </p:cNvPr>
          <p:cNvSpPr txBox="1"/>
          <p:nvPr/>
        </p:nvSpPr>
        <p:spPr>
          <a:xfrm>
            <a:off x="809424" y="1080538"/>
            <a:ext cx="10925375" cy="4651979"/>
          </a:xfrm>
          <a:prstGeom prst="rect">
            <a:avLst/>
          </a:prstGeom>
          <a:noFill/>
        </p:spPr>
        <p:txBody>
          <a:bodyPr wrap="square">
            <a:spAutoFit/>
          </a:bodyPr>
          <a:lstStyle/>
          <a:p>
            <a:pPr>
              <a:lnSpc>
                <a:spcPct val="150000"/>
              </a:lnSpc>
              <a:spcBef>
                <a:spcPts val="0"/>
              </a:spcBef>
              <a:defRPr/>
            </a:pPr>
            <a:r>
              <a:rPr lang="en-GB" altLang="en-US" sz="2000" b="1"/>
              <a:t>Regulation 66(3)(c) of The Civil Legal Aid (Procedure) Regulations 2012</a:t>
            </a:r>
          </a:p>
          <a:p>
            <a:pPr marL="342900" indent="-342900" eaLnBrk="1" hangingPunct="1">
              <a:lnSpc>
                <a:spcPct val="150000"/>
              </a:lnSpc>
              <a:spcBef>
                <a:spcPts val="0"/>
              </a:spcBef>
              <a:buFont typeface="Arial" panose="020B0604020202020204" pitchFamily="34" charset="0"/>
              <a:buChar char="•"/>
            </a:pPr>
            <a:r>
              <a:rPr lang="en-GB" altLang="en-US" sz="2000"/>
              <a:t>Emergency legal aid procedure disapplied:</a:t>
            </a:r>
          </a:p>
          <a:p>
            <a:pPr marL="800100" lvl="1" indent="-342900">
              <a:lnSpc>
                <a:spcPct val="150000"/>
              </a:lnSpc>
              <a:buFont typeface="Arial" panose="020B0604020202020204" pitchFamily="34" charset="0"/>
              <a:buChar char="•"/>
            </a:pPr>
            <a:r>
              <a:rPr lang="en-GB" altLang="en-US" sz="2000"/>
              <a:t>There is no abridged means assessment. </a:t>
            </a:r>
          </a:p>
          <a:p>
            <a:pPr marL="800100" lvl="1" indent="-342900">
              <a:lnSpc>
                <a:spcPct val="150000"/>
              </a:lnSpc>
              <a:buFont typeface="Arial" panose="020B0604020202020204" pitchFamily="34" charset="0"/>
              <a:buChar char="•"/>
            </a:pPr>
            <a:r>
              <a:rPr lang="en-GB" altLang="en-US" sz="2000"/>
              <a:t>T</a:t>
            </a:r>
            <a:r>
              <a:rPr lang="en-GB" sz="2000">
                <a:effectLst/>
                <a:ea typeface="Calibri" panose="020F0502020204030204" pitchFamily="34" charset="0"/>
              </a:rPr>
              <a:t>here is no emergency </a:t>
            </a:r>
            <a:r>
              <a:rPr lang="en-GB" sz="2000">
                <a:ea typeface="Calibri" panose="020F0502020204030204" pitchFamily="34" charset="0"/>
              </a:rPr>
              <a:t>r</a:t>
            </a:r>
            <a:r>
              <a:rPr lang="en-GB" sz="2000">
                <a:effectLst/>
                <a:ea typeface="Calibri" panose="020F0502020204030204" pitchFamily="34" charset="0"/>
              </a:rPr>
              <a:t>epresentation available or power for you to use delegated </a:t>
            </a:r>
            <a:r>
              <a:rPr lang="en-GB" sz="2000">
                <a:ea typeface="Calibri" panose="020F0502020204030204" pitchFamily="34" charset="0"/>
              </a:rPr>
              <a:t>f</a:t>
            </a:r>
            <a:r>
              <a:rPr lang="en-GB" sz="2000">
                <a:effectLst/>
                <a:ea typeface="Calibri" panose="020F0502020204030204" pitchFamily="34" charset="0"/>
              </a:rPr>
              <a:t>unctions (DF) under exceptional </a:t>
            </a:r>
            <a:r>
              <a:rPr lang="en-GB" sz="2000">
                <a:ea typeface="Calibri" panose="020F0502020204030204" pitchFamily="34" charset="0"/>
              </a:rPr>
              <a:t>c</a:t>
            </a:r>
            <a:r>
              <a:rPr lang="en-GB" sz="2000">
                <a:effectLst/>
                <a:ea typeface="Calibri" panose="020F0502020204030204" pitchFamily="34" charset="0"/>
              </a:rPr>
              <a:t>ase </a:t>
            </a:r>
            <a:r>
              <a:rPr lang="en-GB" sz="2000">
                <a:ea typeface="Calibri" panose="020F0502020204030204" pitchFamily="34" charset="0"/>
              </a:rPr>
              <a:t>f</a:t>
            </a:r>
            <a:r>
              <a:rPr lang="en-GB" sz="2000">
                <a:effectLst/>
                <a:ea typeface="Calibri" panose="020F0502020204030204" pitchFamily="34" charset="0"/>
              </a:rPr>
              <a:t>unding. </a:t>
            </a:r>
            <a:endParaRPr lang="en-GB" altLang="en-US" sz="2000"/>
          </a:p>
          <a:p>
            <a:pPr marL="342900" indent="-342900" eaLnBrk="1" hangingPunct="1">
              <a:lnSpc>
                <a:spcPct val="150000"/>
              </a:lnSpc>
              <a:spcBef>
                <a:spcPts val="0"/>
              </a:spcBef>
              <a:buFont typeface="Arial" panose="020B0604020202020204" pitchFamily="34" charset="0"/>
              <a:buChar char="•"/>
            </a:pPr>
            <a:r>
              <a:rPr lang="en-GB" altLang="en-US" sz="2000"/>
              <a:t>Applications and amendments are screened daily for urgency and priority given: </a:t>
            </a:r>
          </a:p>
          <a:p>
            <a:pPr marL="800100" lvl="1" indent="-342900">
              <a:lnSpc>
                <a:spcPct val="150000"/>
              </a:lnSpc>
              <a:buFont typeface="Arial" panose="020B0604020202020204" pitchFamily="34" charset="0"/>
              <a:buChar char="•"/>
            </a:pPr>
            <a:r>
              <a:rPr lang="en-GB" altLang="en-US" sz="2000"/>
              <a:t>Usual identification of urgency:</a:t>
            </a:r>
          </a:p>
          <a:p>
            <a:pPr marL="1257300" lvl="2" indent="-342900">
              <a:lnSpc>
                <a:spcPct val="150000"/>
              </a:lnSpc>
              <a:buFont typeface="Arial" panose="020B0604020202020204" pitchFamily="34" charset="0"/>
              <a:buChar char="•"/>
            </a:pPr>
            <a:r>
              <a:rPr lang="en-GB" altLang="en-US" sz="2000"/>
              <a:t>Imminent hearing</a:t>
            </a:r>
          </a:p>
          <a:p>
            <a:pPr marL="1257300" lvl="2" indent="-342900">
              <a:lnSpc>
                <a:spcPct val="150000"/>
              </a:lnSpc>
              <a:buFont typeface="Arial" panose="020B0604020202020204" pitchFamily="34" charset="0"/>
              <a:buChar char="•"/>
            </a:pPr>
            <a:r>
              <a:rPr lang="en-GB" altLang="en-US" sz="2000"/>
              <a:t>Urgent need to instruct an expert</a:t>
            </a:r>
          </a:p>
          <a:p>
            <a:pPr marL="1257300" lvl="2" indent="-342900">
              <a:lnSpc>
                <a:spcPct val="150000"/>
              </a:lnSpc>
              <a:buFont typeface="Arial" panose="020B0604020202020204" pitchFamily="34" charset="0"/>
              <a:buChar char="•"/>
            </a:pPr>
            <a:r>
              <a:rPr lang="en-GB" altLang="en-US" sz="2000"/>
              <a:t>Delay would risk harm or prejudice client’s case</a:t>
            </a:r>
          </a:p>
        </p:txBody>
      </p:sp>
    </p:spTree>
    <p:extLst>
      <p:ext uri="{BB962C8B-B14F-4D97-AF65-F5344CB8AC3E}">
        <p14:creationId xmlns:p14="http://schemas.microsoft.com/office/powerpoint/2010/main" val="1704656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F3ACA-14DA-56EA-A121-71A981B0F1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70C65-BC9C-F6F4-354B-D5F2053888F7}"/>
              </a:ext>
            </a:extLst>
          </p:cNvPr>
          <p:cNvSpPr>
            <a:spLocks noGrp="1"/>
          </p:cNvSpPr>
          <p:nvPr>
            <p:ph type="title"/>
          </p:nvPr>
        </p:nvSpPr>
        <p:spPr/>
        <p:txBody>
          <a:bodyPr/>
          <a:lstStyle/>
          <a:p>
            <a:r>
              <a:rPr lang="en-GB" altLang="en-US" sz="2400">
                <a:cs typeface="Arial" panose="020B0604020202020204" pitchFamily="34" charset="0"/>
              </a:rPr>
              <a:t>ECF: Reviews </a:t>
            </a:r>
            <a:r>
              <a:rPr lang="en-GB" altLang="en-US">
                <a:cs typeface="Arial" panose="020B0604020202020204" pitchFamily="34" charset="0"/>
              </a:rPr>
              <a:t>and</a:t>
            </a:r>
            <a:r>
              <a:rPr lang="en-GB" altLang="en-US" sz="2400">
                <a:cs typeface="Arial" panose="020B0604020202020204" pitchFamily="34" charset="0"/>
              </a:rPr>
              <a:t> backdating </a:t>
            </a:r>
            <a:endParaRPr lang="en-GB"/>
          </a:p>
        </p:txBody>
      </p:sp>
      <p:sp>
        <p:nvSpPr>
          <p:cNvPr id="4" name="Footer Placeholder 3">
            <a:extLst>
              <a:ext uri="{FF2B5EF4-FFF2-40B4-BE49-F238E27FC236}">
                <a16:creationId xmlns:a16="http://schemas.microsoft.com/office/drawing/2014/main" id="{A0689ECA-382A-4488-C434-E1316CD06AB0}"/>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B94BF530-B18B-AF87-8B2D-DDA763631586}"/>
              </a:ext>
            </a:extLst>
          </p:cNvPr>
          <p:cNvSpPr>
            <a:spLocks noGrp="1"/>
          </p:cNvSpPr>
          <p:nvPr>
            <p:ph type="sldNum" sz="quarter" idx="12"/>
          </p:nvPr>
        </p:nvSpPr>
        <p:spPr/>
        <p:txBody>
          <a:bodyPr/>
          <a:lstStyle/>
          <a:p>
            <a:fld id="{C0189ED6-F87B-4BC1-907E-EF602CA5C674}" type="slidenum">
              <a:rPr lang="en-GB" smtClean="0"/>
              <a:t>19</a:t>
            </a:fld>
            <a:endParaRPr lang="en-GB"/>
          </a:p>
        </p:txBody>
      </p:sp>
      <p:sp>
        <p:nvSpPr>
          <p:cNvPr id="9" name="TextBox 8">
            <a:extLst>
              <a:ext uri="{FF2B5EF4-FFF2-40B4-BE49-F238E27FC236}">
                <a16:creationId xmlns:a16="http://schemas.microsoft.com/office/drawing/2014/main" id="{DF30060D-66FD-EF9E-E8F4-7CF0D0406357}"/>
              </a:ext>
            </a:extLst>
          </p:cNvPr>
          <p:cNvSpPr txBox="1"/>
          <p:nvPr/>
        </p:nvSpPr>
        <p:spPr>
          <a:xfrm>
            <a:off x="809424" y="1080538"/>
            <a:ext cx="10925375" cy="5113644"/>
          </a:xfrm>
          <a:prstGeom prst="rect">
            <a:avLst/>
          </a:prstGeom>
          <a:noFill/>
        </p:spPr>
        <p:txBody>
          <a:bodyPr wrap="square">
            <a:spAutoFit/>
          </a:bodyPr>
          <a:lstStyle/>
          <a:p>
            <a:pPr eaLnBrk="1" hangingPunct="1">
              <a:lnSpc>
                <a:spcPct val="150000"/>
              </a:lnSpc>
              <a:spcBef>
                <a:spcPts val="0"/>
              </a:spcBef>
            </a:pPr>
            <a:r>
              <a:rPr lang="en-GB" altLang="en-US" sz="2000" b="1">
                <a:solidFill>
                  <a:schemeClr val="tx2"/>
                </a:solidFill>
              </a:rPr>
              <a:t>Regulation 27 of The Civil Legal Aid (Procedure) Regulations 2012</a:t>
            </a:r>
          </a:p>
          <a:p>
            <a:pPr marL="342900" indent="-342900" eaLnBrk="1" hangingPunct="1">
              <a:lnSpc>
                <a:spcPct val="150000"/>
              </a:lnSpc>
              <a:spcBef>
                <a:spcPts val="0"/>
              </a:spcBef>
              <a:buFont typeface="Arial" panose="020B0604020202020204" pitchFamily="34" charset="0"/>
              <a:buChar char="•"/>
            </a:pPr>
            <a:r>
              <a:rPr lang="en-GB" sz="2000"/>
              <a:t>The appeal provisions do not apply to exceptional cases.</a:t>
            </a:r>
            <a:endParaRPr lang="en-GB" altLang="en-US" sz="2000" b="1">
              <a:solidFill>
                <a:schemeClr val="tx2"/>
              </a:solidFill>
            </a:endParaRPr>
          </a:p>
          <a:p>
            <a:pPr marL="342900" indent="-342900" eaLnBrk="1" hangingPunct="1">
              <a:lnSpc>
                <a:spcPct val="150000"/>
              </a:lnSpc>
              <a:spcBef>
                <a:spcPts val="0"/>
              </a:spcBef>
              <a:buFont typeface="Arial" panose="020B0604020202020204" pitchFamily="34" charset="0"/>
              <a:buChar char="•"/>
            </a:pPr>
            <a:r>
              <a:rPr lang="en-GB" altLang="en-US" sz="2000">
                <a:solidFill>
                  <a:schemeClr val="tx2"/>
                </a:solidFill>
              </a:rPr>
              <a:t>An internal review only: </a:t>
            </a:r>
          </a:p>
          <a:p>
            <a:pPr marL="800100" lvl="1" indent="-342900">
              <a:lnSpc>
                <a:spcPct val="150000"/>
              </a:lnSpc>
              <a:buFont typeface="Arial" panose="020B0604020202020204" pitchFamily="34" charset="0"/>
              <a:buChar char="•"/>
            </a:pPr>
            <a:r>
              <a:rPr lang="en-GB" altLang="en-US" sz="2000">
                <a:solidFill>
                  <a:schemeClr val="tx2"/>
                </a:solidFill>
              </a:rPr>
              <a:t>different decision-maker will undertake the internal review</a:t>
            </a:r>
          </a:p>
          <a:p>
            <a:pPr marL="342900" indent="-342900" eaLnBrk="1" hangingPunct="1">
              <a:lnSpc>
                <a:spcPct val="150000"/>
              </a:lnSpc>
              <a:spcBef>
                <a:spcPts val="0"/>
              </a:spcBef>
              <a:buFont typeface="Arial" panose="020B0604020202020204" pitchFamily="34" charset="0"/>
              <a:buChar char="•"/>
            </a:pPr>
            <a:r>
              <a:rPr lang="en-GB" altLang="en-US" sz="2000">
                <a:solidFill>
                  <a:schemeClr val="tx2"/>
                </a:solidFill>
              </a:rPr>
              <a:t>Time limit for making representations is 14 days: </a:t>
            </a:r>
          </a:p>
          <a:p>
            <a:pPr marL="800100" lvl="1" indent="-342900">
              <a:lnSpc>
                <a:spcPct val="150000"/>
              </a:lnSpc>
              <a:buFont typeface="Arial" panose="020B0604020202020204" pitchFamily="34" charset="0"/>
              <a:buChar char="•"/>
            </a:pPr>
            <a:r>
              <a:rPr lang="en-GB" altLang="en-US" sz="2000">
                <a:solidFill>
                  <a:schemeClr val="tx2"/>
                </a:solidFill>
              </a:rPr>
              <a:t>Representations must be made in writing by e-mail  </a:t>
            </a:r>
          </a:p>
          <a:p>
            <a:pPr marL="342900" indent="-342900" eaLnBrk="1" hangingPunct="1">
              <a:lnSpc>
                <a:spcPct val="150000"/>
              </a:lnSpc>
              <a:spcBef>
                <a:spcPts val="0"/>
              </a:spcBef>
              <a:buFont typeface="Arial" panose="020B0604020202020204" pitchFamily="34" charset="0"/>
              <a:buChar char="•"/>
            </a:pPr>
            <a:r>
              <a:rPr lang="en-GB" altLang="en-US" sz="2000">
                <a:solidFill>
                  <a:schemeClr val="tx2"/>
                </a:solidFill>
              </a:rPr>
              <a:t>LAA decisions are subject to Judicial Review (in-scope legal aid is available): </a:t>
            </a:r>
          </a:p>
          <a:p>
            <a:pPr marL="800100" lvl="1" indent="-342900">
              <a:lnSpc>
                <a:spcPct val="150000"/>
              </a:lnSpc>
              <a:buFont typeface="Arial" panose="020B0604020202020204" pitchFamily="34" charset="0"/>
              <a:buChar char="•"/>
            </a:pPr>
            <a:r>
              <a:rPr lang="en-GB" altLang="en-US" sz="2000">
                <a:solidFill>
                  <a:schemeClr val="tx2"/>
                </a:solidFill>
              </a:rPr>
              <a:t>CPR PD requires that Letter Before Action sent to LAA central legal team.</a:t>
            </a:r>
          </a:p>
          <a:p>
            <a:pPr>
              <a:lnSpc>
                <a:spcPct val="150000"/>
              </a:lnSpc>
              <a:spcBef>
                <a:spcPts val="0"/>
              </a:spcBef>
              <a:defRPr/>
            </a:pPr>
            <a:r>
              <a:rPr lang="en-GB" altLang="en-US" sz="2000" b="1"/>
              <a:t>Regulation 68 of The Civil Legal Aid (Procedure) Regulations 2012</a:t>
            </a:r>
          </a:p>
          <a:p>
            <a:pPr marL="342900" indent="-342900">
              <a:lnSpc>
                <a:spcPct val="150000"/>
              </a:lnSpc>
              <a:spcBef>
                <a:spcPts val="0"/>
              </a:spcBef>
              <a:buFont typeface="Arial" panose="020B0604020202020204" pitchFamily="34" charset="0"/>
              <a:buChar char="•"/>
              <a:defRPr/>
            </a:pPr>
            <a:r>
              <a:rPr lang="en-GB" altLang="en-US" sz="2000"/>
              <a:t>A determination can be backdated to an earlier date:  </a:t>
            </a:r>
          </a:p>
          <a:p>
            <a:pPr marL="800100" lvl="1" indent="-342900">
              <a:lnSpc>
                <a:spcPct val="150000"/>
              </a:lnSpc>
              <a:buFont typeface="Arial" panose="020B0604020202020204" pitchFamily="34" charset="0"/>
              <a:buChar char="•"/>
              <a:defRPr/>
            </a:pPr>
            <a:r>
              <a:rPr lang="en-GB" altLang="en-US" sz="2000"/>
              <a:t>Applications generally backdated to date CW1 or CW2 </a:t>
            </a:r>
            <a:r>
              <a:rPr lang="en-GB" sz="2000"/>
              <a:t>(IMM) form was signed.</a:t>
            </a:r>
            <a:endParaRPr lang="en-GB" altLang="en-US" sz="2000"/>
          </a:p>
        </p:txBody>
      </p:sp>
    </p:spTree>
    <p:extLst>
      <p:ext uri="{BB962C8B-B14F-4D97-AF65-F5344CB8AC3E}">
        <p14:creationId xmlns:p14="http://schemas.microsoft.com/office/powerpoint/2010/main" val="1018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32218ACA-F779-8C47-8A69-8B47659F695E}"/>
              </a:ext>
            </a:extLst>
          </p:cNvPr>
          <p:cNvSpPr>
            <a:spLocks noGrp="1"/>
          </p:cNvSpPr>
          <p:nvPr>
            <p:ph type="title"/>
          </p:nvPr>
        </p:nvSpPr>
        <p:spPr>
          <a:xfrm>
            <a:off x="809425" y="372136"/>
            <a:ext cx="10728000" cy="900000"/>
          </a:xfrm>
        </p:spPr>
        <p:txBody>
          <a:bodyPr/>
          <a:lstStyle/>
          <a:p>
            <a:r>
              <a:rPr lang="en-US"/>
              <a:t>Technical tips for this webinar</a:t>
            </a:r>
          </a:p>
        </p:txBody>
      </p:sp>
      <p:sp>
        <p:nvSpPr>
          <p:cNvPr id="3" name="Content Placeholder 2">
            <a:extLst>
              <a:ext uri="{FF2B5EF4-FFF2-40B4-BE49-F238E27FC236}">
                <a16:creationId xmlns:a16="http://schemas.microsoft.com/office/drawing/2014/main" id="{E2AC7D58-3FEC-C1D0-C8D4-72D78EEDB30D}"/>
              </a:ext>
              <a:ext uri="{C183D7F6-B498-43B3-948B-1728B52AA6E4}">
                <adec:decorative xmlns:adec="http://schemas.microsoft.com/office/drawing/2017/decorative" val="0"/>
              </a:ext>
            </a:extLst>
          </p:cNvPr>
          <p:cNvSpPr>
            <a:spLocks noGrp="1"/>
          </p:cNvSpPr>
          <p:nvPr>
            <p:ph sz="half" idx="1"/>
          </p:nvPr>
        </p:nvSpPr>
        <p:spPr>
          <a:xfrm>
            <a:off x="809425" y="1396801"/>
            <a:ext cx="5742197" cy="4660986"/>
          </a:xfrm>
        </p:spPr>
        <p:txBody>
          <a:bodyPr>
            <a:noAutofit/>
          </a:bodyPr>
          <a:lstStyle/>
          <a:p>
            <a:pPr marL="342900" indent="-342900" rtl="0" fontAlgn="base">
              <a:lnSpc>
                <a:spcPct val="150000"/>
              </a:lnSpc>
              <a:buFont typeface="Arial" panose="020B0604020202020204" pitchFamily="34" charset="0"/>
              <a:buChar char="•"/>
            </a:pPr>
            <a:r>
              <a:rPr lang="en-US" b="0" i="0" u="none" strike="noStrike">
                <a:effectLst/>
              </a:rPr>
              <a:t>Please remain on mute during the webinar</a:t>
            </a:r>
            <a:r>
              <a:rPr lang="en-US" b="0" i="0">
                <a:effectLst/>
              </a:rPr>
              <a:t>​</a:t>
            </a:r>
          </a:p>
          <a:p>
            <a:pPr marL="342900" indent="-342900" rtl="0" fontAlgn="base">
              <a:lnSpc>
                <a:spcPct val="150000"/>
              </a:lnSpc>
              <a:buFont typeface="Arial" panose="020B0604020202020204" pitchFamily="34" charset="0"/>
              <a:buChar char="•"/>
            </a:pPr>
            <a:r>
              <a:rPr lang="en-US" b="0" i="0" u="none" strike="noStrike">
                <a:effectLst/>
              </a:rPr>
              <a:t>You can ask us questions throughout each section using the ‘meeting chat’</a:t>
            </a:r>
            <a:r>
              <a:rPr lang="en-US" b="0" i="0">
                <a:effectLst/>
              </a:rPr>
              <a:t>​</a:t>
            </a:r>
          </a:p>
          <a:p>
            <a:pPr marL="342900" indent="-342900" rtl="0" fontAlgn="base">
              <a:lnSpc>
                <a:spcPct val="150000"/>
              </a:lnSpc>
              <a:buFont typeface="Arial" panose="020B0604020202020204" pitchFamily="34" charset="0"/>
              <a:buChar char="•"/>
            </a:pPr>
            <a:r>
              <a:rPr lang="en-US" b="0" i="0" u="none" strike="noStrike">
                <a:effectLst/>
              </a:rPr>
              <a:t>You can keep the meeting chat throughout the event to view other questions</a:t>
            </a:r>
            <a:r>
              <a:rPr lang="en-US" b="0" i="0">
                <a:effectLst/>
              </a:rPr>
              <a:t>​</a:t>
            </a:r>
          </a:p>
          <a:p>
            <a:pPr marL="342900" indent="-342900" rtl="0" fontAlgn="base">
              <a:lnSpc>
                <a:spcPct val="150000"/>
              </a:lnSpc>
              <a:buFont typeface="Arial" panose="020B0604020202020204" pitchFamily="34" charset="0"/>
              <a:buChar char="•"/>
            </a:pPr>
            <a:r>
              <a:rPr lang="en-US" b="0" i="0" u="none" strike="noStrike">
                <a:effectLst/>
              </a:rPr>
              <a:t>Email us if you experience technical issues during the webinar:  </a:t>
            </a:r>
          </a:p>
          <a:p>
            <a:pPr marL="342900" indent="-342900" rtl="0" fontAlgn="base">
              <a:lnSpc>
                <a:spcPct val="150000"/>
              </a:lnSpc>
              <a:buFont typeface="Arial" panose="020B0604020202020204" pitchFamily="34" charset="0"/>
              <a:buChar char="•"/>
            </a:pPr>
            <a:r>
              <a:rPr lang="en-GB" b="0" i="0" u="sng" strike="noStrike">
                <a:effectLst/>
                <a:hlinkClick r:id="rId3"/>
              </a:rPr>
              <a:t>LAAHelpUsSayYes@justice.gov.uk</a:t>
            </a:r>
            <a:endParaRPr lang="en-GB" b="0" i="0" u="sng" strike="noStrike">
              <a:effectLst/>
            </a:endParaRPr>
          </a:p>
          <a:p>
            <a:pPr marL="342900" indent="-342900" rtl="0" fontAlgn="base">
              <a:lnSpc>
                <a:spcPct val="150000"/>
              </a:lnSpc>
              <a:buFont typeface="Arial" panose="020B0604020202020204" pitchFamily="34" charset="0"/>
              <a:buChar char="•"/>
            </a:pPr>
            <a:endParaRPr lang="en-GB" u="sng"/>
          </a:p>
          <a:p>
            <a:pPr marL="342900" indent="-342900" rtl="0" fontAlgn="base">
              <a:lnSpc>
                <a:spcPct val="150000"/>
              </a:lnSpc>
              <a:buFont typeface="Arial" panose="020B0604020202020204" pitchFamily="34" charset="0"/>
              <a:buChar char="•"/>
            </a:pPr>
            <a:endParaRPr lang="en-GB" u="sng"/>
          </a:p>
          <a:p>
            <a:pPr marL="342900" indent="-342900" rtl="0" fontAlgn="base">
              <a:lnSpc>
                <a:spcPct val="150000"/>
              </a:lnSpc>
              <a:buFont typeface="Arial" panose="020B0604020202020204" pitchFamily="34" charset="0"/>
              <a:buChar char="•"/>
            </a:pPr>
            <a:endParaRPr lang="en-GB" u="sng"/>
          </a:p>
          <a:p>
            <a:pPr marL="342900" indent="-342900" rtl="0" fontAlgn="base">
              <a:lnSpc>
                <a:spcPct val="150000"/>
              </a:lnSpc>
              <a:buFont typeface="Arial" panose="020B0604020202020204" pitchFamily="34" charset="0"/>
              <a:buChar char="•"/>
            </a:pPr>
            <a:endParaRPr lang="en-GB" u="sng"/>
          </a:p>
          <a:p>
            <a:pPr marL="342900" indent="-342900" rtl="0" fontAlgn="base">
              <a:lnSpc>
                <a:spcPct val="150000"/>
              </a:lnSpc>
              <a:buFont typeface="Arial" panose="020B0604020202020204" pitchFamily="34" charset="0"/>
              <a:buChar char="•"/>
            </a:pPr>
            <a:endParaRPr lang="en-GB" u="sng"/>
          </a:p>
          <a:p>
            <a:pPr rtl="0" fontAlgn="base">
              <a:lnSpc>
                <a:spcPct val="150000"/>
              </a:lnSpc>
            </a:pPr>
            <a:endParaRPr lang="en-GB"/>
          </a:p>
        </p:txBody>
      </p:sp>
      <p:sp>
        <p:nvSpPr>
          <p:cNvPr id="5" name="Footer Placeholder 4">
            <a:extLst>
              <a:ext uri="{FF2B5EF4-FFF2-40B4-BE49-F238E27FC236}">
                <a16:creationId xmlns:a16="http://schemas.microsoft.com/office/drawing/2014/main" id="{1D0A4AB5-ABA5-D357-6B18-8D5C416CD904}"/>
              </a:ext>
              <a:ext uri="{C183D7F6-B498-43B3-948B-1728B52AA6E4}">
                <adec:decorative xmlns:adec="http://schemas.microsoft.com/office/drawing/2017/decorative" val="1"/>
              </a:ext>
            </a:extLst>
          </p:cNvPr>
          <p:cNvSpPr>
            <a:spLocks noGrp="1"/>
          </p:cNvSpPr>
          <p:nvPr>
            <p:ph type="ftr" sz="quarter" idx="11"/>
          </p:nvPr>
        </p:nvSpPr>
        <p:spPr>
          <a:xfrm>
            <a:off x="3273404" y="6434530"/>
            <a:ext cx="7201467" cy="180000"/>
          </a:xfrm>
        </p:spPr>
        <p:txBody>
          <a:bodyPr anchor="ctr">
            <a:normAutofit/>
          </a:bodyPr>
          <a:lstStyle/>
          <a:p>
            <a:pPr>
              <a:spcAft>
                <a:spcPts val="600"/>
              </a:spcAft>
            </a:pPr>
            <a:r>
              <a:rPr lang="en-GB"/>
              <a:t>Providing access to justice through working with others to achieve excellence in the delivery of legal aid</a:t>
            </a:r>
          </a:p>
        </p:txBody>
      </p:sp>
      <p:grpSp>
        <p:nvGrpSpPr>
          <p:cNvPr id="7" name="Group 6" descr="screen shots of MS Teams">
            <a:extLst>
              <a:ext uri="{FF2B5EF4-FFF2-40B4-BE49-F238E27FC236}">
                <a16:creationId xmlns:a16="http://schemas.microsoft.com/office/drawing/2014/main" id="{4313DFD6-115A-4265-BD9D-06F7DC6548C9}"/>
              </a:ext>
            </a:extLst>
          </p:cNvPr>
          <p:cNvGrpSpPr/>
          <p:nvPr/>
        </p:nvGrpSpPr>
        <p:grpSpPr>
          <a:xfrm>
            <a:off x="6904874" y="1396801"/>
            <a:ext cx="4124022" cy="4230004"/>
            <a:chOff x="6752970" y="1460672"/>
            <a:chExt cx="3434430" cy="3522688"/>
          </a:xfrm>
        </p:grpSpPr>
        <p:sp>
          <p:nvSpPr>
            <p:cNvPr id="8" name="TextBox 10">
              <a:extLst>
                <a:ext uri="{FF2B5EF4-FFF2-40B4-BE49-F238E27FC236}">
                  <a16:creationId xmlns:a16="http://schemas.microsoft.com/office/drawing/2014/main" id="{922B6B0F-160C-40D8-BE03-E744F522C7A2}"/>
                </a:ext>
              </a:extLst>
            </p:cNvPr>
            <p:cNvSpPr txBox="1"/>
            <p:nvPr/>
          </p:nvSpPr>
          <p:spPr>
            <a:xfrm>
              <a:off x="7017150" y="1460672"/>
              <a:ext cx="2743200" cy="84583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097280">
                <a:spcAft>
                  <a:spcPts val="600"/>
                </a:spcAft>
              </a:pPr>
              <a:r>
                <a:rPr lang="en-US" sz="2000" kern="1200">
                  <a:solidFill>
                    <a:schemeClr val="tx1"/>
                  </a:solidFill>
                  <a:latin typeface="+mn-lt"/>
                  <a:ea typeface="+mn-ea"/>
                  <a:cs typeface="+mn-cs"/>
                </a:rPr>
                <a:t>Camera and audio off when icons appear like this:</a:t>
              </a:r>
              <a:endParaRPr lang="en-US" sz="2000">
                <a:cs typeface="Arial"/>
              </a:endParaRPr>
            </a:p>
          </p:txBody>
        </p:sp>
        <p:pic>
          <p:nvPicPr>
            <p:cNvPr id="9" name="Picture 8" descr="Graphic showing meeting chat bubble ">
              <a:extLst>
                <a:ext uri="{FF2B5EF4-FFF2-40B4-BE49-F238E27FC236}">
                  <a16:creationId xmlns:a16="http://schemas.microsoft.com/office/drawing/2014/main" id="{EBFBABC9-8BEE-4185-8625-57B4AAE7ACAB}"/>
                </a:ext>
              </a:extLst>
            </p:cNvPr>
            <p:cNvPicPr>
              <a:picLocks noChangeAspect="1"/>
            </p:cNvPicPr>
            <p:nvPr/>
          </p:nvPicPr>
          <p:blipFill>
            <a:blip r:embed="rId4"/>
            <a:stretch>
              <a:fillRect/>
            </a:stretch>
          </p:blipFill>
          <p:spPr>
            <a:xfrm>
              <a:off x="7017151" y="2063294"/>
              <a:ext cx="2449015" cy="1123950"/>
            </a:xfrm>
            <a:prstGeom prst="rect">
              <a:avLst/>
            </a:prstGeom>
          </p:spPr>
        </p:pic>
        <p:sp>
          <p:nvSpPr>
            <p:cNvPr id="10" name="TextBox 9" descr="Text: Click here to view the meeting chat&#10;">
              <a:extLst>
                <a:ext uri="{FF2B5EF4-FFF2-40B4-BE49-F238E27FC236}">
                  <a16:creationId xmlns:a16="http://schemas.microsoft.com/office/drawing/2014/main" id="{92C0B6FA-7EBE-4DF4-90DC-DEE680BC15F8}"/>
                </a:ext>
              </a:extLst>
            </p:cNvPr>
            <p:cNvSpPr txBox="1"/>
            <p:nvPr/>
          </p:nvSpPr>
          <p:spPr>
            <a:xfrm>
              <a:off x="6752970" y="3335239"/>
              <a:ext cx="3434430" cy="58951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097280">
                <a:spcAft>
                  <a:spcPts val="600"/>
                </a:spcAft>
              </a:pPr>
              <a:r>
                <a:rPr lang="en-US" sz="2000" kern="1200">
                  <a:solidFill>
                    <a:schemeClr val="tx1"/>
                  </a:solidFill>
                  <a:latin typeface="+mn-lt"/>
                  <a:ea typeface="+mn-ea"/>
                  <a:cs typeface="+mn-cs"/>
                </a:rPr>
                <a:t>Click on the chat bubble icon to view the meeting chat </a:t>
              </a:r>
              <a:endParaRPr lang="en-US" sz="2000">
                <a:cs typeface="Arial"/>
              </a:endParaRPr>
            </a:p>
          </p:txBody>
        </p:sp>
        <p:cxnSp>
          <p:nvCxnSpPr>
            <p:cNvPr id="11" name="Straight Arrow Connector 10" descr="arrow pointing from text to chat bubble">
              <a:extLst>
                <a:ext uri="{FF2B5EF4-FFF2-40B4-BE49-F238E27FC236}">
                  <a16:creationId xmlns:a16="http://schemas.microsoft.com/office/drawing/2014/main" id="{32625F2F-6257-47D5-B1B6-01611C66E296}"/>
                </a:ext>
              </a:extLst>
            </p:cNvPr>
            <p:cNvCxnSpPr>
              <a:cxnSpLocks/>
            </p:cNvCxnSpPr>
            <p:nvPr/>
          </p:nvCxnSpPr>
          <p:spPr>
            <a:xfrm flipH="1">
              <a:off x="7448651" y="3653264"/>
              <a:ext cx="846519" cy="520583"/>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Screen shot of the icons on MS Teams: Participants, meeting chat ">
              <a:extLst>
                <a:ext uri="{FF2B5EF4-FFF2-40B4-BE49-F238E27FC236}">
                  <a16:creationId xmlns:a16="http://schemas.microsoft.com/office/drawing/2014/main" id="{E940DE29-B5BD-46F2-8AE2-C1165A5B91A8}"/>
                </a:ext>
              </a:extLst>
            </p:cNvPr>
            <p:cNvPicPr>
              <a:picLocks noChangeAspect="1"/>
            </p:cNvPicPr>
            <p:nvPr/>
          </p:nvPicPr>
          <p:blipFill>
            <a:blip r:embed="rId5"/>
            <a:stretch>
              <a:fillRect/>
            </a:stretch>
          </p:blipFill>
          <p:spPr>
            <a:xfrm>
              <a:off x="6752970" y="4223619"/>
              <a:ext cx="3434430" cy="759741"/>
            </a:xfrm>
            <a:prstGeom prst="rect">
              <a:avLst/>
            </a:prstGeom>
          </p:spPr>
        </p:pic>
        <p:sp>
          <p:nvSpPr>
            <p:cNvPr id="13" name="Rectangle 12" descr="Highlights the chat bubble&#10;">
              <a:extLst>
                <a:ext uri="{FF2B5EF4-FFF2-40B4-BE49-F238E27FC236}">
                  <a16:creationId xmlns:a16="http://schemas.microsoft.com/office/drawing/2014/main" id="{C1ECF84D-8BF4-4734-8F59-74554C96090A}"/>
                </a:ext>
              </a:extLst>
            </p:cNvPr>
            <p:cNvSpPr/>
            <p:nvPr/>
          </p:nvSpPr>
          <p:spPr>
            <a:xfrm>
              <a:off x="7205273" y="4206331"/>
              <a:ext cx="449705" cy="75335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6" name="Slide Number Placeholder 5">
            <a:extLst>
              <a:ext uri="{FF2B5EF4-FFF2-40B4-BE49-F238E27FC236}">
                <a16:creationId xmlns:a16="http://schemas.microsoft.com/office/drawing/2014/main" id="{81084F13-09CE-A912-5A2D-7AA6AB57C8E3}"/>
              </a:ext>
            </a:extLst>
          </p:cNvPr>
          <p:cNvSpPr>
            <a:spLocks noGrp="1"/>
          </p:cNvSpPr>
          <p:nvPr>
            <p:ph type="sldNum" sz="quarter" idx="12"/>
          </p:nvPr>
        </p:nvSpPr>
        <p:spPr>
          <a:xfrm>
            <a:off x="11443648" y="6169565"/>
            <a:ext cx="450436" cy="365125"/>
          </a:xfrm>
        </p:spPr>
        <p:txBody>
          <a:bodyPr anchor="ctr">
            <a:normAutofit/>
          </a:bodyPr>
          <a:lstStyle/>
          <a:p>
            <a:pPr>
              <a:spcAft>
                <a:spcPts val="600"/>
              </a:spcAft>
            </a:pPr>
            <a:fld id="{C0189ED6-F87B-4BC1-907E-EF602CA5C674}" type="slidenum">
              <a:rPr lang="en-GB" smtClean="0"/>
              <a:pPr>
                <a:spcAft>
                  <a:spcPts val="600"/>
                </a:spcAft>
              </a:pPr>
              <a:t>2</a:t>
            </a:fld>
            <a:endParaRPr lang="en-GB"/>
          </a:p>
        </p:txBody>
      </p:sp>
    </p:spTree>
    <p:extLst>
      <p:ext uri="{BB962C8B-B14F-4D97-AF65-F5344CB8AC3E}">
        <p14:creationId xmlns:p14="http://schemas.microsoft.com/office/powerpoint/2010/main" val="2175039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AE7EE-CA24-7D9D-A060-E5538E01F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B9A14-FA2E-D26E-AB40-635C92A2EE34}"/>
              </a:ext>
            </a:extLst>
          </p:cNvPr>
          <p:cNvSpPr>
            <a:spLocks noGrp="1"/>
          </p:cNvSpPr>
          <p:nvPr>
            <p:ph type="title"/>
          </p:nvPr>
        </p:nvSpPr>
        <p:spPr>
          <a:xfrm>
            <a:off x="759600" y="2620800"/>
            <a:ext cx="9798530" cy="1080000"/>
          </a:xfrm>
        </p:spPr>
        <p:txBody>
          <a:bodyPr/>
          <a:lstStyle/>
          <a:p>
            <a:r>
              <a:rPr lang="en-GB" sz="3200" b="1"/>
              <a:t>Boundary: Controlled and licensed work</a:t>
            </a:r>
            <a:endParaRPr lang="en-GB"/>
          </a:p>
        </p:txBody>
      </p:sp>
    </p:spTree>
    <p:extLst>
      <p:ext uri="{BB962C8B-B14F-4D97-AF65-F5344CB8AC3E}">
        <p14:creationId xmlns:p14="http://schemas.microsoft.com/office/powerpoint/2010/main" val="41332648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6C106-1D2E-E0C7-59F2-1B162366E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E1E1C-F816-B3C2-DC24-4CBAC3167225}"/>
              </a:ext>
            </a:extLst>
          </p:cNvPr>
          <p:cNvSpPr>
            <a:spLocks noGrp="1"/>
          </p:cNvSpPr>
          <p:nvPr>
            <p:ph type="title"/>
          </p:nvPr>
        </p:nvSpPr>
        <p:spPr>
          <a:xfrm>
            <a:off x="809425" y="513654"/>
            <a:ext cx="10728000" cy="882008"/>
          </a:xfrm>
        </p:spPr>
        <p:txBody>
          <a:bodyPr/>
          <a:lstStyle/>
          <a:p>
            <a:r>
              <a:rPr lang="en-GB" sz="2400" b="1"/>
              <a:t>Boundary: Controlled </a:t>
            </a:r>
            <a:r>
              <a:rPr lang="en-GB"/>
              <a:t>w</a:t>
            </a:r>
            <a:r>
              <a:rPr lang="en-GB" sz="2400" b="1"/>
              <a:t>ork and licensed </a:t>
            </a:r>
            <a:r>
              <a:rPr lang="en-GB"/>
              <a:t>w</a:t>
            </a:r>
            <a:r>
              <a:rPr lang="en-GB" sz="2400" b="1"/>
              <a:t>ork</a:t>
            </a:r>
            <a:r>
              <a:rPr lang="en-GB"/>
              <a:t> </a:t>
            </a:r>
          </a:p>
        </p:txBody>
      </p:sp>
      <p:sp>
        <p:nvSpPr>
          <p:cNvPr id="4" name="Footer Placeholder 3">
            <a:extLst>
              <a:ext uri="{FF2B5EF4-FFF2-40B4-BE49-F238E27FC236}">
                <a16:creationId xmlns:a16="http://schemas.microsoft.com/office/drawing/2014/main" id="{E052C8A1-FE52-29FC-C15D-526AB123DB02}"/>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9" name="TextBox 8">
            <a:extLst>
              <a:ext uri="{FF2B5EF4-FFF2-40B4-BE49-F238E27FC236}">
                <a16:creationId xmlns:a16="http://schemas.microsoft.com/office/drawing/2014/main" id="{E7C37159-936D-843F-000C-6F7D6E802BF8}"/>
              </a:ext>
            </a:extLst>
          </p:cNvPr>
          <p:cNvSpPr txBox="1"/>
          <p:nvPr/>
        </p:nvSpPr>
        <p:spPr>
          <a:xfrm>
            <a:off x="809425" y="1225792"/>
            <a:ext cx="10727999" cy="5113644"/>
          </a:xfrm>
          <a:prstGeom prst="rect">
            <a:avLst/>
          </a:prstGeom>
          <a:noFill/>
        </p:spPr>
        <p:txBody>
          <a:bodyPr wrap="square">
            <a:spAutoFit/>
          </a:bodyPr>
          <a:lstStyle/>
          <a:p>
            <a:pPr marL="342900" indent="-342900">
              <a:lnSpc>
                <a:spcPct val="150000"/>
              </a:lnSpc>
              <a:buFont typeface="Arial" panose="020B0604020202020204" pitchFamily="34" charset="0"/>
              <a:buChar char="•"/>
            </a:pPr>
            <a:r>
              <a:rPr lang="en-GB" sz="2000" dirty="0">
                <a:solidFill>
                  <a:schemeClr val="tx2"/>
                </a:solidFill>
                <a:ea typeface="Times New Roman" panose="02020603050405020304" pitchFamily="18" charset="0"/>
              </a:rPr>
              <a:t>A</a:t>
            </a:r>
            <a:r>
              <a:rPr lang="en-GB" sz="2000" dirty="0">
                <a:solidFill>
                  <a:schemeClr val="tx2"/>
                </a:solidFill>
                <a:effectLst/>
                <a:ea typeface="Times New Roman" panose="02020603050405020304" pitchFamily="18" charset="0"/>
              </a:rPr>
              <a:t>s per the Immigration &amp; Asylum Specification 2024 (Para 8.81-8.82 ):</a:t>
            </a:r>
          </a:p>
          <a:p>
            <a:pPr marL="800100" lvl="1" indent="-342900">
              <a:lnSpc>
                <a:spcPct val="150000"/>
              </a:lnSpc>
              <a:buFont typeface="Arial" panose="020B0604020202020204" pitchFamily="34" charset="0"/>
              <a:buChar char="•"/>
            </a:pPr>
            <a:r>
              <a:rPr lang="en-GB" sz="2000" dirty="0">
                <a:solidFill>
                  <a:schemeClr val="tx2"/>
                </a:solidFill>
                <a:effectLst/>
                <a:ea typeface="Times New Roman" panose="02020603050405020304" pitchFamily="18" charset="0"/>
              </a:rPr>
              <a:t>Controlled </a:t>
            </a:r>
            <a:r>
              <a:rPr lang="en-GB" sz="2000" dirty="0">
                <a:solidFill>
                  <a:schemeClr val="tx2"/>
                </a:solidFill>
                <a:ea typeface="Times New Roman" panose="02020603050405020304" pitchFamily="18" charset="0"/>
              </a:rPr>
              <a:t>w</a:t>
            </a:r>
            <a:r>
              <a:rPr lang="en-GB" sz="2000" dirty="0">
                <a:solidFill>
                  <a:schemeClr val="tx2"/>
                </a:solidFill>
                <a:effectLst/>
                <a:ea typeface="Times New Roman" panose="02020603050405020304" pitchFamily="18" charset="0"/>
              </a:rPr>
              <a:t>ork ends once the appeal is either dismissed or allowed. </a:t>
            </a:r>
          </a:p>
          <a:p>
            <a:pPr marL="800100" lvl="1" indent="-342900">
              <a:lnSpc>
                <a:spcPct val="150000"/>
              </a:lnSpc>
              <a:buFont typeface="Arial" panose="020B0604020202020204" pitchFamily="34" charset="0"/>
              <a:buChar char="•"/>
            </a:pPr>
            <a:r>
              <a:rPr lang="en-GB" sz="2000" dirty="0">
                <a:solidFill>
                  <a:schemeClr val="tx2"/>
                </a:solidFill>
                <a:effectLst/>
                <a:ea typeface="Aptos" panose="020B0004020202020204" pitchFamily="34" charset="0"/>
              </a:rPr>
              <a:t>Controlled </a:t>
            </a:r>
            <a:r>
              <a:rPr lang="en-GB" sz="2000" dirty="0">
                <a:solidFill>
                  <a:schemeClr val="tx2"/>
                </a:solidFill>
                <a:ea typeface="Aptos" panose="020B0004020202020204" pitchFamily="34" charset="0"/>
              </a:rPr>
              <a:t>w</a:t>
            </a:r>
            <a:r>
              <a:rPr lang="en-GB" sz="2000" dirty="0">
                <a:solidFill>
                  <a:schemeClr val="tx2"/>
                </a:solidFill>
                <a:effectLst/>
                <a:ea typeface="Aptos" panose="020B0004020202020204" pitchFamily="34" charset="0"/>
              </a:rPr>
              <a:t>ork will end at the point that a determination is made that a client qualifies or does not qualify for licensed </a:t>
            </a:r>
            <a:r>
              <a:rPr lang="en-GB" sz="2000" dirty="0">
                <a:solidFill>
                  <a:schemeClr val="tx2"/>
                </a:solidFill>
                <a:ea typeface="Aptos" panose="020B0004020202020204" pitchFamily="34" charset="0"/>
              </a:rPr>
              <a:t>w</a:t>
            </a:r>
            <a:r>
              <a:rPr lang="en-GB" sz="2000" dirty="0">
                <a:solidFill>
                  <a:schemeClr val="tx2"/>
                </a:solidFill>
                <a:effectLst/>
                <a:ea typeface="Aptos" panose="020B0004020202020204" pitchFamily="34" charset="0"/>
              </a:rPr>
              <a:t>ork . </a:t>
            </a:r>
          </a:p>
          <a:p>
            <a:pPr marL="800100" lvl="1" indent="-342900">
              <a:lnSpc>
                <a:spcPct val="150000"/>
              </a:lnSpc>
              <a:buFont typeface="Arial" panose="020B0604020202020204" pitchFamily="34" charset="0"/>
              <a:buChar char="•"/>
            </a:pPr>
            <a:r>
              <a:rPr lang="en-GB" sz="2000" dirty="0">
                <a:solidFill>
                  <a:schemeClr val="tx2"/>
                </a:solidFill>
                <a:effectLst/>
                <a:ea typeface="Aptos" panose="020B0004020202020204" pitchFamily="34" charset="0"/>
              </a:rPr>
              <a:t>Any post appeal advice will be part of controlled </a:t>
            </a:r>
            <a:r>
              <a:rPr lang="en-GB" sz="2000" dirty="0">
                <a:solidFill>
                  <a:schemeClr val="tx2"/>
                </a:solidFill>
                <a:ea typeface="Aptos" panose="020B0004020202020204" pitchFamily="34" charset="0"/>
              </a:rPr>
              <a:t>w</a:t>
            </a:r>
            <a:r>
              <a:rPr lang="en-GB" sz="2000" dirty="0">
                <a:solidFill>
                  <a:schemeClr val="tx2"/>
                </a:solidFill>
                <a:effectLst/>
                <a:ea typeface="Aptos" panose="020B0004020202020204" pitchFamily="34" charset="0"/>
              </a:rPr>
              <a:t>ork. </a:t>
            </a:r>
            <a:endParaRPr lang="en-GB" sz="2000" dirty="0">
              <a:solidFill>
                <a:schemeClr val="tx2"/>
              </a:solidFill>
              <a:effectLst/>
              <a:ea typeface="Times New Roman" panose="02020603050405020304" pitchFamily="18" charset="0"/>
            </a:endParaRPr>
          </a:p>
          <a:p>
            <a:pPr marL="342900" indent="-342900">
              <a:lnSpc>
                <a:spcPct val="150000"/>
              </a:lnSpc>
              <a:buFont typeface="Arial" panose="020B0604020202020204" pitchFamily="34" charset="0"/>
              <a:buChar char="•"/>
            </a:pPr>
            <a:r>
              <a:rPr lang="en-GB" sz="2000" dirty="0">
                <a:solidFill>
                  <a:schemeClr val="tx2"/>
                </a:solidFill>
                <a:effectLst/>
                <a:ea typeface="Times New Roman" panose="02020603050405020304" pitchFamily="18" charset="0"/>
              </a:rPr>
              <a:t>Any onward appeal to the Upper Tribunal, for example, permission to appeal from the First Tier Tribunal to the Upper Tribunal, will be licensed work and cannot be carried out under controlled </a:t>
            </a:r>
            <a:r>
              <a:rPr lang="en-GB" sz="2000" dirty="0">
                <a:solidFill>
                  <a:schemeClr val="tx2"/>
                </a:solidFill>
                <a:ea typeface="Times New Roman" panose="02020603050405020304" pitchFamily="18" charset="0"/>
              </a:rPr>
              <a:t>w</a:t>
            </a:r>
            <a:r>
              <a:rPr lang="en-GB" sz="2000" dirty="0">
                <a:solidFill>
                  <a:schemeClr val="tx2"/>
                </a:solidFill>
                <a:effectLst/>
                <a:ea typeface="Times New Roman" panose="02020603050405020304" pitchFamily="18" charset="0"/>
              </a:rPr>
              <a:t>ork</a:t>
            </a:r>
            <a:r>
              <a:rPr lang="en-GB" sz="2000" dirty="0">
                <a:solidFill>
                  <a:schemeClr val="tx2"/>
                </a:solidFill>
                <a:ea typeface="Times New Roman" panose="02020603050405020304" pitchFamily="18" charset="0"/>
              </a:rPr>
              <a:t>:</a:t>
            </a:r>
          </a:p>
          <a:p>
            <a:pPr marL="594900" lvl="1" indent="-342900">
              <a:lnSpc>
                <a:spcPct val="150000"/>
              </a:lnSpc>
              <a:buFont typeface="Arial" panose="020B0604020202020204" pitchFamily="34" charset="0"/>
              <a:buChar char="•"/>
            </a:pPr>
            <a:r>
              <a:rPr lang="en-GB" sz="2000" dirty="0">
                <a:solidFill>
                  <a:schemeClr val="tx2"/>
                </a:solidFill>
                <a:effectLst/>
                <a:ea typeface="Times New Roman" panose="02020603050405020304" pitchFamily="18" charset="0"/>
              </a:rPr>
              <a:t> See Para 8.70 Immigration &amp; Asylum Specification 2024:</a:t>
            </a:r>
          </a:p>
          <a:p>
            <a:pPr marL="846900" lvl="2" indent="-342900">
              <a:lnSpc>
                <a:spcPct val="150000"/>
              </a:lnSpc>
              <a:buFont typeface="Arial" panose="020B0604020202020204" pitchFamily="34" charset="0"/>
              <a:buChar char="•"/>
            </a:pPr>
            <a:r>
              <a:rPr lang="en-GB" sz="2000" dirty="0">
                <a:solidFill>
                  <a:schemeClr val="tx2"/>
                </a:solidFill>
                <a:effectLst/>
                <a:ea typeface="Times New Roman" panose="02020603050405020304" pitchFamily="18" charset="0"/>
              </a:rPr>
              <a:t> Submit these applications via CCMS.</a:t>
            </a:r>
          </a:p>
          <a:p>
            <a:pPr>
              <a:lnSpc>
                <a:spcPct val="150000"/>
              </a:lnSpc>
              <a:spcAft>
                <a:spcPts val="800"/>
              </a:spcAft>
            </a:pPr>
            <a:r>
              <a:rPr lang="en-GB" sz="2000" kern="100" dirty="0">
                <a:solidFill>
                  <a:srgbClr val="FF0000"/>
                </a:solidFill>
                <a:effectLst/>
                <a:ea typeface="Aptos" panose="020B0004020202020204" pitchFamily="34" charset="0"/>
                <a:cs typeface="Times New Roman" panose="02020603050405020304" pitchFamily="18" charset="0"/>
              </a:rPr>
              <a:t> </a:t>
            </a:r>
          </a:p>
        </p:txBody>
      </p:sp>
      <p:sp>
        <p:nvSpPr>
          <p:cNvPr id="5" name="Slide Number Placeholder 4">
            <a:extLst>
              <a:ext uri="{FF2B5EF4-FFF2-40B4-BE49-F238E27FC236}">
                <a16:creationId xmlns:a16="http://schemas.microsoft.com/office/drawing/2014/main" id="{F5AA5378-B2D5-BDE4-9BC5-52B50817EA84}"/>
              </a:ext>
            </a:extLst>
          </p:cNvPr>
          <p:cNvSpPr>
            <a:spLocks noGrp="1"/>
          </p:cNvSpPr>
          <p:nvPr>
            <p:ph type="sldNum" sz="quarter" idx="12"/>
          </p:nvPr>
        </p:nvSpPr>
        <p:spPr/>
        <p:txBody>
          <a:bodyPr/>
          <a:lstStyle/>
          <a:p>
            <a:fld id="{C0189ED6-F87B-4BC1-907E-EF602CA5C674}" type="slidenum">
              <a:rPr lang="en-GB" smtClean="0"/>
              <a:t>21</a:t>
            </a:fld>
            <a:endParaRPr lang="en-GB"/>
          </a:p>
        </p:txBody>
      </p:sp>
    </p:spTree>
    <p:extLst>
      <p:ext uri="{BB962C8B-B14F-4D97-AF65-F5344CB8AC3E}">
        <p14:creationId xmlns:p14="http://schemas.microsoft.com/office/powerpoint/2010/main" val="1451945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D5A8F-DA0E-991B-8B2A-5E9F03F24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4A126-4042-C171-51EF-1CEE7327BDE4}"/>
              </a:ext>
            </a:extLst>
          </p:cNvPr>
          <p:cNvSpPr>
            <a:spLocks noGrp="1"/>
          </p:cNvSpPr>
          <p:nvPr>
            <p:ph type="title"/>
          </p:nvPr>
        </p:nvSpPr>
        <p:spPr>
          <a:xfrm>
            <a:off x="759600" y="2620800"/>
            <a:ext cx="9798530" cy="1080000"/>
          </a:xfrm>
        </p:spPr>
        <p:txBody>
          <a:bodyPr/>
          <a:lstStyle/>
          <a:p>
            <a:r>
              <a:rPr lang="en-GB" sz="3200"/>
              <a:t>Means assessment for applying for immigration ECF matters</a:t>
            </a:r>
            <a:endParaRPr lang="en-GB"/>
          </a:p>
        </p:txBody>
      </p:sp>
    </p:spTree>
    <p:extLst>
      <p:ext uri="{BB962C8B-B14F-4D97-AF65-F5344CB8AC3E}">
        <p14:creationId xmlns:p14="http://schemas.microsoft.com/office/powerpoint/2010/main" val="3317839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7FBEE-5761-093B-D0DD-0451681EAF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F88351-1AD0-5858-97D0-3FD5FAD67D5E}"/>
              </a:ext>
            </a:extLst>
          </p:cNvPr>
          <p:cNvSpPr>
            <a:spLocks noGrp="1"/>
          </p:cNvSpPr>
          <p:nvPr>
            <p:ph type="title"/>
          </p:nvPr>
        </p:nvSpPr>
        <p:spPr/>
        <p:txBody>
          <a:bodyPr/>
          <a:lstStyle/>
          <a:p>
            <a:r>
              <a:rPr lang="en-GB">
                <a:cs typeface="Arial"/>
              </a:rPr>
              <a:t>Means assessment: General</a:t>
            </a:r>
            <a:endParaRPr lang="en-GB"/>
          </a:p>
        </p:txBody>
      </p:sp>
      <p:sp>
        <p:nvSpPr>
          <p:cNvPr id="4" name="Footer Placeholder 3">
            <a:extLst>
              <a:ext uri="{FF2B5EF4-FFF2-40B4-BE49-F238E27FC236}">
                <a16:creationId xmlns:a16="http://schemas.microsoft.com/office/drawing/2014/main" id="{766D6862-F2DF-3526-4C4F-B94D149755C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CBABD6A0-EE34-CA02-E796-08278F5FF782}"/>
              </a:ext>
            </a:extLst>
          </p:cNvPr>
          <p:cNvSpPr txBox="1"/>
          <p:nvPr/>
        </p:nvSpPr>
        <p:spPr>
          <a:xfrm>
            <a:off x="809426" y="1272136"/>
            <a:ext cx="10727999" cy="4305730"/>
          </a:xfrm>
          <a:prstGeom prst="rect">
            <a:avLst/>
          </a:prstGeom>
          <a:noFill/>
        </p:spPr>
        <p:txBody>
          <a:bodyPr wrap="square">
            <a:spAutoFit/>
          </a:bodyPr>
          <a:lstStyle/>
          <a:p>
            <a:pPr marL="342900" indent="-342900" algn="l">
              <a:lnSpc>
                <a:spcPct val="200000"/>
              </a:lnSpc>
              <a:buFont typeface="Arial" panose="020B0604020202020204" pitchFamily="34" charset="0"/>
              <a:buChar char="•"/>
            </a:pPr>
            <a:r>
              <a:rPr lang="en-GB" sz="2000" b="0" i="0" dirty="0">
                <a:solidFill>
                  <a:srgbClr val="424242"/>
                </a:solidFill>
                <a:effectLst/>
              </a:rPr>
              <a:t>There are not any special financial assessment rules for exceptional funding in controlled work immigration matters:  </a:t>
            </a:r>
          </a:p>
          <a:p>
            <a:pPr marL="800100" lvl="1" indent="-342900">
              <a:lnSpc>
                <a:spcPct val="200000"/>
              </a:lnSpc>
              <a:buFont typeface="Arial" panose="020B0604020202020204" pitchFamily="34" charset="0"/>
              <a:buChar char="•"/>
            </a:pPr>
            <a:r>
              <a:rPr lang="en-GB" sz="2000" b="0" i="0" dirty="0">
                <a:solidFill>
                  <a:srgbClr val="424242"/>
                </a:solidFill>
                <a:effectLst/>
              </a:rPr>
              <a:t>You should use the same financial eligibility rules as you would for any standard in-scope matter to check if your client qualifies for legal aid.</a:t>
            </a:r>
          </a:p>
          <a:p>
            <a:pPr marL="342900" indent="-342900">
              <a:lnSpc>
                <a:spcPct val="200000"/>
              </a:lnSpc>
              <a:buFont typeface="Arial" panose="020B0604020202020204" pitchFamily="34" charset="0"/>
              <a:buChar char="•"/>
            </a:pPr>
            <a:r>
              <a:rPr lang="en-GB" sz="2000" b="0" i="0" dirty="0">
                <a:solidFill>
                  <a:srgbClr val="424242"/>
                </a:solidFill>
                <a:effectLst/>
              </a:rPr>
              <a:t>When you apply for exceptional funding for controlled work, the LAA will check the financial eligibility as part of the application process. So, you need to include evidence of your client's finances with the application.</a:t>
            </a:r>
            <a:endParaRPr lang="en-GB" sz="2000" b="0" i="0" dirty="0">
              <a:solidFill>
                <a:srgbClr val="242424"/>
              </a:solidFill>
              <a:effectLst/>
            </a:endParaRPr>
          </a:p>
        </p:txBody>
      </p:sp>
      <p:sp>
        <p:nvSpPr>
          <p:cNvPr id="5" name="Slide Number Placeholder 4">
            <a:extLst>
              <a:ext uri="{FF2B5EF4-FFF2-40B4-BE49-F238E27FC236}">
                <a16:creationId xmlns:a16="http://schemas.microsoft.com/office/drawing/2014/main" id="{9A99A2B0-A459-06C0-83B0-E8F383484C8C}"/>
              </a:ext>
            </a:extLst>
          </p:cNvPr>
          <p:cNvSpPr>
            <a:spLocks noGrp="1"/>
          </p:cNvSpPr>
          <p:nvPr>
            <p:ph type="sldNum" sz="quarter" idx="12"/>
          </p:nvPr>
        </p:nvSpPr>
        <p:spPr/>
        <p:txBody>
          <a:bodyPr/>
          <a:lstStyle/>
          <a:p>
            <a:fld id="{C0189ED6-F87B-4BC1-907E-EF602CA5C674}" type="slidenum">
              <a:rPr lang="en-GB" smtClean="0"/>
              <a:t>23</a:t>
            </a:fld>
            <a:endParaRPr lang="en-GB"/>
          </a:p>
        </p:txBody>
      </p:sp>
    </p:spTree>
    <p:extLst>
      <p:ext uri="{BB962C8B-B14F-4D97-AF65-F5344CB8AC3E}">
        <p14:creationId xmlns:p14="http://schemas.microsoft.com/office/powerpoint/2010/main" val="1160455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117DE-1F80-A557-F2A4-8273231D6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48F78-7716-57BF-654A-A4CBBBE67B16}"/>
              </a:ext>
            </a:extLst>
          </p:cNvPr>
          <p:cNvSpPr>
            <a:spLocks noGrp="1"/>
          </p:cNvSpPr>
          <p:nvPr>
            <p:ph type="title"/>
          </p:nvPr>
        </p:nvSpPr>
        <p:spPr/>
        <p:txBody>
          <a:bodyPr/>
          <a:lstStyle/>
          <a:p>
            <a:r>
              <a:rPr lang="en-GB">
                <a:cs typeface="Arial"/>
              </a:rPr>
              <a:t>Documentary evidence </a:t>
            </a:r>
            <a:endParaRPr lang="en-GB"/>
          </a:p>
        </p:txBody>
      </p:sp>
      <p:sp>
        <p:nvSpPr>
          <p:cNvPr id="4" name="Footer Placeholder 3">
            <a:extLst>
              <a:ext uri="{FF2B5EF4-FFF2-40B4-BE49-F238E27FC236}">
                <a16:creationId xmlns:a16="http://schemas.microsoft.com/office/drawing/2014/main" id="{1A86930D-7060-D15F-6B15-E888F55DB734}"/>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8F53659F-1F9B-8DFB-7652-01397B89CD69}"/>
              </a:ext>
            </a:extLst>
          </p:cNvPr>
          <p:cNvSpPr txBox="1"/>
          <p:nvPr/>
        </p:nvSpPr>
        <p:spPr>
          <a:xfrm>
            <a:off x="809426" y="1272136"/>
            <a:ext cx="10727999" cy="3728649"/>
          </a:xfrm>
          <a:prstGeom prst="rect">
            <a:avLst/>
          </a:prstGeom>
          <a:noFill/>
        </p:spPr>
        <p:txBody>
          <a:bodyPr wrap="square">
            <a:spAutoFit/>
          </a:bodyPr>
          <a:lstStyle/>
          <a:p>
            <a:pPr marL="342900" indent="-342900" algn="l">
              <a:lnSpc>
                <a:spcPct val="150000"/>
              </a:lnSpc>
              <a:spcBef>
                <a:spcPts val="600"/>
              </a:spcBef>
              <a:spcAft>
                <a:spcPts val="1200"/>
              </a:spcAft>
              <a:buFont typeface="Arial" panose="020B0604020202020204" pitchFamily="34" charset="0"/>
              <a:buChar char="•"/>
            </a:pPr>
            <a:r>
              <a:rPr lang="en-GB" sz="2000" b="0" i="0" dirty="0">
                <a:solidFill>
                  <a:srgbClr val="242424"/>
                </a:solidFill>
                <a:effectLst/>
              </a:rPr>
              <a:t>Make sure </a:t>
            </a:r>
            <a:r>
              <a:rPr lang="en-GB" sz="2000" dirty="0">
                <a:solidFill>
                  <a:srgbClr val="242424"/>
                </a:solidFill>
              </a:rPr>
              <a:t>you</a:t>
            </a:r>
            <a:r>
              <a:rPr lang="en-GB" sz="2000" b="0" i="0" dirty="0">
                <a:solidFill>
                  <a:srgbClr val="242424"/>
                </a:solidFill>
                <a:effectLst/>
              </a:rPr>
              <a:t> use the correct application form and complete the means assessment before submitting your application for exceptional funding.</a:t>
            </a:r>
          </a:p>
          <a:p>
            <a:pPr marL="342900" indent="-342900" algn="l">
              <a:lnSpc>
                <a:spcPct val="150000"/>
              </a:lnSpc>
              <a:spcBef>
                <a:spcPts val="600"/>
              </a:spcBef>
              <a:spcAft>
                <a:spcPts val="1200"/>
              </a:spcAft>
              <a:buFont typeface="Arial" panose="020B0604020202020204" pitchFamily="34" charset="0"/>
              <a:buChar char="•"/>
            </a:pPr>
            <a:r>
              <a:rPr lang="en-GB" sz="2000" b="0" i="0" dirty="0">
                <a:solidFill>
                  <a:srgbClr val="424242"/>
                </a:solidFill>
                <a:effectLst/>
              </a:rPr>
              <a:t>After you complete the financial eligibility form, include the necessary evidence of income, expenses, and any assets (if needed) with your application: </a:t>
            </a:r>
          </a:p>
          <a:p>
            <a:pPr marL="800100" lvl="1" indent="-342900">
              <a:lnSpc>
                <a:spcPct val="150000"/>
              </a:lnSpc>
              <a:spcBef>
                <a:spcPts val="600"/>
              </a:spcBef>
              <a:spcAft>
                <a:spcPts val="1200"/>
              </a:spcAft>
              <a:buFont typeface="Arial" panose="020B0604020202020204" pitchFamily="34" charset="0"/>
              <a:buChar char="•"/>
            </a:pPr>
            <a:r>
              <a:rPr lang="en-GB" sz="2000" b="0" i="0" dirty="0">
                <a:solidFill>
                  <a:srgbClr val="424242"/>
                </a:solidFill>
                <a:effectLst/>
              </a:rPr>
              <a:t>If you do not include the relevant financial evidence, it can delay the decision-making process for granting exceptional funding. Your financial eligibility must be confirmed before </a:t>
            </a:r>
            <a:r>
              <a:rPr lang="en-GB" sz="2000" dirty="0">
                <a:solidFill>
                  <a:srgbClr val="424242"/>
                </a:solidFill>
              </a:rPr>
              <a:t>we</a:t>
            </a:r>
            <a:r>
              <a:rPr lang="en-GB" sz="2000" b="0" i="0" dirty="0">
                <a:solidFill>
                  <a:srgbClr val="424242"/>
                </a:solidFill>
                <a:effectLst/>
              </a:rPr>
              <a:t> can consider the merits of your claim.</a:t>
            </a:r>
          </a:p>
        </p:txBody>
      </p:sp>
      <p:sp>
        <p:nvSpPr>
          <p:cNvPr id="5" name="Slide Number Placeholder 4">
            <a:extLst>
              <a:ext uri="{FF2B5EF4-FFF2-40B4-BE49-F238E27FC236}">
                <a16:creationId xmlns:a16="http://schemas.microsoft.com/office/drawing/2014/main" id="{62E0BEBF-CBC0-A1FE-2E07-2A8A9CC39B34}"/>
              </a:ext>
            </a:extLst>
          </p:cNvPr>
          <p:cNvSpPr>
            <a:spLocks noGrp="1"/>
          </p:cNvSpPr>
          <p:nvPr>
            <p:ph type="sldNum" sz="quarter" idx="12"/>
          </p:nvPr>
        </p:nvSpPr>
        <p:spPr/>
        <p:txBody>
          <a:bodyPr/>
          <a:lstStyle/>
          <a:p>
            <a:fld id="{C0189ED6-F87B-4BC1-907E-EF602CA5C674}" type="slidenum">
              <a:rPr lang="en-GB" smtClean="0"/>
              <a:t>24</a:t>
            </a:fld>
            <a:endParaRPr lang="en-GB"/>
          </a:p>
        </p:txBody>
      </p:sp>
    </p:spTree>
    <p:extLst>
      <p:ext uri="{BB962C8B-B14F-4D97-AF65-F5344CB8AC3E}">
        <p14:creationId xmlns:p14="http://schemas.microsoft.com/office/powerpoint/2010/main" val="1787519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8EA34-73BD-CB68-1593-1D5340605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DE8D1-86C5-66BB-AD22-41FDD8155FBF}"/>
              </a:ext>
            </a:extLst>
          </p:cNvPr>
          <p:cNvSpPr>
            <a:spLocks noGrp="1"/>
          </p:cNvSpPr>
          <p:nvPr>
            <p:ph type="title"/>
          </p:nvPr>
        </p:nvSpPr>
        <p:spPr/>
        <p:txBody>
          <a:bodyPr/>
          <a:lstStyle/>
          <a:p>
            <a:r>
              <a:rPr lang="en-GB">
                <a:cs typeface="Arial"/>
              </a:rPr>
              <a:t>Reassessments</a:t>
            </a:r>
            <a:endParaRPr lang="en-GB"/>
          </a:p>
        </p:txBody>
      </p:sp>
      <p:sp>
        <p:nvSpPr>
          <p:cNvPr id="4" name="Footer Placeholder 3">
            <a:extLst>
              <a:ext uri="{FF2B5EF4-FFF2-40B4-BE49-F238E27FC236}">
                <a16:creationId xmlns:a16="http://schemas.microsoft.com/office/drawing/2014/main" id="{D6FAFEAB-63E1-CE35-87F9-5C933A8EE5E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F16FF817-F7DD-1010-13EE-CF17143F49C5}"/>
              </a:ext>
            </a:extLst>
          </p:cNvPr>
          <p:cNvSpPr txBox="1"/>
          <p:nvPr/>
        </p:nvSpPr>
        <p:spPr>
          <a:xfrm>
            <a:off x="809425" y="1174322"/>
            <a:ext cx="10727999" cy="3690177"/>
          </a:xfrm>
          <a:prstGeom prst="rect">
            <a:avLst/>
          </a:prstGeom>
          <a:noFill/>
        </p:spPr>
        <p:txBody>
          <a:bodyPr wrap="square">
            <a:spAutoFit/>
          </a:bodyPr>
          <a:lstStyle/>
          <a:p>
            <a:pPr marL="342900" indent="-342900" algn="l">
              <a:lnSpc>
                <a:spcPct val="200000"/>
              </a:lnSpc>
              <a:buFont typeface="Arial" panose="020B0604020202020204" pitchFamily="34" charset="0"/>
              <a:buChar char="•"/>
            </a:pPr>
            <a:r>
              <a:rPr lang="en-GB" sz="2000" b="0" i="0">
                <a:solidFill>
                  <a:srgbClr val="242424"/>
                </a:solidFill>
                <a:effectLst/>
              </a:rPr>
              <a:t>If </a:t>
            </a:r>
            <a:r>
              <a:rPr lang="en-GB" sz="2000">
                <a:solidFill>
                  <a:srgbClr val="242424"/>
                </a:solidFill>
              </a:rPr>
              <a:t>your</a:t>
            </a:r>
            <a:r>
              <a:rPr lang="en-GB" sz="2000" b="0" i="0">
                <a:solidFill>
                  <a:srgbClr val="242424"/>
                </a:solidFill>
                <a:effectLst/>
              </a:rPr>
              <a:t> client financial situation changes while the exceptional funding matter is still open, you need to reassess their finances.</a:t>
            </a:r>
          </a:p>
          <a:p>
            <a:pPr marL="342900" indent="-342900" algn="l">
              <a:lnSpc>
                <a:spcPct val="200000"/>
              </a:lnSpc>
              <a:buFont typeface="Arial" panose="020B0604020202020204" pitchFamily="34" charset="0"/>
              <a:buChar char="•"/>
            </a:pPr>
            <a:r>
              <a:rPr lang="en-GB" sz="2000" b="0" i="0">
                <a:solidFill>
                  <a:srgbClr val="242424"/>
                </a:solidFill>
                <a:effectLst/>
              </a:rPr>
              <a:t>Report the change in circumstances to the exceptional and complex casework </a:t>
            </a:r>
            <a:r>
              <a:rPr lang="en-GB" sz="2000">
                <a:solidFill>
                  <a:srgbClr val="242424"/>
                </a:solidFill>
              </a:rPr>
              <a:t>t</a:t>
            </a:r>
            <a:r>
              <a:rPr lang="en-GB" sz="2000" b="0" i="0">
                <a:solidFill>
                  <a:srgbClr val="242424"/>
                </a:solidFill>
                <a:effectLst/>
              </a:rPr>
              <a:t>eam (ECCT):</a:t>
            </a:r>
          </a:p>
          <a:p>
            <a:pPr marL="800100" lvl="1" indent="-342900">
              <a:lnSpc>
                <a:spcPct val="200000"/>
              </a:lnSpc>
              <a:buFont typeface="Arial" panose="020B0604020202020204" pitchFamily="34" charset="0"/>
              <a:buChar char="•"/>
            </a:pPr>
            <a:r>
              <a:rPr lang="en-GB" sz="2000" b="0" i="0">
                <a:solidFill>
                  <a:srgbClr val="242424"/>
                </a:solidFill>
                <a:effectLst/>
              </a:rPr>
              <a:t>They will reassess the finances and confirm whether the exceptional funding can continue.</a:t>
            </a:r>
          </a:p>
        </p:txBody>
      </p:sp>
      <p:sp>
        <p:nvSpPr>
          <p:cNvPr id="5" name="Slide Number Placeholder 4">
            <a:extLst>
              <a:ext uri="{FF2B5EF4-FFF2-40B4-BE49-F238E27FC236}">
                <a16:creationId xmlns:a16="http://schemas.microsoft.com/office/drawing/2014/main" id="{592A9A83-883E-4411-73C4-1B01D542D433}"/>
              </a:ext>
            </a:extLst>
          </p:cNvPr>
          <p:cNvSpPr>
            <a:spLocks noGrp="1"/>
          </p:cNvSpPr>
          <p:nvPr>
            <p:ph type="sldNum" sz="quarter" idx="12"/>
          </p:nvPr>
        </p:nvSpPr>
        <p:spPr/>
        <p:txBody>
          <a:bodyPr/>
          <a:lstStyle/>
          <a:p>
            <a:fld id="{C0189ED6-F87B-4BC1-907E-EF602CA5C674}" type="slidenum">
              <a:rPr lang="en-GB" smtClean="0"/>
              <a:t>25</a:t>
            </a:fld>
            <a:endParaRPr lang="en-GB"/>
          </a:p>
        </p:txBody>
      </p:sp>
    </p:spTree>
    <p:extLst>
      <p:ext uri="{BB962C8B-B14F-4D97-AF65-F5344CB8AC3E}">
        <p14:creationId xmlns:p14="http://schemas.microsoft.com/office/powerpoint/2010/main" val="1129423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C3668-23F0-F207-779F-7A79F0CC3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D66DA-CF13-FD5E-A7B1-643DB4569C4E}"/>
              </a:ext>
            </a:extLst>
          </p:cNvPr>
          <p:cNvSpPr>
            <a:spLocks noGrp="1"/>
          </p:cNvSpPr>
          <p:nvPr>
            <p:ph type="title"/>
          </p:nvPr>
        </p:nvSpPr>
        <p:spPr/>
        <p:txBody>
          <a:bodyPr/>
          <a:lstStyle/>
          <a:p>
            <a:r>
              <a:rPr lang="en-GB">
                <a:cs typeface="Arial"/>
              </a:rPr>
              <a:t>Evidential requirements: Employed</a:t>
            </a:r>
            <a:endParaRPr lang="en-GB"/>
          </a:p>
        </p:txBody>
      </p:sp>
      <p:sp>
        <p:nvSpPr>
          <p:cNvPr id="4" name="Footer Placeholder 3">
            <a:extLst>
              <a:ext uri="{FF2B5EF4-FFF2-40B4-BE49-F238E27FC236}">
                <a16:creationId xmlns:a16="http://schemas.microsoft.com/office/drawing/2014/main" id="{72AD359C-AF68-A231-DA13-4C330A4BCD15}"/>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EEA84CBF-A7BC-9630-5D95-06F8309E6279}"/>
              </a:ext>
            </a:extLst>
          </p:cNvPr>
          <p:cNvSpPr txBox="1"/>
          <p:nvPr/>
        </p:nvSpPr>
        <p:spPr>
          <a:xfrm>
            <a:off x="809425" y="1229751"/>
            <a:ext cx="10634223" cy="5190588"/>
          </a:xfrm>
          <a:prstGeom prst="rect">
            <a:avLst/>
          </a:prstGeom>
          <a:noFill/>
        </p:spPr>
        <p:txBody>
          <a:bodyPr wrap="square">
            <a:spAutoFit/>
          </a:bodyPr>
          <a:lstStyle/>
          <a:p>
            <a:pPr marL="342900" indent="-342900" algn="l">
              <a:lnSpc>
                <a:spcPct val="150000"/>
              </a:lnSpc>
              <a:spcAft>
                <a:spcPts val="600"/>
              </a:spcAft>
              <a:buFont typeface="Arial" panose="020B0604020202020204" pitchFamily="34" charset="0"/>
              <a:buChar char="•"/>
            </a:pPr>
            <a:r>
              <a:rPr lang="en-GB" sz="2000" b="0" i="0">
                <a:solidFill>
                  <a:srgbClr val="242424"/>
                </a:solidFill>
                <a:effectLst/>
              </a:rPr>
              <a:t>If your client is employed: </a:t>
            </a:r>
          </a:p>
          <a:p>
            <a:pPr marL="800100" lvl="1" indent="-342900">
              <a:lnSpc>
                <a:spcPct val="150000"/>
              </a:lnSpc>
              <a:spcAft>
                <a:spcPts val="600"/>
              </a:spcAft>
              <a:buFont typeface="Arial" panose="020B0604020202020204" pitchFamily="34" charset="0"/>
              <a:buChar char="•"/>
            </a:pPr>
            <a:r>
              <a:rPr lang="en-GB" sz="2000" b="0" i="0">
                <a:solidFill>
                  <a:srgbClr val="242424"/>
                </a:solidFill>
                <a:effectLst/>
              </a:rPr>
              <a:t>Include wage slips from the computation period with the application</a:t>
            </a:r>
            <a:r>
              <a:rPr lang="en-GB" sz="2000">
                <a:solidFill>
                  <a:srgbClr val="242424"/>
                </a:solidFill>
              </a:rPr>
              <a:t>: </a:t>
            </a:r>
          </a:p>
          <a:p>
            <a:pPr marL="800100" lvl="1" indent="-342900">
              <a:lnSpc>
                <a:spcPct val="150000"/>
              </a:lnSpc>
              <a:spcAft>
                <a:spcPts val="600"/>
              </a:spcAft>
              <a:buFont typeface="Arial" panose="020B0604020202020204" pitchFamily="34" charset="0"/>
              <a:buChar char="•"/>
            </a:pPr>
            <a:r>
              <a:rPr lang="en-GB" sz="2000" b="0" i="0">
                <a:solidFill>
                  <a:srgbClr val="242424"/>
                </a:solidFill>
                <a:effectLst/>
              </a:rPr>
              <a:t>Bank statements showing wage payments are not acceptable because they only show net payments: </a:t>
            </a:r>
          </a:p>
          <a:p>
            <a:pPr marL="1257300" lvl="2" indent="-342900">
              <a:lnSpc>
                <a:spcPct val="150000"/>
              </a:lnSpc>
              <a:spcAft>
                <a:spcPts val="600"/>
              </a:spcAft>
              <a:buFont typeface="Arial" panose="020B0604020202020204" pitchFamily="34" charset="0"/>
              <a:buChar char="•"/>
            </a:pPr>
            <a:r>
              <a:rPr lang="en-GB" sz="2000" b="0" i="0">
                <a:solidFill>
                  <a:srgbClr val="242424"/>
                </a:solidFill>
                <a:effectLst/>
              </a:rPr>
              <a:t>The gross wage figure is needed for assessment purposes to determine eligibility.</a:t>
            </a:r>
          </a:p>
          <a:p>
            <a:pPr marL="342900" indent="-342900" algn="l">
              <a:lnSpc>
                <a:spcPct val="150000"/>
              </a:lnSpc>
              <a:spcAft>
                <a:spcPts val="600"/>
              </a:spcAft>
              <a:buFont typeface="Arial" panose="020B0604020202020204" pitchFamily="34" charset="0"/>
              <a:buChar char="•"/>
            </a:pPr>
            <a:r>
              <a:rPr lang="en-GB" sz="2000" b="0" i="0">
                <a:solidFill>
                  <a:srgbClr val="242424"/>
                </a:solidFill>
                <a:effectLst/>
              </a:rPr>
              <a:t>If </a:t>
            </a:r>
            <a:r>
              <a:rPr lang="en-GB" sz="2000">
                <a:solidFill>
                  <a:srgbClr val="242424"/>
                </a:solidFill>
              </a:rPr>
              <a:t>your</a:t>
            </a:r>
            <a:r>
              <a:rPr lang="en-GB" sz="2000" b="0" i="0">
                <a:solidFill>
                  <a:srgbClr val="242424"/>
                </a:solidFill>
                <a:effectLst/>
              </a:rPr>
              <a:t> client is paid weekly:</a:t>
            </a:r>
          </a:p>
          <a:p>
            <a:pPr marL="800100" lvl="1" indent="-342900">
              <a:lnSpc>
                <a:spcPct val="150000"/>
              </a:lnSpc>
              <a:spcAft>
                <a:spcPts val="600"/>
              </a:spcAft>
              <a:buFont typeface="Arial" panose="020B0604020202020204" pitchFamily="34" charset="0"/>
              <a:buChar char="•"/>
            </a:pPr>
            <a:r>
              <a:rPr lang="en-GB" sz="2000">
                <a:solidFill>
                  <a:srgbClr val="242424"/>
                </a:solidFill>
              </a:rPr>
              <a:t>You do not need </a:t>
            </a:r>
            <a:r>
              <a:rPr lang="en-GB" sz="2000" b="0" i="0">
                <a:solidFill>
                  <a:srgbClr val="242424"/>
                </a:solidFill>
                <a:effectLst/>
              </a:rPr>
              <a:t>to include all pay slips from the computation period but try to include as many as possible.</a:t>
            </a:r>
          </a:p>
          <a:p>
            <a:pPr marL="342900" indent="-342900" algn="l">
              <a:lnSpc>
                <a:spcPct val="150000"/>
              </a:lnSpc>
              <a:spcAft>
                <a:spcPts val="600"/>
              </a:spcAft>
              <a:buFont typeface="Arial" panose="020B0604020202020204" pitchFamily="34" charset="0"/>
              <a:buChar char="•"/>
            </a:pPr>
            <a:r>
              <a:rPr lang="en-GB" sz="2000" b="0" i="0">
                <a:solidFill>
                  <a:srgbClr val="242424"/>
                </a:solidFill>
                <a:effectLst/>
              </a:rPr>
              <a:t>If </a:t>
            </a:r>
            <a:r>
              <a:rPr lang="en-GB" sz="2000">
                <a:solidFill>
                  <a:srgbClr val="242424"/>
                </a:solidFill>
              </a:rPr>
              <a:t>your</a:t>
            </a:r>
            <a:r>
              <a:rPr lang="en-GB" sz="2000" b="0" i="0">
                <a:solidFill>
                  <a:srgbClr val="242424"/>
                </a:solidFill>
                <a:effectLst/>
              </a:rPr>
              <a:t> client has a partner:</a:t>
            </a:r>
          </a:p>
          <a:p>
            <a:pPr marL="800100" lvl="1" indent="-342900">
              <a:lnSpc>
                <a:spcPct val="150000"/>
              </a:lnSpc>
              <a:spcAft>
                <a:spcPts val="600"/>
              </a:spcAft>
              <a:buFont typeface="Arial" panose="020B0604020202020204" pitchFamily="34" charset="0"/>
              <a:buChar char="•"/>
            </a:pPr>
            <a:r>
              <a:rPr lang="en-GB" sz="2000">
                <a:solidFill>
                  <a:srgbClr val="424242"/>
                </a:solidFill>
              </a:rPr>
              <a:t>I</a:t>
            </a:r>
            <a:r>
              <a:rPr lang="en-GB" sz="2000" b="0" i="0">
                <a:solidFill>
                  <a:srgbClr val="424242"/>
                </a:solidFill>
                <a:effectLst/>
              </a:rPr>
              <a:t>nclude and provide evidence of their partner's finances in the application.</a:t>
            </a:r>
            <a:endParaRPr lang="en-GB" sz="2000" b="0" i="0">
              <a:solidFill>
                <a:srgbClr val="242424"/>
              </a:solidFill>
              <a:effectLst/>
            </a:endParaRPr>
          </a:p>
        </p:txBody>
      </p:sp>
      <p:sp>
        <p:nvSpPr>
          <p:cNvPr id="5" name="Slide Number Placeholder 4">
            <a:extLst>
              <a:ext uri="{FF2B5EF4-FFF2-40B4-BE49-F238E27FC236}">
                <a16:creationId xmlns:a16="http://schemas.microsoft.com/office/drawing/2014/main" id="{5889C8A0-B7BD-17FB-15F2-24B910AAB6B8}"/>
              </a:ext>
            </a:extLst>
          </p:cNvPr>
          <p:cNvSpPr>
            <a:spLocks noGrp="1"/>
          </p:cNvSpPr>
          <p:nvPr>
            <p:ph type="sldNum" sz="quarter" idx="12"/>
          </p:nvPr>
        </p:nvSpPr>
        <p:spPr/>
        <p:txBody>
          <a:bodyPr/>
          <a:lstStyle/>
          <a:p>
            <a:fld id="{C0189ED6-F87B-4BC1-907E-EF602CA5C674}" type="slidenum">
              <a:rPr lang="en-GB" smtClean="0"/>
              <a:t>26</a:t>
            </a:fld>
            <a:endParaRPr lang="en-GB"/>
          </a:p>
        </p:txBody>
      </p:sp>
    </p:spTree>
    <p:extLst>
      <p:ext uri="{BB962C8B-B14F-4D97-AF65-F5344CB8AC3E}">
        <p14:creationId xmlns:p14="http://schemas.microsoft.com/office/powerpoint/2010/main" val="3531106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7DBE0-FD43-BDAB-F975-3E69181E6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4248B-245B-1333-C4C2-B815B2026B58}"/>
              </a:ext>
            </a:extLst>
          </p:cNvPr>
          <p:cNvSpPr>
            <a:spLocks noGrp="1"/>
          </p:cNvSpPr>
          <p:nvPr>
            <p:ph type="title"/>
          </p:nvPr>
        </p:nvSpPr>
        <p:spPr/>
        <p:txBody>
          <a:bodyPr/>
          <a:lstStyle/>
          <a:p>
            <a:r>
              <a:rPr lang="en-GB">
                <a:cs typeface="Arial"/>
              </a:rPr>
              <a:t>Evidential requirements: Benefits </a:t>
            </a:r>
            <a:endParaRPr lang="en-GB"/>
          </a:p>
        </p:txBody>
      </p:sp>
      <p:sp>
        <p:nvSpPr>
          <p:cNvPr id="4" name="Footer Placeholder 3">
            <a:extLst>
              <a:ext uri="{FF2B5EF4-FFF2-40B4-BE49-F238E27FC236}">
                <a16:creationId xmlns:a16="http://schemas.microsoft.com/office/drawing/2014/main" id="{A7688E81-5B6E-3301-B53E-B6C08F3714FC}"/>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400A50EC-60EB-9C54-EEDB-A08B981C3D6D}"/>
              </a:ext>
            </a:extLst>
          </p:cNvPr>
          <p:cNvSpPr txBox="1"/>
          <p:nvPr/>
        </p:nvSpPr>
        <p:spPr>
          <a:xfrm>
            <a:off x="809424" y="1152807"/>
            <a:ext cx="10634223" cy="501675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GB" sz="2000">
                <a:cs typeface="Arial"/>
              </a:rPr>
              <a:t>If your client receives state benefits:</a:t>
            </a:r>
          </a:p>
          <a:p>
            <a:pPr marL="800100" lvl="1" indent="-342900">
              <a:spcBef>
                <a:spcPts val="600"/>
              </a:spcBef>
              <a:spcAft>
                <a:spcPts val="600"/>
              </a:spcAft>
              <a:buFont typeface="Arial" panose="020B0604020202020204" pitchFamily="34" charset="0"/>
              <a:buChar char="•"/>
            </a:pPr>
            <a:r>
              <a:rPr lang="en-GB" sz="2000">
                <a:cs typeface="Arial"/>
              </a:rPr>
              <a:t>Provide a copy of the benefit award letter(s) dated within six months of the application date for exceptional funding: </a:t>
            </a:r>
          </a:p>
          <a:p>
            <a:pPr marL="1052100" lvl="2" indent="-342900">
              <a:spcBef>
                <a:spcPts val="600"/>
              </a:spcBef>
              <a:spcAft>
                <a:spcPts val="600"/>
              </a:spcAft>
              <a:buFont typeface="Arial" panose="020B0604020202020204" pitchFamily="34" charset="0"/>
              <a:buChar char="•"/>
            </a:pPr>
            <a:r>
              <a:rPr lang="en-GB" sz="2000">
                <a:cs typeface="Arial"/>
              </a:rPr>
              <a:t>Alternatively, you can use bank statements showing the benefit payment(s) within the computation period as they show the gross payments, unlike wage slips.</a:t>
            </a:r>
          </a:p>
          <a:p>
            <a:pPr marL="342900" indent="-342900">
              <a:spcBef>
                <a:spcPts val="600"/>
              </a:spcBef>
              <a:spcAft>
                <a:spcPts val="600"/>
              </a:spcAft>
              <a:buFont typeface="Arial" panose="020B0604020202020204" pitchFamily="34" charset="0"/>
              <a:buChar char="•"/>
            </a:pPr>
            <a:r>
              <a:rPr lang="en-GB" sz="2000">
                <a:cs typeface="Arial"/>
              </a:rPr>
              <a:t>If your client is in receipt of universal credit (UC) a screen shot of their online account will be acceptable: </a:t>
            </a:r>
          </a:p>
          <a:p>
            <a:pPr marL="594900" lvl="1" indent="-342900">
              <a:spcBef>
                <a:spcPts val="600"/>
              </a:spcBef>
              <a:spcAft>
                <a:spcPts val="600"/>
              </a:spcAft>
              <a:buFont typeface="Arial" panose="020B0604020202020204" pitchFamily="34" charset="0"/>
              <a:buChar char="•"/>
            </a:pPr>
            <a:r>
              <a:rPr lang="en-GB" sz="2000">
                <a:cs typeface="Arial"/>
              </a:rPr>
              <a:t>It must clearly show:</a:t>
            </a:r>
          </a:p>
          <a:p>
            <a:pPr marL="846900" lvl="2" indent="-342900">
              <a:spcBef>
                <a:spcPts val="600"/>
              </a:spcBef>
              <a:spcAft>
                <a:spcPts val="600"/>
              </a:spcAft>
              <a:buFont typeface="Arial" panose="020B0604020202020204" pitchFamily="34" charset="0"/>
              <a:buChar char="•"/>
            </a:pPr>
            <a:r>
              <a:rPr lang="en-GB" sz="2000">
                <a:cs typeface="Arial"/>
              </a:rPr>
              <a:t>Client's name, </a:t>
            </a:r>
          </a:p>
          <a:p>
            <a:pPr marL="846900" lvl="2" indent="-342900">
              <a:spcBef>
                <a:spcPts val="600"/>
              </a:spcBef>
              <a:spcAft>
                <a:spcPts val="600"/>
              </a:spcAft>
              <a:buFont typeface="Arial" panose="020B0604020202020204" pitchFamily="34" charset="0"/>
              <a:buChar char="•"/>
            </a:pPr>
            <a:r>
              <a:rPr lang="en-GB" sz="2000">
                <a:cs typeface="Arial"/>
              </a:rPr>
              <a:t>Name of the benefit </a:t>
            </a:r>
          </a:p>
          <a:p>
            <a:pPr marL="846900" lvl="2" indent="-342900">
              <a:spcBef>
                <a:spcPts val="600"/>
              </a:spcBef>
              <a:spcAft>
                <a:spcPts val="600"/>
              </a:spcAft>
              <a:buFont typeface="Arial" panose="020B0604020202020204" pitchFamily="34" charset="0"/>
              <a:buChar char="•"/>
            </a:pPr>
            <a:r>
              <a:rPr lang="en-GB" sz="2000">
                <a:cs typeface="Arial"/>
              </a:rPr>
              <a:t>The dates of payment of UC to be received within the computation period.</a:t>
            </a:r>
          </a:p>
          <a:p>
            <a:pPr marL="358775" lvl="2" indent="-358775">
              <a:spcBef>
                <a:spcPts val="600"/>
              </a:spcBef>
              <a:spcAft>
                <a:spcPts val="600"/>
              </a:spcAft>
              <a:buFont typeface="Arial" panose="020B0604020202020204" pitchFamily="34" charset="0"/>
              <a:buChar char="•"/>
            </a:pPr>
            <a:endParaRPr lang="en-GB" sz="2000">
              <a:cs typeface="Arial"/>
            </a:endParaRPr>
          </a:p>
        </p:txBody>
      </p:sp>
      <p:sp>
        <p:nvSpPr>
          <p:cNvPr id="5" name="Slide Number Placeholder 4">
            <a:extLst>
              <a:ext uri="{FF2B5EF4-FFF2-40B4-BE49-F238E27FC236}">
                <a16:creationId xmlns:a16="http://schemas.microsoft.com/office/drawing/2014/main" id="{5EF53DD1-33B9-C0DE-592A-5CF56F33366A}"/>
              </a:ext>
            </a:extLst>
          </p:cNvPr>
          <p:cNvSpPr>
            <a:spLocks noGrp="1"/>
          </p:cNvSpPr>
          <p:nvPr>
            <p:ph type="sldNum" sz="quarter" idx="12"/>
          </p:nvPr>
        </p:nvSpPr>
        <p:spPr/>
        <p:txBody>
          <a:bodyPr/>
          <a:lstStyle/>
          <a:p>
            <a:fld id="{C0189ED6-F87B-4BC1-907E-EF602CA5C674}" type="slidenum">
              <a:rPr lang="en-GB" smtClean="0"/>
              <a:t>27</a:t>
            </a:fld>
            <a:endParaRPr lang="en-GB"/>
          </a:p>
        </p:txBody>
      </p:sp>
    </p:spTree>
    <p:extLst>
      <p:ext uri="{BB962C8B-B14F-4D97-AF65-F5344CB8AC3E}">
        <p14:creationId xmlns:p14="http://schemas.microsoft.com/office/powerpoint/2010/main" val="816271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353C2-CAA7-C11A-B289-C0266ECE4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AA9C55-6C02-FE94-5C48-DFADAEF6AA33}"/>
              </a:ext>
            </a:extLst>
          </p:cNvPr>
          <p:cNvSpPr>
            <a:spLocks noGrp="1"/>
          </p:cNvSpPr>
          <p:nvPr>
            <p:ph type="title"/>
          </p:nvPr>
        </p:nvSpPr>
        <p:spPr/>
        <p:txBody>
          <a:bodyPr/>
          <a:lstStyle/>
          <a:p>
            <a:r>
              <a:rPr lang="en-GB">
                <a:cs typeface="Arial"/>
              </a:rPr>
              <a:t>Evidential requirements: Asylum support</a:t>
            </a:r>
            <a:endParaRPr lang="en-GB"/>
          </a:p>
        </p:txBody>
      </p:sp>
      <p:sp>
        <p:nvSpPr>
          <p:cNvPr id="4" name="Footer Placeholder 3">
            <a:extLst>
              <a:ext uri="{FF2B5EF4-FFF2-40B4-BE49-F238E27FC236}">
                <a16:creationId xmlns:a16="http://schemas.microsoft.com/office/drawing/2014/main" id="{B475C9C9-BD82-D374-0779-D9A44072CDC7}"/>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A442AAF4-3241-16D7-54C4-501660148E99}"/>
              </a:ext>
            </a:extLst>
          </p:cNvPr>
          <p:cNvSpPr txBox="1"/>
          <p:nvPr/>
        </p:nvSpPr>
        <p:spPr>
          <a:xfrm>
            <a:off x="809424" y="1272136"/>
            <a:ext cx="10634223" cy="3728649"/>
          </a:xfrm>
          <a:prstGeom prst="rect">
            <a:avLst/>
          </a:prstGeom>
          <a:noFill/>
        </p:spPr>
        <p:txBody>
          <a:bodyPr wrap="square">
            <a:spAutoFit/>
          </a:bodyPr>
          <a:lstStyle/>
          <a:p>
            <a:pPr marL="342900" indent="-342900">
              <a:lnSpc>
                <a:spcPct val="150000"/>
              </a:lnSpc>
              <a:buFont typeface="Arial" panose="020B0604020202020204" pitchFamily="34" charset="0"/>
              <a:buChar char="•"/>
            </a:pPr>
            <a:r>
              <a:rPr lang="en-GB" sz="2000">
                <a:cs typeface="Arial"/>
              </a:rPr>
              <a:t>If your client receives asylum support, provide evidence of the award dated within  the last 6 months when applying for exceptional funding:</a:t>
            </a:r>
          </a:p>
          <a:p>
            <a:pPr marL="800100" lvl="1" indent="-342900">
              <a:lnSpc>
                <a:spcPct val="150000"/>
              </a:lnSpc>
              <a:buFont typeface="Arial" panose="020B0604020202020204" pitchFamily="34" charset="0"/>
              <a:buChar char="•"/>
            </a:pPr>
            <a:r>
              <a:rPr lang="en-GB" sz="2000">
                <a:cs typeface="Arial"/>
              </a:rPr>
              <a:t>If the asylum support award letter is older than 6 months, obtain confirmation from ‘Migrant Help’ about the current asylum support payments at the time of application.</a:t>
            </a:r>
          </a:p>
          <a:p>
            <a:pPr marL="800100" lvl="1" indent="-342900">
              <a:lnSpc>
                <a:spcPct val="150000"/>
              </a:lnSpc>
              <a:buFont typeface="Arial" panose="020B0604020202020204" pitchFamily="34" charset="0"/>
              <a:buChar char="•"/>
            </a:pPr>
            <a:r>
              <a:rPr lang="en-GB" sz="2000">
                <a:cs typeface="Arial"/>
              </a:rPr>
              <a:t>If the client is waiting for the outcome of an asylum support application when applying for legal aid:</a:t>
            </a:r>
          </a:p>
          <a:p>
            <a:pPr marL="1257300" lvl="2" indent="-342900">
              <a:lnSpc>
                <a:spcPct val="150000"/>
              </a:lnSpc>
              <a:buFont typeface="Arial" panose="020B0604020202020204" pitchFamily="34" charset="0"/>
              <a:buChar char="•"/>
            </a:pPr>
            <a:r>
              <a:rPr lang="en-GB" sz="2000">
                <a:cs typeface="Arial"/>
              </a:rPr>
              <a:t>Confirm this in the application and complete a full means assessment, explaining how the client is covering their day-to-day living costs.</a:t>
            </a:r>
          </a:p>
        </p:txBody>
      </p:sp>
      <p:sp>
        <p:nvSpPr>
          <p:cNvPr id="5" name="Slide Number Placeholder 4">
            <a:extLst>
              <a:ext uri="{FF2B5EF4-FFF2-40B4-BE49-F238E27FC236}">
                <a16:creationId xmlns:a16="http://schemas.microsoft.com/office/drawing/2014/main" id="{972C926A-285F-E2AE-5CDA-73FBD9A32309}"/>
              </a:ext>
            </a:extLst>
          </p:cNvPr>
          <p:cNvSpPr>
            <a:spLocks noGrp="1"/>
          </p:cNvSpPr>
          <p:nvPr>
            <p:ph type="sldNum" sz="quarter" idx="12"/>
          </p:nvPr>
        </p:nvSpPr>
        <p:spPr/>
        <p:txBody>
          <a:bodyPr/>
          <a:lstStyle/>
          <a:p>
            <a:fld id="{C0189ED6-F87B-4BC1-907E-EF602CA5C674}" type="slidenum">
              <a:rPr lang="en-GB" smtClean="0"/>
              <a:t>28</a:t>
            </a:fld>
            <a:endParaRPr lang="en-GB"/>
          </a:p>
        </p:txBody>
      </p:sp>
    </p:spTree>
    <p:extLst>
      <p:ext uri="{BB962C8B-B14F-4D97-AF65-F5344CB8AC3E}">
        <p14:creationId xmlns:p14="http://schemas.microsoft.com/office/powerpoint/2010/main" val="2234273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FBCE0-DDEA-843D-9FF3-73908F68E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68F1D9-4035-5C5A-761A-8CC3F8A494B6}"/>
              </a:ext>
            </a:extLst>
          </p:cNvPr>
          <p:cNvSpPr>
            <a:spLocks noGrp="1"/>
          </p:cNvSpPr>
          <p:nvPr>
            <p:ph type="title"/>
          </p:nvPr>
        </p:nvSpPr>
        <p:spPr/>
        <p:txBody>
          <a:bodyPr/>
          <a:lstStyle/>
          <a:p>
            <a:r>
              <a:rPr lang="en-GB">
                <a:cs typeface="Arial"/>
              </a:rPr>
              <a:t>Evidential requirements: Financial support </a:t>
            </a:r>
            <a:endParaRPr lang="en-GB"/>
          </a:p>
        </p:txBody>
      </p:sp>
      <p:sp>
        <p:nvSpPr>
          <p:cNvPr id="4" name="Footer Placeholder 3">
            <a:extLst>
              <a:ext uri="{FF2B5EF4-FFF2-40B4-BE49-F238E27FC236}">
                <a16:creationId xmlns:a16="http://schemas.microsoft.com/office/drawing/2014/main" id="{1326F055-48E3-02BD-E640-91CF3CFA98AD}"/>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9" name="TextBox 8">
            <a:extLst>
              <a:ext uri="{FF2B5EF4-FFF2-40B4-BE49-F238E27FC236}">
                <a16:creationId xmlns:a16="http://schemas.microsoft.com/office/drawing/2014/main" id="{75C05BE7-D125-73E8-AA45-887DFA061EE7}"/>
              </a:ext>
            </a:extLst>
          </p:cNvPr>
          <p:cNvSpPr txBox="1"/>
          <p:nvPr/>
        </p:nvSpPr>
        <p:spPr>
          <a:xfrm>
            <a:off x="778136" y="1272136"/>
            <a:ext cx="10727999" cy="4651979"/>
          </a:xfrm>
          <a:prstGeom prst="rect">
            <a:avLst/>
          </a:prstGeom>
          <a:noFill/>
        </p:spPr>
        <p:txBody>
          <a:bodyPr wrap="square">
            <a:spAutoFit/>
          </a:bodyPr>
          <a:lstStyle/>
          <a:p>
            <a:pPr marL="342900" indent="-342900">
              <a:lnSpc>
                <a:spcPct val="150000"/>
              </a:lnSpc>
              <a:buFont typeface="Arial" panose="020B0604020202020204" pitchFamily="34" charset="0"/>
              <a:buChar char="•"/>
            </a:pPr>
            <a:r>
              <a:rPr lang="en-GB" sz="2000">
                <a:cs typeface="Arial"/>
              </a:rPr>
              <a:t>If your client receives financial support from family, friends or charities: </a:t>
            </a:r>
          </a:p>
          <a:p>
            <a:pPr marL="800100" lvl="1" indent="-342900">
              <a:lnSpc>
                <a:spcPct val="150000"/>
              </a:lnSpc>
              <a:buFont typeface="Arial" panose="020B0604020202020204" pitchFamily="34" charset="0"/>
              <a:buChar char="•"/>
            </a:pPr>
            <a:r>
              <a:rPr lang="en-GB" sz="2000">
                <a:cs typeface="Arial"/>
              </a:rPr>
              <a:t>Confirm this in the application, detailing the nature and extent of this support. </a:t>
            </a:r>
          </a:p>
          <a:p>
            <a:pPr marL="342900" indent="-342900">
              <a:lnSpc>
                <a:spcPct val="150000"/>
              </a:lnSpc>
              <a:buFont typeface="Arial" panose="020B0604020202020204" pitchFamily="34" charset="0"/>
              <a:buChar char="•"/>
            </a:pPr>
            <a:r>
              <a:rPr lang="en-GB" sz="2000">
                <a:cs typeface="Arial"/>
              </a:rPr>
              <a:t>If the support consists of subsistence support only (food and accommodation):</a:t>
            </a:r>
          </a:p>
          <a:p>
            <a:pPr marL="800100" lvl="1" indent="-342900">
              <a:lnSpc>
                <a:spcPct val="150000"/>
              </a:lnSpc>
              <a:buFont typeface="Arial" panose="020B0604020202020204" pitchFamily="34" charset="0"/>
              <a:buChar char="•"/>
            </a:pPr>
            <a:r>
              <a:rPr lang="en-GB" sz="2000">
                <a:cs typeface="Arial"/>
              </a:rPr>
              <a:t>Just confirm this: You do not need to estimate of the value of this support </a:t>
            </a:r>
          </a:p>
          <a:p>
            <a:pPr marL="800100" lvl="1" indent="-342900">
              <a:lnSpc>
                <a:spcPct val="150000"/>
              </a:lnSpc>
              <a:buFont typeface="Arial" panose="020B0604020202020204" pitchFamily="34" charset="0"/>
              <a:buChar char="•"/>
            </a:pPr>
            <a:r>
              <a:rPr lang="en-GB" sz="2000">
                <a:cs typeface="Arial"/>
              </a:rPr>
              <a:t>However, if the support includes cash payments to the client, you need to include the amount and frequency of these payments as income within the assessment.</a:t>
            </a:r>
          </a:p>
          <a:p>
            <a:pPr marL="342900" indent="-342900">
              <a:lnSpc>
                <a:spcPct val="150000"/>
              </a:lnSpc>
              <a:buFont typeface="Arial" panose="020B0604020202020204" pitchFamily="34" charset="0"/>
              <a:buChar char="•"/>
            </a:pPr>
            <a:r>
              <a:rPr lang="en-GB" sz="2000">
                <a:cs typeface="Arial"/>
              </a:rPr>
              <a:t>You can provide evidence of this financial support in two ways:</a:t>
            </a:r>
          </a:p>
          <a:p>
            <a:pPr marL="800100" lvl="1" indent="-342900">
              <a:lnSpc>
                <a:spcPct val="150000"/>
              </a:lnSpc>
              <a:buFont typeface="Arial" panose="020B0604020202020204" pitchFamily="34" charset="0"/>
              <a:buChar char="•"/>
            </a:pPr>
            <a:r>
              <a:rPr lang="en-GB" sz="2000">
                <a:cs typeface="Arial"/>
              </a:rPr>
              <a:t>A letter from the people providing the support, confirming the nature and extent or,</a:t>
            </a:r>
          </a:p>
          <a:p>
            <a:pPr marL="800100" lvl="1" indent="-342900">
              <a:lnSpc>
                <a:spcPct val="150000"/>
              </a:lnSpc>
              <a:buFont typeface="Arial" panose="020B0604020202020204" pitchFamily="34" charset="0"/>
              <a:buChar char="•"/>
            </a:pPr>
            <a:r>
              <a:rPr lang="en-GB" sz="2000">
                <a:cs typeface="Arial"/>
              </a:rPr>
              <a:t>The person(s) providing the support can complete the LAA's third-party financial support form</a:t>
            </a:r>
            <a:endParaRPr lang="en-GB" sz="2000"/>
          </a:p>
        </p:txBody>
      </p:sp>
      <p:sp>
        <p:nvSpPr>
          <p:cNvPr id="5" name="Slide Number Placeholder 4">
            <a:extLst>
              <a:ext uri="{FF2B5EF4-FFF2-40B4-BE49-F238E27FC236}">
                <a16:creationId xmlns:a16="http://schemas.microsoft.com/office/drawing/2014/main" id="{A00C060B-1026-2D2D-EEFE-101A2CEBAEEC}"/>
              </a:ext>
            </a:extLst>
          </p:cNvPr>
          <p:cNvSpPr>
            <a:spLocks noGrp="1"/>
          </p:cNvSpPr>
          <p:nvPr>
            <p:ph type="sldNum" sz="quarter" idx="12"/>
          </p:nvPr>
        </p:nvSpPr>
        <p:spPr/>
        <p:txBody>
          <a:bodyPr/>
          <a:lstStyle/>
          <a:p>
            <a:fld id="{C0189ED6-F87B-4BC1-907E-EF602CA5C674}" type="slidenum">
              <a:rPr lang="en-GB" smtClean="0"/>
              <a:t>29</a:t>
            </a:fld>
            <a:endParaRPr lang="en-GB"/>
          </a:p>
        </p:txBody>
      </p:sp>
    </p:spTree>
    <p:extLst>
      <p:ext uri="{BB962C8B-B14F-4D97-AF65-F5344CB8AC3E}">
        <p14:creationId xmlns:p14="http://schemas.microsoft.com/office/powerpoint/2010/main" val="336575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0BE4D-4326-FBD7-C402-B1AF610A0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29827-2A51-529E-8D26-A7F6F68CD1E5}"/>
              </a:ext>
            </a:extLst>
          </p:cNvPr>
          <p:cNvSpPr>
            <a:spLocks noGrp="1"/>
          </p:cNvSpPr>
          <p:nvPr>
            <p:ph type="title"/>
          </p:nvPr>
        </p:nvSpPr>
        <p:spPr>
          <a:xfrm>
            <a:off x="737784" y="690984"/>
            <a:ext cx="7718400" cy="345232"/>
          </a:xfrm>
        </p:spPr>
        <p:txBody>
          <a:bodyPr anchor="t">
            <a:normAutofit fontScale="90000"/>
          </a:bodyPr>
          <a:lstStyle/>
          <a:p>
            <a:r>
              <a:rPr lang="en-US"/>
              <a:t>Content</a:t>
            </a:r>
          </a:p>
        </p:txBody>
      </p:sp>
      <p:sp>
        <p:nvSpPr>
          <p:cNvPr id="5" name="Slide Number Placeholder 4">
            <a:extLst>
              <a:ext uri="{FF2B5EF4-FFF2-40B4-BE49-F238E27FC236}">
                <a16:creationId xmlns:a16="http://schemas.microsoft.com/office/drawing/2014/main" id="{D9F1EC87-FF67-2980-49AE-4E14091BF3DE}"/>
              </a:ext>
              <a:ext uri="{C183D7F6-B498-43B3-948B-1728B52AA6E4}">
                <adec:decorative xmlns:adec="http://schemas.microsoft.com/office/drawing/2017/decorative" val="1"/>
              </a:ext>
            </a:extLst>
          </p:cNvPr>
          <p:cNvSpPr>
            <a:spLocks noGrp="1"/>
          </p:cNvSpPr>
          <p:nvPr>
            <p:ph type="sldNum" sz="quarter" idx="12"/>
          </p:nvPr>
        </p:nvSpPr>
        <p:spPr>
          <a:xfrm>
            <a:off x="11401515" y="6204808"/>
            <a:ext cx="270000" cy="252000"/>
          </a:xfrm>
        </p:spPr>
        <p:txBody>
          <a:bodyPr anchor="t">
            <a:normAutofit/>
          </a:bodyPr>
          <a:lstStyle/>
          <a:p>
            <a:pPr>
              <a:spcAft>
                <a:spcPts val="600"/>
              </a:spcAft>
            </a:pPr>
            <a:fld id="{9A8223AF-F2F5-41F7-A71C-81CE492BCB88}" type="slidenum">
              <a:rPr lang="en-GB" smtClean="0"/>
              <a:pPr>
                <a:spcAft>
                  <a:spcPts val="600"/>
                </a:spcAft>
              </a:pPr>
              <a:t>3</a:t>
            </a:fld>
            <a:endParaRPr lang="en-GB"/>
          </a:p>
        </p:txBody>
      </p:sp>
      <p:sp>
        <p:nvSpPr>
          <p:cNvPr id="3" name="Footer Placeholder 4">
            <a:extLst>
              <a:ext uri="{FF2B5EF4-FFF2-40B4-BE49-F238E27FC236}">
                <a16:creationId xmlns:a16="http://schemas.microsoft.com/office/drawing/2014/main" id="{919CF6E4-AC00-2A62-8292-7963CE41F356}"/>
              </a:ext>
              <a:ext uri="{C183D7F6-B498-43B3-948B-1728B52AA6E4}">
                <adec:decorative xmlns:adec="http://schemas.microsoft.com/office/drawing/2017/decorative" val="1"/>
              </a:ext>
            </a:extLst>
          </p:cNvPr>
          <p:cNvSpPr>
            <a:spLocks noGrp="1"/>
          </p:cNvSpPr>
          <p:nvPr>
            <p:ph type="ftr" sz="quarter" idx="11"/>
          </p:nvPr>
        </p:nvSpPr>
        <p:spPr>
          <a:xfrm>
            <a:off x="2941093" y="6445570"/>
            <a:ext cx="7201467" cy="180000"/>
          </a:xfrm>
        </p:spPr>
        <p:txBody>
          <a:bodyPr/>
          <a:lstStyle/>
          <a:p>
            <a:r>
              <a:rPr lang="en-GB"/>
              <a:t>Providing access to justice through w</a:t>
            </a:r>
            <a:r>
              <a:rPr lang="en-GB">
                <a:cs typeface="Arial"/>
              </a:rPr>
              <a:t>orking with others to achieve excellence in the delivery of legal aid</a:t>
            </a:r>
          </a:p>
        </p:txBody>
      </p:sp>
      <p:graphicFrame>
        <p:nvGraphicFramePr>
          <p:cNvPr id="7" name="Diagram 6"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Lst>
              <a:ext uri="{FF2B5EF4-FFF2-40B4-BE49-F238E27FC236}">
                <a16:creationId xmlns:a16="http://schemas.microsoft.com/office/drawing/2014/main" id="{FD35032D-5CDA-3957-D8B0-66E0FF2CAD19}"/>
              </a:ext>
            </a:extLst>
          </p:cNvPr>
          <p:cNvGraphicFramePr/>
          <p:nvPr>
            <p:extLst>
              <p:ext uri="{D42A27DB-BD31-4B8C-83A1-F6EECF244321}">
                <p14:modId xmlns:p14="http://schemas.microsoft.com/office/powerpoint/2010/main" val="3599308123"/>
              </p:ext>
            </p:extLst>
          </p:nvPr>
        </p:nvGraphicFramePr>
        <p:xfrm>
          <a:off x="737784" y="1186543"/>
          <a:ext cx="8755743" cy="48755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62773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5CF0E-CBA2-82EC-A445-9775B61C8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265BDF-942E-250E-A1B1-DE8563224521}"/>
              </a:ext>
            </a:extLst>
          </p:cNvPr>
          <p:cNvSpPr>
            <a:spLocks noGrp="1"/>
          </p:cNvSpPr>
          <p:nvPr>
            <p:ph type="title"/>
          </p:nvPr>
        </p:nvSpPr>
        <p:spPr/>
        <p:txBody>
          <a:bodyPr/>
          <a:lstStyle/>
          <a:p>
            <a:r>
              <a:rPr lang="en-GB">
                <a:cs typeface="Arial"/>
              </a:rPr>
              <a:t>Capital evidence </a:t>
            </a:r>
            <a:endParaRPr lang="en-GB"/>
          </a:p>
        </p:txBody>
      </p:sp>
      <p:sp>
        <p:nvSpPr>
          <p:cNvPr id="4" name="Footer Placeholder 3">
            <a:extLst>
              <a:ext uri="{FF2B5EF4-FFF2-40B4-BE49-F238E27FC236}">
                <a16:creationId xmlns:a16="http://schemas.microsoft.com/office/drawing/2014/main" id="{4D27FF8C-D312-139E-B5E7-64C5DC4235F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F4259D06-9493-22CC-E2CE-DF24326C7190}"/>
              </a:ext>
            </a:extLst>
          </p:cNvPr>
          <p:cNvSpPr txBox="1"/>
          <p:nvPr/>
        </p:nvSpPr>
        <p:spPr>
          <a:xfrm>
            <a:off x="778137" y="1272136"/>
            <a:ext cx="10759288" cy="4921284"/>
          </a:xfrm>
          <a:prstGeom prst="rect">
            <a:avLst/>
          </a:prstGeom>
          <a:noFill/>
        </p:spPr>
        <p:txBody>
          <a:bodyPr wrap="square">
            <a:spAutoFit/>
          </a:bodyPr>
          <a:lstStyle/>
          <a:p>
            <a:pPr marL="342900" indent="-342900" algn="l">
              <a:lnSpc>
                <a:spcPct val="200000"/>
              </a:lnSpc>
              <a:buFont typeface="Arial" panose="020B0604020202020204" pitchFamily="34" charset="0"/>
              <a:buChar char="•"/>
            </a:pPr>
            <a:r>
              <a:rPr lang="en-GB" sz="2000" b="0" i="0">
                <a:solidFill>
                  <a:srgbClr val="424242"/>
                </a:solidFill>
                <a:effectLst/>
              </a:rPr>
              <a:t>When applying for exceptional funding, make sure to include the value of your client's capital assets in the application form, just like you would for standard applications </a:t>
            </a:r>
          </a:p>
          <a:p>
            <a:pPr marL="342900" indent="-342900" algn="l">
              <a:lnSpc>
                <a:spcPct val="200000"/>
              </a:lnSpc>
              <a:buFont typeface="Arial" panose="020B0604020202020204" pitchFamily="34" charset="0"/>
              <a:buChar char="•"/>
            </a:pPr>
            <a:r>
              <a:rPr lang="en-GB" sz="2000" b="0" i="0">
                <a:solidFill>
                  <a:srgbClr val="242424"/>
                </a:solidFill>
                <a:effectLst/>
              </a:rPr>
              <a:t>You do not need to provide documentary evidence of your client's capital unless there is a reason to believe they may have hidden their assets or have more capital than the usual limits, such as indicators of a wealthy lifestyle.</a:t>
            </a:r>
          </a:p>
          <a:p>
            <a:pPr marL="342900" indent="-342900" algn="l">
              <a:lnSpc>
                <a:spcPct val="200000"/>
              </a:lnSpc>
              <a:buFont typeface="Arial" panose="020B0604020202020204" pitchFamily="34" charset="0"/>
              <a:buChar char="•"/>
            </a:pPr>
            <a:r>
              <a:rPr lang="en-GB" sz="2000" b="0" i="0">
                <a:solidFill>
                  <a:srgbClr val="242424"/>
                </a:solidFill>
                <a:effectLst/>
              </a:rPr>
              <a:t>Remember the capital limit for CLR in immigration matters is £3,000. </a:t>
            </a:r>
            <a:r>
              <a:rPr lang="en-GB" sz="2000" b="0" i="0">
                <a:solidFill>
                  <a:srgbClr val="424242"/>
                </a:solidFill>
                <a:effectLst/>
              </a:rPr>
              <a:t>For all other immigration and asylum cases, including Immigration Legal Help matters, the limit is £8,000.</a:t>
            </a:r>
            <a:endParaRPr lang="en-GB" sz="2000" b="0" i="0">
              <a:solidFill>
                <a:srgbClr val="242424"/>
              </a:solidFill>
              <a:effectLst/>
            </a:endParaRPr>
          </a:p>
        </p:txBody>
      </p:sp>
      <p:sp>
        <p:nvSpPr>
          <p:cNvPr id="5" name="Slide Number Placeholder 4">
            <a:extLst>
              <a:ext uri="{FF2B5EF4-FFF2-40B4-BE49-F238E27FC236}">
                <a16:creationId xmlns:a16="http://schemas.microsoft.com/office/drawing/2014/main" id="{2F729FA3-CF1D-109A-9A60-2E3B5624F127}"/>
              </a:ext>
            </a:extLst>
          </p:cNvPr>
          <p:cNvSpPr>
            <a:spLocks noGrp="1"/>
          </p:cNvSpPr>
          <p:nvPr>
            <p:ph type="sldNum" sz="quarter" idx="12"/>
          </p:nvPr>
        </p:nvSpPr>
        <p:spPr/>
        <p:txBody>
          <a:bodyPr/>
          <a:lstStyle/>
          <a:p>
            <a:fld id="{C0189ED6-F87B-4BC1-907E-EF602CA5C674}" type="slidenum">
              <a:rPr lang="en-GB" smtClean="0"/>
              <a:t>30</a:t>
            </a:fld>
            <a:endParaRPr lang="en-GB"/>
          </a:p>
        </p:txBody>
      </p:sp>
    </p:spTree>
    <p:extLst>
      <p:ext uri="{BB962C8B-B14F-4D97-AF65-F5344CB8AC3E}">
        <p14:creationId xmlns:p14="http://schemas.microsoft.com/office/powerpoint/2010/main" val="3017656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2EEB4-88A5-E1C5-1E19-056B949813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B26FE3-3814-B271-893E-821C52302736}"/>
              </a:ext>
            </a:extLst>
          </p:cNvPr>
          <p:cNvSpPr>
            <a:spLocks noGrp="1"/>
          </p:cNvSpPr>
          <p:nvPr>
            <p:ph type="title"/>
          </p:nvPr>
        </p:nvSpPr>
        <p:spPr>
          <a:xfrm>
            <a:off x="759600" y="2620800"/>
            <a:ext cx="9798530" cy="1080000"/>
          </a:xfrm>
        </p:spPr>
        <p:txBody>
          <a:bodyPr>
            <a:normAutofit/>
          </a:bodyPr>
          <a:lstStyle/>
          <a:p>
            <a:r>
              <a:rPr lang="en-GB"/>
              <a:t>Contact us / additional guidance</a:t>
            </a:r>
          </a:p>
        </p:txBody>
      </p:sp>
    </p:spTree>
    <p:extLst>
      <p:ext uri="{BB962C8B-B14F-4D97-AF65-F5344CB8AC3E}">
        <p14:creationId xmlns:p14="http://schemas.microsoft.com/office/powerpoint/2010/main" val="1166471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ABC60-BD1F-4065-2B9D-5C5FD531E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8C155D-0B02-AB01-3074-C765E4E9CC55}"/>
              </a:ext>
            </a:extLst>
          </p:cNvPr>
          <p:cNvSpPr>
            <a:spLocks noGrp="1"/>
          </p:cNvSpPr>
          <p:nvPr>
            <p:ph type="title"/>
          </p:nvPr>
        </p:nvSpPr>
        <p:spPr/>
        <p:txBody>
          <a:bodyPr/>
          <a:lstStyle/>
          <a:p>
            <a:r>
              <a:rPr lang="en-GB"/>
              <a:t>Contact us</a:t>
            </a:r>
          </a:p>
        </p:txBody>
      </p:sp>
      <p:sp>
        <p:nvSpPr>
          <p:cNvPr id="3" name="Content Placeholder 2">
            <a:extLst>
              <a:ext uri="{FF2B5EF4-FFF2-40B4-BE49-F238E27FC236}">
                <a16:creationId xmlns:a16="http://schemas.microsoft.com/office/drawing/2014/main" id="{C03B15D9-7852-D152-1D8F-13D32588E2A6}"/>
              </a:ext>
            </a:extLst>
          </p:cNvPr>
          <p:cNvSpPr>
            <a:spLocks noGrp="1"/>
          </p:cNvSpPr>
          <p:nvPr>
            <p:ph idx="1"/>
          </p:nvPr>
        </p:nvSpPr>
        <p:spPr/>
        <p:txBody>
          <a:bodyPr>
            <a:normAutofit/>
          </a:bodyPr>
          <a:lstStyle/>
          <a:p>
            <a:pPr marL="285750" indent="-285750">
              <a:lnSpc>
                <a:spcPct val="150000"/>
              </a:lnSpc>
              <a:spcBef>
                <a:spcPts val="600"/>
              </a:spcBef>
              <a:buFont typeface="Arial" panose="020B0604020202020204" pitchFamily="34" charset="0"/>
              <a:buChar char="•"/>
            </a:pPr>
            <a:r>
              <a:rPr lang="en-GB" b="0" i="0" u="none" strike="noStrike" dirty="0">
                <a:solidFill>
                  <a:srgbClr val="000000"/>
                </a:solidFill>
                <a:effectLst/>
              </a:rPr>
              <a:t>Customer service team</a:t>
            </a:r>
            <a:r>
              <a:rPr lang="en-GB" b="1" i="0" u="none" strike="noStrike" dirty="0">
                <a:solidFill>
                  <a:srgbClr val="000000"/>
                </a:solidFill>
                <a:effectLst/>
              </a:rPr>
              <a:t>: </a:t>
            </a:r>
            <a:r>
              <a:rPr lang="en-GB" b="0" i="0" u="none" strike="noStrike" dirty="0">
                <a:solidFill>
                  <a:srgbClr val="000000"/>
                </a:solidFill>
                <a:effectLst/>
              </a:rPr>
              <a:t>Tel:</a:t>
            </a:r>
            <a:r>
              <a:rPr lang="en-GB" b="1" i="0" u="none" strike="noStrike" dirty="0">
                <a:solidFill>
                  <a:srgbClr val="000000"/>
                </a:solidFill>
                <a:effectLst/>
              </a:rPr>
              <a:t> </a:t>
            </a:r>
            <a:r>
              <a:rPr lang="en-GB" b="0" i="0" u="none" strike="noStrike" dirty="0">
                <a:solidFill>
                  <a:srgbClr val="000000"/>
                </a:solidFill>
                <a:effectLst/>
              </a:rPr>
              <a:t>0300 200 2020</a:t>
            </a:r>
            <a:r>
              <a:rPr lang="en-US" b="0" i="0" dirty="0">
                <a:solidFill>
                  <a:srgbClr val="000000"/>
                </a:solidFill>
                <a:effectLst/>
              </a:rPr>
              <a:t>​</a:t>
            </a:r>
          </a:p>
          <a:p>
            <a:pPr marL="285750" indent="-285750">
              <a:lnSpc>
                <a:spcPct val="150000"/>
              </a:lnSpc>
              <a:spcBef>
                <a:spcPts val="600"/>
              </a:spcBef>
              <a:buFont typeface="Arial" panose="020B0604020202020204" pitchFamily="34" charset="0"/>
              <a:buChar char="•"/>
            </a:pPr>
            <a:r>
              <a:rPr lang="en-US" dirty="0">
                <a:solidFill>
                  <a:srgbClr val="000000"/>
                </a:solidFill>
              </a:rPr>
              <a:t>Exceptional and complex case team: </a:t>
            </a:r>
            <a:r>
              <a:rPr lang="pt-BR" dirty="0">
                <a:effectLst/>
                <a:hlinkClick r:id="rId2"/>
              </a:rPr>
              <a:t>ContactECC@Justice.gov.uk</a:t>
            </a:r>
            <a:r>
              <a:rPr lang="pt-BR" dirty="0">
                <a:effectLst/>
              </a:rPr>
              <a:t> </a:t>
            </a:r>
            <a:endParaRPr lang="en-US" b="0" i="0" dirty="0">
              <a:solidFill>
                <a:srgbClr val="000000"/>
              </a:solidFill>
              <a:effectLst/>
            </a:endParaRPr>
          </a:p>
          <a:p>
            <a:pPr marL="285750" indent="-285750">
              <a:lnSpc>
                <a:spcPct val="150000"/>
              </a:lnSpc>
              <a:spcBef>
                <a:spcPts val="600"/>
              </a:spcBef>
              <a:buFont typeface="Arial" panose="020B0604020202020204" pitchFamily="34" charset="0"/>
              <a:buChar char="•"/>
            </a:pPr>
            <a:r>
              <a:rPr lang="en-US" dirty="0">
                <a:solidFill>
                  <a:srgbClr val="000000"/>
                </a:solidFill>
                <a:effectLst/>
                <a:ea typeface="Aptos" panose="020B0004020202020204" pitchFamily="34" charset="0"/>
              </a:rPr>
              <a:t>I</a:t>
            </a:r>
            <a:r>
              <a:rPr lang="en-GB" dirty="0">
                <a:effectLst/>
                <a:ea typeface="Aptos" panose="020B0004020202020204" pitchFamily="34" charset="0"/>
              </a:rPr>
              <a:t>f you think your application / bill  has been wrongly refused</a:t>
            </a:r>
            <a:r>
              <a:rPr lang="en-GB" dirty="0">
                <a:ea typeface="Aptos" panose="020B0004020202020204" pitchFamily="34" charset="0"/>
              </a:rPr>
              <a:t> or</a:t>
            </a:r>
            <a:r>
              <a:rPr lang="en-GB" dirty="0">
                <a:effectLst/>
                <a:ea typeface="Aptos" panose="020B0004020202020204" pitchFamily="34" charset="0"/>
              </a:rPr>
              <a:t> rejected, or had an incorrect request for further information: </a:t>
            </a:r>
            <a:r>
              <a:rPr lang="en-GB" u="sng" dirty="0">
                <a:solidFill>
                  <a:srgbClr val="467886"/>
                </a:solidFill>
                <a:effectLst/>
                <a:ea typeface="Aptos" panose="020B0004020202020204" pitchFamily="34" charset="0"/>
                <a:cs typeface="Aptos" panose="020B0004020202020204" pitchFamily="34" charset="0"/>
                <a:hlinkClick r:id="rId3" tooltip="https://legalaidlearning.justice.gov.uk/civil-fixer-guidance/"/>
              </a:rPr>
              <a:t>CCMS Provider: Civil fixer guidance – Legal Aid </a:t>
            </a:r>
            <a:r>
              <a:rPr lang="en-GB" u="sng" dirty="0" err="1">
                <a:solidFill>
                  <a:srgbClr val="467886"/>
                </a:solidFill>
                <a:effectLst/>
                <a:ea typeface="Aptos" panose="020B0004020202020204" pitchFamily="34" charset="0"/>
                <a:cs typeface="Aptos" panose="020B0004020202020204" pitchFamily="34" charset="0"/>
                <a:hlinkClick r:id="rId3" tooltip="https://legalaidlearning.justice.gov.uk/civil-fixer-guidance/"/>
              </a:rPr>
              <a:t>Learnin</a:t>
            </a:r>
            <a:endParaRPr lang="en-GB" dirty="0">
              <a:effectLst/>
              <a:ea typeface="Aptos" panose="020B0004020202020204" pitchFamily="34" charset="0"/>
              <a:cs typeface="Aptos" panose="020B0004020202020204" pitchFamily="34" charset="0"/>
            </a:endParaRPr>
          </a:p>
        </p:txBody>
      </p:sp>
      <p:sp>
        <p:nvSpPr>
          <p:cNvPr id="4" name="Footer Placeholder 3">
            <a:extLst>
              <a:ext uri="{FF2B5EF4-FFF2-40B4-BE49-F238E27FC236}">
                <a16:creationId xmlns:a16="http://schemas.microsoft.com/office/drawing/2014/main" id="{EB007481-BAD9-7218-C779-559D958FC25F}"/>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4D53E9E5-CBE5-2D6D-B5AB-D322450D5184}"/>
              </a:ext>
            </a:extLst>
          </p:cNvPr>
          <p:cNvSpPr>
            <a:spLocks noGrp="1"/>
          </p:cNvSpPr>
          <p:nvPr>
            <p:ph type="sldNum" sz="quarter" idx="12"/>
          </p:nvPr>
        </p:nvSpPr>
        <p:spPr/>
        <p:txBody>
          <a:bodyPr/>
          <a:lstStyle/>
          <a:p>
            <a:fld id="{C0189ED6-F87B-4BC1-907E-EF602CA5C674}" type="slidenum">
              <a:rPr lang="en-GB" smtClean="0"/>
              <a:t>32</a:t>
            </a:fld>
            <a:endParaRPr lang="en-GB"/>
          </a:p>
        </p:txBody>
      </p:sp>
    </p:spTree>
    <p:extLst>
      <p:ext uri="{BB962C8B-B14F-4D97-AF65-F5344CB8AC3E}">
        <p14:creationId xmlns:p14="http://schemas.microsoft.com/office/powerpoint/2010/main" val="2024400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34D51-E0F0-3F51-4D2E-97CB8177C0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8A2EA-8119-982C-AEAF-8428EA8E4115}"/>
              </a:ext>
            </a:extLst>
          </p:cNvPr>
          <p:cNvSpPr>
            <a:spLocks noGrp="1"/>
          </p:cNvSpPr>
          <p:nvPr>
            <p:ph type="title"/>
          </p:nvPr>
        </p:nvSpPr>
        <p:spPr/>
        <p:txBody>
          <a:bodyPr/>
          <a:lstStyle/>
          <a:p>
            <a:r>
              <a:rPr lang="en-GB"/>
              <a:t>Useful links: </a:t>
            </a:r>
          </a:p>
        </p:txBody>
      </p:sp>
      <p:sp>
        <p:nvSpPr>
          <p:cNvPr id="4" name="Footer Placeholder 3">
            <a:extLst>
              <a:ext uri="{FF2B5EF4-FFF2-40B4-BE49-F238E27FC236}">
                <a16:creationId xmlns:a16="http://schemas.microsoft.com/office/drawing/2014/main" id="{C43C5989-6CD5-BF5C-10AC-DBE57BEE2EB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3F4F8BF3-D202-D7E4-D3C4-173FE2CD0224}"/>
              </a:ext>
            </a:extLst>
          </p:cNvPr>
          <p:cNvSpPr txBox="1"/>
          <p:nvPr/>
        </p:nvSpPr>
        <p:spPr>
          <a:xfrm>
            <a:off x="809425" y="1272136"/>
            <a:ext cx="10727999" cy="4882812"/>
          </a:xfrm>
          <a:prstGeom prst="rect">
            <a:avLst/>
          </a:prstGeom>
          <a:noFill/>
        </p:spPr>
        <p:txBody>
          <a:bodyPr wrap="square">
            <a:spAutoFit/>
          </a:bodyPr>
          <a:lstStyle/>
          <a:p>
            <a:pPr marL="342900" indent="-342900" eaLnBrk="1" hangingPunct="1">
              <a:lnSpc>
                <a:spcPct val="150000"/>
              </a:lnSpc>
              <a:spcBef>
                <a:spcPts val="600"/>
              </a:spcBef>
              <a:spcAft>
                <a:spcPts val="1200"/>
              </a:spcAft>
              <a:buClr>
                <a:schemeClr val="tx1"/>
              </a:buClr>
              <a:buFont typeface="Arial" panose="020B0604020202020204" pitchFamily="34" charset="0"/>
              <a:buChar char="•"/>
            </a:pPr>
            <a:r>
              <a:rPr lang="en-GB" sz="2000">
                <a:solidFill>
                  <a:schemeClr val="accent3">
                    <a:lumMod val="75000"/>
                  </a:schemeClr>
                </a:solidFill>
                <a:hlinkClick r:id="rId2"/>
              </a:rPr>
              <a:t>Legal aid: exceptional case funding form and guidance</a:t>
            </a:r>
            <a:endParaRPr lang="en-GB" altLang="en-US" sz="2000" b="1">
              <a:solidFill>
                <a:schemeClr val="accent3">
                  <a:lumMod val="75000"/>
                </a:schemeClr>
              </a:solidFill>
            </a:endParaRPr>
          </a:p>
          <a:p>
            <a:pPr marL="342900" indent="-342900" eaLnBrk="1" hangingPunct="1">
              <a:lnSpc>
                <a:spcPct val="150000"/>
              </a:lnSpc>
              <a:spcBef>
                <a:spcPts val="600"/>
              </a:spcBef>
              <a:spcAft>
                <a:spcPts val="1200"/>
              </a:spcAft>
              <a:buClr>
                <a:schemeClr val="tx1"/>
              </a:buClr>
              <a:buFont typeface="Arial" panose="020B0604020202020204" pitchFamily="34" charset="0"/>
              <a:buChar char="•"/>
            </a:pPr>
            <a:r>
              <a:rPr lang="en-GB" altLang="en-US" sz="2000"/>
              <a:t>Provider information pack </a:t>
            </a:r>
            <a:r>
              <a:rPr lang="en-GB" sz="2000">
                <a:hlinkClick r:id="rId3" tooltip="https://assets.publishing.service.gov.uk/media/635ab670e90e070bc2faa806/ecf_provider_pack_september_2022_amendments.pdf"/>
              </a:rPr>
              <a:t>ECF_Provider_Pack_September_2022_Amendments.pdf</a:t>
            </a:r>
            <a:endParaRPr lang="en-GB" sz="2000"/>
          </a:p>
          <a:p>
            <a:pPr marL="342900" indent="-342900">
              <a:lnSpc>
                <a:spcPct val="150000"/>
              </a:lnSpc>
              <a:spcBef>
                <a:spcPts val="600"/>
              </a:spcBef>
              <a:spcAft>
                <a:spcPts val="1200"/>
              </a:spcAft>
              <a:buClr>
                <a:schemeClr val="tx1"/>
              </a:buClr>
              <a:buFont typeface="Arial" panose="020B0604020202020204" pitchFamily="34" charset="0"/>
              <a:buChar char="•"/>
            </a:pPr>
            <a:r>
              <a:rPr lang="en-GB" altLang="en-US" sz="2000"/>
              <a:t>Lord Chancellor Guidance (non-inquests): </a:t>
            </a:r>
            <a:r>
              <a:rPr lang="en-GB" sz="2000">
                <a:hlinkClick r:id="rId4" tooltip="https://assets.publishing.service.gov.uk/media/64c396697aea5b00126a8de4/lord_chancellor_s_exceptional_funding_guidance__non-inquests___july_2023_.pdf"/>
              </a:rPr>
              <a:t>Lord_Chancellor_s_Exceptional_Funding_Guidance__Non-Inquests___July_2023_.pdf</a:t>
            </a:r>
            <a:endParaRPr lang="en-GB" altLang="en-US" sz="2000">
              <a:highlight>
                <a:srgbClr val="FFFF00"/>
              </a:highlight>
            </a:endParaRPr>
          </a:p>
          <a:p>
            <a:pPr marL="342900" indent="-342900" eaLnBrk="1" hangingPunct="1">
              <a:lnSpc>
                <a:spcPct val="150000"/>
              </a:lnSpc>
              <a:spcBef>
                <a:spcPts val="600"/>
              </a:spcBef>
              <a:spcAft>
                <a:spcPts val="1200"/>
              </a:spcAft>
              <a:buClr>
                <a:schemeClr val="tx1"/>
              </a:buClr>
              <a:buFont typeface="Arial" panose="020B0604020202020204" pitchFamily="34" charset="0"/>
              <a:buChar char="•"/>
            </a:pPr>
            <a:r>
              <a:rPr lang="en-GB" altLang="en-US" sz="2000">
                <a:solidFill>
                  <a:schemeClr val="accent3">
                    <a:lumMod val="75000"/>
                  </a:schemeClr>
                </a:solidFill>
                <a:hlinkClick r:id="rId5"/>
              </a:rPr>
              <a:t>Legal aid: apply for exceptional case funding</a:t>
            </a:r>
            <a:endParaRPr lang="en-GB" altLang="en-US" sz="2000">
              <a:solidFill>
                <a:schemeClr val="accent3">
                  <a:lumMod val="75000"/>
                </a:schemeClr>
              </a:solidFill>
            </a:endParaRPr>
          </a:p>
          <a:p>
            <a:pPr marL="342900" indent="-342900" eaLnBrk="1" hangingPunct="1">
              <a:lnSpc>
                <a:spcPct val="150000"/>
              </a:lnSpc>
              <a:spcBef>
                <a:spcPts val="600"/>
              </a:spcBef>
              <a:spcAft>
                <a:spcPts val="1200"/>
              </a:spcAft>
              <a:buClr>
                <a:schemeClr val="tx1"/>
              </a:buClr>
              <a:buFont typeface="Arial" panose="020B0604020202020204" pitchFamily="34" charset="0"/>
              <a:buChar char="•"/>
            </a:pPr>
            <a:r>
              <a:rPr lang="en-GB" sz="2000" u="sng">
                <a:solidFill>
                  <a:srgbClr val="575C96"/>
                </a:solidFill>
                <a:hlinkClick r:id="rId6">
                  <a:extLst>
                    <a:ext uri="{A12FA001-AC4F-418D-AE19-62706E023703}">
                      <ahyp:hlinkClr xmlns:ahyp="http://schemas.microsoft.com/office/drawing/2018/hyperlinkcolor" val="tx"/>
                    </a:ext>
                  </a:extLst>
                </a:hlinkClick>
              </a:rPr>
              <a:t>The Civil Legal Aid (Financial Resources and Payment for Services) Regulations 2013</a:t>
            </a:r>
            <a:endParaRPr lang="en-GB" sz="2000" u="sng">
              <a:solidFill>
                <a:srgbClr val="575C96"/>
              </a:solidFill>
            </a:endParaRPr>
          </a:p>
          <a:p>
            <a:pPr marL="342900" indent="-342900" eaLnBrk="1" hangingPunct="1">
              <a:lnSpc>
                <a:spcPct val="150000"/>
              </a:lnSpc>
              <a:spcBef>
                <a:spcPts val="600"/>
              </a:spcBef>
              <a:spcAft>
                <a:spcPts val="1200"/>
              </a:spcAft>
              <a:buClr>
                <a:schemeClr val="tx1"/>
              </a:buClr>
              <a:buFont typeface="Arial" panose="020B0604020202020204" pitchFamily="34" charset="0"/>
              <a:buChar char="•"/>
            </a:pPr>
            <a:r>
              <a:rPr lang="en-GB" sz="2000">
                <a:hlinkClick r:id="rId7" tooltip="https://assets.publishing.service.gov.uk/media/67404eca53373262c0d825ae/lord_chancellor_s_guidance_on_determining_financial_eligibility_for_controlled_work_and_family_mediation__november_2024_.pdf"/>
              </a:rPr>
              <a:t>Lord_Chancellor_s_guidance_on_determining_financial_eligibility_for_Controlled_Work_and_Family_Mediation__November_2024_.pdf</a:t>
            </a:r>
            <a:endParaRPr lang="en-GB" sz="2000" u="sng">
              <a:solidFill>
                <a:srgbClr val="575C96"/>
              </a:solidFill>
            </a:endParaRPr>
          </a:p>
        </p:txBody>
      </p:sp>
      <p:sp>
        <p:nvSpPr>
          <p:cNvPr id="5" name="Slide Number Placeholder 4">
            <a:extLst>
              <a:ext uri="{FF2B5EF4-FFF2-40B4-BE49-F238E27FC236}">
                <a16:creationId xmlns:a16="http://schemas.microsoft.com/office/drawing/2014/main" id="{DB9962E2-BA4D-10A5-2FBF-9E8DFC1915DE}"/>
              </a:ext>
            </a:extLst>
          </p:cNvPr>
          <p:cNvSpPr>
            <a:spLocks noGrp="1"/>
          </p:cNvSpPr>
          <p:nvPr>
            <p:ph type="sldNum" sz="quarter" idx="12"/>
          </p:nvPr>
        </p:nvSpPr>
        <p:spPr/>
        <p:txBody>
          <a:bodyPr/>
          <a:lstStyle/>
          <a:p>
            <a:fld id="{C0189ED6-F87B-4BC1-907E-EF602CA5C674}" type="slidenum">
              <a:rPr lang="en-GB" smtClean="0"/>
              <a:t>33</a:t>
            </a:fld>
            <a:endParaRPr lang="en-GB"/>
          </a:p>
        </p:txBody>
      </p:sp>
    </p:spTree>
    <p:extLst>
      <p:ext uri="{BB962C8B-B14F-4D97-AF65-F5344CB8AC3E}">
        <p14:creationId xmlns:p14="http://schemas.microsoft.com/office/powerpoint/2010/main" val="2946698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ECBB0-CE6A-DB73-890E-91CFD06854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6A896-A73E-29DF-B7B8-B4671B636E8E}"/>
              </a:ext>
            </a:extLst>
          </p:cNvPr>
          <p:cNvSpPr>
            <a:spLocks noGrp="1"/>
          </p:cNvSpPr>
          <p:nvPr>
            <p:ph type="title"/>
          </p:nvPr>
        </p:nvSpPr>
        <p:spPr/>
        <p:txBody>
          <a:bodyPr/>
          <a:lstStyle/>
          <a:p>
            <a:r>
              <a:rPr lang="en-GB"/>
              <a:t>Useful links continued: </a:t>
            </a:r>
          </a:p>
        </p:txBody>
      </p:sp>
      <p:sp>
        <p:nvSpPr>
          <p:cNvPr id="4" name="Footer Placeholder 3">
            <a:extLst>
              <a:ext uri="{FF2B5EF4-FFF2-40B4-BE49-F238E27FC236}">
                <a16:creationId xmlns:a16="http://schemas.microsoft.com/office/drawing/2014/main" id="{C464E1EC-CE8A-2128-EFE2-BD60FA47BB8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01F7369C-722F-F7FD-4A76-EC44F45A5680}"/>
              </a:ext>
            </a:extLst>
          </p:cNvPr>
          <p:cNvSpPr txBox="1"/>
          <p:nvPr/>
        </p:nvSpPr>
        <p:spPr>
          <a:xfrm>
            <a:off x="809426" y="1449259"/>
            <a:ext cx="10727999" cy="3959482"/>
          </a:xfrm>
          <a:prstGeom prst="rect">
            <a:avLst/>
          </a:prstGeom>
          <a:noFill/>
        </p:spPr>
        <p:txBody>
          <a:bodyPr wrap="square">
            <a:spAutoFit/>
          </a:bodyPr>
          <a:lstStyle/>
          <a:p>
            <a:pPr marL="342900" indent="-342900">
              <a:lnSpc>
                <a:spcPct val="150000"/>
              </a:lnSpc>
              <a:spcBef>
                <a:spcPts val="600"/>
              </a:spcBef>
              <a:spcAft>
                <a:spcPts val="1200"/>
              </a:spcAft>
              <a:buClr>
                <a:schemeClr val="tx1"/>
              </a:buClr>
              <a:buFont typeface="Arial" panose="020B0604020202020204" pitchFamily="34" charset="0"/>
              <a:buChar char="•"/>
            </a:pPr>
            <a:r>
              <a:rPr lang="en-GB" sz="2000">
                <a:hlinkClick r:id="rId2"/>
              </a:rPr>
              <a:t>Microsoft Word - 8 2024 Immigration and Asylum Category Specific Rules.docx</a:t>
            </a:r>
            <a:endParaRPr lang="en-GB" sz="2000" kern="100">
              <a:solidFill>
                <a:schemeClr val="accent3">
                  <a:lumMod val="75000"/>
                </a:schemeClr>
              </a:solidFill>
              <a:effectLst/>
              <a:ea typeface="Aptos" panose="020B0004020202020204" pitchFamily="34" charset="0"/>
              <a:cs typeface="Times New Roman" panose="02020603050405020304" pitchFamily="18" charset="0"/>
            </a:endParaRPr>
          </a:p>
          <a:p>
            <a:pPr marL="342900" indent="-342900">
              <a:lnSpc>
                <a:spcPct val="150000"/>
              </a:lnSpc>
              <a:spcBef>
                <a:spcPts val="600"/>
              </a:spcBef>
              <a:spcAft>
                <a:spcPts val="1200"/>
              </a:spcAft>
              <a:buClr>
                <a:schemeClr val="tx1"/>
              </a:buClr>
              <a:buFont typeface="Arial" panose="020B0604020202020204" pitchFamily="34" charset="0"/>
              <a:buChar char="•"/>
            </a:pPr>
            <a:r>
              <a:rPr lang="en-GB" sz="2000"/>
              <a:t>The Civil Legal Aid (Merits Criteria) Regulations 2013, as amended. </a:t>
            </a:r>
            <a:r>
              <a:rPr lang="en-GB" sz="2000">
                <a:hlinkClick r:id="rId3" tooltip="https://www.legislation.gov.uk/uksi/2013/104/contents"/>
              </a:rPr>
              <a:t>The Civil Legal Aid (Merits Criteria) Regulations 2013</a:t>
            </a:r>
            <a:endParaRPr lang="en-GB" sz="2000"/>
          </a:p>
          <a:p>
            <a:pPr marL="342900" indent="-342900">
              <a:lnSpc>
                <a:spcPct val="150000"/>
              </a:lnSpc>
              <a:spcBef>
                <a:spcPts val="600"/>
              </a:spcBef>
              <a:spcAft>
                <a:spcPts val="1200"/>
              </a:spcAft>
              <a:buClr>
                <a:schemeClr val="tx1"/>
              </a:buClr>
              <a:buFont typeface="Arial" panose="020B0604020202020204" pitchFamily="34" charset="0"/>
              <a:buChar char="•"/>
            </a:pPr>
            <a:r>
              <a:rPr lang="en-GB" sz="2000" kern="100">
                <a:effectLst/>
                <a:ea typeface="Aptos" panose="020B0004020202020204" pitchFamily="34" charset="0"/>
                <a:cs typeface="Times New Roman" panose="02020603050405020304" pitchFamily="18" charset="0"/>
              </a:rPr>
              <a:t>Lord Chancellor’s Guidance under section 4 of the Legal Aid Sentencing and Punishment of offenders Act 2012: </a:t>
            </a:r>
            <a:r>
              <a:rPr lang="en-GB" sz="2000">
                <a:hlinkClick r:id="rId4" tooltip="https://assets.publishing.service.gov.uk/media/677bb473d721a08c00665496/lord_chancellor_guidance_under_section_4_laspo_-_ver_06012025_-_final.pdf"/>
              </a:rPr>
              <a:t>LORD CHANCELLOR’S GUIDANCE UNDER SECTION 4 OF THE LEGAL AID, SENTENCING AND PUNISHMENT OF OFFENDERS ACT 2012</a:t>
            </a:r>
            <a:endParaRPr lang="en-GB" sz="2000"/>
          </a:p>
          <a:p>
            <a:pPr marL="342900" indent="-342900">
              <a:lnSpc>
                <a:spcPct val="150000"/>
              </a:lnSpc>
              <a:spcBef>
                <a:spcPts val="600"/>
              </a:spcBef>
              <a:spcAft>
                <a:spcPts val="1200"/>
              </a:spcAft>
              <a:buClr>
                <a:schemeClr val="tx1"/>
              </a:buClr>
              <a:buFont typeface="Arial" panose="020B0604020202020204" pitchFamily="34" charset="0"/>
              <a:buChar char="•"/>
            </a:pPr>
            <a:r>
              <a:rPr lang="en-GB" sz="2000">
                <a:hlinkClick r:id="rId5" tooltip="https://assets.publishing.service.gov.uk/government/uploads/system/uploads/attachment_data/file/759115/immigration_and_asylum_upper_tribunal_background_information.pdf"/>
              </a:rPr>
              <a:t>Immigration and Asylum Upper Tribunal Work Background Information</a:t>
            </a:r>
            <a:endParaRPr lang="en-GB" altLang="en-US" sz="2000">
              <a:highlight>
                <a:srgbClr val="FFFF00"/>
              </a:highlight>
            </a:endParaRPr>
          </a:p>
        </p:txBody>
      </p:sp>
      <p:sp>
        <p:nvSpPr>
          <p:cNvPr id="5" name="Slide Number Placeholder 4">
            <a:extLst>
              <a:ext uri="{FF2B5EF4-FFF2-40B4-BE49-F238E27FC236}">
                <a16:creationId xmlns:a16="http://schemas.microsoft.com/office/drawing/2014/main" id="{78C07994-5765-BB91-F6B0-764C847CA1E1}"/>
              </a:ext>
            </a:extLst>
          </p:cNvPr>
          <p:cNvSpPr>
            <a:spLocks noGrp="1"/>
          </p:cNvSpPr>
          <p:nvPr>
            <p:ph type="sldNum" sz="quarter" idx="12"/>
          </p:nvPr>
        </p:nvSpPr>
        <p:spPr/>
        <p:txBody>
          <a:bodyPr/>
          <a:lstStyle/>
          <a:p>
            <a:fld id="{C0189ED6-F87B-4BC1-907E-EF602CA5C674}" type="slidenum">
              <a:rPr lang="en-GB" smtClean="0"/>
              <a:t>34</a:t>
            </a:fld>
            <a:endParaRPr lang="en-GB"/>
          </a:p>
        </p:txBody>
      </p:sp>
    </p:spTree>
    <p:extLst>
      <p:ext uri="{BB962C8B-B14F-4D97-AF65-F5344CB8AC3E}">
        <p14:creationId xmlns:p14="http://schemas.microsoft.com/office/powerpoint/2010/main" val="36962331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2BA39-1932-94FC-0BCE-A814CCC2EF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DEA448-97D3-1C85-E816-060C182F388B}"/>
              </a:ext>
            </a:extLst>
          </p:cNvPr>
          <p:cNvSpPr>
            <a:spLocks noGrp="1"/>
          </p:cNvSpPr>
          <p:nvPr>
            <p:ph type="title"/>
          </p:nvPr>
        </p:nvSpPr>
        <p:spPr/>
        <p:txBody>
          <a:bodyPr/>
          <a:lstStyle/>
          <a:p>
            <a:r>
              <a:rPr lang="en-GB"/>
              <a:t>Our training website</a:t>
            </a:r>
          </a:p>
        </p:txBody>
      </p:sp>
      <p:sp>
        <p:nvSpPr>
          <p:cNvPr id="4" name="Footer Placeholder 3">
            <a:extLst>
              <a:ext uri="{FF2B5EF4-FFF2-40B4-BE49-F238E27FC236}">
                <a16:creationId xmlns:a16="http://schemas.microsoft.com/office/drawing/2014/main" id="{6B3B0523-C9DB-8063-D02B-37EAB752893C}"/>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graphicFrame>
        <p:nvGraphicFramePr>
          <p:cNvPr id="6" name="Content Placeholder 2" descr="Vertical box list">
            <a:extLst>
              <a:ext uri="{FF2B5EF4-FFF2-40B4-BE49-F238E27FC236}">
                <a16:creationId xmlns:a16="http://schemas.microsoft.com/office/drawing/2014/main" id="{A2AEA88C-A77B-49FA-9957-07E661748AD0}"/>
              </a:ext>
            </a:extLst>
          </p:cNvPr>
          <p:cNvGraphicFramePr>
            <a:graphicFrameLocks noGrp="1"/>
          </p:cNvGraphicFramePr>
          <p:nvPr>
            <p:extLst>
              <p:ext uri="{D42A27DB-BD31-4B8C-83A1-F6EECF244321}">
                <p14:modId xmlns:p14="http://schemas.microsoft.com/office/powerpoint/2010/main" val="2874481606"/>
              </p:ext>
            </p:extLst>
          </p:nvPr>
        </p:nvGraphicFramePr>
        <p:xfrm>
          <a:off x="803900" y="1272136"/>
          <a:ext cx="10040884" cy="466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24296C44-F6D2-7EBA-D8EE-67AE90FCF225}"/>
              </a:ext>
            </a:extLst>
          </p:cNvPr>
          <p:cNvSpPr>
            <a:spLocks noGrp="1"/>
          </p:cNvSpPr>
          <p:nvPr>
            <p:ph type="sldNum" sz="quarter" idx="12"/>
          </p:nvPr>
        </p:nvSpPr>
        <p:spPr/>
        <p:txBody>
          <a:bodyPr/>
          <a:lstStyle/>
          <a:p>
            <a:fld id="{C0189ED6-F87B-4BC1-907E-EF602CA5C674}" type="slidenum">
              <a:rPr lang="en-GB" smtClean="0"/>
              <a:t>35</a:t>
            </a:fld>
            <a:endParaRPr lang="en-GB"/>
          </a:p>
        </p:txBody>
      </p:sp>
      <p:pic>
        <p:nvPicPr>
          <p:cNvPr id="3074" name="Picture 2">
            <a:extLst>
              <a:ext uri="{FF2B5EF4-FFF2-40B4-BE49-F238E27FC236}">
                <a16:creationId xmlns:a16="http://schemas.microsoft.com/office/drawing/2014/main" id="{BDD78E34-C6C7-C1E6-84C8-F1277F2B5CFE}"/>
              </a:ext>
              <a:ext uri="{C183D7F6-B498-43B3-948B-1728B52AA6E4}">
                <adec:decorative xmlns:adec="http://schemas.microsoft.com/office/drawing/2017/decorative" val="1"/>
              </a:ext>
            </a:extLst>
          </p:cNvPr>
          <p:cNvPicPr>
            <a:picLocks noGrp="1" noChangeAspect="1" noChangeArrowheads="1"/>
          </p:cNvPicPr>
          <p:nvPr>
            <p:ph idx="1"/>
          </p:nvPr>
        </p:nvPicPr>
        <p:blipFill>
          <a:blip r:embed="rId7">
            <a:extLst>
              <a:ext uri="{28A0092B-C50C-407E-A947-70E740481C1C}">
                <a14:useLocalDpi xmlns:a14="http://schemas.microsoft.com/office/drawing/2010/main" val="0"/>
              </a:ext>
            </a:extLst>
          </a:blip>
          <a:srcRect/>
          <a:stretch>
            <a:fillRect/>
          </a:stretch>
        </p:blipFill>
        <p:spPr bwMode="auto">
          <a:xfrm>
            <a:off x="9843317" y="1000061"/>
            <a:ext cx="1347787" cy="1347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1507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C3CFC-54F4-C973-D879-40915A3BFE5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92F2F72-9D98-4D94-4CDA-1CA4F035F6C2}"/>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8" name="Title 1">
            <a:extLst>
              <a:ext uri="{FF2B5EF4-FFF2-40B4-BE49-F238E27FC236}">
                <a16:creationId xmlns:a16="http://schemas.microsoft.com/office/drawing/2014/main" id="{AF07274F-7F2C-6DF9-1BE9-0CFB4D27E3B0}"/>
              </a:ext>
            </a:extLst>
          </p:cNvPr>
          <p:cNvSpPr>
            <a:spLocks noGrp="1"/>
          </p:cNvSpPr>
          <p:nvPr>
            <p:ph type="title"/>
          </p:nvPr>
        </p:nvSpPr>
        <p:spPr>
          <a:xfrm>
            <a:off x="809425" y="372136"/>
            <a:ext cx="10728000" cy="900000"/>
          </a:xfrm>
        </p:spPr>
        <p:txBody>
          <a:bodyPr/>
          <a:lstStyle/>
          <a:p>
            <a:r>
              <a:rPr lang="en-GB"/>
              <a:t>Useful links for additional information</a:t>
            </a:r>
          </a:p>
        </p:txBody>
      </p:sp>
      <p:graphicFrame>
        <p:nvGraphicFramePr>
          <p:cNvPr id="6" name="Content Placeholder 5" descr="Step up process infographic">
            <a:extLst>
              <a:ext uri="{FF2B5EF4-FFF2-40B4-BE49-F238E27FC236}">
                <a16:creationId xmlns:a16="http://schemas.microsoft.com/office/drawing/2014/main" id="{0D53DB1A-39CA-4CFA-8832-06236C642902}"/>
              </a:ext>
            </a:extLst>
          </p:cNvPr>
          <p:cNvGraphicFramePr>
            <a:graphicFrameLocks noGrp="1"/>
          </p:cNvGraphicFramePr>
          <p:nvPr>
            <p:ph idx="1"/>
            <p:extLst>
              <p:ext uri="{D42A27DB-BD31-4B8C-83A1-F6EECF244321}">
                <p14:modId xmlns:p14="http://schemas.microsoft.com/office/powerpoint/2010/main" val="458548375"/>
              </p:ext>
            </p:extLst>
          </p:nvPr>
        </p:nvGraphicFramePr>
        <p:xfrm>
          <a:off x="809425" y="822136"/>
          <a:ext cx="10573150" cy="3481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102" name="Picture 6">
            <a:extLst>
              <a:ext uri="{FF2B5EF4-FFF2-40B4-BE49-F238E27FC236}">
                <a16:creationId xmlns:a16="http://schemas.microsoft.com/office/drawing/2014/main" id="{30871C50-8B70-D2AE-485B-43525DC56C77}"/>
              </a:ext>
              <a:ext uri="{C183D7F6-B498-43B3-948B-1728B52AA6E4}">
                <adec:decorative xmlns:adec="http://schemas.microsoft.com/office/drawing/2017/decorative" val="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30076" t="12055" r="33318" b="22524"/>
          <a:stretch/>
        </p:blipFill>
        <p:spPr bwMode="auto">
          <a:xfrm>
            <a:off x="1755229" y="4557176"/>
            <a:ext cx="1952625" cy="1612389"/>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X formerly known as Twitter logo">
            <a:extLst>
              <a:ext uri="{FF2B5EF4-FFF2-40B4-BE49-F238E27FC236}">
                <a16:creationId xmlns:a16="http://schemas.microsoft.com/office/drawing/2014/main" id="{27FFF67A-F3E9-2212-F94B-04F2A90A82F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9575" y="4303334"/>
            <a:ext cx="1933575" cy="155257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5DFE3FC6-1CDC-F015-232D-E513583D4838}"/>
              </a:ext>
            </a:extLst>
          </p:cNvPr>
          <p:cNvSpPr>
            <a:spLocks noGrp="1"/>
          </p:cNvSpPr>
          <p:nvPr>
            <p:ph type="sldNum" sz="quarter" idx="12"/>
          </p:nvPr>
        </p:nvSpPr>
        <p:spPr/>
        <p:txBody>
          <a:bodyPr/>
          <a:lstStyle/>
          <a:p>
            <a:fld id="{C0189ED6-F87B-4BC1-907E-EF602CA5C674}" type="slidenum">
              <a:rPr lang="en-GB" smtClean="0"/>
              <a:t>36</a:t>
            </a:fld>
            <a:endParaRPr lang="en-GB"/>
          </a:p>
        </p:txBody>
      </p:sp>
      <p:pic>
        <p:nvPicPr>
          <p:cNvPr id="4105" name="Picture 9">
            <a:extLst>
              <a:ext uri="{FF2B5EF4-FFF2-40B4-BE49-F238E27FC236}">
                <a16:creationId xmlns:a16="http://schemas.microsoft.com/office/drawing/2014/main" id="{B30F5C01-032E-6C17-AD5C-DD9AE493E567}"/>
              </a:ex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37079" y="3054818"/>
            <a:ext cx="1952625" cy="1612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150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5752494-692A-20DA-9722-5CF5C432759B}"/>
              </a:ext>
            </a:extLst>
          </p:cNvPr>
          <p:cNvSpPr>
            <a:spLocks noGrp="1"/>
          </p:cNvSpPr>
          <p:nvPr>
            <p:ph type="title" idx="4294967295"/>
          </p:nvPr>
        </p:nvSpPr>
        <p:spPr>
          <a:xfrm>
            <a:off x="708025" y="3281363"/>
            <a:ext cx="7920038" cy="2516187"/>
          </a:xfrm>
          <a:prstGeom prst="rect">
            <a:avLst/>
          </a:prstGeom>
          <a:noFill/>
          <a:ln>
            <a:noFill/>
            <a:prstDash/>
          </a:ln>
          <a:effec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kumimoji="0" lang="en-GB" sz="1800" b="1" i="0" u="none" strike="noStrike" kern="1200" cap="none" spc="0" normalizeH="0" baseline="0" noProof="0">
                <a:ln>
                  <a:noFill/>
                </a:ln>
                <a:solidFill>
                  <a:srgbClr val="565B96"/>
                </a:solidFill>
                <a:effectLst/>
                <a:uLnTx/>
                <a:uFillTx/>
                <a:latin typeface="+mn-lt"/>
                <a:ea typeface="+mn-ea"/>
                <a:cs typeface="+mn-cs"/>
              </a:rPr>
              <a:t>Legal Aid Agency</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13th Floor (13.51)</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102 Petty France</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London SW1H 9AJ</a:t>
            </a:r>
            <a:r>
              <a:rPr kumimoji="0" lang="en-US" sz="1800" b="0" i="0" u="none" strike="noStrike" kern="1200" cap="none" spc="0" normalizeH="0" baseline="0" noProof="0">
                <a:ln>
                  <a:noFill/>
                </a:ln>
                <a:solidFill>
                  <a:srgbClr val="000000"/>
                </a:solidFill>
                <a:effectLst/>
                <a:uLnTx/>
                <a:uFillTx/>
                <a:latin typeface="+mn-lt"/>
                <a:ea typeface="+mn-ea"/>
                <a:cs typeface="+mn-cs"/>
              </a:rPr>
              <a:t>​</a:t>
            </a:r>
          </a:p>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565B96"/>
                </a:solidFill>
                <a:effectLst/>
                <a:uLnTx/>
                <a:uFillTx/>
                <a:latin typeface="+mn-lt"/>
                <a:ea typeface="+mn-ea"/>
                <a:cs typeface="+mn-cs"/>
              </a:rPr>
              <a:t>gov.uk/government/organisations/legal-aid-agency </a:t>
            </a:r>
            <a:endParaRPr kumimoji="0" lang="en-US" sz="1800" b="0" i="0" u="none" strike="noStrike" kern="1200" cap="none" spc="0" normalizeH="0" baseline="0" noProof="0">
              <a:ln>
                <a:noFill/>
              </a:ln>
              <a:solidFill>
                <a:srgbClr val="00000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800" b="0" i="0" u="none" strike="noStrike" kern="1200" cap="none" spc="0" normalizeH="0" baseline="0" noProof="0">
              <a:ln>
                <a:noFill/>
              </a:ln>
              <a:solidFill>
                <a:schemeClr val="accent1"/>
              </a:solidFill>
              <a:effectLst/>
              <a:uLnTx/>
              <a:uFillTx/>
              <a:latin typeface="+mn-lt"/>
              <a:ea typeface="+mn-ea"/>
              <a:cs typeface="+mn-cs"/>
            </a:endParaRPr>
          </a:p>
        </p:txBody>
      </p:sp>
      <p:grpSp>
        <p:nvGrpSpPr>
          <p:cNvPr id="3" name="Group 2" descr="LAA logo">
            <a:extLst>
              <a:ext uri="{FF2B5EF4-FFF2-40B4-BE49-F238E27FC236}">
                <a16:creationId xmlns:a16="http://schemas.microsoft.com/office/drawing/2014/main" id="{79E83BE2-9C50-E3EC-9F25-C35200FA6A55}"/>
              </a:ext>
            </a:extLst>
          </p:cNvPr>
          <p:cNvGrpSpPr/>
          <p:nvPr/>
        </p:nvGrpSpPr>
        <p:grpSpPr>
          <a:xfrm>
            <a:off x="585114" y="459257"/>
            <a:ext cx="1680754" cy="1445623"/>
            <a:chOff x="4189448" y="743342"/>
            <a:chExt cx="1680754" cy="1445623"/>
          </a:xfrm>
        </p:grpSpPr>
        <p:sp>
          <p:nvSpPr>
            <p:cNvPr id="4" name="Rectangle 3">
              <a:extLst>
                <a:ext uri="{FF2B5EF4-FFF2-40B4-BE49-F238E27FC236}">
                  <a16:creationId xmlns:a16="http://schemas.microsoft.com/office/drawing/2014/main" id="{0045AC07-CD6D-4873-41F3-77F666F615CE}"/>
                </a:ext>
              </a:extLst>
            </p:cNvPr>
            <p:cNvSpPr/>
            <p:nvPr userDrawn="1"/>
          </p:nvSpPr>
          <p:spPr>
            <a:xfrm>
              <a:off x="4189448" y="743342"/>
              <a:ext cx="1680754" cy="1445623"/>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D208266A-EE22-ADCB-CDE1-3C95C38116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4347775" y="870582"/>
              <a:ext cx="1364100" cy="1191144"/>
            </a:xfrm>
            <a:prstGeom prst="rect">
              <a:avLst/>
            </a:prstGeom>
            <a:noFill/>
            <a:ln>
              <a:noFill/>
            </a:ln>
          </p:spPr>
        </p:pic>
      </p:grpSp>
    </p:spTree>
    <p:extLst>
      <p:ext uri="{BB962C8B-B14F-4D97-AF65-F5344CB8AC3E}">
        <p14:creationId xmlns:p14="http://schemas.microsoft.com/office/powerpoint/2010/main" val="2032767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CFA53-4929-954D-C719-47F42472AB90}"/>
              </a:ext>
            </a:extLst>
          </p:cNvPr>
          <p:cNvSpPr>
            <a:spLocks noGrp="1"/>
          </p:cNvSpPr>
          <p:nvPr>
            <p:ph type="title"/>
          </p:nvPr>
        </p:nvSpPr>
        <p:spPr/>
        <p:txBody>
          <a:bodyPr/>
          <a:lstStyle/>
          <a:p>
            <a:r>
              <a:rPr lang="en-GB"/>
              <a:t>Immigration: Exceptional case funding (ECF): Controlled work </a:t>
            </a:r>
          </a:p>
        </p:txBody>
      </p:sp>
      <p:sp>
        <p:nvSpPr>
          <p:cNvPr id="4" name="Footer Placeholder 3">
            <a:extLst>
              <a:ext uri="{FF2B5EF4-FFF2-40B4-BE49-F238E27FC236}">
                <a16:creationId xmlns:a16="http://schemas.microsoft.com/office/drawing/2014/main" id="{358F6C85-FA7B-C6F5-C2CC-2C36D768ED3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pic>
        <p:nvPicPr>
          <p:cNvPr id="1026" name="Picture 2">
            <a:extLst>
              <a:ext uri="{FF2B5EF4-FFF2-40B4-BE49-F238E27FC236}">
                <a16:creationId xmlns:a16="http://schemas.microsoft.com/office/drawing/2014/main" id="{0F3C2BF6-2F03-40CB-47FD-BA1A10D51D5E}"/>
              </a:ext>
              <a:ext uri="{C183D7F6-B498-43B3-948B-1728B52AA6E4}">
                <adec:decorative xmlns:adec="http://schemas.microsoft.com/office/drawing/2017/decorative" val="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832" r="3876" b="2685"/>
          <a:stretch/>
        </p:blipFill>
        <p:spPr bwMode="auto">
          <a:xfrm>
            <a:off x="934747" y="2702998"/>
            <a:ext cx="2361481" cy="273135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3">
            <a:extLst>
              <a:ext uri="{FF2B5EF4-FFF2-40B4-BE49-F238E27FC236}">
                <a16:creationId xmlns:a16="http://schemas.microsoft.com/office/drawing/2014/main" id="{4430A96E-AAE9-4F88-9369-867CBBEBAF2B}"/>
              </a:ext>
            </a:extLst>
          </p:cNvPr>
          <p:cNvSpPr txBox="1">
            <a:spLocks/>
          </p:cNvSpPr>
          <p:nvPr/>
        </p:nvSpPr>
        <p:spPr>
          <a:xfrm>
            <a:off x="815071" y="1272136"/>
            <a:ext cx="10561857" cy="1009782"/>
          </a:xfrm>
          <a:prstGeom prst="rect">
            <a:avLst/>
          </a:prstGeom>
        </p:spPr>
        <p:txBody>
          <a:bodyPr vert="horz" lIns="0" tIns="0" rIns="0" bIns="0" rtlCol="0" anchor="t" anchorCtr="0">
            <a:noAutofit/>
          </a:bodyPr>
          <a:lstStyle>
            <a:defPPr>
              <a:defRPr lang="en-US"/>
            </a:defPPr>
            <a:lvl1pPr marL="0" indent="0" algn="l" defTabSz="914400" rtl="0" eaLnBrk="1" latinLnBrk="0" hangingPunct="1">
              <a:lnSpc>
                <a:spcPct val="100000"/>
              </a:lnSpc>
              <a:spcBef>
                <a:spcPts val="600"/>
              </a:spcBef>
              <a:spcAft>
                <a:spcPts val="6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Clr>
                <a:schemeClr val="accent1"/>
              </a:buClr>
              <a:buFont typeface="Arial" panose="020B0604020202020204" pitchFamily="34" charset="0"/>
              <a:buNone/>
              <a:defRPr sz="1600" kern="1200">
                <a:solidFill>
                  <a:schemeClr val="tx1"/>
                </a:solidFill>
                <a:latin typeface="+mn-lt"/>
                <a:ea typeface="+mn-ea"/>
                <a:cs typeface="+mn-cs"/>
              </a:defRPr>
            </a:lvl3pPr>
            <a:lvl4pPr marL="230400" indent="-2286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600" kern="1200">
                <a:solidFill>
                  <a:schemeClr val="tx1"/>
                </a:solidFill>
                <a:latin typeface="+mn-lt"/>
                <a:ea typeface="+mn-ea"/>
                <a:cs typeface="+mn-cs"/>
              </a:defRPr>
            </a:lvl4pPr>
            <a:lvl5pPr marL="457200" indent="-228600" algn="l" defTabSz="914400" rtl="0" eaLnBrk="1" latinLnBrk="0" hangingPunct="1">
              <a:lnSpc>
                <a:spcPct val="100000"/>
              </a:lnSpc>
              <a:spcBef>
                <a:spcPts val="0"/>
              </a:spcBef>
              <a:spcAft>
                <a:spcPts val="600"/>
              </a:spcAft>
              <a:buClr>
                <a:srgbClr val="00B1EB"/>
              </a:buClr>
              <a:buFont typeface="Arial" panose="020B0604020202020204" pitchFamily="34" charset="0"/>
              <a:buChar char="•"/>
              <a:defRPr sz="1600" kern="1200">
                <a:solidFill>
                  <a:schemeClr val="tx1"/>
                </a:solidFill>
                <a:latin typeface="+mn-lt"/>
                <a:ea typeface="+mn-ea"/>
                <a:cs typeface="+mn-cs"/>
              </a:defRPr>
            </a:lvl5pPr>
            <a:lvl6pPr marL="914400" indent="-2286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3820" lvl="4" indent="0">
              <a:buClr>
                <a:schemeClr val="tx1"/>
              </a:buClr>
              <a:buNone/>
            </a:pPr>
            <a:r>
              <a:rPr lang="en-US" sz="2000"/>
              <a:t>The purpose of this webinar is to cover the basics in respect of applying for controlled work in the immigration category</a:t>
            </a:r>
          </a:p>
          <a:p>
            <a:pPr marL="83820" lvl="4" indent="0">
              <a:buClr>
                <a:schemeClr val="tx1"/>
              </a:buClr>
              <a:buNone/>
            </a:pPr>
            <a:endParaRPr lang="en-US" sz="200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ED19E81-FAC1-6B0A-E595-A8D29F4A6FFB}"/>
              </a:ext>
            </a:extLst>
          </p:cNvPr>
          <p:cNvSpPr txBox="1"/>
          <p:nvPr/>
        </p:nvSpPr>
        <p:spPr>
          <a:xfrm>
            <a:off x="3522726" y="2466924"/>
            <a:ext cx="7468362" cy="3554819"/>
          </a:xfrm>
          <a:prstGeom prst="rect">
            <a:avLst/>
          </a:prstGeom>
          <a:noFill/>
        </p:spPr>
        <p:txBody>
          <a:bodyPr wrap="square">
            <a:spAutoFit/>
          </a:bodyPr>
          <a:lstStyle/>
          <a:p>
            <a:pPr algn="l" rtl="0" fontAlgn="base">
              <a:spcAft>
                <a:spcPts val="600"/>
              </a:spcAft>
            </a:pPr>
            <a:r>
              <a:rPr lang="en-GB" sz="2000" b="0" i="0" u="none" strike="noStrike">
                <a:solidFill>
                  <a:srgbClr val="000000"/>
                </a:solidFill>
                <a:effectLst/>
              </a:rPr>
              <a:t>By the end of the webinar, you will have an understanding of:</a:t>
            </a:r>
            <a:r>
              <a:rPr lang="en-US" sz="2000" b="0" i="0">
                <a:solidFill>
                  <a:srgbClr val="000000"/>
                </a:solidFill>
                <a:effectLst/>
              </a:rPr>
              <a:t>​</a:t>
            </a:r>
          </a:p>
          <a:p>
            <a:pPr marL="342900" indent="-342900" algn="l" rtl="0" fontAlgn="base">
              <a:spcAft>
                <a:spcPts val="600"/>
              </a:spcAft>
              <a:buFont typeface="Arial" panose="020B0604020202020204" pitchFamily="34" charset="0"/>
              <a:buChar char="•"/>
            </a:pPr>
            <a:r>
              <a:rPr lang="en-US" sz="2000"/>
              <a:t>The basis for </a:t>
            </a:r>
            <a:r>
              <a:rPr lang="en-US" sz="2000">
                <a:effectLst/>
                <a:ea typeface="Calibri" panose="020F0502020204030204" pitchFamily="34" charset="0"/>
                <a:cs typeface="Calibri" panose="020F0502020204030204" pitchFamily="34" charset="0"/>
              </a:rPr>
              <a:t>applying for Legal Help and Controlled Legal Representation</a:t>
            </a:r>
          </a:p>
          <a:p>
            <a:pPr marL="342900" indent="-342900" algn="l" rtl="0" fontAlgn="base">
              <a:spcAft>
                <a:spcPts val="600"/>
              </a:spcAft>
              <a:buFont typeface="Arial" panose="020B0604020202020204" pitchFamily="34" charset="0"/>
              <a:buChar char="•"/>
            </a:pPr>
            <a:r>
              <a:rPr lang="en-US" sz="2000">
                <a:effectLst/>
                <a:ea typeface="Calibri" panose="020F0502020204030204" pitchFamily="34" charset="0"/>
                <a:cs typeface="Calibri" panose="020F0502020204030204" pitchFamily="34" charset="0"/>
              </a:rPr>
              <a:t>The test that needs to be satisfied for Legal Help and Controlled Legal Representation </a:t>
            </a:r>
            <a:endParaRPr lang="en-GB" sz="2000">
              <a:ea typeface="Calibri" panose="020F0502020204030204" pitchFamily="34" charset="0"/>
              <a:cs typeface="Times New Roman" panose="02020603050405020304" pitchFamily="18" charset="0"/>
            </a:endParaRPr>
          </a:p>
          <a:p>
            <a:pPr marL="342900" indent="-342900" algn="l" rtl="0" fontAlgn="base">
              <a:spcAft>
                <a:spcPts val="600"/>
              </a:spcAft>
              <a:buFont typeface="Arial" panose="020B0604020202020204" pitchFamily="34" charset="0"/>
              <a:buChar char="•"/>
            </a:pPr>
            <a:r>
              <a:rPr lang="en-US" sz="2000">
                <a:effectLst/>
                <a:ea typeface="Calibri" panose="020F0502020204030204" pitchFamily="34" charset="0"/>
              </a:rPr>
              <a:t>Practical tips for applying for controlled work for ECF immigration</a:t>
            </a:r>
          </a:p>
          <a:p>
            <a:pPr marL="342900" indent="-342900" algn="l" rtl="0" fontAlgn="base">
              <a:spcAft>
                <a:spcPts val="600"/>
              </a:spcAft>
              <a:buFont typeface="Arial" panose="020B0604020202020204" pitchFamily="34" charset="0"/>
              <a:buChar char="•"/>
            </a:pPr>
            <a:r>
              <a:rPr lang="en-US" sz="2000">
                <a:ea typeface="Calibri" panose="020F0502020204030204" pitchFamily="34" charset="0"/>
              </a:rPr>
              <a:t>Challenging ECF decisions, dealing with urgency and backdating.</a:t>
            </a:r>
            <a:endParaRPr lang="en-US" sz="2000">
              <a:effectLst/>
              <a:ea typeface="Calibri" panose="020F0502020204030204" pitchFamily="34" charset="0"/>
            </a:endParaRPr>
          </a:p>
          <a:p>
            <a:pPr algn="l" rtl="0" fontAlgn="base">
              <a:spcAft>
                <a:spcPts val="600"/>
              </a:spcAft>
            </a:pPr>
            <a:r>
              <a:rPr lang="en-GB" sz="2000" b="0" i="0">
                <a:solidFill>
                  <a:srgbClr val="000000"/>
                </a:solidFill>
                <a:effectLst/>
              </a:rPr>
              <a:t>​</a:t>
            </a:r>
          </a:p>
        </p:txBody>
      </p:sp>
      <p:sp>
        <p:nvSpPr>
          <p:cNvPr id="5" name="Slide Number Placeholder 4">
            <a:extLst>
              <a:ext uri="{FF2B5EF4-FFF2-40B4-BE49-F238E27FC236}">
                <a16:creationId xmlns:a16="http://schemas.microsoft.com/office/drawing/2014/main" id="{6BA26D5C-275C-EB32-0A21-803902A6B932}"/>
              </a:ext>
            </a:extLst>
          </p:cNvPr>
          <p:cNvSpPr>
            <a:spLocks noGrp="1"/>
          </p:cNvSpPr>
          <p:nvPr>
            <p:ph type="sldNum" sz="quarter" idx="12"/>
          </p:nvPr>
        </p:nvSpPr>
        <p:spPr/>
        <p:txBody>
          <a:bodyPr/>
          <a:lstStyle/>
          <a:p>
            <a:fld id="{C0189ED6-F87B-4BC1-907E-EF602CA5C674}" type="slidenum">
              <a:rPr lang="en-GB" smtClean="0"/>
              <a:t>4</a:t>
            </a:fld>
            <a:endParaRPr lang="en-GB"/>
          </a:p>
        </p:txBody>
      </p:sp>
    </p:spTree>
    <p:extLst>
      <p:ext uri="{BB962C8B-B14F-4D97-AF65-F5344CB8AC3E}">
        <p14:creationId xmlns:p14="http://schemas.microsoft.com/office/powerpoint/2010/main" val="1412642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962B7-8774-372B-0A28-8A6DA3A35EBE}"/>
              </a:ext>
            </a:extLst>
          </p:cNvPr>
          <p:cNvSpPr>
            <a:spLocks noGrp="1"/>
          </p:cNvSpPr>
          <p:nvPr>
            <p:ph type="title"/>
          </p:nvPr>
        </p:nvSpPr>
        <p:spPr/>
        <p:txBody>
          <a:bodyPr/>
          <a:lstStyle/>
          <a:p>
            <a:r>
              <a:rPr lang="en-GB"/>
              <a:t>Introduction</a:t>
            </a:r>
          </a:p>
        </p:txBody>
      </p:sp>
    </p:spTree>
    <p:extLst>
      <p:ext uri="{BB962C8B-B14F-4D97-AF65-F5344CB8AC3E}">
        <p14:creationId xmlns:p14="http://schemas.microsoft.com/office/powerpoint/2010/main" val="1497463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021F3-C7A4-9CB6-75D9-CA6995121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E98BBC-14C9-6C5E-6E25-44D3B2795FA9}"/>
              </a:ext>
            </a:extLst>
          </p:cNvPr>
          <p:cNvSpPr>
            <a:spLocks noGrp="1"/>
          </p:cNvSpPr>
          <p:nvPr>
            <p:ph type="title"/>
          </p:nvPr>
        </p:nvSpPr>
        <p:spPr/>
        <p:txBody>
          <a:bodyPr/>
          <a:lstStyle/>
          <a:p>
            <a:r>
              <a:rPr lang="en-GB"/>
              <a:t>Introduction </a:t>
            </a:r>
          </a:p>
        </p:txBody>
      </p:sp>
      <p:sp>
        <p:nvSpPr>
          <p:cNvPr id="3" name="Content Placeholder 2">
            <a:extLst>
              <a:ext uri="{FF2B5EF4-FFF2-40B4-BE49-F238E27FC236}">
                <a16:creationId xmlns:a16="http://schemas.microsoft.com/office/drawing/2014/main" id="{715605C7-77DC-F3C1-ED82-DBD4652B3448}"/>
              </a:ext>
            </a:extLst>
          </p:cNvPr>
          <p:cNvSpPr>
            <a:spLocks noGrp="1"/>
          </p:cNvSpPr>
          <p:nvPr>
            <p:ph idx="1"/>
          </p:nvPr>
        </p:nvSpPr>
        <p:spPr/>
        <p:txBody>
          <a:bodyPr>
            <a:normAutofit fontScale="92500" lnSpcReduction="20000"/>
          </a:bodyPr>
          <a:lstStyle/>
          <a:p>
            <a:pPr marL="342900" marR="21590" indent="-342900">
              <a:lnSpc>
                <a:spcPct val="150000"/>
              </a:lnSpc>
              <a:spcBef>
                <a:spcPts val="600"/>
              </a:spcBef>
              <a:spcAft>
                <a:spcPts val="600"/>
              </a:spcAft>
              <a:buFont typeface="Arial" panose="020B0604020202020204" pitchFamily="34" charset="0"/>
              <a:buChar char="•"/>
            </a:pPr>
            <a:r>
              <a:rPr lang="en-GB" sz="2000">
                <a:effectLst/>
                <a:ea typeface="Calibri" panose="020F0502020204030204" pitchFamily="34" charset="0"/>
                <a:cs typeface="Calibri" panose="020F0502020204030204" pitchFamily="34" charset="0"/>
              </a:rPr>
              <a:t>The exceptional </a:t>
            </a:r>
            <a:r>
              <a:rPr lang="en-GB">
                <a:ea typeface="Calibri" panose="020F0502020204030204" pitchFamily="34" charset="0"/>
                <a:cs typeface="Calibri" panose="020F0502020204030204" pitchFamily="34" charset="0"/>
              </a:rPr>
              <a:t>c</a:t>
            </a:r>
            <a:r>
              <a:rPr lang="en-GB" sz="2000">
                <a:effectLst/>
                <a:ea typeface="Calibri" panose="020F0502020204030204" pitchFamily="34" charset="0"/>
                <a:cs typeface="Calibri" panose="020F0502020204030204" pitchFamily="34" charset="0"/>
              </a:rPr>
              <a:t>ase </a:t>
            </a:r>
            <a:r>
              <a:rPr lang="en-GB">
                <a:ea typeface="Calibri" panose="020F0502020204030204" pitchFamily="34" charset="0"/>
                <a:cs typeface="Calibri" panose="020F0502020204030204" pitchFamily="34" charset="0"/>
              </a:rPr>
              <a:t>f</a:t>
            </a:r>
            <a:r>
              <a:rPr lang="en-GB" sz="2000">
                <a:effectLst/>
                <a:ea typeface="Calibri" panose="020F0502020204030204" pitchFamily="34" charset="0"/>
                <a:cs typeface="Calibri" panose="020F0502020204030204" pitchFamily="34" charset="0"/>
              </a:rPr>
              <a:t>unding (ECF) scheme was introduced in April 2013 for individuals whose case falls outside the scope of legal aid.</a:t>
            </a:r>
          </a:p>
          <a:p>
            <a:pPr marL="342900" marR="21590" indent="-342900">
              <a:lnSpc>
                <a:spcPct val="150000"/>
              </a:lnSpc>
              <a:spcBef>
                <a:spcPts val="600"/>
              </a:spcBef>
              <a:spcAft>
                <a:spcPts val="600"/>
              </a:spcAft>
              <a:buFont typeface="Arial" panose="020B0604020202020204" pitchFamily="34" charset="0"/>
              <a:buChar char="•"/>
            </a:pPr>
            <a:r>
              <a:rPr lang="en-GB" sz="2000"/>
              <a:t>Two-thirds of applications we receive in the ECF team relate to immigration cases, </a:t>
            </a:r>
            <a:r>
              <a:rPr lang="en-GB" altLang="en-US" sz="2000"/>
              <a:t>mainly:</a:t>
            </a:r>
          </a:p>
          <a:p>
            <a:pPr marL="594900" marR="21590" lvl="1" indent="-342900">
              <a:lnSpc>
                <a:spcPct val="150000"/>
              </a:lnSpc>
              <a:spcBef>
                <a:spcPts val="600"/>
              </a:spcBef>
              <a:spcAft>
                <a:spcPts val="600"/>
              </a:spcAft>
            </a:pPr>
            <a:r>
              <a:rPr lang="en-GB" altLang="en-US"/>
              <a:t>Legal Help and Legal Representation in the First Tier Tribunal </a:t>
            </a:r>
          </a:p>
          <a:p>
            <a:pPr marL="594900" marR="21590" lvl="1" indent="-342900">
              <a:lnSpc>
                <a:spcPct val="150000"/>
              </a:lnSpc>
              <a:spcBef>
                <a:spcPts val="600"/>
              </a:spcBef>
              <a:spcAft>
                <a:spcPts val="600"/>
              </a:spcAft>
            </a:pPr>
            <a:r>
              <a:rPr lang="en-GB" altLang="en-US"/>
              <a:t>Leave to remain applications</a:t>
            </a:r>
          </a:p>
          <a:p>
            <a:pPr marL="594900" marR="21590" lvl="1" indent="-342900">
              <a:lnSpc>
                <a:spcPct val="150000"/>
              </a:lnSpc>
              <a:spcBef>
                <a:spcPts val="600"/>
              </a:spcBef>
              <a:spcAft>
                <a:spcPts val="600"/>
              </a:spcAft>
            </a:pPr>
            <a:r>
              <a:rPr lang="en-GB" altLang="en-US"/>
              <a:t>Family re-union applications  </a:t>
            </a:r>
          </a:p>
          <a:p>
            <a:pPr marL="594900" marR="21590" lvl="1" indent="-342900">
              <a:lnSpc>
                <a:spcPct val="150000"/>
              </a:lnSpc>
              <a:spcBef>
                <a:spcPts val="600"/>
              </a:spcBef>
              <a:spcAft>
                <a:spcPts val="600"/>
              </a:spcAft>
            </a:pPr>
            <a:r>
              <a:rPr lang="en-GB" altLang="en-US"/>
              <a:t>Deportation appeals.</a:t>
            </a:r>
            <a:endParaRPr lang="en-GB"/>
          </a:p>
          <a:p>
            <a:pPr marR="21590">
              <a:lnSpc>
                <a:spcPct val="150000"/>
              </a:lnSpc>
              <a:spcBef>
                <a:spcPts val="600"/>
              </a:spcBef>
              <a:spcAft>
                <a:spcPts val="600"/>
              </a:spcAft>
            </a:pPr>
            <a:r>
              <a:rPr lang="en-GB" b="1">
                <a:cs typeface="Calibri" panose="020F0502020204030204" pitchFamily="34" charset="0"/>
              </a:rPr>
              <a:t>Please note: </a:t>
            </a:r>
            <a:r>
              <a:rPr lang="en-GB">
                <a:cs typeface="Calibri" panose="020F0502020204030204" pitchFamily="34" charset="0"/>
              </a:rPr>
              <a:t>This list is not exhaustive. </a:t>
            </a:r>
          </a:p>
          <a:p>
            <a:pPr marR="21590">
              <a:lnSpc>
                <a:spcPct val="150000"/>
              </a:lnSpc>
              <a:spcBef>
                <a:spcPts val="600"/>
              </a:spcBef>
              <a:spcAft>
                <a:spcPts val="600"/>
              </a:spcAft>
            </a:pPr>
            <a:endParaRPr lang="en-GB">
              <a:cs typeface="Calibri" panose="020F0502020204030204" pitchFamily="34" charset="0"/>
            </a:endParaRPr>
          </a:p>
        </p:txBody>
      </p:sp>
      <p:sp>
        <p:nvSpPr>
          <p:cNvPr id="4" name="Footer Placeholder 3">
            <a:extLst>
              <a:ext uri="{FF2B5EF4-FFF2-40B4-BE49-F238E27FC236}">
                <a16:creationId xmlns:a16="http://schemas.microsoft.com/office/drawing/2014/main" id="{F069569B-2402-BA69-955E-247C23FF79E0}"/>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854D02A9-25EB-08FC-C9D0-EAFF28F5355D}"/>
              </a:ext>
            </a:extLst>
          </p:cNvPr>
          <p:cNvSpPr>
            <a:spLocks noGrp="1"/>
          </p:cNvSpPr>
          <p:nvPr>
            <p:ph type="sldNum" sz="quarter" idx="12"/>
          </p:nvPr>
        </p:nvSpPr>
        <p:spPr/>
        <p:txBody>
          <a:bodyPr/>
          <a:lstStyle/>
          <a:p>
            <a:fld id="{C0189ED6-F87B-4BC1-907E-EF602CA5C674}" type="slidenum">
              <a:rPr lang="en-GB" smtClean="0"/>
              <a:t>6</a:t>
            </a:fld>
            <a:endParaRPr lang="en-GB"/>
          </a:p>
        </p:txBody>
      </p:sp>
    </p:spTree>
    <p:extLst>
      <p:ext uri="{BB962C8B-B14F-4D97-AF65-F5344CB8AC3E}">
        <p14:creationId xmlns:p14="http://schemas.microsoft.com/office/powerpoint/2010/main" val="1746112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C0588-6788-8582-003B-7C452EEB6D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3DD09-AA9B-11B5-3DA4-63D873A73DD0}"/>
              </a:ext>
            </a:extLst>
          </p:cNvPr>
          <p:cNvSpPr>
            <a:spLocks noGrp="1"/>
          </p:cNvSpPr>
          <p:nvPr>
            <p:ph type="title"/>
          </p:nvPr>
        </p:nvSpPr>
        <p:spPr/>
        <p:txBody>
          <a:bodyPr/>
          <a:lstStyle/>
          <a:p>
            <a:r>
              <a:rPr lang="en-GB"/>
              <a:t>Legal Help</a:t>
            </a:r>
          </a:p>
        </p:txBody>
      </p:sp>
    </p:spTree>
    <p:extLst>
      <p:ext uri="{BB962C8B-B14F-4D97-AF65-F5344CB8AC3E}">
        <p14:creationId xmlns:p14="http://schemas.microsoft.com/office/powerpoint/2010/main" val="1096021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09C0E-2E12-FDBE-9F63-6057E0BD9D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CB1692-C4FD-AF64-24AF-01460C4182EC}"/>
              </a:ext>
            </a:extLst>
          </p:cNvPr>
          <p:cNvSpPr>
            <a:spLocks noGrp="1"/>
          </p:cNvSpPr>
          <p:nvPr>
            <p:ph type="title"/>
          </p:nvPr>
        </p:nvSpPr>
        <p:spPr/>
        <p:txBody>
          <a:bodyPr/>
          <a:lstStyle/>
          <a:p>
            <a:r>
              <a:rPr lang="en-GB"/>
              <a:t>Controlled work: Legal Help</a:t>
            </a:r>
          </a:p>
        </p:txBody>
      </p:sp>
      <p:sp>
        <p:nvSpPr>
          <p:cNvPr id="3" name="Content Placeholder 2">
            <a:extLst>
              <a:ext uri="{FF2B5EF4-FFF2-40B4-BE49-F238E27FC236}">
                <a16:creationId xmlns:a16="http://schemas.microsoft.com/office/drawing/2014/main" id="{5B346FE3-2B0F-71B0-19CF-24D1246F4086}"/>
              </a:ext>
            </a:extLst>
          </p:cNvPr>
          <p:cNvSpPr>
            <a:spLocks noGrp="1"/>
          </p:cNvSpPr>
          <p:nvPr>
            <p:ph idx="1"/>
          </p:nvPr>
        </p:nvSpPr>
        <p:spPr>
          <a:xfrm>
            <a:off x="809425" y="1272137"/>
            <a:ext cx="10634223" cy="4897428"/>
          </a:xfrm>
        </p:spPr>
        <p:txBody>
          <a:bodyPr>
            <a:noAutofit/>
          </a:bodyPr>
          <a:lstStyle/>
          <a:p>
            <a:pPr>
              <a:lnSpc>
                <a:spcPct val="150000"/>
              </a:lnSpc>
              <a:spcBef>
                <a:spcPts val="600"/>
              </a:spcBef>
              <a:spcAft>
                <a:spcPts val="600"/>
              </a:spcAft>
            </a:pPr>
            <a:r>
              <a:rPr lang="en-GB" b="1" dirty="0">
                <a:effectLst/>
                <a:ea typeface="Calibri" panose="020F0502020204030204" pitchFamily="34" charset="0"/>
                <a:cs typeface="Calibri" panose="020F0502020204030204" pitchFamily="34" charset="0"/>
              </a:rPr>
              <a:t>Section 10(2)(b) LASPO 2012: </a:t>
            </a:r>
            <a:r>
              <a:rPr lang="en-GB" dirty="0">
                <a:effectLst/>
                <a:ea typeface="Calibri" panose="020F0502020204030204" pitchFamily="34" charset="0"/>
                <a:cs typeface="Calibri" panose="020F0502020204030204" pitchFamily="34" charset="0"/>
              </a:rPr>
              <a:t>To qualify an individual must have both an ECF determination and must qualify for services on the means  and merits test: </a:t>
            </a:r>
          </a:p>
          <a:p>
            <a:pPr marL="342900" indent="-342900">
              <a:lnSpc>
                <a:spcPct val="150000"/>
              </a:lnSpc>
              <a:spcBef>
                <a:spcPts val="600"/>
              </a:spcBef>
              <a:spcAft>
                <a:spcPts val="600"/>
              </a:spcAft>
              <a:buFont typeface="Arial" panose="020B0604020202020204" pitchFamily="34" charset="0"/>
              <a:buChar char="•"/>
            </a:pPr>
            <a:r>
              <a:rPr lang="en-GB" dirty="0">
                <a:effectLst/>
                <a:ea typeface="Calibri" panose="020F0502020204030204" pitchFamily="34" charset="0"/>
                <a:cs typeface="Calibri" panose="020F0502020204030204" pitchFamily="34" charset="0"/>
              </a:rPr>
              <a:t>Means:</a:t>
            </a:r>
          </a:p>
          <a:p>
            <a:pPr marL="594900" lvl="1" indent="-342900">
              <a:lnSpc>
                <a:spcPct val="150000"/>
              </a:lnSpc>
              <a:spcBef>
                <a:spcPts val="600"/>
              </a:spcBef>
              <a:spcAft>
                <a:spcPts val="600"/>
              </a:spcAft>
            </a:pPr>
            <a:r>
              <a:rPr lang="en-GB" dirty="0">
                <a:effectLst/>
                <a:ea typeface="Calibri" panose="020F0502020204030204" pitchFamily="34" charset="0"/>
                <a:cs typeface="Calibri" panose="020F0502020204030204" pitchFamily="34" charset="0"/>
              </a:rPr>
              <a:t>For ECF cases the same means regulations apply</a:t>
            </a:r>
            <a:r>
              <a:rPr lang="en-GB" dirty="0">
                <a:ea typeface="Calibri" panose="020F0502020204030204" pitchFamily="34" charset="0"/>
                <a:cs typeface="Times New Roman" panose="02020603050405020304" pitchFamily="18" charset="0"/>
              </a:rPr>
              <a:t> </a:t>
            </a:r>
          </a:p>
          <a:p>
            <a:pPr marL="594900" lvl="1" indent="-342900">
              <a:lnSpc>
                <a:spcPct val="150000"/>
              </a:lnSpc>
              <a:spcBef>
                <a:spcPts val="600"/>
              </a:spcBef>
              <a:spcAft>
                <a:spcPts val="600"/>
              </a:spcAft>
            </a:pPr>
            <a:r>
              <a:rPr lang="en-GB" dirty="0">
                <a:effectLst/>
                <a:ea typeface="Calibri" panose="020F0502020204030204" pitchFamily="34" charset="0"/>
                <a:cs typeface="Calibri" panose="020F0502020204030204" pitchFamily="34" charset="0"/>
              </a:rPr>
              <a:t>CLA (Financial Resources and Payment for Services) Regulations 2013</a:t>
            </a:r>
          </a:p>
          <a:p>
            <a:pPr marL="342900" indent="-342900">
              <a:lnSpc>
                <a:spcPct val="150000"/>
              </a:lnSpc>
              <a:spcAft>
                <a:spcPts val="800"/>
              </a:spcAft>
              <a:buFont typeface="Arial" panose="020B0604020202020204" pitchFamily="34" charset="0"/>
              <a:buChar char="•"/>
              <a:tabLst>
                <a:tab pos="457200" algn="l"/>
              </a:tabLst>
            </a:pPr>
            <a:r>
              <a:rPr lang="en-GB" dirty="0">
                <a:effectLst/>
                <a:ea typeface="Calibri" panose="020F0502020204030204" pitchFamily="34" charset="0"/>
                <a:cs typeface="Calibri" panose="020F0502020204030204" pitchFamily="34" charset="0"/>
              </a:rPr>
              <a:t>Merits</a:t>
            </a:r>
          </a:p>
          <a:p>
            <a:pPr marL="594900" lvl="1" indent="-342900">
              <a:lnSpc>
                <a:spcPct val="150000"/>
              </a:lnSpc>
              <a:spcAft>
                <a:spcPts val="800"/>
              </a:spcAft>
              <a:tabLst>
                <a:tab pos="457200" algn="l"/>
              </a:tabLst>
            </a:pPr>
            <a:r>
              <a:rPr lang="en-GB" dirty="0">
                <a:effectLst/>
                <a:ea typeface="Calibri" panose="020F0502020204030204" pitchFamily="34" charset="0"/>
                <a:cs typeface="Calibri" panose="020F0502020204030204" pitchFamily="34" charset="0"/>
              </a:rPr>
              <a:t>Regulation 32 Civil Legal Aid (Merits Regulations) 2013 -</a:t>
            </a:r>
            <a:r>
              <a:rPr lang="en-GB" dirty="0">
                <a:solidFill>
                  <a:srgbClr val="010101"/>
                </a:solidFill>
                <a:effectLst/>
                <a:ea typeface="Calibri" panose="020F0502020204030204" pitchFamily="34" charset="0"/>
                <a:cs typeface="Calibri" panose="020F0502020204030204" pitchFamily="34" charset="0"/>
              </a:rPr>
              <a:t>the test is the “sufficient benefit test”. The guidance on the reasonable privately paying individual test at paragraph </a:t>
            </a:r>
            <a:r>
              <a:rPr lang="en-GB" dirty="0">
                <a:effectLst/>
                <a:ea typeface="Calibri" panose="020F0502020204030204" pitchFamily="34" charset="0"/>
                <a:cs typeface="Calibri" panose="020F0502020204030204" pitchFamily="34" charset="0"/>
              </a:rPr>
              <a:t>4.2.13</a:t>
            </a:r>
            <a:r>
              <a:rPr lang="en-GB" dirty="0">
                <a:ea typeface="Calibri" panose="020F0502020204030204" pitchFamily="34" charset="0"/>
                <a:cs typeface="Calibri" panose="020F0502020204030204" pitchFamily="34" charset="0"/>
              </a:rPr>
              <a:t> </a:t>
            </a:r>
            <a:r>
              <a:rPr lang="en-GB" dirty="0">
                <a:effectLst/>
                <a:ea typeface="Calibri" panose="020F0502020204030204" pitchFamily="34" charset="0"/>
                <a:cs typeface="Calibri" panose="020F0502020204030204" pitchFamily="34" charset="0"/>
              </a:rPr>
              <a:t>to 4.2.15 (L.C</a:t>
            </a:r>
            <a:r>
              <a:rPr lang="en-GB" dirty="0">
                <a:ea typeface="Calibri" panose="020F0502020204030204" pitchFamily="34" charset="0"/>
                <a:cs typeface="Calibri" panose="020F0502020204030204" pitchFamily="34" charset="0"/>
              </a:rPr>
              <a:t>.</a:t>
            </a:r>
            <a:r>
              <a:rPr lang="en-GB" dirty="0">
                <a:effectLst/>
                <a:ea typeface="Calibri" panose="020F0502020204030204" pitchFamily="34" charset="0"/>
                <a:cs typeface="Calibri" panose="020F0502020204030204" pitchFamily="34" charset="0"/>
              </a:rPr>
              <a:t>G) is</a:t>
            </a:r>
            <a:r>
              <a:rPr lang="en-GB" dirty="0">
                <a:solidFill>
                  <a:srgbClr val="010101"/>
                </a:solidFill>
                <a:effectLst/>
                <a:ea typeface="Calibri" panose="020F0502020204030204" pitchFamily="34" charset="0"/>
                <a:cs typeface="Calibri" panose="020F0502020204030204" pitchFamily="34" charset="0"/>
              </a:rPr>
              <a:t> relevant in considering the application of the test.</a:t>
            </a:r>
          </a:p>
          <a:p>
            <a:pPr>
              <a:lnSpc>
                <a:spcPct val="150000"/>
              </a:lnSpc>
            </a:pPr>
            <a:endParaRPr lang="en-GB" dirty="0"/>
          </a:p>
        </p:txBody>
      </p:sp>
      <p:sp>
        <p:nvSpPr>
          <p:cNvPr id="4" name="Footer Placeholder 3">
            <a:extLst>
              <a:ext uri="{FF2B5EF4-FFF2-40B4-BE49-F238E27FC236}">
                <a16:creationId xmlns:a16="http://schemas.microsoft.com/office/drawing/2014/main" id="{C09FC4D2-C1D1-F87B-3F63-45577A2B60F9}"/>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FE89BE4F-54B7-2D63-5CB2-C1E6750D90D1}"/>
              </a:ext>
            </a:extLst>
          </p:cNvPr>
          <p:cNvSpPr>
            <a:spLocks noGrp="1"/>
          </p:cNvSpPr>
          <p:nvPr>
            <p:ph type="sldNum" sz="quarter" idx="12"/>
          </p:nvPr>
        </p:nvSpPr>
        <p:spPr/>
        <p:txBody>
          <a:bodyPr/>
          <a:lstStyle/>
          <a:p>
            <a:fld id="{C0189ED6-F87B-4BC1-907E-EF602CA5C674}" type="slidenum">
              <a:rPr lang="en-GB" smtClean="0"/>
              <a:t>8</a:t>
            </a:fld>
            <a:endParaRPr lang="en-GB"/>
          </a:p>
        </p:txBody>
      </p:sp>
    </p:spTree>
    <p:extLst>
      <p:ext uri="{BB962C8B-B14F-4D97-AF65-F5344CB8AC3E}">
        <p14:creationId xmlns:p14="http://schemas.microsoft.com/office/powerpoint/2010/main" val="2894499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9FB3-E255-A576-42C3-894E9E1F1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01EDF-9B20-088E-2D0D-67B628278FA6}"/>
              </a:ext>
            </a:extLst>
          </p:cNvPr>
          <p:cNvSpPr>
            <a:spLocks noGrp="1"/>
          </p:cNvSpPr>
          <p:nvPr>
            <p:ph type="title"/>
          </p:nvPr>
        </p:nvSpPr>
        <p:spPr/>
        <p:txBody>
          <a:bodyPr/>
          <a:lstStyle/>
          <a:p>
            <a:r>
              <a:rPr lang="en-GB"/>
              <a:t>Controlled work: Legal Help continued</a:t>
            </a:r>
          </a:p>
        </p:txBody>
      </p:sp>
      <p:sp>
        <p:nvSpPr>
          <p:cNvPr id="3" name="Content Placeholder 2">
            <a:extLst>
              <a:ext uri="{FF2B5EF4-FFF2-40B4-BE49-F238E27FC236}">
                <a16:creationId xmlns:a16="http://schemas.microsoft.com/office/drawing/2014/main" id="{716F3080-2C13-7857-A32B-0AAD1AA3C0FC}"/>
              </a:ext>
            </a:extLst>
          </p:cNvPr>
          <p:cNvSpPr>
            <a:spLocks noGrp="1"/>
          </p:cNvSpPr>
          <p:nvPr>
            <p:ph idx="1"/>
          </p:nvPr>
        </p:nvSpPr>
        <p:spPr>
          <a:xfrm>
            <a:off x="809425" y="1219384"/>
            <a:ext cx="10728000" cy="5002934"/>
          </a:xfrm>
        </p:spPr>
        <p:txBody>
          <a:bodyPr>
            <a:noAutofit/>
          </a:bodyPr>
          <a:lstStyle/>
          <a:p>
            <a:pPr>
              <a:lnSpc>
                <a:spcPct val="107000"/>
              </a:lnSpc>
              <a:spcAft>
                <a:spcPts val="800"/>
              </a:spcAft>
              <a:tabLst>
                <a:tab pos="457200" algn="l"/>
              </a:tabLst>
            </a:pPr>
            <a:r>
              <a:rPr lang="en-GB" b="1" dirty="0">
                <a:ea typeface="Calibri" panose="020F0502020204030204" pitchFamily="34" charset="0"/>
                <a:cs typeface="Calibri" panose="020F0502020204030204" pitchFamily="34" charset="0"/>
              </a:rPr>
              <a:t>ECF Criteria: </a:t>
            </a:r>
            <a:r>
              <a:rPr lang="en-GB" dirty="0">
                <a:effectLst/>
                <a:ea typeface="Calibri" panose="020F0502020204030204" pitchFamily="34" charset="0"/>
                <a:cs typeface="Calibri" panose="020F0502020204030204" pitchFamily="34" charset="0"/>
              </a:rPr>
              <a:t>Section 10(2) &amp; (3) of the Legal Aid, Sentencing and Punishment of Offenders (LASPO) Act 2012</a:t>
            </a:r>
            <a:r>
              <a:rPr lang="en-GB" b="1" dirty="0">
                <a:ea typeface="Calibri" panose="020F0502020204030204" pitchFamily="34" charset="0"/>
                <a:cs typeface="Times New Roman" panose="02020603050405020304" pitchFamily="18" charset="0"/>
              </a:rPr>
              <a:t> </a:t>
            </a:r>
          </a:p>
          <a:p>
            <a:pPr marL="342900" indent="-342900">
              <a:lnSpc>
                <a:spcPct val="107000"/>
              </a:lnSpc>
              <a:spcAft>
                <a:spcPts val="800"/>
              </a:spcAft>
              <a:buFont typeface="Arial" panose="020B0604020202020204" pitchFamily="34" charset="0"/>
              <a:buChar char="•"/>
              <a:tabLst>
                <a:tab pos="457200" algn="l"/>
              </a:tabLst>
            </a:pPr>
            <a:r>
              <a:rPr lang="en-GB" dirty="0">
                <a:effectLst/>
                <a:ea typeface="Calibri" panose="020F0502020204030204" pitchFamily="34" charset="0"/>
                <a:cs typeface="Calibri" panose="020F0502020204030204" pitchFamily="34" charset="0"/>
              </a:rPr>
              <a:t>There will be breach (or risk of a breach) of an ECHR / EU retained right if legal aid is not provided.</a:t>
            </a:r>
          </a:p>
          <a:p>
            <a:pPr marL="342900" indent="-342900">
              <a:lnSpc>
                <a:spcPct val="107000"/>
              </a:lnSpc>
              <a:spcAft>
                <a:spcPts val="800"/>
              </a:spcAft>
              <a:buFont typeface="Arial" panose="020B0604020202020204" pitchFamily="34" charset="0"/>
              <a:buChar char="•"/>
              <a:tabLst>
                <a:tab pos="457200" algn="l"/>
              </a:tabLst>
            </a:pPr>
            <a:r>
              <a:rPr lang="en-GB" dirty="0">
                <a:effectLst/>
                <a:ea typeface="Calibri" panose="020F0502020204030204" pitchFamily="34" charset="0"/>
                <a:cs typeface="Calibri" panose="020F0502020204030204" pitchFamily="34" charset="0"/>
              </a:rPr>
              <a:t>Guidance provided by the Lord Chancellor (Non-Inquests) under Section 4(3) of LASPO 2012 as to how applications should be considered. </a:t>
            </a:r>
          </a:p>
          <a:p>
            <a:pPr marL="342900" indent="-342900">
              <a:lnSpc>
                <a:spcPct val="107000"/>
              </a:lnSpc>
              <a:spcAft>
                <a:spcPts val="800"/>
              </a:spcAft>
              <a:buFont typeface="Arial" panose="020B0604020202020204" pitchFamily="34" charset="0"/>
              <a:buChar char="•"/>
              <a:tabLst>
                <a:tab pos="457200" algn="l"/>
              </a:tabLst>
            </a:pPr>
            <a:r>
              <a:rPr lang="en-GB" dirty="0">
                <a:effectLst/>
                <a:ea typeface="Calibri" panose="020F0502020204030204" pitchFamily="34" charset="0"/>
                <a:cs typeface="Calibri" panose="020F0502020204030204" pitchFamily="34" charset="0"/>
              </a:rPr>
              <a:t>Some factors include: </a:t>
            </a:r>
          </a:p>
          <a:p>
            <a:pPr>
              <a:lnSpc>
                <a:spcPct val="107000"/>
              </a:lnSpc>
              <a:spcAft>
                <a:spcPts val="800"/>
              </a:spcAft>
              <a:tabLst>
                <a:tab pos="457200" algn="l"/>
              </a:tabLst>
            </a:pPr>
            <a:r>
              <a:rPr lang="en-GB" b="1" dirty="0">
                <a:ea typeface="Calibri" panose="020F0502020204030204" pitchFamily="34" charset="0"/>
                <a:cs typeface="Calibri" panose="020F0502020204030204" pitchFamily="34" charset="0"/>
              </a:rPr>
              <a:t>	</a:t>
            </a:r>
            <a:r>
              <a:rPr lang="en-GB" b="1" dirty="0">
                <a:effectLst/>
                <a:ea typeface="Calibri" panose="020F0502020204030204" pitchFamily="34" charset="0"/>
                <a:cs typeface="Calibri" panose="020F0502020204030204" pitchFamily="34" charset="0"/>
              </a:rPr>
              <a:t>(a</a:t>
            </a:r>
            <a:r>
              <a:rPr lang="en-GB" dirty="0">
                <a:effectLst/>
                <a:ea typeface="Calibri" panose="020F0502020204030204" pitchFamily="34" charset="0"/>
                <a:cs typeface="Calibri" panose="020F0502020204030204" pitchFamily="34" charset="0"/>
              </a:rPr>
              <a:t>) How important are the issues at stake? </a:t>
            </a:r>
          </a:p>
          <a:p>
            <a:pPr>
              <a:lnSpc>
                <a:spcPct val="107000"/>
              </a:lnSpc>
              <a:spcAft>
                <a:spcPts val="800"/>
              </a:spcAft>
              <a:tabLst>
                <a:tab pos="457200" algn="l"/>
              </a:tabLst>
            </a:pPr>
            <a:r>
              <a:rPr lang="en-GB" b="1" dirty="0">
                <a:ea typeface="Calibri" panose="020F0502020204030204" pitchFamily="34" charset="0"/>
                <a:cs typeface="Calibri" panose="020F0502020204030204" pitchFamily="34" charset="0"/>
              </a:rPr>
              <a:t>	</a:t>
            </a:r>
            <a:r>
              <a:rPr lang="en-GB" b="1" dirty="0">
                <a:effectLst/>
                <a:ea typeface="Calibri" panose="020F0502020204030204" pitchFamily="34" charset="0"/>
                <a:cs typeface="Calibri" panose="020F0502020204030204" pitchFamily="34" charset="0"/>
              </a:rPr>
              <a:t>(b)</a:t>
            </a:r>
            <a:r>
              <a:rPr lang="en-GB" dirty="0">
                <a:effectLst/>
                <a:ea typeface="Calibri" panose="020F0502020204030204" pitchFamily="34" charset="0"/>
                <a:cs typeface="Calibri" panose="020F0502020204030204" pitchFamily="34" charset="0"/>
              </a:rPr>
              <a:t> How complex are the procedures, the area of law or the evidence in question? </a:t>
            </a:r>
          </a:p>
          <a:p>
            <a:pPr>
              <a:lnSpc>
                <a:spcPct val="107000"/>
              </a:lnSpc>
              <a:spcAft>
                <a:spcPts val="800"/>
              </a:spcAft>
              <a:tabLst>
                <a:tab pos="457200" algn="l"/>
              </a:tabLst>
            </a:pPr>
            <a:r>
              <a:rPr lang="en-GB" b="1" dirty="0">
                <a:ea typeface="Calibri" panose="020F0502020204030204" pitchFamily="34" charset="0"/>
                <a:cs typeface="Calibri" panose="020F0502020204030204" pitchFamily="34" charset="0"/>
              </a:rPr>
              <a:t>	</a:t>
            </a:r>
            <a:r>
              <a:rPr lang="en-GB" b="1" dirty="0">
                <a:effectLst/>
                <a:ea typeface="Calibri" panose="020F0502020204030204" pitchFamily="34" charset="0"/>
                <a:cs typeface="Calibri" panose="020F0502020204030204" pitchFamily="34" charset="0"/>
              </a:rPr>
              <a:t>(c)</a:t>
            </a:r>
            <a:r>
              <a:rPr lang="en-GB" dirty="0">
                <a:effectLst/>
                <a:ea typeface="Calibri" panose="020F0502020204030204" pitchFamily="34" charset="0"/>
                <a:cs typeface="Calibri" panose="020F0502020204030204" pitchFamily="34" charset="0"/>
              </a:rPr>
              <a:t> How capable is the individual in presenting their case effectively?</a:t>
            </a:r>
          </a:p>
          <a:p>
            <a:pPr>
              <a:lnSpc>
                <a:spcPct val="107000"/>
              </a:lnSpc>
              <a:spcAft>
                <a:spcPts val="800"/>
              </a:spcAft>
              <a:tabLst>
                <a:tab pos="457200" algn="l"/>
              </a:tabLst>
            </a:pPr>
            <a:r>
              <a:rPr lang="en-GB" b="1" dirty="0">
                <a:ea typeface="Calibri" panose="020F0502020204030204" pitchFamily="34" charset="0"/>
                <a:cs typeface="Calibri" panose="020F0502020204030204" pitchFamily="34" charset="0"/>
              </a:rPr>
              <a:t>Please note: </a:t>
            </a:r>
            <a:r>
              <a:rPr lang="en-GB" dirty="0">
                <a:effectLst/>
                <a:ea typeface="Calibri" panose="020F0502020204030204" pitchFamily="34" charset="0"/>
                <a:cs typeface="Calibri" panose="020F0502020204030204" pitchFamily="34" charset="0"/>
              </a:rPr>
              <a:t>The overarching question to consider is whether the withholding of legal aid would mean that the individual is unable to present his case effectively and without obvious unfairness</a:t>
            </a:r>
            <a:endParaRPr lang="en-GB" dirty="0"/>
          </a:p>
        </p:txBody>
      </p:sp>
      <p:sp>
        <p:nvSpPr>
          <p:cNvPr id="4" name="Footer Placeholder 3">
            <a:extLst>
              <a:ext uri="{FF2B5EF4-FFF2-40B4-BE49-F238E27FC236}">
                <a16:creationId xmlns:a16="http://schemas.microsoft.com/office/drawing/2014/main" id="{151218CB-323D-763C-63E9-7BA0CD359E52}"/>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9DBEB59D-1694-918C-904A-D1EFE88A4CE9}"/>
              </a:ext>
            </a:extLst>
          </p:cNvPr>
          <p:cNvSpPr>
            <a:spLocks noGrp="1"/>
          </p:cNvSpPr>
          <p:nvPr>
            <p:ph type="sldNum" sz="quarter" idx="12"/>
          </p:nvPr>
        </p:nvSpPr>
        <p:spPr/>
        <p:txBody>
          <a:bodyPr/>
          <a:lstStyle/>
          <a:p>
            <a:fld id="{C0189ED6-F87B-4BC1-907E-EF602CA5C674}" type="slidenum">
              <a:rPr lang="en-GB" smtClean="0"/>
              <a:t>9</a:t>
            </a:fld>
            <a:endParaRPr lang="en-GB"/>
          </a:p>
        </p:txBody>
      </p:sp>
    </p:spTree>
    <p:extLst>
      <p:ext uri="{BB962C8B-B14F-4D97-AF65-F5344CB8AC3E}">
        <p14:creationId xmlns:p14="http://schemas.microsoft.com/office/powerpoint/2010/main" val="847389134"/>
      </p:ext>
    </p:extLst>
  </p:cSld>
  <p:clrMapOvr>
    <a:masterClrMapping/>
  </p:clrMapOvr>
</p:sld>
</file>

<file path=ppt/theme/theme1.xml><?xml version="1.0" encoding="utf-8"?>
<a:theme xmlns:a="http://schemas.openxmlformats.org/drawingml/2006/main" name="Purple LAA templat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rple LAA template" id="{9285AC70-F94F-4C56-9A7F-FFD454421557}" vid="{4FBB97CA-136A-4F81-995A-B49DFDCD8F3A}"/>
    </a:ext>
  </a:extLst>
</a:theme>
</file>

<file path=ppt/theme/theme2.xml><?xml version="1.0" encoding="utf-8"?>
<a:theme xmlns:a="http://schemas.openxmlformats.org/drawingml/2006/main" name="Office Them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110fa00-b09a-4458-a962-9d9a380ec660" xsi:nil="true"/>
    <lcf76f155ced4ddcb4097134ff3c332f xmlns="52e9577d-2ae3-4f6d-bbd9-87ddf31ab15e">
      <Terms xmlns="http://schemas.microsoft.com/office/infopath/2007/PartnerControls"/>
    </lcf76f155ced4ddcb4097134ff3c332f>
    <SharedWithUsers xmlns="e110fa00-b09a-4458-a962-9d9a380ec660">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DC4EC697F8DD5458A22CB4D2CE1B3D5" ma:contentTypeVersion="17" ma:contentTypeDescription="Create a new document." ma:contentTypeScope="" ma:versionID="78bdc466fba1e7f478bec3831841c913">
  <xsd:schema xmlns:xsd="http://www.w3.org/2001/XMLSchema" xmlns:xs="http://www.w3.org/2001/XMLSchema" xmlns:p="http://schemas.microsoft.com/office/2006/metadata/properties" xmlns:ns2="52e9577d-2ae3-4f6d-bbd9-87ddf31ab15e" xmlns:ns3="e110fa00-b09a-4458-a962-9d9a380ec660" targetNamespace="http://schemas.microsoft.com/office/2006/metadata/properties" ma:root="true" ma:fieldsID="0feffbda52dd81f84c90e31ee3ef1460" ns2:_="" ns3:_="">
    <xsd:import namespace="52e9577d-2ae3-4f6d-bbd9-87ddf31ab15e"/>
    <xsd:import namespace="e110fa00-b09a-4458-a962-9d9a380ec66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e9577d-2ae3-4f6d-bbd9-87ddf31ab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5b7e4bc-7c04-4239-a3c8-056ff7db7bf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10fa00-b09a-4458-a962-9d9a380ec6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db5e135-449b-4e53-a16a-99571a827849}" ma:internalName="TaxCatchAll" ma:showField="CatchAllData" ma:web="e110fa00-b09a-4458-a962-9d9a380ec6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B8EBC4F-4D15-4443-8A7D-4788BE91BB3F}">
  <ds:schemaRefs>
    <ds:schemaRef ds:uri="http://schemas.microsoft.com/sharepoint/v3/contenttype/forms"/>
  </ds:schemaRefs>
</ds:datastoreItem>
</file>

<file path=customXml/itemProps2.xml><?xml version="1.0" encoding="utf-8"?>
<ds:datastoreItem xmlns:ds="http://schemas.openxmlformats.org/officeDocument/2006/customXml" ds:itemID="{C0CDB07E-F013-4360-A93E-529D784DE884}">
  <ds:schemaRefs>
    <ds:schemaRef ds:uri="http://www.w3.org/XML/1998/namespace"/>
    <ds:schemaRef ds:uri="http://schemas.microsoft.com/office/2006/documentManagement/types"/>
    <ds:schemaRef ds:uri="http://schemas.openxmlformats.org/package/2006/metadata/core-properties"/>
    <ds:schemaRef ds:uri="http://purl.org/dc/terms/"/>
    <ds:schemaRef ds:uri="36e1edd4-7d17-4d57-9663-9ce4c188a227"/>
    <ds:schemaRef ds:uri="http://purl.org/dc/dcmitype/"/>
    <ds:schemaRef ds:uri="http://purl.org/dc/elements/1.1/"/>
    <ds:schemaRef ds:uri="c8ff423a-c6d6-43d4-a310-ad7749d2149d"/>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9D62343E-7BC7-4CB9-B400-1A706D30934E}"/>
</file>

<file path=docProps/app.xml><?xml version="1.0" encoding="utf-8"?>
<Properties xmlns="http://schemas.openxmlformats.org/officeDocument/2006/extended-properties" xmlns:vt="http://schemas.openxmlformats.org/officeDocument/2006/docPropsVTypes">
  <Template/>
  <TotalTime>552</TotalTime>
  <Words>3253</Words>
  <Application>Microsoft Office PowerPoint</Application>
  <PresentationFormat>Widescreen</PresentationFormat>
  <Paragraphs>279</Paragraphs>
  <Slides>37</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Aptos</vt:lpstr>
      <vt:lpstr>Arial</vt:lpstr>
      <vt:lpstr>Calibri</vt:lpstr>
      <vt:lpstr>Segoe UI</vt:lpstr>
      <vt:lpstr>Times New Roman</vt:lpstr>
      <vt:lpstr>Purple LAA template</vt:lpstr>
      <vt:lpstr>Immigration: Exceptional Case Funding: Controlled Work   </vt:lpstr>
      <vt:lpstr>Technical tips for this webinar</vt:lpstr>
      <vt:lpstr>Content</vt:lpstr>
      <vt:lpstr>Immigration: Exceptional case funding (ECF): Controlled work </vt:lpstr>
      <vt:lpstr>Introduction</vt:lpstr>
      <vt:lpstr>Introduction </vt:lpstr>
      <vt:lpstr>Legal Help</vt:lpstr>
      <vt:lpstr>Controlled work: Legal Help</vt:lpstr>
      <vt:lpstr>Controlled work: Legal Help continued</vt:lpstr>
      <vt:lpstr>Controlled legal representations</vt:lpstr>
      <vt:lpstr>Controlled legal representations: First Tier Tribunal</vt:lpstr>
      <vt:lpstr>First Tier Tribunal continued</vt:lpstr>
      <vt:lpstr>Best practice for applications for controlled work</vt:lpstr>
      <vt:lpstr>Best practice: Applications for controlled work</vt:lpstr>
      <vt:lpstr>Best practice continued </vt:lpstr>
      <vt:lpstr>Best practice continued   </vt:lpstr>
      <vt:lpstr>ECF: Urgency, backdating and reviews</vt:lpstr>
      <vt:lpstr>ECF: Urgency</vt:lpstr>
      <vt:lpstr>ECF: Reviews and backdating </vt:lpstr>
      <vt:lpstr>Boundary: Controlled and licensed work</vt:lpstr>
      <vt:lpstr>Boundary: Controlled work and licensed work </vt:lpstr>
      <vt:lpstr>Means assessment for applying for immigration ECF matters</vt:lpstr>
      <vt:lpstr>Means assessment: General</vt:lpstr>
      <vt:lpstr>Documentary evidence </vt:lpstr>
      <vt:lpstr>Reassessments</vt:lpstr>
      <vt:lpstr>Evidential requirements: Employed</vt:lpstr>
      <vt:lpstr>Evidential requirements: Benefits </vt:lpstr>
      <vt:lpstr>Evidential requirements: Asylum support</vt:lpstr>
      <vt:lpstr>Evidential requirements: Financial support </vt:lpstr>
      <vt:lpstr>Capital evidence </vt:lpstr>
      <vt:lpstr>Contact us / additional guidance</vt:lpstr>
      <vt:lpstr>Contact us</vt:lpstr>
      <vt:lpstr>Useful links: </vt:lpstr>
      <vt:lpstr>Useful links continued: </vt:lpstr>
      <vt:lpstr>Our training website</vt:lpstr>
      <vt:lpstr>Useful links for additional information</vt:lpstr>
      <vt:lpstr>Legal Aid Agency​ 13th Floor (13.51)​ 102 Petty France​ London SW1H 9AJ​ gov.uk/government/organisations/legal-aid-agency  </vt:lpstr>
    </vt:vector>
  </TitlesOfParts>
  <Manager>Legal Aid Agency</Manager>
  <Company>MOJ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[Subject or description]</dc:subject>
  <dc:creator>Goddard, Tammy | She/Hers</dc:creator>
  <cp:keywords>[Key words separated by commas]</cp:keywords>
  <cp:lastModifiedBy>Goddard, Tammy | She/Hers</cp:lastModifiedBy>
  <cp:revision>3</cp:revision>
  <dcterms:created xsi:type="dcterms:W3CDTF">2024-10-29T19:15:47Z</dcterms:created>
  <dcterms:modified xsi:type="dcterms:W3CDTF">2025-06-16T15:43:04Z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5b734f1-cb36-428c-8453-d227e30ff63d_Enabled">
    <vt:lpwstr>true</vt:lpwstr>
  </property>
  <property fmtid="{D5CDD505-2E9C-101B-9397-08002B2CF9AE}" pid="3" name="MSIP_Label_15b734f1-cb36-428c-8453-d227e30ff63d_SetDate">
    <vt:lpwstr>2024-11-08T06:59:39Z</vt:lpwstr>
  </property>
  <property fmtid="{D5CDD505-2E9C-101B-9397-08002B2CF9AE}" pid="4" name="MSIP_Label_15b734f1-cb36-428c-8453-d227e30ff63d_Method">
    <vt:lpwstr>Privileged</vt:lpwstr>
  </property>
  <property fmtid="{D5CDD505-2E9C-101B-9397-08002B2CF9AE}" pid="5" name="MSIP_Label_15b734f1-cb36-428c-8453-d227e30ff63d_Name">
    <vt:lpwstr>OFFICIAL - FOR PUBLIC RELEASE</vt:lpwstr>
  </property>
  <property fmtid="{D5CDD505-2E9C-101B-9397-08002B2CF9AE}" pid="6" name="MSIP_Label_15b734f1-cb36-428c-8453-d227e30ff63d_SiteId">
    <vt:lpwstr>c6874728-71e6-41fe-a9e1-2e8c36776ad8</vt:lpwstr>
  </property>
  <property fmtid="{D5CDD505-2E9C-101B-9397-08002B2CF9AE}" pid="7" name="MSIP_Label_15b734f1-cb36-428c-8453-d227e30ff63d_ActionId">
    <vt:lpwstr>321c69c6-b81a-4ef3-ba29-7cd8782668b8</vt:lpwstr>
  </property>
  <property fmtid="{D5CDD505-2E9C-101B-9397-08002B2CF9AE}" pid="8" name="MSIP_Label_15b734f1-cb36-428c-8453-d227e30ff63d_ContentBits">
    <vt:lpwstr>3</vt:lpwstr>
  </property>
  <property fmtid="{D5CDD505-2E9C-101B-9397-08002B2CF9AE}" pid="9" name="ClassificationContentMarkingFooterLocations">
    <vt:lpwstr>Office Theme:10</vt:lpwstr>
  </property>
  <property fmtid="{D5CDD505-2E9C-101B-9397-08002B2CF9AE}" pid="10" name="ClassificationContentMarkingFooterText">
    <vt:lpwstr>OFFICIAL - FOR PUBLIC RELEASE</vt:lpwstr>
  </property>
  <property fmtid="{D5CDD505-2E9C-101B-9397-08002B2CF9AE}" pid="11" name="ClassificationContentMarkingHeaderLocations">
    <vt:lpwstr>Office Theme:9</vt:lpwstr>
  </property>
  <property fmtid="{D5CDD505-2E9C-101B-9397-08002B2CF9AE}" pid="12" name="ClassificationContentMarkingHeaderText">
    <vt:lpwstr>OFFICIAL - FOR PUBLIC RELEASE</vt:lpwstr>
  </property>
  <property fmtid="{D5CDD505-2E9C-101B-9397-08002B2CF9AE}" pid="13" name="ContentTypeId">
    <vt:lpwstr>0x0101003DC4EC697F8DD5458A22CB4D2CE1B3D5</vt:lpwstr>
  </property>
  <property fmtid="{D5CDD505-2E9C-101B-9397-08002B2CF9AE}" pid="14" name="MediaServiceImageTags">
    <vt:lpwstr/>
  </property>
  <property fmtid="{D5CDD505-2E9C-101B-9397-08002B2CF9AE}" pid="15" name="Order">
    <vt:r8>134100</vt:r8>
  </property>
  <property fmtid="{D5CDD505-2E9C-101B-9397-08002B2CF9AE}" pid="16" name="xd_Signature">
    <vt:bool>false</vt:bool>
  </property>
  <property fmtid="{D5CDD505-2E9C-101B-9397-08002B2CF9AE}" pid="17" name="xd_ProgID">
    <vt:lpwstr/>
  </property>
  <property fmtid="{D5CDD505-2E9C-101B-9397-08002B2CF9AE}" pid="18" name="_SourceUrl">
    <vt:lpwstr/>
  </property>
  <property fmtid="{D5CDD505-2E9C-101B-9397-08002B2CF9AE}" pid="19" name="_SharedFileIndex">
    <vt:lpwstr/>
  </property>
  <property fmtid="{D5CDD505-2E9C-101B-9397-08002B2CF9AE}" pid="20" name="ComplianceAssetId">
    <vt:lpwstr/>
  </property>
  <property fmtid="{D5CDD505-2E9C-101B-9397-08002B2CF9AE}" pid="21" name="TemplateUrl">
    <vt:lpwstr/>
  </property>
  <property fmtid="{D5CDD505-2E9C-101B-9397-08002B2CF9AE}" pid="22" name="_ExtendedDescription">
    <vt:lpwstr/>
  </property>
  <property fmtid="{D5CDD505-2E9C-101B-9397-08002B2CF9AE}" pid="23" name="TriggerFlowInfo">
    <vt:lpwstr/>
  </property>
</Properties>
</file>