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6"/>
  </p:notesMasterIdLst>
  <p:handoutMasterIdLst>
    <p:handoutMasterId r:id="rId47"/>
  </p:handoutMasterIdLst>
  <p:sldIdLst>
    <p:sldId id="256" r:id="rId5"/>
    <p:sldId id="426" r:id="rId6"/>
    <p:sldId id="636" r:id="rId7"/>
    <p:sldId id="258" r:id="rId8"/>
    <p:sldId id="518" r:id="rId9"/>
    <p:sldId id="525" r:id="rId10"/>
    <p:sldId id="672" r:id="rId11"/>
    <p:sldId id="658" r:id="rId12"/>
    <p:sldId id="553" r:id="rId13"/>
    <p:sldId id="637" r:id="rId14"/>
    <p:sldId id="638" r:id="rId15"/>
    <p:sldId id="639" r:id="rId16"/>
    <p:sldId id="662" r:id="rId17"/>
    <p:sldId id="640" r:id="rId18"/>
    <p:sldId id="659" r:id="rId19"/>
    <p:sldId id="661" r:id="rId20"/>
    <p:sldId id="663" r:id="rId21"/>
    <p:sldId id="664" r:id="rId22"/>
    <p:sldId id="673" r:id="rId23"/>
    <p:sldId id="666" r:id="rId24"/>
    <p:sldId id="667" r:id="rId25"/>
    <p:sldId id="554" r:id="rId26"/>
    <p:sldId id="670" r:id="rId27"/>
    <p:sldId id="642" r:id="rId28"/>
    <p:sldId id="676" r:id="rId29"/>
    <p:sldId id="675" r:id="rId30"/>
    <p:sldId id="668" r:id="rId31"/>
    <p:sldId id="677" r:id="rId32"/>
    <p:sldId id="643" r:id="rId33"/>
    <p:sldId id="669" r:id="rId34"/>
    <p:sldId id="644" r:id="rId35"/>
    <p:sldId id="671" r:id="rId36"/>
    <p:sldId id="555" r:id="rId37"/>
    <p:sldId id="645" r:id="rId38"/>
    <p:sldId id="646" r:id="rId39"/>
    <p:sldId id="647" r:id="rId40"/>
    <p:sldId id="648" r:id="rId41"/>
    <p:sldId id="497" r:id="rId42"/>
    <p:sldId id="438" r:id="rId43"/>
    <p:sldId id="375" r:id="rId44"/>
    <p:sldId id="52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6644A-1EA2-E1B1-6D4D-A81665371522}" name="Goddard, Tammy | She/Hers" initials="GT|S" userId="S::Tammy.Goddard@justice.gov.uk::d78adb15-2ef7-4946-b0f0-f690891709e6" providerId="AD"/>
  <p188:author id="{66DAB973-BE30-C945-028C-C0B05E024BAD}" name="Blanchard, Danus (LAA)" initials="BD" userId="S::danus.blanchard@justice.gov.uk::046638e8-5adc-41d2-9c1c-aa77ae1329be" providerId="AD"/>
  <p188:author id="{E2A7F996-C7DE-1F35-3D6F-B0F170EBC248}" name="Goddard, Tammy | She/Hers" initials="GS" userId="S::tammy.goddard@justice.gov.uk::d78adb15-2ef7-4946-b0f0-f690891709e6" providerId="AD"/>
  <p188:author id="{B01BB5A1-DA8B-E239-7E6F-CA45AFE28079}" name="Hardy, Glyn (LAA)" initials="GH" userId="S::Glyn.Hardy@justice.gov.uk::fb1c3c47-9af6-4397-be02-94e726840503" providerId="AD"/>
  <p188:author id="{28FB98A4-82C8-4A5B-0F48-F78D129375CD}" name="Johnson, Jennifer (LAA) | She/Hers" initials="JS" userId="S::jennifer.johnson@justice.gov.uk::5ed55191-f3fb-4e53-bd64-c5538b471236" providerId="AD"/>
  <p188:author id="{9C4FD5E4-E9AB-27B5-60BF-538381714B4A}" name="Johnson, Jennifer (LAA) | She/Hers" initials="JJ" userId="S::Jennifer.Johnson@justice.gov.uk::5ed55191-f3fb-4e53-bd64-c5538b471236" providerId="AD"/>
  <p188:author id="{F02B3DF7-B5B5-7709-AD16-D486BEB3C1BA}" name="Blanchard, Danus (LAA)" initials="DB" userId="S::Danus.Blanchard@justice.gov.uk::046638e8-5adc-41d2-9c1c-aa77ae1329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A1"/>
    <a:srgbClr val="276160"/>
    <a:srgbClr val="575C96"/>
    <a:srgbClr val="F8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legalaidagency4058?app=desktop" TargetMode="External"/><Relationship Id="rId2" Type="http://schemas.openxmlformats.org/officeDocument/2006/relationships/hyperlink" Target="https://legalaidlearning.justice.gov.uk/" TargetMode="External"/><Relationship Id="rId1" Type="http://schemas.openxmlformats.org/officeDocument/2006/relationships/hyperlink" Target="mailto:Online-Support@justice.gov.uk" TargetMode="External"/><Relationship Id="rId4" Type="http://schemas.openxmlformats.org/officeDocument/2006/relationships/hyperlink" Target="https://legalaidlearning.justice.gov.uk/course/view.php?id=202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LAAHelpTeam" TargetMode="External"/><Relationship Id="rId2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Relationship Id="rId1" Type="http://schemas.openxmlformats.org/officeDocument/2006/relationships/hyperlink" Target="https://twitter.com/LegalAidAgency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" TargetMode="External"/><Relationship Id="rId2" Type="http://schemas.openxmlformats.org/officeDocument/2006/relationships/hyperlink" Target="mailto:Online-Support@justice.gov.uk" TargetMode="External"/><Relationship Id="rId1" Type="http://schemas.openxmlformats.org/officeDocument/2006/relationships/hyperlink" Target="https://legalaidlearning.justice.gov.uk/course/view.php?id=202" TargetMode="External"/><Relationship Id="rId4" Type="http://schemas.openxmlformats.org/officeDocument/2006/relationships/hyperlink" Target="https://www.youtube.com/@legalaidagency4058?app=desktop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LAAHelpTeam" TargetMode="External"/><Relationship Id="rId2" Type="http://schemas.openxmlformats.org/officeDocument/2006/relationships/hyperlink" Target="https://twitter.com/LegalAidAgency" TargetMode="External"/><Relationship Id="rId1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BEAA1-180A-4686-8014-D2601B4EFE66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E288C1D2-E024-45F2-AB03-D32CB29EBEFE}">
      <dgm:prSet phldr="0" custT="1"/>
      <dgm:spPr/>
      <dgm:t>
        <a:bodyPr/>
        <a:lstStyle/>
        <a:p>
          <a:r>
            <a:rPr lang="en-US" sz="2000" b="0" dirty="0">
              <a:solidFill>
                <a:schemeClr val="bg1"/>
              </a:solidFill>
              <a:latin typeface="+mn-lt"/>
            </a:rPr>
            <a:t>Introduction</a:t>
          </a:r>
          <a:endParaRPr lang="en-GB" sz="2000" b="0" dirty="0"/>
        </a:p>
      </dgm:t>
    </dgm:pt>
    <dgm:pt modelId="{8B004B38-0C7C-4A56-B6A4-CE59C7981468}" type="parTrans" cxnId="{4EC5D35D-059A-4A72-9B3D-A871C5113AB8}">
      <dgm:prSet/>
      <dgm:spPr/>
      <dgm:t>
        <a:bodyPr/>
        <a:lstStyle/>
        <a:p>
          <a:endParaRPr lang="en-GB" sz="2000" b="0"/>
        </a:p>
      </dgm:t>
    </dgm:pt>
    <dgm:pt modelId="{F40B7B1F-474A-4634-AB54-98D0A65AF498}" type="sibTrans" cxnId="{4EC5D35D-059A-4A72-9B3D-A871C5113AB8}">
      <dgm:prSet/>
      <dgm:spPr/>
      <dgm:t>
        <a:bodyPr/>
        <a:lstStyle/>
        <a:p>
          <a:endParaRPr lang="en-GB" sz="2000" b="0"/>
        </a:p>
      </dgm:t>
    </dgm:pt>
    <dgm:pt modelId="{C7814D54-0FBE-465A-B802-5492CEC531F6}">
      <dgm:prSet phldr="0" custT="1"/>
      <dgm:spPr/>
      <dgm:t>
        <a:bodyPr/>
        <a:lstStyle/>
        <a:p>
          <a:r>
            <a:rPr lang="en-US" sz="2000" b="0" dirty="0">
              <a:solidFill>
                <a:schemeClr val="bg1"/>
              </a:solidFill>
              <a:latin typeface="+mn-lt"/>
            </a:rPr>
            <a:t>.Changes to the Crime Contract 2025</a:t>
          </a:r>
        </a:p>
      </dgm:t>
    </dgm:pt>
    <dgm:pt modelId="{5A974E3D-E527-4480-ABCD-8EF591D192B1}" type="parTrans" cxnId="{ED0A7599-BA6C-4E55-BCEC-590B5A11C357}">
      <dgm:prSet/>
      <dgm:spPr/>
      <dgm:t>
        <a:bodyPr/>
        <a:lstStyle/>
        <a:p>
          <a:endParaRPr lang="en-GB" sz="2000" b="0"/>
        </a:p>
      </dgm:t>
    </dgm:pt>
    <dgm:pt modelId="{0A1E6DE0-D348-41AF-ADEA-C687A21D26AC}" type="sibTrans" cxnId="{ED0A7599-BA6C-4E55-BCEC-590B5A11C357}">
      <dgm:prSet/>
      <dgm:spPr/>
      <dgm:t>
        <a:bodyPr/>
        <a:lstStyle/>
        <a:p>
          <a:endParaRPr lang="en-GB" sz="2000" b="0"/>
        </a:p>
      </dgm:t>
    </dgm:pt>
    <dgm:pt modelId="{BD0DF6D1-1030-4B59-B8D9-0C55E50844A2}">
      <dgm:prSet phldr="0" custT="1"/>
      <dgm:spPr/>
      <dgm:t>
        <a:bodyPr/>
        <a:lstStyle/>
        <a:p>
          <a:r>
            <a:rPr lang="en-US" sz="2000" b="0" dirty="0">
              <a:solidFill>
                <a:schemeClr val="bg1"/>
              </a:solidFill>
              <a:latin typeface="+mn-lt"/>
            </a:rPr>
            <a:t>.Compliance &amp; Auditing</a:t>
          </a:r>
          <a:endParaRPr lang="en-GB" sz="2000" b="0" dirty="0"/>
        </a:p>
      </dgm:t>
    </dgm:pt>
    <dgm:pt modelId="{AD4AB08A-4765-4910-A92D-B3ED444CB4D3}" type="parTrans" cxnId="{1FB1DBF5-352F-425F-A1FD-7F4C3B3D34DA}">
      <dgm:prSet/>
      <dgm:spPr/>
      <dgm:t>
        <a:bodyPr/>
        <a:lstStyle/>
        <a:p>
          <a:endParaRPr lang="en-GB" sz="2000" b="0"/>
        </a:p>
      </dgm:t>
    </dgm:pt>
    <dgm:pt modelId="{DDD96E9D-E1D2-48B0-877B-ACF4661D17B5}" type="sibTrans" cxnId="{1FB1DBF5-352F-425F-A1FD-7F4C3B3D34DA}">
      <dgm:prSet/>
      <dgm:spPr/>
      <dgm:t>
        <a:bodyPr/>
        <a:lstStyle/>
        <a:p>
          <a:endParaRPr lang="en-GB" sz="2000" b="0"/>
        </a:p>
      </dgm:t>
    </dgm:pt>
    <dgm:pt modelId="{86E0298C-8896-4033-B4DB-913EEF690A31}">
      <dgm:prSet phldr="0" custT="1"/>
      <dgm:spPr/>
      <dgm:t>
        <a:bodyPr/>
        <a:lstStyle/>
        <a:p>
          <a:r>
            <a:rPr lang="en-GB" sz="2000" b="0" dirty="0"/>
            <a:t>Contact us</a:t>
          </a:r>
        </a:p>
      </dgm:t>
    </dgm:pt>
    <dgm:pt modelId="{218B0110-5C72-40E6-9D15-5950913F29A8}" type="parTrans" cxnId="{BCF23A39-12FB-404A-8864-787737B828AB}">
      <dgm:prSet/>
      <dgm:spPr/>
      <dgm:t>
        <a:bodyPr/>
        <a:lstStyle/>
        <a:p>
          <a:endParaRPr lang="en-GB" sz="2000" b="0"/>
        </a:p>
      </dgm:t>
    </dgm:pt>
    <dgm:pt modelId="{5175E0AB-D83E-426C-B612-6D8A69C6748A}" type="sibTrans" cxnId="{BCF23A39-12FB-404A-8864-787737B828AB}">
      <dgm:prSet/>
      <dgm:spPr/>
      <dgm:t>
        <a:bodyPr/>
        <a:lstStyle/>
        <a:p>
          <a:endParaRPr lang="en-GB" sz="2000" b="0"/>
        </a:p>
      </dgm:t>
    </dgm:pt>
    <dgm:pt modelId="{FA512DF8-2F1D-4875-A627-B1D72572D36E}">
      <dgm:prSet phldr="0" custT="1"/>
      <dgm:spPr/>
      <dgm:t>
        <a:bodyPr/>
        <a:lstStyle/>
        <a:p>
          <a:r>
            <a:rPr lang="en-GB" sz="2000" b="0" dirty="0"/>
            <a:t>Additional guidance</a:t>
          </a:r>
        </a:p>
      </dgm:t>
    </dgm:pt>
    <dgm:pt modelId="{F71911C8-1F0E-487C-B511-A977C0899DB7}" type="parTrans" cxnId="{51EB4F37-6F58-407C-8CAB-8F8E5999143B}">
      <dgm:prSet/>
      <dgm:spPr/>
    </dgm:pt>
    <dgm:pt modelId="{85157F21-0D0A-4335-ABB8-7D78E7C4A08B}" type="sibTrans" cxnId="{51EB4F37-6F58-407C-8CAB-8F8E5999143B}">
      <dgm:prSet/>
      <dgm:spPr/>
    </dgm:pt>
    <dgm:pt modelId="{14EE560B-8F50-4B15-A815-5A4EFA7EAAA6}" type="pres">
      <dgm:prSet presAssocID="{817BEAA1-180A-4686-8014-D2601B4EFE66}" presName="linear" presStyleCnt="0">
        <dgm:presLayoutVars>
          <dgm:dir/>
          <dgm:animLvl val="lvl"/>
          <dgm:resizeHandles val="exact"/>
        </dgm:presLayoutVars>
      </dgm:prSet>
      <dgm:spPr/>
    </dgm:pt>
    <dgm:pt modelId="{754919D4-C0E1-4E75-AF50-08BEEB6DCF6B}" type="pres">
      <dgm:prSet presAssocID="{E288C1D2-E024-45F2-AB03-D32CB29EBEFE}" presName="parentLin" presStyleCnt="0"/>
      <dgm:spPr/>
    </dgm:pt>
    <dgm:pt modelId="{DF14396F-56C0-4FBA-A550-CB3FE0638258}" type="pres">
      <dgm:prSet presAssocID="{E288C1D2-E024-45F2-AB03-D32CB29EBEFE}" presName="parentLeftMargin" presStyleLbl="node1" presStyleIdx="0" presStyleCnt="5"/>
      <dgm:spPr/>
    </dgm:pt>
    <dgm:pt modelId="{63A86975-601C-4052-85E2-B620F2F1690A}" type="pres">
      <dgm:prSet presAssocID="{E288C1D2-E024-45F2-AB03-D32CB29EBEFE}" presName="parentText" presStyleLbl="node1" presStyleIdx="0" presStyleCnt="5" custScaleX="100120" custScaleY="107991">
        <dgm:presLayoutVars>
          <dgm:chMax val="0"/>
          <dgm:bulletEnabled val="1"/>
        </dgm:presLayoutVars>
      </dgm:prSet>
      <dgm:spPr/>
    </dgm:pt>
    <dgm:pt modelId="{BCDD2DB4-1749-43DE-A8A6-3C64DC7DD7D9}" type="pres">
      <dgm:prSet presAssocID="{E288C1D2-E024-45F2-AB03-D32CB29EBEFE}" presName="negativeSpace" presStyleCnt="0"/>
      <dgm:spPr/>
    </dgm:pt>
    <dgm:pt modelId="{AAE83A36-ED15-47D8-99D4-11D1C23162BD}" type="pres">
      <dgm:prSet presAssocID="{E288C1D2-E024-45F2-AB03-D32CB29EBEFE}" presName="childText" presStyleLbl="conFgAcc1" presStyleIdx="0" presStyleCnt="5">
        <dgm:presLayoutVars>
          <dgm:bulletEnabled val="1"/>
        </dgm:presLayoutVars>
      </dgm:prSet>
      <dgm:spPr/>
    </dgm:pt>
    <dgm:pt modelId="{6805A557-31D6-41C9-B107-E753F479C470}" type="pres">
      <dgm:prSet presAssocID="{F40B7B1F-474A-4634-AB54-98D0A65AF498}" presName="spaceBetweenRectangles" presStyleCnt="0"/>
      <dgm:spPr/>
    </dgm:pt>
    <dgm:pt modelId="{5154602F-41CA-48D3-9524-31C56FA4AE5E}" type="pres">
      <dgm:prSet presAssocID="{C7814D54-0FBE-465A-B802-5492CEC531F6}" presName="parentLin" presStyleCnt="0"/>
      <dgm:spPr/>
    </dgm:pt>
    <dgm:pt modelId="{E3A5024E-4DCD-44D3-9D89-D290D0AA9334}" type="pres">
      <dgm:prSet presAssocID="{C7814D54-0FBE-465A-B802-5492CEC531F6}" presName="parentLeftMargin" presStyleLbl="node1" presStyleIdx="0" presStyleCnt="5"/>
      <dgm:spPr/>
    </dgm:pt>
    <dgm:pt modelId="{FD8C0487-B20A-4DE1-957F-E9EAE07877D5}" type="pres">
      <dgm:prSet presAssocID="{C7814D54-0FBE-465A-B802-5492CEC531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8BE4791-73E0-4804-8FD2-197A2DBAB790}" type="pres">
      <dgm:prSet presAssocID="{C7814D54-0FBE-465A-B802-5492CEC531F6}" presName="negativeSpace" presStyleCnt="0"/>
      <dgm:spPr/>
    </dgm:pt>
    <dgm:pt modelId="{2F50EE60-773C-45CB-9698-9032D1D8F604}" type="pres">
      <dgm:prSet presAssocID="{C7814D54-0FBE-465A-B802-5492CEC531F6}" presName="childText" presStyleLbl="conFgAcc1" presStyleIdx="1" presStyleCnt="5">
        <dgm:presLayoutVars>
          <dgm:bulletEnabled val="1"/>
        </dgm:presLayoutVars>
      </dgm:prSet>
      <dgm:spPr/>
    </dgm:pt>
    <dgm:pt modelId="{2100611B-45BF-4F92-A273-EF111F7A8295}" type="pres">
      <dgm:prSet presAssocID="{0A1E6DE0-D348-41AF-ADEA-C687A21D26AC}" presName="spaceBetweenRectangles" presStyleCnt="0"/>
      <dgm:spPr/>
    </dgm:pt>
    <dgm:pt modelId="{1BDBB6D2-4837-4910-84CD-76C793CA622E}" type="pres">
      <dgm:prSet presAssocID="{BD0DF6D1-1030-4B59-B8D9-0C55E50844A2}" presName="parentLin" presStyleCnt="0"/>
      <dgm:spPr/>
    </dgm:pt>
    <dgm:pt modelId="{10F46A77-D6F0-4B32-915A-2280D77768FB}" type="pres">
      <dgm:prSet presAssocID="{BD0DF6D1-1030-4B59-B8D9-0C55E50844A2}" presName="parentLeftMargin" presStyleLbl="node1" presStyleIdx="1" presStyleCnt="5"/>
      <dgm:spPr/>
    </dgm:pt>
    <dgm:pt modelId="{006EFB76-0BAA-49E2-9A20-F8F405665B1F}" type="pres">
      <dgm:prSet presAssocID="{BD0DF6D1-1030-4B59-B8D9-0C55E50844A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3CAD44-DAEB-4D05-A8B1-9D262E1A760A}" type="pres">
      <dgm:prSet presAssocID="{BD0DF6D1-1030-4B59-B8D9-0C55E50844A2}" presName="negativeSpace" presStyleCnt="0"/>
      <dgm:spPr/>
    </dgm:pt>
    <dgm:pt modelId="{A954B703-ECF8-4650-BDB4-49E4CA575B0D}" type="pres">
      <dgm:prSet presAssocID="{BD0DF6D1-1030-4B59-B8D9-0C55E50844A2}" presName="childText" presStyleLbl="conFgAcc1" presStyleIdx="2" presStyleCnt="5">
        <dgm:presLayoutVars>
          <dgm:bulletEnabled val="1"/>
        </dgm:presLayoutVars>
      </dgm:prSet>
      <dgm:spPr/>
    </dgm:pt>
    <dgm:pt modelId="{DA11D959-A022-4967-A080-F4E6AA97ACA5}" type="pres">
      <dgm:prSet presAssocID="{DDD96E9D-E1D2-48B0-877B-ACF4661D17B5}" presName="spaceBetweenRectangles" presStyleCnt="0"/>
      <dgm:spPr/>
    </dgm:pt>
    <dgm:pt modelId="{8D00EF4B-7C99-47BE-957A-0C5ABFAD9BDF}" type="pres">
      <dgm:prSet presAssocID="{FA512DF8-2F1D-4875-A627-B1D72572D36E}" presName="parentLin" presStyleCnt="0"/>
      <dgm:spPr/>
    </dgm:pt>
    <dgm:pt modelId="{4DAF2273-E2D5-4E52-A744-8B6D536D0ABA}" type="pres">
      <dgm:prSet presAssocID="{FA512DF8-2F1D-4875-A627-B1D72572D36E}" presName="parentLeftMargin" presStyleLbl="node1" presStyleIdx="2" presStyleCnt="5"/>
      <dgm:spPr/>
    </dgm:pt>
    <dgm:pt modelId="{0E21B424-3740-4252-907E-57F1376D4475}" type="pres">
      <dgm:prSet presAssocID="{FA512DF8-2F1D-4875-A627-B1D72572D3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7EC6E2-C319-4B31-BD86-02BF6016AB16}" type="pres">
      <dgm:prSet presAssocID="{FA512DF8-2F1D-4875-A627-B1D72572D36E}" presName="negativeSpace" presStyleCnt="0"/>
      <dgm:spPr/>
    </dgm:pt>
    <dgm:pt modelId="{F0947D5B-B87D-401C-89A6-28F37DC74572}" type="pres">
      <dgm:prSet presAssocID="{FA512DF8-2F1D-4875-A627-B1D72572D36E}" presName="childText" presStyleLbl="conFgAcc1" presStyleIdx="3" presStyleCnt="5">
        <dgm:presLayoutVars>
          <dgm:bulletEnabled val="1"/>
        </dgm:presLayoutVars>
      </dgm:prSet>
      <dgm:spPr/>
    </dgm:pt>
    <dgm:pt modelId="{E7A3FE5E-A83B-4186-8557-1F0BB6954625}" type="pres">
      <dgm:prSet presAssocID="{85157F21-0D0A-4335-ABB8-7D78E7C4A08B}" presName="spaceBetweenRectangles" presStyleCnt="0"/>
      <dgm:spPr/>
    </dgm:pt>
    <dgm:pt modelId="{336FB1AC-D404-44BC-913F-E7F5916724C6}" type="pres">
      <dgm:prSet presAssocID="{86E0298C-8896-4033-B4DB-913EEF690A31}" presName="parentLin" presStyleCnt="0"/>
      <dgm:spPr/>
    </dgm:pt>
    <dgm:pt modelId="{635D61EB-A496-45A4-AFAC-16411CFF520F}" type="pres">
      <dgm:prSet presAssocID="{86E0298C-8896-4033-B4DB-913EEF690A31}" presName="parentLeftMargin" presStyleLbl="node1" presStyleIdx="3" presStyleCnt="5"/>
      <dgm:spPr/>
    </dgm:pt>
    <dgm:pt modelId="{96845B86-801A-4D3B-94C4-8F72F081001A}" type="pres">
      <dgm:prSet presAssocID="{86E0298C-8896-4033-B4DB-913EEF690A3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110410D-585B-465D-AB28-A73C474C6734}" type="pres">
      <dgm:prSet presAssocID="{86E0298C-8896-4033-B4DB-913EEF690A31}" presName="negativeSpace" presStyleCnt="0"/>
      <dgm:spPr/>
    </dgm:pt>
    <dgm:pt modelId="{121AC800-1FFA-4EC3-87B5-3EE52A2E67FE}" type="pres">
      <dgm:prSet presAssocID="{86E0298C-8896-4033-B4DB-913EEF690A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631315-E60F-402E-82D0-53F2E6FF1B37}" type="presOf" srcId="{E288C1D2-E024-45F2-AB03-D32CB29EBEFE}" destId="{DF14396F-56C0-4FBA-A550-CB3FE0638258}" srcOrd="0" destOrd="0" presId="urn:microsoft.com/office/officeart/2005/8/layout/list1"/>
    <dgm:cxn modelId="{562EC022-C0C2-4DF7-B6F9-4E8D527F7616}" type="presOf" srcId="{C7814D54-0FBE-465A-B802-5492CEC531F6}" destId="{FD8C0487-B20A-4DE1-957F-E9EAE07877D5}" srcOrd="1" destOrd="0" presId="urn:microsoft.com/office/officeart/2005/8/layout/list1"/>
    <dgm:cxn modelId="{B404F923-173B-4AE2-9F61-6A37FA09AE64}" type="presOf" srcId="{E288C1D2-E024-45F2-AB03-D32CB29EBEFE}" destId="{63A86975-601C-4052-85E2-B620F2F1690A}" srcOrd="1" destOrd="0" presId="urn:microsoft.com/office/officeart/2005/8/layout/list1"/>
    <dgm:cxn modelId="{51EB4F37-6F58-407C-8CAB-8F8E5999143B}" srcId="{817BEAA1-180A-4686-8014-D2601B4EFE66}" destId="{FA512DF8-2F1D-4875-A627-B1D72572D36E}" srcOrd="3" destOrd="0" parTransId="{F71911C8-1F0E-487C-B511-A977C0899DB7}" sibTransId="{85157F21-0D0A-4335-ABB8-7D78E7C4A08B}"/>
    <dgm:cxn modelId="{BCF23A39-12FB-404A-8864-787737B828AB}" srcId="{817BEAA1-180A-4686-8014-D2601B4EFE66}" destId="{86E0298C-8896-4033-B4DB-913EEF690A31}" srcOrd="4" destOrd="0" parTransId="{218B0110-5C72-40E6-9D15-5950913F29A8}" sibTransId="{5175E0AB-D83E-426C-B612-6D8A69C6748A}"/>
    <dgm:cxn modelId="{4EC5D35D-059A-4A72-9B3D-A871C5113AB8}" srcId="{817BEAA1-180A-4686-8014-D2601B4EFE66}" destId="{E288C1D2-E024-45F2-AB03-D32CB29EBEFE}" srcOrd="0" destOrd="0" parTransId="{8B004B38-0C7C-4A56-B6A4-CE59C7981468}" sibTransId="{F40B7B1F-474A-4634-AB54-98D0A65AF498}"/>
    <dgm:cxn modelId="{0C79DA70-4D62-4068-AA94-0FDE9A20B7D8}" type="presOf" srcId="{86E0298C-8896-4033-B4DB-913EEF690A31}" destId="{635D61EB-A496-45A4-AFAC-16411CFF520F}" srcOrd="0" destOrd="0" presId="urn:microsoft.com/office/officeart/2005/8/layout/list1"/>
    <dgm:cxn modelId="{48B3CF76-8982-4EE3-9F97-C25F4DB3C061}" type="presOf" srcId="{BD0DF6D1-1030-4B59-B8D9-0C55E50844A2}" destId="{10F46A77-D6F0-4B32-915A-2280D77768FB}" srcOrd="0" destOrd="0" presId="urn:microsoft.com/office/officeart/2005/8/layout/list1"/>
    <dgm:cxn modelId="{C2476680-A1E2-42CC-A3CF-94DB89E22D0E}" type="presOf" srcId="{86E0298C-8896-4033-B4DB-913EEF690A31}" destId="{96845B86-801A-4D3B-94C4-8F72F081001A}" srcOrd="1" destOrd="0" presId="urn:microsoft.com/office/officeart/2005/8/layout/list1"/>
    <dgm:cxn modelId="{ED0A7599-BA6C-4E55-BCEC-590B5A11C357}" srcId="{817BEAA1-180A-4686-8014-D2601B4EFE66}" destId="{C7814D54-0FBE-465A-B802-5492CEC531F6}" srcOrd="1" destOrd="0" parTransId="{5A974E3D-E527-4480-ABCD-8EF591D192B1}" sibTransId="{0A1E6DE0-D348-41AF-ADEA-C687A21D26AC}"/>
    <dgm:cxn modelId="{4611A3B9-F8E0-4669-856F-7D7E149EEB8D}" type="presOf" srcId="{BD0DF6D1-1030-4B59-B8D9-0C55E50844A2}" destId="{006EFB76-0BAA-49E2-9A20-F8F405665B1F}" srcOrd="1" destOrd="0" presId="urn:microsoft.com/office/officeart/2005/8/layout/list1"/>
    <dgm:cxn modelId="{E5C6F8BE-E0F4-48AC-8625-AE3BA59AE837}" type="presOf" srcId="{FA512DF8-2F1D-4875-A627-B1D72572D36E}" destId="{4DAF2273-E2D5-4E52-A744-8B6D536D0ABA}" srcOrd="0" destOrd="0" presId="urn:microsoft.com/office/officeart/2005/8/layout/list1"/>
    <dgm:cxn modelId="{C7AF3AC9-2986-4408-8426-0EE76E9219E7}" type="presOf" srcId="{817BEAA1-180A-4686-8014-D2601B4EFE66}" destId="{14EE560B-8F50-4B15-A815-5A4EFA7EAAA6}" srcOrd="0" destOrd="0" presId="urn:microsoft.com/office/officeart/2005/8/layout/list1"/>
    <dgm:cxn modelId="{D340CED9-3DD6-4702-B0A0-6F08B4A78D8F}" type="presOf" srcId="{C7814D54-0FBE-465A-B802-5492CEC531F6}" destId="{E3A5024E-4DCD-44D3-9D89-D290D0AA9334}" srcOrd="0" destOrd="0" presId="urn:microsoft.com/office/officeart/2005/8/layout/list1"/>
    <dgm:cxn modelId="{02F585E8-F0C0-4A43-91D1-BC90C5435E93}" type="presOf" srcId="{FA512DF8-2F1D-4875-A627-B1D72572D36E}" destId="{0E21B424-3740-4252-907E-57F1376D4475}" srcOrd="1" destOrd="0" presId="urn:microsoft.com/office/officeart/2005/8/layout/list1"/>
    <dgm:cxn modelId="{1FB1DBF5-352F-425F-A1FD-7F4C3B3D34DA}" srcId="{817BEAA1-180A-4686-8014-D2601B4EFE66}" destId="{BD0DF6D1-1030-4B59-B8D9-0C55E50844A2}" srcOrd="2" destOrd="0" parTransId="{AD4AB08A-4765-4910-A92D-B3ED444CB4D3}" sibTransId="{DDD96E9D-E1D2-48B0-877B-ACF4661D17B5}"/>
    <dgm:cxn modelId="{0FF441B6-5A1F-4025-B07A-60399D575928}" type="presParOf" srcId="{14EE560B-8F50-4B15-A815-5A4EFA7EAAA6}" destId="{754919D4-C0E1-4E75-AF50-08BEEB6DCF6B}" srcOrd="0" destOrd="0" presId="urn:microsoft.com/office/officeart/2005/8/layout/list1"/>
    <dgm:cxn modelId="{55418327-1FA8-49C7-AEAE-1671A50EC887}" type="presParOf" srcId="{754919D4-C0E1-4E75-AF50-08BEEB6DCF6B}" destId="{DF14396F-56C0-4FBA-A550-CB3FE0638258}" srcOrd="0" destOrd="0" presId="urn:microsoft.com/office/officeart/2005/8/layout/list1"/>
    <dgm:cxn modelId="{235A7379-1A7D-4EF3-953F-F9847A4879D3}" type="presParOf" srcId="{754919D4-C0E1-4E75-AF50-08BEEB6DCF6B}" destId="{63A86975-601C-4052-85E2-B620F2F1690A}" srcOrd="1" destOrd="0" presId="urn:microsoft.com/office/officeart/2005/8/layout/list1"/>
    <dgm:cxn modelId="{3784D390-3D8C-4DE3-AB48-DFBBE204C98D}" type="presParOf" srcId="{14EE560B-8F50-4B15-A815-5A4EFA7EAAA6}" destId="{BCDD2DB4-1749-43DE-A8A6-3C64DC7DD7D9}" srcOrd="1" destOrd="0" presId="urn:microsoft.com/office/officeart/2005/8/layout/list1"/>
    <dgm:cxn modelId="{C9BB194A-C2A1-4429-8ADC-B3AF836B956B}" type="presParOf" srcId="{14EE560B-8F50-4B15-A815-5A4EFA7EAAA6}" destId="{AAE83A36-ED15-47D8-99D4-11D1C23162BD}" srcOrd="2" destOrd="0" presId="urn:microsoft.com/office/officeart/2005/8/layout/list1"/>
    <dgm:cxn modelId="{CF2BA76E-9AD4-4B39-A24B-4D45860DED9D}" type="presParOf" srcId="{14EE560B-8F50-4B15-A815-5A4EFA7EAAA6}" destId="{6805A557-31D6-41C9-B107-E753F479C470}" srcOrd="3" destOrd="0" presId="urn:microsoft.com/office/officeart/2005/8/layout/list1"/>
    <dgm:cxn modelId="{2C125DEC-A9A5-4E22-B66E-DB9BB7473D0C}" type="presParOf" srcId="{14EE560B-8F50-4B15-A815-5A4EFA7EAAA6}" destId="{5154602F-41CA-48D3-9524-31C56FA4AE5E}" srcOrd="4" destOrd="0" presId="urn:microsoft.com/office/officeart/2005/8/layout/list1"/>
    <dgm:cxn modelId="{535EF430-E27C-45DA-968A-0B2C9C79B375}" type="presParOf" srcId="{5154602F-41CA-48D3-9524-31C56FA4AE5E}" destId="{E3A5024E-4DCD-44D3-9D89-D290D0AA9334}" srcOrd="0" destOrd="0" presId="urn:microsoft.com/office/officeart/2005/8/layout/list1"/>
    <dgm:cxn modelId="{E0B2DE9C-CD44-4B23-86E3-14CCADF30D96}" type="presParOf" srcId="{5154602F-41CA-48D3-9524-31C56FA4AE5E}" destId="{FD8C0487-B20A-4DE1-957F-E9EAE07877D5}" srcOrd="1" destOrd="0" presId="urn:microsoft.com/office/officeart/2005/8/layout/list1"/>
    <dgm:cxn modelId="{27B96A19-C26C-4953-A827-0709FEDCD825}" type="presParOf" srcId="{14EE560B-8F50-4B15-A815-5A4EFA7EAAA6}" destId="{08BE4791-73E0-4804-8FD2-197A2DBAB790}" srcOrd="5" destOrd="0" presId="urn:microsoft.com/office/officeart/2005/8/layout/list1"/>
    <dgm:cxn modelId="{EB46B8D6-3454-4E99-92DE-799D5EFE8529}" type="presParOf" srcId="{14EE560B-8F50-4B15-A815-5A4EFA7EAAA6}" destId="{2F50EE60-773C-45CB-9698-9032D1D8F604}" srcOrd="6" destOrd="0" presId="urn:microsoft.com/office/officeart/2005/8/layout/list1"/>
    <dgm:cxn modelId="{F6A971DC-0B4C-45B2-A805-74FF341A1F18}" type="presParOf" srcId="{14EE560B-8F50-4B15-A815-5A4EFA7EAAA6}" destId="{2100611B-45BF-4F92-A273-EF111F7A8295}" srcOrd="7" destOrd="0" presId="urn:microsoft.com/office/officeart/2005/8/layout/list1"/>
    <dgm:cxn modelId="{6A6F6619-E78A-4F83-8607-656F27763F9F}" type="presParOf" srcId="{14EE560B-8F50-4B15-A815-5A4EFA7EAAA6}" destId="{1BDBB6D2-4837-4910-84CD-76C793CA622E}" srcOrd="8" destOrd="0" presId="urn:microsoft.com/office/officeart/2005/8/layout/list1"/>
    <dgm:cxn modelId="{B907C2B1-A081-4D39-9C20-31E3EA539AB5}" type="presParOf" srcId="{1BDBB6D2-4837-4910-84CD-76C793CA622E}" destId="{10F46A77-D6F0-4B32-915A-2280D77768FB}" srcOrd="0" destOrd="0" presId="urn:microsoft.com/office/officeart/2005/8/layout/list1"/>
    <dgm:cxn modelId="{E4D460DE-FA7E-4023-ACD0-344179941C5A}" type="presParOf" srcId="{1BDBB6D2-4837-4910-84CD-76C793CA622E}" destId="{006EFB76-0BAA-49E2-9A20-F8F405665B1F}" srcOrd="1" destOrd="0" presId="urn:microsoft.com/office/officeart/2005/8/layout/list1"/>
    <dgm:cxn modelId="{AEA26095-E30F-403B-A4E0-E78D1DD1C18F}" type="presParOf" srcId="{14EE560B-8F50-4B15-A815-5A4EFA7EAAA6}" destId="{2B3CAD44-DAEB-4D05-A8B1-9D262E1A760A}" srcOrd="9" destOrd="0" presId="urn:microsoft.com/office/officeart/2005/8/layout/list1"/>
    <dgm:cxn modelId="{50E013C5-1077-4063-9B97-5ED55FE9111E}" type="presParOf" srcId="{14EE560B-8F50-4B15-A815-5A4EFA7EAAA6}" destId="{A954B703-ECF8-4650-BDB4-49E4CA575B0D}" srcOrd="10" destOrd="0" presId="urn:microsoft.com/office/officeart/2005/8/layout/list1"/>
    <dgm:cxn modelId="{6A2A71C4-8E39-4CC4-BC97-DE61307D310C}" type="presParOf" srcId="{14EE560B-8F50-4B15-A815-5A4EFA7EAAA6}" destId="{DA11D959-A022-4967-A080-F4E6AA97ACA5}" srcOrd="11" destOrd="0" presId="urn:microsoft.com/office/officeart/2005/8/layout/list1"/>
    <dgm:cxn modelId="{4B6D1C0A-CDAE-4F36-870C-3C162C3B5530}" type="presParOf" srcId="{14EE560B-8F50-4B15-A815-5A4EFA7EAAA6}" destId="{8D00EF4B-7C99-47BE-957A-0C5ABFAD9BDF}" srcOrd="12" destOrd="0" presId="urn:microsoft.com/office/officeart/2005/8/layout/list1"/>
    <dgm:cxn modelId="{1C05D1A5-E9D4-471E-A1A9-6B83D35E324A}" type="presParOf" srcId="{8D00EF4B-7C99-47BE-957A-0C5ABFAD9BDF}" destId="{4DAF2273-E2D5-4E52-A744-8B6D536D0ABA}" srcOrd="0" destOrd="0" presId="urn:microsoft.com/office/officeart/2005/8/layout/list1"/>
    <dgm:cxn modelId="{062B1404-EBFA-421B-AD56-7F459D52B4C9}" type="presParOf" srcId="{8D00EF4B-7C99-47BE-957A-0C5ABFAD9BDF}" destId="{0E21B424-3740-4252-907E-57F1376D4475}" srcOrd="1" destOrd="0" presId="urn:microsoft.com/office/officeart/2005/8/layout/list1"/>
    <dgm:cxn modelId="{FE9A09CA-4D96-4D12-A277-C18FB26E9B96}" type="presParOf" srcId="{14EE560B-8F50-4B15-A815-5A4EFA7EAAA6}" destId="{C87EC6E2-C319-4B31-BD86-02BF6016AB16}" srcOrd="13" destOrd="0" presId="urn:microsoft.com/office/officeart/2005/8/layout/list1"/>
    <dgm:cxn modelId="{93191242-65BB-4663-87F3-0A52F2B6D3C2}" type="presParOf" srcId="{14EE560B-8F50-4B15-A815-5A4EFA7EAAA6}" destId="{F0947D5B-B87D-401C-89A6-28F37DC74572}" srcOrd="14" destOrd="0" presId="urn:microsoft.com/office/officeart/2005/8/layout/list1"/>
    <dgm:cxn modelId="{6FD0EC35-C147-4EC2-A9F1-6649B2CC4072}" type="presParOf" srcId="{14EE560B-8F50-4B15-A815-5A4EFA7EAAA6}" destId="{E7A3FE5E-A83B-4186-8557-1F0BB6954625}" srcOrd="15" destOrd="0" presId="urn:microsoft.com/office/officeart/2005/8/layout/list1"/>
    <dgm:cxn modelId="{F1A91DE2-3D02-441D-BAAA-DF5289CD1D16}" type="presParOf" srcId="{14EE560B-8F50-4B15-A815-5A4EFA7EAAA6}" destId="{336FB1AC-D404-44BC-913F-E7F5916724C6}" srcOrd="16" destOrd="0" presId="urn:microsoft.com/office/officeart/2005/8/layout/list1"/>
    <dgm:cxn modelId="{2E6451E7-3003-44B1-8B82-93F202A22F9E}" type="presParOf" srcId="{336FB1AC-D404-44BC-913F-E7F5916724C6}" destId="{635D61EB-A496-45A4-AFAC-16411CFF520F}" srcOrd="0" destOrd="0" presId="urn:microsoft.com/office/officeart/2005/8/layout/list1"/>
    <dgm:cxn modelId="{D732B2FE-32AC-453C-9C8E-9D46EAED2E68}" type="presParOf" srcId="{336FB1AC-D404-44BC-913F-E7F5916724C6}" destId="{96845B86-801A-4D3B-94C4-8F72F081001A}" srcOrd="1" destOrd="0" presId="urn:microsoft.com/office/officeart/2005/8/layout/list1"/>
    <dgm:cxn modelId="{6D673479-3568-4D2A-9412-3853B4123BB1}" type="presParOf" srcId="{14EE560B-8F50-4B15-A815-5A4EFA7EAAA6}" destId="{3110410D-585B-465D-AB28-A73C474C6734}" srcOrd="17" destOrd="0" presId="urn:microsoft.com/office/officeart/2005/8/layout/list1"/>
    <dgm:cxn modelId="{DC4D4679-8001-496B-BBD4-2B246DD17DDA}" type="presParOf" srcId="{14EE560B-8F50-4B15-A815-5A4EFA7EAAA6}" destId="{121AC800-1FFA-4EC3-87B5-3EE52A2E67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2BB69-779C-4E92-8A9B-EF5EF705EDE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B35C3339-A81B-4400-A810-D0D06B9429A3}">
      <dgm:prSet custT="1"/>
      <dgm:spPr/>
      <dgm:t>
        <a:bodyPr/>
        <a:lstStyle/>
        <a:p>
          <a:pPr rtl="0"/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Customer Services Team </a:t>
          </a:r>
        </a:p>
      </dgm:t>
    </dgm:pt>
    <dgm:pt modelId="{14AFA1E7-DC38-4BA2-BFED-94E410CCC78D}" type="par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8E329-DE9B-401D-AFAD-9812E1A888E7}" type="sib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9991D-4474-498A-A74B-32475B5B3E8F}">
      <dgm:prSet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gm:t>
    </dgm:pt>
    <dgm:pt modelId="{7BB3D060-DF92-4C81-8A00-A6902184DB46}" type="par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6D4CA-519E-49D8-AF73-1CDA1C1C4C9D}" type="sib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3CAF0-9275-4665-8A09-F921D8210FA7}">
      <dgm:prSet custT="1"/>
      <dgm:spPr/>
      <dgm:t>
        <a:bodyPr/>
        <a:lstStyle/>
        <a:p>
          <a:r>
            <a:rPr lang="en-GB" sz="1800" b="0" dirty="0">
              <a:latin typeface="Arial" panose="020B0604020202020204" pitchFamily="34" charset="0"/>
              <a:cs typeface="Arial" panose="020B0604020202020204" pitchFamily="34" charset="0"/>
            </a:rPr>
            <a:t>Use Webchat for help with IT system issues</a:t>
          </a:r>
          <a:r>
            <a:rPr lang="en-GB" sz="1800" b="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800" b="0" i="0" dirty="0">
              <a:solidFill>
                <a:srgbClr val="2761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Online-Support@justice.gov.uk</a:t>
          </a:r>
          <a:r>
            <a:rPr lang="en-GB" sz="1800" b="0" i="0" dirty="0">
              <a:solidFill>
                <a:srgbClr val="276160"/>
              </a:solidFill>
            </a:rPr>
            <a:t> </a:t>
          </a:r>
          <a:endParaRPr lang="en-GB" sz="18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0898B-3491-4E24-8D88-87A0C6592076}" type="par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1BAF0-E8E7-4B77-822B-45D73CBFAD7D}" type="sib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C6758-BB3C-4238-AEC6-C294BC4D0C2F}">
      <dgm:prSet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gm:t>
    </dgm:pt>
    <dgm:pt modelId="{0CDD2F1D-7352-4ECA-8BD2-BCF4530B0D9A}" type="par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DBEA1-0418-4940-92F3-4D745BF975FA}" type="sib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8DC72-3743-4347-AFDE-FA81DC32C4DE}">
      <dgm:prSet custT="1"/>
      <dgm:spPr/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</dgm:t>
    </dgm:pt>
    <dgm:pt modelId="{2910D8AB-EC8B-4A7F-A821-1192B1B27DF2}" type="par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BA62B-01BB-43ED-BC06-399838749566}" type="sib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FDEDA-C65A-4719-A1C4-907D4D8ED6AA}">
      <dgm:prSet custT="1"/>
      <dgm:spPr/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8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18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>
              <a:latin typeface="+mn-lt"/>
              <a:cs typeface="Arial" panose="020B0604020202020204" pitchFamily="34" charset="0"/>
            </a:rPr>
            <a:t>and the LAA YouTube channel: 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3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YouTube channel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72BEE-B72A-4B74-AD67-60CBA67680C0}" type="par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098D6-E1A0-4FC2-BE29-9C8C9D7ABCC0}" type="sib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66097-ED3E-470C-AE56-F2987FEA9BAB}">
      <dgm:prSet phldr="0" custT="1"/>
      <dgm:spPr/>
      <dgm:t>
        <a:bodyPr/>
        <a:lstStyle/>
        <a:p>
          <a:r>
            <a:rPr lang="en-GB" sz="1800" b="0" dirty="0">
              <a:latin typeface="Arial" panose="020B0604020202020204" pitchFamily="34" charset="0"/>
              <a:cs typeface="Arial" panose="020B0604020202020204" pitchFamily="34" charset="0"/>
            </a:rPr>
            <a:t>Tel: 0300 200 2020 (Mon-Fri, 9.00-5.00)</a:t>
          </a:r>
          <a:endParaRPr lang="en-GB" sz="1800" b="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4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D048F453-435C-43AF-B0D9-49A808FCF4F0}" type="parTrans" cxnId="{38CA3829-F1E0-4657-9FAD-EE6C053F0622}">
      <dgm:prSet/>
      <dgm:spPr/>
      <dgm:t>
        <a:bodyPr/>
        <a:lstStyle/>
        <a:p>
          <a:endParaRPr lang="en-GB"/>
        </a:p>
      </dgm:t>
    </dgm:pt>
    <dgm:pt modelId="{3D50DC91-35B7-451A-AE4E-D135CC041837}" type="sibTrans" cxnId="{38CA3829-F1E0-4657-9FAD-EE6C053F0622}">
      <dgm:prSet/>
      <dgm:spPr/>
      <dgm:t>
        <a:bodyPr/>
        <a:lstStyle/>
        <a:p>
          <a:endParaRPr lang="en-GB"/>
        </a:p>
      </dgm:t>
    </dgm:pt>
    <dgm:pt modelId="{9F8DFC8E-4F55-415B-B50A-9DAD84FD7FEE}">
      <dgm:prSet custT="1"/>
      <dgm:spPr/>
      <dgm:t>
        <a:bodyPr/>
        <a:lstStyle/>
        <a:p>
          <a:r>
            <a:rPr lang="en-GB" sz="1800" dirty="0"/>
            <a:t>Remember to like and subscribe!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314FB-CBEE-4D84-87F1-70B97CCAB9D1}" type="parTrans" cxnId="{12950DC0-2815-4D35-9738-857F1B4CFA6C}">
      <dgm:prSet/>
      <dgm:spPr/>
      <dgm:t>
        <a:bodyPr/>
        <a:lstStyle/>
        <a:p>
          <a:endParaRPr lang="en-GB"/>
        </a:p>
      </dgm:t>
    </dgm:pt>
    <dgm:pt modelId="{620711FF-DD7E-47EC-BA61-C7C6B9A582DA}" type="sibTrans" cxnId="{12950DC0-2815-4D35-9738-857F1B4CFA6C}">
      <dgm:prSet/>
      <dgm:spPr/>
      <dgm:t>
        <a:bodyPr/>
        <a:lstStyle/>
        <a:p>
          <a:endParaRPr lang="en-GB"/>
        </a:p>
      </dgm:t>
    </dgm:pt>
    <dgm:pt modelId="{F326CDFE-C63A-487F-A5D8-1814D1401B77}" type="pres">
      <dgm:prSet presAssocID="{4F72BB69-779C-4E92-8A9B-EF5EF705EDE1}" presName="linear" presStyleCnt="0">
        <dgm:presLayoutVars>
          <dgm:dir/>
          <dgm:animLvl val="lvl"/>
          <dgm:resizeHandles val="exact"/>
        </dgm:presLayoutVars>
      </dgm:prSet>
      <dgm:spPr/>
    </dgm:pt>
    <dgm:pt modelId="{0B836C4D-980A-4A32-A67E-A3263397AAF8}" type="pres">
      <dgm:prSet presAssocID="{B35C3339-A81B-4400-A810-D0D06B9429A3}" presName="parentLin" presStyleCnt="0"/>
      <dgm:spPr/>
    </dgm:pt>
    <dgm:pt modelId="{D4175619-06B1-4389-8556-B80F04529D31}" type="pres">
      <dgm:prSet presAssocID="{B35C3339-A81B-4400-A810-D0D06B9429A3}" presName="parentLeftMargin" presStyleLbl="node1" presStyleIdx="0" presStyleCnt="3"/>
      <dgm:spPr/>
    </dgm:pt>
    <dgm:pt modelId="{150576E2-B4C6-4050-8FD4-CA95B847155B}" type="pres">
      <dgm:prSet presAssocID="{B35C3339-A81B-4400-A810-D0D06B9429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DBEDC6-2265-4286-87D7-73FC1C3033AD}" type="pres">
      <dgm:prSet presAssocID="{B35C3339-A81B-4400-A810-D0D06B9429A3}" presName="negativeSpace" presStyleCnt="0"/>
      <dgm:spPr/>
    </dgm:pt>
    <dgm:pt modelId="{3E190518-22F1-4646-9759-29626193A688}" type="pres">
      <dgm:prSet presAssocID="{B35C3339-A81B-4400-A810-D0D06B9429A3}" presName="childText" presStyleLbl="conFgAcc1" presStyleIdx="0" presStyleCnt="3">
        <dgm:presLayoutVars>
          <dgm:bulletEnabled val="1"/>
        </dgm:presLayoutVars>
      </dgm:prSet>
      <dgm:spPr/>
    </dgm:pt>
    <dgm:pt modelId="{AE3A173B-1284-41E7-8DDD-891D24D4FE94}" type="pres">
      <dgm:prSet presAssocID="{6C08E329-DE9B-401D-AFAD-9812E1A888E7}" presName="spaceBetweenRectangles" presStyleCnt="0"/>
      <dgm:spPr/>
    </dgm:pt>
    <dgm:pt modelId="{C0C07DE2-292A-4974-8BA9-EE0AB76FABC9}" type="pres">
      <dgm:prSet presAssocID="{4FF9991D-4474-498A-A74B-32475B5B3E8F}" presName="parentLin" presStyleCnt="0"/>
      <dgm:spPr/>
    </dgm:pt>
    <dgm:pt modelId="{6D24EA8C-2E0E-4554-B86F-A3CE533BC085}" type="pres">
      <dgm:prSet presAssocID="{4FF9991D-4474-498A-A74B-32475B5B3E8F}" presName="parentLeftMargin" presStyleLbl="node1" presStyleIdx="0" presStyleCnt="3"/>
      <dgm:spPr/>
    </dgm:pt>
    <dgm:pt modelId="{FE77AF1C-3A89-4C0E-AAED-39D2B822CEDF}" type="pres">
      <dgm:prSet presAssocID="{4FF9991D-4474-498A-A74B-32475B5B3E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EAC4B0-55ED-4062-A274-67338E5F5486}" type="pres">
      <dgm:prSet presAssocID="{4FF9991D-4474-498A-A74B-32475B5B3E8F}" presName="negativeSpace" presStyleCnt="0"/>
      <dgm:spPr/>
    </dgm:pt>
    <dgm:pt modelId="{75A5DF26-28A4-49BE-825D-32A0F9B644C1}" type="pres">
      <dgm:prSet presAssocID="{4FF9991D-4474-498A-A74B-32475B5B3E8F}" presName="childText" presStyleLbl="conFgAcc1" presStyleIdx="1" presStyleCnt="3">
        <dgm:presLayoutVars>
          <dgm:bulletEnabled val="1"/>
        </dgm:presLayoutVars>
      </dgm:prSet>
      <dgm:spPr/>
    </dgm:pt>
    <dgm:pt modelId="{58C9549A-D063-4910-ACE4-08A5DBB7569D}" type="pres">
      <dgm:prSet presAssocID="{9D06D4CA-519E-49D8-AF73-1CDA1C1C4C9D}" presName="spaceBetweenRectangles" presStyleCnt="0"/>
      <dgm:spPr/>
    </dgm:pt>
    <dgm:pt modelId="{DA47DCFA-7712-4297-AE48-025230E92E85}" type="pres">
      <dgm:prSet presAssocID="{817C6758-BB3C-4238-AEC6-C294BC4D0C2F}" presName="parentLin" presStyleCnt="0"/>
      <dgm:spPr/>
    </dgm:pt>
    <dgm:pt modelId="{9FD5DA56-32BF-4A54-AE52-FB5398107B42}" type="pres">
      <dgm:prSet presAssocID="{817C6758-BB3C-4238-AEC6-C294BC4D0C2F}" presName="parentLeftMargin" presStyleLbl="node1" presStyleIdx="1" presStyleCnt="3"/>
      <dgm:spPr/>
    </dgm:pt>
    <dgm:pt modelId="{DE41F533-A90B-4791-A97F-D2263066D35F}" type="pres">
      <dgm:prSet presAssocID="{817C6758-BB3C-4238-AEC6-C294BC4D0C2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92E7712-640C-4412-BB23-81EE98CB324F}" type="pres">
      <dgm:prSet presAssocID="{817C6758-BB3C-4238-AEC6-C294BC4D0C2F}" presName="negativeSpace" presStyleCnt="0"/>
      <dgm:spPr/>
    </dgm:pt>
    <dgm:pt modelId="{64286BCF-409A-4199-93D7-EC97D8E5BBF6}" type="pres">
      <dgm:prSet presAssocID="{817C6758-BB3C-4238-AEC6-C294BC4D0C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AF2401-3049-4D63-B24B-D678E1F65A49}" type="presOf" srcId="{AD166097-ED3E-470C-AE56-F2987FEA9BAB}" destId="{3E190518-22F1-4646-9759-29626193A688}" srcOrd="0" destOrd="0" presId="urn:microsoft.com/office/officeart/2005/8/layout/list1"/>
    <dgm:cxn modelId="{4863BA04-A8FF-4E34-930D-6D4C6804B033}" type="presOf" srcId="{4F72BB69-779C-4E92-8A9B-EF5EF705EDE1}" destId="{F326CDFE-C63A-487F-A5D8-1814D1401B77}" srcOrd="0" destOrd="0" presId="urn:microsoft.com/office/officeart/2005/8/layout/list1"/>
    <dgm:cxn modelId="{743D7006-819D-4607-B793-8F0BA6843E08}" srcId="{4FF9991D-4474-498A-A74B-32475B5B3E8F}" destId="{E3D3CAF0-9275-4665-8A09-F921D8210FA7}" srcOrd="0" destOrd="0" parTransId="{D400898B-3491-4E24-8D88-87A0C6592076}" sibTransId="{2ED1BAF0-E8E7-4B77-822B-45D73CBFAD7D}"/>
    <dgm:cxn modelId="{75F24F0F-65E9-4734-81A7-BE2EEE008E1B}" type="presOf" srcId="{B35C3339-A81B-4400-A810-D0D06B9429A3}" destId="{D4175619-06B1-4389-8556-B80F04529D31}" srcOrd="0" destOrd="0" presId="urn:microsoft.com/office/officeart/2005/8/layout/list1"/>
    <dgm:cxn modelId="{38CA3829-F1E0-4657-9FAD-EE6C053F0622}" srcId="{B35C3339-A81B-4400-A810-D0D06B9429A3}" destId="{AD166097-ED3E-470C-AE56-F2987FEA9BAB}" srcOrd="0" destOrd="0" parTransId="{D048F453-435C-43AF-B0D9-49A808FCF4F0}" sibTransId="{3D50DC91-35B7-451A-AE4E-D135CC041837}"/>
    <dgm:cxn modelId="{F5F70E3A-1F8F-49E0-AF45-96414348BBAA}" type="presOf" srcId="{9F8DFC8E-4F55-415B-B50A-9DAD84FD7FEE}" destId="{64286BCF-409A-4199-93D7-EC97D8E5BBF6}" srcOrd="0" destOrd="2" presId="urn:microsoft.com/office/officeart/2005/8/layout/list1"/>
    <dgm:cxn modelId="{9A99A73A-3C7C-44B4-9A33-682E7B13ED2F}" type="presOf" srcId="{9AB8DC72-3743-4347-AFDE-FA81DC32C4DE}" destId="{64286BCF-409A-4199-93D7-EC97D8E5BBF6}" srcOrd="0" destOrd="0" presId="urn:microsoft.com/office/officeart/2005/8/layout/list1"/>
    <dgm:cxn modelId="{8C598C6B-5EB6-48E3-8FA3-E115F7BF233B}" srcId="{4F72BB69-779C-4E92-8A9B-EF5EF705EDE1}" destId="{4FF9991D-4474-498A-A74B-32475B5B3E8F}" srcOrd="1" destOrd="0" parTransId="{7BB3D060-DF92-4C81-8A00-A6902184DB46}" sibTransId="{9D06D4CA-519E-49D8-AF73-1CDA1C1C4C9D}"/>
    <dgm:cxn modelId="{875A834E-3BD3-4B69-B7BB-3FEE3956EFF0}" srcId="{4F72BB69-779C-4E92-8A9B-EF5EF705EDE1}" destId="{B35C3339-A81B-4400-A810-D0D06B9429A3}" srcOrd="0" destOrd="0" parTransId="{14AFA1E7-DC38-4BA2-BFED-94E410CCC78D}" sibTransId="{6C08E329-DE9B-401D-AFAD-9812E1A888E7}"/>
    <dgm:cxn modelId="{BCDE4273-AE50-4749-84AD-3FC5F437B105}" type="presOf" srcId="{1ACFDEDA-C65A-4719-A1C4-907D4D8ED6AA}" destId="{64286BCF-409A-4199-93D7-EC97D8E5BBF6}" srcOrd="0" destOrd="1" presId="urn:microsoft.com/office/officeart/2005/8/layout/list1"/>
    <dgm:cxn modelId="{DF136F73-6E4D-49A6-AE0E-F16A36B1B07E}" srcId="{4F72BB69-779C-4E92-8A9B-EF5EF705EDE1}" destId="{817C6758-BB3C-4238-AEC6-C294BC4D0C2F}" srcOrd="2" destOrd="0" parTransId="{0CDD2F1D-7352-4ECA-8BD2-BCF4530B0D9A}" sibTransId="{A37DBEA1-0418-4940-92F3-4D745BF975FA}"/>
    <dgm:cxn modelId="{47BC9C78-6A5E-4521-AA53-B1FCF8BC6993}" srcId="{817C6758-BB3C-4238-AEC6-C294BC4D0C2F}" destId="{9AB8DC72-3743-4347-AFDE-FA81DC32C4DE}" srcOrd="0" destOrd="0" parTransId="{2910D8AB-EC8B-4A7F-A821-1192B1B27DF2}" sibTransId="{F52BA62B-01BB-43ED-BC06-399838749566}"/>
    <dgm:cxn modelId="{B5B44B80-08D4-4A49-AC76-5ABDD0310F2D}" type="presOf" srcId="{817C6758-BB3C-4238-AEC6-C294BC4D0C2F}" destId="{9FD5DA56-32BF-4A54-AE52-FB5398107B42}" srcOrd="0" destOrd="0" presId="urn:microsoft.com/office/officeart/2005/8/layout/list1"/>
    <dgm:cxn modelId="{C3752D82-09EB-42CF-8233-B8BEF8C40E5E}" type="presOf" srcId="{B35C3339-A81B-4400-A810-D0D06B9429A3}" destId="{150576E2-B4C6-4050-8FD4-CA95B847155B}" srcOrd="1" destOrd="0" presId="urn:microsoft.com/office/officeart/2005/8/layout/list1"/>
    <dgm:cxn modelId="{EE38A489-4BEF-44E0-9D83-282D0B922ABA}" type="presOf" srcId="{817C6758-BB3C-4238-AEC6-C294BC4D0C2F}" destId="{DE41F533-A90B-4791-A97F-D2263066D35F}" srcOrd="1" destOrd="0" presId="urn:microsoft.com/office/officeart/2005/8/layout/list1"/>
    <dgm:cxn modelId="{72FBD0A3-883C-4D7C-A657-350BFB9A0A7D}" type="presOf" srcId="{4FF9991D-4474-498A-A74B-32475B5B3E8F}" destId="{6D24EA8C-2E0E-4554-B86F-A3CE533BC085}" srcOrd="0" destOrd="0" presId="urn:microsoft.com/office/officeart/2005/8/layout/list1"/>
    <dgm:cxn modelId="{D07709A5-82E2-4556-B367-86A02293D130}" srcId="{817C6758-BB3C-4238-AEC6-C294BC4D0C2F}" destId="{1ACFDEDA-C65A-4719-A1C4-907D4D8ED6AA}" srcOrd="1" destOrd="0" parTransId="{D0472BEE-B72A-4B74-AD67-60CBA67680C0}" sibTransId="{E55098D6-E1A0-4FC2-BE29-9C8C9D7ABCC0}"/>
    <dgm:cxn modelId="{CE5067A5-946E-46BF-B08A-1A09BA303D9A}" type="presOf" srcId="{E3D3CAF0-9275-4665-8A09-F921D8210FA7}" destId="{75A5DF26-28A4-49BE-825D-32A0F9B644C1}" srcOrd="0" destOrd="0" presId="urn:microsoft.com/office/officeart/2005/8/layout/list1"/>
    <dgm:cxn modelId="{12950DC0-2815-4D35-9738-857F1B4CFA6C}" srcId="{817C6758-BB3C-4238-AEC6-C294BC4D0C2F}" destId="{9F8DFC8E-4F55-415B-B50A-9DAD84FD7FEE}" srcOrd="2" destOrd="0" parTransId="{613314FB-CBEE-4D84-87F1-70B97CCAB9D1}" sibTransId="{620711FF-DD7E-47EC-BA61-C7C6B9A582DA}"/>
    <dgm:cxn modelId="{6B5E67C3-5C16-461C-B1E4-210C392FDA88}" type="presOf" srcId="{4FF9991D-4474-498A-A74B-32475B5B3E8F}" destId="{FE77AF1C-3A89-4C0E-AAED-39D2B822CEDF}" srcOrd="1" destOrd="0" presId="urn:microsoft.com/office/officeart/2005/8/layout/list1"/>
    <dgm:cxn modelId="{56FB2365-5E02-403C-A788-32ACC1377BE0}" type="presParOf" srcId="{F326CDFE-C63A-487F-A5D8-1814D1401B77}" destId="{0B836C4D-980A-4A32-A67E-A3263397AAF8}" srcOrd="0" destOrd="0" presId="urn:microsoft.com/office/officeart/2005/8/layout/list1"/>
    <dgm:cxn modelId="{7E55AAF8-0458-44A7-896A-8A8A12D27F45}" type="presParOf" srcId="{0B836C4D-980A-4A32-A67E-A3263397AAF8}" destId="{D4175619-06B1-4389-8556-B80F04529D31}" srcOrd="0" destOrd="0" presId="urn:microsoft.com/office/officeart/2005/8/layout/list1"/>
    <dgm:cxn modelId="{FD279FEF-22A7-43D1-8EC6-E41A5876F661}" type="presParOf" srcId="{0B836C4D-980A-4A32-A67E-A3263397AAF8}" destId="{150576E2-B4C6-4050-8FD4-CA95B847155B}" srcOrd="1" destOrd="0" presId="urn:microsoft.com/office/officeart/2005/8/layout/list1"/>
    <dgm:cxn modelId="{11ACD913-89CB-40DF-A077-56E5D3C723E6}" type="presParOf" srcId="{F326CDFE-C63A-487F-A5D8-1814D1401B77}" destId="{37DBEDC6-2265-4286-87D7-73FC1C3033AD}" srcOrd="1" destOrd="0" presId="urn:microsoft.com/office/officeart/2005/8/layout/list1"/>
    <dgm:cxn modelId="{32DDD340-6618-41E2-AD64-755A1EADC830}" type="presParOf" srcId="{F326CDFE-C63A-487F-A5D8-1814D1401B77}" destId="{3E190518-22F1-4646-9759-29626193A688}" srcOrd="2" destOrd="0" presId="urn:microsoft.com/office/officeart/2005/8/layout/list1"/>
    <dgm:cxn modelId="{C112CD38-44A7-4CCF-9653-F3ED5DD53C16}" type="presParOf" srcId="{F326CDFE-C63A-487F-A5D8-1814D1401B77}" destId="{AE3A173B-1284-41E7-8DDD-891D24D4FE94}" srcOrd="3" destOrd="0" presId="urn:microsoft.com/office/officeart/2005/8/layout/list1"/>
    <dgm:cxn modelId="{06AD2B7D-F755-4B42-9030-4841B37E8A72}" type="presParOf" srcId="{F326CDFE-C63A-487F-A5D8-1814D1401B77}" destId="{C0C07DE2-292A-4974-8BA9-EE0AB76FABC9}" srcOrd="4" destOrd="0" presId="urn:microsoft.com/office/officeart/2005/8/layout/list1"/>
    <dgm:cxn modelId="{35E4D8A1-6B3A-4AB9-9FF9-4C1581E38D1F}" type="presParOf" srcId="{C0C07DE2-292A-4974-8BA9-EE0AB76FABC9}" destId="{6D24EA8C-2E0E-4554-B86F-A3CE533BC085}" srcOrd="0" destOrd="0" presId="urn:microsoft.com/office/officeart/2005/8/layout/list1"/>
    <dgm:cxn modelId="{752116AA-68F3-4061-9DB3-A42715E94BF4}" type="presParOf" srcId="{C0C07DE2-292A-4974-8BA9-EE0AB76FABC9}" destId="{FE77AF1C-3A89-4C0E-AAED-39D2B822CEDF}" srcOrd="1" destOrd="0" presId="urn:microsoft.com/office/officeart/2005/8/layout/list1"/>
    <dgm:cxn modelId="{372B870D-7BA9-4158-A827-855B5B1CA3A6}" type="presParOf" srcId="{F326CDFE-C63A-487F-A5D8-1814D1401B77}" destId="{BDEAC4B0-55ED-4062-A274-67338E5F5486}" srcOrd="5" destOrd="0" presId="urn:microsoft.com/office/officeart/2005/8/layout/list1"/>
    <dgm:cxn modelId="{AD68EBF3-CB8B-44F1-9032-352F65420499}" type="presParOf" srcId="{F326CDFE-C63A-487F-A5D8-1814D1401B77}" destId="{75A5DF26-28A4-49BE-825D-32A0F9B644C1}" srcOrd="6" destOrd="0" presId="urn:microsoft.com/office/officeart/2005/8/layout/list1"/>
    <dgm:cxn modelId="{66A0466C-03DB-45BB-9637-1C2EC13109E0}" type="presParOf" srcId="{F326CDFE-C63A-487F-A5D8-1814D1401B77}" destId="{58C9549A-D063-4910-ACE4-08A5DBB7569D}" srcOrd="7" destOrd="0" presId="urn:microsoft.com/office/officeart/2005/8/layout/list1"/>
    <dgm:cxn modelId="{919C55E5-0735-46CD-A558-564340347501}" type="presParOf" srcId="{F326CDFE-C63A-487F-A5D8-1814D1401B77}" destId="{DA47DCFA-7712-4297-AE48-025230E92E85}" srcOrd="8" destOrd="0" presId="urn:microsoft.com/office/officeart/2005/8/layout/list1"/>
    <dgm:cxn modelId="{C14ACFC4-C62C-4AEA-8A30-A492661CBD8C}" type="presParOf" srcId="{DA47DCFA-7712-4297-AE48-025230E92E85}" destId="{9FD5DA56-32BF-4A54-AE52-FB5398107B42}" srcOrd="0" destOrd="0" presId="urn:microsoft.com/office/officeart/2005/8/layout/list1"/>
    <dgm:cxn modelId="{24EADDE4-B402-4039-9FEE-B5A7A2ED00BC}" type="presParOf" srcId="{DA47DCFA-7712-4297-AE48-025230E92E85}" destId="{DE41F533-A90B-4791-A97F-D2263066D35F}" srcOrd="1" destOrd="0" presId="urn:microsoft.com/office/officeart/2005/8/layout/list1"/>
    <dgm:cxn modelId="{2638657D-C886-4A3C-815C-7B0901957985}" type="presParOf" srcId="{F326CDFE-C63A-487F-A5D8-1814D1401B77}" destId="{892E7712-640C-4412-BB23-81EE98CB324F}" srcOrd="9" destOrd="0" presId="urn:microsoft.com/office/officeart/2005/8/layout/list1"/>
    <dgm:cxn modelId="{45C7D6A9-B542-4B13-A3D1-64E3F584B5EA}" type="presParOf" srcId="{F326CDFE-C63A-487F-A5D8-1814D1401B77}" destId="{64286BCF-409A-4199-93D7-EC97D8E5BB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5F5B7-387C-4D68-AD22-9426EAA19B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3DBE0109-7FA6-4187-94B7-3DDB588C446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 dirty="0"/>
            <a:t>Legal Aid Bulletin</a:t>
          </a:r>
          <a:endParaRPr lang="en-GB" sz="2000" dirty="0"/>
        </a:p>
      </dgm:t>
    </dgm:pt>
    <dgm:pt modelId="{EA459259-A947-4DC1-BB4A-438877AD1EA7}" type="parTrans" cxnId="{C188E02D-5560-459A-8E2F-F90D440C4659}">
      <dgm:prSet/>
      <dgm:spPr/>
      <dgm:t>
        <a:bodyPr/>
        <a:lstStyle/>
        <a:p>
          <a:endParaRPr lang="en-GB"/>
        </a:p>
      </dgm:t>
    </dgm:pt>
    <dgm:pt modelId="{501955D5-020C-47D7-8A5C-8BBF7D8BB7DB}" type="sibTrans" cxnId="{C188E02D-5560-459A-8E2F-F90D440C4659}">
      <dgm:prSet/>
      <dgm:spPr/>
      <dgm:t>
        <a:bodyPr/>
        <a:lstStyle/>
        <a:p>
          <a:endParaRPr lang="en-GB"/>
        </a:p>
      </dgm:t>
    </dgm:pt>
    <dgm:pt modelId="{95F5C3FB-93E0-49F7-813C-41F0B37D5EF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 dirty="0"/>
            <a:t>Social Media</a:t>
          </a:r>
          <a:endParaRPr lang="en-GB" sz="2000" dirty="0"/>
        </a:p>
      </dgm:t>
    </dgm:pt>
    <dgm:pt modelId="{A72BB4E7-4546-4D46-AC10-58EB7E6F039F}" type="parTrans" cxnId="{422D65E4-EFF3-44DF-ACCD-EA1CA0567553}">
      <dgm:prSet/>
      <dgm:spPr/>
      <dgm:t>
        <a:bodyPr/>
        <a:lstStyle/>
        <a:p>
          <a:endParaRPr lang="en-GB"/>
        </a:p>
      </dgm:t>
    </dgm:pt>
    <dgm:pt modelId="{5CDF0A17-086C-48BB-9C61-1711CF373B1D}" type="sibTrans" cxnId="{422D65E4-EFF3-44DF-ACCD-EA1CA0567553}">
      <dgm:prSet/>
      <dgm:spPr/>
      <dgm:t>
        <a:bodyPr/>
        <a:lstStyle/>
        <a:p>
          <a:endParaRPr lang="en-GB"/>
        </a:p>
      </dgm:t>
    </dgm:pt>
    <dgm:pt modelId="{9F8AC92B-0CFF-4D2A-87E0-23859022410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 dirty="0"/>
            <a:t>A fortnightly e-alert with links to relevant pages</a:t>
          </a:r>
          <a:endParaRPr lang="en-GB" sz="1800" dirty="0"/>
        </a:p>
      </dgm:t>
    </dgm:pt>
    <dgm:pt modelId="{20E4AFCF-CF8A-4013-8331-546C0BCF83E2}" type="parTrans" cxnId="{CF9C4C36-4687-433E-9135-2FB4E4E9A99C}">
      <dgm:prSet/>
      <dgm:spPr/>
      <dgm:t>
        <a:bodyPr/>
        <a:lstStyle/>
        <a:p>
          <a:endParaRPr lang="en-GB"/>
        </a:p>
      </dgm:t>
    </dgm:pt>
    <dgm:pt modelId="{1419FC9C-9348-4E38-AC54-98538151E62D}" type="sibTrans" cxnId="{CF9C4C36-4687-433E-9135-2FB4E4E9A99C}">
      <dgm:prSet/>
      <dgm:spPr/>
      <dgm:t>
        <a:bodyPr/>
        <a:lstStyle/>
        <a:p>
          <a:endParaRPr lang="en-GB"/>
        </a:p>
      </dgm:t>
    </dgm:pt>
    <dgm:pt modelId="{C633FD28-E165-4631-82DA-99D4C0D7724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 dirty="0"/>
            <a:t>Follow us on X: </a:t>
          </a:r>
          <a:r>
            <a:rPr lang="en-US" sz="1800" dirty="0">
              <a:solidFill>
                <a:srgbClr val="2761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@LegalAidAgency</a:t>
          </a:r>
          <a:endParaRPr lang="en-GB" sz="1800" dirty="0">
            <a:solidFill>
              <a:srgbClr val="276160"/>
            </a:solidFill>
          </a:endParaRPr>
        </a:p>
      </dgm:t>
    </dgm:pt>
    <dgm:pt modelId="{8166A4F0-003E-4E85-A83E-DFE5B0EA1970}" type="parTrans" cxnId="{998CC519-5ACA-499C-8278-9DE36AD1EB9E}">
      <dgm:prSet/>
      <dgm:spPr/>
      <dgm:t>
        <a:bodyPr/>
        <a:lstStyle/>
        <a:p>
          <a:endParaRPr lang="en-GB"/>
        </a:p>
      </dgm:t>
    </dgm:pt>
    <dgm:pt modelId="{948ACCE0-DEDC-4FC8-BD19-5C0E1C06F3DC}" type="sibTrans" cxnId="{998CC519-5ACA-499C-8278-9DE36AD1EB9E}">
      <dgm:prSet/>
      <dgm:spPr/>
      <dgm:t>
        <a:bodyPr/>
        <a:lstStyle/>
        <a:p>
          <a:endParaRPr lang="en-GB"/>
        </a:p>
      </dgm:t>
    </dgm:pt>
    <dgm:pt modelId="{EDE521FA-F07E-47B4-8BFF-7ED707C3B7A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 dirty="0"/>
            <a:t>Join our thousands of subscribers: 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1800" dirty="0">
            <a:solidFill>
              <a:srgbClr val="276160"/>
            </a:solidFill>
          </a:endParaRPr>
        </a:p>
      </dgm:t>
    </dgm:pt>
    <dgm:pt modelId="{13C3D820-DE79-40AF-9605-29C85E259C31}" type="parTrans" cxnId="{ABEA63B1-126E-4E19-BEB4-92B3CA176D01}">
      <dgm:prSet/>
      <dgm:spPr/>
      <dgm:t>
        <a:bodyPr/>
        <a:lstStyle/>
        <a:p>
          <a:endParaRPr lang="en-GB"/>
        </a:p>
      </dgm:t>
    </dgm:pt>
    <dgm:pt modelId="{A08D72C5-E9F6-47A7-9393-B9FBC974CF42}" type="sibTrans" cxnId="{ABEA63B1-126E-4E19-BEB4-92B3CA176D01}">
      <dgm:prSet/>
      <dgm:spPr/>
      <dgm:t>
        <a:bodyPr/>
        <a:lstStyle/>
        <a:p>
          <a:endParaRPr lang="en-GB"/>
        </a:p>
      </dgm:t>
    </dgm:pt>
    <dgm:pt modelId="{47527E50-5219-4043-8AF4-B716E786731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GB" sz="1800" dirty="0"/>
            <a:t>Read our blog</a:t>
          </a:r>
        </a:p>
      </dgm:t>
    </dgm:pt>
    <dgm:pt modelId="{2D4FDB7A-B06A-4991-86C8-12F3B2300E2D}" type="parTrans" cxnId="{04EFEDE2-1535-4CB3-AD27-F1C0AFA56AF3}">
      <dgm:prSet/>
      <dgm:spPr/>
      <dgm:t>
        <a:bodyPr/>
        <a:lstStyle/>
        <a:p>
          <a:endParaRPr lang="en-GB"/>
        </a:p>
      </dgm:t>
    </dgm:pt>
    <dgm:pt modelId="{80574B66-473E-4701-A6F9-817B8E57E4AD}" type="sibTrans" cxnId="{04EFEDE2-1535-4CB3-AD27-F1C0AFA56AF3}">
      <dgm:prSet/>
      <dgm:spPr/>
      <dgm:t>
        <a:bodyPr/>
        <a:lstStyle/>
        <a:p>
          <a:endParaRPr lang="en-GB"/>
        </a:p>
      </dgm:t>
    </dgm:pt>
    <dgm:pt modelId="{45BA9823-692E-4894-A532-062AAFE1C0D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 dirty="0"/>
            <a:t>Get help from our customer </a:t>
          </a:r>
          <a:r>
            <a:rPr lang="en-GB" sz="1800" dirty="0"/>
            <a:t>service  account: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3" tooltip="https://x.com/laahelpte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@LAAHelpTeam</a:t>
          </a:r>
          <a:r>
            <a:rPr lang="en-GB" sz="1800" dirty="0">
              <a:solidFill>
                <a:srgbClr val="276160"/>
              </a:solidFill>
            </a:rPr>
            <a:t> </a:t>
          </a:r>
        </a:p>
      </dgm:t>
    </dgm:pt>
    <dgm:pt modelId="{2C6DA98C-A36E-426F-8394-1BB7CCC95221}" type="parTrans" cxnId="{744AC0F3-3196-4FD8-BC46-E366D016DAB2}">
      <dgm:prSet/>
      <dgm:spPr/>
      <dgm:t>
        <a:bodyPr/>
        <a:lstStyle/>
        <a:p>
          <a:endParaRPr lang="en-GB"/>
        </a:p>
      </dgm:t>
    </dgm:pt>
    <dgm:pt modelId="{6F4AB22E-1574-4944-AAE8-71973F4CA7A2}" type="sibTrans" cxnId="{744AC0F3-3196-4FD8-BC46-E366D016DAB2}">
      <dgm:prSet/>
      <dgm:spPr/>
      <dgm:t>
        <a:bodyPr/>
        <a:lstStyle/>
        <a:p>
          <a:endParaRPr lang="en-GB"/>
        </a:p>
      </dgm:t>
    </dgm:pt>
    <dgm:pt modelId="{61396595-EBD2-4C22-A56F-99D9199A2956}" type="pres">
      <dgm:prSet presAssocID="{6125F5B7-387C-4D68-AD22-9426EAA19B93}" presName="rootnode" presStyleCnt="0">
        <dgm:presLayoutVars>
          <dgm:chMax/>
          <dgm:chPref/>
          <dgm:dir/>
          <dgm:animLvl val="lvl"/>
        </dgm:presLayoutVars>
      </dgm:prSet>
      <dgm:spPr/>
    </dgm:pt>
    <dgm:pt modelId="{FF8030C4-593F-4840-A1B1-870020D41BCB}" type="pres">
      <dgm:prSet presAssocID="{3DBE0109-7FA6-4187-94B7-3DDB588C4465}" presName="composite" presStyleCnt="0"/>
      <dgm:spPr/>
    </dgm:pt>
    <dgm:pt modelId="{C59BA069-A66D-4B36-817C-76B712173D42}" type="pres">
      <dgm:prSet presAssocID="{3DBE0109-7FA6-4187-94B7-3DDB588C4465}" presName="LShape" presStyleLbl="alignNode1" presStyleIdx="0" presStyleCnt="3" custScaleX="137245"/>
      <dgm:spPr/>
    </dgm:pt>
    <dgm:pt modelId="{185F89CF-98A2-4964-8B5C-249B26A1B783}" type="pres">
      <dgm:prSet presAssocID="{3DBE0109-7FA6-4187-94B7-3DDB588C4465}" presName="ParentText" presStyleLbl="revTx" presStyleIdx="0" presStyleCnt="2" custScaleX="146771" custLinFactNeighborX="4157" custLinFactNeighborY="2249">
        <dgm:presLayoutVars>
          <dgm:chMax val="0"/>
          <dgm:chPref val="0"/>
          <dgm:bulletEnabled val="1"/>
        </dgm:presLayoutVars>
      </dgm:prSet>
      <dgm:spPr/>
    </dgm:pt>
    <dgm:pt modelId="{56E93CB9-72B4-4F91-A22C-AF9924480AB8}" type="pres">
      <dgm:prSet presAssocID="{3DBE0109-7FA6-4187-94B7-3DDB588C4465}" presName="Triangle" presStyleLbl="alignNode1" presStyleIdx="1" presStyleCnt="3" custLinFactX="7422" custLinFactNeighborX="100000" custLinFactNeighborY="15324"/>
      <dgm:spPr/>
    </dgm:pt>
    <dgm:pt modelId="{5F885AB2-D831-4A23-9F1A-AF92AB2C5E64}" type="pres">
      <dgm:prSet presAssocID="{501955D5-020C-47D7-8A5C-8BBF7D8BB7DB}" presName="sibTrans" presStyleCnt="0"/>
      <dgm:spPr/>
    </dgm:pt>
    <dgm:pt modelId="{73FF56C9-542D-448A-9426-90AE73A3CB90}" type="pres">
      <dgm:prSet presAssocID="{501955D5-020C-47D7-8A5C-8BBF7D8BB7DB}" presName="space" presStyleCnt="0"/>
      <dgm:spPr/>
    </dgm:pt>
    <dgm:pt modelId="{E059D796-F12F-41CB-9943-9CAF789C0E67}" type="pres">
      <dgm:prSet presAssocID="{95F5C3FB-93E0-49F7-813C-41F0B37D5EFF}" presName="composite" presStyleCnt="0"/>
      <dgm:spPr/>
    </dgm:pt>
    <dgm:pt modelId="{9BC7C547-C38B-4461-9DD9-5C3D0FDC541A}" type="pres">
      <dgm:prSet presAssocID="{95F5C3FB-93E0-49F7-813C-41F0B37D5EFF}" presName="LShape" presStyleLbl="alignNode1" presStyleIdx="2" presStyleCnt="3" custScaleX="127276" custLinFactNeighborX="8775" custLinFactNeighborY="-721"/>
      <dgm:spPr/>
    </dgm:pt>
    <dgm:pt modelId="{1DB7C282-84EA-4A18-AFDC-B0F17F2DC774}" type="pres">
      <dgm:prSet presAssocID="{95F5C3FB-93E0-49F7-813C-41F0B37D5EFF}" presName="ParentText" presStyleLbl="revTx" presStyleIdx="1" presStyleCnt="2" custScaleX="131085" custLinFactNeighborX="15657" custLinFactNeighborY="6231">
        <dgm:presLayoutVars>
          <dgm:chMax val="0"/>
          <dgm:chPref val="0"/>
          <dgm:bulletEnabled val="1"/>
        </dgm:presLayoutVars>
      </dgm:prSet>
      <dgm:spPr/>
    </dgm:pt>
  </dgm:ptLst>
  <dgm:cxnLst>
    <dgm:cxn modelId="{998CC519-5ACA-499C-8278-9DE36AD1EB9E}" srcId="{95F5C3FB-93E0-49F7-813C-41F0B37D5EFF}" destId="{C633FD28-E165-4631-82DA-99D4C0D77243}" srcOrd="0" destOrd="0" parTransId="{8166A4F0-003E-4E85-A83E-DFE5B0EA1970}" sibTransId="{948ACCE0-DEDC-4FC8-BD19-5C0E1C06F3DC}"/>
    <dgm:cxn modelId="{7C115228-541B-44C9-B48C-E36901399891}" type="presOf" srcId="{47527E50-5219-4043-8AF4-B716E7867316}" destId="{1DB7C282-84EA-4A18-AFDC-B0F17F2DC774}" srcOrd="0" destOrd="3" presId="urn:microsoft.com/office/officeart/2009/3/layout/StepUpProcess"/>
    <dgm:cxn modelId="{C188E02D-5560-459A-8E2F-F90D440C4659}" srcId="{6125F5B7-387C-4D68-AD22-9426EAA19B93}" destId="{3DBE0109-7FA6-4187-94B7-3DDB588C4465}" srcOrd="0" destOrd="0" parTransId="{EA459259-A947-4DC1-BB4A-438877AD1EA7}" sibTransId="{501955D5-020C-47D7-8A5C-8BBF7D8BB7DB}"/>
    <dgm:cxn modelId="{CF9C4C36-4687-433E-9135-2FB4E4E9A99C}" srcId="{3DBE0109-7FA6-4187-94B7-3DDB588C4465}" destId="{9F8AC92B-0CFF-4D2A-87E0-238590224107}" srcOrd="0" destOrd="0" parTransId="{20E4AFCF-CF8A-4013-8331-546C0BCF83E2}" sibTransId="{1419FC9C-9348-4E38-AC54-98538151E62D}"/>
    <dgm:cxn modelId="{77C0B73E-A206-49C6-B954-6D0F59A3FE7D}" type="presOf" srcId="{9F8AC92B-0CFF-4D2A-87E0-238590224107}" destId="{185F89CF-98A2-4964-8B5C-249B26A1B783}" srcOrd="0" destOrd="1" presId="urn:microsoft.com/office/officeart/2009/3/layout/StepUpProcess"/>
    <dgm:cxn modelId="{0CC12741-2720-4FEC-871A-0D77FFE358D3}" type="presOf" srcId="{95F5C3FB-93E0-49F7-813C-41F0B37D5EFF}" destId="{1DB7C282-84EA-4A18-AFDC-B0F17F2DC774}" srcOrd="0" destOrd="0" presId="urn:microsoft.com/office/officeart/2009/3/layout/StepUpProcess"/>
    <dgm:cxn modelId="{9D260843-08D6-410A-8507-C489CA86CECB}" type="presOf" srcId="{EDE521FA-F07E-47B4-8BFF-7ED707C3B7A6}" destId="{185F89CF-98A2-4964-8B5C-249B26A1B783}" srcOrd="0" destOrd="2" presId="urn:microsoft.com/office/officeart/2009/3/layout/StepUpProcess"/>
    <dgm:cxn modelId="{B396C549-5913-481C-B78D-E3C1F9CC05C9}" type="presOf" srcId="{3DBE0109-7FA6-4187-94B7-3DDB588C4465}" destId="{185F89CF-98A2-4964-8B5C-249B26A1B783}" srcOrd="0" destOrd="0" presId="urn:microsoft.com/office/officeart/2009/3/layout/StepUpProcess"/>
    <dgm:cxn modelId="{6DFDFE75-DBF1-491E-844F-8C9EB0C41FA5}" type="presOf" srcId="{45BA9823-692E-4894-A532-062AAFE1C0DE}" destId="{1DB7C282-84EA-4A18-AFDC-B0F17F2DC774}" srcOrd="0" destOrd="2" presId="urn:microsoft.com/office/officeart/2009/3/layout/StepUpProcess"/>
    <dgm:cxn modelId="{E1AB208A-4A4D-41BC-8EAC-3F2BCB626361}" type="presOf" srcId="{6125F5B7-387C-4D68-AD22-9426EAA19B93}" destId="{61396595-EBD2-4C22-A56F-99D9199A2956}" srcOrd="0" destOrd="0" presId="urn:microsoft.com/office/officeart/2009/3/layout/StepUpProcess"/>
    <dgm:cxn modelId="{ABEA63B1-126E-4E19-BEB4-92B3CA176D01}" srcId="{3DBE0109-7FA6-4187-94B7-3DDB588C4465}" destId="{EDE521FA-F07E-47B4-8BFF-7ED707C3B7A6}" srcOrd="1" destOrd="0" parTransId="{13C3D820-DE79-40AF-9605-29C85E259C31}" sibTransId="{A08D72C5-E9F6-47A7-9393-B9FBC974CF42}"/>
    <dgm:cxn modelId="{B57385E2-450A-4972-8744-4212C977C86B}" type="presOf" srcId="{C633FD28-E165-4631-82DA-99D4C0D77243}" destId="{1DB7C282-84EA-4A18-AFDC-B0F17F2DC774}" srcOrd="0" destOrd="1" presId="urn:microsoft.com/office/officeart/2009/3/layout/StepUpProcess"/>
    <dgm:cxn modelId="{04EFEDE2-1535-4CB3-AD27-F1C0AFA56AF3}" srcId="{95F5C3FB-93E0-49F7-813C-41F0B37D5EFF}" destId="{47527E50-5219-4043-8AF4-B716E7867316}" srcOrd="2" destOrd="0" parTransId="{2D4FDB7A-B06A-4991-86C8-12F3B2300E2D}" sibTransId="{80574B66-473E-4701-A6F9-817B8E57E4AD}"/>
    <dgm:cxn modelId="{422D65E4-EFF3-44DF-ACCD-EA1CA0567553}" srcId="{6125F5B7-387C-4D68-AD22-9426EAA19B93}" destId="{95F5C3FB-93E0-49F7-813C-41F0B37D5EFF}" srcOrd="1" destOrd="0" parTransId="{A72BB4E7-4546-4D46-AC10-58EB7E6F039F}" sibTransId="{5CDF0A17-086C-48BB-9C61-1711CF373B1D}"/>
    <dgm:cxn modelId="{744AC0F3-3196-4FD8-BC46-E366D016DAB2}" srcId="{95F5C3FB-93E0-49F7-813C-41F0B37D5EFF}" destId="{45BA9823-692E-4894-A532-062AAFE1C0DE}" srcOrd="1" destOrd="0" parTransId="{2C6DA98C-A36E-426F-8394-1BB7CCC95221}" sibTransId="{6F4AB22E-1574-4944-AAE8-71973F4CA7A2}"/>
    <dgm:cxn modelId="{60DE42B7-A720-4EB8-A826-7BE9BC143EE2}" type="presParOf" srcId="{61396595-EBD2-4C22-A56F-99D9199A2956}" destId="{FF8030C4-593F-4840-A1B1-870020D41BCB}" srcOrd="0" destOrd="0" presId="urn:microsoft.com/office/officeart/2009/3/layout/StepUpProcess"/>
    <dgm:cxn modelId="{7497D9C7-196D-4F6C-9806-C69260478E73}" type="presParOf" srcId="{FF8030C4-593F-4840-A1B1-870020D41BCB}" destId="{C59BA069-A66D-4B36-817C-76B712173D42}" srcOrd="0" destOrd="0" presId="urn:microsoft.com/office/officeart/2009/3/layout/StepUpProcess"/>
    <dgm:cxn modelId="{3B31CF25-D340-44B3-80E9-C8A3B1D1F480}" type="presParOf" srcId="{FF8030C4-593F-4840-A1B1-870020D41BCB}" destId="{185F89CF-98A2-4964-8B5C-249B26A1B783}" srcOrd="1" destOrd="0" presId="urn:microsoft.com/office/officeart/2009/3/layout/StepUpProcess"/>
    <dgm:cxn modelId="{AC93787D-5F01-4C8A-9807-D4C8DDFF8082}" type="presParOf" srcId="{FF8030C4-593F-4840-A1B1-870020D41BCB}" destId="{56E93CB9-72B4-4F91-A22C-AF9924480AB8}" srcOrd="2" destOrd="0" presId="urn:microsoft.com/office/officeart/2009/3/layout/StepUpProcess"/>
    <dgm:cxn modelId="{15811985-AC59-4B08-BE3D-F5F404071298}" type="presParOf" srcId="{61396595-EBD2-4C22-A56F-99D9199A2956}" destId="{5F885AB2-D831-4A23-9F1A-AF92AB2C5E64}" srcOrd="1" destOrd="0" presId="urn:microsoft.com/office/officeart/2009/3/layout/StepUpProcess"/>
    <dgm:cxn modelId="{B51A8388-CB10-4FAC-9562-16BA2AB05C6E}" type="presParOf" srcId="{5F885AB2-D831-4A23-9F1A-AF92AB2C5E64}" destId="{73FF56C9-542D-448A-9426-90AE73A3CB90}" srcOrd="0" destOrd="0" presId="urn:microsoft.com/office/officeart/2009/3/layout/StepUpProcess"/>
    <dgm:cxn modelId="{7102BE15-EF99-40B0-886E-5FF8D2A6FD6D}" type="presParOf" srcId="{61396595-EBD2-4C22-A56F-99D9199A2956}" destId="{E059D796-F12F-41CB-9943-9CAF789C0E67}" srcOrd="2" destOrd="0" presId="urn:microsoft.com/office/officeart/2009/3/layout/StepUpProcess"/>
    <dgm:cxn modelId="{C73039A7-F4B4-48A7-A99A-4F5A6B451D07}" type="presParOf" srcId="{E059D796-F12F-41CB-9943-9CAF789C0E67}" destId="{9BC7C547-C38B-4461-9DD9-5C3D0FDC541A}" srcOrd="0" destOrd="0" presId="urn:microsoft.com/office/officeart/2009/3/layout/StepUpProcess"/>
    <dgm:cxn modelId="{49B3BBED-CC1A-460D-8158-5363D9C72759}" type="presParOf" srcId="{E059D796-F12F-41CB-9943-9CAF789C0E67}" destId="{1DB7C282-84EA-4A18-AFDC-B0F17F2DC7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83A36-ED15-47D8-99D4-11D1C23162BD}">
      <dsp:nvSpPr>
        <dsp:cNvPr id="0" name=""/>
        <dsp:cNvSpPr/>
      </dsp:nvSpPr>
      <dsp:spPr>
        <a:xfrm>
          <a:off x="0" y="443705"/>
          <a:ext cx="843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86975-601C-4052-85E2-B620F2F1690A}">
      <dsp:nvSpPr>
        <dsp:cNvPr id="0" name=""/>
        <dsp:cNvSpPr/>
      </dsp:nvSpPr>
      <dsp:spPr>
        <a:xfrm>
          <a:off x="421640" y="101327"/>
          <a:ext cx="5910043" cy="6375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  <a:latin typeface="+mn-lt"/>
            </a:rPr>
            <a:t>Introduction</a:t>
          </a:r>
          <a:endParaRPr lang="en-GB" sz="2000" b="0" kern="1200" dirty="0"/>
        </a:p>
      </dsp:txBody>
      <dsp:txXfrm>
        <a:off x="452764" y="132451"/>
        <a:ext cx="5847795" cy="575330"/>
      </dsp:txXfrm>
    </dsp:sp>
    <dsp:sp modelId="{2F50EE60-773C-45CB-9698-9032D1D8F604}">
      <dsp:nvSpPr>
        <dsp:cNvPr id="0" name=""/>
        <dsp:cNvSpPr/>
      </dsp:nvSpPr>
      <dsp:spPr>
        <a:xfrm>
          <a:off x="0" y="1350905"/>
          <a:ext cx="843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C0487-B20A-4DE1-957F-E9EAE07877D5}">
      <dsp:nvSpPr>
        <dsp:cNvPr id="0" name=""/>
        <dsp:cNvSpPr/>
      </dsp:nvSpPr>
      <dsp:spPr>
        <a:xfrm>
          <a:off x="421640" y="1055705"/>
          <a:ext cx="590296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  <a:latin typeface="+mn-lt"/>
            </a:rPr>
            <a:t>.Changes to the Crime Contract 2025</a:t>
          </a:r>
        </a:p>
      </dsp:txBody>
      <dsp:txXfrm>
        <a:off x="450461" y="1084526"/>
        <a:ext cx="5845318" cy="532758"/>
      </dsp:txXfrm>
    </dsp:sp>
    <dsp:sp modelId="{A954B703-ECF8-4650-BDB4-49E4CA575B0D}">
      <dsp:nvSpPr>
        <dsp:cNvPr id="0" name=""/>
        <dsp:cNvSpPr/>
      </dsp:nvSpPr>
      <dsp:spPr>
        <a:xfrm>
          <a:off x="0" y="2258105"/>
          <a:ext cx="843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EFB76-0BAA-49E2-9A20-F8F405665B1F}">
      <dsp:nvSpPr>
        <dsp:cNvPr id="0" name=""/>
        <dsp:cNvSpPr/>
      </dsp:nvSpPr>
      <dsp:spPr>
        <a:xfrm>
          <a:off x="421640" y="1962905"/>
          <a:ext cx="590296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  <a:latin typeface="+mn-lt"/>
            </a:rPr>
            <a:t>.Compliance &amp; Auditing</a:t>
          </a:r>
          <a:endParaRPr lang="en-GB" sz="2000" b="0" kern="1200" dirty="0"/>
        </a:p>
      </dsp:txBody>
      <dsp:txXfrm>
        <a:off x="450461" y="1991726"/>
        <a:ext cx="5845318" cy="532758"/>
      </dsp:txXfrm>
    </dsp:sp>
    <dsp:sp modelId="{F0947D5B-B87D-401C-89A6-28F37DC74572}">
      <dsp:nvSpPr>
        <dsp:cNvPr id="0" name=""/>
        <dsp:cNvSpPr/>
      </dsp:nvSpPr>
      <dsp:spPr>
        <a:xfrm>
          <a:off x="0" y="3165305"/>
          <a:ext cx="843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B424-3740-4252-907E-57F1376D4475}">
      <dsp:nvSpPr>
        <dsp:cNvPr id="0" name=""/>
        <dsp:cNvSpPr/>
      </dsp:nvSpPr>
      <dsp:spPr>
        <a:xfrm>
          <a:off x="421640" y="2870105"/>
          <a:ext cx="590296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Additional guidance</a:t>
          </a:r>
        </a:p>
      </dsp:txBody>
      <dsp:txXfrm>
        <a:off x="450461" y="2898926"/>
        <a:ext cx="5845318" cy="532758"/>
      </dsp:txXfrm>
    </dsp:sp>
    <dsp:sp modelId="{121AC800-1FFA-4EC3-87B5-3EE52A2E67FE}">
      <dsp:nvSpPr>
        <dsp:cNvPr id="0" name=""/>
        <dsp:cNvSpPr/>
      </dsp:nvSpPr>
      <dsp:spPr>
        <a:xfrm>
          <a:off x="0" y="4072505"/>
          <a:ext cx="8432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45B86-801A-4D3B-94C4-8F72F081001A}">
      <dsp:nvSpPr>
        <dsp:cNvPr id="0" name=""/>
        <dsp:cNvSpPr/>
      </dsp:nvSpPr>
      <dsp:spPr>
        <a:xfrm>
          <a:off x="421640" y="3777305"/>
          <a:ext cx="590296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Contact us</a:t>
          </a:r>
        </a:p>
      </dsp:txBody>
      <dsp:txXfrm>
        <a:off x="450461" y="3806126"/>
        <a:ext cx="584531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0518-22F1-4646-9759-29626193A688}">
      <dsp:nvSpPr>
        <dsp:cNvPr id="0" name=""/>
        <dsp:cNvSpPr/>
      </dsp:nvSpPr>
      <dsp:spPr>
        <a:xfrm>
          <a:off x="0" y="333946"/>
          <a:ext cx="101383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45821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Tel: 0300 200 2020 (Mon-Fri, 9.00-5.00)</a:t>
          </a:r>
          <a:endParaRPr lang="en-GB" sz="1800" b="0" kern="12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0" y="333946"/>
        <a:ext cx="10138391" cy="831600"/>
      </dsp:txXfrm>
    </dsp:sp>
    <dsp:sp modelId="{150576E2-B4C6-4050-8FD4-CA95B847155B}">
      <dsp:nvSpPr>
        <dsp:cNvPr id="0" name=""/>
        <dsp:cNvSpPr/>
      </dsp:nvSpPr>
      <dsp:spPr>
        <a:xfrm>
          <a:off x="506919" y="9226"/>
          <a:ext cx="7096873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Customer Services Team </a:t>
          </a:r>
        </a:p>
      </dsp:txBody>
      <dsp:txXfrm>
        <a:off x="538622" y="40929"/>
        <a:ext cx="7033467" cy="586034"/>
      </dsp:txXfrm>
    </dsp:sp>
    <dsp:sp modelId="{75A5DF26-28A4-49BE-825D-32A0F9B644C1}">
      <dsp:nvSpPr>
        <dsp:cNvPr id="0" name=""/>
        <dsp:cNvSpPr/>
      </dsp:nvSpPr>
      <dsp:spPr>
        <a:xfrm>
          <a:off x="0" y="1609066"/>
          <a:ext cx="101383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45821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>
              <a:latin typeface="Arial" panose="020B0604020202020204" pitchFamily="34" charset="0"/>
              <a:cs typeface="Arial" panose="020B0604020202020204" pitchFamily="34" charset="0"/>
            </a:rPr>
            <a:t>Use Webchat for help with IT system issues</a:t>
          </a:r>
          <a:r>
            <a:rPr lang="en-GB" sz="1800" b="0" kern="12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800" b="0" i="0" kern="1200" dirty="0">
              <a:solidFill>
                <a:srgbClr val="2761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Online-Support@justice.gov.uk</a:t>
          </a:r>
          <a:r>
            <a:rPr lang="en-GB" sz="1800" b="0" i="0" kern="1200" dirty="0">
              <a:solidFill>
                <a:srgbClr val="276160"/>
              </a:solidFill>
            </a:rPr>
            <a:t> </a:t>
          </a:r>
          <a:endParaRPr lang="en-GB" sz="1800" kern="12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09066"/>
        <a:ext cx="10138391" cy="831600"/>
      </dsp:txXfrm>
    </dsp:sp>
    <dsp:sp modelId="{FE77AF1C-3A89-4C0E-AAED-39D2B822CEDF}">
      <dsp:nvSpPr>
        <dsp:cNvPr id="0" name=""/>
        <dsp:cNvSpPr/>
      </dsp:nvSpPr>
      <dsp:spPr>
        <a:xfrm>
          <a:off x="506919" y="1284346"/>
          <a:ext cx="7096873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sp:txBody>
      <dsp:txXfrm>
        <a:off x="538622" y="1316049"/>
        <a:ext cx="7033467" cy="586034"/>
      </dsp:txXfrm>
    </dsp:sp>
    <dsp:sp modelId="{64286BCF-409A-4199-93D7-EC97D8E5BBF6}">
      <dsp:nvSpPr>
        <dsp:cNvPr id="0" name=""/>
        <dsp:cNvSpPr/>
      </dsp:nvSpPr>
      <dsp:spPr>
        <a:xfrm>
          <a:off x="0" y="2884186"/>
          <a:ext cx="10138391" cy="183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45821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800" kern="12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1800" kern="12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>
              <a:latin typeface="+mn-lt"/>
              <a:cs typeface="Arial" panose="020B0604020202020204" pitchFamily="34" charset="0"/>
            </a:rPr>
            <a:t>and the LAA YouTube channel: 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4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YouTube channel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Remember to like and subscribe!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84186"/>
        <a:ext cx="10138391" cy="1836450"/>
      </dsp:txXfrm>
    </dsp:sp>
    <dsp:sp modelId="{DE41F533-A90B-4791-A97F-D2263066D35F}">
      <dsp:nvSpPr>
        <dsp:cNvPr id="0" name=""/>
        <dsp:cNvSpPr/>
      </dsp:nvSpPr>
      <dsp:spPr>
        <a:xfrm>
          <a:off x="506919" y="2559466"/>
          <a:ext cx="7096873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sp:txBody>
      <dsp:txXfrm>
        <a:off x="538622" y="2591169"/>
        <a:ext cx="7033467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BA069-A66D-4B36-817C-76B712173D42}">
      <dsp:nvSpPr>
        <dsp:cNvPr id="0" name=""/>
        <dsp:cNvSpPr/>
      </dsp:nvSpPr>
      <dsp:spPr>
        <a:xfrm rot="5400000">
          <a:off x="3965467" y="-276001"/>
          <a:ext cx="1482816" cy="338634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89CF-98A2-4964-8B5C-249B26A1B783}">
      <dsp:nvSpPr>
        <dsp:cNvPr id="0" name=""/>
        <dsp:cNvSpPr/>
      </dsp:nvSpPr>
      <dsp:spPr>
        <a:xfrm>
          <a:off x="3289622" y="921670"/>
          <a:ext cx="3269410" cy="195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Legal Aid Bulletin</a:t>
          </a:r>
          <a:endParaRPr lang="en-GB" sz="20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A fortnightly e-alert with links to relevant pages</a:t>
          </a:r>
          <a:endParaRPr lang="en-GB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Join our thousands of subscribers: 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1800" kern="1200" dirty="0">
            <a:solidFill>
              <a:srgbClr val="276160"/>
            </a:solidFill>
          </a:endParaRPr>
        </a:p>
      </dsp:txBody>
      <dsp:txXfrm>
        <a:off x="3289622" y="921670"/>
        <a:ext cx="3269410" cy="1952586"/>
      </dsp:txXfrm>
    </dsp:sp>
    <dsp:sp modelId="{56E93CB9-72B4-4F91-A22C-AF9924480AB8}">
      <dsp:nvSpPr>
        <dsp:cNvPr id="0" name=""/>
        <dsp:cNvSpPr/>
      </dsp:nvSpPr>
      <dsp:spPr>
        <a:xfrm>
          <a:off x="5976701" y="66240"/>
          <a:ext cx="420294" cy="42029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7C547-C38B-4461-9DD9-5C3D0FDC541A}">
      <dsp:nvSpPr>
        <dsp:cNvPr id="0" name=""/>
        <dsp:cNvSpPr/>
      </dsp:nvSpPr>
      <dsp:spPr>
        <a:xfrm rot="5400000">
          <a:off x="7766373" y="-838497"/>
          <a:ext cx="1482816" cy="31403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7C282-84EA-4A18-AFDC-B0F17F2DC774}">
      <dsp:nvSpPr>
        <dsp:cNvPr id="0" name=""/>
        <dsp:cNvSpPr/>
      </dsp:nvSpPr>
      <dsp:spPr>
        <a:xfrm>
          <a:off x="7304892" y="367573"/>
          <a:ext cx="2919995" cy="195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Social Media</a:t>
          </a:r>
          <a:endParaRPr lang="en-GB" sz="20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Follow us on X: </a:t>
          </a:r>
          <a:r>
            <a:rPr lang="en-US" sz="1800" kern="1200" dirty="0">
              <a:solidFill>
                <a:srgbClr val="2761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@LegalAidAgency</a:t>
          </a:r>
          <a:endParaRPr lang="en-GB" sz="1800" kern="1200" dirty="0">
            <a:solidFill>
              <a:srgbClr val="276160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Get help from our customer </a:t>
          </a:r>
          <a:r>
            <a:rPr lang="en-GB" sz="1800" kern="1200" dirty="0"/>
            <a:t>service  account: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3" tooltip="https://x.com/laahelpte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@LAAHelpTeam</a:t>
          </a:r>
          <a:r>
            <a:rPr lang="en-GB" sz="1800" kern="1200" dirty="0">
              <a:solidFill>
                <a:srgbClr val="276160"/>
              </a:solidFill>
            </a:rPr>
            <a:t> 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Read our blog</a:t>
          </a:r>
        </a:p>
      </dsp:txBody>
      <dsp:txXfrm>
        <a:off x="7304892" y="367573"/>
        <a:ext cx="2919995" cy="195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12176-CD2F-C906-EA25-53B514285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4098B-0B48-AE56-B862-572A56252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3BFB-98CB-48B9-94EC-951DC396B1C8}" type="datetimeFigureOut">
              <a:rPr lang="en-GB" smtClean="0"/>
              <a:t>02/10/2025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3B982-9802-C80C-80B6-69CAFE725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5156C-BE97-DE51-2C5F-56A7C7AA8F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2910-E49B-45A5-AD4F-261F7F28C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67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A7AC-21A6-48FE-AADC-53FFB7595DE4}" type="datetimeFigureOut">
              <a:rPr lang="en-GB" smtClean="0"/>
              <a:t>02/10/2025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3158-828B-45DC-A055-D433B2F6AF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01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jsm.net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c.gov.uk/cyberessential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B0269-4DED-04E1-3D3A-691937C30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EC53F-A815-1BD4-C567-23F929E07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477E9-6DA4-24EE-E132-E20D17520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95E32-E3D2-2B1F-42B6-907A7B820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41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8C4D8-1EF1-8E6B-338C-20E6D764C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4DC15-1978-7ACF-2539-B1D1F08FA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8D2B3-7C6A-01C5-312A-28D354CE1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0DA20-D81D-1B3F-5203-22CB777AE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75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60935-2155-20B6-F7A0-D67869E5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AD84B-7FD7-DBD1-B757-B54A82FE2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58439-E2C4-4329-619C-88793E56A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2600" dirty="0"/>
              <a:t>The Specification has been updated to ensure only qualified and properly registered individuals provide police station advice.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9.26 Specification: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 has been updated to clarify what is expected of providers when instructing an accredited representative, particularly where the representative is instructed via an agency or similar arrangement. </a:t>
            </a:r>
          </a:p>
          <a:p>
            <a:r>
              <a:rPr lang="en-GB" sz="2600" b="1" dirty="0"/>
              <a:t>9.33 Specification </a:t>
            </a:r>
            <a:r>
              <a:rPr lang="en-GB" sz="2600" dirty="0"/>
              <a:t>–creates a formal route for raising concerns, enabling the LAA to investigate and act if needed.</a:t>
            </a:r>
          </a:p>
          <a:p>
            <a:r>
              <a:rPr lang="en-GB" sz="2600" dirty="0"/>
              <a:t>If you notice issues with a Representative’s:</a:t>
            </a:r>
          </a:p>
          <a:p>
            <a:pPr marL="630900" lvl="2" indent="-342900"/>
            <a:r>
              <a:rPr lang="en-GB" sz="2600" dirty="0"/>
              <a:t>Advice quality</a:t>
            </a:r>
          </a:p>
          <a:p>
            <a:pPr marL="630900" lvl="2" indent="-342900"/>
            <a:r>
              <a:rPr lang="en-GB" sz="2600" dirty="0"/>
              <a:t>Conduct or professionalism</a:t>
            </a:r>
          </a:p>
          <a:p>
            <a:pPr marL="630900" lvl="2" indent="-342900"/>
            <a:r>
              <a:rPr lang="en-GB" sz="2600" dirty="0"/>
              <a:t>Any other reasonable concern</a:t>
            </a:r>
          </a:p>
          <a:p>
            <a:r>
              <a:rPr lang="en-GB" sz="2600" dirty="0"/>
              <a:t>You must notify both the LAA and the Representative’s supervising solicitor within 5 business days, detailing the concern.</a:t>
            </a:r>
          </a:p>
          <a:p>
            <a:r>
              <a:rPr lang="en-US" sz="2600" b="1" dirty="0"/>
              <a:t>9.40 Specification </a:t>
            </a:r>
            <a:r>
              <a:rPr lang="en-US" sz="2600" dirty="0"/>
              <a:t>has been updated to ensure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Before advice is given, the Client must be informed of the status of the Duty Solicitor or Representative and the Provider they represent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87E4A-E4DD-E011-16BB-D89326C17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17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B3D42-8B25-37AF-79C6-DD44B1D0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0DCDE-94E4-C0B3-7F13-37D2AFE4E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099E7-FEA1-CE3F-08B0-6CA0D5341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83C2F-0854-57D9-B774-CC8D37876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64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D52A7-A246-7A59-57DE-77B41235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ED535-3066-A263-47F6-9DE36C904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CAA5D-1B35-431B-C87D-7CB47E674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F816-6774-C807-452C-2CEC103B3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72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954D-AE5E-A328-223F-69DD5C4E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C0B0D-3DED-AF92-F9AD-DEAF70468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79BAF-DF6D-B1AA-308D-9016206BE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152A-9180-6246-5A77-964861BFF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329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1B60B-6CF6-6955-684D-FB4965F2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990A4-AB57-FE2A-45C4-096EC6FCC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99BA6-24B4-84AB-9C97-DEAFFB6F2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34537-464B-537D-1AA3-F80B60E16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20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F16E7-7F9D-8866-4D1C-FE1BEE27E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96746-5132-0FFB-700D-9B727D081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202C1-7D0A-31FC-175B-D742CC456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B52F0-91D1-E813-79F5-398DD4E71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34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B87C-165E-48DA-38DF-E7C1C98A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2DBAE-C1F7-30A0-4C47-851A685FB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AF00F-E713-E001-E19D-404745B76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34AD1-36FC-A4C5-17D5-717C64A44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810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6D992-C467-B1F9-AE48-14193600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2F423-F5C5-E38F-6E6F-1F1FE2ED9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669C01-69A3-8C92-00BF-008E89D5F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33E3F-462B-943A-80C2-D25ACEE28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1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7A1C-F5A8-694A-F83E-3F636DEBC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93F37-E1C2-145D-FB2F-FA920C76B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F2132-50E0-30AF-B49B-B42D3B943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16189-3AA8-F219-C1C4-DA15D0A13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80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B84E2-18B9-6278-E98F-F04E6D312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BEF9D-F9B1-B035-3DC4-C5A3041A3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1205E-D576-68EC-C14A-444EAE165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2B45F-9350-80BD-8C59-25E319CAA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65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4B52C-A93E-759D-4FC9-579FCAFB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D1580-DA20-0A83-AD08-ADB904B9B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31AF7-1935-C52D-FCAB-75FD8FA46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598B9-06CE-0618-E485-F714BB6E9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221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8981-0FCE-C669-619D-AF828880C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66E1F-7F57-01B7-8B0A-28725EF76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BF555-8356-8FC0-9752-A17DBEC72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085F9-D01A-F25C-13ED-976E33AE8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552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F9BEC-E6F3-F7F7-3753-CD7CB7E3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B51E1-EAA4-36D4-9ED8-9F16720CF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7F9E8-8430-4E8F-C933-4A2F2331C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F08C3-3AF0-F624-3825-83A8A4A84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65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2575D-DF45-49B3-F6A2-4DDAACDC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D68C0-4271-C593-DE0B-03ADE22C1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DCEE5-3969-97A7-06E1-133470A3F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9ACF6-8898-C9E9-B7B7-635E5BB16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553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30501-5580-67DB-2252-7F003D8EF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68BFB-B156-6B73-A16A-91ED3E71E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C9441-D0A7-5EF3-5F98-FE76D42E9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sz="1200" dirty="0"/>
              <a:t>All providers and practitioners must use CJSM Secure email to mitigate potential Data Protection Act breaches which could lead to prosecution by the Information Commissioner’s Office (ICO) </a:t>
            </a:r>
          </a:p>
          <a:p>
            <a:pPr>
              <a:spcBef>
                <a:spcPts val="300"/>
              </a:spcBef>
            </a:pPr>
            <a:r>
              <a:rPr lang="en-GB" sz="1200" dirty="0"/>
              <a:t>You can apply for a CJSM account by visiting </a:t>
            </a:r>
            <a:r>
              <a:rPr lang="en-GB" sz="1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CJSM – Login</a:t>
            </a:r>
            <a:endParaRPr lang="en-GB" sz="1200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200" dirty="0"/>
              <a:t>When applying for a CJSM account you will need to provide: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an existing email address, and check whether your organisation is already connected to CJSM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contact information, and details of someone within your organisation who will act as the Organisation Administrator for CJSM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an application sponsor from the police, central government or the NHS ( N.B. this can be your Legal Aid Contract Manager 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signed terms and condition</a:t>
            </a:r>
            <a:endParaRPr lang="en-GB" sz="12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A5F03-7196-DF83-C083-D2BE41961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221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36ECA-4B4D-7B16-0689-2A4CC32A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7B2FC-40BC-5AAC-30CE-722D7548C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1FF7D-DDB8-E1B6-7435-7FAE7ED81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0320-C3A4-39DD-A9A1-E58A04861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827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F72A-99ED-BB01-72E9-9A2C59745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A7F093-4F09-63D5-EEFF-02493FD47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7B142-4664-C850-242D-D4835D31D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D78B4-BB86-9B8A-458C-2387F074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35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5CCD-8B28-E482-78FE-904DFEE0C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B1358-A064-4772-BEC7-F0ECC92B7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B689E-31F6-71DD-96D9-F30780190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4488-77F4-C9E7-75C4-28D6CA5AC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3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43371-C84B-0516-F3AD-2F1DD570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AF714-8224-E17B-9471-7CA25D1AD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2AAF6-0D50-9CA2-4610-A91F5834D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801F4-F6B3-B1CC-FC3B-72845C5CA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48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658-053F-6CCC-907C-1129E6356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6D7F7-20A9-8D4A-F347-5350F3FB4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0C7EA-BEA7-7598-9ECB-D17E3736D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dirty="0"/>
              <a:t>To undertake work under the crime contract 2025 you must hold a valid ’Cyber Essentials Basic Certification’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1200" dirty="0"/>
              <a:t>This is the minimum level mandated under the contract to ensure baseline protection against common internet-based threat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1200" dirty="0"/>
              <a:t>You must present your Contract Manager with a copy of the Cyber Essentials Certificate, if requested, as part of the verification process and as part of  the annual review process.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1200" dirty="0"/>
              <a:t>The cost of obtaining a Cyber Essentials Basic Certification will depend on the number of employees a you have, and the certification will apply to the organisation as a whole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1200" dirty="0"/>
              <a:t>Cyber Essentials Certification is valid for 12 months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1200" dirty="0"/>
              <a:t>To maintain certification, you must renew it annually. The accreditation body typically sends a reminder one month before the expiry date. When renewing, you must reapply and pay the application fee again.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200" dirty="0"/>
              <a:t>For further details and resources, please visit the official Cyber Essentials website: </a:t>
            </a:r>
            <a:r>
              <a:rPr lang="en-GB" sz="12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https://www.ncsc.gov.uk/cyberessentials</a:t>
            </a:r>
            <a:endParaRPr lang="en-GB" sz="12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7D626-61CD-390F-39CF-8B6B8D35F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41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76C7E-F761-C93B-01F8-DF7EED15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33F6E-AA40-0567-7EF0-9949BC442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9EA0D1-34CA-2558-FC53-F0F0F8465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DAA65-4928-8121-7436-A964C0226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9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9D0BC-A6E5-4F01-5263-0C617C8E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EDFC4-F2DE-9CC4-FFC6-B0DC39E33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BFCB2-36E4-5E86-100F-D2C361377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EA400-C2DB-4F7B-705A-9CC7F83BE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88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CA856-D36D-6B2F-7FFD-6E57962A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04205-2452-3040-C2A3-0A3FB5F77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6A21A-8414-4EC6-D376-363D93FEB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E5ECD-A097-1378-1D49-8103FBFEF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24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EA6D-BBC6-4392-8C07-98984617F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6813F-B211-E10A-FA69-79C9EA79B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83956-614A-68B8-C5ED-3E17B650B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/>
              <a:t>Please note </a:t>
            </a:r>
            <a:r>
              <a:rPr lang="en-GB" sz="1200" b="0" dirty="0"/>
              <a:t>that it is still the position that: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1200" b="0" dirty="0"/>
              <a:t>Any Duty Solicitor used to obtain Duty Slots must complete at least 50 hours of Criminal Defence Work per calendar month from the relevant office.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1200" b="0" dirty="0"/>
              <a:t>Providers must keep sufficient evidence of this work to comply with Clause 8.3(n) of the Standard Terms.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ED3E0-8CDF-20C1-8319-1CDF25148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53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1710-CD85-71FA-5E99-5418BB5F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2570A-6481-9192-0244-C22AB50E8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72A737-7C7B-FE17-4FC1-F3D195CEB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90D7E-520B-319F-6619-1A706BBAD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37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90F9-5019-854C-18E3-647D6222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9" y="2622074"/>
            <a:ext cx="7920000" cy="108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1EE0-638B-690E-3374-CE1E12D2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" y="3838357"/>
            <a:ext cx="7920000" cy="108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65C95F-3718-1528-8609-763CA1570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89" y="5364119"/>
            <a:ext cx="7920000" cy="2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Month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72911-4543-BB8B-B85F-A994E7D6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E8DE4-1BD1-6396-E411-41BF61B2A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09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58C2E-1BEC-755C-0E22-BFF6411F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1"/>
          <a:stretch/>
        </p:blipFill>
        <p:spPr>
          <a:xfrm>
            <a:off x="5417" y="2140943"/>
            <a:ext cx="12186583" cy="4717057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a:blip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E192E8-C229-F8C3-3D2C-A2C8B0ECC7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00" y="709871"/>
            <a:ext cx="1364100" cy="11911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01524D-E031-FE10-B07A-3F12760FA609}"/>
              </a:ext>
            </a:extLst>
          </p:cNvPr>
          <p:cNvSpPr txBox="1">
            <a:spLocks/>
          </p:cNvSpPr>
          <p:nvPr userDrawn="1"/>
        </p:nvSpPr>
        <p:spPr>
          <a:xfrm>
            <a:off x="912000" y="2773200"/>
            <a:ext cx="792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1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33D3-D582-48EF-0A2B-74426CC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300F-E606-52C3-A6CF-24C403CD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82AE5D-6592-4E1B-A6D2-0CB294D71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6D8-E2C8-3A59-6DA0-2FCCEA8D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340" y="1396800"/>
            <a:ext cx="5141085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0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Emphas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7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0CAA80-C190-ABB9-9518-D5ADD08D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46FDE-2545-F0FC-CA2B-A594A2E31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BECAB-34DD-B7CB-12D5-1F93453513EF}"/>
              </a:ext>
            </a:extLst>
          </p:cNvPr>
          <p:cNvSpPr txBox="1"/>
          <p:nvPr userDrawn="1"/>
        </p:nvSpPr>
        <p:spPr>
          <a:xfrm>
            <a:off x="813750" y="3893871"/>
            <a:ext cx="6097712" cy="171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</a:pPr>
            <a:r>
              <a:rPr lang="en-GB" sz="2000" b="1" i="0" u="none" strike="noStrike" dirty="0">
                <a:solidFill>
                  <a:schemeClr val="tx1"/>
                </a:solidFill>
                <a:effectLst/>
                <a:latin typeface="+mn-lt"/>
              </a:rPr>
              <a:t>Legal Aid Agency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13th Floor (13.51)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102 Petty France</a:t>
            </a:r>
          </a:p>
          <a:p>
            <a:pPr algn="l" rtl="0" fontAlgn="base">
              <a:lnSpc>
                <a:spcPts val="135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London SW1H 9AJ</a:t>
            </a:r>
          </a:p>
          <a:p>
            <a:pPr algn="l" rtl="0" fontAlgn="base">
              <a:lnSpc>
                <a:spcPts val="135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gov.uk/government/organisations/legal-aid-agency 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F3EF4-BF41-0563-2948-DCF0BDB2E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426" y="1395413"/>
            <a:ext cx="10727999" cy="4229897"/>
          </a:xfrm>
        </p:spPr>
        <p:txBody>
          <a:bodyPr>
            <a:normAutofit/>
          </a:bodyPr>
          <a:lstStyle>
            <a:lvl1pPr>
              <a:defRPr sz="2000"/>
            </a:lvl1pPr>
            <a:lvl2pPr marL="360000" indent="-360000">
              <a:defRPr sz="2000"/>
            </a:lvl2pPr>
            <a:lvl3pPr marL="720000" indent="-360000">
              <a:defRPr sz="2000"/>
            </a:lvl3pPr>
            <a:lvl4pPr marL="1080000" indent="-360000">
              <a:defRPr sz="2000"/>
            </a:lvl4pPr>
            <a:lvl5pPr marL="1440000" indent="-36000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95A724-0307-5E19-7110-5595331D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435400"/>
            <a:ext cx="7201467" cy="180000"/>
          </a:xfrm>
        </p:spPr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5F334E-7AE3-0CBE-EA56-9B84B7D2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2136"/>
            <a:ext cx="10728000" cy="90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443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4E23D-FE4D-87EC-DB78-4BAA2E5D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2136"/>
            <a:ext cx="10728000" cy="90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B569-A999-1851-FEC6-8F133AB3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426" y="1395662"/>
            <a:ext cx="10728000" cy="422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5D26-AA16-8F2A-0616-ED002328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367" y="6426526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E07B-E53E-0564-C75F-F4BF63EE2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648" y="6169565"/>
            <a:ext cx="4504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 b="1">
                <a:solidFill>
                  <a:schemeClr val="accent1"/>
                </a:solidFill>
              </a:defRPr>
            </a:lvl1pPr>
          </a:lstStyle>
          <a:p>
            <a:fld id="{C0189ED6-F87B-4BC1-907E-EF602CA5C6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F27CC-1B50-E338-B2EE-8B6A30D148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14925" y="6350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E86C5-6C8B-F386-77C0-89E133AB297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14925" y="661162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52071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2" r:id="rId3"/>
    <p:sldLayoutId id="2147483663" r:id="rId4"/>
    <p:sldLayoutId id="2147483664" r:id="rId5"/>
    <p:sldLayoutId id="2147483667" r:id="rId6"/>
    <p:sldLayoutId id="2147483653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ime.contracts@justice.gov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ssets.publishing.service.gov.uk/media/66ebfff78438f63153b1d94c/Application_Guide_for_publication_V.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rime.contracts@justice.gov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ssets.publishing.service.gov.uk/media/66ebfff78438f63153b1d94c/Application_Guide_for_publication_V.3.pdf" TargetMode="External"/><Relationship Id="rId4" Type="http://schemas.openxmlformats.org/officeDocument/2006/relationships/hyperlink" Target="https://www.gov.uk/guidance/duty-solicitors-rotas-information-and-guidan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c.gov.uk/cyberessenti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tandard-crime-contract-20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AAHelpUsSayYes@justice.gov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legal-aid-agency-audi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jsm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tysolicitors.org/ords/f?p=109:1::::::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omplaints@dutysolicitors.org" TargetMode="External"/><Relationship Id="rId5" Type="http://schemas.openxmlformats.org/officeDocument/2006/relationships/hyperlink" Target="mailto:enquiries@dutysolicitors.org" TargetMode="External"/><Relationship Id="rId4" Type="http://schemas.openxmlformats.org/officeDocument/2006/relationships/hyperlink" Target="https://www.dutysolicitors.org/ords/r/laaprod/109/files/static/v40/DSCC%20User%20Manual%202022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tandard-crime-contract-202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uidance/duty-solicitors-rotas-information-and-guidance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islation.gov.uk/uksi/2013/435/contents" TargetMode="External"/><Relationship Id="rId3" Type="http://schemas.openxmlformats.org/officeDocument/2006/relationships/hyperlink" Target="https://www.gov.uk/government/publications/criminal-legal-aid-manual" TargetMode="External"/><Relationship Id="rId7" Type="http://schemas.openxmlformats.org/officeDocument/2006/relationships/hyperlink" Target="https://www.gov.uk/government/publications/crown-court-fee-guidanc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v.uk/guidance/funding-and-costs-assessment-for-civil-and-crime-matters" TargetMode="External"/><Relationship Id="rId5" Type="http://schemas.openxmlformats.org/officeDocument/2006/relationships/hyperlink" Target="https://www.gov.uk/government/publications/cwa-codes-guidance" TargetMode="External"/><Relationship Id="rId10" Type="http://schemas.openxmlformats.org/officeDocument/2006/relationships/hyperlink" Target="https://www.gov.uk/guidance/legal-aid-agency-audits" TargetMode="External"/><Relationship Id="rId4" Type="http://schemas.openxmlformats.org/officeDocument/2006/relationships/hyperlink" Target="https://www.gov.uk/guidance/criminal-legal-aid-means-testing" TargetMode="External"/><Relationship Id="rId9" Type="http://schemas.openxmlformats.org/officeDocument/2006/relationships/hyperlink" Target="https://legalaidlearning.justice.gov.uk/crime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09-finding-a-purpose-and-selectin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7F71-B14D-5C0D-3FF5-1BBCC940D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8" y="2622074"/>
            <a:ext cx="10071177" cy="1080000"/>
          </a:xfrm>
        </p:spPr>
        <p:txBody>
          <a:bodyPr>
            <a:normAutofit fontScale="90000"/>
          </a:bodyPr>
          <a:lstStyle/>
          <a:p>
            <a:r>
              <a:rPr lang="en-US" dirty="0"/>
              <a:t>#HelpUsSayYes webinar: Crime Contract 2025</a:t>
            </a:r>
            <a:br>
              <a:rPr lang="en-US" dirty="0"/>
            </a:br>
            <a:r>
              <a:rPr lang="en-US" dirty="0"/>
              <a:t>information for providers holding a crime contract 2025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1182CE-9392-D73E-F3D7-AE07E2B2D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88" y="3993096"/>
            <a:ext cx="7920000" cy="1080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Service development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E208B1-4788-BFC0-7C66-534FFDA51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7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E647D-B16E-921E-48D2-1E575DF12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D20B-966F-6B69-B5D6-B311A378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Op</a:t>
            </a:r>
            <a:r>
              <a:rPr lang="en-US" sz="2400" b="1" i="0" spc="0" baseline="0" dirty="0">
                <a:solidFill>
                  <a:srgbClr val="276160"/>
                </a:solidFill>
              </a:rPr>
              <a:t>ening a new </a:t>
            </a:r>
            <a:r>
              <a:rPr lang="en-US" dirty="0">
                <a:solidFill>
                  <a:srgbClr val="276160"/>
                </a:solidFill>
              </a:rPr>
              <a:t>o</a:t>
            </a:r>
            <a:r>
              <a:rPr lang="en-US" sz="2400" b="1" i="0" spc="0" baseline="0" dirty="0">
                <a:solidFill>
                  <a:srgbClr val="276160"/>
                </a:solidFill>
              </a:rPr>
              <a:t>ffice under the crime </a:t>
            </a:r>
            <a:r>
              <a:rPr lang="en-US" dirty="0">
                <a:solidFill>
                  <a:srgbClr val="276160"/>
                </a:solidFill>
              </a:rPr>
              <a:t>c</a:t>
            </a:r>
            <a:r>
              <a:rPr lang="en-US" sz="2400" b="1" i="0" spc="0" baseline="0" dirty="0">
                <a:solidFill>
                  <a:srgbClr val="276160"/>
                </a:solidFill>
              </a:rPr>
              <a:t>ontract 2025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013E-1179-A711-C1F1-61F60E318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F11F7-DDB5-8393-A7C8-30BA1F74A0B0}"/>
              </a:ext>
            </a:extLst>
          </p:cNvPr>
          <p:cNvSpPr txBox="1"/>
          <p:nvPr/>
        </p:nvSpPr>
        <p:spPr>
          <a:xfrm>
            <a:off x="809425" y="1272136"/>
            <a:ext cx="105142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0" dirty="0"/>
              <a:t>If</a:t>
            </a:r>
            <a:r>
              <a:rPr lang="en-GB" sz="2000" dirty="0"/>
              <a:t> you have successfully obtained a 2025 crime contract, you can open new offices during the contract term and undertake duty solicitor work from those offices.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Steps to follow: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Submit a request: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provider must email their request to open a new office (or add a new class of work) to </a:t>
            </a:r>
            <a:r>
              <a:rPr lang="en-GB" sz="20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crime.contracts@justice.gov.uk</a:t>
            </a:r>
            <a:r>
              <a:rPr lang="en-GB" sz="2000" dirty="0"/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This process is outlined in Paragraph 6.3 of the </a:t>
            </a:r>
            <a:r>
              <a:rPr lang="en-GB" sz="20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Guide</a:t>
            </a:r>
            <a:r>
              <a:rPr lang="en-GB" sz="2000" dirty="0"/>
              <a:t>.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Verification required: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Each new office must undergo successful verification.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Duty rota eligibility: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Once verified, the provider can join the next available duty rota entry point for that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E24B4-61D2-67CD-AFF1-EC2E445B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20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19B71-A594-BCCD-0B0B-9DEE49CF2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9C42-1811-2E0F-0068-21F63490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76160"/>
                </a:solidFill>
              </a:rPr>
              <a:t>Moving offices under the crime contract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F5AE6-153C-80F3-1996-D566855A4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156B4-CBC5-F50E-79EB-232E6C0D8ECF}"/>
              </a:ext>
            </a:extLst>
          </p:cNvPr>
          <p:cNvSpPr txBox="1"/>
          <p:nvPr/>
        </p:nvSpPr>
        <p:spPr>
          <a:xfrm>
            <a:off x="809425" y="1095866"/>
            <a:ext cx="10514249" cy="588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If you to move an office under the 2025 crime contract, you should: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1) Check Clause 21.11 of the Standard Terms 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2) Notify your LAA contract manager. 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3) The move might affect duty scheme eligibility and could require a request via </a:t>
            </a:r>
            <a:r>
              <a:rPr lang="en-GB" sz="20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crime.contracts@justice.gov.uk</a:t>
            </a:r>
            <a:r>
              <a:rPr lang="en-GB" sz="20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Duty scheme boundaries can be checked using the </a:t>
            </a: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Postcode Tool</a:t>
            </a: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Please note: </a:t>
            </a:r>
            <a:r>
              <a:rPr lang="en-GB" sz="2000" dirty="0"/>
              <a:t>Unlike the 2022 contract</a:t>
            </a:r>
            <a:r>
              <a:rPr lang="en-GB" sz="2000" b="1" dirty="0"/>
              <a:t>,</a:t>
            </a:r>
            <a:r>
              <a:rPr lang="en-US" sz="2000" dirty="0"/>
              <a:t> if a provider relocates an office, under the 2025 contract, into a new duty scheme area, they may join that scheme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 before, providers will lose membership of any schemes they remain ineligible for as a result of moving.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more information on office relocations please see</a:t>
            </a:r>
            <a:r>
              <a:rPr lang="en-US" sz="2000" b="1" dirty="0"/>
              <a:t> </a:t>
            </a:r>
            <a:r>
              <a:rPr lang="en-US" sz="2000" u="sng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6.5 Application Guide.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2400"/>
              </a:spcBef>
            </a:pP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C18A3-110E-800E-1585-735BA757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36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7DAD-0265-3E0E-F9B5-75D1B645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00DC-5ABB-35D4-BC3E-0FFA1AA7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Mandation of cyber essential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A4D16-02D8-5832-23B3-FC4181583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F1EA2-BF30-4867-7D71-0D9D438940B6}"/>
              </a:ext>
            </a:extLst>
          </p:cNvPr>
          <p:cNvSpPr txBox="1"/>
          <p:nvPr/>
        </p:nvSpPr>
        <p:spPr>
          <a:xfrm>
            <a:off x="809424" y="1185966"/>
            <a:ext cx="1072800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GB" sz="2000" dirty="0"/>
              <a:t>To undertake work under the crime contract 2025 you must hold a valid ’Cyber Essentials Basic Certification’ 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This is the minimum level mandated under the contract to ensure baseline protection against common internet-based threat 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You must present your contract manager with a copy of the cyber essentials certificate, 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cost of obtaining a cyber essentials basic certification depends on the number of employees a you have:</a:t>
            </a:r>
          </a:p>
          <a:p>
            <a:pPr marL="914400" lvl="1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certification will apply to the whole organisation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Cyber essentials certification is valid for 12 months 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To maintain certification, you must renew it annually:</a:t>
            </a:r>
          </a:p>
          <a:p>
            <a:pPr marL="914400" lvl="1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When renewing, you must reapply and pay the application fee again. 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For further details and resources, please visit the official cyber essentials website: </a:t>
            </a:r>
            <a:r>
              <a:rPr lang="en-GB" sz="20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https://www.ncsc.gov.uk/cyberessentials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FDB54-6587-113F-30D0-1EB110B5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7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92A44-143A-A979-CA1A-FCB3825FD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8288-277D-B15A-8390-6061EB47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Changes to office </a:t>
            </a:r>
            <a:r>
              <a:rPr lang="en-US" dirty="0">
                <a:solidFill>
                  <a:srgbClr val="276160"/>
                </a:solidFill>
              </a:rPr>
              <a:t>r</a:t>
            </a:r>
            <a:r>
              <a:rPr lang="en-US" sz="2400" b="1" i="0" spc="0" baseline="0" dirty="0">
                <a:solidFill>
                  <a:srgbClr val="276160"/>
                </a:solidFill>
              </a:rPr>
              <a:t>equirements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F05FD-EA52-035F-07FC-7F8E8221C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69BE9-E987-A391-5EF1-38947E2FA073}"/>
              </a:ext>
            </a:extLst>
          </p:cNvPr>
          <p:cNvSpPr txBox="1"/>
          <p:nvPr/>
        </p:nvSpPr>
        <p:spPr>
          <a:xfrm>
            <a:off x="809425" y="1174949"/>
            <a:ext cx="1051424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Office Requirements have been relaxed under the crime contract 2025: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2.38(c) Specification: </a:t>
            </a:r>
            <a:r>
              <a:rPr lang="en-US" sz="2000" dirty="0"/>
              <a:t>Offices must now be open at least 5 hours between 8am–8pm on business days (reduced from 7 hours)</a:t>
            </a:r>
            <a:endParaRPr lang="en-GB" sz="2000" i="1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The requirements for offices which deliver prison law only services have been made more flexible:</a:t>
            </a:r>
            <a:br>
              <a:rPr lang="en-GB" sz="2000" dirty="0"/>
            </a:br>
            <a:r>
              <a:rPr lang="en-GB" sz="2000" dirty="0"/>
              <a:t>These offices need to meet the criteria as per 2.39 Specification: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Satisfy any professional requirements of your relevant professional body and be registered as appropriate. </a:t>
            </a:r>
            <a:endParaRPr lang="en-GB" sz="20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Contain suitable facilities to interview clients, witnesses and any other persons in a private interview room where that is required; and </a:t>
            </a:r>
            <a:endParaRPr lang="en-GB" sz="20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Meet any relevant health and safety, quality and service standards together with additional standards set out in this contract</a:t>
            </a: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3DA40-ADBB-1610-D17A-C9BDCDA6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77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7E1EE-B6C0-6094-F181-5EA693AC6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4283-64CE-8CB0-3149-5C444EA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Changes to supervision </a:t>
            </a:r>
            <a:r>
              <a:rPr lang="en-US" dirty="0">
                <a:solidFill>
                  <a:srgbClr val="276160"/>
                </a:solidFill>
              </a:rPr>
              <a:t>and s</a:t>
            </a:r>
            <a:r>
              <a:rPr lang="en-US" sz="2400" b="1" i="0" spc="0" baseline="0" dirty="0">
                <a:solidFill>
                  <a:srgbClr val="276160"/>
                </a:solidFill>
              </a:rPr>
              <a:t>ervice </a:t>
            </a:r>
            <a:r>
              <a:rPr lang="en-US" dirty="0">
                <a:solidFill>
                  <a:srgbClr val="276160"/>
                </a:solidFill>
              </a:rPr>
              <a:t>s</a:t>
            </a:r>
            <a:r>
              <a:rPr lang="en-US" sz="2400" b="1" i="0" spc="0" baseline="0" dirty="0">
                <a:solidFill>
                  <a:srgbClr val="276160"/>
                </a:solidFill>
              </a:rPr>
              <a:t>tandards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8552D-EEFF-F5DF-C692-0C851FAD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B2418-A367-3F53-368D-212C02309D38}"/>
              </a:ext>
            </a:extLst>
          </p:cNvPr>
          <p:cNvSpPr txBox="1"/>
          <p:nvPr/>
        </p:nvSpPr>
        <p:spPr>
          <a:xfrm>
            <a:off x="809425" y="1152915"/>
            <a:ext cx="1108465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655" lvl="2" indent="-287655" fontAlgn="ctr">
              <a:spcAft>
                <a:spcPts val="600"/>
              </a:spcAft>
            </a:pPr>
            <a:r>
              <a:rPr lang="en-US" sz="2000" dirty="0"/>
              <a:t>Fixed supervisor-to-staff ratios have been removed, allowing </a:t>
            </a:r>
            <a:r>
              <a:rPr lang="en-GB" sz="2000" dirty="0"/>
              <a:t>more flexibility to set</a:t>
            </a:r>
          </a:p>
          <a:p>
            <a:pPr marL="287655" lvl="2" indent="-287655" fontAlgn="ctr">
              <a:spcAft>
                <a:spcPts val="600"/>
              </a:spcAft>
            </a:pPr>
            <a:r>
              <a:rPr lang="en-GB" sz="2000" dirty="0"/>
              <a:t>supervisory arrangements in accordance with their professional obligations.</a:t>
            </a:r>
          </a:p>
          <a:p>
            <a:pPr marL="287655" lvl="2" indent="-287655" fontAlgn="ctr">
              <a:spcAft>
                <a:spcPts val="600"/>
              </a:spcAft>
            </a:pPr>
            <a:r>
              <a:rPr lang="en-US" sz="2000" dirty="0">
                <a:cs typeface="Arial"/>
              </a:rPr>
              <a:t>To ensure your obligations of effective supervision are met, you must ensure the following: </a:t>
            </a:r>
          </a:p>
          <a:p>
            <a:pPr marL="342900" lvl="2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2.7 Specification: </a:t>
            </a:r>
          </a:p>
          <a:p>
            <a:pPr marL="744855" lvl="3" indent="-28765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Supervisors must be accessible to those who they supervise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2.17 Specification: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Supervisors must have arrangements in place to: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Allocate time for supervising each designated fee earner or caseworker.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Ensure the level of supervision matches the individual’s skills, knowledge, and experience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2.18 Specification: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Supervisors must review files for each designated fee earner or caseworker, with the number of reviews reflecting the individual’s skills, knowledge, and experience.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Outcomes and any corrective actions must be recorded</a:t>
            </a:r>
            <a:endParaRPr lang="en-US" sz="2000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2BCF9-7F1F-D3EA-4999-C4A6E24B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43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0CBC-1C46-0E0C-6F00-8D14527F2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9DEC-988A-E54B-DE60-545E6B9B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Changes to supervision and service standards continued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E68B9-73F4-879C-5C6A-1B6A9B755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12DE1-C1F2-F60A-F376-4B0100FFA3E7}"/>
              </a:ext>
            </a:extLst>
          </p:cNvPr>
          <p:cNvSpPr txBox="1"/>
          <p:nvPr/>
        </p:nvSpPr>
        <p:spPr>
          <a:xfrm>
            <a:off x="809425" y="1135528"/>
            <a:ext cx="105142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Under the crime contract 2025 supervisors may oversee staff across</a:t>
            </a:r>
            <a:r>
              <a:rPr lang="en-GB" sz="2000" dirty="0"/>
              <a:t> a maximum of two providers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provided quality standards are maintained. </a:t>
            </a:r>
          </a:p>
          <a:p>
            <a:pPr marL="342900" lvl="2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/>
              <a:t>his is subject to each provider employing at least one FTE supervisor in the relevant class of work.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800100" lvl="3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/>
              <a:t>“Full Time Equivalent” or “FTE” means the equivalent of one individual working 35 hours in a standard 7-day week (excluding breaks). </a:t>
            </a:r>
            <a:endParaRPr lang="en-GB" sz="2000" dirty="0"/>
          </a:p>
          <a:p>
            <a:pPr marL="342900" lvl="2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Additionally, the standard quality mark (SQM) audit cycle has been extended from 3 to 5 years</a:t>
            </a:r>
          </a:p>
          <a:p>
            <a:pPr marL="342900" lvl="2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Further information:</a:t>
            </a:r>
          </a:p>
          <a:p>
            <a:pPr marL="800100" lvl="3" indent="-342900" font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ea typeface="MS Minch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2.1 – 2.26 Specification Crime Contract 2025</a:t>
            </a:r>
            <a:endParaRPr lang="en-US" sz="2000" b="1" dirty="0">
              <a:solidFill>
                <a:schemeClr val="accent1"/>
              </a:solidFill>
              <a:highlight>
                <a:srgbClr val="FFFF00"/>
              </a:highlight>
              <a:ea typeface="MS Mincho"/>
            </a:endParaRPr>
          </a:p>
          <a:p>
            <a:pPr marL="800100" lvl="3" indent="-342900" font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Supervisor</a:t>
            </a:r>
            <a:r>
              <a:rPr lang="en-US" sz="2000" b="1" dirty="0">
                <a:solidFill>
                  <a:srgbClr val="00B1E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</a:t>
            </a:r>
            <a:endParaRPr lang="en-GB" sz="2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58F70-6A62-8292-D7B0-2955D5D7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32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541CC-2610-D7FA-F291-7CD0A7B02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28CE-94ED-EC8B-46F0-04C07AF5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Changes to duty </a:t>
            </a:r>
            <a:r>
              <a:rPr lang="en-US" dirty="0">
                <a:solidFill>
                  <a:srgbClr val="276160"/>
                </a:solidFill>
              </a:rPr>
              <a:t>s</a:t>
            </a:r>
            <a:r>
              <a:rPr lang="en-US" sz="2400" b="1" i="0" spc="0" baseline="0" dirty="0">
                <a:solidFill>
                  <a:srgbClr val="276160"/>
                </a:solidFill>
              </a:rPr>
              <a:t>olicitor </a:t>
            </a:r>
            <a:r>
              <a:rPr lang="en-US" dirty="0">
                <a:solidFill>
                  <a:srgbClr val="276160"/>
                </a:solidFill>
              </a:rPr>
              <a:t>c</a:t>
            </a:r>
            <a:r>
              <a:rPr lang="en-US" sz="2400" b="1" i="0" spc="0" baseline="0" dirty="0">
                <a:solidFill>
                  <a:srgbClr val="276160"/>
                </a:solidFill>
              </a:rPr>
              <a:t>ase </a:t>
            </a:r>
            <a:r>
              <a:rPr lang="en-US" dirty="0">
                <a:solidFill>
                  <a:srgbClr val="276160"/>
                </a:solidFill>
              </a:rPr>
              <a:t>i</a:t>
            </a:r>
            <a:r>
              <a:rPr lang="en-US" sz="2400" b="1" i="0" spc="0" baseline="0" dirty="0">
                <a:solidFill>
                  <a:srgbClr val="276160"/>
                </a:solidFill>
              </a:rPr>
              <a:t>nvolvement </a:t>
            </a:r>
            <a:r>
              <a:rPr lang="en-US" dirty="0">
                <a:solidFill>
                  <a:srgbClr val="276160"/>
                </a:solidFill>
              </a:rPr>
              <a:t>r</a:t>
            </a:r>
            <a:r>
              <a:rPr lang="en-US" sz="2400" b="1" i="0" spc="0" baseline="0" dirty="0">
                <a:solidFill>
                  <a:srgbClr val="276160"/>
                </a:solidFill>
              </a:rPr>
              <a:t>equirements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F448-7119-25F7-D66A-EC6D18D28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79169-3166-EFDE-49D8-F9093692066E}"/>
              </a:ext>
            </a:extLst>
          </p:cNvPr>
          <p:cNvSpPr txBox="1"/>
          <p:nvPr/>
        </p:nvSpPr>
        <p:spPr>
          <a:xfrm>
            <a:off x="809425" y="1228397"/>
            <a:ext cx="10514249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Case involvement requirements for duty solicitors have been aligned with the supervisor case involvement requirements: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Reduces the burden on duty solicitors who are also supervisors from having to meet two differing standards.   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6.21 Specification: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To retain duty slots and deploy duty solicitors, each duty solicitor must: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Complete at least 6 police station advice and assistance cases every rolling 12 months, only 2 can be telephone-only without attendance.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 each rolling 12-month period, do either:</a:t>
            </a:r>
          </a:p>
          <a:p>
            <a:pPr marL="15453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20 Magistrates’ court representations (including duty sessions), or</a:t>
            </a:r>
          </a:p>
          <a:p>
            <a:pPr marL="15453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10 Magistrates’ court + 5 Crown Court representations.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Within every 3-month rolling period, complete at least 1 in-person police station duty attendance  (telephone advice doesn’t count) or;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1 duty slot in your name.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3FFF9-2009-D923-3C3C-3B1DE627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6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E6A6C-CB9B-FBE6-0459-AD289218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1976-586D-2961-391C-CF059E46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Changes to peer </a:t>
            </a:r>
            <a:r>
              <a:rPr lang="en-US" dirty="0">
                <a:solidFill>
                  <a:srgbClr val="276160"/>
                </a:solidFill>
              </a:rPr>
              <a:t>r</a:t>
            </a:r>
            <a:r>
              <a:rPr lang="en-US" sz="2400" b="1" i="0" spc="0" baseline="0" dirty="0">
                <a:solidFill>
                  <a:srgbClr val="276160"/>
                </a:solidFill>
              </a:rPr>
              <a:t>eview </a:t>
            </a:r>
            <a:r>
              <a:rPr lang="en-US" dirty="0">
                <a:solidFill>
                  <a:srgbClr val="276160"/>
                </a:solidFill>
              </a:rPr>
              <a:t>s</a:t>
            </a:r>
            <a:r>
              <a:rPr lang="en-US" sz="2400" b="1" i="0" spc="0" baseline="0" dirty="0">
                <a:solidFill>
                  <a:srgbClr val="276160"/>
                </a:solidFill>
              </a:rPr>
              <a:t>anctions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EACDA6-0CD4-E58F-4B70-687BF74F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Clause 10.10 has been introduced into the crime contract 2025 in respect of peer review ratings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If your contract work receives a rating of 5 in the first peer review, you can make representations.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If the rating is upheld, it is considered a fundamental breach: </a:t>
            </a:r>
          </a:p>
          <a:p>
            <a:pPr marL="594900" lvl="1" indent="-342900">
              <a:lnSpc>
                <a:spcPct val="150000"/>
              </a:lnSpc>
            </a:pPr>
            <a:r>
              <a:rPr lang="en-GB" dirty="0"/>
              <a:t>This may lead to the immediate termination of  your contract in the relevant category of law as a fundamental breach following an initial peer review.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are also liable to reimburse the standard peer review costs.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B07DF-F5C1-23F3-795E-744948DEA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414BD-44E6-43E0-F566-C812C36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12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9C3EA-5F02-4D65-65A2-92333568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CA91-607A-46C7-8C92-92868069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Changes to client </a:t>
            </a:r>
            <a:r>
              <a:rPr lang="en-US" dirty="0">
                <a:solidFill>
                  <a:srgbClr val="276160"/>
                </a:solidFill>
              </a:rPr>
              <a:t>f</a:t>
            </a:r>
            <a:r>
              <a:rPr lang="en-US" sz="2400" b="1" i="0" spc="0" baseline="0" dirty="0">
                <a:solidFill>
                  <a:srgbClr val="276160"/>
                </a:solidFill>
              </a:rPr>
              <a:t>eedback </a:t>
            </a:r>
            <a:r>
              <a:rPr lang="en-US" dirty="0">
                <a:solidFill>
                  <a:srgbClr val="276160"/>
                </a:solidFill>
              </a:rPr>
              <a:t>p</a:t>
            </a:r>
            <a:r>
              <a:rPr lang="en-US" sz="2400" b="1" i="0" spc="0" baseline="0" dirty="0">
                <a:solidFill>
                  <a:srgbClr val="276160"/>
                </a:solidFill>
              </a:rPr>
              <a:t>rocedures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D5CC-AC7E-A164-18B4-7CD88353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5" y="1272136"/>
            <a:ext cx="10728000" cy="48974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Providers are now required to have a written procedure that encourages clients to provide feedback about the quality of service they receive.</a:t>
            </a:r>
          </a:p>
          <a:p>
            <a:pPr>
              <a:lnSpc>
                <a:spcPct val="150000"/>
              </a:lnSpc>
            </a:pPr>
            <a:r>
              <a:rPr lang="en-US" dirty="0"/>
              <a:t>The written procedure should be designed to: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Monitor service quality and outline any corrective action to be taken.</a:t>
            </a:r>
            <a:endParaRPr lang="en-GB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Assess the quality of:</a:t>
            </a:r>
          </a:p>
          <a:p>
            <a:pPr marL="594900" lvl="1" indent="-342900">
              <a:lnSpc>
                <a:spcPct val="150000"/>
              </a:lnSpc>
            </a:pPr>
            <a:r>
              <a:rPr lang="en-US" dirty="0"/>
              <a:t>The legal advice provided</a:t>
            </a:r>
          </a:p>
          <a:p>
            <a:pPr marL="594900" lvl="1" indent="-342900">
              <a:lnSpc>
                <a:spcPct val="150000"/>
              </a:lnSpc>
            </a:pPr>
            <a:r>
              <a:rPr lang="en-US" dirty="0"/>
              <a:t>Client service, and </a:t>
            </a:r>
          </a:p>
          <a:p>
            <a:pPr marL="594900" lvl="1" indent="-342900">
              <a:lnSpc>
                <a:spcPct val="150000"/>
              </a:lnSpc>
            </a:pPr>
            <a:r>
              <a:rPr lang="en-US" dirty="0"/>
              <a:t>Client perceptions.</a:t>
            </a:r>
          </a:p>
          <a:p>
            <a:pPr lvl="1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67B9F-9AF5-CB44-83D0-8357C1AB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EA01E-8FE2-02D5-BA07-2D71B18F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32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25D33-FA54-0EA4-9BA1-F374A9D7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6EF0-1A11-DD8A-F77C-8672C0AB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Changes to accredited representatives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A959-6593-B784-818D-C716AA98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5" y="1272136"/>
            <a:ext cx="10728000" cy="489742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The Specification has been updated to ensure only qualified and properly registered individuals provide police station advice: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9.26 Specification: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Clarifies what is expected of providers when instructing an accredited representative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9.33 Specification: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Creates a formal route for raising concerns about a representative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9.40 Specification: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Updated to ensure, before advice is given, the client is informed of the status of duty solicitor / representative and provider they represent</a:t>
            </a:r>
          </a:p>
          <a:p>
            <a:pPr lvl="1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2473C-055F-4EAB-05FE-41D367523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BF4FE-D0B0-D161-C5CF-F6F3EA76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77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EEA8-10A9-4C57-8FBD-DACCF56D5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2" y="672396"/>
            <a:ext cx="11012776" cy="34523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Technical tips for this webinar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4139-CF14-43F8-8722-07ADA914D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993" y="1764918"/>
            <a:ext cx="5448001" cy="35242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Please remain on mute during the webinar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You can ask us questions throughout each section using the ‘meeting chat’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You can keep the meeting chat throughout the event to view other questions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Email us if you experience technical issues during the webinar:  </a:t>
            </a:r>
            <a:r>
              <a:rPr lang="en-GB" sz="1800" b="0" u="sng" dirty="0">
                <a:solidFill>
                  <a:srgbClr val="2761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LAAHelpUsSayYes@justice.gov.uk</a:t>
            </a:r>
            <a:endParaRPr lang="en-US" sz="1800" b="0" dirty="0">
              <a:solidFill>
                <a:srgbClr val="276160"/>
              </a:solidFill>
              <a:cs typeface="Arial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8E029E9-38F7-6AC8-715B-86FAC9AF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61A2-6647-43DA-9FD9-AD4ECDC1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8" name="Group 7" descr="screen shots of MS Teams">
            <a:extLst>
              <a:ext uri="{FF2B5EF4-FFF2-40B4-BE49-F238E27FC236}">
                <a16:creationId xmlns:a16="http://schemas.microsoft.com/office/drawing/2014/main" id="{4313DFD6-115A-4265-BD9D-06F7DC6548C9}"/>
              </a:ext>
            </a:extLst>
          </p:cNvPr>
          <p:cNvGrpSpPr/>
          <p:nvPr/>
        </p:nvGrpSpPr>
        <p:grpSpPr>
          <a:xfrm>
            <a:off x="6485679" y="1840461"/>
            <a:ext cx="3434430" cy="3522688"/>
            <a:chOff x="6752970" y="1460672"/>
            <a:chExt cx="3434430" cy="35226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B6B0F-160C-40D8-BE03-E744F522C7A2}"/>
                </a:ext>
              </a:extLst>
            </p:cNvPr>
            <p:cNvSpPr txBox="1"/>
            <p:nvPr/>
          </p:nvSpPr>
          <p:spPr>
            <a:xfrm>
              <a:off x="7017150" y="1460672"/>
              <a:ext cx="274320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Camera and audio off when icons appear like this:</a:t>
              </a:r>
              <a:endParaRPr lang="en-US" sz="1600" dirty="0">
                <a:cs typeface="Arial"/>
              </a:endParaRPr>
            </a:p>
          </p:txBody>
        </p:sp>
        <p:pic>
          <p:nvPicPr>
            <p:cNvPr id="7" name="Picture 7" descr="Graphic showing meeting chat bubble ">
              <a:extLst>
                <a:ext uri="{FF2B5EF4-FFF2-40B4-BE49-F238E27FC236}">
                  <a16:creationId xmlns:a16="http://schemas.microsoft.com/office/drawing/2014/main" id="{EBFBABC9-8BEE-4185-8625-57B4AAE7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151" y="2063294"/>
              <a:ext cx="2449015" cy="1123950"/>
            </a:xfrm>
            <a:prstGeom prst="rect">
              <a:avLst/>
            </a:prstGeom>
          </p:spPr>
        </p:pic>
        <p:sp>
          <p:nvSpPr>
            <p:cNvPr id="10" name="TextBox 9" descr="Text: Click here to view the meeting chat&#10;">
              <a:extLst>
                <a:ext uri="{FF2B5EF4-FFF2-40B4-BE49-F238E27FC236}">
                  <a16:creationId xmlns:a16="http://schemas.microsoft.com/office/drawing/2014/main" id="{92C0B6FA-7EBE-4DF4-90DC-DEE680BC15F8}"/>
                </a:ext>
              </a:extLst>
            </p:cNvPr>
            <p:cNvSpPr txBox="1"/>
            <p:nvPr/>
          </p:nvSpPr>
          <p:spPr>
            <a:xfrm>
              <a:off x="6752970" y="3335239"/>
              <a:ext cx="3434430" cy="3355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Click here to view the meeting chat </a:t>
              </a:r>
              <a:endParaRPr lang="en-US" sz="1600" dirty="0">
                <a:cs typeface="Arial"/>
              </a:endParaRPr>
            </a:p>
          </p:txBody>
        </p:sp>
        <p:cxnSp>
          <p:nvCxnSpPr>
            <p:cNvPr id="9" name="Straight Arrow Connector 8" descr="arrow pointing from text to chat bubble">
              <a:extLst>
                <a:ext uri="{FF2B5EF4-FFF2-40B4-BE49-F238E27FC236}">
                  <a16:creationId xmlns:a16="http://schemas.microsoft.com/office/drawing/2014/main" id="{32625F2F-6257-47D5-B1B6-01611C66E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8651" y="3653264"/>
              <a:ext cx="846519" cy="5205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Screen shot of the icons on MS Teams: Participants, meeting chat ">
              <a:extLst>
                <a:ext uri="{FF2B5EF4-FFF2-40B4-BE49-F238E27FC236}">
                  <a16:creationId xmlns:a16="http://schemas.microsoft.com/office/drawing/2014/main" id="{E940DE29-B5BD-46F2-8AE2-C1165A5B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970" y="4223619"/>
              <a:ext cx="3434430" cy="759741"/>
            </a:xfrm>
            <a:prstGeom prst="rect">
              <a:avLst/>
            </a:prstGeom>
          </p:spPr>
        </p:pic>
        <p:sp>
          <p:nvSpPr>
            <p:cNvPr id="18" name="Rectangle 17" descr="Highlights the chat bubble&#10;">
              <a:extLst>
                <a:ext uri="{FF2B5EF4-FFF2-40B4-BE49-F238E27FC236}">
                  <a16:creationId xmlns:a16="http://schemas.microsoft.com/office/drawing/2014/main" id="{C1ECF84D-8BF4-4734-8F59-74554C96090A}"/>
                </a:ext>
              </a:extLst>
            </p:cNvPr>
            <p:cNvSpPr/>
            <p:nvPr/>
          </p:nvSpPr>
          <p:spPr>
            <a:xfrm>
              <a:off x="7205273" y="4206331"/>
              <a:ext cx="449705" cy="753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3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5EDA5-D7B7-1FFA-7A69-53F90224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9CAB-702E-F921-83BA-51243448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Miscellaneous changes: Court </a:t>
            </a:r>
            <a:r>
              <a:rPr lang="en-US" dirty="0">
                <a:solidFill>
                  <a:srgbClr val="276160"/>
                </a:solidFill>
              </a:rPr>
              <a:t>d</a:t>
            </a:r>
            <a:r>
              <a:rPr lang="en-US" sz="2400" b="1" i="0" spc="0" baseline="0" dirty="0">
                <a:solidFill>
                  <a:srgbClr val="276160"/>
                </a:solidFill>
              </a:rPr>
              <a:t>uty </a:t>
            </a:r>
            <a:r>
              <a:rPr lang="en-US" dirty="0">
                <a:solidFill>
                  <a:srgbClr val="276160"/>
                </a:solidFill>
              </a:rPr>
              <a:t>p</a:t>
            </a:r>
            <a:r>
              <a:rPr lang="en-US" sz="2400" b="1" i="0" spc="0" baseline="0" dirty="0">
                <a:solidFill>
                  <a:srgbClr val="276160"/>
                </a:solidFill>
              </a:rPr>
              <a:t>rovisions </a:t>
            </a:r>
            <a:r>
              <a:rPr lang="en-US" dirty="0">
                <a:solidFill>
                  <a:srgbClr val="276160"/>
                </a:solidFill>
              </a:rPr>
              <a:t>and</a:t>
            </a:r>
            <a:r>
              <a:rPr lang="en-US" sz="2400" b="1" i="0" spc="0" baseline="0" dirty="0">
                <a:solidFill>
                  <a:srgbClr val="276160"/>
                </a:solidFill>
              </a:rPr>
              <a:t> </a:t>
            </a:r>
            <a:r>
              <a:rPr lang="en-US" dirty="0">
                <a:solidFill>
                  <a:srgbClr val="276160"/>
                </a:solidFill>
              </a:rPr>
              <a:t>i</a:t>
            </a:r>
            <a:r>
              <a:rPr lang="en-US" sz="2400" b="1" i="0" spc="0" baseline="0" dirty="0">
                <a:solidFill>
                  <a:srgbClr val="276160"/>
                </a:solidFill>
              </a:rPr>
              <a:t>nstructed </a:t>
            </a:r>
            <a:r>
              <a:rPr lang="en-US" dirty="0">
                <a:solidFill>
                  <a:srgbClr val="276160"/>
                </a:solidFill>
              </a:rPr>
              <a:t>a</a:t>
            </a:r>
            <a:r>
              <a:rPr lang="en-US" sz="2400" b="1" i="0" spc="0" baseline="0" dirty="0">
                <a:solidFill>
                  <a:srgbClr val="276160"/>
                </a:solidFill>
              </a:rPr>
              <a:t>dvocates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0675-13EE-2F84-A67A-FB24F931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5" y="1175750"/>
            <a:ext cx="10728000" cy="5090202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GB" dirty="0"/>
              <a:t>Changes to court duty provisions: 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The crime contract 2025 now includes clarification on court duty work to the following effect:</a:t>
            </a:r>
            <a:endParaRPr lang="en-GB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10.12 Specification: </a:t>
            </a:r>
          </a:p>
          <a:p>
            <a:pPr marL="594900" lvl="1" indent="-342900">
              <a:spcAft>
                <a:spcPts val="1200"/>
              </a:spcAft>
            </a:pPr>
            <a:r>
              <a:rPr lang="en-US" dirty="0"/>
              <a:t>Duty solicitors must attend any courtroom during the duty period if requested by the court.</a:t>
            </a:r>
            <a:endParaRPr lang="en-GB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10.16 Specification: </a:t>
            </a:r>
          </a:p>
          <a:p>
            <a:pPr marL="594900" lvl="1" indent="-342900">
              <a:spcAft>
                <a:spcPts val="1200"/>
              </a:spcAft>
            </a:pPr>
            <a:r>
              <a:rPr lang="en-US" dirty="0"/>
              <a:t>Own client work may be undertaken during duty periods only if it does not interfere with duty services and must not be claimed as duty solicitor work.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Please note: </a:t>
            </a:r>
            <a:r>
              <a:rPr lang="en-US" dirty="0"/>
              <a:t>Providers cannot use agents to conduct court duty work</a:t>
            </a:r>
          </a:p>
          <a:p>
            <a:pPr>
              <a:spcAft>
                <a:spcPts val="1200"/>
              </a:spcAft>
            </a:pPr>
            <a:r>
              <a:rPr lang="en-GB" dirty="0"/>
              <a:t>Changes to Crown Court advocates: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Clauses requiring providers to consult with clients on the instruction of Crown Court advocates have been removed to reduce duplication with professional standards. </a:t>
            </a:r>
            <a:endParaRPr lang="en-GB" b="1" dirty="0"/>
          </a:p>
          <a:p>
            <a:pPr marL="342900" lvl="0" indent="-342900">
              <a:spcAft>
                <a:spcPts val="1200"/>
              </a:spcAft>
            </a:pPr>
            <a:endParaRPr lang="en-GB" b="1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A4F97-E08F-5CA6-2321-EE69F906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02962-D551-A955-61B0-4CC94AB2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71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E081E-B772-8C78-7279-89FACE777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EDAF-FF86-576C-3243-D3C97F92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Miscellaneous changes: Monthly payments </a:t>
            </a:r>
            <a:r>
              <a:rPr lang="en-US" dirty="0">
                <a:solidFill>
                  <a:srgbClr val="276160"/>
                </a:solidFill>
              </a:rPr>
              <a:t>and</a:t>
            </a:r>
            <a:r>
              <a:rPr lang="en-US" sz="2400" b="1" i="0" spc="0" baseline="0" dirty="0">
                <a:solidFill>
                  <a:srgbClr val="276160"/>
                </a:solidFill>
              </a:rPr>
              <a:t> VHCC notifications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788D-8008-D17C-9E7C-1D8755C5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6" y="1395662"/>
            <a:ext cx="10728000" cy="50902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Monthly payment changes: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Variable monthly payments are now default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Standard monthly payments remain optional</a:t>
            </a:r>
          </a:p>
          <a:p>
            <a:pPr>
              <a:lnSpc>
                <a:spcPct val="200000"/>
              </a:lnSpc>
            </a:pPr>
            <a:r>
              <a:rPr lang="en-US" dirty="0"/>
              <a:t>VHCC changes: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contractual requirement, if requested, a VHCC notification form is submitted to the criminal cases unit within 5 business days </a:t>
            </a: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D6F6B-054E-EA86-AC20-8D100C152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ABA5F-672D-A4C5-A151-757E76BE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08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D6F3C-BA05-AC81-383A-2CCD56FEE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F2B0-2A22-877E-F1D8-80899E5B54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9434602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Compliance and auditing</a:t>
            </a:r>
          </a:p>
        </p:txBody>
      </p:sp>
    </p:spTree>
    <p:extLst>
      <p:ext uri="{BB962C8B-B14F-4D97-AF65-F5344CB8AC3E}">
        <p14:creationId xmlns:p14="http://schemas.microsoft.com/office/powerpoint/2010/main" val="34988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5AF4-8B34-7D15-F3E0-2DB102596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5722-6EDE-B0FC-1AA3-34B7F704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251474"/>
            <a:ext cx="10728000" cy="900000"/>
          </a:xfrm>
        </p:spPr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Key performance indicators (KPIs)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1E6F3-D27C-15B4-657E-21B17053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F867EE-3A68-4283-5AA7-2160C47A1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29249"/>
              </p:ext>
            </p:extLst>
          </p:nvPr>
        </p:nvGraphicFramePr>
        <p:xfrm>
          <a:off x="809425" y="1272136"/>
          <a:ext cx="10634223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775">
                  <a:extLst>
                    <a:ext uri="{9D8B030D-6E8A-4147-A177-3AD203B41FA5}">
                      <a16:colId xmlns:a16="http://schemas.microsoft.com/office/drawing/2014/main" val="858605335"/>
                    </a:ext>
                  </a:extLst>
                </a:gridCol>
                <a:gridCol w="5728771">
                  <a:extLst>
                    <a:ext uri="{9D8B030D-6E8A-4147-A177-3AD203B41FA5}">
                      <a16:colId xmlns:a16="http://schemas.microsoft.com/office/drawing/2014/main" val="2415659039"/>
                    </a:ext>
                  </a:extLst>
                </a:gridCol>
                <a:gridCol w="2971677">
                  <a:extLst>
                    <a:ext uri="{9D8B030D-6E8A-4147-A177-3AD203B41FA5}">
                      <a16:colId xmlns:a16="http://schemas.microsoft.com/office/drawing/2014/main" val="2301632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Key performance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Failure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9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Cost reduction on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Avoid more than 15 percent cost reduction on assessed claims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Police station advice and assistance (escape fee cases)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Free standing advice and assistance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Advocacy assistance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Magistrates Court non-standard fees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Prison law escape fee case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Prison law non-standard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If costs are reduced by more than 15 percent in any 3-month rolling period: KPI 1 is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29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DSCC communication 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Accept and appropriately deal with at least 90 percent of communications from DSCC for police station advice and assistance when on a duty solicitor scheme rota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If fewer than 90 percent of DSCC communications are accepted in any 3-month rolling period: KPI 2 is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7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Case completion before provider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Ensure 95 percent or more of cases are concluded before any change of provider under the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If fewer than 95 percent conclude before a provider change: KPI 3 is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29299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B2D9A-CF58-25CE-D286-2C274023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27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02B24-D194-E245-FD3F-09EE7D53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DEE7-EF7F-162D-6FF8-B6E51CA6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251474"/>
            <a:ext cx="10728000" cy="900000"/>
          </a:xfrm>
        </p:spPr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File compliance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90BDC-934E-F3A6-E55C-23B2FA79C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FB975-B177-0EA2-3459-22F78C3A6414}"/>
              </a:ext>
            </a:extLst>
          </p:cNvPr>
          <p:cNvSpPr txBox="1"/>
          <p:nvPr/>
        </p:nvSpPr>
        <p:spPr>
          <a:xfrm>
            <a:off x="727128" y="889689"/>
            <a:ext cx="10514249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During audits, sampled files must meet all compliance criteria, for example, proper documentation, client care letters, time recording.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Falling below this may trigger remedial action or further audits.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000" b="1" dirty="0"/>
              <a:t>File management: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Providers are expected to maintain clear, contemporaneous records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Ensure all CRM forms are completed correctly and signed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000" b="1" dirty="0"/>
              <a:t>Timeliness of submissions: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Claims must be submitted within 3 months of case conclusion:</a:t>
            </a:r>
          </a:p>
          <a:p>
            <a:pPr marL="800100" lvl="1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Late submissions may be rejected unless exceptional circumstances are documented.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64716-76B0-32F8-3915-D4AA6D7B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80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DB275-45C5-043B-0107-05D2EE3E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581F-E85F-9219-A84D-AE319D38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251474"/>
            <a:ext cx="10728000" cy="900000"/>
          </a:xfrm>
        </p:spPr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File compliance continued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77F66-0347-F7E4-9B66-5CF8CDF5B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7EB54-53C0-1783-B256-696630A10AA2}"/>
              </a:ext>
            </a:extLst>
          </p:cNvPr>
          <p:cNvSpPr txBox="1"/>
          <p:nvPr/>
        </p:nvSpPr>
        <p:spPr>
          <a:xfrm>
            <a:off x="809425" y="1151474"/>
            <a:ext cx="10514249" cy="334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Audit readiness: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Providers should retain documentation for 6 years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Providers should be prepared for remote or in-person audits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Training and supervision: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You must ensure that your staff are trained on 2025 contract requirements: </a:t>
            </a:r>
            <a:r>
              <a:rPr lang="en-GB" sz="2000" dirty="0">
                <a:solidFill>
                  <a:srgbClr val="00A5A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 Aid Agency audits - GOV.UK</a:t>
            </a:r>
            <a:endParaRPr lang="en-GB" sz="2000" dirty="0">
              <a:solidFill>
                <a:srgbClr val="00A5A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7C47D-BD92-6850-9B3B-A000EC9C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45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E77D-5D27-F596-1DD8-D33F94501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30EE-B2EB-9C10-79CE-568EBDB11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251474"/>
            <a:ext cx="10728000" cy="900000"/>
          </a:xfrm>
        </p:spPr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Sanctions (24.1 Standard Terms)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0890B-80CB-366B-C0D0-DED20CC99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2E943-95F9-5AD7-444D-4B7E8877DF01}"/>
              </a:ext>
            </a:extLst>
          </p:cNvPr>
          <p:cNvSpPr txBox="1"/>
          <p:nvPr/>
        </p:nvSpPr>
        <p:spPr>
          <a:xfrm>
            <a:off x="809425" y="815290"/>
            <a:ext cx="10514249" cy="553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We may apply any sanction: </a:t>
            </a:r>
          </a:p>
          <a:p>
            <a:pPr marL="457200" indent="-457200">
              <a:lnSpc>
                <a:spcPct val="200000"/>
              </a:lnSpc>
              <a:buAutoNum type="alphaLcParenBoth"/>
            </a:pPr>
            <a:r>
              <a:rPr lang="en-GB" sz="2000" dirty="0"/>
              <a:t>if you have materially breached this contract or any other agreement between you and us from time to time; </a:t>
            </a:r>
          </a:p>
          <a:p>
            <a:pPr marL="457200" indent="-457200">
              <a:lnSpc>
                <a:spcPct val="200000"/>
              </a:lnSpc>
              <a:buAutoNum type="alphaLcParenBoth"/>
            </a:pPr>
            <a:r>
              <a:rPr lang="en-GB" sz="2000" dirty="0"/>
              <a:t>if you have persistently breached this contract or any other agreement between you and us from time to time (irrespective of the date on which we become aware of such breach). </a:t>
            </a:r>
          </a:p>
          <a:p>
            <a:pPr marL="457200" indent="-457200">
              <a:lnSpc>
                <a:spcPct val="200000"/>
              </a:lnSpc>
              <a:buAutoNum type="alphaLcParenBoth"/>
            </a:pPr>
            <a:r>
              <a:rPr lang="en-GB" sz="2000" dirty="0"/>
              <a:t>if we are entitled to suspend or terminate this contract or any other agreement between you and us from time to time; or </a:t>
            </a:r>
          </a:p>
          <a:p>
            <a:pPr marL="457200" indent="-457200">
              <a:lnSpc>
                <a:spcPct val="200000"/>
              </a:lnSpc>
              <a:buAutoNum type="alphaLcParenBoth"/>
            </a:pPr>
            <a:r>
              <a:rPr lang="en-GB" sz="2000" dirty="0"/>
              <a:t>where any other term of this contract states that we may apply a sanction</a:t>
            </a:r>
            <a:endParaRPr lang="en-GB" sz="2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33E44-2B3D-B9D5-F9DC-7AA97D0D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96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2F14-BF37-58BC-7DBE-705FB2B63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2047-E846-0CC3-CD29-8DC73670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Sanctions (24.5 – 24.14 Standard Terms)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5313-E49B-269F-EF5A-07CDE33F3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227622"/>
            <a:ext cx="10727425" cy="5378904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Suspend work / functions: </a:t>
            </a:r>
          </a:p>
          <a:p>
            <a:pPr marL="937800" lvl="1" indent="-685800">
              <a:spcAft>
                <a:spcPts val="600"/>
              </a:spcAft>
            </a:pPr>
            <a:r>
              <a:rPr lang="en-GB" dirty="0"/>
              <a:t>We may suspend your contract work or delegated functions (in whole or part), or restrict the work you can do, by written notice for a specified period.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Refuse payment: </a:t>
            </a:r>
          </a:p>
          <a:p>
            <a:pPr marL="709200" lvl="1" indent="-457200">
              <a:spcAft>
                <a:spcPts val="600"/>
              </a:spcAft>
            </a:pPr>
            <a:r>
              <a:rPr lang="en-GB" dirty="0"/>
              <a:t>We may refuse to pay for specified contract work, as detailed in a written notice, for a set period.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Suspend payments: </a:t>
            </a:r>
          </a:p>
          <a:p>
            <a:pPr marL="709200" lvl="1" indent="-457200">
              <a:spcAft>
                <a:spcPts val="600"/>
              </a:spcAft>
            </a:pPr>
            <a:r>
              <a:rPr lang="en-GB" dirty="0"/>
              <a:t>We may suspend some or all payments due to you under this Contract, by written notice, for a specified period.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Suspend new Matters / cases: </a:t>
            </a:r>
          </a:p>
          <a:p>
            <a:pPr marL="709200" lvl="1" indent="-457200">
              <a:spcAft>
                <a:spcPts val="600"/>
              </a:spcAft>
            </a:pPr>
            <a:r>
              <a:rPr lang="en-GB" dirty="0"/>
              <a:t>We may prohibit or limit you from starting new Matters or cases under this contract, by written notice, for a specified period.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28B34-686D-4314-F6DF-948E1B9C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CE6B3-6267-897E-4BF6-77696C5C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4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7F1C4-97AA-DC21-3576-E53B74B8F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26DF-4585-06E7-89A5-EC89846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Sanctions (24.5 – 24.14 Standard Terms) continued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0321B-1950-2C54-C64A-61ABF4220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425" y="1184001"/>
            <a:ext cx="10813370" cy="602812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5. Exclude individuals: </a:t>
            </a:r>
          </a:p>
          <a:p>
            <a:pPr marL="594900" lvl="1" indent="-342900">
              <a:spcAft>
                <a:spcPts val="600"/>
              </a:spcAft>
            </a:pPr>
            <a:r>
              <a:rPr lang="en-GB" dirty="0"/>
              <a:t>We may prohibit individuals, for example, those involved in investigations, sanctions, or criminal charges from being supervisors or performing contract work, if necessary to protect clients, public funds, or us. </a:t>
            </a:r>
          </a:p>
          <a:p>
            <a:pPr marL="846900" lvl="2" indent="-342900">
              <a:spcAft>
                <a:spcPts val="600"/>
              </a:spcAft>
            </a:pPr>
            <a:r>
              <a:rPr lang="en-GB" dirty="0"/>
              <a:t>This applies even if the issue arose before they joined you. We will publish a list of such individuals.</a:t>
            </a:r>
          </a:p>
          <a:p>
            <a:pPr>
              <a:spcAft>
                <a:spcPts val="600"/>
              </a:spcAft>
            </a:pPr>
            <a:r>
              <a:rPr lang="en-GB" dirty="0"/>
              <a:t>6. Suspend / remove rota allocation: </a:t>
            </a:r>
          </a:p>
          <a:p>
            <a:pPr marL="594900" lvl="1" indent="-342900">
              <a:spcAft>
                <a:spcPts val="600"/>
              </a:spcAft>
            </a:pPr>
            <a:r>
              <a:rPr lang="en-GB" dirty="0"/>
              <a:t>For persistent non-compliance with rota / panel / duty slot requirements, we may suspend or remove your rota allocation or duty slots, by written notice, for a specified period.</a:t>
            </a:r>
          </a:p>
          <a:p>
            <a:pPr>
              <a:spcAft>
                <a:spcPts val="600"/>
              </a:spcAft>
            </a:pPr>
            <a:r>
              <a:rPr lang="en-GB" dirty="0"/>
              <a:t>7. Suspend provider status: </a:t>
            </a:r>
          </a:p>
          <a:p>
            <a:pPr marL="594900" lvl="1" indent="-342900">
              <a:spcAft>
                <a:spcPts val="600"/>
              </a:spcAft>
            </a:pPr>
            <a:r>
              <a:rPr lang="en-GB" dirty="0"/>
              <a:t>We may suspend your right to use promotional items or present yourself as a provider, by written notice, for a specified period.</a:t>
            </a:r>
          </a:p>
          <a:p>
            <a:pPr>
              <a:spcAft>
                <a:spcPts val="600"/>
              </a:spcAft>
            </a:pPr>
            <a:r>
              <a:rPr lang="en-GB" dirty="0"/>
              <a:t>8. Terminate contract: </a:t>
            </a:r>
          </a:p>
          <a:p>
            <a:pPr marL="594900" lvl="1" indent="-342900">
              <a:spcAft>
                <a:spcPts val="600"/>
              </a:spcAft>
            </a:pPr>
            <a:r>
              <a:rPr lang="en-GB" dirty="0"/>
              <a:t>We may terminate this contract by written notice, in addition to our right to terminate         for fundamental breach.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1CEB0-03D4-A907-BC25-7EEBC0189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1EF41-1B8A-6E0F-BC5A-151DD724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70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B11A2-844D-3677-2BE8-8F3ABB0A2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A4A5-07FB-D59B-9844-721621E6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Regular </a:t>
            </a:r>
            <a:r>
              <a:rPr lang="en-US" dirty="0">
                <a:solidFill>
                  <a:srgbClr val="276160"/>
                </a:solidFill>
              </a:rPr>
              <a:t>a</a:t>
            </a:r>
            <a:r>
              <a:rPr lang="en-US" sz="2400" b="1" i="0" spc="0" baseline="0" dirty="0">
                <a:solidFill>
                  <a:srgbClr val="276160"/>
                </a:solidFill>
              </a:rPr>
              <a:t>ssurance </a:t>
            </a:r>
            <a:r>
              <a:rPr lang="en-US" dirty="0">
                <a:solidFill>
                  <a:srgbClr val="276160"/>
                </a:solidFill>
              </a:rPr>
              <a:t>a</a:t>
            </a:r>
            <a:r>
              <a:rPr lang="en-US" sz="2400" b="1" i="0" spc="0" baseline="0" dirty="0">
                <a:solidFill>
                  <a:srgbClr val="276160"/>
                </a:solidFill>
              </a:rPr>
              <a:t>ctivities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1B0B7-C33D-5307-ACFF-E5A0F6021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10915-F4B8-75AB-88D6-961ADE87A5CD}"/>
              </a:ext>
            </a:extLst>
          </p:cNvPr>
          <p:cNvSpPr txBox="1"/>
          <p:nvPr/>
        </p:nvSpPr>
        <p:spPr>
          <a:xfrm>
            <a:off x="809425" y="1172985"/>
            <a:ext cx="1051424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000" dirty="0"/>
              <a:t>The LAA conducts a range of audit and assurance activities to ensure providers maintain high standards of compliance, quality, and financial accuracy across legal aid services:</a:t>
            </a:r>
            <a:endParaRPr lang="en-GB" sz="2000" dirty="0">
              <a:solidFill>
                <a:srgbClr val="424242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Contract management activities: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Routine reviews by contract managers to ensure providers meet contractual obligations, including file checks and payment reviews.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Non-compliance may lead to further audits or sanctions.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Peer review: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Independent solicitors assess the quality of legal advice in sampled files.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Poor ratings can trigger re-reviews or contract termination.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Core testing programme: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Monthly random checks of legal aid applications and claims to identify errors for reporting to the national audit office (NAO).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Errors may require amendments or further provider engagement.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610A4-F7F8-9D7B-64DB-C7B7DAED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40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151DB-41AF-E834-DEE6-996C353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6EFB456-13C2-FA52-493C-102B337F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53A4A1-09DE-1668-F4FE-CB38799E9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graphicFrame>
        <p:nvGraphicFramePr>
          <p:cNvPr id="4" name="Diagram 3" descr="Vertical box list of contents:&#10;Appointed advocate&#10;Appointments&#10; Recovery of costs&#10;Regulations and guidance&#10;Making a claims cost&#10;Work covered&#10;Reviews&#10;">
            <a:extLst>
              <a:ext uri="{FF2B5EF4-FFF2-40B4-BE49-F238E27FC236}">
                <a16:creationId xmlns:a16="http://schemas.microsoft.com/office/drawing/2014/main" id="{F2135B11-A2B6-009E-62E2-429D44FB8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79418"/>
              </p:ext>
            </p:extLst>
          </p:nvPr>
        </p:nvGraphicFramePr>
        <p:xfrm>
          <a:off x="1720034" y="1272136"/>
          <a:ext cx="8432800" cy="467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89826-603D-D29D-E4EB-55D416C6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6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0DE6-BC2D-CC61-2648-67015C2AA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B3B2-C9F3-A3B2-453E-75F5157C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Ad </a:t>
            </a:r>
            <a:r>
              <a:rPr lang="en-US" dirty="0">
                <a:solidFill>
                  <a:srgbClr val="276160"/>
                </a:solidFill>
              </a:rPr>
              <a:t>h</a:t>
            </a:r>
            <a:r>
              <a:rPr lang="en-US" sz="2400" b="1" i="0" spc="0" baseline="0" dirty="0">
                <a:solidFill>
                  <a:srgbClr val="276160"/>
                </a:solidFill>
              </a:rPr>
              <a:t>oc </a:t>
            </a:r>
            <a:r>
              <a:rPr lang="en-US" dirty="0">
                <a:solidFill>
                  <a:srgbClr val="276160"/>
                </a:solidFill>
              </a:rPr>
              <a:t>a</a:t>
            </a:r>
            <a:r>
              <a:rPr lang="en-US" sz="2400" b="1" i="0" spc="0" baseline="0" dirty="0">
                <a:solidFill>
                  <a:srgbClr val="276160"/>
                </a:solidFill>
              </a:rPr>
              <a:t>ssurance </a:t>
            </a:r>
            <a:r>
              <a:rPr lang="en-US" dirty="0">
                <a:solidFill>
                  <a:srgbClr val="276160"/>
                </a:solidFill>
              </a:rPr>
              <a:t>a</a:t>
            </a:r>
            <a:r>
              <a:rPr lang="en-US" sz="2400" b="1" i="0" spc="0" baseline="0" dirty="0">
                <a:solidFill>
                  <a:srgbClr val="276160"/>
                </a:solidFill>
              </a:rPr>
              <a:t>ctivities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76731-FF04-5C7D-81BF-CF2F85CB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8F64A-8BD8-8402-7A42-CB514BA8C94C}"/>
              </a:ext>
            </a:extLst>
          </p:cNvPr>
          <p:cNvSpPr txBox="1"/>
          <p:nvPr/>
        </p:nvSpPr>
        <p:spPr>
          <a:xfrm>
            <a:off x="809424" y="1439354"/>
            <a:ext cx="10514249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Cost assessment audit: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Evaluates the accuracy of claims over time using a sample of files.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Results may be extrapolated to all claims, potentially leading to financial recoupment or contract notices.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Targeted file review (TFR):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Focused reviews triggered by data suggesting specific issues.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Selected files are examined to understand the problem’s scope, with potential follow-up actions if errors are found.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0889C-4059-8DC1-6593-BAA8BCB9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53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FB45B-1C72-704A-2B04-212DBE3A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FF2D-AEBD-2985-9CFD-1922E3BD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Role of your LAA contract manager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BAC4B-EFE1-2EFA-89F5-D4D098D06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2F980-FF1B-FCA7-C629-AA09B82F7711}"/>
              </a:ext>
            </a:extLst>
          </p:cNvPr>
          <p:cNvSpPr txBox="1"/>
          <p:nvPr/>
        </p:nvSpPr>
        <p:spPr>
          <a:xfrm>
            <a:off x="754341" y="1065333"/>
            <a:ext cx="1051424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The LAA’s network of contract managers play a central role in managing the relationship with crime contract holders.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They ensure providers deliver high-quality legal aid services in compliance with contractual obligations, while offering support, oversight, and guidance throughout the life of the contract.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Their role includes: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Oversight and compliance: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Ensures providers comply with the terms of the crime contract.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Monitors performance against KPIs and contractual obligations.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Reviews claims to ensure accuracy and value for money.</a:t>
            </a:r>
            <a:r>
              <a:rPr lang="en-GB" sz="20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Risk and quality management: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Identifies and addresses risks, such as patterns of over-claiming or non-compliance.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Supports providers in maintaining high standards of legal service, including supervision and file quality.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7B693-4159-0E93-25DF-508CAB41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96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9609D-8DB6-756E-7A45-1D6AF84FC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9859-9954-5250-BDDD-26365CED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Role of your LAA contract </a:t>
            </a:r>
            <a:r>
              <a:rPr lang="en-US" dirty="0">
                <a:solidFill>
                  <a:srgbClr val="276160"/>
                </a:solidFill>
              </a:rPr>
              <a:t>m</a:t>
            </a:r>
            <a:r>
              <a:rPr lang="en-US" sz="2400" b="1" i="0" spc="0" baseline="0" dirty="0">
                <a:solidFill>
                  <a:srgbClr val="276160"/>
                </a:solidFill>
              </a:rPr>
              <a:t>anager continued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9CA02-270D-AE1E-26B0-5B4170207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F80ED-C1DC-1CFB-9BA1-5CE1FD954E76}"/>
              </a:ext>
            </a:extLst>
          </p:cNvPr>
          <p:cNvSpPr txBox="1"/>
          <p:nvPr/>
        </p:nvSpPr>
        <p:spPr>
          <a:xfrm>
            <a:off x="838875" y="1161329"/>
            <a:ext cx="10514249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Partnership and support: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Acts as a point of contact for providers, offering guidance and clarification on contract terms.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Works collaboratively to resolve issues, improve service delivery, and support quality legal aid provision 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Conduct at least annual contract checks of compliance and performance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Interpretation and application: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Helps interpret complex contract provisions and applies them consistently across providers 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Collaborate with the LAA operational teams to identify and resolve issues affecting service delivery. </a:t>
            </a:r>
          </a:p>
          <a:p>
            <a:pPr>
              <a:spcAft>
                <a:spcPts val="600"/>
              </a:spcAft>
            </a:pPr>
            <a:r>
              <a:rPr lang="en-GB" sz="2000" b="1" dirty="0"/>
              <a:t>Please note: </a:t>
            </a:r>
            <a:r>
              <a:rPr lang="en-GB" sz="2000" dirty="0"/>
              <a:t>LAA contract managers cannot overturn any decisions made by case management teams in respect of applications and / or claim assessments.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CF238-466D-B942-C676-DCC1FFDB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829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0EE4A-5CC6-4214-E70E-7890108A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B12F-5D47-452C-C70B-ED226111C8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9434602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Guidance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33389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6F010-A2E7-13F6-B191-C14574E76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F673-3E38-A2F9-05A7-AB50FBF3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spc="0" baseline="0" dirty="0">
                <a:solidFill>
                  <a:srgbClr val="276160"/>
                </a:solidFill>
              </a:rPr>
              <a:t>Obtaining a CJSM account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E1148-EA63-C0A8-FE92-33692EF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B40F8-FA94-4E89-CB72-D9F2013FF8A8}"/>
              </a:ext>
            </a:extLst>
          </p:cNvPr>
          <p:cNvSpPr txBox="1"/>
          <p:nvPr/>
        </p:nvSpPr>
        <p:spPr>
          <a:xfrm>
            <a:off x="809425" y="1272136"/>
            <a:ext cx="1051424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All providers and practitioners must use CJSM secure email to mitigate potential data protection act breaches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Apply for a CJSM account: </a:t>
            </a: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CJSM – Login</a:t>
            </a:r>
            <a:r>
              <a:rPr lang="en-GB" sz="2000" dirty="0">
                <a:solidFill>
                  <a:schemeClr val="accent1"/>
                </a:solidFill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You will need to provide: </a:t>
            </a:r>
          </a:p>
          <a:p>
            <a:pPr marL="1200150" lvl="2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An existing email address</a:t>
            </a:r>
          </a:p>
          <a:p>
            <a:pPr marL="1200150" lvl="2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Contact information of person who will act as the organisation administrator for CJSM </a:t>
            </a:r>
          </a:p>
          <a:p>
            <a:pPr marL="1200150" lvl="2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An application sponsor from the police, central government or the NHS (this can be your LAA contract manager)</a:t>
            </a:r>
          </a:p>
          <a:p>
            <a:pPr marL="1200150" lvl="2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Signed terms and condition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B7CE6-8DB7-0F95-0B16-B403A5A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35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C19D-4C90-F321-C696-1183B42B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9AEF-103B-8182-00E8-07016067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i="0" spc="0" baseline="0" noProof="0" dirty="0">
                <a:solidFill>
                  <a:srgbClr val="276160"/>
                </a:solidFill>
              </a:rPr>
              <a:t>The </a:t>
            </a:r>
            <a:r>
              <a:rPr lang="en-GB" noProof="0" dirty="0">
                <a:solidFill>
                  <a:srgbClr val="276160"/>
                </a:solidFill>
              </a:rPr>
              <a:t>d</a:t>
            </a:r>
            <a:r>
              <a:rPr lang="en-GB" sz="2400" b="1" i="0" spc="0" baseline="0" noProof="0" dirty="0">
                <a:solidFill>
                  <a:srgbClr val="276160"/>
                </a:solidFill>
              </a:rPr>
              <a:t>efence </a:t>
            </a:r>
            <a:r>
              <a:rPr lang="en-GB" noProof="0" dirty="0">
                <a:solidFill>
                  <a:srgbClr val="276160"/>
                </a:solidFill>
              </a:rPr>
              <a:t>s</a:t>
            </a:r>
            <a:r>
              <a:rPr lang="en-GB" sz="2400" b="1" i="0" spc="0" baseline="0" noProof="0" dirty="0">
                <a:solidFill>
                  <a:srgbClr val="276160"/>
                </a:solidFill>
              </a:rPr>
              <a:t>olicitor </a:t>
            </a:r>
            <a:r>
              <a:rPr lang="en-GB" noProof="0" dirty="0">
                <a:solidFill>
                  <a:srgbClr val="276160"/>
                </a:solidFill>
              </a:rPr>
              <a:t>c</a:t>
            </a:r>
            <a:r>
              <a:rPr lang="en-GB" sz="2400" b="1" i="0" spc="0" baseline="0" noProof="0" dirty="0">
                <a:solidFill>
                  <a:srgbClr val="276160"/>
                </a:solidFill>
              </a:rPr>
              <a:t>all </a:t>
            </a:r>
            <a:r>
              <a:rPr lang="en-GB" noProof="0" dirty="0">
                <a:solidFill>
                  <a:srgbClr val="276160"/>
                </a:solidFill>
              </a:rPr>
              <a:t>c</a:t>
            </a:r>
            <a:r>
              <a:rPr lang="en-GB" sz="2400" b="1" i="0" spc="0" baseline="0" noProof="0" dirty="0">
                <a:solidFill>
                  <a:srgbClr val="276160"/>
                </a:solidFill>
              </a:rPr>
              <a:t>entre</a:t>
            </a:r>
            <a:endParaRPr lang="en-GB" noProof="0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B845F-C97E-3D8D-F39F-0F8687CB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87AD2-0749-F65A-8B0E-1BAA3B5BD207}"/>
              </a:ext>
            </a:extLst>
          </p:cNvPr>
          <p:cNvSpPr txBox="1"/>
          <p:nvPr/>
        </p:nvSpPr>
        <p:spPr>
          <a:xfrm>
            <a:off x="809425" y="1094393"/>
            <a:ext cx="10514249" cy="5075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24242"/>
                </a:solidFill>
              </a:rPr>
              <a:t>To manage your details via the defence solicitor call centre:</a:t>
            </a:r>
          </a:p>
          <a:p>
            <a:pPr marL="800100" lvl="1" indent="-342900">
              <a:lnSpc>
                <a:spcPct val="2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Duty Solicitors – Home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Defence Solicitor Call Centre User Manual</a:t>
            </a: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DSCC call centre enquiries: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Call: 0345 543 8910 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Email: </a:t>
            </a:r>
            <a:r>
              <a:rPr lang="en-GB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enquiries@dutysolicitors.org</a:t>
            </a: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Log issues with the operation of the </a:t>
            </a:r>
            <a:r>
              <a:rPr lang="en-GB" sz="2000" dirty="0">
                <a:solidFill>
                  <a:srgbClr val="424242"/>
                </a:solidFill>
              </a:rPr>
              <a:t>defence solicitor call centre</a:t>
            </a:r>
            <a:r>
              <a:rPr lang="en-GB" sz="2000" dirty="0"/>
              <a:t>:</a:t>
            </a: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complaints@dutysolicitors.org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B3D1E-8CD3-2788-93A5-EE6FB46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769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67D58-FD62-DA70-68DE-A241D3527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A286-D033-E564-DDE2-D8F8E3C6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</a:rPr>
              <a:t>Contract documentation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5C401-4092-F9C1-E99E-DF0C85A68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09BFD-51AB-46F0-95A4-5070D89CA238}"/>
              </a:ext>
            </a:extLst>
          </p:cNvPr>
          <p:cNvSpPr txBox="1"/>
          <p:nvPr/>
        </p:nvSpPr>
        <p:spPr>
          <a:xfrm>
            <a:off x="809425" y="1105185"/>
            <a:ext cx="10514249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24242"/>
                </a:solidFill>
              </a:rPr>
              <a:t>Contract documentation:</a:t>
            </a: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 Contract 2025 – Standard Terms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 Contract 2025 – Specification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 Supervisor Guidance</a:t>
            </a: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24242"/>
                </a:solidFill>
              </a:rPr>
              <a:t>Police station accredited representatives' guidance:</a:t>
            </a: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Police Station Representatives Register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Police Station Representatives Arrangements</a:t>
            </a: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24242"/>
                </a:solidFill>
              </a:rPr>
              <a:t>Duty solicitor information:</a:t>
            </a: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Duty Solicitor Rotas &amp; Guidance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336F5-1524-8255-293C-9C30B2B2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407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4509-92CD-BFAA-5933-D7C3D7DB8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D7DB-A585-B206-F718-D7DDDA50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and billing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0FA1E-4BBB-55B6-CE82-8AE6EB02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7BBE0-44F6-B7EB-6B3B-7DA29536789E}"/>
              </a:ext>
            </a:extLst>
          </p:cNvPr>
          <p:cNvSpPr txBox="1"/>
          <p:nvPr/>
        </p:nvSpPr>
        <p:spPr>
          <a:xfrm>
            <a:off x="809425" y="1272136"/>
            <a:ext cx="105142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24242"/>
                </a:solidFill>
              </a:rPr>
              <a:t>Legal aid applications guidance: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Legal Aid Manual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Legal Aid Keycard</a:t>
            </a: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24242"/>
                </a:solidFill>
              </a:rPr>
              <a:t>Legal aid billing information: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Reporting Crime Lower Work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Bills Assessment Manual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Crown Court Fee Guidance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Legal Aid (Remuneration) Regulations </a:t>
            </a: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Additional guidance: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legal aid – Legal Aid Learning</a:t>
            </a:r>
            <a:endParaRPr lang="en-GB" sz="2000" dirty="0">
              <a:solidFill>
                <a:schemeClr val="accent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 Aid Agency audits - GOV.UK</a:t>
            </a:r>
            <a:endParaRPr lang="en-GB" sz="2000" u="sng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77E3C-C019-BDCE-BC34-1C116213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94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A83F-921A-E8BD-1C22-63F0205BD9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0965" y="2665133"/>
            <a:ext cx="9782175" cy="10795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1699492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 / our training website</a:t>
            </a:r>
          </a:p>
        </p:txBody>
      </p:sp>
      <p:graphicFrame>
        <p:nvGraphicFramePr>
          <p:cNvPr id="3" name="Content Placeholder 2" descr="Vertical box list">
            <a:extLst>
              <a:ext uri="{FF2B5EF4-FFF2-40B4-BE49-F238E27FC236}">
                <a16:creationId xmlns:a16="http://schemas.microsoft.com/office/drawing/2014/main" id="{F6007573-130A-676F-85AD-8164979D90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3639779"/>
              </p:ext>
            </p:extLst>
          </p:nvPr>
        </p:nvGraphicFramePr>
        <p:xfrm>
          <a:off x="639536" y="1413377"/>
          <a:ext cx="10138391" cy="472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65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contracts 2025: Information for providers</a:t>
            </a:r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409A66-9743-9E09-EEA3-D7310037D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430A96E-AAE9-4F88-9369-867CBBEBAF2B}"/>
              </a:ext>
            </a:extLst>
          </p:cNvPr>
          <p:cNvSpPr txBox="1">
            <a:spLocks/>
          </p:cNvSpPr>
          <p:nvPr/>
        </p:nvSpPr>
        <p:spPr>
          <a:xfrm>
            <a:off x="809425" y="1347367"/>
            <a:ext cx="10728000" cy="985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 lvl="4" indent="0">
              <a:buClr>
                <a:schemeClr val="tx1"/>
              </a:buClr>
              <a:buNone/>
            </a:pP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The purpose of this webinar </a:t>
            </a:r>
            <a:r>
              <a:rPr lang="en-US" sz="2000" dirty="0">
                <a:ea typeface="+mn-lt"/>
                <a:cs typeface="Arial" panose="020B0604020202020204" pitchFamily="34" charset="0"/>
              </a:rPr>
              <a:t>is </a:t>
            </a:r>
            <a:r>
              <a:rPr lang="en-GB" sz="2000" dirty="0">
                <a:ea typeface="+mn-lt"/>
                <a:cs typeface="Arial" panose="020B0604020202020204" pitchFamily="34" charset="0"/>
              </a:rPr>
              <a:t>to provide you with an understanding of the key changes made under the crime contract 2025. 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38425-FE1A-49CC-83F3-16097BE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2" t="4478" r="16143" b="8741"/>
          <a:stretch/>
        </p:blipFill>
        <p:spPr>
          <a:xfrm>
            <a:off x="886968" y="2696034"/>
            <a:ext cx="2164576" cy="2763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85FC10-7ADD-349A-6FE7-2F67A43A4376}"/>
              </a:ext>
            </a:extLst>
          </p:cNvPr>
          <p:cNvSpPr txBox="1"/>
          <p:nvPr/>
        </p:nvSpPr>
        <p:spPr>
          <a:xfrm>
            <a:off x="3951732" y="2560327"/>
            <a:ext cx="73533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Calibri"/>
                <a:cs typeface="Arial"/>
              </a:rPr>
              <a:t>By the end of the webinar, you will have an understanding of: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/>
                <a:cs typeface="Arial"/>
              </a:rPr>
              <a:t>The key changes made in the crime contract 2025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/>
                <a:cs typeface="Arial"/>
              </a:rPr>
              <a:t>The compliance expectations for providers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/>
                <a:cs typeface="Arial"/>
              </a:rPr>
              <a:t>The auditing approaches taken by the LAA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2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2D355-4C55-4518-B1D5-49752217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8" y="586135"/>
            <a:ext cx="7718400" cy="345232"/>
          </a:xfrm>
        </p:spPr>
        <p:txBody>
          <a:bodyPr>
            <a:noAutofit/>
          </a:bodyPr>
          <a:lstStyle/>
          <a:p>
            <a:r>
              <a:rPr lang="en-GB" dirty="0"/>
              <a:t>Our communications channels</a:t>
            </a:r>
          </a:p>
        </p:txBody>
      </p:sp>
      <p:graphicFrame>
        <p:nvGraphicFramePr>
          <p:cNvPr id="6" name="Content Placeholder 5" descr="Step up process infographic">
            <a:extLst>
              <a:ext uri="{FF2B5EF4-FFF2-40B4-BE49-F238E27FC236}">
                <a16:creationId xmlns:a16="http://schemas.microsoft.com/office/drawing/2014/main" id="{0D53DB1A-39CA-4CFA-8832-06236C642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767875"/>
              </p:ext>
            </p:extLst>
          </p:nvPr>
        </p:nvGraphicFramePr>
        <p:xfrm>
          <a:off x="-866396" y="1071196"/>
          <a:ext cx="12889822" cy="287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A12CE99-694A-ED15-1FB7-5CEE177F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8B5A-7C0C-4A9E-AB9F-E796E148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7" name="Picture 6" descr="X formerly known as Twitter logo">
            <a:extLst>
              <a:ext uri="{FF2B5EF4-FFF2-40B4-BE49-F238E27FC236}">
                <a16:creationId xmlns:a16="http://schemas.microsoft.com/office/drawing/2014/main" id="{8C8DA38D-A23B-0B38-1847-B266194A8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5" y="4177965"/>
            <a:ext cx="1620653" cy="141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79E01-82C1-4759-9CEB-CC979A8F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3891" r="33297" b="23159"/>
          <a:stretch/>
        </p:blipFill>
        <p:spPr>
          <a:xfrm>
            <a:off x="2941093" y="4120519"/>
            <a:ext cx="1620653" cy="14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5BF8C5-92BF-F508-CEB5-B5435C9A42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083" y="5087142"/>
            <a:ext cx="10728000" cy="90000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119640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3546F-8E00-E30B-1060-EBCFF65A0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6CFC-06E6-DDAA-6F9E-4B6D034AEA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9434602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</a:rPr>
              <a:t>Introduction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072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0CB3C-7F76-8BA4-6CF5-BF58321B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9493-F9C6-9CBC-11BC-413678FB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  <a:cs typeface="Arial"/>
              </a:rPr>
              <a:t>Introduction to crime contract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08DD3-C75C-1242-A415-117051990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15A39-FDE2-8A46-EB6A-37C8AFC2C186}"/>
              </a:ext>
            </a:extLst>
          </p:cNvPr>
          <p:cNvSpPr txBox="1"/>
          <p:nvPr/>
        </p:nvSpPr>
        <p:spPr>
          <a:xfrm>
            <a:off x="809424" y="1439354"/>
            <a:ext cx="10514249" cy="43057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The crime contract 2025 governs the delivery of publicly funded criminal defence services in England and Wales from 1 October 2025.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It sets out the terms, standards, and remuneration mechanisms for providers delivering legal aid in criminal matters.</a:t>
            </a:r>
          </a:p>
          <a:p>
            <a:pPr>
              <a:lnSpc>
                <a:spcPct val="200000"/>
              </a:lnSpc>
            </a:pPr>
            <a:r>
              <a:rPr lang="en-GB" sz="2000" b="1" dirty="0"/>
              <a:t>Standard terms:</a:t>
            </a:r>
          </a:p>
          <a:p>
            <a:pPr lvl="1">
              <a:lnSpc>
                <a:spcPct val="200000"/>
              </a:lnSpc>
            </a:pPr>
            <a:r>
              <a:rPr lang="en-GB" sz="2000" dirty="0"/>
              <a:t>This is the core legal framework for the contract.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Covers obligations, compliance, and termination clauses.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20AF0-163B-BC17-519C-D0CDD81D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4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08181-1E4B-1DE1-A45F-D0A774135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24CA-C305-726C-A32D-91871175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  <a:cs typeface="Arial"/>
              </a:rPr>
              <a:t>Introduction to crime contract 2025: Service specification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D8721-02C0-2466-CDC9-A7CB2C29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8087D-04EB-D440-C664-604C5C612AEA}"/>
              </a:ext>
            </a:extLst>
          </p:cNvPr>
          <p:cNvSpPr txBox="1"/>
          <p:nvPr/>
        </p:nvSpPr>
        <p:spPr>
          <a:xfrm>
            <a:off x="809425" y="1272136"/>
            <a:ext cx="10514249" cy="4190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Service specification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Sections 1–4</a:t>
            </a:r>
            <a:r>
              <a:rPr lang="en-GB" sz="2000" dirty="0"/>
              <a:t>: Introduction, service standards, qualifying criteria, and how to carry out contract work.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Section 5</a:t>
            </a:r>
            <a:r>
              <a:rPr lang="en-GB" sz="2000" dirty="0"/>
              <a:t>: Remuneration rules, including payment structures and eligible costs.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Section 6</a:t>
            </a:r>
            <a:r>
              <a:rPr lang="en-GB" sz="2000" dirty="0"/>
              <a:t>: Duty solicitor scheme provisions.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Section 7</a:t>
            </a:r>
            <a:r>
              <a:rPr lang="en-GB" sz="2000" dirty="0"/>
              <a:t>: Very high-cost cases (VHCCs) guidance.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Section 8</a:t>
            </a:r>
            <a:r>
              <a:rPr lang="en-GB" sz="2000" dirty="0"/>
              <a:t>: Claims, costs, assessments, and review processes.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Sections 9–13</a:t>
            </a:r>
            <a:r>
              <a:rPr lang="en-GB" sz="2000" dirty="0"/>
              <a:t>: Covers criminal investigations, proceedings, appeals, prison law, and associated civil work.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71797-5DDF-65DB-C238-5EDC6704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06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42B94-1297-E2B9-4CF1-1A4667828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C367-278F-1316-F5E3-2B92E0BB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6160"/>
                </a:solidFill>
                <a:cs typeface="Arial"/>
              </a:rPr>
              <a:t>Introduction to crime contract 2025: Procurement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AA0BD-43C7-C977-6095-D739CB8C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Providing access to justice through 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D4A1A-14C3-D273-C62B-7DD13A13F128}"/>
              </a:ext>
            </a:extLst>
          </p:cNvPr>
          <p:cNvSpPr txBox="1"/>
          <p:nvPr/>
        </p:nvSpPr>
        <p:spPr>
          <a:xfrm>
            <a:off x="809424" y="1439354"/>
            <a:ext cx="10514249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The 2025 crime contract introduces a new procurement model:</a:t>
            </a:r>
          </a:p>
          <a:p>
            <a:pPr marL="1200150" lvl="2" indent="-285750" font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contract duration is extended to ten years (1 October 2025 to 30 September 2035).</a:t>
            </a:r>
          </a:p>
          <a:p>
            <a:pPr marL="1200150" lvl="2" indent="-285750" font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Three Stage Procurement Process (TSPP): Allows new entrants and existing providers to apply for or to expand services at any time until 30 September 2034</a:t>
            </a:r>
            <a:endParaRPr lang="en-US" sz="2000" dirty="0">
              <a:solidFill>
                <a:srgbClr val="000000"/>
              </a:solidFill>
            </a:endParaRPr>
          </a:p>
          <a:p>
            <a:pPr marL="1200150" lvl="2" indent="-285750" font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Entry requirements have been simplified to reduce bureaucracy and support market sustainability. </a:t>
            </a:r>
            <a:r>
              <a:rPr lang="en-GB" sz="2000" dirty="0"/>
              <a:t>Applicants will be able to join duty rotas at the next available entry point following successful verification.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5997E-497D-1BC5-4E2F-5FA1CCDA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9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4D08F-7063-16CD-39AB-96541A8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D29C-A2F6-48B9-8E2E-21B2775E6F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9434602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Changes introduced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u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the crime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ontract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7464122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Legal Aid Agency - te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76160"/>
      </a:accent1>
      <a:accent2>
        <a:srgbClr val="565B96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027ADFC-A8EB-48F2-86EB-9BE3CA3D3376}" vid="{B55771A7-4C6D-44BE-921A-281CED83F19A}"/>
    </a:ext>
  </a:extLst>
</a:theme>
</file>

<file path=ppt/theme/theme2.xml><?xml version="1.0" encoding="utf-8"?>
<a:theme xmlns:a="http://schemas.openxmlformats.org/drawingml/2006/main" name="Office Them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7" ma:contentTypeDescription="Create a new document." ma:contentTypeScope="" ma:versionID="8bb78acebd3f517ba1cc6e8bc5f18ca7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e2c943b2c958671996ea0f740e6c5104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  <SharedWithUsers xmlns="e110fa00-b09a-4458-a962-9d9a380ec66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92F7047-818B-42F8-8A07-67D6DB3E4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16834-A25A-45DB-BBBD-2755B90A964D}"/>
</file>

<file path=customXml/itemProps3.xml><?xml version="1.0" encoding="utf-8"?>
<ds:datastoreItem xmlns:ds="http://schemas.openxmlformats.org/officeDocument/2006/customXml" ds:itemID="{66CA68A8-A135-4E03-9FEA-65237DFAF0E8}">
  <ds:schemaRefs>
    <ds:schemaRef ds:uri="http://schemas.microsoft.com/office/2006/documentManagement/types"/>
    <ds:schemaRef ds:uri="http://www.w3.org/XML/1998/namespace"/>
    <ds:schemaRef ds:uri="36e1edd4-7d17-4d57-9663-9ce4c188a227"/>
    <ds:schemaRef ds:uri="http://schemas.openxmlformats.org/package/2006/metadata/core-properties"/>
    <ds:schemaRef ds:uri="c8ff423a-c6d6-43d4-a310-ad7749d2149d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</TotalTime>
  <Words>4375</Words>
  <Application>Microsoft Office PowerPoint</Application>
  <PresentationFormat>Widescreen</PresentationFormat>
  <Paragraphs>432</Paragraphs>
  <Slides>41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Theme1</vt:lpstr>
      <vt:lpstr>#HelpUsSayYes webinar: Crime Contract 2025 information for providers holding a crime contract 2025</vt:lpstr>
      <vt:lpstr>Technical tips for this webinar</vt:lpstr>
      <vt:lpstr>Contents</vt:lpstr>
      <vt:lpstr>Crime contracts 2025: Information for providers</vt:lpstr>
      <vt:lpstr>Introduction</vt:lpstr>
      <vt:lpstr>Introduction to crime contract 2025</vt:lpstr>
      <vt:lpstr>Introduction to crime contract 2025: Service specification</vt:lpstr>
      <vt:lpstr>Introduction to crime contract 2025: Procurement model</vt:lpstr>
      <vt:lpstr>Changes introduced under the crime contract 2025</vt:lpstr>
      <vt:lpstr>Opening a new office under the crime contract 2025</vt:lpstr>
      <vt:lpstr>Moving offices under the crime contract 2025</vt:lpstr>
      <vt:lpstr>Mandation of cyber essential</vt:lpstr>
      <vt:lpstr>Changes to office requirements</vt:lpstr>
      <vt:lpstr>Changes to supervision and service standards</vt:lpstr>
      <vt:lpstr>Changes to supervision and service standards continued</vt:lpstr>
      <vt:lpstr>Changes to duty solicitor case involvement requirements</vt:lpstr>
      <vt:lpstr>Changes to peer review sanctions</vt:lpstr>
      <vt:lpstr>Changes to client feedback procedures</vt:lpstr>
      <vt:lpstr>Changes to accredited representatives</vt:lpstr>
      <vt:lpstr>Miscellaneous changes: Court duty provisions and instructed advocates</vt:lpstr>
      <vt:lpstr>Miscellaneous changes: Monthly payments and VHCC notifications</vt:lpstr>
      <vt:lpstr>Compliance and auditing</vt:lpstr>
      <vt:lpstr>Key performance indicators (KPIs)</vt:lpstr>
      <vt:lpstr>File compliance</vt:lpstr>
      <vt:lpstr>File compliance continued</vt:lpstr>
      <vt:lpstr>Sanctions (24.1 Standard Terms)</vt:lpstr>
      <vt:lpstr>Sanctions (24.5 – 24.14 Standard Terms)</vt:lpstr>
      <vt:lpstr>Sanctions (24.5 – 24.14 Standard Terms) continued</vt:lpstr>
      <vt:lpstr>Regular assurance activities</vt:lpstr>
      <vt:lpstr>Ad hoc assurance activities</vt:lpstr>
      <vt:lpstr>Role of your LAA contract manager</vt:lpstr>
      <vt:lpstr>Role of your LAA contract manager continued</vt:lpstr>
      <vt:lpstr>Guidance and resources</vt:lpstr>
      <vt:lpstr>Obtaining a CJSM account</vt:lpstr>
      <vt:lpstr>The defence solicitor call centre</vt:lpstr>
      <vt:lpstr>Contract documentation</vt:lpstr>
      <vt:lpstr>Applications and billing</vt:lpstr>
      <vt:lpstr>Contact us </vt:lpstr>
      <vt:lpstr>Contact us / our training website</vt:lpstr>
      <vt:lpstr>Our communications channels</vt:lpstr>
      <vt:lpstr>End slide</vt:lpstr>
    </vt:vector>
  </TitlesOfParts>
  <Manager>Legal Aid Agency</Manager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[Subject or description]</dc:subject>
  <dc:creator>Goddard, Tammy | She/Hers</dc:creator>
  <cp:keywords>[Key words separated by commas]</cp:keywords>
  <cp:lastModifiedBy>Goddard, Tammy | She/Hers</cp:lastModifiedBy>
  <cp:revision>6</cp:revision>
  <dcterms:created xsi:type="dcterms:W3CDTF">2024-10-29T19:15:47Z</dcterms:created>
  <dcterms:modified xsi:type="dcterms:W3CDTF">2025-10-02T08:32:01Z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b734f1-cb36-428c-8453-d227e30ff63d_Enabled">
    <vt:lpwstr>true</vt:lpwstr>
  </property>
  <property fmtid="{D5CDD505-2E9C-101B-9397-08002B2CF9AE}" pid="3" name="MSIP_Label_15b734f1-cb36-428c-8453-d227e30ff63d_SetDate">
    <vt:lpwstr>2024-11-08T06:59:39Z</vt:lpwstr>
  </property>
  <property fmtid="{D5CDD505-2E9C-101B-9397-08002B2CF9AE}" pid="4" name="MSIP_Label_15b734f1-cb36-428c-8453-d227e30ff63d_Method">
    <vt:lpwstr>Privileged</vt:lpwstr>
  </property>
  <property fmtid="{D5CDD505-2E9C-101B-9397-08002B2CF9AE}" pid="5" name="MSIP_Label_15b734f1-cb36-428c-8453-d227e30ff63d_Name">
    <vt:lpwstr>OFFICIAL - FOR PUBLIC RELEASE</vt:lpwstr>
  </property>
  <property fmtid="{D5CDD505-2E9C-101B-9397-08002B2CF9AE}" pid="6" name="MSIP_Label_15b734f1-cb36-428c-8453-d227e30ff63d_SiteId">
    <vt:lpwstr>c6874728-71e6-41fe-a9e1-2e8c36776ad8</vt:lpwstr>
  </property>
  <property fmtid="{D5CDD505-2E9C-101B-9397-08002B2CF9AE}" pid="7" name="MSIP_Label_15b734f1-cb36-428c-8453-d227e30ff63d_ActionId">
    <vt:lpwstr>321c69c6-b81a-4ef3-ba29-7cd8782668b8</vt:lpwstr>
  </property>
  <property fmtid="{D5CDD505-2E9C-101B-9397-08002B2CF9AE}" pid="8" name="MSIP_Label_15b734f1-cb36-428c-8453-d227e30ff63d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OFFICIAL - FOR PUBLIC RELEASE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OFFICIAL - FOR PUBLIC RELEASE</vt:lpwstr>
  </property>
  <property fmtid="{D5CDD505-2E9C-101B-9397-08002B2CF9AE}" pid="13" name="ContentTypeId">
    <vt:lpwstr>0x0101003DC4EC697F8DD5458A22CB4D2CE1B3D5</vt:lpwstr>
  </property>
  <property fmtid="{D5CDD505-2E9C-101B-9397-08002B2CF9AE}" pid="14" name="MediaServiceImageTags">
    <vt:lpwstr/>
  </property>
  <property fmtid="{D5CDD505-2E9C-101B-9397-08002B2CF9AE}" pid="15" name="Order">
    <vt:r8>143200</vt:r8>
  </property>
  <property fmtid="{D5CDD505-2E9C-101B-9397-08002B2CF9AE}" pid="16" name="xd_Signature">
    <vt:bool>false</vt:bool>
  </property>
  <property fmtid="{D5CDD505-2E9C-101B-9397-08002B2CF9AE}" pid="17" name="xd_ProgID">
    <vt:lpwstr/>
  </property>
  <property fmtid="{D5CDD505-2E9C-101B-9397-08002B2CF9AE}" pid="18" name="_SourceUrl">
    <vt:lpwstr/>
  </property>
  <property fmtid="{D5CDD505-2E9C-101B-9397-08002B2CF9AE}" pid="19" name="_SharedFileIndex">
    <vt:lpwstr/>
  </property>
  <property fmtid="{D5CDD505-2E9C-101B-9397-08002B2CF9AE}" pid="20" name="ComplianceAssetId">
    <vt:lpwstr/>
  </property>
  <property fmtid="{D5CDD505-2E9C-101B-9397-08002B2CF9AE}" pid="21" name="TemplateUrl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</Properties>
</file>