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0"/>
  </p:notesMasterIdLst>
  <p:handoutMasterIdLst>
    <p:handoutMasterId r:id="rId21"/>
  </p:handoutMasterIdLst>
  <p:sldIdLst>
    <p:sldId id="256" r:id="rId5"/>
    <p:sldId id="272" r:id="rId6"/>
    <p:sldId id="274" r:id="rId7"/>
    <p:sldId id="288" r:id="rId8"/>
    <p:sldId id="275" r:id="rId9"/>
    <p:sldId id="291" r:id="rId10"/>
    <p:sldId id="303" r:id="rId11"/>
    <p:sldId id="267" r:id="rId12"/>
    <p:sldId id="304" r:id="rId13"/>
    <p:sldId id="302" r:id="rId14"/>
    <p:sldId id="301" r:id="rId15"/>
    <p:sldId id="294" r:id="rId16"/>
    <p:sldId id="299" r:id="rId17"/>
    <p:sldId id="300" r:id="rId18"/>
    <p:sldId id="26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3BA048-80C3-78A3-03A2-96839CA9D3A5}" name="Facey, John (LAA)" initials="JF" userId="S::John.Facey@justice.gov.uk::34168b67-63a6-48eb-b717-55942f7a085f" providerId="AD"/>
  <p188:author id="{48B96B6A-211C-20B0-BC81-6FB61ABF471F}" name="Sharp, Catherine | She/Hers" initials="SS" userId="S::catherine.sharp@justice.gov.uk::bc1327de-8948-48f6-8815-69c5521096ff" providerId="AD"/>
  <p188:author id="{4E138FB9-310B-0CF3-3265-8B7131E52A97}" name="Hollox, Stephanie | She/Hers" initials="HS" userId="S::stephanie.hollox@justice.gov.uk::0342611f-daa4-45a7-832a-10039707c00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FDFA"/>
    <a:srgbClr val="F8F6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E0910B-8754-4B33-B4D3-4AFDBAD223F4}" v="20" dt="2026-01-14T19:51:12.2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198" y="9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312176-CD2F-C906-EA25-53B5142851F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034098B-0B48-AE56-B862-572A56252B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BA73BFB-98CB-48B9-94EC-951DC396B1C8}" type="datetimeFigureOut">
              <a:rPr lang="en-GB" smtClean="0"/>
              <a:t>15/01/2026</a:t>
            </a:fld>
            <a:endParaRPr lang="en-GB"/>
          </a:p>
        </p:txBody>
      </p:sp>
      <p:sp>
        <p:nvSpPr>
          <p:cNvPr id="4" name="Footer Placeholder 3">
            <a:extLst>
              <a:ext uri="{FF2B5EF4-FFF2-40B4-BE49-F238E27FC236}">
                <a16:creationId xmlns:a16="http://schemas.microsoft.com/office/drawing/2014/main" id="{AC63B982-9802-C80C-80B6-69CAFE725F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7FE5156C-BE97-DE51-2C5F-56A7C7AA8F5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B72910-E49B-45A5-AD4F-261F7F28C03D}" type="slidenum">
              <a:rPr lang="en-GB" smtClean="0"/>
              <a:t>‹#›</a:t>
            </a:fld>
            <a:endParaRPr lang="en-GB"/>
          </a:p>
        </p:txBody>
      </p:sp>
    </p:spTree>
    <p:extLst>
      <p:ext uri="{BB962C8B-B14F-4D97-AF65-F5344CB8AC3E}">
        <p14:creationId xmlns:p14="http://schemas.microsoft.com/office/powerpoint/2010/main" val="2183679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0DA7AC-21A6-48FE-AADC-53FFB7595DE4}" type="datetimeFigureOut">
              <a:rPr lang="en-GB" smtClean="0"/>
              <a:t>15/01/2026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1A3158-828B-45DC-A055-D433B2F6AF05}" type="slidenum">
              <a:rPr lang="en-GB" smtClean="0"/>
              <a:t>‹#›</a:t>
            </a:fld>
            <a:endParaRPr lang="en-GB"/>
          </a:p>
        </p:txBody>
      </p:sp>
    </p:spTree>
    <p:extLst>
      <p:ext uri="{BB962C8B-B14F-4D97-AF65-F5344CB8AC3E}">
        <p14:creationId xmlns:p14="http://schemas.microsoft.com/office/powerpoint/2010/main" val="3780015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2</a:t>
            </a:fld>
            <a:endParaRPr lang="en-GB"/>
          </a:p>
        </p:txBody>
      </p:sp>
    </p:spTree>
    <p:extLst>
      <p:ext uri="{BB962C8B-B14F-4D97-AF65-F5344CB8AC3E}">
        <p14:creationId xmlns:p14="http://schemas.microsoft.com/office/powerpoint/2010/main" val="3095366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a:t>We are seeking approval on these codes</a:t>
            </a:r>
          </a:p>
        </p:txBody>
      </p:sp>
      <p:sp>
        <p:nvSpPr>
          <p:cNvPr id="4" name="Slide Number Placeholder 3"/>
          <p:cNvSpPr>
            <a:spLocks noGrp="1"/>
          </p:cNvSpPr>
          <p:nvPr>
            <p:ph type="sldNum" sz="quarter" idx="5"/>
          </p:nvPr>
        </p:nvSpPr>
        <p:spPr/>
        <p:txBody>
          <a:bodyPr/>
          <a:lstStyle/>
          <a:p>
            <a:fld id="{2C1A3158-828B-45DC-A055-D433B2F6AF05}" type="slidenum">
              <a:rPr lang="en-GB" smtClean="0"/>
              <a:t>8</a:t>
            </a:fld>
            <a:endParaRPr lang="en-GB"/>
          </a:p>
        </p:txBody>
      </p:sp>
    </p:spTree>
    <p:extLst>
      <p:ext uri="{BB962C8B-B14F-4D97-AF65-F5344CB8AC3E}">
        <p14:creationId xmlns:p14="http://schemas.microsoft.com/office/powerpoint/2010/main" val="3894576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46F0A-956A-2458-D3EE-129A04C966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3DF7D2-1F7C-F942-BF1B-65A24AB3B5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086A06-8F26-087E-AEFB-04B53BAB8267}"/>
              </a:ext>
            </a:extLst>
          </p:cNvPr>
          <p:cNvSpPr>
            <a:spLocks noGrp="1"/>
          </p:cNvSpPr>
          <p:nvPr>
            <p:ph type="body" idx="1"/>
          </p:nvPr>
        </p:nvSpPr>
        <p:spPr/>
        <p:txBody>
          <a:bodyPr/>
          <a:lstStyle/>
          <a:p>
            <a:pPr marL="171450" indent="-171450">
              <a:buFont typeface="Arial" panose="020B0604020202020204" pitchFamily="34" charset="0"/>
              <a:buChar char="•"/>
            </a:pPr>
            <a:r>
              <a:rPr lang="en-GB"/>
              <a:t>We are seeking approval on these codes</a:t>
            </a:r>
          </a:p>
        </p:txBody>
      </p:sp>
      <p:sp>
        <p:nvSpPr>
          <p:cNvPr id="4" name="Slide Number Placeholder 3">
            <a:extLst>
              <a:ext uri="{FF2B5EF4-FFF2-40B4-BE49-F238E27FC236}">
                <a16:creationId xmlns:a16="http://schemas.microsoft.com/office/drawing/2014/main" id="{8F809801-3F57-7211-EB6A-23EEE4DC59DB}"/>
              </a:ext>
            </a:extLst>
          </p:cNvPr>
          <p:cNvSpPr>
            <a:spLocks noGrp="1"/>
          </p:cNvSpPr>
          <p:nvPr>
            <p:ph type="sldNum" sz="quarter" idx="5"/>
          </p:nvPr>
        </p:nvSpPr>
        <p:spPr/>
        <p:txBody>
          <a:bodyPr/>
          <a:lstStyle/>
          <a:p>
            <a:fld id="{2C1A3158-828B-45DC-A055-D433B2F6AF05}" type="slidenum">
              <a:rPr lang="en-GB" smtClean="0"/>
              <a:t>9</a:t>
            </a:fld>
            <a:endParaRPr lang="en-GB"/>
          </a:p>
        </p:txBody>
      </p:sp>
    </p:spTree>
    <p:extLst>
      <p:ext uri="{BB962C8B-B14F-4D97-AF65-F5344CB8AC3E}">
        <p14:creationId xmlns:p14="http://schemas.microsoft.com/office/powerpoint/2010/main" val="84494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13</a:t>
            </a:fld>
            <a:endParaRPr lang="en-GB"/>
          </a:p>
        </p:txBody>
      </p:sp>
    </p:spTree>
    <p:extLst>
      <p:ext uri="{BB962C8B-B14F-4D97-AF65-F5344CB8AC3E}">
        <p14:creationId xmlns:p14="http://schemas.microsoft.com/office/powerpoint/2010/main" val="3584023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FD20B-6E1F-4AAD-87C4-33A099FF33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C19CB-B177-BB8F-9DAF-8C42933CC0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83ABA-82CE-9846-FA82-3A4A5F91774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188B89B-5F0B-340A-EFC3-31EB4FDF0CEC}"/>
              </a:ext>
            </a:extLst>
          </p:cNvPr>
          <p:cNvSpPr>
            <a:spLocks noGrp="1"/>
          </p:cNvSpPr>
          <p:nvPr>
            <p:ph type="sldNum" sz="quarter" idx="5"/>
          </p:nvPr>
        </p:nvSpPr>
        <p:spPr/>
        <p:txBody>
          <a:bodyPr/>
          <a:lstStyle/>
          <a:p>
            <a:fld id="{2C1A3158-828B-45DC-A055-D433B2F6AF05}" type="slidenum">
              <a:rPr lang="en-GB" smtClean="0"/>
              <a:t>14</a:t>
            </a:fld>
            <a:endParaRPr lang="en-GB"/>
          </a:p>
        </p:txBody>
      </p:sp>
    </p:spTree>
    <p:extLst>
      <p:ext uri="{BB962C8B-B14F-4D97-AF65-F5344CB8AC3E}">
        <p14:creationId xmlns:p14="http://schemas.microsoft.com/office/powerpoint/2010/main" val="37198183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5" name="Picture 14" descr="Legal Aid Agency. Providing access to justice through working with others to achieve excellence in the delivery of legal aid">
            <a:extLst>
              <a:ext uri="{FF2B5EF4-FFF2-40B4-BE49-F238E27FC236}">
                <a16:creationId xmlns:a16="http://schemas.microsoft.com/office/drawing/2014/main" id="{650D788D-F4F1-FF26-7209-48E348FC9E6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25651" y="-240808"/>
            <a:ext cx="12617650" cy="7098808"/>
          </a:xfrm>
          <a:prstGeom prst="rect">
            <a:avLst/>
          </a:prstGeom>
        </p:spPr>
      </p:pic>
      <p:sp>
        <p:nvSpPr>
          <p:cNvPr id="2" name="Title 1">
            <a:extLst>
              <a:ext uri="{FF2B5EF4-FFF2-40B4-BE49-F238E27FC236}">
                <a16:creationId xmlns:a16="http://schemas.microsoft.com/office/drawing/2014/main" id="{B47590F9-5019-854C-18E3-647D62225888}"/>
              </a:ext>
            </a:extLst>
          </p:cNvPr>
          <p:cNvSpPr>
            <a:spLocks noGrp="1"/>
          </p:cNvSpPr>
          <p:nvPr>
            <p:ph type="ctrTitle"/>
          </p:nvPr>
        </p:nvSpPr>
        <p:spPr>
          <a:xfrm>
            <a:off x="758189" y="2622074"/>
            <a:ext cx="7920000" cy="1080000"/>
          </a:xfrm>
        </p:spPr>
        <p:txBody>
          <a:bodyPr anchor="t" anchorCtr="0">
            <a:normAutofit/>
          </a:bodyPr>
          <a:lstStyle>
            <a:lvl1pPr algn="l">
              <a:lnSpc>
                <a:spcPct val="100000"/>
              </a:lnSpc>
              <a:defRPr sz="3400" b="1"/>
            </a:lvl1pPr>
          </a:lstStyle>
          <a:p>
            <a:r>
              <a:rPr lang="en-US" noProof="0"/>
              <a:t>Click to edit Master title style</a:t>
            </a:r>
            <a:endParaRPr lang="en-GB" noProof="0"/>
          </a:p>
        </p:txBody>
      </p:sp>
      <p:sp>
        <p:nvSpPr>
          <p:cNvPr id="3" name="Subtitle 2">
            <a:extLst>
              <a:ext uri="{FF2B5EF4-FFF2-40B4-BE49-F238E27FC236}">
                <a16:creationId xmlns:a16="http://schemas.microsoft.com/office/drawing/2014/main" id="{9F0F1EE0-638B-690E-3374-CE1E12D2585D}"/>
              </a:ext>
            </a:extLst>
          </p:cNvPr>
          <p:cNvSpPr>
            <a:spLocks noGrp="1"/>
          </p:cNvSpPr>
          <p:nvPr>
            <p:ph type="subTitle" idx="1"/>
          </p:nvPr>
        </p:nvSpPr>
        <p:spPr>
          <a:xfrm>
            <a:off x="758190" y="3838357"/>
            <a:ext cx="7920000" cy="1080000"/>
          </a:xfrm>
        </p:spPr>
        <p:txBody>
          <a:bodyPr/>
          <a:lstStyle>
            <a:lvl1pPr marL="0" indent="0" algn="l">
              <a:lnSpc>
                <a:spcPct val="100000"/>
              </a:lnSpc>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a:p>
        </p:txBody>
      </p:sp>
      <p:sp>
        <p:nvSpPr>
          <p:cNvPr id="10" name="Text Placeholder 9">
            <a:extLst>
              <a:ext uri="{FF2B5EF4-FFF2-40B4-BE49-F238E27FC236}">
                <a16:creationId xmlns:a16="http://schemas.microsoft.com/office/drawing/2014/main" id="{A565C95F-3718-1528-8609-763CA15704E3}"/>
              </a:ext>
            </a:extLst>
          </p:cNvPr>
          <p:cNvSpPr>
            <a:spLocks noGrp="1"/>
          </p:cNvSpPr>
          <p:nvPr>
            <p:ph type="body" sz="quarter" idx="13" hasCustomPrompt="1"/>
          </p:nvPr>
        </p:nvSpPr>
        <p:spPr>
          <a:xfrm>
            <a:off x="758189" y="5364119"/>
            <a:ext cx="7920000" cy="288000"/>
          </a:xfrm>
        </p:spPr>
        <p:txBody>
          <a:bodyPr>
            <a:normAutofit/>
          </a:bodyPr>
          <a:lstStyle>
            <a:lvl1pPr marL="0" indent="0">
              <a:lnSpc>
                <a:spcPct val="100000"/>
              </a:lnSpc>
              <a:spcBef>
                <a:spcPts val="0"/>
              </a:spcBef>
              <a:buNone/>
              <a:defRPr sz="1600"/>
            </a:lvl1pPr>
            <a:lvl2pPr marL="457200" indent="0">
              <a:buNone/>
              <a:defRPr/>
            </a:lvl2pPr>
          </a:lstStyle>
          <a:p>
            <a:pPr lvl="0"/>
            <a:r>
              <a:rPr lang="en-US"/>
              <a:t>Month YYYY</a:t>
            </a:r>
          </a:p>
        </p:txBody>
      </p:sp>
      <p:pic>
        <p:nvPicPr>
          <p:cNvPr id="5" name="Picture 4">
            <a:extLst>
              <a:ext uri="{FF2B5EF4-FFF2-40B4-BE49-F238E27FC236}">
                <a16:creationId xmlns:a16="http://schemas.microsoft.com/office/drawing/2014/main" id="{41F72911-4543-BB8B-B85F-A994E7D664F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304630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E5B4F51-5365-3BA7-A54C-CBC64BD46D77}"/>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1201"/>
          <a:stretch/>
        </p:blipFill>
        <p:spPr>
          <a:xfrm>
            <a:off x="2708" y="2140085"/>
            <a:ext cx="12186583" cy="4717057"/>
          </a:xfrm>
          <a:prstGeom prst="rect">
            <a:avLst/>
          </a:prstGeom>
        </p:spPr>
      </p:pic>
      <p:sp>
        <p:nvSpPr>
          <p:cNvPr id="2" name="Title 1">
            <a:extLst>
              <a:ext uri="{FF2B5EF4-FFF2-40B4-BE49-F238E27FC236}">
                <a16:creationId xmlns:a16="http://schemas.microsoft.com/office/drawing/2014/main" id="{CAB1583C-FBCA-EA5C-1733-E09C1C9DAC2B}"/>
              </a:ext>
            </a:extLst>
          </p:cNvPr>
          <p:cNvSpPr>
            <a:spLocks noGrp="1"/>
          </p:cNvSpPr>
          <p:nvPr>
            <p:ph type="title"/>
          </p:nvPr>
        </p:nvSpPr>
        <p:spPr>
          <a:xfrm>
            <a:off x="759600" y="2620800"/>
            <a:ext cx="7920000" cy="1080000"/>
          </a:xfrm>
        </p:spPr>
        <p:txBody>
          <a:bodyPr anchor="t" anchorCtr="0">
            <a:normAutofit/>
          </a:bodyPr>
          <a:lstStyle>
            <a:lvl1pPr>
              <a:defRPr sz="3400">
                <a:solidFill>
                  <a:schemeClr val="tx1"/>
                </a:solidFill>
              </a:defRPr>
            </a:lvl1pPr>
          </a:lstStyle>
          <a:p>
            <a:r>
              <a:rPr lang="en-US" noProof="0"/>
              <a:t>Click to edit Master title style</a:t>
            </a:r>
            <a:endParaRPr lang="en-GB" noProof="0"/>
          </a:p>
        </p:txBody>
      </p:sp>
      <p:sp>
        <p:nvSpPr>
          <p:cNvPr id="3" name="Text Placeholder 2">
            <a:extLst>
              <a:ext uri="{FF2B5EF4-FFF2-40B4-BE49-F238E27FC236}">
                <a16:creationId xmlns:a16="http://schemas.microsoft.com/office/drawing/2014/main" id="{FAE1315A-D470-E14A-1174-2675FA007A0E}"/>
              </a:ext>
            </a:extLst>
          </p:cNvPr>
          <p:cNvSpPr>
            <a:spLocks noGrp="1"/>
          </p:cNvSpPr>
          <p:nvPr>
            <p:ph type="body" idx="1"/>
          </p:nvPr>
        </p:nvSpPr>
        <p:spPr>
          <a:xfrm>
            <a:off x="759600" y="3837600"/>
            <a:ext cx="7920000" cy="1080000"/>
          </a:xfrm>
        </p:spPr>
        <p:txBody>
          <a:bodyPr/>
          <a:lstStyle>
            <a:lvl1pPr marL="0" indent="0">
              <a:buNone/>
              <a:defRPr sz="24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pic>
        <p:nvPicPr>
          <p:cNvPr id="5" name="Picture 4">
            <a:extLst>
              <a:ext uri="{FF2B5EF4-FFF2-40B4-BE49-F238E27FC236}">
                <a16:creationId xmlns:a16="http://schemas.microsoft.com/office/drawing/2014/main" id="{89A53415-16A0-EC90-C53E-714A9166A1F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123199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AEBDFBE-9236-64C9-4986-9D68C05CCC5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2" name="Title 1">
            <a:extLst>
              <a:ext uri="{FF2B5EF4-FFF2-40B4-BE49-F238E27FC236}">
                <a16:creationId xmlns:a16="http://schemas.microsoft.com/office/drawing/2014/main" id="{71AD33D3-D582-48EF-0A2B-74426CCEC468}"/>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11E300F-E606-52C3-A6CF-24C403CD7DD4}"/>
              </a:ext>
            </a:extLst>
          </p:cNvPr>
          <p:cNvSpPr>
            <a:spLocks noGrp="1"/>
          </p:cNvSpPr>
          <p:nvPr>
            <p:ph idx="1"/>
          </p:nvPr>
        </p:nvSpPr>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Date Placeholder 3">
            <a:extLst>
              <a:ext uri="{FF2B5EF4-FFF2-40B4-BE49-F238E27FC236}">
                <a16:creationId xmlns:a16="http://schemas.microsoft.com/office/drawing/2014/main" id="{B2DAAC7B-B7C8-1A3B-136D-63FA4F550DF3}"/>
              </a:ext>
            </a:extLst>
          </p:cNvPr>
          <p:cNvSpPr>
            <a:spLocks noGrp="1"/>
          </p:cNvSpPr>
          <p:nvPr>
            <p:ph type="dt" sz="half" idx="10"/>
          </p:nvPr>
        </p:nvSpPr>
        <p:spPr/>
        <p:txBody>
          <a:bodyPr/>
          <a:lstStyle/>
          <a:p>
            <a:fld id="{FCB94670-130D-4037-81B5-0836D3D44AA9}" type="datetime1">
              <a:rPr lang="en-GB" smtClean="0"/>
              <a:t>15/01/2026</a:t>
            </a:fld>
            <a:endParaRPr lang="en-GB"/>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p:txBody>
          <a:bodyPr/>
          <a:lstStyle/>
          <a:p>
            <a:r>
              <a:rPr lang="en-GB"/>
              <a:t>CMA - Introduction to SaBC Immigration &amp; Asylum Fee Codes</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2567394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382AE5D-6592-4E1B-A6D2-0CB294D7117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a:extLst>
              <a:ext uri="{FF2B5EF4-FFF2-40B4-BE49-F238E27FC236}">
                <a16:creationId xmlns:a16="http://schemas.microsoft.com/office/drawing/2014/main" id="{8D3296D8-E2C8-3A59-6DA0-2FCCEA8D1B50}"/>
              </a:ext>
            </a:extLst>
          </p:cNvPr>
          <p:cNvSpPr>
            <a:spLocks noGrp="1"/>
          </p:cNvSpPr>
          <p:nvPr>
            <p:ph sz="half" idx="2"/>
          </p:nvPr>
        </p:nvSpPr>
        <p:spPr>
          <a:xfrm>
            <a:off x="6396340" y="1396800"/>
            <a:ext cx="5141085" cy="423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Date Placeholder 4">
            <a:extLst>
              <a:ext uri="{FF2B5EF4-FFF2-40B4-BE49-F238E27FC236}">
                <a16:creationId xmlns:a16="http://schemas.microsoft.com/office/drawing/2014/main" id="{E2F44ED3-56E8-EEBB-FFA7-9E84F7C646A0}"/>
              </a:ext>
            </a:extLst>
          </p:cNvPr>
          <p:cNvSpPr>
            <a:spLocks noGrp="1"/>
          </p:cNvSpPr>
          <p:nvPr>
            <p:ph type="dt" sz="half" idx="10"/>
          </p:nvPr>
        </p:nvSpPr>
        <p:spPr/>
        <p:txBody>
          <a:bodyPr/>
          <a:lstStyle/>
          <a:p>
            <a:fld id="{2835A0F3-9B36-43BC-B101-1765DDB77B2A}" type="datetime1">
              <a:rPr lang="en-GB" smtClean="0"/>
              <a:t>15/01/2026</a:t>
            </a:fld>
            <a:endParaRPr lang="en-GB"/>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p:txBody>
          <a:bodyPr/>
          <a:lstStyle/>
          <a:p>
            <a:r>
              <a:rPr lang="en-GB"/>
              <a:t>CMA - Introduction to SaBC Immigration &amp; Asylum Fee Codes</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1408835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t &amp; Emphasis">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31AA2A4-9EBB-75A0-6A63-F1D6BDE32A6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a:extLst>
              <a:ext uri="{FF2B5EF4-FFF2-40B4-BE49-F238E27FC236}">
                <a16:creationId xmlns:a16="http://schemas.microsoft.com/office/drawing/2014/main" id="{8D3296D8-E2C8-3A59-6DA0-2FCCEA8D1B50}"/>
              </a:ext>
            </a:extLst>
          </p:cNvPr>
          <p:cNvSpPr>
            <a:spLocks noGrp="1"/>
          </p:cNvSpPr>
          <p:nvPr>
            <p:ph sz="half" idx="2"/>
          </p:nvPr>
        </p:nvSpPr>
        <p:spPr>
          <a:xfrm>
            <a:off x="6396340" y="1396800"/>
            <a:ext cx="5141085" cy="4230000"/>
          </a:xfrm>
          <a:solidFill>
            <a:srgbClr val="EBFDFA"/>
          </a:solidFill>
        </p:spPr>
        <p:txBody>
          <a:bodyPr lIns="180000" tIns="180000" rIns="180000" bIns="180000"/>
          <a:lstStyle>
            <a:lvl1pPr>
              <a:defRPr b="1">
                <a:solidFill>
                  <a:schemeClr val="accent1"/>
                </a:solidFill>
              </a:defRPr>
            </a:lvl1pPr>
            <a:lvl2pPr marL="0" indent="0">
              <a:buNone/>
              <a:defRPr>
                <a:solidFill>
                  <a:schemeClr val="accent1"/>
                </a:solidFill>
              </a:defRPr>
            </a:lvl2pPr>
            <a:lvl3pPr marL="252000">
              <a:defRPr>
                <a:solidFill>
                  <a:schemeClr val="accent1"/>
                </a:solidFill>
              </a:defRPr>
            </a:lvl3pPr>
            <a:lvl4pPr marL="504000">
              <a:defRPr>
                <a:solidFill>
                  <a:schemeClr val="accent1"/>
                </a:solidFill>
              </a:defRPr>
            </a:lvl4pPr>
            <a:lvl5pPr marL="756000">
              <a:defRPr>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Date Placeholder 4">
            <a:extLst>
              <a:ext uri="{FF2B5EF4-FFF2-40B4-BE49-F238E27FC236}">
                <a16:creationId xmlns:a16="http://schemas.microsoft.com/office/drawing/2014/main" id="{E2F44ED3-56E8-EEBB-FFA7-9E84F7C646A0}"/>
              </a:ext>
            </a:extLst>
          </p:cNvPr>
          <p:cNvSpPr>
            <a:spLocks noGrp="1"/>
          </p:cNvSpPr>
          <p:nvPr>
            <p:ph type="dt" sz="half" idx="10"/>
          </p:nvPr>
        </p:nvSpPr>
        <p:spPr/>
        <p:txBody>
          <a:bodyPr/>
          <a:lstStyle/>
          <a:p>
            <a:fld id="{75E4CB0A-3382-4DFB-8679-ADAF97ED1CD6}" type="datetime1">
              <a:rPr lang="en-GB" smtClean="0"/>
              <a:t>15/01/2026</a:t>
            </a:fld>
            <a:endParaRPr lang="en-GB"/>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p:txBody>
          <a:bodyPr/>
          <a:lstStyle/>
          <a:p>
            <a:r>
              <a:rPr lang="en-GB"/>
              <a:t>CMA - Introduction to SaBC Immigration &amp; Asylum Fee Codes</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264937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rge Tex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5AD6E27-766B-EFE8-BDF0-7EF5F44DC32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11" name="Text Placeholder 10">
            <a:extLst>
              <a:ext uri="{FF2B5EF4-FFF2-40B4-BE49-F238E27FC236}">
                <a16:creationId xmlns:a16="http://schemas.microsoft.com/office/drawing/2014/main" id="{624F3EF4-BF41-0563-2948-DCF0BDB2E7FF}"/>
              </a:ext>
            </a:extLst>
          </p:cNvPr>
          <p:cNvSpPr>
            <a:spLocks noGrp="1"/>
          </p:cNvSpPr>
          <p:nvPr>
            <p:ph type="body" sz="quarter" idx="13"/>
          </p:nvPr>
        </p:nvSpPr>
        <p:spPr>
          <a:xfrm>
            <a:off x="809426" y="1395413"/>
            <a:ext cx="10727999" cy="4229897"/>
          </a:xfrm>
        </p:spPr>
        <p:txBody>
          <a:bodyPr>
            <a:normAutofit/>
          </a:bodyPr>
          <a:lstStyle>
            <a:lvl1pPr>
              <a:defRPr sz="3400"/>
            </a:lvl1pPr>
            <a:lvl2pPr marL="360000" indent="-360000">
              <a:defRPr sz="3400"/>
            </a:lvl2pPr>
            <a:lvl3pPr marL="720000" indent="-360000">
              <a:defRPr sz="3400"/>
            </a:lvl3pPr>
            <a:lvl4pPr marL="1080000" indent="-360000">
              <a:defRPr sz="3400"/>
            </a:lvl4pPr>
            <a:lvl5pPr marL="1440000" indent="-360000">
              <a:defRPr sz="3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DAAC7B-B7C8-1A3B-136D-63FA4F550DF3}"/>
              </a:ext>
            </a:extLst>
          </p:cNvPr>
          <p:cNvSpPr>
            <a:spLocks noGrp="1"/>
          </p:cNvSpPr>
          <p:nvPr>
            <p:ph type="dt" sz="half" idx="10"/>
          </p:nvPr>
        </p:nvSpPr>
        <p:spPr/>
        <p:txBody>
          <a:bodyPr/>
          <a:lstStyle/>
          <a:p>
            <a:fld id="{10EA67D1-06BD-4244-BA54-509615ECA1C4}" type="datetime1">
              <a:rPr lang="en-GB" smtClean="0"/>
              <a:t>15/01/2026</a:t>
            </a:fld>
            <a:endParaRPr lang="en-GB"/>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p:txBody>
          <a:bodyPr/>
          <a:lstStyle/>
          <a:p>
            <a:r>
              <a:rPr lang="en-GB"/>
              <a:t>CMA - Introduction to SaBC Immigration &amp; Asylum Fee Codes</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326443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xagon">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5F8E9C1-2DAB-FDF0-C41E-EDECF412C17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4" y="0"/>
            <a:ext cx="12189631" cy="6858000"/>
          </a:xfrm>
          <a:prstGeom prst="rect">
            <a:avLst/>
          </a:prstGeom>
        </p:spPr>
      </p:pic>
      <p:sp>
        <p:nvSpPr>
          <p:cNvPr id="4" name="Date Placeholder 3">
            <a:extLst>
              <a:ext uri="{FF2B5EF4-FFF2-40B4-BE49-F238E27FC236}">
                <a16:creationId xmlns:a16="http://schemas.microsoft.com/office/drawing/2014/main" id="{B2DAAC7B-B7C8-1A3B-136D-63FA4F550DF3}"/>
              </a:ext>
            </a:extLst>
          </p:cNvPr>
          <p:cNvSpPr>
            <a:spLocks noGrp="1"/>
          </p:cNvSpPr>
          <p:nvPr>
            <p:ph type="dt" sz="half" idx="10"/>
          </p:nvPr>
        </p:nvSpPr>
        <p:spPr/>
        <p:txBody>
          <a:bodyPr/>
          <a:lstStyle/>
          <a:p>
            <a:fld id="{A0200958-7E00-46E0-9B3E-9904D585B1F8}" type="datetime1">
              <a:rPr lang="en-GB" smtClean="0"/>
              <a:t>15/01/2026</a:t>
            </a:fld>
            <a:endParaRPr lang="en-GB"/>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p:txBody>
          <a:bodyPr/>
          <a:lstStyle/>
          <a:p>
            <a:r>
              <a:rPr lang="en-GB"/>
              <a:t>CMA - Introduction to SaBC Immigration &amp; Asylum Fee Codes</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
        <p:nvSpPr>
          <p:cNvPr id="12" name="Text Placeholder 11">
            <a:extLst>
              <a:ext uri="{FF2B5EF4-FFF2-40B4-BE49-F238E27FC236}">
                <a16:creationId xmlns:a16="http://schemas.microsoft.com/office/drawing/2014/main" id="{A73D6F2E-3ED3-16DB-77BD-646268225910}"/>
              </a:ext>
            </a:extLst>
          </p:cNvPr>
          <p:cNvSpPr>
            <a:spLocks noGrp="1"/>
          </p:cNvSpPr>
          <p:nvPr>
            <p:ph type="body" sz="quarter" idx="13" hasCustomPrompt="1"/>
          </p:nvPr>
        </p:nvSpPr>
        <p:spPr>
          <a:xfrm>
            <a:off x="4434326" y="1968135"/>
            <a:ext cx="3415552" cy="1260000"/>
          </a:xfrm>
        </p:spPr>
        <p:txBody>
          <a:bodyPr>
            <a:noAutofit/>
          </a:bodyPr>
          <a:lstStyle>
            <a:lvl1pPr algn="ctr">
              <a:defRPr sz="9600">
                <a:solidFill>
                  <a:schemeClr val="bg1"/>
                </a:solidFill>
              </a:defRPr>
            </a:lvl1pPr>
          </a:lstStyle>
          <a:p>
            <a:pPr lvl="0"/>
            <a:r>
              <a:rPr lang="en-US"/>
              <a:t>XX%</a:t>
            </a:r>
          </a:p>
        </p:txBody>
      </p:sp>
      <p:sp>
        <p:nvSpPr>
          <p:cNvPr id="14" name="Text Placeholder 13">
            <a:extLst>
              <a:ext uri="{FF2B5EF4-FFF2-40B4-BE49-F238E27FC236}">
                <a16:creationId xmlns:a16="http://schemas.microsoft.com/office/drawing/2014/main" id="{39D7248E-F2DF-A4EE-65D8-557D031691DF}"/>
              </a:ext>
            </a:extLst>
          </p:cNvPr>
          <p:cNvSpPr>
            <a:spLocks noGrp="1"/>
          </p:cNvSpPr>
          <p:nvPr>
            <p:ph type="body" sz="quarter" idx="14" hasCustomPrompt="1"/>
          </p:nvPr>
        </p:nvSpPr>
        <p:spPr>
          <a:xfrm>
            <a:off x="4434326" y="3365295"/>
            <a:ext cx="3415552" cy="1260000"/>
          </a:xfrm>
        </p:spPr>
        <p:txBody>
          <a:bodyPr>
            <a:normAutofit/>
          </a:bodyPr>
          <a:lstStyle>
            <a:lvl1pPr algn="ctr">
              <a:lnSpc>
                <a:spcPct val="100000"/>
              </a:lnSpc>
              <a:defRPr sz="3000">
                <a:solidFill>
                  <a:schemeClr val="bg1"/>
                </a:solidFill>
              </a:defRPr>
            </a:lvl1pPr>
          </a:lstStyle>
          <a:p>
            <a:pPr lvl="0"/>
            <a:r>
              <a:rPr lang="en-US"/>
              <a:t>description of the change</a:t>
            </a:r>
          </a:p>
        </p:txBody>
      </p:sp>
    </p:spTree>
    <p:extLst>
      <p:ext uri="{BB962C8B-B14F-4D97-AF65-F5344CB8AC3E}">
        <p14:creationId xmlns:p14="http://schemas.microsoft.com/office/powerpoint/2010/main" val="2358374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86591B0-EAEE-1B30-A8DF-A641FFD519B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917"/>
          <a:stretch/>
        </p:blipFill>
        <p:spPr>
          <a:xfrm>
            <a:off x="2708" y="2120630"/>
            <a:ext cx="12186583" cy="4736512"/>
          </a:xfrm>
          <a:prstGeom prst="rect">
            <a:avLst/>
          </a:prstGeom>
        </p:spPr>
      </p:pic>
      <p:sp>
        <p:nvSpPr>
          <p:cNvPr id="3" name="Text Placeholder 2">
            <a:extLst>
              <a:ext uri="{FF2B5EF4-FFF2-40B4-BE49-F238E27FC236}">
                <a16:creationId xmlns:a16="http://schemas.microsoft.com/office/drawing/2014/main" id="{FAE1315A-D470-E14A-1174-2675FA007A0E}"/>
              </a:ext>
            </a:extLst>
          </p:cNvPr>
          <p:cNvSpPr>
            <a:spLocks noGrp="1"/>
          </p:cNvSpPr>
          <p:nvPr>
            <p:ph type="body" idx="1"/>
          </p:nvPr>
        </p:nvSpPr>
        <p:spPr>
          <a:xfrm>
            <a:off x="759600" y="3429000"/>
            <a:ext cx="7920000" cy="2174902"/>
          </a:xfrm>
        </p:spPr>
        <p:txBody>
          <a:bodyPr anchor="b" anchorCtr="0">
            <a:normAutofit/>
          </a:bodyPr>
          <a:lstStyle>
            <a:lvl1pPr marL="0" indent="0">
              <a:buNone/>
              <a:defRPr sz="1600" b="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pic>
        <p:nvPicPr>
          <p:cNvPr id="5" name="Picture 4">
            <a:extLst>
              <a:ext uri="{FF2B5EF4-FFF2-40B4-BE49-F238E27FC236}">
                <a16:creationId xmlns:a16="http://schemas.microsoft.com/office/drawing/2014/main" id="{F50CAA80-C190-ABB9-9518-D5ADD08D030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4212279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4E23D-FE4D-87EC-DB78-4BAA2E5DEC66}"/>
              </a:ext>
            </a:extLst>
          </p:cNvPr>
          <p:cNvSpPr>
            <a:spLocks noGrp="1"/>
          </p:cNvSpPr>
          <p:nvPr>
            <p:ph type="title"/>
          </p:nvPr>
        </p:nvSpPr>
        <p:spPr>
          <a:xfrm>
            <a:off x="809425" y="372136"/>
            <a:ext cx="10728000" cy="900000"/>
          </a:xfrm>
          <a:prstGeom prst="rect">
            <a:avLst/>
          </a:prstGeom>
        </p:spPr>
        <p:txBody>
          <a:bodyPr vert="horz" lIns="0" tIns="0" rIns="0" bIns="0" rtlCol="0" anchor="ctr">
            <a:normAutofit/>
          </a:bodyPr>
          <a:lstStyle/>
          <a:p>
            <a:r>
              <a:rPr lang="en-US" noProof="0"/>
              <a:t>Click to edit Master title style</a:t>
            </a:r>
            <a:endParaRPr lang="en-GB" noProof="0"/>
          </a:p>
        </p:txBody>
      </p:sp>
      <p:sp>
        <p:nvSpPr>
          <p:cNvPr id="3" name="Text Placeholder 2">
            <a:extLst>
              <a:ext uri="{FF2B5EF4-FFF2-40B4-BE49-F238E27FC236}">
                <a16:creationId xmlns:a16="http://schemas.microsoft.com/office/drawing/2014/main" id="{8F2BB569-A999-1851-FEC6-8F133AB3290A}"/>
              </a:ext>
            </a:extLst>
          </p:cNvPr>
          <p:cNvSpPr>
            <a:spLocks noGrp="1"/>
          </p:cNvSpPr>
          <p:nvPr>
            <p:ph type="body" idx="1"/>
          </p:nvPr>
        </p:nvSpPr>
        <p:spPr>
          <a:xfrm>
            <a:off x="809426" y="1395662"/>
            <a:ext cx="10728000" cy="4229897"/>
          </a:xfrm>
          <a:prstGeom prst="rect">
            <a:avLst/>
          </a:prstGeom>
        </p:spPr>
        <p:txBody>
          <a:bodyPr vert="horz" lIns="0" tIns="0" rIns="0" bIns="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Date Placeholder 3">
            <a:extLst>
              <a:ext uri="{FF2B5EF4-FFF2-40B4-BE49-F238E27FC236}">
                <a16:creationId xmlns:a16="http://schemas.microsoft.com/office/drawing/2014/main" id="{DD415EBF-0822-61E4-5172-1D0E3EC803F2}"/>
              </a:ext>
            </a:extLst>
          </p:cNvPr>
          <p:cNvSpPr>
            <a:spLocks noGrp="1"/>
          </p:cNvSpPr>
          <p:nvPr>
            <p:ph type="dt" sz="half" idx="2"/>
          </p:nvPr>
        </p:nvSpPr>
        <p:spPr>
          <a:xfrm>
            <a:off x="809427" y="6526800"/>
            <a:ext cx="1800000" cy="180000"/>
          </a:xfrm>
          <a:prstGeom prst="rect">
            <a:avLst/>
          </a:prstGeom>
        </p:spPr>
        <p:txBody>
          <a:bodyPr vert="horz" lIns="0" tIns="0" rIns="0" bIns="0" rtlCol="0" anchor="ctr"/>
          <a:lstStyle>
            <a:lvl1pPr algn="l">
              <a:defRPr sz="1100">
                <a:solidFill>
                  <a:schemeClr val="tx1"/>
                </a:solidFill>
              </a:defRPr>
            </a:lvl1pPr>
          </a:lstStyle>
          <a:p>
            <a:fld id="{6F708E2C-EE2F-49FE-8560-3E59B873FB14}" type="datetime1">
              <a:rPr lang="en-GB" smtClean="0"/>
              <a:t>15/01/2026</a:t>
            </a:fld>
            <a:endParaRPr lang="en-GB"/>
          </a:p>
        </p:txBody>
      </p:sp>
      <p:sp>
        <p:nvSpPr>
          <p:cNvPr id="5" name="Footer Placeholder 4">
            <a:extLst>
              <a:ext uri="{FF2B5EF4-FFF2-40B4-BE49-F238E27FC236}">
                <a16:creationId xmlns:a16="http://schemas.microsoft.com/office/drawing/2014/main" id="{F8035D26-AA16-8F2A-0616-ED002328EE4E}"/>
              </a:ext>
            </a:extLst>
          </p:cNvPr>
          <p:cNvSpPr>
            <a:spLocks noGrp="1"/>
          </p:cNvSpPr>
          <p:nvPr>
            <p:ph type="ftr" sz="quarter" idx="3"/>
          </p:nvPr>
        </p:nvSpPr>
        <p:spPr>
          <a:xfrm>
            <a:off x="2941093" y="6527866"/>
            <a:ext cx="7201467" cy="180000"/>
          </a:xfrm>
          <a:prstGeom prst="rect">
            <a:avLst/>
          </a:prstGeom>
        </p:spPr>
        <p:txBody>
          <a:bodyPr vert="horz" lIns="0" tIns="0" rIns="0" bIns="0" rtlCol="0" anchor="ctr"/>
          <a:lstStyle>
            <a:lvl1pPr algn="r">
              <a:defRPr sz="1100">
                <a:solidFill>
                  <a:schemeClr val="tx1"/>
                </a:solidFill>
              </a:defRPr>
            </a:lvl1pPr>
          </a:lstStyle>
          <a:p>
            <a:r>
              <a:rPr lang="en-GB"/>
              <a:t>CMA - Introduction to SaBC Immigration &amp; Asylum Fee Codes</a:t>
            </a:r>
          </a:p>
        </p:txBody>
      </p:sp>
      <p:sp>
        <p:nvSpPr>
          <p:cNvPr id="6" name="Slide Number Placeholder 5">
            <a:extLst>
              <a:ext uri="{FF2B5EF4-FFF2-40B4-BE49-F238E27FC236}">
                <a16:creationId xmlns:a16="http://schemas.microsoft.com/office/drawing/2014/main" id="{4F5FE07B-E53E-0564-C75F-F4BF63EE2F4C}"/>
              </a:ext>
            </a:extLst>
          </p:cNvPr>
          <p:cNvSpPr>
            <a:spLocks noGrp="1"/>
          </p:cNvSpPr>
          <p:nvPr>
            <p:ph type="sldNum" sz="quarter" idx="4"/>
          </p:nvPr>
        </p:nvSpPr>
        <p:spPr>
          <a:xfrm>
            <a:off x="11443648" y="6169565"/>
            <a:ext cx="450436" cy="365125"/>
          </a:xfrm>
          <a:prstGeom prst="rect">
            <a:avLst/>
          </a:prstGeom>
        </p:spPr>
        <p:txBody>
          <a:bodyPr vert="horz" lIns="0" tIns="0" rIns="0" bIns="0" rtlCol="0" anchor="ctr"/>
          <a:lstStyle>
            <a:lvl1pPr algn="ctr">
              <a:defRPr sz="1500" b="1">
                <a:solidFill>
                  <a:schemeClr val="accent1"/>
                </a:solidFill>
              </a:defRPr>
            </a:lvl1pPr>
          </a:lstStyle>
          <a:p>
            <a:fld id="{C0189ED6-F87B-4BC1-907E-EF602CA5C674}" type="slidenum">
              <a:rPr lang="en-GB" smtClean="0"/>
              <a:pPr/>
              <a:t>‹#›</a:t>
            </a:fld>
            <a:endParaRPr lang="en-GB"/>
          </a:p>
        </p:txBody>
      </p:sp>
    </p:spTree>
    <p:extLst>
      <p:ext uri="{BB962C8B-B14F-4D97-AF65-F5344CB8AC3E}">
        <p14:creationId xmlns:p14="http://schemas.microsoft.com/office/powerpoint/2010/main" val="354403375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5" r:id="rId5"/>
    <p:sldLayoutId id="2147483653" r:id="rId6"/>
    <p:sldLayoutId id="2147483654" r:id="rId7"/>
    <p:sldLayoutId id="2147483656" r:id="rId8"/>
  </p:sldLayoutIdLst>
  <p:hf hdr="0" dt="0"/>
  <p:txStyles>
    <p:titleStyle>
      <a:lvl1pPr algn="l" defTabSz="914400" rtl="0" eaLnBrk="1" latinLnBrk="0" hangingPunct="1">
        <a:lnSpc>
          <a:spcPct val="100000"/>
        </a:lnSpc>
        <a:spcBef>
          <a:spcPct val="0"/>
        </a:spcBef>
        <a:buNone/>
        <a:defRPr sz="2400" b="1" kern="1200">
          <a:solidFill>
            <a:schemeClr val="accent1"/>
          </a:solidFill>
          <a:latin typeface="+mj-lt"/>
          <a:ea typeface="+mj-ea"/>
          <a:cs typeface="+mj-cs"/>
        </a:defRPr>
      </a:lvl1pPr>
    </p:titleStyle>
    <p:bodyStyle>
      <a:lvl1pPr marL="0" indent="0" algn="l" defTabSz="914400" rtl="0" eaLnBrk="1" latinLnBrk="0" hangingPunct="1">
        <a:lnSpc>
          <a:spcPct val="100000"/>
        </a:lnSpc>
        <a:spcBef>
          <a:spcPts val="0"/>
        </a:spcBef>
        <a:spcAft>
          <a:spcPts val="1000"/>
        </a:spcAft>
        <a:buFont typeface="Arial" panose="020B0604020202020204" pitchFamily="34" charset="0"/>
        <a:buNone/>
        <a:defRPr sz="2400" kern="1200">
          <a:solidFill>
            <a:schemeClr val="tx1"/>
          </a:solidFill>
          <a:latin typeface="+mn-lt"/>
          <a:ea typeface="+mn-ea"/>
          <a:cs typeface="+mn-cs"/>
        </a:defRPr>
      </a:lvl1pPr>
      <a:lvl2pPr marL="252000" indent="-252000" algn="l" defTabSz="914400" rtl="0" eaLnBrk="1" latinLnBrk="0" hangingPunct="1">
        <a:lnSpc>
          <a:spcPct val="100000"/>
        </a:lnSpc>
        <a:spcBef>
          <a:spcPts val="0"/>
        </a:spcBef>
        <a:spcAft>
          <a:spcPts val="10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504000" indent="-252000" algn="l" defTabSz="914400" rtl="0" eaLnBrk="1" latinLnBrk="0" hangingPunct="1">
        <a:lnSpc>
          <a:spcPct val="100000"/>
        </a:lnSpc>
        <a:spcBef>
          <a:spcPts val="0"/>
        </a:spcBef>
        <a:spcAft>
          <a:spcPts val="1000"/>
        </a:spcAft>
        <a:buClr>
          <a:srgbClr val="00E0C5"/>
        </a:buClr>
        <a:buFont typeface="Arial" panose="020B0604020202020204" pitchFamily="34" charset="0"/>
        <a:buChar char="•"/>
        <a:defRPr sz="2400" kern="1200">
          <a:solidFill>
            <a:schemeClr val="tx1"/>
          </a:solidFill>
          <a:latin typeface="+mn-lt"/>
          <a:ea typeface="+mn-ea"/>
          <a:cs typeface="+mn-cs"/>
        </a:defRPr>
      </a:lvl3pPr>
      <a:lvl4pPr marL="756000" indent="-252000" algn="l" defTabSz="914400" rtl="0" eaLnBrk="1" latinLnBrk="0" hangingPunct="1">
        <a:lnSpc>
          <a:spcPct val="100000"/>
        </a:lnSpc>
        <a:spcBef>
          <a:spcPts val="0"/>
        </a:spcBef>
        <a:spcAft>
          <a:spcPts val="1000"/>
        </a:spcAft>
        <a:buFont typeface="Arial" panose="020B0604020202020204" pitchFamily="34" charset="0"/>
        <a:buChar char="•"/>
        <a:defRPr sz="2400" kern="1200">
          <a:solidFill>
            <a:schemeClr val="tx1"/>
          </a:solidFill>
          <a:latin typeface="+mn-lt"/>
          <a:ea typeface="+mn-ea"/>
          <a:cs typeface="+mn-cs"/>
        </a:defRPr>
      </a:lvl4pPr>
      <a:lvl5pPr marL="1008000" indent="-252000" algn="l" defTabSz="914400" rtl="0" eaLnBrk="1" latinLnBrk="0" hangingPunct="1">
        <a:lnSpc>
          <a:spcPct val="100000"/>
        </a:lnSpc>
        <a:spcBef>
          <a:spcPts val="0"/>
        </a:spcBef>
        <a:spcAft>
          <a:spcPts val="1000"/>
        </a:spcAft>
        <a:buClr>
          <a:schemeClr val="accent4"/>
        </a:buClr>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www.legislation.gov.uk/uksi/2025/1248/contents/made"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gov.uk/guidance/submit-a-bulk-claim-sabc" TargetMode="External"/><Relationship Id="rId2" Type="http://schemas.openxmlformats.org/officeDocument/2006/relationships/hyperlink" Target="mailto:SubmitABulkClaimQueries@justice.gov.uk"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gov.uk/guidance/submit-a-bulk-claim-sabc"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hyperlink" Target="https://assets.publishing.service.gov.uk/media/693aecc6c72b0f8ccf33d64a/New_Fee_Codes__2_.xlsx" TargetMode="External"/><Relationship Id="rId4" Type="http://schemas.openxmlformats.org/officeDocument/2006/relationships/hyperlink" Target="https://www.gov.uk/government/publications/standard-crime-contract-2025"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uidance/submit-a-bulk-claim-sabc#government-confirms-increases-to-some-civil-and-crime-legal-aid-fees-taking-effect-on-22-december"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gov.uk/guidance/submit-a-bulk-claim-sabc#guidance-documents" TargetMode="External"/><Relationship Id="rId2" Type="http://schemas.openxmlformats.org/officeDocument/2006/relationships/hyperlink" Target="https://www.gov.uk/guidance/submit-a-bulk-claim-sabc#full-list-of-fee-codes" TargetMode="External"/><Relationship Id="rId1" Type="http://schemas.openxmlformats.org/officeDocument/2006/relationships/slideLayout" Target="../slideLayouts/slideLayout3.xml"/><Relationship Id="rId4" Type="http://schemas.openxmlformats.org/officeDocument/2006/relationships/hyperlink" Target="https://www.gov.uk/guidance/submit-a-bulk-claim-sabc#using-the-bulkload-spreadsheet-and-compatibility"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D0611E7-1357-B870-E7DE-0A7A5087B1E9}"/>
              </a:ext>
            </a:extLst>
          </p:cNvPr>
          <p:cNvSpPr>
            <a:spLocks noGrp="1"/>
          </p:cNvSpPr>
          <p:nvPr>
            <p:ph type="ctrTitle"/>
          </p:nvPr>
        </p:nvSpPr>
        <p:spPr/>
        <p:txBody>
          <a:bodyPr>
            <a:normAutofit fontScale="90000"/>
          </a:bodyPr>
          <a:lstStyle/>
          <a:p>
            <a:r>
              <a:rPr lang="en-GB" dirty="0"/>
              <a:t>Contract Management &amp; Assurance – Introduction to </a:t>
            </a:r>
            <a:r>
              <a:rPr lang="en-GB" dirty="0" err="1"/>
              <a:t>SaBC</a:t>
            </a:r>
            <a:r>
              <a:rPr lang="en-GB" dirty="0"/>
              <a:t>:</a:t>
            </a:r>
            <a:br>
              <a:rPr lang="en-GB" dirty="0"/>
            </a:br>
            <a:r>
              <a:rPr lang="en-GB" dirty="0"/>
              <a:t>Crime Category Fee Codes </a:t>
            </a:r>
          </a:p>
        </p:txBody>
      </p:sp>
      <p:sp>
        <p:nvSpPr>
          <p:cNvPr id="9" name="Text Placeholder 8">
            <a:extLst>
              <a:ext uri="{FF2B5EF4-FFF2-40B4-BE49-F238E27FC236}">
                <a16:creationId xmlns:a16="http://schemas.microsoft.com/office/drawing/2014/main" id="{A41BE6F8-9893-B994-E92D-37F91A6DC486}"/>
              </a:ext>
            </a:extLst>
          </p:cNvPr>
          <p:cNvSpPr>
            <a:spLocks noGrp="1"/>
          </p:cNvSpPr>
          <p:nvPr>
            <p:ph type="body" sz="quarter" idx="13"/>
          </p:nvPr>
        </p:nvSpPr>
        <p:spPr/>
        <p:txBody>
          <a:bodyPr/>
          <a:lstStyle/>
          <a:p>
            <a:r>
              <a:rPr lang="en-GB"/>
              <a:t>October 2025</a:t>
            </a:r>
          </a:p>
        </p:txBody>
      </p:sp>
    </p:spTree>
    <p:extLst>
      <p:ext uri="{BB962C8B-B14F-4D97-AF65-F5344CB8AC3E}">
        <p14:creationId xmlns:p14="http://schemas.microsoft.com/office/powerpoint/2010/main" val="3337775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DCE2E-99A1-8B28-D35D-C1AEC32A06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B43DC8-1A3B-076F-0FB8-9DD6E9352AC1}"/>
              </a:ext>
            </a:extLst>
          </p:cNvPr>
          <p:cNvSpPr>
            <a:spLocks noGrp="1"/>
          </p:cNvSpPr>
          <p:nvPr>
            <p:ph type="title"/>
          </p:nvPr>
        </p:nvSpPr>
        <p:spPr/>
        <p:txBody>
          <a:bodyPr/>
          <a:lstStyle/>
          <a:p>
            <a:r>
              <a:rPr lang="en-GB" dirty="0"/>
              <a:t>Single Fee Codes – Crime</a:t>
            </a:r>
          </a:p>
        </p:txBody>
      </p:sp>
      <p:sp>
        <p:nvSpPr>
          <p:cNvPr id="3" name="Content Placeholder 2">
            <a:extLst>
              <a:ext uri="{FF2B5EF4-FFF2-40B4-BE49-F238E27FC236}">
                <a16:creationId xmlns:a16="http://schemas.microsoft.com/office/drawing/2014/main" id="{A9F127BD-AAFD-AD7D-EE85-78BAE5D98D57}"/>
              </a:ext>
            </a:extLst>
          </p:cNvPr>
          <p:cNvSpPr>
            <a:spLocks noGrp="1"/>
          </p:cNvSpPr>
          <p:nvPr>
            <p:ph idx="1"/>
          </p:nvPr>
        </p:nvSpPr>
        <p:spPr>
          <a:xfrm>
            <a:off x="809425" y="1187532"/>
            <a:ext cx="10947145" cy="4982033"/>
          </a:xfrm>
        </p:spPr>
        <p:txBody>
          <a:bodyPr vert="horz" lIns="0" tIns="0" rIns="0" bIns="0" rtlCol="0" anchor="t">
            <a:normAutofit/>
          </a:bodyPr>
          <a:lstStyle/>
          <a:p>
            <a:endParaRPr lang="en-GB" sz="2000" dirty="0">
              <a:cs typeface="Arial"/>
            </a:endParaRPr>
          </a:p>
          <a:p>
            <a:r>
              <a:rPr lang="en-GB" sz="2000" dirty="0">
                <a:cs typeface="Arial"/>
              </a:rPr>
              <a:t>As a result of the new Fee Codes, it will no longer be necessary for firms to report the fixed fee amounts in the "profit costs" field for the Magistrates Court standard fee cases. Firms should now report actual profit costs for those cases if case management systems allow. NB: For INVB and PROW claims that don’t have hourly rates, the fixed fee can still be reported as Profit Costs.</a:t>
            </a:r>
          </a:p>
          <a:p>
            <a:endParaRPr lang="en-GB" sz="1000" dirty="0">
              <a:cs typeface="Arial"/>
            </a:endParaRPr>
          </a:p>
          <a:p>
            <a:r>
              <a:rPr lang="en-GB" sz="2000" dirty="0">
                <a:cs typeface="Arial"/>
              </a:rPr>
              <a:t>Police Station (INVC) claiming will continue as before, with the </a:t>
            </a:r>
            <a:r>
              <a:rPr lang="en-GB" sz="2000" dirty="0" err="1">
                <a:cs typeface="Arial"/>
              </a:rPr>
              <a:t>SaBC</a:t>
            </a:r>
            <a:r>
              <a:rPr lang="en-GB" sz="2000" dirty="0">
                <a:cs typeface="Arial"/>
              </a:rPr>
              <a:t> system validating the correct fee based on the Police Station ID code reported. It should be noted that as part of the fee changes introduced on 22</a:t>
            </a:r>
            <a:r>
              <a:rPr lang="en-GB" sz="900" baseline="30000" dirty="0">
                <a:cs typeface="Arial"/>
              </a:rPr>
              <a:t>nd</a:t>
            </a:r>
            <a:r>
              <a:rPr lang="en-GB" sz="2000" dirty="0">
                <a:cs typeface="Arial"/>
              </a:rPr>
              <a:t> December 2025, the regional Police Station fees have now been harmonised to a single fee. </a:t>
            </a:r>
            <a:endParaRPr lang="en-US" sz="2000" dirty="0">
              <a:cs typeface="Arial"/>
            </a:endParaRPr>
          </a:p>
          <a:p>
            <a:endParaRPr lang="en-GB" sz="1000" dirty="0">
              <a:cs typeface="Arial"/>
            </a:endParaRPr>
          </a:p>
          <a:p>
            <a:r>
              <a:rPr lang="en-GB" sz="2000" dirty="0">
                <a:cs typeface="Arial"/>
              </a:rPr>
              <a:t>The previous claim codes PROC and PROI have now been removed on the basis that they have historically not been used.</a:t>
            </a:r>
          </a:p>
          <a:p>
            <a:endParaRPr lang="en-GB" sz="2000" dirty="0"/>
          </a:p>
          <a:p>
            <a:endParaRPr lang="en-GB" sz="2000" dirty="0">
              <a:cs typeface="Arial"/>
            </a:endParaRPr>
          </a:p>
        </p:txBody>
      </p:sp>
      <p:sp>
        <p:nvSpPr>
          <p:cNvPr id="5" name="Slide Number Placeholder 4">
            <a:extLst>
              <a:ext uri="{FF2B5EF4-FFF2-40B4-BE49-F238E27FC236}">
                <a16:creationId xmlns:a16="http://schemas.microsoft.com/office/drawing/2014/main" id="{C05C0462-1ECB-909C-566A-F2BB0AB95AA1}"/>
              </a:ext>
            </a:extLst>
          </p:cNvPr>
          <p:cNvSpPr>
            <a:spLocks noGrp="1"/>
          </p:cNvSpPr>
          <p:nvPr>
            <p:ph type="sldNum" sz="quarter" idx="12"/>
          </p:nvPr>
        </p:nvSpPr>
        <p:spPr/>
        <p:txBody>
          <a:bodyPr/>
          <a:lstStyle/>
          <a:p>
            <a:fld id="{C0189ED6-F87B-4BC1-907E-EF602CA5C674}" type="slidenum">
              <a:rPr lang="en-GB" smtClean="0"/>
              <a:t>10</a:t>
            </a:fld>
            <a:endParaRPr lang="en-GB"/>
          </a:p>
        </p:txBody>
      </p:sp>
    </p:spTree>
    <p:extLst>
      <p:ext uri="{BB962C8B-B14F-4D97-AF65-F5344CB8AC3E}">
        <p14:creationId xmlns:p14="http://schemas.microsoft.com/office/powerpoint/2010/main" val="1584905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8C7A6-39C2-C7B1-B3B1-FB4266379D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040D05-9C27-02BC-5C5A-B9201E3CA060}"/>
              </a:ext>
            </a:extLst>
          </p:cNvPr>
          <p:cNvSpPr>
            <a:spLocks noGrp="1"/>
          </p:cNvSpPr>
          <p:nvPr>
            <p:ph type="title"/>
          </p:nvPr>
        </p:nvSpPr>
        <p:spPr/>
        <p:txBody>
          <a:bodyPr/>
          <a:lstStyle/>
          <a:p>
            <a:r>
              <a:rPr lang="en-GB" dirty="0"/>
              <a:t>Crime – reporting matters where the uplifted fees apply</a:t>
            </a:r>
          </a:p>
        </p:txBody>
      </p:sp>
      <p:sp>
        <p:nvSpPr>
          <p:cNvPr id="3" name="Content Placeholder 2">
            <a:extLst>
              <a:ext uri="{FF2B5EF4-FFF2-40B4-BE49-F238E27FC236}">
                <a16:creationId xmlns:a16="http://schemas.microsoft.com/office/drawing/2014/main" id="{C1FEB9C5-648D-31AF-41F9-2632BF1F1EC0}"/>
              </a:ext>
            </a:extLst>
          </p:cNvPr>
          <p:cNvSpPr>
            <a:spLocks noGrp="1"/>
          </p:cNvSpPr>
          <p:nvPr>
            <p:ph idx="1"/>
          </p:nvPr>
        </p:nvSpPr>
        <p:spPr>
          <a:xfrm>
            <a:off x="809425" y="1395662"/>
            <a:ext cx="10875893" cy="4229897"/>
          </a:xfrm>
        </p:spPr>
        <p:txBody>
          <a:bodyPr vert="horz" lIns="0" tIns="0" rIns="0" bIns="0" rtlCol="0" anchor="t">
            <a:normAutofit fontScale="92500"/>
          </a:bodyPr>
          <a:lstStyle/>
          <a:p>
            <a:r>
              <a:rPr lang="en-GB" sz="2200" dirty="0"/>
              <a:t>On 1 December, the </a:t>
            </a:r>
            <a:r>
              <a:rPr lang="en-GB" sz="2200" dirty="0">
                <a:hlinkClick r:id="rId2"/>
              </a:rPr>
              <a:t>statutory instrument </a:t>
            </a:r>
            <a:r>
              <a:rPr lang="en-GB" sz="2200" dirty="0"/>
              <a:t>uplifting all claimable rates for Crime Lower work was laid. This will come into effect for </a:t>
            </a:r>
            <a:r>
              <a:rPr lang="en-GB" sz="2200" u="sng" dirty="0"/>
              <a:t>cases beginning on or after 22 December 2025</a:t>
            </a:r>
            <a:r>
              <a:rPr lang="en-GB" sz="2200" dirty="0"/>
              <a:t>. The new fees will not affect the relevant Claim Code to be reported, and </a:t>
            </a:r>
            <a:r>
              <a:rPr lang="en-GB" sz="2200" dirty="0" err="1"/>
              <a:t>SaBC</a:t>
            </a:r>
            <a:r>
              <a:rPr lang="en-GB" sz="2200" dirty="0"/>
              <a:t> will </a:t>
            </a:r>
            <a:r>
              <a:rPr lang="en-GB" sz="2200" dirty="0" err="1"/>
              <a:t>automaticaally</a:t>
            </a:r>
            <a:r>
              <a:rPr lang="en-GB" sz="2200" dirty="0"/>
              <a:t> calculate the correct fee amount.</a:t>
            </a:r>
          </a:p>
          <a:p>
            <a:r>
              <a:rPr lang="en-GB" sz="2200" dirty="0"/>
              <a:t>For Fixed Fee cases, </a:t>
            </a:r>
            <a:r>
              <a:rPr lang="en-GB" sz="2200" dirty="0" err="1"/>
              <a:t>SaBC</a:t>
            </a:r>
            <a:r>
              <a:rPr lang="en-GB" sz="2200" dirty="0"/>
              <a:t> will have validation between the Fee Code and the UFN reported (for Investigations class cases) or Rep Order date (for Proceedings class cases), to ensure that the correct fee regime is applied. The UFN or Rep Order date will be used by </a:t>
            </a:r>
            <a:r>
              <a:rPr lang="en-GB" sz="2200" dirty="0" err="1"/>
              <a:t>SaBC</a:t>
            </a:r>
            <a:r>
              <a:rPr lang="en-GB" sz="2200" dirty="0"/>
              <a:t> to determine when the case started. It is therefore key to ensure the UFNs allocated and reported, and Rep Order dates are accurate and reflective of the case start date.</a:t>
            </a:r>
          </a:p>
          <a:p>
            <a:r>
              <a:rPr lang="en-GB" sz="2200" dirty="0">
                <a:cs typeface="Arial"/>
              </a:rPr>
              <a:t>For Hourly Rates cases firms should continue to report the total costs using the correct rates.</a:t>
            </a:r>
          </a:p>
          <a:p>
            <a:r>
              <a:rPr lang="en-GB" sz="2200" b="1" dirty="0"/>
              <a:t>Providers should engage with their software vendors to ensure their own case management system correctly reflects the uplifts to both the fees and hourly rates.</a:t>
            </a:r>
            <a:endParaRPr lang="en-GB" sz="2200" b="1" dirty="0">
              <a:cs typeface="Arial"/>
            </a:endParaRPr>
          </a:p>
        </p:txBody>
      </p:sp>
      <p:sp>
        <p:nvSpPr>
          <p:cNvPr id="5" name="Slide Number Placeholder 4">
            <a:extLst>
              <a:ext uri="{FF2B5EF4-FFF2-40B4-BE49-F238E27FC236}">
                <a16:creationId xmlns:a16="http://schemas.microsoft.com/office/drawing/2014/main" id="{396E17C1-018A-1BA3-01D6-1FD865FE0BAD}"/>
              </a:ext>
            </a:extLst>
          </p:cNvPr>
          <p:cNvSpPr>
            <a:spLocks noGrp="1"/>
          </p:cNvSpPr>
          <p:nvPr>
            <p:ph type="sldNum" sz="quarter" idx="12"/>
          </p:nvPr>
        </p:nvSpPr>
        <p:spPr/>
        <p:txBody>
          <a:bodyPr/>
          <a:lstStyle/>
          <a:p>
            <a:fld id="{C0189ED6-F87B-4BC1-907E-EF602CA5C674}" type="slidenum">
              <a:rPr lang="en-GB" smtClean="0"/>
              <a:t>11</a:t>
            </a:fld>
            <a:endParaRPr lang="en-GB"/>
          </a:p>
        </p:txBody>
      </p:sp>
    </p:spTree>
    <p:extLst>
      <p:ext uri="{BB962C8B-B14F-4D97-AF65-F5344CB8AC3E}">
        <p14:creationId xmlns:p14="http://schemas.microsoft.com/office/powerpoint/2010/main" val="3732947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E9224-7584-5180-E4B4-B8CC7B2D6F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E709A3-0E99-DE76-9092-AE89BAA366B4}"/>
              </a:ext>
            </a:extLst>
          </p:cNvPr>
          <p:cNvSpPr>
            <a:spLocks noGrp="1"/>
          </p:cNvSpPr>
          <p:nvPr>
            <p:ph type="title"/>
          </p:nvPr>
        </p:nvSpPr>
        <p:spPr/>
        <p:txBody>
          <a:bodyPr/>
          <a:lstStyle/>
          <a:p>
            <a:r>
              <a:rPr lang="en-GB"/>
              <a:t>Where to direct queries</a:t>
            </a:r>
          </a:p>
        </p:txBody>
      </p:sp>
      <p:sp>
        <p:nvSpPr>
          <p:cNvPr id="3" name="Content Placeholder 2">
            <a:extLst>
              <a:ext uri="{FF2B5EF4-FFF2-40B4-BE49-F238E27FC236}">
                <a16:creationId xmlns:a16="http://schemas.microsoft.com/office/drawing/2014/main" id="{3FA4968E-72E8-84FA-4FE7-1815D6C8EAA8}"/>
              </a:ext>
            </a:extLst>
          </p:cNvPr>
          <p:cNvSpPr>
            <a:spLocks noGrp="1"/>
          </p:cNvSpPr>
          <p:nvPr>
            <p:ph idx="1"/>
          </p:nvPr>
        </p:nvSpPr>
        <p:spPr/>
        <p:txBody>
          <a:bodyPr>
            <a:normAutofit fontScale="92500" lnSpcReduction="10000"/>
          </a:bodyPr>
          <a:lstStyle/>
          <a:p>
            <a:r>
              <a:rPr lang="en-GB" b="1" dirty="0"/>
              <a:t>Need help?</a:t>
            </a:r>
          </a:p>
          <a:p>
            <a:r>
              <a:rPr lang="en-GB" dirty="0"/>
              <a:t>Providers may contact their Contract Manager or Customer Services Team with queries regarding SaBC, the use of the Single Fee Codes or reporting in general.</a:t>
            </a:r>
          </a:p>
          <a:p>
            <a:r>
              <a:rPr lang="en-GB" dirty="0"/>
              <a:t>Where you are unable to answer a query using the available guidance, you can also forward it to </a:t>
            </a:r>
            <a:r>
              <a:rPr lang="en-GB" dirty="0">
                <a:hlinkClick r:id="rId2"/>
              </a:rPr>
              <a:t>SubmitABulkClaimQueries@justice.gov.uk</a:t>
            </a:r>
            <a:r>
              <a:rPr lang="en-GB" dirty="0"/>
              <a:t>. Representatives from CMA, Digital and Service Development will triage and respond to those queries and update FAQs accordingly.</a:t>
            </a:r>
          </a:p>
          <a:p>
            <a:r>
              <a:rPr lang="en-GB" dirty="0"/>
              <a:t>Technical issues with the system e.g. concerning error messages when trying to access or issues with uploading files, will be directed to Online Support in the first instance.</a:t>
            </a:r>
          </a:p>
          <a:p>
            <a:r>
              <a:rPr lang="en-GB" dirty="0"/>
              <a:t>Published guidance and communications can be found on the </a:t>
            </a:r>
            <a:r>
              <a:rPr lang="en-GB" dirty="0">
                <a:hlinkClick r:id="rId3"/>
              </a:rPr>
              <a:t>Submit a Bulk Claim (SaBC) - GOV.UK</a:t>
            </a:r>
            <a:r>
              <a:rPr lang="en-GB" dirty="0"/>
              <a:t> page on gov.uk.</a:t>
            </a:r>
          </a:p>
        </p:txBody>
      </p:sp>
      <p:sp>
        <p:nvSpPr>
          <p:cNvPr id="5" name="Slide Number Placeholder 4">
            <a:extLst>
              <a:ext uri="{FF2B5EF4-FFF2-40B4-BE49-F238E27FC236}">
                <a16:creationId xmlns:a16="http://schemas.microsoft.com/office/drawing/2014/main" id="{AF69AE01-F109-0FF1-D038-B3C75A61E61A}"/>
              </a:ext>
            </a:extLst>
          </p:cNvPr>
          <p:cNvSpPr>
            <a:spLocks noGrp="1"/>
          </p:cNvSpPr>
          <p:nvPr>
            <p:ph type="sldNum" sz="quarter" idx="12"/>
          </p:nvPr>
        </p:nvSpPr>
        <p:spPr/>
        <p:txBody>
          <a:bodyPr/>
          <a:lstStyle/>
          <a:p>
            <a:fld id="{C0189ED6-F87B-4BC1-907E-EF602CA5C674}" type="slidenum">
              <a:rPr lang="en-GB" smtClean="0"/>
              <a:t>12</a:t>
            </a:fld>
            <a:endParaRPr lang="en-GB"/>
          </a:p>
        </p:txBody>
      </p:sp>
    </p:spTree>
    <p:extLst>
      <p:ext uri="{BB962C8B-B14F-4D97-AF65-F5344CB8AC3E}">
        <p14:creationId xmlns:p14="http://schemas.microsoft.com/office/powerpoint/2010/main" val="1512969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87959-2A1A-4433-27AA-DF8334816B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706BEA-EB23-C550-EBAB-EA7A20040EBA}"/>
              </a:ext>
            </a:extLst>
          </p:cNvPr>
          <p:cNvSpPr>
            <a:spLocks noGrp="1"/>
          </p:cNvSpPr>
          <p:nvPr>
            <p:ph type="title"/>
          </p:nvPr>
        </p:nvSpPr>
        <p:spPr/>
        <p:txBody>
          <a:bodyPr/>
          <a:lstStyle/>
          <a:p>
            <a:r>
              <a:rPr lang="en-GB"/>
              <a:t>Summary and takeaways</a:t>
            </a:r>
          </a:p>
        </p:txBody>
      </p:sp>
      <p:sp>
        <p:nvSpPr>
          <p:cNvPr id="3" name="Content Placeholder 2">
            <a:extLst>
              <a:ext uri="{FF2B5EF4-FFF2-40B4-BE49-F238E27FC236}">
                <a16:creationId xmlns:a16="http://schemas.microsoft.com/office/drawing/2014/main" id="{9E65D5BC-B13F-3D84-961B-B02D50988438}"/>
              </a:ext>
            </a:extLst>
          </p:cNvPr>
          <p:cNvSpPr>
            <a:spLocks noGrp="1"/>
          </p:cNvSpPr>
          <p:nvPr>
            <p:ph idx="1"/>
          </p:nvPr>
        </p:nvSpPr>
        <p:spPr/>
        <p:txBody>
          <a:bodyPr>
            <a:normAutofit/>
          </a:bodyPr>
          <a:lstStyle/>
          <a:p>
            <a:r>
              <a:rPr lang="en-GB" b="1" dirty="0"/>
              <a:t>Top 4 things to remember</a:t>
            </a:r>
          </a:p>
          <a:p>
            <a:endParaRPr lang="en-GB" sz="900" b="1" dirty="0"/>
          </a:p>
          <a:p>
            <a:pPr marL="342900" indent="-342900">
              <a:buFont typeface="Wingdings" panose="05000000000000000000" pitchFamily="2" charset="2"/>
              <a:buChar char="§"/>
            </a:pPr>
            <a:r>
              <a:rPr lang="en-GB" dirty="0"/>
              <a:t>Use correct Fee Code for pricing and validation – most of these map directly to, or a variant of, the existing Stage Reached code.</a:t>
            </a:r>
          </a:p>
          <a:p>
            <a:pPr marL="342900" indent="-342900">
              <a:buFont typeface="Wingdings" panose="05000000000000000000" pitchFamily="2" charset="2"/>
              <a:buChar char="§"/>
            </a:pPr>
            <a:r>
              <a:rPr lang="en-GB" dirty="0"/>
              <a:t>Actual profit costs should now be reported for all crime claims instead of reporting the fixed fee amount in the profit costs field where possible.</a:t>
            </a:r>
          </a:p>
          <a:p>
            <a:pPr marL="342900" indent="-342900">
              <a:buFont typeface="Wingdings" panose="05000000000000000000" pitchFamily="2" charset="2"/>
              <a:buChar char="§"/>
            </a:pPr>
            <a:r>
              <a:rPr lang="en-GB" dirty="0"/>
              <a:t>Ensure the UFN and Rep Order date is reported accurately to ensure the correct payment rates are applied in light of 22/12/25 fee increases.</a:t>
            </a:r>
          </a:p>
          <a:p>
            <a:pPr marL="342900" indent="-342900">
              <a:buFont typeface="Wingdings" panose="05000000000000000000" pitchFamily="2" charset="2"/>
              <a:buChar char="§"/>
            </a:pPr>
            <a:r>
              <a:rPr lang="en-GB" dirty="0"/>
              <a:t>Please check with your firms’ software provider to check that your case management system incorporates the December 2025 fee increases.</a:t>
            </a:r>
          </a:p>
          <a:p>
            <a:pPr marL="342900" indent="-342900">
              <a:buFont typeface="Wingdings" panose="05000000000000000000" pitchFamily="2" charset="2"/>
              <a:buChar char="§"/>
            </a:pPr>
            <a:endParaRPr lang="en-GB" dirty="0"/>
          </a:p>
        </p:txBody>
      </p:sp>
      <p:sp>
        <p:nvSpPr>
          <p:cNvPr id="5" name="Slide Number Placeholder 4">
            <a:extLst>
              <a:ext uri="{FF2B5EF4-FFF2-40B4-BE49-F238E27FC236}">
                <a16:creationId xmlns:a16="http://schemas.microsoft.com/office/drawing/2014/main" id="{C267A98D-77F5-4EF3-ED17-AFE98528A049}"/>
              </a:ext>
            </a:extLst>
          </p:cNvPr>
          <p:cNvSpPr>
            <a:spLocks noGrp="1"/>
          </p:cNvSpPr>
          <p:nvPr>
            <p:ph type="sldNum" sz="quarter" idx="12"/>
          </p:nvPr>
        </p:nvSpPr>
        <p:spPr/>
        <p:txBody>
          <a:bodyPr/>
          <a:lstStyle/>
          <a:p>
            <a:fld id="{C0189ED6-F87B-4BC1-907E-EF602CA5C674}" type="slidenum">
              <a:rPr lang="en-GB" smtClean="0"/>
              <a:t>13</a:t>
            </a:fld>
            <a:endParaRPr lang="en-GB"/>
          </a:p>
        </p:txBody>
      </p:sp>
    </p:spTree>
    <p:extLst>
      <p:ext uri="{BB962C8B-B14F-4D97-AF65-F5344CB8AC3E}">
        <p14:creationId xmlns:p14="http://schemas.microsoft.com/office/powerpoint/2010/main" val="3748686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AB471-C209-42C7-86B7-D99FB946AE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82936C-BCD9-FDC8-5E8E-46D3BF6C86F3}"/>
              </a:ext>
            </a:extLst>
          </p:cNvPr>
          <p:cNvSpPr>
            <a:spLocks noGrp="1"/>
          </p:cNvSpPr>
          <p:nvPr>
            <p:ph type="title"/>
          </p:nvPr>
        </p:nvSpPr>
        <p:spPr/>
        <p:txBody>
          <a:bodyPr/>
          <a:lstStyle/>
          <a:p>
            <a:r>
              <a:rPr lang="en-GB" dirty="0"/>
              <a:t>Further guidance and information</a:t>
            </a:r>
          </a:p>
        </p:txBody>
      </p:sp>
      <p:sp>
        <p:nvSpPr>
          <p:cNvPr id="3" name="Content Placeholder 2">
            <a:extLst>
              <a:ext uri="{FF2B5EF4-FFF2-40B4-BE49-F238E27FC236}">
                <a16:creationId xmlns:a16="http://schemas.microsoft.com/office/drawing/2014/main" id="{BA9A81C7-AA75-522E-9471-8BA155F8C0E6}"/>
              </a:ext>
            </a:extLst>
          </p:cNvPr>
          <p:cNvSpPr>
            <a:spLocks noGrp="1"/>
          </p:cNvSpPr>
          <p:nvPr>
            <p:ph idx="1"/>
          </p:nvPr>
        </p:nvSpPr>
        <p:spPr/>
        <p:txBody>
          <a:bodyPr>
            <a:normAutofit/>
          </a:bodyPr>
          <a:lstStyle/>
          <a:p>
            <a:pPr marL="342900" indent="-342900">
              <a:buFont typeface="Wingdings" panose="05000000000000000000" pitchFamily="2" charset="2"/>
              <a:buChar char="§"/>
            </a:pPr>
            <a:endParaRPr lang="en-GB" dirty="0">
              <a:hlinkClick r:id="rId3"/>
            </a:endParaRPr>
          </a:p>
          <a:p>
            <a:pPr marL="342900" indent="-342900">
              <a:buFont typeface="Wingdings" panose="05000000000000000000" pitchFamily="2" charset="2"/>
              <a:buChar char="§"/>
            </a:pPr>
            <a:r>
              <a:rPr lang="en-GB" dirty="0">
                <a:hlinkClick r:id="rId3"/>
              </a:rPr>
              <a:t>Submit a Bulk Claim (SaBC) - GOV.UK</a:t>
            </a:r>
            <a:r>
              <a:rPr lang="en-GB" dirty="0"/>
              <a:t> </a:t>
            </a:r>
          </a:p>
          <a:p>
            <a:pPr marL="342900" indent="-342900">
              <a:buFont typeface="Wingdings" panose="05000000000000000000" pitchFamily="2" charset="2"/>
              <a:buChar char="§"/>
            </a:pPr>
            <a:endParaRPr lang="en-GB" dirty="0"/>
          </a:p>
          <a:p>
            <a:pPr marL="342900" indent="-342900">
              <a:buFont typeface="Wingdings" panose="05000000000000000000" pitchFamily="2" charset="2"/>
              <a:buChar char="§"/>
            </a:pPr>
            <a:r>
              <a:rPr lang="en-GB" dirty="0">
                <a:hlinkClick r:id="rId4"/>
              </a:rPr>
              <a:t>Standard Crime Contract 2025 - GOV.UK</a:t>
            </a:r>
            <a:endParaRPr lang="en-GB" dirty="0"/>
          </a:p>
          <a:p>
            <a:pPr marL="342900" indent="-342900">
              <a:buFont typeface="Wingdings" panose="05000000000000000000" pitchFamily="2" charset="2"/>
              <a:buChar char="§"/>
            </a:pPr>
            <a:endParaRPr lang="en-GB" dirty="0"/>
          </a:p>
          <a:p>
            <a:pPr marL="342900" indent="-342900">
              <a:buFont typeface="Wingdings" panose="05000000000000000000" pitchFamily="2" charset="2"/>
              <a:buChar char="§"/>
            </a:pPr>
            <a:r>
              <a:rPr lang="en-GB" dirty="0">
                <a:hlinkClick r:id="rId5"/>
              </a:rPr>
              <a:t>Uplifted Crime Fees Table - post 22 Dec 2025</a:t>
            </a:r>
            <a:endParaRPr lang="en-GB" dirty="0"/>
          </a:p>
          <a:p>
            <a:endParaRPr lang="en-GB" dirty="0"/>
          </a:p>
          <a:p>
            <a:endParaRPr lang="en-GB" dirty="0"/>
          </a:p>
          <a:p>
            <a:endParaRPr lang="en-GB" b="1" dirty="0"/>
          </a:p>
          <a:p>
            <a:pPr marL="342900" indent="-342900">
              <a:buFont typeface="Wingdings" panose="05000000000000000000" pitchFamily="2" charset="2"/>
              <a:buChar char="§"/>
            </a:pPr>
            <a:endParaRPr lang="en-GB" dirty="0"/>
          </a:p>
        </p:txBody>
      </p:sp>
      <p:sp>
        <p:nvSpPr>
          <p:cNvPr id="5" name="Slide Number Placeholder 4">
            <a:extLst>
              <a:ext uri="{FF2B5EF4-FFF2-40B4-BE49-F238E27FC236}">
                <a16:creationId xmlns:a16="http://schemas.microsoft.com/office/drawing/2014/main" id="{6CFAD6DB-784D-5A36-3593-B866E9C3CF59}"/>
              </a:ext>
            </a:extLst>
          </p:cNvPr>
          <p:cNvSpPr>
            <a:spLocks noGrp="1"/>
          </p:cNvSpPr>
          <p:nvPr>
            <p:ph type="sldNum" sz="quarter" idx="12"/>
          </p:nvPr>
        </p:nvSpPr>
        <p:spPr/>
        <p:txBody>
          <a:bodyPr/>
          <a:lstStyle/>
          <a:p>
            <a:fld id="{C0189ED6-F87B-4BC1-907E-EF602CA5C674}" type="slidenum">
              <a:rPr lang="en-GB" smtClean="0"/>
              <a:t>14</a:t>
            </a:fld>
            <a:endParaRPr lang="en-GB"/>
          </a:p>
        </p:txBody>
      </p:sp>
    </p:spTree>
    <p:extLst>
      <p:ext uri="{BB962C8B-B14F-4D97-AF65-F5344CB8AC3E}">
        <p14:creationId xmlns:p14="http://schemas.microsoft.com/office/powerpoint/2010/main" val="3755830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A47B811-DBBE-929A-8395-6C9FA7C4F165}"/>
              </a:ext>
            </a:extLst>
          </p:cNvPr>
          <p:cNvSpPr>
            <a:spLocks noGrp="1"/>
          </p:cNvSpPr>
          <p:nvPr>
            <p:ph type="body" idx="1"/>
          </p:nvPr>
        </p:nvSpPr>
        <p:spPr/>
        <p:txBody>
          <a:bodyPr/>
          <a:lstStyle/>
          <a:p>
            <a:r>
              <a:rPr lang="en-GB" b="1"/>
              <a:t>Legal Aid Agency</a:t>
            </a:r>
            <a:br>
              <a:rPr lang="en-GB"/>
            </a:br>
            <a:r>
              <a:rPr lang="en-GB"/>
              <a:t>13th Floor (13.51)</a:t>
            </a:r>
            <a:br>
              <a:rPr lang="en-GB"/>
            </a:br>
            <a:r>
              <a:rPr lang="en-GB"/>
              <a:t>102 Petty France</a:t>
            </a:r>
            <a:br>
              <a:rPr lang="en-GB"/>
            </a:br>
            <a:r>
              <a:rPr lang="en-GB"/>
              <a:t>London SW1H 9AJ</a:t>
            </a:r>
          </a:p>
          <a:p>
            <a:r>
              <a:rPr lang="en-GB"/>
              <a:t>gov.uk/government/organisations/legal-aid-agency </a:t>
            </a:r>
          </a:p>
        </p:txBody>
      </p:sp>
    </p:spTree>
    <p:extLst>
      <p:ext uri="{BB962C8B-B14F-4D97-AF65-F5344CB8AC3E}">
        <p14:creationId xmlns:p14="http://schemas.microsoft.com/office/powerpoint/2010/main" val="3936237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74CBF-2E36-8183-87C0-36B66D3589B9}"/>
              </a:ext>
            </a:extLst>
          </p:cNvPr>
          <p:cNvSpPr>
            <a:spLocks noGrp="1"/>
          </p:cNvSpPr>
          <p:nvPr>
            <p:ph type="title"/>
          </p:nvPr>
        </p:nvSpPr>
        <p:spPr/>
        <p:txBody>
          <a:bodyPr/>
          <a:lstStyle/>
          <a:p>
            <a:r>
              <a:rPr lang="en-GB" dirty="0"/>
              <a:t>Purpose</a:t>
            </a:r>
          </a:p>
        </p:txBody>
      </p:sp>
      <p:sp>
        <p:nvSpPr>
          <p:cNvPr id="3" name="Content Placeholder 2">
            <a:extLst>
              <a:ext uri="{FF2B5EF4-FFF2-40B4-BE49-F238E27FC236}">
                <a16:creationId xmlns:a16="http://schemas.microsoft.com/office/drawing/2014/main" id="{BA7673F0-1C70-ED77-68B9-BFEAEBAEAF81}"/>
              </a:ext>
            </a:extLst>
          </p:cNvPr>
          <p:cNvSpPr>
            <a:spLocks noGrp="1"/>
          </p:cNvSpPr>
          <p:nvPr>
            <p:ph idx="1"/>
          </p:nvPr>
        </p:nvSpPr>
        <p:spPr>
          <a:xfrm>
            <a:off x="809426" y="1395662"/>
            <a:ext cx="10728000" cy="4773903"/>
          </a:xfrm>
        </p:spPr>
        <p:txBody>
          <a:bodyPr vert="horz" lIns="0" tIns="0" rIns="0" bIns="0" rtlCol="0" anchor="t">
            <a:normAutofit/>
          </a:bodyPr>
          <a:lstStyle/>
          <a:p>
            <a:r>
              <a:rPr lang="en-GB" sz="2200" b="1" dirty="0"/>
              <a:t>What you’ll learn today</a:t>
            </a:r>
          </a:p>
          <a:p>
            <a:endParaRPr lang="en-GB" sz="1000" dirty="0"/>
          </a:p>
          <a:p>
            <a:r>
              <a:rPr lang="en-GB" sz="1900" dirty="0"/>
              <a:t>At the end of the session, you will:</a:t>
            </a:r>
          </a:p>
          <a:p>
            <a:pPr marL="457200" indent="-457200">
              <a:buFont typeface="+mj-lt"/>
              <a:buAutoNum type="arabicPeriod"/>
            </a:pPr>
            <a:r>
              <a:rPr lang="en-GB" sz="1900" dirty="0"/>
              <a:t>Understand why Submit a Bulk Claim (</a:t>
            </a:r>
            <a:r>
              <a:rPr lang="en-GB" sz="1900" dirty="0" err="1"/>
              <a:t>SaBC</a:t>
            </a:r>
            <a:r>
              <a:rPr lang="en-GB" sz="1900" dirty="0"/>
              <a:t>) requires a single ‘Fee Code’ to enable pricing of claims.</a:t>
            </a:r>
          </a:p>
          <a:p>
            <a:pPr marL="457200" indent="-457200">
              <a:buFont typeface="+mj-lt"/>
              <a:buAutoNum type="arabicPeriod"/>
            </a:pPr>
            <a:r>
              <a:rPr lang="en-GB" sz="1900" dirty="0"/>
              <a:t>Understand how those new Fee Codes ‘map’ across to existing codes.</a:t>
            </a:r>
          </a:p>
          <a:p>
            <a:pPr marL="457200" indent="-457200">
              <a:buFont typeface="+mj-lt"/>
              <a:buAutoNum type="arabicPeriod"/>
            </a:pPr>
            <a:r>
              <a:rPr lang="en-GB" sz="1900" dirty="0"/>
              <a:t>Understand when to use each </a:t>
            </a:r>
            <a:r>
              <a:rPr lang="en-GB" sz="1900"/>
              <a:t>Fee Code.</a:t>
            </a:r>
            <a:endParaRPr lang="en-GB" sz="1900" dirty="0"/>
          </a:p>
          <a:p>
            <a:pPr marL="457200" indent="-457200">
              <a:buFont typeface="+mj-lt"/>
              <a:buAutoNum type="arabicPeriod"/>
            </a:pPr>
            <a:r>
              <a:rPr lang="en-GB" sz="1900" dirty="0"/>
              <a:t>Understand how the </a:t>
            </a:r>
            <a:r>
              <a:rPr lang="en-GB" sz="1900" dirty="0" err="1"/>
              <a:t>SaBC</a:t>
            </a:r>
            <a:r>
              <a:rPr lang="en-GB" sz="1900" dirty="0"/>
              <a:t> system will allocate the correct pricing for a case following the recent </a:t>
            </a:r>
            <a:r>
              <a:rPr lang="en-GB" sz="1900" dirty="0">
                <a:hlinkClick r:id="rId3"/>
              </a:rPr>
              <a:t>fee uplift </a:t>
            </a:r>
            <a:r>
              <a:rPr lang="en-GB" sz="1900" dirty="0"/>
              <a:t>introduced for matters opened on/after 22 December 2025.</a:t>
            </a:r>
            <a:endParaRPr lang="en-GB" sz="1900" dirty="0">
              <a:cs typeface="Arial"/>
            </a:endParaRPr>
          </a:p>
          <a:p>
            <a:endParaRPr lang="en-GB" sz="900" dirty="0"/>
          </a:p>
          <a:p>
            <a:r>
              <a:rPr lang="en-GB" sz="1900" dirty="0"/>
              <a:t>Work continues at pace to finalise the development of the system; some features may not be available for launch but are planned to follow as soon as practicable.</a:t>
            </a:r>
          </a:p>
        </p:txBody>
      </p:sp>
      <p:sp>
        <p:nvSpPr>
          <p:cNvPr id="5" name="Slide Number Placeholder 4">
            <a:extLst>
              <a:ext uri="{FF2B5EF4-FFF2-40B4-BE49-F238E27FC236}">
                <a16:creationId xmlns:a16="http://schemas.microsoft.com/office/drawing/2014/main" id="{DEC95EB1-B558-1704-9D97-F68E58FBE007}"/>
              </a:ext>
            </a:extLst>
          </p:cNvPr>
          <p:cNvSpPr>
            <a:spLocks noGrp="1"/>
          </p:cNvSpPr>
          <p:nvPr>
            <p:ph type="sldNum" sz="quarter" idx="12"/>
          </p:nvPr>
        </p:nvSpPr>
        <p:spPr/>
        <p:txBody>
          <a:bodyPr/>
          <a:lstStyle/>
          <a:p>
            <a:fld id="{C0189ED6-F87B-4BC1-907E-EF602CA5C674}" type="slidenum">
              <a:rPr lang="en-GB" smtClean="0"/>
              <a:t>2</a:t>
            </a:fld>
            <a:endParaRPr lang="en-GB"/>
          </a:p>
        </p:txBody>
      </p:sp>
    </p:spTree>
    <p:extLst>
      <p:ext uri="{BB962C8B-B14F-4D97-AF65-F5344CB8AC3E}">
        <p14:creationId xmlns:p14="http://schemas.microsoft.com/office/powerpoint/2010/main" val="3398485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EDA95-E308-9F9C-8AD6-1489FCE065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6B652-CB2F-A794-018F-71E54C79BA94}"/>
              </a:ext>
            </a:extLst>
          </p:cNvPr>
          <p:cNvSpPr>
            <a:spLocks noGrp="1"/>
          </p:cNvSpPr>
          <p:nvPr>
            <p:ph type="title"/>
          </p:nvPr>
        </p:nvSpPr>
        <p:spPr/>
        <p:txBody>
          <a:bodyPr/>
          <a:lstStyle/>
          <a:p>
            <a:r>
              <a:rPr lang="en-GB"/>
              <a:t>Background to ‘Submit a Bulk Claim’ (SaBC)</a:t>
            </a:r>
          </a:p>
        </p:txBody>
      </p:sp>
      <p:sp>
        <p:nvSpPr>
          <p:cNvPr id="3" name="Content Placeholder 2">
            <a:extLst>
              <a:ext uri="{FF2B5EF4-FFF2-40B4-BE49-F238E27FC236}">
                <a16:creationId xmlns:a16="http://schemas.microsoft.com/office/drawing/2014/main" id="{3FF4A066-1FB6-68EC-AC2E-B18D65004415}"/>
              </a:ext>
            </a:extLst>
          </p:cNvPr>
          <p:cNvSpPr>
            <a:spLocks noGrp="1"/>
          </p:cNvSpPr>
          <p:nvPr>
            <p:ph idx="1"/>
          </p:nvPr>
        </p:nvSpPr>
        <p:spPr>
          <a:xfrm>
            <a:off x="809425" y="1272136"/>
            <a:ext cx="10728000" cy="5177641"/>
          </a:xfrm>
        </p:spPr>
        <p:txBody>
          <a:bodyPr>
            <a:normAutofit/>
          </a:bodyPr>
          <a:lstStyle/>
          <a:p>
            <a:r>
              <a:rPr lang="en-GB" sz="2300" b="1" dirty="0"/>
              <a:t>New Submit a Bulk Claim Service </a:t>
            </a:r>
          </a:p>
          <a:p>
            <a:endParaRPr lang="en-GB" sz="1100" dirty="0"/>
          </a:p>
          <a:p>
            <a:r>
              <a:rPr lang="en-GB" sz="2300" dirty="0"/>
              <a:t>As we cannot safely restore the previous CWA monthly billing system, and as part of our continued efforts to restore services following the cyber-attack, we are introducing a new interim service to enable providers to upload Controlled Work, Crime Lower and Mediation monthly outcome and NMS submissions – </a:t>
            </a:r>
            <a:r>
              <a:rPr lang="en-GB" sz="2300" b="1" dirty="0"/>
              <a:t>Submit a Bulk Claim (</a:t>
            </a:r>
            <a:r>
              <a:rPr lang="en-GB" sz="2300" b="1" dirty="0" err="1"/>
              <a:t>SaBC</a:t>
            </a:r>
            <a:r>
              <a:rPr lang="en-GB" sz="2300" b="1" dirty="0"/>
              <a:t>).</a:t>
            </a:r>
          </a:p>
          <a:p>
            <a:r>
              <a:rPr lang="en-GB" sz="2300" dirty="0"/>
              <a:t>The service will be launched in early 2026.</a:t>
            </a:r>
          </a:p>
          <a:p>
            <a:r>
              <a:rPr lang="en-GB" sz="2300" dirty="0"/>
              <a:t>Due to the need to deliver a working service as early as possible, the initial release will only support the submission and pricing of claims. </a:t>
            </a:r>
          </a:p>
          <a:p>
            <a:r>
              <a:rPr lang="en-GB" sz="2300" dirty="0"/>
              <a:t>While CWA also held information on contract schedules, and allowed for the execution of contracts, this function will sit outside of </a:t>
            </a:r>
            <a:r>
              <a:rPr lang="en-GB" sz="2300" b="1" dirty="0" err="1"/>
              <a:t>SaBC</a:t>
            </a:r>
            <a:r>
              <a:rPr lang="en-GB" sz="2300" dirty="0"/>
              <a:t>.</a:t>
            </a:r>
          </a:p>
          <a:p>
            <a:endParaRPr lang="en-GB" sz="2300" dirty="0"/>
          </a:p>
          <a:p>
            <a:endParaRPr lang="en-GB" sz="2300" dirty="0"/>
          </a:p>
        </p:txBody>
      </p:sp>
      <p:sp>
        <p:nvSpPr>
          <p:cNvPr id="5" name="Slide Number Placeholder 4">
            <a:extLst>
              <a:ext uri="{FF2B5EF4-FFF2-40B4-BE49-F238E27FC236}">
                <a16:creationId xmlns:a16="http://schemas.microsoft.com/office/drawing/2014/main" id="{8F1CF5D6-C3F8-5BEA-923C-8FB94AC91F4B}"/>
              </a:ext>
            </a:extLst>
          </p:cNvPr>
          <p:cNvSpPr>
            <a:spLocks noGrp="1"/>
          </p:cNvSpPr>
          <p:nvPr>
            <p:ph type="sldNum" sz="quarter" idx="12"/>
          </p:nvPr>
        </p:nvSpPr>
        <p:spPr/>
        <p:txBody>
          <a:bodyPr/>
          <a:lstStyle/>
          <a:p>
            <a:fld id="{C0189ED6-F87B-4BC1-907E-EF602CA5C674}" type="slidenum">
              <a:rPr lang="en-GB" smtClean="0"/>
              <a:t>3</a:t>
            </a:fld>
            <a:endParaRPr lang="en-GB"/>
          </a:p>
        </p:txBody>
      </p:sp>
    </p:spTree>
    <p:extLst>
      <p:ext uri="{BB962C8B-B14F-4D97-AF65-F5344CB8AC3E}">
        <p14:creationId xmlns:p14="http://schemas.microsoft.com/office/powerpoint/2010/main" val="275229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62A68-81F7-21A0-703F-C6C322BEAC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99609D-AD31-4658-F804-65F3D50F0716}"/>
              </a:ext>
            </a:extLst>
          </p:cNvPr>
          <p:cNvSpPr>
            <a:spLocks noGrp="1"/>
          </p:cNvSpPr>
          <p:nvPr>
            <p:ph type="title"/>
          </p:nvPr>
        </p:nvSpPr>
        <p:spPr/>
        <p:txBody>
          <a:bodyPr/>
          <a:lstStyle/>
          <a:p>
            <a:r>
              <a:rPr lang="en-GB"/>
              <a:t>Changes for providers</a:t>
            </a:r>
          </a:p>
        </p:txBody>
      </p:sp>
      <p:sp>
        <p:nvSpPr>
          <p:cNvPr id="3" name="Content Placeholder 2">
            <a:extLst>
              <a:ext uri="{FF2B5EF4-FFF2-40B4-BE49-F238E27FC236}">
                <a16:creationId xmlns:a16="http://schemas.microsoft.com/office/drawing/2014/main" id="{3BD33DCC-9FF3-8C46-E66F-1A83F4A45D89}"/>
              </a:ext>
            </a:extLst>
          </p:cNvPr>
          <p:cNvSpPr>
            <a:spLocks noGrp="1"/>
          </p:cNvSpPr>
          <p:nvPr>
            <p:ph idx="1"/>
          </p:nvPr>
        </p:nvSpPr>
        <p:spPr>
          <a:xfrm>
            <a:off x="809425" y="1272136"/>
            <a:ext cx="10728000" cy="5177641"/>
          </a:xfrm>
        </p:spPr>
        <p:txBody>
          <a:bodyPr>
            <a:normAutofit/>
          </a:bodyPr>
          <a:lstStyle/>
          <a:p>
            <a:r>
              <a:rPr lang="en-GB" sz="2300" b="1"/>
              <a:t>How claims are submitted</a:t>
            </a:r>
          </a:p>
          <a:p>
            <a:r>
              <a:rPr lang="en-GB" sz="2300"/>
              <a:t>The new service will require providers to submit claims either via a revised Bulk Upload Spreadsheet or through updated CSV, XML, and TXT exports.</a:t>
            </a:r>
          </a:p>
          <a:p>
            <a:endParaRPr lang="en-GB" sz="2300"/>
          </a:p>
          <a:p>
            <a:r>
              <a:rPr lang="en-GB" sz="2300" b="1"/>
              <a:t>Each claim will need to include a new, single Fee Code.</a:t>
            </a:r>
          </a:p>
          <a:p>
            <a:r>
              <a:rPr lang="en-GB" sz="2300"/>
              <a:t>Providers will need to include the new fee codes in their submissions for them to be accepted by the new service. </a:t>
            </a:r>
          </a:p>
          <a:p>
            <a:r>
              <a:rPr lang="en-GB" sz="2300"/>
              <a:t>To support providers to make this change, we are working with software vendors who are updating their systems to accommodate and enable the new Fee Codes. Most vendors have confirmed that they are going to auto-generate the codes in the claim exports. </a:t>
            </a:r>
          </a:p>
        </p:txBody>
      </p:sp>
      <p:sp>
        <p:nvSpPr>
          <p:cNvPr id="5" name="Slide Number Placeholder 4">
            <a:extLst>
              <a:ext uri="{FF2B5EF4-FFF2-40B4-BE49-F238E27FC236}">
                <a16:creationId xmlns:a16="http://schemas.microsoft.com/office/drawing/2014/main" id="{67F81592-A4CA-C8AD-DC06-0A11A129A3A3}"/>
              </a:ext>
            </a:extLst>
          </p:cNvPr>
          <p:cNvSpPr>
            <a:spLocks noGrp="1"/>
          </p:cNvSpPr>
          <p:nvPr>
            <p:ph type="sldNum" sz="quarter" idx="12"/>
          </p:nvPr>
        </p:nvSpPr>
        <p:spPr/>
        <p:txBody>
          <a:bodyPr/>
          <a:lstStyle/>
          <a:p>
            <a:fld id="{C0189ED6-F87B-4BC1-907E-EF602CA5C674}" type="slidenum">
              <a:rPr lang="en-GB" smtClean="0"/>
              <a:t>4</a:t>
            </a:fld>
            <a:endParaRPr lang="en-GB"/>
          </a:p>
        </p:txBody>
      </p:sp>
    </p:spTree>
    <p:extLst>
      <p:ext uri="{BB962C8B-B14F-4D97-AF65-F5344CB8AC3E}">
        <p14:creationId xmlns:p14="http://schemas.microsoft.com/office/powerpoint/2010/main" val="2618187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7843F-1F86-CA8E-5E6D-B030371609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C52D21-A7DC-9BCC-BD72-E7ABEE33FD54}"/>
              </a:ext>
            </a:extLst>
          </p:cNvPr>
          <p:cNvSpPr>
            <a:spLocks noGrp="1"/>
          </p:cNvSpPr>
          <p:nvPr>
            <p:ph type="title"/>
          </p:nvPr>
        </p:nvSpPr>
        <p:spPr>
          <a:xfrm>
            <a:off x="809426" y="238706"/>
            <a:ext cx="10728000" cy="900000"/>
          </a:xfrm>
        </p:spPr>
        <p:txBody>
          <a:bodyPr/>
          <a:lstStyle/>
          <a:p>
            <a:r>
              <a:rPr lang="en-GB"/>
              <a:t>Why we have introduced single Fee Codes</a:t>
            </a:r>
          </a:p>
        </p:txBody>
      </p:sp>
      <p:sp>
        <p:nvSpPr>
          <p:cNvPr id="3" name="Content Placeholder 2">
            <a:extLst>
              <a:ext uri="{FF2B5EF4-FFF2-40B4-BE49-F238E27FC236}">
                <a16:creationId xmlns:a16="http://schemas.microsoft.com/office/drawing/2014/main" id="{8EA9F824-54BE-4F6F-4A25-3C4020D83DBB}"/>
              </a:ext>
            </a:extLst>
          </p:cNvPr>
          <p:cNvSpPr>
            <a:spLocks noGrp="1"/>
          </p:cNvSpPr>
          <p:nvPr>
            <p:ph idx="1"/>
          </p:nvPr>
        </p:nvSpPr>
        <p:spPr>
          <a:xfrm>
            <a:off x="809426" y="1053795"/>
            <a:ext cx="10816518" cy="5298332"/>
          </a:xfrm>
        </p:spPr>
        <p:txBody>
          <a:bodyPr vert="horz" lIns="0" tIns="0" rIns="0" bIns="0" rtlCol="0" anchor="t">
            <a:normAutofit/>
          </a:bodyPr>
          <a:lstStyle/>
          <a:p>
            <a:r>
              <a:rPr lang="en-GB" sz="2200" b="1" dirty="0"/>
              <a:t>Simplifying pricing of claims</a:t>
            </a:r>
          </a:p>
          <a:p>
            <a:r>
              <a:rPr lang="en-GB" sz="2000" dirty="0"/>
              <a:t>In CWA, there was no common trigger for the pricing of a claim. Some fees were triggered by just the Stage Reached code reported, whereas some fees were triggered by a combination of the Stage Reached code and the figure entered in the Profit Costs field.</a:t>
            </a:r>
          </a:p>
          <a:p>
            <a:r>
              <a:rPr lang="en-GB" sz="2000" dirty="0"/>
              <a:t>The complexity of that pricing structure could not be replicated in the time required and a new, uniform way of triggering the pricing was needed – a </a:t>
            </a:r>
            <a:r>
              <a:rPr lang="en-GB" sz="2000" b="1" dirty="0"/>
              <a:t>Single Fee Code</a:t>
            </a:r>
            <a:r>
              <a:rPr lang="en-GB" sz="2000" dirty="0"/>
              <a:t>.</a:t>
            </a:r>
            <a:endParaRPr lang="en-GB" sz="2000" dirty="0">
              <a:cs typeface="Arial"/>
            </a:endParaRPr>
          </a:p>
          <a:p>
            <a:r>
              <a:rPr lang="en-GB" sz="2000" dirty="0"/>
              <a:t>The code will determine the fee or fee scheme payable, and </a:t>
            </a:r>
            <a:r>
              <a:rPr lang="en-GB" sz="2000" dirty="0" err="1"/>
              <a:t>SaBC</a:t>
            </a:r>
            <a:r>
              <a:rPr lang="en-GB" sz="2000" dirty="0"/>
              <a:t> will then add on any further amounts due to the provider (e.g. disbursements or VAT).</a:t>
            </a:r>
            <a:endParaRPr lang="en-GB" sz="2000" dirty="0">
              <a:cs typeface="Arial"/>
            </a:endParaRPr>
          </a:p>
          <a:p>
            <a:r>
              <a:rPr lang="en-GB" sz="2000" dirty="0"/>
              <a:t>Some validation will exist around case start dates and software vendors have been asked to maintain any pre-existing validation held in providers’ case management system unless told otherwise.</a:t>
            </a:r>
          </a:p>
          <a:p>
            <a:r>
              <a:rPr lang="en-GB" sz="2000" dirty="0">
                <a:cs typeface="Arial"/>
              </a:rPr>
              <a:t>Details of the new </a:t>
            </a:r>
            <a:r>
              <a:rPr lang="en-GB" sz="2000" dirty="0">
                <a:cs typeface="Arial"/>
                <a:hlinkClick r:id="rId2"/>
              </a:rPr>
              <a:t>Fee Codes</a:t>
            </a:r>
            <a:r>
              <a:rPr lang="en-GB" sz="2000" dirty="0">
                <a:cs typeface="Arial"/>
              </a:rPr>
              <a:t> and </a:t>
            </a:r>
            <a:r>
              <a:rPr lang="en-GB" sz="2000" dirty="0">
                <a:cs typeface="Arial"/>
                <a:hlinkClick r:id="rId3"/>
              </a:rPr>
              <a:t>supporting guidance</a:t>
            </a:r>
            <a:r>
              <a:rPr lang="en-GB" sz="2000" dirty="0">
                <a:cs typeface="Arial"/>
              </a:rPr>
              <a:t> can be found on gov.uk.</a:t>
            </a:r>
          </a:p>
          <a:p>
            <a:r>
              <a:rPr lang="en-GB" sz="2000" dirty="0"/>
              <a:t>Aside from the new Fee Code, providers will report the same level of data as they did via CWA, with the </a:t>
            </a:r>
            <a:r>
              <a:rPr lang="en-GB" sz="2000" dirty="0" err="1">
                <a:hlinkClick r:id="rId4"/>
              </a:rPr>
              <a:t>bulkload</a:t>
            </a:r>
            <a:r>
              <a:rPr lang="en-GB" sz="2000" dirty="0">
                <a:hlinkClick r:id="rId4"/>
              </a:rPr>
              <a:t> spreadsheet </a:t>
            </a:r>
            <a:r>
              <a:rPr lang="en-GB" sz="2000" dirty="0"/>
              <a:t>retaining the same format and fields.</a:t>
            </a:r>
            <a:endParaRPr lang="en-GB" sz="2000" dirty="0">
              <a:cs typeface="Arial"/>
            </a:endParaRPr>
          </a:p>
          <a:p>
            <a:endParaRPr lang="en-GB" sz="2000" dirty="0">
              <a:cs typeface="Arial"/>
            </a:endParaRPr>
          </a:p>
          <a:p>
            <a:endParaRPr lang="en-GB" sz="2000" dirty="0">
              <a:cs typeface="Arial"/>
            </a:endParaRPr>
          </a:p>
        </p:txBody>
      </p:sp>
      <p:sp>
        <p:nvSpPr>
          <p:cNvPr id="5" name="Slide Number Placeholder 4">
            <a:extLst>
              <a:ext uri="{FF2B5EF4-FFF2-40B4-BE49-F238E27FC236}">
                <a16:creationId xmlns:a16="http://schemas.microsoft.com/office/drawing/2014/main" id="{06AC526D-6AF6-528B-72FA-FB0F752E884C}"/>
              </a:ext>
            </a:extLst>
          </p:cNvPr>
          <p:cNvSpPr>
            <a:spLocks noGrp="1"/>
          </p:cNvSpPr>
          <p:nvPr>
            <p:ph type="sldNum" sz="quarter" idx="12"/>
          </p:nvPr>
        </p:nvSpPr>
        <p:spPr/>
        <p:txBody>
          <a:bodyPr/>
          <a:lstStyle/>
          <a:p>
            <a:fld id="{C0189ED6-F87B-4BC1-907E-EF602CA5C674}" type="slidenum">
              <a:rPr lang="en-GB" smtClean="0"/>
              <a:t>5</a:t>
            </a:fld>
            <a:endParaRPr lang="en-GB"/>
          </a:p>
        </p:txBody>
      </p:sp>
    </p:spTree>
    <p:extLst>
      <p:ext uri="{BB962C8B-B14F-4D97-AF65-F5344CB8AC3E}">
        <p14:creationId xmlns:p14="http://schemas.microsoft.com/office/powerpoint/2010/main" val="1182753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DCE2E-99A1-8B28-D35D-C1AEC32A06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B43DC8-1A3B-076F-0FB8-9DD6E9352AC1}"/>
              </a:ext>
            </a:extLst>
          </p:cNvPr>
          <p:cNvSpPr>
            <a:spLocks noGrp="1"/>
          </p:cNvSpPr>
          <p:nvPr>
            <p:ph type="title"/>
          </p:nvPr>
        </p:nvSpPr>
        <p:spPr/>
        <p:txBody>
          <a:bodyPr/>
          <a:lstStyle/>
          <a:p>
            <a:r>
              <a:rPr lang="en-GB" dirty="0"/>
              <a:t>Single Fee Codes – Crime</a:t>
            </a:r>
          </a:p>
        </p:txBody>
      </p:sp>
      <p:sp>
        <p:nvSpPr>
          <p:cNvPr id="3" name="Content Placeholder 2">
            <a:extLst>
              <a:ext uri="{FF2B5EF4-FFF2-40B4-BE49-F238E27FC236}">
                <a16:creationId xmlns:a16="http://schemas.microsoft.com/office/drawing/2014/main" id="{A9F127BD-AAFD-AD7D-EE85-78BAE5D98D57}"/>
              </a:ext>
            </a:extLst>
          </p:cNvPr>
          <p:cNvSpPr>
            <a:spLocks noGrp="1"/>
          </p:cNvSpPr>
          <p:nvPr>
            <p:ph idx="1"/>
          </p:nvPr>
        </p:nvSpPr>
        <p:spPr>
          <a:xfrm>
            <a:off x="809425" y="1187532"/>
            <a:ext cx="10947145" cy="4982033"/>
          </a:xfrm>
        </p:spPr>
        <p:txBody>
          <a:bodyPr vert="horz" lIns="0" tIns="0" rIns="0" bIns="0" rtlCol="0" anchor="t">
            <a:normAutofit/>
          </a:bodyPr>
          <a:lstStyle/>
          <a:p>
            <a:endParaRPr lang="en-GB" sz="2000" dirty="0"/>
          </a:p>
          <a:p>
            <a:r>
              <a:rPr lang="en-GB" sz="2000" dirty="0"/>
              <a:t>The Single Fee Codes have, where possible, been mapped against a pre-existing code that providers are used to reporting.</a:t>
            </a:r>
            <a:endParaRPr lang="en-GB" sz="2000">
              <a:cs typeface="Arial"/>
            </a:endParaRPr>
          </a:p>
          <a:p>
            <a:r>
              <a:rPr lang="en-GB" sz="2000" dirty="0"/>
              <a:t>Cases that are paid as either hourly rates, or a set fixed fee amount will keep the same claim codes as before. For example, Police Station will still use the INVC code, Court Duty will still use the PROD code.</a:t>
            </a:r>
            <a:endParaRPr lang="en-GB" sz="2000" dirty="0">
              <a:cs typeface="Arial"/>
            </a:endParaRPr>
          </a:p>
          <a:p>
            <a:r>
              <a:rPr lang="en-GB" sz="2000" dirty="0"/>
              <a:t>Cases that have a variable fixed fee pricing, such as Magistrates Court claims &amp; London-weighted fees, will have a number of variants of the previous code to match each possible fee. </a:t>
            </a:r>
          </a:p>
          <a:p>
            <a:r>
              <a:rPr lang="en-GB" sz="2000" dirty="0"/>
              <a:t>For example, a Magistrates Court Lower Standard Fee (PROE) will have 3 Fee Code variants to match the 3 pricing options depending on the category of the proceedings (1A, 1B or 2). So,  there will be a choice of 3 Fee Codes - PROE1, PROE2 and PROE3 - depending on the category of proceedings. And it will be this Fee Code that will determine the pricing of the case when reported.</a:t>
            </a:r>
            <a:endParaRPr lang="en-GB" sz="2000" dirty="0">
              <a:cs typeface="Arial"/>
            </a:endParaRPr>
          </a:p>
          <a:p>
            <a:endParaRPr lang="en-GB" sz="2000" dirty="0">
              <a:cs typeface="Arial"/>
            </a:endParaRPr>
          </a:p>
        </p:txBody>
      </p:sp>
      <p:sp>
        <p:nvSpPr>
          <p:cNvPr id="5" name="Slide Number Placeholder 4">
            <a:extLst>
              <a:ext uri="{FF2B5EF4-FFF2-40B4-BE49-F238E27FC236}">
                <a16:creationId xmlns:a16="http://schemas.microsoft.com/office/drawing/2014/main" id="{C05C0462-1ECB-909C-566A-F2BB0AB95AA1}"/>
              </a:ext>
            </a:extLst>
          </p:cNvPr>
          <p:cNvSpPr>
            <a:spLocks noGrp="1"/>
          </p:cNvSpPr>
          <p:nvPr>
            <p:ph type="sldNum" sz="quarter" idx="12"/>
          </p:nvPr>
        </p:nvSpPr>
        <p:spPr/>
        <p:txBody>
          <a:bodyPr/>
          <a:lstStyle/>
          <a:p>
            <a:fld id="{C0189ED6-F87B-4BC1-907E-EF602CA5C674}" type="slidenum">
              <a:rPr lang="en-GB" smtClean="0"/>
              <a:t>6</a:t>
            </a:fld>
            <a:endParaRPr lang="en-GB"/>
          </a:p>
        </p:txBody>
      </p:sp>
    </p:spTree>
    <p:extLst>
      <p:ext uri="{BB962C8B-B14F-4D97-AF65-F5344CB8AC3E}">
        <p14:creationId xmlns:p14="http://schemas.microsoft.com/office/powerpoint/2010/main" val="3363939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F5BE2-BE90-BB71-B642-C6D015F22F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3E50C8-7096-9E35-9D00-987442390814}"/>
              </a:ext>
            </a:extLst>
          </p:cNvPr>
          <p:cNvSpPr>
            <a:spLocks noGrp="1"/>
          </p:cNvSpPr>
          <p:nvPr>
            <p:ph type="title"/>
          </p:nvPr>
        </p:nvSpPr>
        <p:spPr/>
        <p:txBody>
          <a:bodyPr/>
          <a:lstStyle/>
          <a:p>
            <a:r>
              <a:rPr lang="en-GB" dirty="0"/>
              <a:t>Single Fee Codes – Crime</a:t>
            </a:r>
          </a:p>
        </p:txBody>
      </p:sp>
      <p:sp>
        <p:nvSpPr>
          <p:cNvPr id="3" name="Content Placeholder 2">
            <a:extLst>
              <a:ext uri="{FF2B5EF4-FFF2-40B4-BE49-F238E27FC236}">
                <a16:creationId xmlns:a16="http://schemas.microsoft.com/office/drawing/2014/main" id="{2B3E2D75-E74F-B2D8-4BB8-B1451333EB04}"/>
              </a:ext>
            </a:extLst>
          </p:cNvPr>
          <p:cNvSpPr>
            <a:spLocks noGrp="1"/>
          </p:cNvSpPr>
          <p:nvPr>
            <p:ph idx="1"/>
          </p:nvPr>
        </p:nvSpPr>
        <p:spPr>
          <a:xfrm>
            <a:off x="809425" y="1187532"/>
            <a:ext cx="10947145" cy="4982033"/>
          </a:xfrm>
        </p:spPr>
        <p:txBody>
          <a:bodyPr vert="horz" lIns="0" tIns="0" rIns="0" bIns="0" rtlCol="0" anchor="t">
            <a:normAutofit/>
          </a:bodyPr>
          <a:lstStyle/>
          <a:p>
            <a:r>
              <a:rPr lang="en-GB" sz="2000" dirty="0"/>
              <a:t> </a:t>
            </a:r>
            <a:endParaRPr lang="en-US" dirty="0"/>
          </a:p>
          <a:p>
            <a:r>
              <a:rPr lang="en-GB" sz="2000" dirty="0"/>
              <a:t>Another example of the Fee Code variants is with Police Station Telephone Advice (INVB) claims. These claims will have 2 Fee Code variants to correspond to the London or Regional fee amounts. So there will be an INVB1 code for London claims, or INVB2 for non-London claims.</a:t>
            </a:r>
            <a:endParaRPr lang="en-GB" dirty="0"/>
          </a:p>
          <a:p>
            <a:r>
              <a:rPr lang="en-GB" sz="2000" dirty="0">
                <a:cs typeface="Arial"/>
              </a:rPr>
              <a:t>With Prison Law claims, the majority of cases can be either a Lower or Higher Standard Fee depending on the costs involved. So those Prison Law claim codes will be split into 2 variants – such as PRIB1 or PRIB2.</a:t>
            </a:r>
          </a:p>
          <a:p>
            <a:r>
              <a:rPr lang="en-GB" sz="2000" dirty="0">
                <a:cs typeface="Arial"/>
              </a:rPr>
              <a:t>As a result of introducing these Fee Code variants, the total number of codes for Crime Lower (Investigations &amp; Proceedings) reporting will rise from 26 to 64, and Prison Law codes will rise from 5 to 9.</a:t>
            </a:r>
            <a:endParaRPr lang="en-GB" dirty="0"/>
          </a:p>
          <a:p>
            <a:endParaRPr lang="en-GB" sz="2000" dirty="0">
              <a:cs typeface="Arial"/>
            </a:endParaRPr>
          </a:p>
          <a:p>
            <a:r>
              <a:rPr lang="en-GB" sz="2000" dirty="0">
                <a:cs typeface="Arial"/>
              </a:rPr>
              <a:t>Fuller details of the new Fee Code variants are in the next 2 slides.</a:t>
            </a:r>
          </a:p>
        </p:txBody>
      </p:sp>
      <p:sp>
        <p:nvSpPr>
          <p:cNvPr id="5" name="Slide Number Placeholder 4">
            <a:extLst>
              <a:ext uri="{FF2B5EF4-FFF2-40B4-BE49-F238E27FC236}">
                <a16:creationId xmlns:a16="http://schemas.microsoft.com/office/drawing/2014/main" id="{5E84434E-E012-6ECA-26BC-DD941E6CD657}"/>
              </a:ext>
            </a:extLst>
          </p:cNvPr>
          <p:cNvSpPr>
            <a:spLocks noGrp="1"/>
          </p:cNvSpPr>
          <p:nvPr>
            <p:ph type="sldNum" sz="quarter" idx="12"/>
          </p:nvPr>
        </p:nvSpPr>
        <p:spPr/>
        <p:txBody>
          <a:bodyPr/>
          <a:lstStyle/>
          <a:p>
            <a:fld id="{C0189ED6-F87B-4BC1-907E-EF602CA5C674}" type="slidenum">
              <a:rPr lang="en-GB" smtClean="0"/>
              <a:t>7</a:t>
            </a:fld>
            <a:endParaRPr lang="en-GB"/>
          </a:p>
        </p:txBody>
      </p:sp>
    </p:spTree>
    <p:extLst>
      <p:ext uri="{BB962C8B-B14F-4D97-AF65-F5344CB8AC3E}">
        <p14:creationId xmlns:p14="http://schemas.microsoft.com/office/powerpoint/2010/main" val="2731608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6E20E-B21C-0265-4C45-6140B48A0523}"/>
              </a:ext>
            </a:extLst>
          </p:cNvPr>
          <p:cNvSpPr>
            <a:spLocks noGrp="1"/>
          </p:cNvSpPr>
          <p:nvPr>
            <p:ph type="title"/>
          </p:nvPr>
        </p:nvSpPr>
        <p:spPr>
          <a:xfrm>
            <a:off x="654575" y="174779"/>
            <a:ext cx="10728000" cy="900000"/>
          </a:xfrm>
        </p:spPr>
        <p:txBody>
          <a:bodyPr/>
          <a:lstStyle/>
          <a:p>
            <a:r>
              <a:rPr lang="en-GB" dirty="0"/>
              <a:t>Mapping of New Crime Fee Codes</a:t>
            </a:r>
          </a:p>
        </p:txBody>
      </p:sp>
      <p:sp>
        <p:nvSpPr>
          <p:cNvPr id="5" name="Slide Number Placeholder 4">
            <a:extLst>
              <a:ext uri="{FF2B5EF4-FFF2-40B4-BE49-F238E27FC236}">
                <a16:creationId xmlns:a16="http://schemas.microsoft.com/office/drawing/2014/main" id="{3D136704-D477-32E8-A4DE-C2E56AC7C343}"/>
              </a:ext>
            </a:extLst>
          </p:cNvPr>
          <p:cNvSpPr>
            <a:spLocks noGrp="1"/>
          </p:cNvSpPr>
          <p:nvPr>
            <p:ph type="sldNum" sz="quarter" idx="12"/>
          </p:nvPr>
        </p:nvSpPr>
        <p:spPr/>
        <p:txBody>
          <a:bodyPr/>
          <a:lstStyle/>
          <a:p>
            <a:fld id="{C0189ED6-F87B-4BC1-907E-EF602CA5C674}" type="slidenum">
              <a:rPr lang="en-GB" smtClean="0"/>
              <a:t>8</a:t>
            </a:fld>
            <a:endParaRPr lang="en-GB"/>
          </a:p>
        </p:txBody>
      </p:sp>
      <p:sp>
        <p:nvSpPr>
          <p:cNvPr id="4" name="Content Placeholder 3" descr="Table showing comparison of Matter Type and Fee Codes">
            <a:extLst>
              <a:ext uri="{FF2B5EF4-FFF2-40B4-BE49-F238E27FC236}">
                <a16:creationId xmlns:a16="http://schemas.microsoft.com/office/drawing/2014/main" id="{1B0BAB3C-2F1F-3B9D-3D55-537940108C43}"/>
              </a:ext>
            </a:extLst>
          </p:cNvPr>
          <p:cNvSpPr>
            <a:spLocks noGrp="1"/>
          </p:cNvSpPr>
          <p:nvPr>
            <p:ph idx="1"/>
          </p:nvPr>
        </p:nvSpPr>
        <p:spPr>
          <a:xfrm>
            <a:off x="654575" y="1074779"/>
            <a:ext cx="11030745" cy="5094786"/>
          </a:xfrm>
        </p:spPr>
        <p:txBody>
          <a:bodyPr>
            <a:normAutofit/>
          </a:bodyPr>
          <a:lstStyle/>
          <a:p>
            <a:endParaRPr lang="en-GB"/>
          </a:p>
          <a:p>
            <a:endParaRPr lang="en-GB"/>
          </a:p>
          <a:p>
            <a:endParaRPr lang="en-GB"/>
          </a:p>
          <a:p>
            <a:endParaRPr lang="en-GB"/>
          </a:p>
          <a:p>
            <a:endParaRPr lang="en-GB"/>
          </a:p>
        </p:txBody>
      </p:sp>
      <p:sp>
        <p:nvSpPr>
          <p:cNvPr id="6" name="TextBox 5">
            <a:extLst>
              <a:ext uri="{FF2B5EF4-FFF2-40B4-BE49-F238E27FC236}">
                <a16:creationId xmlns:a16="http://schemas.microsoft.com/office/drawing/2014/main" id="{E4503BB3-8ED1-DB68-8D73-42A64D6136C7}"/>
              </a:ext>
            </a:extLst>
          </p:cNvPr>
          <p:cNvSpPr txBox="1"/>
          <p:nvPr/>
        </p:nvSpPr>
        <p:spPr>
          <a:xfrm>
            <a:off x="445811" y="912552"/>
            <a:ext cx="11185597" cy="369332"/>
          </a:xfrm>
          <a:prstGeom prst="rect">
            <a:avLst/>
          </a:prstGeom>
          <a:noFill/>
        </p:spPr>
        <p:txBody>
          <a:bodyPr wrap="square" rtlCol="0">
            <a:spAutoFit/>
          </a:bodyPr>
          <a:lstStyle/>
          <a:p>
            <a:r>
              <a:rPr lang="en-GB" dirty="0"/>
              <a:t>Fee Codes with new variants are in the table underneath. Fee Codes that aren’t listed will be unchanged.</a:t>
            </a:r>
          </a:p>
        </p:txBody>
      </p:sp>
      <p:graphicFrame>
        <p:nvGraphicFramePr>
          <p:cNvPr id="8" name="Content Placeholder 5">
            <a:extLst>
              <a:ext uri="{FF2B5EF4-FFF2-40B4-BE49-F238E27FC236}">
                <a16:creationId xmlns:a16="http://schemas.microsoft.com/office/drawing/2014/main" id="{FDC2DEEE-715B-FEB1-8379-08C0B6AF001B}"/>
              </a:ext>
            </a:extLst>
          </p:cNvPr>
          <p:cNvGraphicFramePr>
            <a:graphicFrameLocks/>
          </p:cNvGraphicFramePr>
          <p:nvPr>
            <p:extLst>
              <p:ext uri="{D42A27DB-BD31-4B8C-83A1-F6EECF244321}">
                <p14:modId xmlns:p14="http://schemas.microsoft.com/office/powerpoint/2010/main" val="4039192060"/>
              </p:ext>
            </p:extLst>
          </p:nvPr>
        </p:nvGraphicFramePr>
        <p:xfrm>
          <a:off x="445811" y="1320719"/>
          <a:ext cx="11388435" cy="4428098"/>
        </p:xfrm>
        <a:graphic>
          <a:graphicData uri="http://schemas.openxmlformats.org/drawingml/2006/table">
            <a:tbl>
              <a:tblPr firstRow="1" bandRow="1">
                <a:tableStyleId>{5C22544A-7EE6-4342-B048-85BDC9FD1C3A}</a:tableStyleId>
              </a:tblPr>
              <a:tblGrid>
                <a:gridCol w="1279896">
                  <a:extLst>
                    <a:ext uri="{9D8B030D-6E8A-4147-A177-3AD203B41FA5}">
                      <a16:colId xmlns:a16="http://schemas.microsoft.com/office/drawing/2014/main" val="3703222815"/>
                    </a:ext>
                  </a:extLst>
                </a:gridCol>
                <a:gridCol w="3396551">
                  <a:extLst>
                    <a:ext uri="{9D8B030D-6E8A-4147-A177-3AD203B41FA5}">
                      <a16:colId xmlns:a16="http://schemas.microsoft.com/office/drawing/2014/main" val="2747465353"/>
                    </a:ext>
                  </a:extLst>
                </a:gridCol>
                <a:gridCol w="1406358">
                  <a:extLst>
                    <a:ext uri="{9D8B030D-6E8A-4147-A177-3AD203B41FA5}">
                      <a16:colId xmlns:a16="http://schemas.microsoft.com/office/drawing/2014/main" val="1345541526"/>
                    </a:ext>
                  </a:extLst>
                </a:gridCol>
                <a:gridCol w="5305630">
                  <a:extLst>
                    <a:ext uri="{9D8B030D-6E8A-4147-A177-3AD203B41FA5}">
                      <a16:colId xmlns:a16="http://schemas.microsoft.com/office/drawing/2014/main" val="525919257"/>
                    </a:ext>
                  </a:extLst>
                </a:gridCol>
              </a:tblGrid>
              <a:tr h="553919">
                <a:tc gridSpan="2">
                  <a:txBody>
                    <a:bodyPr/>
                    <a:lstStyle/>
                    <a:p>
                      <a:r>
                        <a:rPr lang="en-GB" dirty="0"/>
                        <a:t>Previous Codes (Stage Reached codes)</a:t>
                      </a:r>
                    </a:p>
                  </a:txBody>
                  <a:tcPr/>
                </a:tc>
                <a:tc hMerge="1">
                  <a:txBody>
                    <a:bodyPr/>
                    <a:lstStyle/>
                    <a:p>
                      <a:endParaRPr lang="en-GB"/>
                    </a:p>
                  </a:txBody>
                  <a:tcPr/>
                </a:tc>
                <a:tc gridSpan="2">
                  <a:txBody>
                    <a:bodyPr/>
                    <a:lstStyle/>
                    <a:p>
                      <a:r>
                        <a:rPr lang="en-GB"/>
                        <a:t>New Single Fee Codes</a:t>
                      </a:r>
                    </a:p>
                  </a:txBody>
                  <a:tcPr/>
                </a:tc>
                <a:tc hMerge="1">
                  <a:txBody>
                    <a:bodyPr/>
                    <a:lstStyle/>
                    <a:p>
                      <a:endParaRPr lang="en-GB"/>
                    </a:p>
                  </a:txBody>
                  <a:tcPr/>
                </a:tc>
                <a:extLst>
                  <a:ext uri="{0D108BD9-81ED-4DB2-BD59-A6C34878D82A}">
                    <a16:rowId xmlns:a16="http://schemas.microsoft.com/office/drawing/2014/main" val="1756229287"/>
                  </a:ext>
                </a:extLst>
              </a:tr>
              <a:tr h="806855">
                <a:tc>
                  <a:txBody>
                    <a:bodyPr/>
                    <a:lstStyle/>
                    <a:p>
                      <a:pPr algn="ctr" fontAlgn="t"/>
                      <a:r>
                        <a:rPr lang="en-GB" sz="1400" b="1" i="0" u="none" strike="noStrike">
                          <a:solidFill>
                            <a:srgbClr val="000000"/>
                          </a:solidFill>
                          <a:effectLst/>
                          <a:latin typeface="Arial" panose="020B0604020202020204" pitchFamily="34" charset="0"/>
                        </a:rPr>
                        <a:t>INVB</a:t>
                      </a:r>
                    </a:p>
                  </a:txBody>
                  <a:tcPr marL="0" marR="0" marT="0" marB="0" anchor="ctr"/>
                </a:tc>
                <a:tc>
                  <a:txBody>
                    <a:bodyPr/>
                    <a:lstStyle/>
                    <a:p>
                      <a:r>
                        <a:rPr lang="en-GB" sz="1400"/>
                        <a:t>Police Station Telephone Advice</a:t>
                      </a:r>
                    </a:p>
                  </a:txBody>
                  <a:tcPr anchor="ctr"/>
                </a:tc>
                <a:tc>
                  <a:txBody>
                    <a:bodyPr/>
                    <a:lstStyle/>
                    <a:p>
                      <a:pPr algn="ctr" fontAlgn="t"/>
                      <a:r>
                        <a:rPr lang="en-GB" sz="1400" b="1" i="0" u="none" strike="noStrike">
                          <a:solidFill>
                            <a:srgbClr val="000000"/>
                          </a:solidFill>
                          <a:effectLst/>
                          <a:latin typeface="+mn-lt"/>
                        </a:rPr>
                        <a:t>INVB1 &amp; 2</a:t>
                      </a:r>
                    </a:p>
                  </a:txBody>
                  <a:tcPr marL="0" marR="0" marT="0" marB="0" anchor="ctr"/>
                </a:tc>
                <a:tc>
                  <a:txBody>
                    <a:bodyPr/>
                    <a:lstStyle/>
                    <a:p>
                      <a:r>
                        <a:rPr lang="en-GB" sz="1400"/>
                        <a:t>Still PS Telephone Advice – separate codes for London &amp;        Non-London</a:t>
                      </a:r>
                    </a:p>
                  </a:txBody>
                  <a:tcPr anchor="ctr"/>
                </a:tc>
                <a:extLst>
                  <a:ext uri="{0D108BD9-81ED-4DB2-BD59-A6C34878D82A}">
                    <a16:rowId xmlns:a16="http://schemas.microsoft.com/office/drawing/2014/main" val="1127086528"/>
                  </a:ext>
                </a:extLst>
              </a:tr>
              <a:tr h="1243144">
                <a:tc>
                  <a:txBody>
                    <a:bodyPr/>
                    <a:lstStyle/>
                    <a:p>
                      <a:pPr algn="ctr" fontAlgn="t"/>
                      <a:r>
                        <a:rPr lang="en-GB" sz="1400" b="1" i="0" u="none" strike="noStrike" dirty="0">
                          <a:solidFill>
                            <a:srgbClr val="000000"/>
                          </a:solidFill>
                          <a:effectLst/>
                          <a:latin typeface="Arial" panose="020B0604020202020204" pitchFamily="34" charset="0"/>
                        </a:rPr>
                        <a:t>PROE</a:t>
                      </a:r>
                    </a:p>
                    <a:p>
                      <a:pPr algn="ctr" fontAlgn="t"/>
                      <a:r>
                        <a:rPr lang="en-GB" sz="1400" b="1" i="0" u="none" strike="noStrike" dirty="0">
                          <a:solidFill>
                            <a:srgbClr val="000000"/>
                          </a:solidFill>
                          <a:effectLst/>
                          <a:latin typeface="Arial" panose="020B0604020202020204" pitchFamily="34" charset="0"/>
                        </a:rPr>
                        <a:t>PROF</a:t>
                      </a:r>
                    </a:p>
                    <a:p>
                      <a:pPr algn="ctr" fontAlgn="t"/>
                      <a:r>
                        <a:rPr lang="en-GB" sz="1400" b="1" i="0" u="none" strike="noStrike" dirty="0">
                          <a:solidFill>
                            <a:srgbClr val="000000"/>
                          </a:solidFill>
                          <a:effectLst/>
                          <a:latin typeface="Arial" panose="020B0604020202020204" pitchFamily="34" charset="0"/>
                        </a:rPr>
                        <a:t>PROK</a:t>
                      </a:r>
                    </a:p>
                    <a:p>
                      <a:pPr algn="ctr" fontAlgn="t"/>
                      <a:r>
                        <a:rPr lang="en-GB" sz="1400" b="1" i="0" u="none" strike="noStrike" dirty="0">
                          <a:solidFill>
                            <a:srgbClr val="000000"/>
                          </a:solidFill>
                          <a:effectLst/>
                          <a:latin typeface="Arial" panose="020B0604020202020204" pitchFamily="34" charset="0"/>
                        </a:rPr>
                        <a:t>PROL</a:t>
                      </a:r>
                    </a:p>
                  </a:txBody>
                  <a:tcPr marL="0" marR="0" marT="0" marB="0" anchor="ctr"/>
                </a:tc>
                <a:tc>
                  <a:txBody>
                    <a:bodyPr/>
                    <a:lstStyle/>
                    <a:p>
                      <a:r>
                        <a:rPr lang="en-GB" sz="1400" dirty="0"/>
                        <a:t>Mags Court Standard Fee</a:t>
                      </a:r>
                    </a:p>
                  </a:txBody>
                  <a:tcPr anchor="ctr"/>
                </a:tc>
                <a:tc>
                  <a:txBody>
                    <a:bodyPr/>
                    <a:lstStyle/>
                    <a:p>
                      <a:pPr algn="ctr" fontAlgn="t"/>
                      <a:r>
                        <a:rPr lang="en-GB" sz="1400" b="1" i="0" u="none" strike="noStrike" dirty="0">
                          <a:solidFill>
                            <a:srgbClr val="000000"/>
                          </a:solidFill>
                          <a:effectLst/>
                          <a:latin typeface="+mn-lt"/>
                        </a:rPr>
                        <a:t>PROE1, 2 &amp; 3</a:t>
                      </a:r>
                    </a:p>
                    <a:p>
                      <a:pPr algn="ctr" fontAlgn="t"/>
                      <a:r>
                        <a:rPr lang="en-GB" sz="1400" b="1" i="0" u="none" strike="noStrike" dirty="0">
                          <a:solidFill>
                            <a:srgbClr val="000000"/>
                          </a:solidFill>
                          <a:effectLst/>
                          <a:latin typeface="+mn-lt"/>
                        </a:rPr>
                        <a:t>PROF1, 2 &amp; 3</a:t>
                      </a:r>
                    </a:p>
                    <a:p>
                      <a:pPr algn="ctr" fontAlgn="t"/>
                      <a:r>
                        <a:rPr lang="en-GB" sz="1400" b="1" i="0" u="none" strike="noStrike" dirty="0">
                          <a:solidFill>
                            <a:srgbClr val="000000"/>
                          </a:solidFill>
                          <a:effectLst/>
                          <a:latin typeface="+mn-lt"/>
                        </a:rPr>
                        <a:t>PROK1, 2 &amp; 3</a:t>
                      </a:r>
                    </a:p>
                    <a:p>
                      <a:pPr algn="ctr" fontAlgn="t"/>
                      <a:r>
                        <a:rPr lang="en-GB" sz="1400" b="1" i="0" u="none" strike="noStrike" dirty="0">
                          <a:solidFill>
                            <a:srgbClr val="000000"/>
                          </a:solidFill>
                          <a:effectLst/>
                          <a:latin typeface="+mn-lt"/>
                        </a:rPr>
                        <a:t>PROL1, 2 &amp; 3</a:t>
                      </a:r>
                    </a:p>
                  </a:txBody>
                  <a:tcPr marL="0" marR="0" marT="0" marB="0" anchor="ctr"/>
                </a:tc>
                <a:tc>
                  <a:txBody>
                    <a:bodyPr/>
                    <a:lstStyle/>
                    <a:p>
                      <a:r>
                        <a:rPr lang="en-GB" sz="1400" dirty="0"/>
                        <a:t>3 Separate codes for each code type to reflect a Category 1A, 1B or 2 Standard Fee claim</a:t>
                      </a:r>
                    </a:p>
                  </a:txBody>
                  <a:tcPr anchor="ctr"/>
                </a:tc>
                <a:extLst>
                  <a:ext uri="{0D108BD9-81ED-4DB2-BD59-A6C34878D82A}">
                    <a16:rowId xmlns:a16="http://schemas.microsoft.com/office/drawing/2014/main" val="1045543622"/>
                  </a:ext>
                </a:extLst>
              </a:tr>
              <a:tr h="1092660">
                <a:tc>
                  <a:txBody>
                    <a:bodyPr/>
                    <a:lstStyle/>
                    <a:p>
                      <a:pPr algn="ctr" fontAlgn="t"/>
                      <a:r>
                        <a:rPr lang="en-GB" sz="1400" b="1" i="0" u="none" strike="noStrike" dirty="0">
                          <a:solidFill>
                            <a:srgbClr val="000000"/>
                          </a:solidFill>
                          <a:effectLst/>
                          <a:latin typeface="Arial" panose="020B0604020202020204" pitchFamily="34" charset="0"/>
                        </a:rPr>
                        <a:t>PROJ</a:t>
                      </a:r>
                    </a:p>
                  </a:txBody>
                  <a:tcPr marL="0" marR="0" marT="0" marB="0" anchor="ctr"/>
                </a:tc>
                <a:tc>
                  <a:txBody>
                    <a:bodyPr/>
                    <a:lstStyle/>
                    <a:p>
                      <a:r>
                        <a:rPr lang="en-GB" sz="1400" dirty="0"/>
                        <a:t>Deferred Sentence Claim</a:t>
                      </a:r>
                    </a:p>
                  </a:txBody>
                  <a:tcPr anchor="ctr"/>
                </a:tc>
                <a:tc>
                  <a:txBody>
                    <a:bodyPr/>
                    <a:lstStyle/>
                    <a:p>
                      <a:pPr algn="ctr" fontAlgn="t"/>
                      <a:r>
                        <a:rPr lang="en-GB" sz="1400" b="1" i="0" u="none" strike="noStrike" dirty="0">
                          <a:solidFill>
                            <a:srgbClr val="000000"/>
                          </a:solidFill>
                          <a:effectLst/>
                          <a:latin typeface="+mn-lt"/>
                        </a:rPr>
                        <a:t>PROJ1 - 8</a:t>
                      </a:r>
                    </a:p>
                  </a:txBody>
                  <a:tcPr marL="0" marR="0" marT="0" marB="0" anchor="ctr"/>
                </a:tc>
                <a:tc>
                  <a:txBody>
                    <a:bodyPr/>
                    <a:lstStyle/>
                    <a:p>
                      <a:r>
                        <a:rPr lang="en-GB" sz="1400" dirty="0"/>
                        <a:t>8 Separate codes for the 8 different claim amount combinations – Higher or Lower Standard Fee, Category 1A or 1B proceedings, and Designated or Undesignated area cases.</a:t>
                      </a:r>
                    </a:p>
                  </a:txBody>
                  <a:tcPr anchor="ctr"/>
                </a:tc>
                <a:extLst>
                  <a:ext uri="{0D108BD9-81ED-4DB2-BD59-A6C34878D82A}">
                    <a16:rowId xmlns:a16="http://schemas.microsoft.com/office/drawing/2014/main" val="2616378472"/>
                  </a:ext>
                </a:extLst>
              </a:tr>
              <a:tr h="553919">
                <a:tc>
                  <a:txBody>
                    <a:bodyPr/>
                    <a:lstStyle/>
                    <a:p>
                      <a:pPr algn="ctr" fontAlgn="t"/>
                      <a:r>
                        <a:rPr lang="en-GB" sz="1400" b="1" i="0" u="none" strike="noStrike" dirty="0">
                          <a:solidFill>
                            <a:srgbClr val="000000"/>
                          </a:solidFill>
                          <a:effectLst/>
                          <a:latin typeface="Arial" panose="020B0604020202020204" pitchFamily="34" charset="0"/>
                        </a:rPr>
                        <a:t>PROH</a:t>
                      </a:r>
                    </a:p>
                  </a:txBody>
                  <a:tcPr marL="0" marR="0" marT="0" marB="0" anchor="ctr"/>
                </a:tc>
                <a:tc>
                  <a:txBody>
                    <a:bodyPr/>
                    <a:lstStyle/>
                    <a:p>
                      <a:r>
                        <a:rPr lang="en-GB" sz="1400" dirty="0"/>
                        <a:t>Advocacy Assistance in Crown Court</a:t>
                      </a:r>
                    </a:p>
                  </a:txBody>
                  <a:tcPr anchor="ctr"/>
                </a:tc>
                <a:tc>
                  <a:txBody>
                    <a:bodyPr/>
                    <a:lstStyle/>
                    <a:p>
                      <a:pPr algn="ctr" fontAlgn="t"/>
                      <a:r>
                        <a:rPr lang="en-GB" sz="1400" b="1" i="0" u="none" strike="noStrike" dirty="0">
                          <a:solidFill>
                            <a:srgbClr val="000000"/>
                          </a:solidFill>
                          <a:effectLst/>
                          <a:latin typeface="+mn-lt"/>
                        </a:rPr>
                        <a:t>PROH1 &amp; 2</a:t>
                      </a:r>
                    </a:p>
                  </a:txBody>
                  <a:tcPr marL="0" marR="0" marT="0" marB="0" anchor="ctr"/>
                </a:tc>
                <a:tc>
                  <a:txBody>
                    <a:bodyPr/>
                    <a:lstStyle/>
                    <a:p>
                      <a:r>
                        <a:rPr lang="en-GB" sz="1400" dirty="0"/>
                        <a:t>PROH for claims prior to 22/12/25. </a:t>
                      </a:r>
                    </a:p>
                    <a:p>
                      <a:r>
                        <a:rPr lang="en-GB" sz="1400" dirty="0"/>
                        <a:t>PROH1 or 2 for claims post 22/12/25 due to increase in hourly rates for Prescribed Proceedings in the Mags Court.</a:t>
                      </a:r>
                    </a:p>
                  </a:txBody>
                  <a:tcPr anchor="ctr"/>
                </a:tc>
                <a:extLst>
                  <a:ext uri="{0D108BD9-81ED-4DB2-BD59-A6C34878D82A}">
                    <a16:rowId xmlns:a16="http://schemas.microsoft.com/office/drawing/2014/main" val="1400967898"/>
                  </a:ext>
                </a:extLst>
              </a:tr>
            </a:tbl>
          </a:graphicData>
        </a:graphic>
      </p:graphicFrame>
    </p:spTree>
    <p:extLst>
      <p:ext uri="{BB962C8B-B14F-4D97-AF65-F5344CB8AC3E}">
        <p14:creationId xmlns:p14="http://schemas.microsoft.com/office/powerpoint/2010/main" val="1470770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65AB6-5A2B-3A4F-1FE5-BFF8C7F837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20990-7608-85F6-2A2D-2D1667F79B66}"/>
              </a:ext>
            </a:extLst>
          </p:cNvPr>
          <p:cNvSpPr>
            <a:spLocks noGrp="1"/>
          </p:cNvSpPr>
          <p:nvPr>
            <p:ph type="title"/>
          </p:nvPr>
        </p:nvSpPr>
        <p:spPr>
          <a:xfrm>
            <a:off x="654575" y="174779"/>
            <a:ext cx="10728000" cy="900000"/>
          </a:xfrm>
        </p:spPr>
        <p:txBody>
          <a:bodyPr/>
          <a:lstStyle/>
          <a:p>
            <a:r>
              <a:rPr lang="en-GB" dirty="0"/>
              <a:t>Mapping of New Crime Fee Codes</a:t>
            </a:r>
          </a:p>
        </p:txBody>
      </p:sp>
      <p:sp>
        <p:nvSpPr>
          <p:cNvPr id="5" name="Slide Number Placeholder 4">
            <a:extLst>
              <a:ext uri="{FF2B5EF4-FFF2-40B4-BE49-F238E27FC236}">
                <a16:creationId xmlns:a16="http://schemas.microsoft.com/office/drawing/2014/main" id="{3FB70266-B524-84CE-0799-7061F34CA49A}"/>
              </a:ext>
            </a:extLst>
          </p:cNvPr>
          <p:cNvSpPr>
            <a:spLocks noGrp="1"/>
          </p:cNvSpPr>
          <p:nvPr>
            <p:ph type="sldNum" sz="quarter" idx="12"/>
          </p:nvPr>
        </p:nvSpPr>
        <p:spPr/>
        <p:txBody>
          <a:bodyPr/>
          <a:lstStyle/>
          <a:p>
            <a:fld id="{C0189ED6-F87B-4BC1-907E-EF602CA5C674}" type="slidenum">
              <a:rPr lang="en-GB" smtClean="0"/>
              <a:t>9</a:t>
            </a:fld>
            <a:endParaRPr lang="en-GB"/>
          </a:p>
        </p:txBody>
      </p:sp>
      <p:sp>
        <p:nvSpPr>
          <p:cNvPr id="4" name="Content Placeholder 3" descr="Table showing comparison of Matter Type and Fee Codes">
            <a:extLst>
              <a:ext uri="{FF2B5EF4-FFF2-40B4-BE49-F238E27FC236}">
                <a16:creationId xmlns:a16="http://schemas.microsoft.com/office/drawing/2014/main" id="{79F8E65B-8B37-6480-BECA-384DCD65DAD5}"/>
              </a:ext>
            </a:extLst>
          </p:cNvPr>
          <p:cNvSpPr>
            <a:spLocks noGrp="1"/>
          </p:cNvSpPr>
          <p:nvPr>
            <p:ph idx="1"/>
          </p:nvPr>
        </p:nvSpPr>
        <p:spPr>
          <a:xfrm>
            <a:off x="654575" y="1074779"/>
            <a:ext cx="11030745" cy="5094786"/>
          </a:xfrm>
        </p:spPr>
        <p:txBody>
          <a:bodyPr>
            <a:normAutofit/>
          </a:bodyPr>
          <a:lstStyle/>
          <a:p>
            <a:endParaRPr lang="en-GB"/>
          </a:p>
          <a:p>
            <a:endParaRPr lang="en-GB"/>
          </a:p>
          <a:p>
            <a:endParaRPr lang="en-GB"/>
          </a:p>
          <a:p>
            <a:endParaRPr lang="en-GB"/>
          </a:p>
          <a:p>
            <a:endParaRPr lang="en-GB"/>
          </a:p>
        </p:txBody>
      </p:sp>
      <p:sp>
        <p:nvSpPr>
          <p:cNvPr id="6" name="TextBox 5">
            <a:extLst>
              <a:ext uri="{FF2B5EF4-FFF2-40B4-BE49-F238E27FC236}">
                <a16:creationId xmlns:a16="http://schemas.microsoft.com/office/drawing/2014/main" id="{367ED36B-2E5F-0746-29E3-53C61A754BEC}"/>
              </a:ext>
            </a:extLst>
          </p:cNvPr>
          <p:cNvSpPr txBox="1"/>
          <p:nvPr/>
        </p:nvSpPr>
        <p:spPr>
          <a:xfrm>
            <a:off x="445811" y="912552"/>
            <a:ext cx="11185597" cy="369332"/>
          </a:xfrm>
          <a:prstGeom prst="rect">
            <a:avLst/>
          </a:prstGeom>
          <a:noFill/>
        </p:spPr>
        <p:txBody>
          <a:bodyPr wrap="square" rtlCol="0">
            <a:spAutoFit/>
          </a:bodyPr>
          <a:lstStyle/>
          <a:p>
            <a:r>
              <a:rPr lang="en-GB" dirty="0"/>
              <a:t>Fee Codes with new variants are in the table underneath. Fee Codes that aren’t listed will be unchanged.</a:t>
            </a:r>
          </a:p>
        </p:txBody>
      </p:sp>
      <p:graphicFrame>
        <p:nvGraphicFramePr>
          <p:cNvPr id="8" name="Content Placeholder 5">
            <a:extLst>
              <a:ext uri="{FF2B5EF4-FFF2-40B4-BE49-F238E27FC236}">
                <a16:creationId xmlns:a16="http://schemas.microsoft.com/office/drawing/2014/main" id="{64EAB7B2-D141-6F0A-D5BF-B432D579258A}"/>
              </a:ext>
            </a:extLst>
          </p:cNvPr>
          <p:cNvGraphicFramePr>
            <a:graphicFrameLocks/>
          </p:cNvGraphicFramePr>
          <p:nvPr>
            <p:extLst>
              <p:ext uri="{D42A27DB-BD31-4B8C-83A1-F6EECF244321}">
                <p14:modId xmlns:p14="http://schemas.microsoft.com/office/powerpoint/2010/main" val="427895608"/>
              </p:ext>
            </p:extLst>
          </p:nvPr>
        </p:nvGraphicFramePr>
        <p:xfrm>
          <a:off x="445811" y="1320720"/>
          <a:ext cx="11388435" cy="4396268"/>
        </p:xfrm>
        <a:graphic>
          <a:graphicData uri="http://schemas.openxmlformats.org/drawingml/2006/table">
            <a:tbl>
              <a:tblPr firstRow="1" bandRow="1">
                <a:tableStyleId>{5C22544A-7EE6-4342-B048-85BDC9FD1C3A}</a:tableStyleId>
              </a:tblPr>
              <a:tblGrid>
                <a:gridCol w="1279896">
                  <a:extLst>
                    <a:ext uri="{9D8B030D-6E8A-4147-A177-3AD203B41FA5}">
                      <a16:colId xmlns:a16="http://schemas.microsoft.com/office/drawing/2014/main" val="3703222815"/>
                    </a:ext>
                  </a:extLst>
                </a:gridCol>
                <a:gridCol w="3565236">
                  <a:extLst>
                    <a:ext uri="{9D8B030D-6E8A-4147-A177-3AD203B41FA5}">
                      <a16:colId xmlns:a16="http://schemas.microsoft.com/office/drawing/2014/main" val="2747465353"/>
                    </a:ext>
                  </a:extLst>
                </a:gridCol>
                <a:gridCol w="1237673">
                  <a:extLst>
                    <a:ext uri="{9D8B030D-6E8A-4147-A177-3AD203B41FA5}">
                      <a16:colId xmlns:a16="http://schemas.microsoft.com/office/drawing/2014/main" val="1345541526"/>
                    </a:ext>
                  </a:extLst>
                </a:gridCol>
                <a:gridCol w="5305630">
                  <a:extLst>
                    <a:ext uri="{9D8B030D-6E8A-4147-A177-3AD203B41FA5}">
                      <a16:colId xmlns:a16="http://schemas.microsoft.com/office/drawing/2014/main" val="525919257"/>
                    </a:ext>
                  </a:extLst>
                </a:gridCol>
              </a:tblGrid>
              <a:tr h="541815">
                <a:tc gridSpan="2">
                  <a:txBody>
                    <a:bodyPr/>
                    <a:lstStyle/>
                    <a:p>
                      <a:r>
                        <a:rPr lang="en-GB" dirty="0"/>
                        <a:t>Previous Codes (Stage Reached codes)</a:t>
                      </a:r>
                    </a:p>
                  </a:txBody>
                  <a:tcPr/>
                </a:tc>
                <a:tc hMerge="1">
                  <a:txBody>
                    <a:bodyPr/>
                    <a:lstStyle/>
                    <a:p>
                      <a:endParaRPr lang="en-GB"/>
                    </a:p>
                  </a:txBody>
                  <a:tcPr/>
                </a:tc>
                <a:tc gridSpan="2">
                  <a:txBody>
                    <a:bodyPr/>
                    <a:lstStyle/>
                    <a:p>
                      <a:r>
                        <a:rPr lang="en-GB"/>
                        <a:t>New Single Fee Codes</a:t>
                      </a:r>
                    </a:p>
                  </a:txBody>
                  <a:tcPr/>
                </a:tc>
                <a:tc hMerge="1">
                  <a:txBody>
                    <a:bodyPr/>
                    <a:lstStyle/>
                    <a:p>
                      <a:endParaRPr lang="en-GB"/>
                    </a:p>
                  </a:txBody>
                  <a:tcPr/>
                </a:tc>
                <a:extLst>
                  <a:ext uri="{0D108BD9-81ED-4DB2-BD59-A6C34878D82A}">
                    <a16:rowId xmlns:a16="http://schemas.microsoft.com/office/drawing/2014/main" val="1756229287"/>
                  </a:ext>
                </a:extLst>
              </a:tr>
              <a:tr h="541815">
                <a:tc>
                  <a:txBody>
                    <a:bodyPr/>
                    <a:lstStyle/>
                    <a:p>
                      <a:pPr algn="ctr" fontAlgn="t"/>
                      <a:r>
                        <a:rPr lang="en-GB" sz="1400" b="1" i="0" u="none" strike="noStrike" dirty="0">
                          <a:solidFill>
                            <a:srgbClr val="000000"/>
                          </a:solidFill>
                          <a:effectLst/>
                          <a:latin typeface="Arial" panose="020B0604020202020204" pitchFamily="34" charset="0"/>
                        </a:rPr>
                        <a:t>PROP</a:t>
                      </a:r>
                    </a:p>
                  </a:txBody>
                  <a:tcPr marL="0" marR="0" marT="0" marB="0" anchor="ctr"/>
                </a:tc>
                <a:tc>
                  <a:txBody>
                    <a:bodyPr/>
                    <a:lstStyle/>
                    <a:p>
                      <a:r>
                        <a:rPr lang="en-GB" sz="1400"/>
                        <a:t>Pre Order Cover</a:t>
                      </a:r>
                    </a:p>
                  </a:txBody>
                  <a:tcPr anchor="ctr"/>
                </a:tc>
                <a:tc>
                  <a:txBody>
                    <a:bodyPr/>
                    <a:lstStyle/>
                    <a:p>
                      <a:pPr algn="ctr" fontAlgn="t"/>
                      <a:r>
                        <a:rPr lang="en-GB" sz="1400" b="1" i="0" u="none" strike="noStrike">
                          <a:solidFill>
                            <a:srgbClr val="000000"/>
                          </a:solidFill>
                          <a:effectLst/>
                          <a:latin typeface="+mn-lt"/>
                        </a:rPr>
                        <a:t>PROP1 &amp; 2</a:t>
                      </a:r>
                    </a:p>
                  </a:txBody>
                  <a:tcPr marL="0" marR="0" marT="0" marB="0" anchor="ctr"/>
                </a:tc>
                <a:tc>
                  <a:txBody>
                    <a:bodyPr/>
                    <a:lstStyle/>
                    <a:p>
                      <a:r>
                        <a:rPr lang="en-GB" sz="1400" dirty="0"/>
                        <a:t>Separate codes for London &amp; Non-London</a:t>
                      </a:r>
                    </a:p>
                  </a:txBody>
                  <a:tcPr anchor="ctr"/>
                </a:tc>
                <a:extLst>
                  <a:ext uri="{0D108BD9-81ED-4DB2-BD59-A6C34878D82A}">
                    <a16:rowId xmlns:a16="http://schemas.microsoft.com/office/drawing/2014/main" val="1400967898"/>
                  </a:ext>
                </a:extLst>
              </a:tr>
              <a:tr h="541815">
                <a:tc>
                  <a:txBody>
                    <a:bodyPr/>
                    <a:lstStyle/>
                    <a:p>
                      <a:pPr algn="ctr" fontAlgn="t"/>
                      <a:r>
                        <a:rPr lang="en-GB" sz="1400" b="1" i="0" u="none" strike="noStrike">
                          <a:solidFill>
                            <a:srgbClr val="000000"/>
                          </a:solidFill>
                          <a:effectLst/>
                          <a:latin typeface="Arial" panose="020B0604020202020204" pitchFamily="34" charset="0"/>
                        </a:rPr>
                        <a:t>PROV</a:t>
                      </a:r>
                    </a:p>
                  </a:txBody>
                  <a:tcPr marL="0" marR="0" marT="0" marB="0" anchor="ctr"/>
                </a:tc>
                <a:tc>
                  <a:txBody>
                    <a:bodyPr/>
                    <a:lstStyle/>
                    <a:p>
                      <a:r>
                        <a:rPr lang="en-GB" sz="1400"/>
                        <a:t>ASBI Claim </a:t>
                      </a:r>
                    </a:p>
                  </a:txBody>
                  <a:tcPr anchor="ctr"/>
                </a:tc>
                <a:tc>
                  <a:txBody>
                    <a:bodyPr/>
                    <a:lstStyle/>
                    <a:p>
                      <a:pPr algn="ctr" fontAlgn="t"/>
                      <a:r>
                        <a:rPr lang="en-GB" sz="1400" b="1" i="0" u="none" strike="noStrike">
                          <a:solidFill>
                            <a:srgbClr val="000000"/>
                          </a:solidFill>
                          <a:effectLst/>
                          <a:latin typeface="+mn-lt"/>
                        </a:rPr>
                        <a:t>PROV1 - 4</a:t>
                      </a:r>
                    </a:p>
                  </a:txBody>
                  <a:tcPr marL="0" marR="0" marT="0" marB="0" anchor="ctr"/>
                </a:tc>
                <a:tc>
                  <a:txBody>
                    <a:bodyPr/>
                    <a:lstStyle/>
                    <a:p>
                      <a:r>
                        <a:rPr lang="en-GB" sz="1400"/>
                        <a:t>Separate codes for the 4 different claim amount combinations</a:t>
                      </a:r>
                    </a:p>
                  </a:txBody>
                  <a:tcPr anchor="ctr"/>
                </a:tc>
                <a:extLst>
                  <a:ext uri="{0D108BD9-81ED-4DB2-BD59-A6C34878D82A}">
                    <a16:rowId xmlns:a16="http://schemas.microsoft.com/office/drawing/2014/main" val="2688957571"/>
                  </a:ext>
                </a:extLst>
              </a:tr>
              <a:tr h="1232325">
                <a:tc>
                  <a:txBody>
                    <a:bodyPr/>
                    <a:lstStyle/>
                    <a:p>
                      <a:pPr algn="ctr" fontAlgn="t"/>
                      <a:r>
                        <a:rPr lang="en-GB" sz="1400" b="1" i="0" u="none" strike="noStrike">
                          <a:solidFill>
                            <a:srgbClr val="000000"/>
                          </a:solidFill>
                          <a:effectLst/>
                          <a:latin typeface="Arial" panose="020B0604020202020204" pitchFamily="34" charset="0"/>
                        </a:rPr>
                        <a:t>YOUE, YOUF, YOUK, YOUL, YOUX &amp; YOUL</a:t>
                      </a:r>
                    </a:p>
                  </a:txBody>
                  <a:tcPr marL="0" marR="0" marT="0" marB="0" anchor="ctr"/>
                </a:tc>
                <a:tc>
                  <a:txBody>
                    <a:bodyPr/>
                    <a:lstStyle/>
                    <a:p>
                      <a:r>
                        <a:rPr lang="en-GB" sz="1400"/>
                        <a:t>Youth Court Claim</a:t>
                      </a:r>
                    </a:p>
                  </a:txBody>
                  <a:tcPr anchor="ctr"/>
                </a:tc>
                <a:tc>
                  <a:txBody>
                    <a:bodyPr/>
                    <a:lstStyle/>
                    <a:p>
                      <a:pPr algn="ctr" fontAlgn="t"/>
                      <a:r>
                        <a:rPr lang="en-GB" sz="1400" b="1" i="0" u="none" strike="noStrike">
                          <a:solidFill>
                            <a:srgbClr val="000000"/>
                          </a:solidFill>
                          <a:effectLst/>
                          <a:latin typeface="+mn-lt"/>
                        </a:rPr>
                        <a:t>Existing </a:t>
                      </a:r>
                    </a:p>
                    <a:p>
                      <a:pPr algn="ctr" fontAlgn="t"/>
                      <a:r>
                        <a:rPr lang="en-GB" sz="1400" b="1" i="0" u="none" strike="noStrike">
                          <a:solidFill>
                            <a:srgbClr val="000000"/>
                          </a:solidFill>
                          <a:effectLst/>
                          <a:latin typeface="+mn-lt"/>
                        </a:rPr>
                        <a:t>Code 1-4</a:t>
                      </a:r>
                    </a:p>
                  </a:txBody>
                  <a:tcPr marL="0" marR="0" marT="0" marB="0" anchor="ctr"/>
                </a:tc>
                <a:tc>
                  <a:txBody>
                    <a:bodyPr/>
                    <a:lstStyle/>
                    <a:p>
                      <a:r>
                        <a:rPr lang="en-GB" sz="1400" dirty="0"/>
                        <a:t>4 Separate Codes for each claim type to reflect Category 1A, 1B, 2A or 2B Standard Fee claim</a:t>
                      </a:r>
                    </a:p>
                  </a:txBody>
                  <a:tcPr anchor="ctr"/>
                </a:tc>
                <a:extLst>
                  <a:ext uri="{0D108BD9-81ED-4DB2-BD59-A6C34878D82A}">
                    <a16:rowId xmlns:a16="http://schemas.microsoft.com/office/drawing/2014/main" val="3156279610"/>
                  </a:ext>
                </a:extLst>
              </a:tr>
              <a:tr h="1538498">
                <a:tc>
                  <a:txBody>
                    <a:bodyPr/>
                    <a:lstStyle/>
                    <a:p>
                      <a:pPr algn="ctr"/>
                      <a:r>
                        <a:rPr lang="en-GB" sz="1400" b="1"/>
                        <a:t>PRIB, PROC, PRID &amp; PRIE</a:t>
                      </a:r>
                    </a:p>
                  </a:txBody>
                  <a:tcPr anchor="ctr"/>
                </a:tc>
                <a:tc>
                  <a:txBody>
                    <a:bodyPr/>
                    <a:lstStyle/>
                    <a:p>
                      <a:r>
                        <a:rPr lang="en-GB" sz="1400" dirty="0"/>
                        <a:t>Prison Law Standard Fees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a:t>PRIB1 &amp; 2, PROC1 &amp; 2,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a:t>PRID1 &amp; 2, PRIE1 &amp; 2</a:t>
                      </a:r>
                    </a:p>
                  </a:txBody>
                  <a:tcPr anchor="ctr"/>
                </a:tc>
                <a:tc>
                  <a:txBody>
                    <a:bodyPr/>
                    <a:lstStyle/>
                    <a:p>
                      <a:r>
                        <a:rPr lang="en-GB" sz="1400" dirty="0"/>
                        <a:t>2 Separate Codes for Lower or Higher claim types</a:t>
                      </a:r>
                    </a:p>
                  </a:txBody>
                  <a:tcPr anchor="ctr"/>
                </a:tc>
                <a:extLst>
                  <a:ext uri="{0D108BD9-81ED-4DB2-BD59-A6C34878D82A}">
                    <a16:rowId xmlns:a16="http://schemas.microsoft.com/office/drawing/2014/main" val="3665178070"/>
                  </a:ext>
                </a:extLst>
              </a:tr>
            </a:tbl>
          </a:graphicData>
        </a:graphic>
      </p:graphicFrame>
    </p:spTree>
    <p:extLst>
      <p:ext uri="{BB962C8B-B14F-4D97-AF65-F5344CB8AC3E}">
        <p14:creationId xmlns:p14="http://schemas.microsoft.com/office/powerpoint/2010/main" val="1404161000"/>
      </p:ext>
    </p:extLst>
  </p:cSld>
  <p:clrMapOvr>
    <a:masterClrMapping/>
  </p:clrMapOvr>
</p:sld>
</file>

<file path=ppt/theme/theme1.xml><?xml version="1.0" encoding="utf-8"?>
<a:theme xmlns:a="http://schemas.openxmlformats.org/drawingml/2006/main" name="Office Theme">
  <a:themeElements>
    <a:clrScheme name="Legal Aid Agency - teal">
      <a:dk1>
        <a:sysClr val="windowText" lastClr="000000"/>
      </a:dk1>
      <a:lt1>
        <a:sysClr val="window" lastClr="FFFFFF"/>
      </a:lt1>
      <a:dk2>
        <a:srgbClr val="000000"/>
      </a:dk2>
      <a:lt2>
        <a:srgbClr val="FFFFFF"/>
      </a:lt2>
      <a:accent1>
        <a:srgbClr val="276160"/>
      </a:accent1>
      <a:accent2>
        <a:srgbClr val="565B96"/>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23E3C9F-CC78-427F-9B00-C095C8050E53}" vid="{A79636F7-1D10-4E83-B504-7000BF480CE8}"/>
    </a:ext>
  </a:extLst>
</a:theme>
</file>

<file path=ppt/theme/theme2.xml><?xml version="1.0" encoding="utf-8"?>
<a:theme xmlns:a="http://schemas.openxmlformats.org/drawingml/2006/main" name="Office Theme">
  <a:themeElements>
    <a:clrScheme name="Legal Aid Agency - teal">
      <a:dk1>
        <a:sysClr val="windowText" lastClr="000000"/>
      </a:dk1>
      <a:lt1>
        <a:sysClr val="window" lastClr="FFFFFF"/>
      </a:lt1>
      <a:dk2>
        <a:srgbClr val="000000"/>
      </a:dk2>
      <a:lt2>
        <a:srgbClr val="FFFFFF"/>
      </a:lt2>
      <a:accent1>
        <a:srgbClr val="276160"/>
      </a:accent1>
      <a:accent2>
        <a:srgbClr val="565B96"/>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Legal Aid Agency - teal">
      <a:dk1>
        <a:sysClr val="windowText" lastClr="000000"/>
      </a:dk1>
      <a:lt1>
        <a:sysClr val="window" lastClr="FFFFFF"/>
      </a:lt1>
      <a:dk2>
        <a:srgbClr val="000000"/>
      </a:dk2>
      <a:lt2>
        <a:srgbClr val="FFFFFF"/>
      </a:lt2>
      <a:accent1>
        <a:srgbClr val="276160"/>
      </a:accent1>
      <a:accent2>
        <a:srgbClr val="565B96"/>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86FD82001DB47A9D8993500F587FA" ma:contentTypeVersion="20" ma:contentTypeDescription="Create a new document." ma:contentTypeScope="" ma:versionID="9e04e5d6af0cd449caae70e5256ca75c">
  <xsd:schema xmlns:xsd="http://www.w3.org/2001/XMLSchema" xmlns:xs="http://www.w3.org/2001/XMLSchema" xmlns:p="http://schemas.microsoft.com/office/2006/metadata/properties" xmlns:ns2="20aff1f9-9da8-4d1d-b303-31e42bde3bc9" xmlns:ns3="d7a46744-1f95-421d-b878-d0a1fa3e6555" targetNamespace="http://schemas.microsoft.com/office/2006/metadata/properties" ma:root="true" ma:fieldsID="e70b42b443166e8691e0b675b226ffbe" ns2:_="" ns3:_="">
    <xsd:import namespace="20aff1f9-9da8-4d1d-b303-31e42bde3bc9"/>
    <xsd:import namespace="d7a46744-1f95-421d-b878-d0a1fa3e655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DateofEmail" minOccurs="0"/>
                <xsd:element ref="ns2:MediaServiceObjectDetectorVersions" minOccurs="0"/>
                <xsd:element ref="ns2:MediaServiceSearchProperties" minOccurs="0"/>
                <xsd:element ref="ns2:CivilorCrim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aff1f9-9da8-4d1d-b303-31e42bde3b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5b7e4bc-7c04-4239-a3c8-056ff7db7bf8" ma:termSetId="09814cd3-568e-fe90-9814-8d621ff8fb84" ma:anchorId="fba54fb3-c3e1-fe81-a776-ca4b69148c4d" ma:open="true" ma:isKeyword="false">
      <xsd:complexType>
        <xsd:sequence>
          <xsd:element ref="pc:Terms" minOccurs="0" maxOccurs="1"/>
        </xsd:sequence>
      </xsd:complexType>
    </xsd:element>
    <xsd:element name="DateofEmail" ma:index="23" nillable="true" ma:displayName="Date of Email" ma:format="DateTime" ma:internalName="DateofEmail">
      <xsd:simpleType>
        <xsd:restriction base="dms:DateTim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CivilorCrime" ma:index="26" nillable="true" ma:displayName="Civil or Crime" ma:format="Dropdown" ma:internalName="CivilorCrime">
      <xsd:simpleType>
        <xsd:restriction base="dms:Text">
          <xsd:maxLength value="255"/>
        </xsd:restriction>
      </xsd:simpleType>
    </xsd:element>
    <xsd:element name="MediaServiceLocation" ma:index="27"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a46744-1f95-421d-b878-d0a1fa3e6555"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c22bba5-53c1-40ac-9d50-b8157b69c575}" ma:internalName="TaxCatchAll" ma:showField="CatchAllData" ma:web="d7a46744-1f95-421d-b878-d0a1fa3e65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ivilorCrime xmlns="20aff1f9-9da8-4d1d-b303-31e42bde3bc9" xsi:nil="true"/>
    <DateofEmail xmlns="20aff1f9-9da8-4d1d-b303-31e42bde3bc9" xsi:nil="true"/>
    <TaxCatchAll xmlns="d7a46744-1f95-421d-b878-d0a1fa3e6555" xsi:nil="true"/>
    <lcf76f155ced4ddcb4097134ff3c332f xmlns="20aff1f9-9da8-4d1d-b303-31e42bde3bc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58040CC-502A-4F72-91B6-823B83F182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aff1f9-9da8-4d1d-b303-31e42bde3bc9"/>
    <ds:schemaRef ds:uri="d7a46744-1f95-421d-b878-d0a1fa3e65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1DA4EEC-E7DA-48DE-B0E2-6C2E74637756}">
  <ds:schemaRefs>
    <ds:schemaRef ds:uri="http://schemas.microsoft.com/sharepoint/v3/contenttype/forms"/>
  </ds:schemaRefs>
</ds:datastoreItem>
</file>

<file path=customXml/itemProps3.xml><?xml version="1.0" encoding="utf-8"?>
<ds:datastoreItem xmlns:ds="http://schemas.openxmlformats.org/officeDocument/2006/customXml" ds:itemID="{6EA24D32-0A97-4FE4-BC3A-4F16116C3279}">
  <ds:schemaRefs>
    <ds:schemaRef ds:uri="http://schemas.microsoft.com/office/infopath/2007/PartnerControls"/>
    <ds:schemaRef ds:uri="http://purl.org/dc/dcmitype/"/>
    <ds:schemaRef ds:uri="http://schemas.microsoft.com/office/2006/metadata/properties"/>
    <ds:schemaRef ds:uri="20aff1f9-9da8-4d1d-b303-31e42bde3bc9"/>
    <ds:schemaRef ds:uri="http://purl.org/dc/terms/"/>
    <ds:schemaRef ds:uri="http://www.w3.org/XML/1998/namespace"/>
    <ds:schemaRef ds:uri="http://purl.org/dc/elements/1.1/"/>
    <ds:schemaRef ds:uri="http://schemas.openxmlformats.org/package/2006/metadata/core-properties"/>
    <ds:schemaRef ds:uri="http://schemas.microsoft.com/office/2006/documentManagement/types"/>
    <ds:schemaRef ds:uri="d7a46744-1f95-421d-b878-d0a1fa3e6555"/>
  </ds:schemaRefs>
</ds:datastoreItem>
</file>

<file path=docProps/app.xml><?xml version="1.0" encoding="utf-8"?>
<Properties xmlns="http://schemas.openxmlformats.org/officeDocument/2006/extended-properties" xmlns:vt="http://schemas.openxmlformats.org/officeDocument/2006/docPropsVTypes">
  <Template>laa-powerpoint-template-teal (3)</Template>
  <TotalTime>588</TotalTime>
  <Words>1936</Words>
  <Application>Microsoft Office PowerPoint</Application>
  <PresentationFormat>Widescreen</PresentationFormat>
  <Paragraphs>158</Paragraphs>
  <Slides>15</Slides>
  <Notes>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Contract Management &amp; Assurance – Introduction to SaBC: Crime Category Fee Codes </vt:lpstr>
      <vt:lpstr>Purpose</vt:lpstr>
      <vt:lpstr>Background to ‘Submit a Bulk Claim’ (SaBC)</vt:lpstr>
      <vt:lpstr>Changes for providers</vt:lpstr>
      <vt:lpstr>Why we have introduced single Fee Codes</vt:lpstr>
      <vt:lpstr>Single Fee Codes – Crime</vt:lpstr>
      <vt:lpstr>Single Fee Codes – Crime</vt:lpstr>
      <vt:lpstr>Mapping of New Crime Fee Codes</vt:lpstr>
      <vt:lpstr>Mapping of New Crime Fee Codes</vt:lpstr>
      <vt:lpstr>Single Fee Codes – Crime</vt:lpstr>
      <vt:lpstr>Crime – reporting matters where the uplifted fees apply</vt:lpstr>
      <vt:lpstr>Where to direct queries</vt:lpstr>
      <vt:lpstr>Summary and takeaways</vt:lpstr>
      <vt:lpstr>Further guidance and information</vt:lpstr>
      <vt:lpstr>PowerPoint Presentation</vt:lpstr>
    </vt:vector>
  </TitlesOfParts>
  <Manager>Legal Aid Agency</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[Subject or description]</dc:subject>
  <dc:creator>Kraft, Jake (LAA)</dc:creator>
  <cp:keywords>[Key words separated by commas]</cp:keywords>
  <cp:lastModifiedBy>Hawke, Stephen (LAA)</cp:lastModifiedBy>
  <cp:revision>9</cp:revision>
  <dcterms:created xsi:type="dcterms:W3CDTF">2025-08-13T15:43:31Z</dcterms:created>
  <dcterms:modified xsi:type="dcterms:W3CDTF">2026-01-15T09:23:35Z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0x0101003C286FD82001DB47A9D8993500F587FA</vt:lpwstr>
  </property>
  <property fmtid="{D5CDD505-2E9C-101B-9397-08002B2CF9AE}" pid="3" name="MediaServiceImageTags">
    <vt:lpwstr/>
  </property>
</Properties>
</file>