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23"/>
  </p:notesMasterIdLst>
  <p:handoutMasterIdLst>
    <p:handoutMasterId r:id="rId24"/>
  </p:handoutMasterIdLst>
  <p:sldIdLst>
    <p:sldId id="256" r:id="rId5"/>
    <p:sldId id="272" r:id="rId6"/>
    <p:sldId id="274" r:id="rId7"/>
    <p:sldId id="288" r:id="rId8"/>
    <p:sldId id="275" r:id="rId9"/>
    <p:sldId id="291" r:id="rId10"/>
    <p:sldId id="267" r:id="rId11"/>
    <p:sldId id="293" r:id="rId12"/>
    <p:sldId id="285" r:id="rId13"/>
    <p:sldId id="280" r:id="rId14"/>
    <p:sldId id="295" r:id="rId15"/>
    <p:sldId id="296" r:id="rId16"/>
    <p:sldId id="297" r:id="rId17"/>
    <p:sldId id="298" r:id="rId18"/>
    <p:sldId id="294" r:id="rId19"/>
    <p:sldId id="299" r:id="rId20"/>
    <p:sldId id="300" r:id="rId21"/>
    <p:sldId id="263"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63BA048-80C3-78A3-03A2-96839CA9D3A5}" name="Facey, John (LAA)" initials="JF" userId="S::John.Facey@justice.gov.uk::34168b67-63a6-48eb-b717-55942f7a085f" providerId="AD"/>
  <p188:author id="{48B96B6A-211C-20B0-BC81-6FB61ABF471F}" name="Sharp, Catherine | She/Hers" initials="SS" userId="S::catherine.sharp@justice.gov.uk::bc1327de-8948-48f6-8815-69c5521096ff" providerId="AD"/>
  <p188:author id="{4E138FB9-310B-0CF3-3265-8B7131E52A97}" name="Hollox, Stephanie | She/Hers" initials="HS" userId="S::stephanie.hollox@justice.gov.uk::0342611f-daa4-45a7-832a-10039707c00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FDFA"/>
    <a:srgbClr val="F8F6F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9B34BE-AFE0-B5AA-AAEF-F2A2557CB3B9}" v="14" dt="2026-01-13T15:35:35.6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96" y="456"/>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312176-CD2F-C906-EA25-53B5142851F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9034098B-0B48-AE56-B862-572A56252B4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BA73BFB-98CB-48B9-94EC-951DC396B1C8}" type="datetimeFigureOut">
              <a:rPr lang="en-GB" smtClean="0"/>
              <a:t>15/01/2026</a:t>
            </a:fld>
            <a:endParaRPr lang="en-GB"/>
          </a:p>
        </p:txBody>
      </p:sp>
      <p:sp>
        <p:nvSpPr>
          <p:cNvPr id="4" name="Footer Placeholder 3">
            <a:extLst>
              <a:ext uri="{FF2B5EF4-FFF2-40B4-BE49-F238E27FC236}">
                <a16:creationId xmlns:a16="http://schemas.microsoft.com/office/drawing/2014/main" id="{AC63B982-9802-C80C-80B6-69CAFE725FD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7FE5156C-BE97-DE51-2C5F-56A7C7AA8F5F}"/>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4B72910-E49B-45A5-AD4F-261F7F28C03D}" type="slidenum">
              <a:rPr lang="en-GB" smtClean="0"/>
              <a:t>‹#›</a:t>
            </a:fld>
            <a:endParaRPr lang="en-GB"/>
          </a:p>
        </p:txBody>
      </p:sp>
    </p:spTree>
    <p:extLst>
      <p:ext uri="{BB962C8B-B14F-4D97-AF65-F5344CB8AC3E}">
        <p14:creationId xmlns:p14="http://schemas.microsoft.com/office/powerpoint/2010/main" val="21836796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0DA7AC-21A6-48FE-AADC-53FFB7595DE4}" type="datetimeFigureOut">
              <a:rPr lang="en-GB" smtClean="0"/>
              <a:t>15/01/2026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1A3158-828B-45DC-A055-D433B2F6AF05}" type="slidenum">
              <a:rPr lang="en-GB" smtClean="0"/>
              <a:t>‹#›</a:t>
            </a:fld>
            <a:endParaRPr lang="en-GB"/>
          </a:p>
        </p:txBody>
      </p:sp>
    </p:spTree>
    <p:extLst>
      <p:ext uri="{BB962C8B-B14F-4D97-AF65-F5344CB8AC3E}">
        <p14:creationId xmlns:p14="http://schemas.microsoft.com/office/powerpoint/2010/main" val="37800152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2</a:t>
            </a:fld>
            <a:endParaRPr lang="en-GB"/>
          </a:p>
        </p:txBody>
      </p:sp>
    </p:spTree>
    <p:extLst>
      <p:ext uri="{BB962C8B-B14F-4D97-AF65-F5344CB8AC3E}">
        <p14:creationId xmlns:p14="http://schemas.microsoft.com/office/powerpoint/2010/main" val="3095366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a:t>We are seeking approval on these codes</a:t>
            </a:r>
          </a:p>
        </p:txBody>
      </p:sp>
      <p:sp>
        <p:nvSpPr>
          <p:cNvPr id="4" name="Slide Number Placeholder 3"/>
          <p:cNvSpPr>
            <a:spLocks noGrp="1"/>
          </p:cNvSpPr>
          <p:nvPr>
            <p:ph type="sldNum" sz="quarter" idx="5"/>
          </p:nvPr>
        </p:nvSpPr>
        <p:spPr/>
        <p:txBody>
          <a:bodyPr/>
          <a:lstStyle/>
          <a:p>
            <a:fld id="{2C1A3158-828B-45DC-A055-D433B2F6AF05}" type="slidenum">
              <a:rPr lang="en-GB" smtClean="0"/>
              <a:t>7</a:t>
            </a:fld>
            <a:endParaRPr lang="en-GB"/>
          </a:p>
        </p:txBody>
      </p:sp>
    </p:spTree>
    <p:extLst>
      <p:ext uri="{BB962C8B-B14F-4D97-AF65-F5344CB8AC3E}">
        <p14:creationId xmlns:p14="http://schemas.microsoft.com/office/powerpoint/2010/main" val="38945763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14EEE0-69CC-C797-9390-1FF2D911E1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3D0678-6EE8-2B64-7DF8-A4289EFD543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806FEA5-F282-3339-2B12-467BCD7A78A7}"/>
              </a:ext>
            </a:extLst>
          </p:cNvPr>
          <p:cNvSpPr>
            <a:spLocks noGrp="1"/>
          </p:cNvSpPr>
          <p:nvPr>
            <p:ph type="body" idx="1"/>
          </p:nvPr>
        </p:nvSpPr>
        <p:spPr/>
        <p:txBody>
          <a:bodyPr/>
          <a:lstStyle/>
          <a:p>
            <a:pPr marL="171450" indent="-171450">
              <a:buFont typeface="Arial" panose="020B0604020202020204" pitchFamily="34" charset="0"/>
              <a:buChar char="•"/>
            </a:pPr>
            <a:r>
              <a:rPr lang="en-GB"/>
              <a:t>We are seeking approval on these codes</a:t>
            </a:r>
          </a:p>
        </p:txBody>
      </p:sp>
      <p:sp>
        <p:nvSpPr>
          <p:cNvPr id="4" name="Slide Number Placeholder 3">
            <a:extLst>
              <a:ext uri="{FF2B5EF4-FFF2-40B4-BE49-F238E27FC236}">
                <a16:creationId xmlns:a16="http://schemas.microsoft.com/office/drawing/2014/main" id="{54DE5031-F5FB-3457-48CC-467EC8BD9FA3}"/>
              </a:ext>
            </a:extLst>
          </p:cNvPr>
          <p:cNvSpPr>
            <a:spLocks noGrp="1"/>
          </p:cNvSpPr>
          <p:nvPr>
            <p:ph type="sldNum" sz="quarter" idx="5"/>
          </p:nvPr>
        </p:nvSpPr>
        <p:spPr/>
        <p:txBody>
          <a:bodyPr/>
          <a:lstStyle/>
          <a:p>
            <a:fld id="{2C1A3158-828B-45DC-A055-D433B2F6AF05}" type="slidenum">
              <a:rPr lang="en-GB" smtClean="0"/>
              <a:t>8</a:t>
            </a:fld>
            <a:endParaRPr lang="en-GB"/>
          </a:p>
        </p:txBody>
      </p:sp>
    </p:spTree>
    <p:extLst>
      <p:ext uri="{BB962C8B-B14F-4D97-AF65-F5344CB8AC3E}">
        <p14:creationId xmlns:p14="http://schemas.microsoft.com/office/powerpoint/2010/main" val="12149184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58B644-58AE-3723-2499-2AB81F3D316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A7D8CA-B002-ACDF-DEDC-8676ED0A55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C47490-8E92-1E54-596F-073FA23838AB}"/>
              </a:ext>
            </a:extLst>
          </p:cNvPr>
          <p:cNvSpPr>
            <a:spLocks noGrp="1"/>
          </p:cNvSpPr>
          <p:nvPr>
            <p:ph type="body" idx="1"/>
          </p:nvPr>
        </p:nvSpPr>
        <p:spPr/>
        <p:txBody>
          <a:bodyPr/>
          <a:lstStyle/>
          <a:p>
            <a:pPr marL="171450" indent="-171450">
              <a:buFont typeface="Arial" panose="020B0604020202020204" pitchFamily="34" charset="0"/>
              <a:buChar char="•"/>
            </a:pPr>
            <a:r>
              <a:rPr lang="en-GB"/>
              <a:t>We are seeking approval on these codes</a:t>
            </a:r>
          </a:p>
        </p:txBody>
      </p:sp>
      <p:sp>
        <p:nvSpPr>
          <p:cNvPr id="4" name="Slide Number Placeholder 3">
            <a:extLst>
              <a:ext uri="{FF2B5EF4-FFF2-40B4-BE49-F238E27FC236}">
                <a16:creationId xmlns:a16="http://schemas.microsoft.com/office/drawing/2014/main" id="{F8B8E039-F8CF-CC93-F71D-811A19810BF7}"/>
              </a:ext>
            </a:extLst>
          </p:cNvPr>
          <p:cNvSpPr>
            <a:spLocks noGrp="1"/>
          </p:cNvSpPr>
          <p:nvPr>
            <p:ph type="sldNum" sz="quarter" idx="5"/>
          </p:nvPr>
        </p:nvSpPr>
        <p:spPr/>
        <p:txBody>
          <a:bodyPr/>
          <a:lstStyle/>
          <a:p>
            <a:fld id="{2C1A3158-828B-45DC-A055-D433B2F6AF05}" type="slidenum">
              <a:rPr lang="en-GB" smtClean="0"/>
              <a:t>9</a:t>
            </a:fld>
            <a:endParaRPr lang="en-GB"/>
          </a:p>
        </p:txBody>
      </p:sp>
    </p:spTree>
    <p:extLst>
      <p:ext uri="{BB962C8B-B14F-4D97-AF65-F5344CB8AC3E}">
        <p14:creationId xmlns:p14="http://schemas.microsoft.com/office/powerpoint/2010/main" val="36477619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13</a:t>
            </a:fld>
            <a:endParaRPr lang="en-GB"/>
          </a:p>
        </p:txBody>
      </p:sp>
    </p:spTree>
    <p:extLst>
      <p:ext uri="{BB962C8B-B14F-4D97-AF65-F5344CB8AC3E}">
        <p14:creationId xmlns:p14="http://schemas.microsoft.com/office/powerpoint/2010/main" val="7488112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C1A3158-828B-45DC-A055-D433B2F6AF05}" type="slidenum">
              <a:rPr lang="en-GB" smtClean="0"/>
              <a:t>16</a:t>
            </a:fld>
            <a:endParaRPr lang="en-GB"/>
          </a:p>
        </p:txBody>
      </p:sp>
    </p:spTree>
    <p:extLst>
      <p:ext uri="{BB962C8B-B14F-4D97-AF65-F5344CB8AC3E}">
        <p14:creationId xmlns:p14="http://schemas.microsoft.com/office/powerpoint/2010/main" val="3584023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EFD20B-6E1F-4AAD-87C4-33A099FF337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BC19CB-B177-BB8F-9DAF-8C42933CC0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383ABA-82CE-9846-FA82-3A4A5F91774E}"/>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4188B89B-5F0B-340A-EFC3-31EB4FDF0CEC}"/>
              </a:ext>
            </a:extLst>
          </p:cNvPr>
          <p:cNvSpPr>
            <a:spLocks noGrp="1"/>
          </p:cNvSpPr>
          <p:nvPr>
            <p:ph type="sldNum" sz="quarter" idx="5"/>
          </p:nvPr>
        </p:nvSpPr>
        <p:spPr/>
        <p:txBody>
          <a:bodyPr/>
          <a:lstStyle/>
          <a:p>
            <a:fld id="{2C1A3158-828B-45DC-A055-D433B2F6AF05}" type="slidenum">
              <a:rPr lang="en-GB" smtClean="0"/>
              <a:t>17</a:t>
            </a:fld>
            <a:endParaRPr lang="en-GB"/>
          </a:p>
        </p:txBody>
      </p:sp>
    </p:spTree>
    <p:extLst>
      <p:ext uri="{BB962C8B-B14F-4D97-AF65-F5344CB8AC3E}">
        <p14:creationId xmlns:p14="http://schemas.microsoft.com/office/powerpoint/2010/main" val="371981838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15" name="Picture 14" descr="Legal Aid Agency. Providing access to justice through working with others to achieve excellence in the delivery of legal aid">
            <a:extLst>
              <a:ext uri="{FF2B5EF4-FFF2-40B4-BE49-F238E27FC236}">
                <a16:creationId xmlns:a16="http://schemas.microsoft.com/office/drawing/2014/main" id="{650D788D-F4F1-FF26-7209-48E348FC9E65}"/>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425651" y="-240808"/>
            <a:ext cx="12617650" cy="7098808"/>
          </a:xfrm>
          <a:prstGeom prst="rect">
            <a:avLst/>
          </a:prstGeom>
        </p:spPr>
      </p:pic>
      <p:sp>
        <p:nvSpPr>
          <p:cNvPr id="2" name="Title 1">
            <a:extLst>
              <a:ext uri="{FF2B5EF4-FFF2-40B4-BE49-F238E27FC236}">
                <a16:creationId xmlns:a16="http://schemas.microsoft.com/office/drawing/2014/main" id="{B47590F9-5019-854C-18E3-647D62225888}"/>
              </a:ext>
            </a:extLst>
          </p:cNvPr>
          <p:cNvSpPr>
            <a:spLocks noGrp="1"/>
          </p:cNvSpPr>
          <p:nvPr>
            <p:ph type="ctrTitle"/>
          </p:nvPr>
        </p:nvSpPr>
        <p:spPr>
          <a:xfrm>
            <a:off x="758189" y="2622074"/>
            <a:ext cx="7920000" cy="1080000"/>
          </a:xfrm>
        </p:spPr>
        <p:txBody>
          <a:bodyPr anchor="t" anchorCtr="0">
            <a:normAutofit/>
          </a:bodyPr>
          <a:lstStyle>
            <a:lvl1pPr algn="l">
              <a:lnSpc>
                <a:spcPct val="100000"/>
              </a:lnSpc>
              <a:defRPr sz="3400" b="1"/>
            </a:lvl1pPr>
          </a:lstStyle>
          <a:p>
            <a:r>
              <a:rPr lang="en-US" noProof="0"/>
              <a:t>Click to edit Master title style</a:t>
            </a:r>
            <a:endParaRPr lang="en-GB" noProof="0"/>
          </a:p>
        </p:txBody>
      </p:sp>
      <p:sp>
        <p:nvSpPr>
          <p:cNvPr id="3" name="Subtitle 2">
            <a:extLst>
              <a:ext uri="{FF2B5EF4-FFF2-40B4-BE49-F238E27FC236}">
                <a16:creationId xmlns:a16="http://schemas.microsoft.com/office/drawing/2014/main" id="{9F0F1EE0-638B-690E-3374-CE1E12D2585D}"/>
              </a:ext>
            </a:extLst>
          </p:cNvPr>
          <p:cNvSpPr>
            <a:spLocks noGrp="1"/>
          </p:cNvSpPr>
          <p:nvPr>
            <p:ph type="subTitle" idx="1"/>
          </p:nvPr>
        </p:nvSpPr>
        <p:spPr>
          <a:xfrm>
            <a:off x="758190" y="3838357"/>
            <a:ext cx="7920000" cy="1080000"/>
          </a:xfrm>
        </p:spPr>
        <p:txBody>
          <a:bodyPr/>
          <a:lstStyle>
            <a:lvl1pPr marL="0" indent="0" algn="l">
              <a:lnSpc>
                <a:spcPct val="100000"/>
              </a:lnSpc>
              <a:buNone/>
              <a:defRPr sz="2400" b="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noProof="0"/>
              <a:t>Click to edit Master subtitle style</a:t>
            </a:r>
            <a:endParaRPr lang="en-GB" noProof="0"/>
          </a:p>
        </p:txBody>
      </p:sp>
      <p:sp>
        <p:nvSpPr>
          <p:cNvPr id="10" name="Text Placeholder 9">
            <a:extLst>
              <a:ext uri="{FF2B5EF4-FFF2-40B4-BE49-F238E27FC236}">
                <a16:creationId xmlns:a16="http://schemas.microsoft.com/office/drawing/2014/main" id="{A565C95F-3718-1528-8609-763CA15704E3}"/>
              </a:ext>
            </a:extLst>
          </p:cNvPr>
          <p:cNvSpPr>
            <a:spLocks noGrp="1"/>
          </p:cNvSpPr>
          <p:nvPr>
            <p:ph type="body" sz="quarter" idx="13" hasCustomPrompt="1"/>
          </p:nvPr>
        </p:nvSpPr>
        <p:spPr>
          <a:xfrm>
            <a:off x="758189" y="5364119"/>
            <a:ext cx="7920000" cy="288000"/>
          </a:xfrm>
        </p:spPr>
        <p:txBody>
          <a:bodyPr>
            <a:normAutofit/>
          </a:bodyPr>
          <a:lstStyle>
            <a:lvl1pPr marL="0" indent="0">
              <a:lnSpc>
                <a:spcPct val="100000"/>
              </a:lnSpc>
              <a:spcBef>
                <a:spcPts val="0"/>
              </a:spcBef>
              <a:buNone/>
              <a:defRPr sz="1600"/>
            </a:lvl1pPr>
            <a:lvl2pPr marL="457200" indent="0">
              <a:buNone/>
              <a:defRPr/>
            </a:lvl2pPr>
          </a:lstStyle>
          <a:p>
            <a:pPr lvl="0"/>
            <a:r>
              <a:rPr lang="en-US"/>
              <a:t>Month YYYY</a:t>
            </a:r>
          </a:p>
        </p:txBody>
      </p:sp>
      <p:pic>
        <p:nvPicPr>
          <p:cNvPr id="5" name="Picture 4">
            <a:extLst>
              <a:ext uri="{FF2B5EF4-FFF2-40B4-BE49-F238E27FC236}">
                <a16:creationId xmlns:a16="http://schemas.microsoft.com/office/drawing/2014/main" id="{41F72911-4543-BB8B-B85F-A994E7D664F3}"/>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304630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1E5B4F51-5365-3BA7-A54C-CBC64BD46D77}"/>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1201"/>
          <a:stretch/>
        </p:blipFill>
        <p:spPr>
          <a:xfrm>
            <a:off x="2708" y="2140085"/>
            <a:ext cx="12186583" cy="4717057"/>
          </a:xfrm>
          <a:prstGeom prst="rect">
            <a:avLst/>
          </a:prstGeom>
        </p:spPr>
      </p:pic>
      <p:sp>
        <p:nvSpPr>
          <p:cNvPr id="2" name="Title 1">
            <a:extLst>
              <a:ext uri="{FF2B5EF4-FFF2-40B4-BE49-F238E27FC236}">
                <a16:creationId xmlns:a16="http://schemas.microsoft.com/office/drawing/2014/main" id="{CAB1583C-FBCA-EA5C-1733-E09C1C9DAC2B}"/>
              </a:ext>
            </a:extLst>
          </p:cNvPr>
          <p:cNvSpPr>
            <a:spLocks noGrp="1"/>
          </p:cNvSpPr>
          <p:nvPr>
            <p:ph type="title"/>
          </p:nvPr>
        </p:nvSpPr>
        <p:spPr>
          <a:xfrm>
            <a:off x="759600" y="2620800"/>
            <a:ext cx="7920000" cy="1080000"/>
          </a:xfrm>
        </p:spPr>
        <p:txBody>
          <a:bodyPr anchor="t" anchorCtr="0">
            <a:normAutofit/>
          </a:bodyPr>
          <a:lstStyle>
            <a:lvl1pPr>
              <a:defRPr sz="3400">
                <a:solidFill>
                  <a:schemeClr val="tx1"/>
                </a:solidFill>
              </a:defRPr>
            </a:lvl1p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837600"/>
            <a:ext cx="7920000" cy="1080000"/>
          </a:xfrm>
        </p:spPr>
        <p:txBody>
          <a:bodyPr/>
          <a:lstStyle>
            <a:lvl1pPr marL="0" indent="0">
              <a:buNone/>
              <a:defRPr sz="2400" b="1">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89A53415-16A0-EC90-C53E-714A9166A1F8}"/>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123199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DAEBDFBE-9236-64C9-4986-9D68C05CCC5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71AD33D3-D582-48EF-0A2B-74426CCEC468}"/>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11E300F-E606-52C3-A6CF-24C403CD7DD4}"/>
              </a:ext>
            </a:extLst>
          </p:cNvPr>
          <p:cNvSpPr>
            <a:spLocks noGrp="1"/>
          </p:cNvSpPr>
          <p:nvPr>
            <p:ph idx="1"/>
          </p:nvPr>
        </p:nvSpPr>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FCB94670-130D-4037-81B5-0836D3D44AA9}"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567394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382AE5D-6592-4E1B-A6D2-0CB294D7117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2835A0F3-9B36-43BC-B101-1765DDB77B2A}"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Immigration &amp; Asylum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140883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Content &amp; Emphasi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231AA2A4-9EBB-75A0-6A63-F1D6BDE32A6A}"/>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2" name="Title 1">
            <a:extLst>
              <a:ext uri="{FF2B5EF4-FFF2-40B4-BE49-F238E27FC236}">
                <a16:creationId xmlns:a16="http://schemas.microsoft.com/office/drawing/2014/main" id="{298DA5BE-9F0C-9C33-E738-BB0C9ACF4C41}"/>
              </a:ext>
            </a:extLst>
          </p:cNvPr>
          <p:cNvSpPr>
            <a:spLocks noGrp="1"/>
          </p:cNvSpPr>
          <p:nvPr>
            <p:ph type="title"/>
          </p:nvPr>
        </p:nvSpPr>
        <p:spPr/>
        <p:txBody>
          <a:bodyPr/>
          <a:lstStyle/>
          <a:p>
            <a:r>
              <a:rPr lang="en-US" noProof="0"/>
              <a:t>Click to edit Master title style</a:t>
            </a:r>
            <a:endParaRPr lang="en-GB" noProof="0"/>
          </a:p>
        </p:txBody>
      </p:sp>
      <p:sp>
        <p:nvSpPr>
          <p:cNvPr id="3" name="Content Placeholder 2">
            <a:extLst>
              <a:ext uri="{FF2B5EF4-FFF2-40B4-BE49-F238E27FC236}">
                <a16:creationId xmlns:a16="http://schemas.microsoft.com/office/drawing/2014/main" id="{3F6B1209-6B5A-DD57-363E-9C28D7B61B4D}"/>
              </a:ext>
            </a:extLst>
          </p:cNvPr>
          <p:cNvSpPr>
            <a:spLocks noGrp="1"/>
          </p:cNvSpPr>
          <p:nvPr>
            <p:ph sz="half" idx="1"/>
          </p:nvPr>
        </p:nvSpPr>
        <p:spPr>
          <a:xfrm>
            <a:off x="810000" y="1396800"/>
            <a:ext cx="5140800" cy="4230000"/>
          </a:xfrm>
        </p:spPr>
        <p:txBody>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a:extLst>
              <a:ext uri="{FF2B5EF4-FFF2-40B4-BE49-F238E27FC236}">
                <a16:creationId xmlns:a16="http://schemas.microsoft.com/office/drawing/2014/main" id="{8D3296D8-E2C8-3A59-6DA0-2FCCEA8D1B50}"/>
              </a:ext>
            </a:extLst>
          </p:cNvPr>
          <p:cNvSpPr>
            <a:spLocks noGrp="1"/>
          </p:cNvSpPr>
          <p:nvPr>
            <p:ph sz="half" idx="2"/>
          </p:nvPr>
        </p:nvSpPr>
        <p:spPr>
          <a:xfrm>
            <a:off x="6396340" y="1396800"/>
            <a:ext cx="5141085" cy="4230000"/>
          </a:xfrm>
          <a:solidFill>
            <a:srgbClr val="EBFDFA"/>
          </a:solidFill>
        </p:spPr>
        <p:txBody>
          <a:bodyPr lIns="180000" tIns="180000" rIns="180000" bIns="180000"/>
          <a:lstStyle>
            <a:lvl1pPr>
              <a:defRPr b="1">
                <a:solidFill>
                  <a:schemeClr val="accent1"/>
                </a:solidFill>
              </a:defRPr>
            </a:lvl1pPr>
            <a:lvl2pPr marL="0" indent="0">
              <a:buNone/>
              <a:defRPr>
                <a:solidFill>
                  <a:schemeClr val="accent1"/>
                </a:solidFill>
              </a:defRPr>
            </a:lvl2pPr>
            <a:lvl3pPr marL="252000">
              <a:defRPr>
                <a:solidFill>
                  <a:schemeClr val="accent1"/>
                </a:solidFill>
              </a:defRPr>
            </a:lvl3pPr>
            <a:lvl4pPr marL="504000">
              <a:defRPr>
                <a:solidFill>
                  <a:schemeClr val="accent1"/>
                </a:solidFill>
              </a:defRPr>
            </a:lvl4pPr>
            <a:lvl5pPr marL="756000">
              <a:defRPr>
                <a:solidFill>
                  <a:schemeClr val="accent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5" name="Date Placeholder 4">
            <a:extLst>
              <a:ext uri="{FF2B5EF4-FFF2-40B4-BE49-F238E27FC236}">
                <a16:creationId xmlns:a16="http://schemas.microsoft.com/office/drawing/2014/main" id="{E2F44ED3-56E8-EEBB-FFA7-9E84F7C646A0}"/>
              </a:ext>
            </a:extLst>
          </p:cNvPr>
          <p:cNvSpPr>
            <a:spLocks noGrp="1"/>
          </p:cNvSpPr>
          <p:nvPr>
            <p:ph type="dt" sz="half" idx="10"/>
          </p:nvPr>
        </p:nvSpPr>
        <p:spPr/>
        <p:txBody>
          <a:bodyPr/>
          <a:lstStyle/>
          <a:p>
            <a:fld id="{75E4CB0A-3382-4DFB-8679-ADAF97ED1CD6}" type="datetime1">
              <a:rPr lang="en-GB" smtClean="0"/>
              <a:t>15/01/2026</a:t>
            </a:fld>
            <a:endParaRPr lang="en-GB"/>
          </a:p>
        </p:txBody>
      </p:sp>
      <p:sp>
        <p:nvSpPr>
          <p:cNvPr id="6" name="Footer Placeholder 5">
            <a:extLst>
              <a:ext uri="{FF2B5EF4-FFF2-40B4-BE49-F238E27FC236}">
                <a16:creationId xmlns:a16="http://schemas.microsoft.com/office/drawing/2014/main" id="{57E578A9-AEFF-4AB7-B964-8C5EFAE84103}"/>
              </a:ext>
            </a:extLst>
          </p:cNvPr>
          <p:cNvSpPr>
            <a:spLocks noGrp="1"/>
          </p:cNvSpPr>
          <p:nvPr>
            <p:ph type="ftr" sz="quarter" idx="11"/>
          </p:nvPr>
        </p:nvSpPr>
        <p:spPr/>
        <p:txBody>
          <a:bodyPr/>
          <a:lstStyle/>
          <a:p>
            <a:r>
              <a:rPr lang="en-GB"/>
              <a:t>CMA - Introduction to SaBC Immigration &amp; Asylum Fee Codes</a:t>
            </a:r>
          </a:p>
        </p:txBody>
      </p:sp>
      <p:sp>
        <p:nvSpPr>
          <p:cNvPr id="7" name="Slide Number Placeholder 6">
            <a:extLst>
              <a:ext uri="{FF2B5EF4-FFF2-40B4-BE49-F238E27FC236}">
                <a16:creationId xmlns:a16="http://schemas.microsoft.com/office/drawing/2014/main" id="{2D0A671D-0D15-C5DF-0D6D-0416008266FB}"/>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2649379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rge Text">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5AD6E27-766B-EFE8-BDF0-7EF5F44DC32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2707" y="857"/>
            <a:ext cx="12189600" cy="6857983"/>
          </a:xfrm>
          <a:prstGeom prst="rect">
            <a:avLst/>
          </a:prstGeom>
        </p:spPr>
      </p:pic>
      <p:sp>
        <p:nvSpPr>
          <p:cNvPr id="11" name="Text Placeholder 10">
            <a:extLst>
              <a:ext uri="{FF2B5EF4-FFF2-40B4-BE49-F238E27FC236}">
                <a16:creationId xmlns:a16="http://schemas.microsoft.com/office/drawing/2014/main" id="{624F3EF4-BF41-0563-2948-DCF0BDB2E7FF}"/>
              </a:ext>
            </a:extLst>
          </p:cNvPr>
          <p:cNvSpPr>
            <a:spLocks noGrp="1"/>
          </p:cNvSpPr>
          <p:nvPr>
            <p:ph type="body" sz="quarter" idx="13"/>
          </p:nvPr>
        </p:nvSpPr>
        <p:spPr>
          <a:xfrm>
            <a:off x="809426" y="1395413"/>
            <a:ext cx="10727999" cy="4229897"/>
          </a:xfrm>
        </p:spPr>
        <p:txBody>
          <a:bodyPr>
            <a:normAutofit/>
          </a:bodyPr>
          <a:lstStyle>
            <a:lvl1pPr>
              <a:defRPr sz="3400"/>
            </a:lvl1pPr>
            <a:lvl2pPr marL="360000" indent="-360000">
              <a:defRPr sz="3400"/>
            </a:lvl2pPr>
            <a:lvl3pPr marL="720000" indent="-360000">
              <a:defRPr sz="3400"/>
            </a:lvl3pPr>
            <a:lvl4pPr marL="1080000" indent="-360000">
              <a:defRPr sz="3400"/>
            </a:lvl4pPr>
            <a:lvl5pPr marL="1440000" indent="-360000">
              <a:defRPr sz="3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10EA67D1-06BD-4244-BA54-509615ECA1C4}"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Tree>
    <p:extLst>
      <p:ext uri="{BB962C8B-B14F-4D97-AF65-F5344CB8AC3E}">
        <p14:creationId xmlns:p14="http://schemas.microsoft.com/office/powerpoint/2010/main" val="3264439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Hexagon">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65F8E9C1-2DAB-FDF0-C41E-EDECF412C17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84" y="0"/>
            <a:ext cx="12189631" cy="6858000"/>
          </a:xfrm>
          <a:prstGeom prst="rect">
            <a:avLst/>
          </a:prstGeom>
        </p:spPr>
      </p:pic>
      <p:sp>
        <p:nvSpPr>
          <p:cNvPr id="4" name="Date Placeholder 3">
            <a:extLst>
              <a:ext uri="{FF2B5EF4-FFF2-40B4-BE49-F238E27FC236}">
                <a16:creationId xmlns:a16="http://schemas.microsoft.com/office/drawing/2014/main" id="{B2DAAC7B-B7C8-1A3B-136D-63FA4F550DF3}"/>
              </a:ext>
            </a:extLst>
          </p:cNvPr>
          <p:cNvSpPr>
            <a:spLocks noGrp="1"/>
          </p:cNvSpPr>
          <p:nvPr>
            <p:ph type="dt" sz="half" idx="10"/>
          </p:nvPr>
        </p:nvSpPr>
        <p:spPr/>
        <p:txBody>
          <a:bodyPr/>
          <a:lstStyle/>
          <a:p>
            <a:fld id="{A0200958-7E00-46E0-9B3E-9904D585B1F8}" type="datetime1">
              <a:rPr lang="en-GB" smtClean="0"/>
              <a:t>15/01/2026</a:t>
            </a:fld>
            <a:endParaRPr lang="en-GB"/>
          </a:p>
        </p:txBody>
      </p:sp>
      <p:sp>
        <p:nvSpPr>
          <p:cNvPr id="5" name="Footer Placeholder 4">
            <a:extLst>
              <a:ext uri="{FF2B5EF4-FFF2-40B4-BE49-F238E27FC236}">
                <a16:creationId xmlns:a16="http://schemas.microsoft.com/office/drawing/2014/main" id="{C25AF1ED-CB8C-A0D7-A9FC-6325155370BC}"/>
              </a:ext>
            </a:extLst>
          </p:cNvPr>
          <p:cNvSpPr>
            <a:spLocks noGrp="1"/>
          </p:cNvSpPr>
          <p:nvPr>
            <p:ph type="ftr" sz="quarter" idx="11"/>
          </p:nvPr>
        </p:nvSpPr>
        <p:spPr/>
        <p:txBody>
          <a:body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B1464B7B-2E91-374D-D445-0D9781F85D50}"/>
              </a:ext>
            </a:extLst>
          </p:cNvPr>
          <p:cNvSpPr>
            <a:spLocks noGrp="1"/>
          </p:cNvSpPr>
          <p:nvPr>
            <p:ph type="sldNum" sz="quarter" idx="12"/>
          </p:nvPr>
        </p:nvSpPr>
        <p:spPr/>
        <p:txBody>
          <a:bodyPr/>
          <a:lstStyle/>
          <a:p>
            <a:fld id="{C0189ED6-F87B-4BC1-907E-EF602CA5C674}" type="slidenum">
              <a:rPr lang="en-GB" smtClean="0"/>
              <a:t>‹#›</a:t>
            </a:fld>
            <a:endParaRPr lang="en-GB"/>
          </a:p>
        </p:txBody>
      </p:sp>
      <p:sp>
        <p:nvSpPr>
          <p:cNvPr id="12" name="Text Placeholder 11">
            <a:extLst>
              <a:ext uri="{FF2B5EF4-FFF2-40B4-BE49-F238E27FC236}">
                <a16:creationId xmlns:a16="http://schemas.microsoft.com/office/drawing/2014/main" id="{A73D6F2E-3ED3-16DB-77BD-646268225910}"/>
              </a:ext>
            </a:extLst>
          </p:cNvPr>
          <p:cNvSpPr>
            <a:spLocks noGrp="1"/>
          </p:cNvSpPr>
          <p:nvPr>
            <p:ph type="body" sz="quarter" idx="13" hasCustomPrompt="1"/>
          </p:nvPr>
        </p:nvSpPr>
        <p:spPr>
          <a:xfrm>
            <a:off x="4434326" y="1968135"/>
            <a:ext cx="3415552" cy="1260000"/>
          </a:xfrm>
        </p:spPr>
        <p:txBody>
          <a:bodyPr>
            <a:noAutofit/>
          </a:bodyPr>
          <a:lstStyle>
            <a:lvl1pPr algn="ctr">
              <a:defRPr sz="9600">
                <a:solidFill>
                  <a:schemeClr val="bg1"/>
                </a:solidFill>
              </a:defRPr>
            </a:lvl1pPr>
          </a:lstStyle>
          <a:p>
            <a:pPr lvl="0"/>
            <a:r>
              <a:rPr lang="en-US"/>
              <a:t>XX%</a:t>
            </a:r>
          </a:p>
        </p:txBody>
      </p:sp>
      <p:sp>
        <p:nvSpPr>
          <p:cNvPr id="14" name="Text Placeholder 13">
            <a:extLst>
              <a:ext uri="{FF2B5EF4-FFF2-40B4-BE49-F238E27FC236}">
                <a16:creationId xmlns:a16="http://schemas.microsoft.com/office/drawing/2014/main" id="{39D7248E-F2DF-A4EE-65D8-557D031691DF}"/>
              </a:ext>
            </a:extLst>
          </p:cNvPr>
          <p:cNvSpPr>
            <a:spLocks noGrp="1"/>
          </p:cNvSpPr>
          <p:nvPr>
            <p:ph type="body" sz="quarter" idx="14" hasCustomPrompt="1"/>
          </p:nvPr>
        </p:nvSpPr>
        <p:spPr>
          <a:xfrm>
            <a:off x="4434326" y="3365295"/>
            <a:ext cx="3415552" cy="1260000"/>
          </a:xfrm>
        </p:spPr>
        <p:txBody>
          <a:bodyPr>
            <a:normAutofit/>
          </a:bodyPr>
          <a:lstStyle>
            <a:lvl1pPr algn="ctr">
              <a:lnSpc>
                <a:spcPct val="100000"/>
              </a:lnSpc>
              <a:defRPr sz="3000">
                <a:solidFill>
                  <a:schemeClr val="bg1"/>
                </a:solidFill>
              </a:defRPr>
            </a:lvl1pPr>
          </a:lstStyle>
          <a:p>
            <a:pPr lvl="0"/>
            <a:r>
              <a:rPr lang="en-US"/>
              <a:t>description of the change</a:t>
            </a:r>
          </a:p>
        </p:txBody>
      </p:sp>
    </p:spTree>
    <p:extLst>
      <p:ext uri="{BB962C8B-B14F-4D97-AF65-F5344CB8AC3E}">
        <p14:creationId xmlns:p14="http://schemas.microsoft.com/office/powerpoint/2010/main" val="23583746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686591B0-EAEE-1B30-A8DF-A641FFD519BF}"/>
              </a:ext>
              <a:ext uri="{C183D7F6-B498-43B3-948B-1728B52AA6E4}">
                <adec:decorative xmlns:adec="http://schemas.microsoft.com/office/drawing/2017/decorative" val="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30917"/>
          <a:stretch/>
        </p:blipFill>
        <p:spPr>
          <a:xfrm>
            <a:off x="2708" y="2120630"/>
            <a:ext cx="12186583" cy="4736512"/>
          </a:xfrm>
          <a:prstGeom prst="rect">
            <a:avLst/>
          </a:prstGeom>
        </p:spPr>
      </p:pic>
      <p:sp>
        <p:nvSpPr>
          <p:cNvPr id="3" name="Text Placeholder 2">
            <a:extLst>
              <a:ext uri="{FF2B5EF4-FFF2-40B4-BE49-F238E27FC236}">
                <a16:creationId xmlns:a16="http://schemas.microsoft.com/office/drawing/2014/main" id="{FAE1315A-D470-E14A-1174-2675FA007A0E}"/>
              </a:ext>
            </a:extLst>
          </p:cNvPr>
          <p:cNvSpPr>
            <a:spLocks noGrp="1"/>
          </p:cNvSpPr>
          <p:nvPr>
            <p:ph type="body" idx="1"/>
          </p:nvPr>
        </p:nvSpPr>
        <p:spPr>
          <a:xfrm>
            <a:off x="759600" y="3429000"/>
            <a:ext cx="7920000" cy="2174902"/>
          </a:xfrm>
        </p:spPr>
        <p:txBody>
          <a:bodyPr anchor="b" anchorCtr="0">
            <a:normAutofit/>
          </a:bodyPr>
          <a:lstStyle>
            <a:lvl1pPr marL="0" indent="0">
              <a:buNone/>
              <a:defRPr sz="1600" b="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noProof="0"/>
              <a:t>Click to edit Master text styles</a:t>
            </a:r>
          </a:p>
        </p:txBody>
      </p:sp>
      <p:pic>
        <p:nvPicPr>
          <p:cNvPr id="5" name="Picture 4">
            <a:extLst>
              <a:ext uri="{FF2B5EF4-FFF2-40B4-BE49-F238E27FC236}">
                <a16:creationId xmlns:a16="http://schemas.microsoft.com/office/drawing/2014/main" id="{F50CAA80-C190-ABB9-9518-D5ADD08D030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p:blipFill>
        <p:spPr bwMode="auto">
          <a:xfrm>
            <a:off x="813750" y="622800"/>
            <a:ext cx="1364100" cy="1191144"/>
          </a:xfrm>
          <a:prstGeom prst="rect">
            <a:avLst/>
          </a:prstGeom>
          <a:noFill/>
          <a:ln>
            <a:noFill/>
          </a:ln>
        </p:spPr>
      </p:pic>
    </p:spTree>
    <p:extLst>
      <p:ext uri="{BB962C8B-B14F-4D97-AF65-F5344CB8AC3E}">
        <p14:creationId xmlns:p14="http://schemas.microsoft.com/office/powerpoint/2010/main" val="42122793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A64E23D-FE4D-87EC-DB78-4BAA2E5DEC66}"/>
              </a:ext>
            </a:extLst>
          </p:cNvPr>
          <p:cNvSpPr>
            <a:spLocks noGrp="1"/>
          </p:cNvSpPr>
          <p:nvPr>
            <p:ph type="title"/>
          </p:nvPr>
        </p:nvSpPr>
        <p:spPr>
          <a:xfrm>
            <a:off x="809425" y="372136"/>
            <a:ext cx="10728000" cy="900000"/>
          </a:xfrm>
          <a:prstGeom prst="rect">
            <a:avLst/>
          </a:prstGeom>
        </p:spPr>
        <p:txBody>
          <a:bodyPr vert="horz" lIns="0" tIns="0" rIns="0" bIns="0" rtlCol="0" anchor="ctr">
            <a:normAutofit/>
          </a:bodyPr>
          <a:lstStyle/>
          <a:p>
            <a:r>
              <a:rPr lang="en-US" noProof="0"/>
              <a:t>Click to edit Master title style</a:t>
            </a:r>
            <a:endParaRPr lang="en-GB" noProof="0"/>
          </a:p>
        </p:txBody>
      </p:sp>
      <p:sp>
        <p:nvSpPr>
          <p:cNvPr id="3" name="Text Placeholder 2">
            <a:extLst>
              <a:ext uri="{FF2B5EF4-FFF2-40B4-BE49-F238E27FC236}">
                <a16:creationId xmlns:a16="http://schemas.microsoft.com/office/drawing/2014/main" id="{8F2BB569-A999-1851-FEC6-8F133AB3290A}"/>
              </a:ext>
            </a:extLst>
          </p:cNvPr>
          <p:cNvSpPr>
            <a:spLocks noGrp="1"/>
          </p:cNvSpPr>
          <p:nvPr>
            <p:ph type="body" idx="1"/>
          </p:nvPr>
        </p:nvSpPr>
        <p:spPr>
          <a:xfrm>
            <a:off x="809426" y="1395662"/>
            <a:ext cx="10728000" cy="4229897"/>
          </a:xfrm>
          <a:prstGeom prst="rect">
            <a:avLst/>
          </a:prstGeom>
        </p:spPr>
        <p:txBody>
          <a:bodyPr vert="horz" lIns="0" tIns="0" rIns="0" bIns="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Date Placeholder 3">
            <a:extLst>
              <a:ext uri="{FF2B5EF4-FFF2-40B4-BE49-F238E27FC236}">
                <a16:creationId xmlns:a16="http://schemas.microsoft.com/office/drawing/2014/main" id="{DD415EBF-0822-61E4-5172-1D0E3EC803F2}"/>
              </a:ext>
            </a:extLst>
          </p:cNvPr>
          <p:cNvSpPr>
            <a:spLocks noGrp="1"/>
          </p:cNvSpPr>
          <p:nvPr>
            <p:ph type="dt" sz="half" idx="2"/>
          </p:nvPr>
        </p:nvSpPr>
        <p:spPr>
          <a:xfrm>
            <a:off x="809427" y="6526800"/>
            <a:ext cx="1800000" cy="180000"/>
          </a:xfrm>
          <a:prstGeom prst="rect">
            <a:avLst/>
          </a:prstGeom>
        </p:spPr>
        <p:txBody>
          <a:bodyPr vert="horz" lIns="0" tIns="0" rIns="0" bIns="0" rtlCol="0" anchor="ctr"/>
          <a:lstStyle>
            <a:lvl1pPr algn="l">
              <a:defRPr sz="1100">
                <a:solidFill>
                  <a:schemeClr val="tx1"/>
                </a:solidFill>
              </a:defRPr>
            </a:lvl1pPr>
          </a:lstStyle>
          <a:p>
            <a:fld id="{6F708E2C-EE2F-49FE-8560-3E59B873FB14}" type="datetime1">
              <a:rPr lang="en-GB" smtClean="0"/>
              <a:t>15/01/2026</a:t>
            </a:fld>
            <a:endParaRPr lang="en-GB"/>
          </a:p>
        </p:txBody>
      </p:sp>
      <p:sp>
        <p:nvSpPr>
          <p:cNvPr id="5" name="Footer Placeholder 4">
            <a:extLst>
              <a:ext uri="{FF2B5EF4-FFF2-40B4-BE49-F238E27FC236}">
                <a16:creationId xmlns:a16="http://schemas.microsoft.com/office/drawing/2014/main" id="{F8035D26-AA16-8F2A-0616-ED002328EE4E}"/>
              </a:ext>
            </a:extLst>
          </p:cNvPr>
          <p:cNvSpPr>
            <a:spLocks noGrp="1"/>
          </p:cNvSpPr>
          <p:nvPr>
            <p:ph type="ftr" sz="quarter" idx="3"/>
          </p:nvPr>
        </p:nvSpPr>
        <p:spPr>
          <a:xfrm>
            <a:off x="2941093" y="6527866"/>
            <a:ext cx="7201467" cy="180000"/>
          </a:xfrm>
          <a:prstGeom prst="rect">
            <a:avLst/>
          </a:prstGeom>
        </p:spPr>
        <p:txBody>
          <a:bodyPr vert="horz" lIns="0" tIns="0" rIns="0" bIns="0" rtlCol="0" anchor="ctr"/>
          <a:lstStyle>
            <a:lvl1pPr algn="r">
              <a:defRPr sz="1100">
                <a:solidFill>
                  <a:schemeClr val="tx1"/>
                </a:solidFill>
              </a:defRPr>
            </a:lvl1pPr>
          </a:lstStyle>
          <a:p>
            <a:r>
              <a:rPr lang="en-GB"/>
              <a:t>CMA - Introduction to SaBC Immigration &amp; Asylum Fee Codes</a:t>
            </a:r>
          </a:p>
        </p:txBody>
      </p:sp>
      <p:sp>
        <p:nvSpPr>
          <p:cNvPr id="6" name="Slide Number Placeholder 5">
            <a:extLst>
              <a:ext uri="{FF2B5EF4-FFF2-40B4-BE49-F238E27FC236}">
                <a16:creationId xmlns:a16="http://schemas.microsoft.com/office/drawing/2014/main" id="{4F5FE07B-E53E-0564-C75F-F4BF63EE2F4C}"/>
              </a:ext>
            </a:extLst>
          </p:cNvPr>
          <p:cNvSpPr>
            <a:spLocks noGrp="1"/>
          </p:cNvSpPr>
          <p:nvPr>
            <p:ph type="sldNum" sz="quarter" idx="4"/>
          </p:nvPr>
        </p:nvSpPr>
        <p:spPr>
          <a:xfrm>
            <a:off x="11443648" y="6169565"/>
            <a:ext cx="450436" cy="365125"/>
          </a:xfrm>
          <a:prstGeom prst="rect">
            <a:avLst/>
          </a:prstGeom>
        </p:spPr>
        <p:txBody>
          <a:bodyPr vert="horz" lIns="0" tIns="0" rIns="0" bIns="0" rtlCol="0" anchor="ctr"/>
          <a:lstStyle>
            <a:lvl1pPr algn="ctr">
              <a:defRPr sz="1500" b="1">
                <a:solidFill>
                  <a:schemeClr val="accent1"/>
                </a:solidFill>
              </a:defRPr>
            </a:lvl1pPr>
          </a:lstStyle>
          <a:p>
            <a:fld id="{C0189ED6-F87B-4BC1-907E-EF602CA5C674}" type="slidenum">
              <a:rPr lang="en-GB" smtClean="0"/>
              <a:pPr/>
              <a:t>‹#›</a:t>
            </a:fld>
            <a:endParaRPr lang="en-GB"/>
          </a:p>
        </p:txBody>
      </p:sp>
    </p:spTree>
    <p:extLst>
      <p:ext uri="{BB962C8B-B14F-4D97-AF65-F5344CB8AC3E}">
        <p14:creationId xmlns:p14="http://schemas.microsoft.com/office/powerpoint/2010/main" val="3544033756"/>
      </p:ext>
    </p:extLst>
  </p:cSld>
  <p:clrMap bg1="lt1" tx1="dk1" bg2="lt2" tx2="dk2" accent1="accent1" accent2="accent2" accent3="accent3" accent4="accent4" accent5="accent5" accent6="accent6" hlink="hlink" folHlink="folHlink"/>
  <p:sldLayoutIdLst>
    <p:sldLayoutId id="2147483649" r:id="rId1"/>
    <p:sldLayoutId id="2147483651" r:id="rId2"/>
    <p:sldLayoutId id="2147483650" r:id="rId3"/>
    <p:sldLayoutId id="2147483652" r:id="rId4"/>
    <p:sldLayoutId id="2147483655" r:id="rId5"/>
    <p:sldLayoutId id="2147483653" r:id="rId6"/>
    <p:sldLayoutId id="2147483654" r:id="rId7"/>
    <p:sldLayoutId id="2147483656" r:id="rId8"/>
  </p:sldLayoutIdLst>
  <p:hf hdr="0" dt="0"/>
  <p:txStyles>
    <p:titleStyle>
      <a:lvl1pPr algn="l" defTabSz="914400" rtl="0" eaLnBrk="1" latinLnBrk="0" hangingPunct="1">
        <a:lnSpc>
          <a:spcPct val="100000"/>
        </a:lnSpc>
        <a:spcBef>
          <a:spcPct val="0"/>
        </a:spcBef>
        <a:buNone/>
        <a:defRPr sz="2400" b="1" kern="1200">
          <a:solidFill>
            <a:schemeClr val="accent1"/>
          </a:solidFill>
          <a:latin typeface="+mj-lt"/>
          <a:ea typeface="+mj-ea"/>
          <a:cs typeface="+mj-cs"/>
        </a:defRPr>
      </a:lvl1pPr>
    </p:titleStyle>
    <p:body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
          <a:srgbClr val="00E0C5"/>
        </a:buClr>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
          <a:schemeClr val="accent4"/>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hyperlink" Target="https://www.gov.uk/guidance/submit-a-bulk-claim-sabc"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hyperlink" Target="mailto:cw3@justice.gov.uk" TargetMode="Externa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hyperlink" Target="https://www.legislation.gov.uk/uksi/2025/1248/contents/made" TargetMode="Externa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hyperlink" Target="https://www.gov.uk/guidance/submit-a-bulk-claim-sabc" TargetMode="External"/><Relationship Id="rId2" Type="http://schemas.openxmlformats.org/officeDocument/2006/relationships/hyperlink" Target="mailto:SubmitABulkClaimQueries@justice.gov.uk" TargetMode="Externa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www.gov.uk/guidance/submit-a-bulk-claim-sabc" TargetMode="External"/><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hyperlink" Target="https://www.legislation.gov.uk/uksi/2025/1248/contents/made" TargetMode="External"/><Relationship Id="rId4" Type="http://schemas.openxmlformats.org/officeDocument/2006/relationships/hyperlink" Target="https://www.gov.uk/government/publications/standard-civil-contract-2024"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gov.uk/guidance/submit-a-bulk-claim-sabc"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1D0611E7-1357-B870-E7DE-0A7A5087B1E9}"/>
              </a:ext>
            </a:extLst>
          </p:cNvPr>
          <p:cNvSpPr>
            <a:spLocks noGrp="1"/>
          </p:cNvSpPr>
          <p:nvPr>
            <p:ph type="ctrTitle"/>
          </p:nvPr>
        </p:nvSpPr>
        <p:spPr/>
        <p:txBody>
          <a:bodyPr>
            <a:normAutofit fontScale="90000"/>
          </a:bodyPr>
          <a:lstStyle/>
          <a:p>
            <a:r>
              <a:rPr lang="en-GB"/>
              <a:t>Contract Management &amp; Assurance – Introduction to SaBC Immigration &amp; Asylum Fee Codes </a:t>
            </a:r>
          </a:p>
        </p:txBody>
      </p:sp>
      <p:sp>
        <p:nvSpPr>
          <p:cNvPr id="9" name="Text Placeholder 8">
            <a:extLst>
              <a:ext uri="{FF2B5EF4-FFF2-40B4-BE49-F238E27FC236}">
                <a16:creationId xmlns:a16="http://schemas.microsoft.com/office/drawing/2014/main" id="{A41BE6F8-9893-B994-E92D-37F91A6DC486}"/>
              </a:ext>
            </a:extLst>
          </p:cNvPr>
          <p:cNvSpPr>
            <a:spLocks noGrp="1"/>
          </p:cNvSpPr>
          <p:nvPr>
            <p:ph type="body" sz="quarter" idx="13"/>
          </p:nvPr>
        </p:nvSpPr>
        <p:spPr/>
        <p:txBody>
          <a:bodyPr/>
          <a:lstStyle/>
          <a:p>
            <a:r>
              <a:rPr lang="en-GB"/>
              <a:t>October 2025</a:t>
            </a:r>
          </a:p>
        </p:txBody>
      </p:sp>
    </p:spTree>
    <p:extLst>
      <p:ext uri="{BB962C8B-B14F-4D97-AF65-F5344CB8AC3E}">
        <p14:creationId xmlns:p14="http://schemas.microsoft.com/office/powerpoint/2010/main" val="333777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descr="Highlighting key guidance">
            <a:extLst>
              <a:ext uri="{FF2B5EF4-FFF2-40B4-BE49-F238E27FC236}">
                <a16:creationId xmlns:a16="http://schemas.microsoft.com/office/drawing/2014/main" id="{65B6F637-21DD-9C2A-7167-89AE9EDC2F37}"/>
              </a:ext>
            </a:extLst>
          </p:cNvPr>
          <p:cNvSpPr/>
          <p:nvPr/>
        </p:nvSpPr>
        <p:spPr>
          <a:xfrm>
            <a:off x="654572" y="3047999"/>
            <a:ext cx="10728001" cy="214151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BC8170B-B2F2-64DA-2A8F-28D701ACA4D6}"/>
              </a:ext>
            </a:extLst>
          </p:cNvPr>
          <p:cNvSpPr>
            <a:spLocks noGrp="1"/>
          </p:cNvSpPr>
          <p:nvPr>
            <p:ph type="title"/>
          </p:nvPr>
        </p:nvSpPr>
        <p:spPr/>
        <p:txBody>
          <a:bodyPr/>
          <a:lstStyle/>
          <a:p>
            <a:r>
              <a:rPr lang="en-GB"/>
              <a:t>Immigration &amp; Asylum – introduction of cost limit validation</a:t>
            </a:r>
          </a:p>
        </p:txBody>
      </p:sp>
      <p:sp>
        <p:nvSpPr>
          <p:cNvPr id="3" name="Content Placeholder 2">
            <a:extLst>
              <a:ext uri="{FF2B5EF4-FFF2-40B4-BE49-F238E27FC236}">
                <a16:creationId xmlns:a16="http://schemas.microsoft.com/office/drawing/2014/main" id="{CAA10B07-4DE1-83E1-FB4F-BCC1A8535BDB}"/>
              </a:ext>
            </a:extLst>
          </p:cNvPr>
          <p:cNvSpPr>
            <a:spLocks noGrp="1"/>
          </p:cNvSpPr>
          <p:nvPr>
            <p:ph idx="1"/>
          </p:nvPr>
        </p:nvSpPr>
        <p:spPr>
          <a:xfrm>
            <a:off x="809426" y="1077686"/>
            <a:ext cx="10634222" cy="5091879"/>
          </a:xfrm>
        </p:spPr>
        <p:txBody>
          <a:bodyPr>
            <a:noAutofit/>
          </a:bodyPr>
          <a:lstStyle/>
          <a:p>
            <a:r>
              <a:rPr lang="en-GB" sz="2200" b="1" dirty="0"/>
              <a:t>Preventing overclaims</a:t>
            </a:r>
          </a:p>
          <a:p>
            <a:r>
              <a:rPr lang="en-GB" sz="2000" dirty="0"/>
              <a:t>CWA contained validation to prevent costs being claimed in excess of disbursement limits, if a Prior Authority Number (PAN) was not reported in the claim.</a:t>
            </a:r>
          </a:p>
          <a:p>
            <a:r>
              <a:rPr lang="en-GB" sz="2000" dirty="0"/>
              <a:t>Providers have previously called for such validation to exist more widely, to prevent errors and subsequent recoupment of costs as a result.</a:t>
            </a:r>
          </a:p>
          <a:p>
            <a:endParaRPr lang="en-GB" sz="500" dirty="0"/>
          </a:p>
          <a:p>
            <a:r>
              <a:rPr lang="en-GB" sz="2000" dirty="0">
                <a:solidFill>
                  <a:schemeClr val="bg1"/>
                </a:solidFill>
              </a:rPr>
              <a:t>SaBC will contain validation which will result in claims being </a:t>
            </a:r>
            <a:r>
              <a:rPr lang="en-GB" sz="2000" b="1" u="sng" dirty="0">
                <a:solidFill>
                  <a:schemeClr val="bg1"/>
                </a:solidFill>
              </a:rPr>
              <a:t>capped </a:t>
            </a:r>
            <a:r>
              <a:rPr lang="en-GB" sz="2000" dirty="0">
                <a:solidFill>
                  <a:schemeClr val="bg1"/>
                </a:solidFill>
              </a:rPr>
              <a:t>at an applicable cost limit, if a valid PAN is not reported.</a:t>
            </a:r>
          </a:p>
          <a:p>
            <a:r>
              <a:rPr lang="en-GB" sz="2000" dirty="0">
                <a:solidFill>
                  <a:schemeClr val="bg1"/>
                </a:solidFill>
              </a:rPr>
              <a:t>If a claim is capped due to a PAN being omitted, a provider will either need to void the claim and resubmit it with the PAN included or request a claim amendment to add it to the claim.</a:t>
            </a:r>
          </a:p>
          <a:p>
            <a:r>
              <a:rPr lang="en-GB" sz="2000" dirty="0">
                <a:solidFill>
                  <a:schemeClr val="bg1"/>
                </a:solidFill>
              </a:rPr>
              <a:t>The validation is linked to the Fee Code, so selection of the correct Code is vital</a:t>
            </a:r>
          </a:p>
          <a:p>
            <a:endParaRPr lang="en-GB" sz="500" dirty="0">
              <a:solidFill>
                <a:schemeClr val="bg1"/>
              </a:solidFill>
            </a:endParaRPr>
          </a:p>
          <a:p>
            <a:r>
              <a:rPr lang="en-GB" sz="2000" dirty="0"/>
              <a:t>e.g. Validation on Fee Code IAXL, will cap claims where the disbursements reported are above £400, or profit costs above £800 without a PAN being reported.</a:t>
            </a:r>
          </a:p>
        </p:txBody>
      </p:sp>
      <p:sp>
        <p:nvSpPr>
          <p:cNvPr id="4" name="Footer Placeholder 3">
            <a:extLst>
              <a:ext uri="{FF2B5EF4-FFF2-40B4-BE49-F238E27FC236}">
                <a16:creationId xmlns:a16="http://schemas.microsoft.com/office/drawing/2014/main" id="{5A0CEE03-BFAA-EC66-0C10-5962C022D366}"/>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4AF42D0D-5135-E935-4835-81F9974C08A5}"/>
              </a:ext>
            </a:extLst>
          </p:cNvPr>
          <p:cNvSpPr>
            <a:spLocks noGrp="1"/>
          </p:cNvSpPr>
          <p:nvPr>
            <p:ph type="sldNum" sz="quarter" idx="12"/>
          </p:nvPr>
        </p:nvSpPr>
        <p:spPr/>
        <p:txBody>
          <a:bodyPr/>
          <a:lstStyle/>
          <a:p>
            <a:fld id="{C0189ED6-F87B-4BC1-907E-EF602CA5C674}" type="slidenum">
              <a:rPr lang="en-GB" smtClean="0"/>
              <a:t>10</a:t>
            </a:fld>
            <a:endParaRPr lang="en-GB"/>
          </a:p>
        </p:txBody>
      </p:sp>
    </p:spTree>
    <p:extLst>
      <p:ext uri="{BB962C8B-B14F-4D97-AF65-F5344CB8AC3E}">
        <p14:creationId xmlns:p14="http://schemas.microsoft.com/office/powerpoint/2010/main" val="41499079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7871F2-AB5B-65B6-9776-FAD085D9C9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F99BA5-EF53-3E07-7B3E-E7743F6A2487}"/>
              </a:ext>
            </a:extLst>
          </p:cNvPr>
          <p:cNvSpPr>
            <a:spLocks noGrp="1"/>
          </p:cNvSpPr>
          <p:nvPr>
            <p:ph type="title"/>
          </p:nvPr>
        </p:nvSpPr>
        <p:spPr>
          <a:xfrm>
            <a:off x="809425" y="372136"/>
            <a:ext cx="10728000" cy="900000"/>
          </a:xfrm>
        </p:spPr>
        <p:txBody>
          <a:bodyPr anchor="ctr">
            <a:normAutofit/>
          </a:bodyPr>
          <a:lstStyle/>
          <a:p>
            <a:r>
              <a:rPr lang="en-GB"/>
              <a:t>Immigration &amp; Asylum – Reporting a PAN</a:t>
            </a:r>
          </a:p>
        </p:txBody>
      </p:sp>
      <p:sp>
        <p:nvSpPr>
          <p:cNvPr id="3" name="Content Placeholder 2">
            <a:extLst>
              <a:ext uri="{FF2B5EF4-FFF2-40B4-BE49-F238E27FC236}">
                <a16:creationId xmlns:a16="http://schemas.microsoft.com/office/drawing/2014/main" id="{ADF668A9-1A38-32ED-5649-D2E9A05AEE6E}"/>
              </a:ext>
            </a:extLst>
          </p:cNvPr>
          <p:cNvSpPr>
            <a:spLocks noGrp="1"/>
          </p:cNvSpPr>
          <p:nvPr>
            <p:ph sz="half" idx="1"/>
          </p:nvPr>
        </p:nvSpPr>
        <p:spPr>
          <a:xfrm>
            <a:off x="809425" y="1272136"/>
            <a:ext cx="10633938" cy="2081877"/>
          </a:xfrm>
        </p:spPr>
        <p:txBody>
          <a:bodyPr>
            <a:normAutofit/>
          </a:bodyPr>
          <a:lstStyle/>
          <a:p>
            <a:pPr>
              <a:lnSpc>
                <a:spcPct val="90000"/>
              </a:lnSpc>
            </a:pPr>
            <a:r>
              <a:rPr lang="en-GB" b="1"/>
              <a:t>How to report a PAN</a:t>
            </a:r>
          </a:p>
          <a:p>
            <a:pPr>
              <a:lnSpc>
                <a:spcPct val="90000"/>
              </a:lnSpc>
            </a:pPr>
            <a:r>
              <a:rPr lang="en-GB" sz="2000"/>
              <a:t>A cost limit may apply to the profit costs in a case, to the disbursements or to the total costs, depending on the fee scheme and whether it is a legal help or CLR matter.</a:t>
            </a:r>
          </a:p>
          <a:p>
            <a:pPr>
              <a:lnSpc>
                <a:spcPct val="90000"/>
              </a:lnSpc>
            </a:pPr>
            <a:r>
              <a:rPr lang="en-GB" sz="2000"/>
              <a:t>If more than one cost limit applies e.g. profit costs and disbursements, and both have resulted in a cost extension being granted, then you need only report one PAN in your claim (either is fine). Both should be retained on file</a:t>
            </a:r>
            <a:r>
              <a:rPr lang="en-GB" sz="1900"/>
              <a:t>.</a:t>
            </a:r>
          </a:p>
        </p:txBody>
      </p:sp>
      <p:pic>
        <p:nvPicPr>
          <p:cNvPr id="7" name="Picture 6" descr="A screenshot of bulkload spreadsheet showing relevant field">
            <a:extLst>
              <a:ext uri="{FF2B5EF4-FFF2-40B4-BE49-F238E27FC236}">
                <a16:creationId xmlns:a16="http://schemas.microsoft.com/office/drawing/2014/main" id="{AA1CC9AC-9B80-0230-49D3-DEAD78D17659}"/>
              </a:ext>
            </a:extLst>
          </p:cNvPr>
          <p:cNvPicPr>
            <a:picLocks noChangeAspect="1"/>
          </p:cNvPicPr>
          <p:nvPr/>
        </p:nvPicPr>
        <p:blipFill>
          <a:blip r:embed="rId2"/>
          <a:stretch>
            <a:fillRect/>
          </a:stretch>
        </p:blipFill>
        <p:spPr>
          <a:xfrm>
            <a:off x="5978806" y="3503987"/>
            <a:ext cx="5558619" cy="2028895"/>
          </a:xfrm>
          <a:prstGeom prst="rect">
            <a:avLst/>
          </a:prstGeom>
          <a:noFill/>
          <a:ln>
            <a:solidFill>
              <a:schemeClr val="tx1"/>
            </a:solidFill>
          </a:ln>
        </p:spPr>
      </p:pic>
      <p:sp>
        <p:nvSpPr>
          <p:cNvPr id="4" name="Footer Placeholder 3">
            <a:extLst>
              <a:ext uri="{FF2B5EF4-FFF2-40B4-BE49-F238E27FC236}">
                <a16:creationId xmlns:a16="http://schemas.microsoft.com/office/drawing/2014/main" id="{9EAE3826-32C7-DBEB-2667-44B4699DF283}"/>
              </a:ext>
            </a:extLst>
          </p:cNvPr>
          <p:cNvSpPr>
            <a:spLocks noGrp="1"/>
          </p:cNvSpPr>
          <p:nvPr>
            <p:ph type="ftr" sz="quarter" idx="11"/>
          </p:nvPr>
        </p:nvSpPr>
        <p:spPr>
          <a:xfrm>
            <a:off x="2941093" y="6527866"/>
            <a:ext cx="7201467" cy="180000"/>
          </a:xfrm>
        </p:spPr>
        <p:txBody>
          <a:bodyPr anchor="ctr">
            <a:normAutofit/>
          </a:bodyPr>
          <a:lstStyle/>
          <a:p>
            <a:pPr>
              <a:spcAft>
                <a:spcPts val="600"/>
              </a:spcAft>
            </a:pPr>
            <a:r>
              <a:rPr lang="en-GB"/>
              <a:t>CMA - Introduction to SaBC Immigration &amp; Asylum Fee Codes</a:t>
            </a:r>
          </a:p>
        </p:txBody>
      </p:sp>
      <p:sp>
        <p:nvSpPr>
          <p:cNvPr id="5" name="Slide Number Placeholder 4">
            <a:extLst>
              <a:ext uri="{FF2B5EF4-FFF2-40B4-BE49-F238E27FC236}">
                <a16:creationId xmlns:a16="http://schemas.microsoft.com/office/drawing/2014/main" id="{34776F3D-574D-D4CE-B9FC-F356E815D405}"/>
              </a:ext>
            </a:extLst>
          </p:cNvPr>
          <p:cNvSpPr>
            <a:spLocks noGrp="1"/>
          </p:cNvSpPr>
          <p:nvPr>
            <p:ph type="sldNum" sz="quarter" idx="12"/>
          </p:nvPr>
        </p:nvSpPr>
        <p:spPr>
          <a:xfrm>
            <a:off x="11443648" y="6169565"/>
            <a:ext cx="450436" cy="365125"/>
          </a:xfrm>
        </p:spPr>
        <p:txBody>
          <a:bodyPr anchor="ctr">
            <a:normAutofit/>
          </a:bodyPr>
          <a:lstStyle/>
          <a:p>
            <a:pPr>
              <a:spcAft>
                <a:spcPts val="600"/>
              </a:spcAft>
            </a:pPr>
            <a:fld id="{C0189ED6-F87B-4BC1-907E-EF602CA5C674}" type="slidenum">
              <a:rPr lang="en-GB" smtClean="0"/>
              <a:pPr>
                <a:spcAft>
                  <a:spcPts val="600"/>
                </a:spcAft>
              </a:pPr>
              <a:t>11</a:t>
            </a:fld>
            <a:endParaRPr lang="en-GB"/>
          </a:p>
        </p:txBody>
      </p:sp>
      <p:sp>
        <p:nvSpPr>
          <p:cNvPr id="8" name="Content Placeholder 2">
            <a:extLst>
              <a:ext uri="{FF2B5EF4-FFF2-40B4-BE49-F238E27FC236}">
                <a16:creationId xmlns:a16="http://schemas.microsoft.com/office/drawing/2014/main" id="{8AC38083-DB7B-5A35-1482-A044846D0F8F}"/>
              </a:ext>
            </a:extLst>
          </p:cNvPr>
          <p:cNvSpPr txBox="1">
            <a:spLocks/>
          </p:cNvSpPr>
          <p:nvPr/>
        </p:nvSpPr>
        <p:spPr>
          <a:xfrm>
            <a:off x="809424" y="3498113"/>
            <a:ext cx="5003547" cy="2543458"/>
          </a:xfrm>
          <a:prstGeom prst="rect">
            <a:avLst/>
          </a:prstGeom>
        </p:spPr>
        <p:txBody>
          <a:bodyPr vert="horz" lIns="0" tIns="0" rIns="0" bIns="0" rtlCol="0">
            <a:normAutofit/>
          </a:bodyPr>
          <a:lst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
                <a:srgbClr val="00E0C5"/>
              </a:buClr>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
                <a:schemeClr val="accent4"/>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90000"/>
              </a:lnSpc>
            </a:pPr>
            <a:r>
              <a:rPr lang="en-GB" sz="2000"/>
              <a:t>Currently the field in SaBC and in the Bulkload spreadsheet is still titled “</a:t>
            </a:r>
            <a:r>
              <a:rPr lang="en-GB" sz="2000" b="1"/>
              <a:t>NIAT Immigration Disbursement Prior Authority Number</a:t>
            </a:r>
            <a:r>
              <a:rPr lang="en-GB" sz="2000"/>
              <a:t>” – it will be renamed in future as “</a:t>
            </a:r>
            <a:r>
              <a:rPr lang="en-GB" sz="2000" b="1"/>
              <a:t>Immigration Prior Authority Number</a:t>
            </a:r>
            <a:r>
              <a:rPr lang="en-GB" sz="2000"/>
              <a:t>” but in the meantime it should be used for reporting any PAN.</a:t>
            </a:r>
          </a:p>
        </p:txBody>
      </p:sp>
    </p:spTree>
    <p:extLst>
      <p:ext uri="{BB962C8B-B14F-4D97-AF65-F5344CB8AC3E}">
        <p14:creationId xmlns:p14="http://schemas.microsoft.com/office/powerpoint/2010/main" val="2180781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CB6EF-2C9C-0F4D-B118-220169DB7D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E25DD0-25D8-586B-CD50-10F183158218}"/>
              </a:ext>
            </a:extLst>
          </p:cNvPr>
          <p:cNvSpPr>
            <a:spLocks noGrp="1"/>
          </p:cNvSpPr>
          <p:nvPr>
            <p:ph type="title"/>
          </p:nvPr>
        </p:nvSpPr>
        <p:spPr>
          <a:xfrm>
            <a:off x="715648" y="254306"/>
            <a:ext cx="10728000" cy="900000"/>
          </a:xfrm>
        </p:spPr>
        <p:txBody>
          <a:bodyPr/>
          <a:lstStyle/>
          <a:p>
            <a:r>
              <a:rPr lang="en-GB"/>
              <a:t>Immigration &amp; Asylum – prior authority exceptions</a:t>
            </a:r>
          </a:p>
        </p:txBody>
      </p:sp>
      <p:sp>
        <p:nvSpPr>
          <p:cNvPr id="3" name="Content Placeholder 2">
            <a:extLst>
              <a:ext uri="{FF2B5EF4-FFF2-40B4-BE49-F238E27FC236}">
                <a16:creationId xmlns:a16="http://schemas.microsoft.com/office/drawing/2014/main" id="{54750C64-032E-D8D9-F147-E23BB9D28AE7}"/>
              </a:ext>
            </a:extLst>
          </p:cNvPr>
          <p:cNvSpPr>
            <a:spLocks noGrp="1"/>
          </p:cNvSpPr>
          <p:nvPr>
            <p:ph idx="1"/>
          </p:nvPr>
        </p:nvSpPr>
        <p:spPr>
          <a:xfrm>
            <a:off x="584206" y="1045649"/>
            <a:ext cx="11054123" cy="2004795"/>
          </a:xfrm>
        </p:spPr>
        <p:txBody>
          <a:bodyPr>
            <a:normAutofit/>
          </a:bodyPr>
          <a:lstStyle/>
          <a:p>
            <a:r>
              <a:rPr lang="en-GB" sz="2000" dirty="0"/>
              <a:t>There are some exceptions in the 2024 Standard Civil Contract, in which costs relating to certain activities/attendances, may be incurred above the cost limit, but without the need for prior authority or allocation of an individual PAN.</a:t>
            </a:r>
          </a:p>
          <a:p>
            <a:r>
              <a:rPr lang="en-GB" sz="2000" dirty="0"/>
              <a:t>Individual PANs have been created for each of these scenarios and should be reported where applicable – see section I6 of the</a:t>
            </a:r>
            <a:r>
              <a:rPr lang="en-GB" dirty="0"/>
              <a:t> </a:t>
            </a:r>
            <a:r>
              <a:rPr lang="en-GB" sz="2000" dirty="0">
                <a:hlinkClick r:id="rId2"/>
              </a:rPr>
              <a:t>Guidance for SaBC Claims </a:t>
            </a:r>
            <a:r>
              <a:rPr lang="en-GB" sz="2000" dirty="0"/>
              <a:t>for further details.</a:t>
            </a:r>
          </a:p>
          <a:p>
            <a:endParaRPr lang="en-GB" dirty="0"/>
          </a:p>
          <a:p>
            <a:endParaRPr lang="en-GB" dirty="0"/>
          </a:p>
        </p:txBody>
      </p:sp>
      <p:sp>
        <p:nvSpPr>
          <p:cNvPr id="4" name="Footer Placeholder 3">
            <a:extLst>
              <a:ext uri="{FF2B5EF4-FFF2-40B4-BE49-F238E27FC236}">
                <a16:creationId xmlns:a16="http://schemas.microsoft.com/office/drawing/2014/main" id="{ABA73C6A-BF14-6E38-B22A-2112C23105B4}"/>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8C582C87-7F81-909B-6E4A-035CD44B9871}"/>
              </a:ext>
            </a:extLst>
          </p:cNvPr>
          <p:cNvSpPr>
            <a:spLocks noGrp="1"/>
          </p:cNvSpPr>
          <p:nvPr>
            <p:ph type="sldNum" sz="quarter" idx="12"/>
          </p:nvPr>
        </p:nvSpPr>
        <p:spPr/>
        <p:txBody>
          <a:bodyPr/>
          <a:lstStyle/>
          <a:p>
            <a:fld id="{C0189ED6-F87B-4BC1-907E-EF602CA5C674}" type="slidenum">
              <a:rPr lang="en-GB" smtClean="0"/>
              <a:t>12</a:t>
            </a:fld>
            <a:endParaRPr lang="en-GB"/>
          </a:p>
        </p:txBody>
      </p:sp>
      <p:graphicFrame>
        <p:nvGraphicFramePr>
          <p:cNvPr id="6" name="Table 5">
            <a:extLst>
              <a:ext uri="{FF2B5EF4-FFF2-40B4-BE49-F238E27FC236}">
                <a16:creationId xmlns:a16="http://schemas.microsoft.com/office/drawing/2014/main" id="{37011E8B-71EC-D9E0-F98F-9D08C1F57B1D}"/>
              </a:ext>
            </a:extLst>
          </p:cNvPr>
          <p:cNvGraphicFramePr>
            <a:graphicFrameLocks noGrp="1"/>
          </p:cNvGraphicFramePr>
          <p:nvPr>
            <p:extLst>
              <p:ext uri="{D42A27DB-BD31-4B8C-83A1-F6EECF244321}">
                <p14:modId xmlns:p14="http://schemas.microsoft.com/office/powerpoint/2010/main" val="3567034536"/>
              </p:ext>
            </p:extLst>
          </p:nvPr>
        </p:nvGraphicFramePr>
        <p:xfrm>
          <a:off x="584206" y="3050445"/>
          <a:ext cx="11084660" cy="3119120"/>
        </p:xfrm>
        <a:graphic>
          <a:graphicData uri="http://schemas.openxmlformats.org/drawingml/2006/table">
            <a:tbl>
              <a:tblPr firstRow="1" bandRow="1">
                <a:tableStyleId>{5C22544A-7EE6-4342-B048-85BDC9FD1C3A}</a:tableStyleId>
              </a:tblPr>
              <a:tblGrid>
                <a:gridCol w="9617111">
                  <a:extLst>
                    <a:ext uri="{9D8B030D-6E8A-4147-A177-3AD203B41FA5}">
                      <a16:colId xmlns:a16="http://schemas.microsoft.com/office/drawing/2014/main" val="284527902"/>
                    </a:ext>
                  </a:extLst>
                </a:gridCol>
                <a:gridCol w="1467549">
                  <a:extLst>
                    <a:ext uri="{9D8B030D-6E8A-4147-A177-3AD203B41FA5}">
                      <a16:colId xmlns:a16="http://schemas.microsoft.com/office/drawing/2014/main" val="1025568166"/>
                    </a:ext>
                  </a:extLst>
                </a:gridCol>
              </a:tblGrid>
              <a:tr h="370840">
                <a:tc>
                  <a:txBody>
                    <a:bodyPr/>
                    <a:lstStyle/>
                    <a:p>
                      <a:r>
                        <a:rPr lang="en-GB"/>
                        <a:t>Circumstance Applicable default PAN </a:t>
                      </a:r>
                    </a:p>
                  </a:txBody>
                  <a:tcPr/>
                </a:tc>
                <a:tc>
                  <a:txBody>
                    <a:bodyPr/>
                    <a:lstStyle/>
                    <a:p>
                      <a:r>
                        <a:rPr lang="en-GB"/>
                        <a:t>Applicable default PAN </a:t>
                      </a:r>
                    </a:p>
                  </a:txBody>
                  <a:tcPr/>
                </a:tc>
                <a:extLst>
                  <a:ext uri="{0D108BD9-81ED-4DB2-BD59-A6C34878D82A}">
                    <a16:rowId xmlns:a16="http://schemas.microsoft.com/office/drawing/2014/main" val="1183563009"/>
                  </a:ext>
                </a:extLst>
              </a:tr>
              <a:tr h="370840">
                <a:tc>
                  <a:txBody>
                    <a:bodyPr/>
                    <a:lstStyle/>
                    <a:p>
                      <a:r>
                        <a:rPr lang="en-GB" sz="1600"/>
                        <a:t>Where claiming the reasonable costs for attending the Home Office interview with a child</a:t>
                      </a:r>
                    </a:p>
                  </a:txBody>
                  <a:tcPr/>
                </a:tc>
                <a:tc>
                  <a:txBody>
                    <a:bodyPr/>
                    <a:lstStyle/>
                    <a:p>
                      <a:r>
                        <a:rPr lang="en-GB" sz="1600"/>
                        <a:t>CH00001</a:t>
                      </a:r>
                    </a:p>
                  </a:txBody>
                  <a:tcPr/>
                </a:tc>
                <a:extLst>
                  <a:ext uri="{0D108BD9-81ED-4DB2-BD59-A6C34878D82A}">
                    <a16:rowId xmlns:a16="http://schemas.microsoft.com/office/drawing/2014/main" val="3672889689"/>
                  </a:ext>
                </a:extLst>
              </a:tr>
              <a:tr h="370840">
                <a:tc>
                  <a:txBody>
                    <a:bodyPr/>
                    <a:lstStyle/>
                    <a:p>
                      <a:r>
                        <a:rPr lang="en-GB" sz="1600"/>
                        <a:t>Where claiming the reasonable costs for attending the Home Office interview with an individual who suffered from mental incapacity</a:t>
                      </a:r>
                    </a:p>
                  </a:txBody>
                  <a:tcPr/>
                </a:tc>
                <a:tc>
                  <a:txBody>
                    <a:bodyPr/>
                    <a:lstStyle/>
                    <a:p>
                      <a:r>
                        <a:rPr lang="en-GB" sz="1600"/>
                        <a:t>MC00001 </a:t>
                      </a:r>
                    </a:p>
                  </a:txBody>
                  <a:tcPr/>
                </a:tc>
                <a:extLst>
                  <a:ext uri="{0D108BD9-81ED-4DB2-BD59-A6C34878D82A}">
                    <a16:rowId xmlns:a16="http://schemas.microsoft.com/office/drawing/2014/main" val="2238469026"/>
                  </a:ext>
                </a:extLst>
              </a:tr>
              <a:tr h="370840">
                <a:tc>
                  <a:txBody>
                    <a:bodyPr/>
                    <a:lstStyle/>
                    <a:p>
                      <a:r>
                        <a:rPr lang="en-GB" sz="1600"/>
                        <a:t>Where claiming the reasonable costs for attending the Home Office interview with an individual detained in an IRC</a:t>
                      </a:r>
                    </a:p>
                  </a:txBody>
                  <a:tcPr/>
                </a:tc>
                <a:tc>
                  <a:txBody>
                    <a:bodyPr/>
                    <a:lstStyle/>
                    <a:p>
                      <a:r>
                        <a:rPr lang="en-GB" sz="1600"/>
                        <a:t>DE00001</a:t>
                      </a:r>
                    </a:p>
                  </a:txBody>
                  <a:tcPr/>
                </a:tc>
                <a:extLst>
                  <a:ext uri="{0D108BD9-81ED-4DB2-BD59-A6C34878D82A}">
                    <a16:rowId xmlns:a16="http://schemas.microsoft.com/office/drawing/2014/main" val="4714205"/>
                  </a:ext>
                </a:extLst>
              </a:tr>
              <a:tr h="370840">
                <a:tc>
                  <a:txBody>
                    <a:bodyPr/>
                    <a:lstStyle/>
                    <a:p>
                      <a:r>
                        <a:rPr lang="en-GB" sz="1600"/>
                        <a:t>Where claiming the costs, up to £100, for assessing the merits of an appeal to the Upper Tribunal </a:t>
                      </a:r>
                    </a:p>
                  </a:txBody>
                  <a:tcPr/>
                </a:tc>
                <a:tc>
                  <a:txBody>
                    <a:bodyPr/>
                    <a:lstStyle/>
                    <a:p>
                      <a:r>
                        <a:rPr lang="en-GB" sz="1600"/>
                        <a:t>UT00001</a:t>
                      </a:r>
                    </a:p>
                  </a:txBody>
                  <a:tcPr/>
                </a:tc>
                <a:extLst>
                  <a:ext uri="{0D108BD9-81ED-4DB2-BD59-A6C34878D82A}">
                    <a16:rowId xmlns:a16="http://schemas.microsoft.com/office/drawing/2014/main" val="569887617"/>
                  </a:ext>
                </a:extLst>
              </a:tr>
              <a:tr h="370840">
                <a:tc>
                  <a:txBody>
                    <a:bodyPr/>
                    <a:lstStyle/>
                    <a:p>
                      <a:r>
                        <a:rPr lang="en-GB" sz="1600"/>
                        <a:t>Where claiming the reasonable costs for attending on a client in detention, for the purposes of taking instructions</a:t>
                      </a:r>
                    </a:p>
                  </a:txBody>
                  <a:tcPr/>
                </a:tc>
                <a:tc>
                  <a:txBody>
                    <a:bodyPr/>
                    <a:lstStyle/>
                    <a:p>
                      <a:r>
                        <a:rPr lang="en-GB" sz="1600"/>
                        <a:t>DT00001 </a:t>
                      </a:r>
                    </a:p>
                  </a:txBody>
                  <a:tcPr/>
                </a:tc>
                <a:extLst>
                  <a:ext uri="{0D108BD9-81ED-4DB2-BD59-A6C34878D82A}">
                    <a16:rowId xmlns:a16="http://schemas.microsoft.com/office/drawing/2014/main" val="2545183374"/>
                  </a:ext>
                </a:extLst>
              </a:tr>
            </a:tbl>
          </a:graphicData>
        </a:graphic>
      </p:graphicFrame>
    </p:spTree>
    <p:extLst>
      <p:ext uri="{BB962C8B-B14F-4D97-AF65-F5344CB8AC3E}">
        <p14:creationId xmlns:p14="http://schemas.microsoft.com/office/powerpoint/2010/main" val="535796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48451-CFE3-7337-AB6B-EC0D8EBB99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D0BA14-7F7B-9EC7-EB6F-CEBEEBDE041F}"/>
              </a:ext>
            </a:extLst>
          </p:cNvPr>
          <p:cNvSpPr>
            <a:spLocks noGrp="1"/>
          </p:cNvSpPr>
          <p:nvPr>
            <p:ph type="title"/>
          </p:nvPr>
        </p:nvSpPr>
        <p:spPr/>
        <p:txBody>
          <a:bodyPr/>
          <a:lstStyle/>
          <a:p>
            <a:r>
              <a:rPr lang="en-GB"/>
              <a:t>Immigration &amp; Asylum – cost limit validation and contingency claims</a:t>
            </a:r>
          </a:p>
        </p:txBody>
      </p:sp>
      <p:sp>
        <p:nvSpPr>
          <p:cNvPr id="3" name="Content Placeholder 2">
            <a:extLst>
              <a:ext uri="{FF2B5EF4-FFF2-40B4-BE49-F238E27FC236}">
                <a16:creationId xmlns:a16="http://schemas.microsoft.com/office/drawing/2014/main" id="{37BE9B2F-3B2F-ECE6-70AC-81A9E63C21EB}"/>
              </a:ext>
            </a:extLst>
          </p:cNvPr>
          <p:cNvSpPr>
            <a:spLocks noGrp="1"/>
          </p:cNvSpPr>
          <p:nvPr>
            <p:ph idx="1"/>
          </p:nvPr>
        </p:nvSpPr>
        <p:spPr>
          <a:xfrm>
            <a:off x="809426" y="1395662"/>
            <a:ext cx="10728000" cy="4569709"/>
          </a:xfrm>
        </p:spPr>
        <p:txBody>
          <a:bodyPr>
            <a:normAutofit fontScale="92500" lnSpcReduction="10000"/>
          </a:bodyPr>
          <a:lstStyle/>
          <a:p>
            <a:r>
              <a:rPr lang="en-GB" b="1" dirty="0"/>
              <a:t>What do I need to do?</a:t>
            </a:r>
          </a:p>
          <a:p>
            <a:r>
              <a:rPr lang="en-GB" sz="2200" dirty="0"/>
              <a:t>The cost limit validation will apply to all immigration claims uploaded into SaBC, including those that relate to matters concluded prior to the launch of the service.</a:t>
            </a:r>
          </a:p>
          <a:p>
            <a:r>
              <a:rPr lang="en-GB" sz="2200" dirty="0"/>
              <a:t>Providers will need to check their claims, and identify any claims in which the reported costs would exceed a cost limit, and ensure that:</a:t>
            </a:r>
          </a:p>
          <a:p>
            <a:pPr marL="342900" indent="-342900">
              <a:buFont typeface="Wingdings" panose="05000000000000000000" pitchFamily="2" charset="2"/>
              <a:buChar char="§"/>
            </a:pPr>
            <a:r>
              <a:rPr lang="en-GB" sz="2200" dirty="0"/>
              <a:t>An allocated Prior Authority Number relating to that cost limit is reported or</a:t>
            </a:r>
          </a:p>
          <a:p>
            <a:pPr marL="342900" indent="-342900">
              <a:buFont typeface="Wingdings" panose="05000000000000000000" pitchFamily="2" charset="2"/>
              <a:buChar char="§"/>
            </a:pPr>
            <a:r>
              <a:rPr lang="en-GB" sz="2200" dirty="0"/>
              <a:t>Costs are limited to the cost limit if no authority was obtained or</a:t>
            </a:r>
          </a:p>
          <a:p>
            <a:pPr marL="342900" indent="-342900">
              <a:buFont typeface="Wingdings" panose="05000000000000000000" pitchFamily="2" charset="2"/>
              <a:buChar char="§"/>
            </a:pPr>
            <a:r>
              <a:rPr lang="en-GB" sz="2200" dirty="0"/>
              <a:t>The default exception PAN code is used, where one of the 5 exceptions apply and the costs incurred above the limit(s) were due to that exception.</a:t>
            </a:r>
          </a:p>
          <a:p>
            <a:r>
              <a:rPr lang="en-GB" sz="2200" dirty="0"/>
              <a:t>In the absence of any PAN, costs may be capped.</a:t>
            </a:r>
          </a:p>
          <a:p>
            <a:r>
              <a:rPr lang="en-GB" sz="2200" dirty="0"/>
              <a:t>If you obtained a cost extension but cannot locate the PAN, please contact colleagues via </a:t>
            </a:r>
            <a:r>
              <a:rPr lang="en-GB" sz="2200" dirty="0">
                <a:hlinkClick r:id="rId3"/>
              </a:rPr>
              <a:t>cw3@justice.gov.uk</a:t>
            </a:r>
            <a:r>
              <a:rPr lang="en-GB" sz="2200" dirty="0"/>
              <a:t>. </a:t>
            </a:r>
          </a:p>
        </p:txBody>
      </p:sp>
      <p:sp>
        <p:nvSpPr>
          <p:cNvPr id="4" name="Footer Placeholder 3">
            <a:extLst>
              <a:ext uri="{FF2B5EF4-FFF2-40B4-BE49-F238E27FC236}">
                <a16:creationId xmlns:a16="http://schemas.microsoft.com/office/drawing/2014/main" id="{0B87F3A6-B022-D08B-CE79-962506B8519A}"/>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7CEB0C9B-2D90-BD58-9541-34F924A306BC}"/>
              </a:ext>
            </a:extLst>
          </p:cNvPr>
          <p:cNvSpPr>
            <a:spLocks noGrp="1"/>
          </p:cNvSpPr>
          <p:nvPr>
            <p:ph type="sldNum" sz="quarter" idx="12"/>
          </p:nvPr>
        </p:nvSpPr>
        <p:spPr/>
        <p:txBody>
          <a:bodyPr/>
          <a:lstStyle/>
          <a:p>
            <a:fld id="{C0189ED6-F87B-4BC1-907E-EF602CA5C674}" type="slidenum">
              <a:rPr lang="en-GB" smtClean="0"/>
              <a:t>13</a:t>
            </a:fld>
            <a:endParaRPr lang="en-GB"/>
          </a:p>
        </p:txBody>
      </p:sp>
    </p:spTree>
    <p:extLst>
      <p:ext uri="{BB962C8B-B14F-4D97-AF65-F5344CB8AC3E}">
        <p14:creationId xmlns:p14="http://schemas.microsoft.com/office/powerpoint/2010/main" val="33990448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68C7A6-39C2-C7B1-B3B1-FB4266379D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040D05-9C27-02BC-5C5A-B9201E3CA060}"/>
              </a:ext>
            </a:extLst>
          </p:cNvPr>
          <p:cNvSpPr>
            <a:spLocks noGrp="1"/>
          </p:cNvSpPr>
          <p:nvPr>
            <p:ph type="title"/>
          </p:nvPr>
        </p:nvSpPr>
        <p:spPr/>
        <p:txBody>
          <a:bodyPr/>
          <a:lstStyle/>
          <a:p>
            <a:r>
              <a:rPr lang="en-GB"/>
              <a:t>Immigration &amp; Asylum – reporting matters where the uplifted fees apply</a:t>
            </a:r>
          </a:p>
        </p:txBody>
      </p:sp>
      <p:sp>
        <p:nvSpPr>
          <p:cNvPr id="3" name="Content Placeholder 2">
            <a:extLst>
              <a:ext uri="{FF2B5EF4-FFF2-40B4-BE49-F238E27FC236}">
                <a16:creationId xmlns:a16="http://schemas.microsoft.com/office/drawing/2014/main" id="{C1FEB9C5-648D-31AF-41F9-2632BF1F1EC0}"/>
              </a:ext>
            </a:extLst>
          </p:cNvPr>
          <p:cNvSpPr>
            <a:spLocks noGrp="1"/>
          </p:cNvSpPr>
          <p:nvPr>
            <p:ph idx="1"/>
          </p:nvPr>
        </p:nvSpPr>
        <p:spPr>
          <a:xfrm>
            <a:off x="809425" y="1395662"/>
            <a:ext cx="10875893" cy="4229897"/>
          </a:xfrm>
        </p:spPr>
        <p:txBody>
          <a:bodyPr vert="horz" lIns="0" tIns="0" rIns="0" bIns="0" rtlCol="0" anchor="t">
            <a:normAutofit fontScale="92500" lnSpcReduction="10000"/>
          </a:bodyPr>
          <a:lstStyle/>
          <a:p>
            <a:r>
              <a:rPr lang="en-GB" b="1"/>
              <a:t>Uplifted rates/fees for applications made on/after 22 December 2025</a:t>
            </a:r>
          </a:p>
          <a:p>
            <a:r>
              <a:rPr lang="en-GB" sz="2200"/>
              <a:t>On 1 December, the </a:t>
            </a:r>
            <a:r>
              <a:rPr lang="en-GB" sz="2200">
                <a:hlinkClick r:id="rId2"/>
              </a:rPr>
              <a:t>statutory instrument </a:t>
            </a:r>
            <a:r>
              <a:rPr lang="en-GB" sz="2200"/>
              <a:t>uplifting all claimable rates for immigration and housing, Controlled Work was laid. This will come into effect for </a:t>
            </a:r>
            <a:r>
              <a:rPr lang="en-GB" sz="2200" u="sng"/>
              <a:t>applications made on or after 22 December 2025.</a:t>
            </a:r>
          </a:p>
          <a:p>
            <a:r>
              <a:rPr lang="en-GB" sz="2200"/>
              <a:t>The same codes as listed in the earlier slides, can be used regardless of the application date – SaBC will have validation between the Fee Code and the case start date reported, to ensure that the correct fees are credited.</a:t>
            </a:r>
            <a:endParaRPr lang="en-GB" sz="2200">
              <a:cs typeface="Arial"/>
            </a:endParaRPr>
          </a:p>
          <a:p>
            <a:r>
              <a:rPr lang="en-GB" sz="2200"/>
              <a:t>If for instance a Legal Help asylum standard fee matter with a case start date of 1 September 2025 is reported, it will credit the fee of </a:t>
            </a:r>
            <a:r>
              <a:rPr lang="en-GB" sz="2200" b="1"/>
              <a:t>£413</a:t>
            </a:r>
            <a:r>
              <a:rPr lang="en-GB" sz="2200"/>
              <a:t>.</a:t>
            </a:r>
            <a:endParaRPr lang="en-GB" sz="2200">
              <a:cs typeface="Arial"/>
            </a:endParaRPr>
          </a:p>
          <a:p>
            <a:r>
              <a:rPr lang="en-GB" sz="2200"/>
              <a:t>If the case start date was 1 January 2026, SaBC would credit the uplifted fee of </a:t>
            </a:r>
            <a:r>
              <a:rPr lang="en-GB" sz="2200" b="1"/>
              <a:t>£559</a:t>
            </a:r>
            <a:r>
              <a:rPr lang="en-GB" sz="2200"/>
              <a:t>.</a:t>
            </a:r>
            <a:endParaRPr lang="en-GB" sz="2200">
              <a:cs typeface="Arial"/>
            </a:endParaRPr>
          </a:p>
          <a:p>
            <a:r>
              <a:rPr lang="en-GB" sz="2200"/>
              <a:t>Providers should engage with their software vendors to ensure their own case management system correctly reflects the uplifts to the fees and hourly rates.</a:t>
            </a:r>
            <a:endParaRPr lang="en-GB" sz="2200">
              <a:cs typeface="Arial"/>
            </a:endParaRPr>
          </a:p>
        </p:txBody>
      </p:sp>
      <p:sp>
        <p:nvSpPr>
          <p:cNvPr id="4" name="Footer Placeholder 3">
            <a:extLst>
              <a:ext uri="{FF2B5EF4-FFF2-40B4-BE49-F238E27FC236}">
                <a16:creationId xmlns:a16="http://schemas.microsoft.com/office/drawing/2014/main" id="{987BE9F3-5D01-28EF-F985-6AE4B81A1537}"/>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396E17C1-018A-1BA3-01D6-1FD865FE0BAD}"/>
              </a:ext>
            </a:extLst>
          </p:cNvPr>
          <p:cNvSpPr>
            <a:spLocks noGrp="1"/>
          </p:cNvSpPr>
          <p:nvPr>
            <p:ph type="sldNum" sz="quarter" idx="12"/>
          </p:nvPr>
        </p:nvSpPr>
        <p:spPr/>
        <p:txBody>
          <a:bodyPr/>
          <a:lstStyle/>
          <a:p>
            <a:fld id="{C0189ED6-F87B-4BC1-907E-EF602CA5C674}" type="slidenum">
              <a:rPr lang="en-GB" smtClean="0"/>
              <a:t>14</a:t>
            </a:fld>
            <a:endParaRPr lang="en-GB"/>
          </a:p>
        </p:txBody>
      </p:sp>
    </p:spTree>
    <p:extLst>
      <p:ext uri="{BB962C8B-B14F-4D97-AF65-F5344CB8AC3E}">
        <p14:creationId xmlns:p14="http://schemas.microsoft.com/office/powerpoint/2010/main" val="19469883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E9224-7584-5180-E4B4-B8CC7B2D6FF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0E709A3-0E99-DE76-9092-AE89BAA366B4}"/>
              </a:ext>
            </a:extLst>
          </p:cNvPr>
          <p:cNvSpPr>
            <a:spLocks noGrp="1"/>
          </p:cNvSpPr>
          <p:nvPr>
            <p:ph type="title"/>
          </p:nvPr>
        </p:nvSpPr>
        <p:spPr/>
        <p:txBody>
          <a:bodyPr/>
          <a:lstStyle/>
          <a:p>
            <a:r>
              <a:rPr lang="en-GB"/>
              <a:t>Where to direct queries</a:t>
            </a:r>
          </a:p>
        </p:txBody>
      </p:sp>
      <p:sp>
        <p:nvSpPr>
          <p:cNvPr id="3" name="Content Placeholder 2">
            <a:extLst>
              <a:ext uri="{FF2B5EF4-FFF2-40B4-BE49-F238E27FC236}">
                <a16:creationId xmlns:a16="http://schemas.microsoft.com/office/drawing/2014/main" id="{3FA4968E-72E8-84FA-4FE7-1815D6C8EAA8}"/>
              </a:ext>
            </a:extLst>
          </p:cNvPr>
          <p:cNvSpPr>
            <a:spLocks noGrp="1"/>
          </p:cNvSpPr>
          <p:nvPr>
            <p:ph idx="1"/>
          </p:nvPr>
        </p:nvSpPr>
        <p:spPr/>
        <p:txBody>
          <a:bodyPr>
            <a:normAutofit fontScale="92500" lnSpcReduction="10000"/>
          </a:bodyPr>
          <a:lstStyle/>
          <a:p>
            <a:r>
              <a:rPr lang="en-GB" b="1" dirty="0"/>
              <a:t>Need help?</a:t>
            </a:r>
          </a:p>
          <a:p>
            <a:r>
              <a:rPr lang="en-GB" dirty="0"/>
              <a:t>Providers may contact their Contract Manager or Customer Services Team with queries regarding SaBC, the use of the Single Fee Codes or reporting in general.</a:t>
            </a:r>
          </a:p>
          <a:p>
            <a:r>
              <a:rPr lang="en-GB" dirty="0"/>
              <a:t>Where you are unable to answer a query using the available guidance, you can also forward it to </a:t>
            </a:r>
            <a:r>
              <a:rPr lang="en-GB" dirty="0">
                <a:hlinkClick r:id="rId2"/>
              </a:rPr>
              <a:t>SubmitABulkClaimQueries@justice.gov.uk</a:t>
            </a:r>
            <a:r>
              <a:rPr lang="en-GB" dirty="0"/>
              <a:t>. Representatives from CMA, Digital and Service Development will triage and respond to those queries and update FAQs accordingly.</a:t>
            </a:r>
          </a:p>
          <a:p>
            <a:r>
              <a:rPr lang="en-GB" dirty="0"/>
              <a:t>Technical issues with the system e.g. concerning error messages when trying to access or issues with uploading files, will be directed to Online Support in the first instance.</a:t>
            </a:r>
          </a:p>
          <a:p>
            <a:r>
              <a:rPr lang="en-GB" dirty="0"/>
              <a:t>Published guidance and communications can be found on the </a:t>
            </a:r>
            <a:r>
              <a:rPr lang="en-GB" dirty="0">
                <a:hlinkClick r:id="rId3"/>
              </a:rPr>
              <a:t>Submit a Bulk Claim (SaBC) - GOV.UK</a:t>
            </a:r>
            <a:r>
              <a:rPr lang="en-GB" dirty="0"/>
              <a:t> page on gov.uk.</a:t>
            </a:r>
          </a:p>
        </p:txBody>
      </p:sp>
      <p:sp>
        <p:nvSpPr>
          <p:cNvPr id="4" name="Footer Placeholder 3">
            <a:extLst>
              <a:ext uri="{FF2B5EF4-FFF2-40B4-BE49-F238E27FC236}">
                <a16:creationId xmlns:a16="http://schemas.microsoft.com/office/drawing/2014/main" id="{1E8524AA-82B2-E348-D945-169BCCAFB4D4}"/>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AF69AE01-F109-0FF1-D038-B3C75A61E61A}"/>
              </a:ext>
            </a:extLst>
          </p:cNvPr>
          <p:cNvSpPr>
            <a:spLocks noGrp="1"/>
          </p:cNvSpPr>
          <p:nvPr>
            <p:ph type="sldNum" sz="quarter" idx="12"/>
          </p:nvPr>
        </p:nvSpPr>
        <p:spPr/>
        <p:txBody>
          <a:bodyPr/>
          <a:lstStyle/>
          <a:p>
            <a:fld id="{C0189ED6-F87B-4BC1-907E-EF602CA5C674}" type="slidenum">
              <a:rPr lang="en-GB" smtClean="0"/>
              <a:t>15</a:t>
            </a:fld>
            <a:endParaRPr lang="en-GB"/>
          </a:p>
        </p:txBody>
      </p:sp>
    </p:spTree>
    <p:extLst>
      <p:ext uri="{BB962C8B-B14F-4D97-AF65-F5344CB8AC3E}">
        <p14:creationId xmlns:p14="http://schemas.microsoft.com/office/powerpoint/2010/main" val="1512969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B87959-2A1A-4433-27AA-DF8334816B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8706BEA-EB23-C550-EBAB-EA7A20040EBA}"/>
              </a:ext>
            </a:extLst>
          </p:cNvPr>
          <p:cNvSpPr>
            <a:spLocks noGrp="1"/>
          </p:cNvSpPr>
          <p:nvPr>
            <p:ph type="title"/>
          </p:nvPr>
        </p:nvSpPr>
        <p:spPr/>
        <p:txBody>
          <a:bodyPr/>
          <a:lstStyle/>
          <a:p>
            <a:r>
              <a:rPr lang="en-GB"/>
              <a:t>Summary and takeaways</a:t>
            </a:r>
          </a:p>
        </p:txBody>
      </p:sp>
      <p:sp>
        <p:nvSpPr>
          <p:cNvPr id="3" name="Content Placeholder 2">
            <a:extLst>
              <a:ext uri="{FF2B5EF4-FFF2-40B4-BE49-F238E27FC236}">
                <a16:creationId xmlns:a16="http://schemas.microsoft.com/office/drawing/2014/main" id="{9E65D5BC-B13F-3D84-961B-B02D50988438}"/>
              </a:ext>
            </a:extLst>
          </p:cNvPr>
          <p:cNvSpPr>
            <a:spLocks noGrp="1"/>
          </p:cNvSpPr>
          <p:nvPr>
            <p:ph idx="1"/>
          </p:nvPr>
        </p:nvSpPr>
        <p:spPr/>
        <p:txBody>
          <a:bodyPr>
            <a:normAutofit/>
          </a:bodyPr>
          <a:lstStyle/>
          <a:p>
            <a:r>
              <a:rPr lang="en-GB" b="1"/>
              <a:t>Top 3 things to remember</a:t>
            </a:r>
          </a:p>
          <a:p>
            <a:endParaRPr lang="en-GB" b="1"/>
          </a:p>
          <a:p>
            <a:pPr marL="342900" indent="-342900">
              <a:buFont typeface="Wingdings" panose="05000000000000000000" pitchFamily="2" charset="2"/>
              <a:buChar char="§"/>
            </a:pPr>
            <a:r>
              <a:rPr lang="en-GB"/>
              <a:t>Use correct Fee Code for pricing and validation – most of these map directly to an existing matter type 1 code</a:t>
            </a:r>
          </a:p>
          <a:p>
            <a:pPr marL="342900" indent="-342900">
              <a:buFont typeface="Wingdings" panose="05000000000000000000" pitchFamily="2" charset="2"/>
              <a:buChar char="§"/>
            </a:pPr>
            <a:r>
              <a:rPr lang="en-GB"/>
              <a:t>Report Prior Authority Number or default PAN where needed, to ensure costs are not capped</a:t>
            </a:r>
          </a:p>
          <a:p>
            <a:pPr marL="342900" indent="-342900">
              <a:buFont typeface="Wingdings" panose="05000000000000000000" pitchFamily="2" charset="2"/>
              <a:buChar char="§"/>
            </a:pPr>
            <a:r>
              <a:rPr lang="en-GB"/>
              <a:t>Check case start date, to determine whether the uplifted fees apply</a:t>
            </a:r>
          </a:p>
        </p:txBody>
      </p:sp>
      <p:sp>
        <p:nvSpPr>
          <p:cNvPr id="4" name="Footer Placeholder 3">
            <a:extLst>
              <a:ext uri="{FF2B5EF4-FFF2-40B4-BE49-F238E27FC236}">
                <a16:creationId xmlns:a16="http://schemas.microsoft.com/office/drawing/2014/main" id="{8E40D678-5770-B167-C885-92F802ED0F06}"/>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C267A98D-77F5-4EF3-ED17-AFE98528A049}"/>
              </a:ext>
            </a:extLst>
          </p:cNvPr>
          <p:cNvSpPr>
            <a:spLocks noGrp="1"/>
          </p:cNvSpPr>
          <p:nvPr>
            <p:ph type="sldNum" sz="quarter" idx="12"/>
          </p:nvPr>
        </p:nvSpPr>
        <p:spPr/>
        <p:txBody>
          <a:bodyPr/>
          <a:lstStyle/>
          <a:p>
            <a:fld id="{C0189ED6-F87B-4BC1-907E-EF602CA5C674}" type="slidenum">
              <a:rPr lang="en-GB" smtClean="0"/>
              <a:t>16</a:t>
            </a:fld>
            <a:endParaRPr lang="en-GB"/>
          </a:p>
        </p:txBody>
      </p:sp>
    </p:spTree>
    <p:extLst>
      <p:ext uri="{BB962C8B-B14F-4D97-AF65-F5344CB8AC3E}">
        <p14:creationId xmlns:p14="http://schemas.microsoft.com/office/powerpoint/2010/main" val="3748686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9AB471-C209-42C7-86B7-D99FB946AE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82936C-BCD9-FDC8-5E8E-46D3BF6C86F3}"/>
              </a:ext>
            </a:extLst>
          </p:cNvPr>
          <p:cNvSpPr>
            <a:spLocks noGrp="1"/>
          </p:cNvSpPr>
          <p:nvPr>
            <p:ph type="title"/>
          </p:nvPr>
        </p:nvSpPr>
        <p:spPr/>
        <p:txBody>
          <a:bodyPr/>
          <a:lstStyle/>
          <a:p>
            <a:r>
              <a:rPr lang="en-GB" dirty="0"/>
              <a:t>Further guidance and information</a:t>
            </a:r>
          </a:p>
        </p:txBody>
      </p:sp>
      <p:sp>
        <p:nvSpPr>
          <p:cNvPr id="3" name="Content Placeholder 2">
            <a:extLst>
              <a:ext uri="{FF2B5EF4-FFF2-40B4-BE49-F238E27FC236}">
                <a16:creationId xmlns:a16="http://schemas.microsoft.com/office/drawing/2014/main" id="{BA9A81C7-AA75-522E-9471-8BA155F8C0E6}"/>
              </a:ext>
            </a:extLst>
          </p:cNvPr>
          <p:cNvSpPr>
            <a:spLocks noGrp="1"/>
          </p:cNvSpPr>
          <p:nvPr>
            <p:ph idx="1"/>
          </p:nvPr>
        </p:nvSpPr>
        <p:spPr/>
        <p:txBody>
          <a:bodyPr>
            <a:normAutofit/>
          </a:bodyPr>
          <a:lstStyle/>
          <a:p>
            <a:pPr marL="342900" indent="-342900">
              <a:buFont typeface="Wingdings" panose="05000000000000000000" pitchFamily="2" charset="2"/>
              <a:buChar char="§"/>
            </a:pPr>
            <a:r>
              <a:rPr lang="en-GB" dirty="0">
                <a:hlinkClick r:id="rId3"/>
              </a:rPr>
              <a:t>Submit a Bulk Claim (SaBC) - GOV.UK</a:t>
            </a:r>
            <a:r>
              <a:rPr lang="en-GB" dirty="0"/>
              <a:t> </a:t>
            </a:r>
          </a:p>
          <a:p>
            <a:pPr marL="342900" indent="-342900">
              <a:buFont typeface="Wingdings" panose="05000000000000000000" pitchFamily="2" charset="2"/>
              <a:buChar char="§"/>
            </a:pPr>
            <a:r>
              <a:rPr lang="en-GB" dirty="0">
                <a:hlinkClick r:id="rId4"/>
              </a:rPr>
              <a:t>Standard civil contract 2024 - GOV.UK</a:t>
            </a:r>
            <a:endParaRPr lang="en-GB" dirty="0"/>
          </a:p>
          <a:p>
            <a:pPr marL="342900" indent="-342900">
              <a:buFont typeface="Wingdings" panose="05000000000000000000" pitchFamily="2" charset="2"/>
              <a:buChar char="§"/>
            </a:pPr>
            <a:r>
              <a:rPr lang="en-GB" dirty="0">
                <a:hlinkClick r:id="rId5"/>
              </a:rPr>
              <a:t>The Civil Legal Aid (Procedure and Remuneration) (Amendment) Regulations 2025</a:t>
            </a:r>
            <a:endParaRPr lang="en-GB" dirty="0"/>
          </a:p>
          <a:p>
            <a:endParaRPr lang="en-GB" dirty="0"/>
          </a:p>
          <a:p>
            <a:endParaRPr lang="en-GB" dirty="0"/>
          </a:p>
          <a:p>
            <a:endParaRPr lang="en-GB" b="1" dirty="0"/>
          </a:p>
          <a:p>
            <a:pPr marL="342900" indent="-342900">
              <a:buFont typeface="Wingdings" panose="05000000000000000000" pitchFamily="2" charset="2"/>
              <a:buChar char="§"/>
            </a:pPr>
            <a:endParaRPr lang="en-GB" dirty="0"/>
          </a:p>
        </p:txBody>
      </p:sp>
      <p:sp>
        <p:nvSpPr>
          <p:cNvPr id="4" name="Footer Placeholder 3">
            <a:extLst>
              <a:ext uri="{FF2B5EF4-FFF2-40B4-BE49-F238E27FC236}">
                <a16:creationId xmlns:a16="http://schemas.microsoft.com/office/drawing/2014/main" id="{8CFED964-B302-F0FE-FE71-7034D26A1A84}"/>
              </a:ext>
            </a:extLst>
          </p:cNvPr>
          <p:cNvSpPr>
            <a:spLocks noGrp="1"/>
          </p:cNvSpPr>
          <p:nvPr>
            <p:ph type="ftr" sz="quarter" idx="11"/>
          </p:nvPr>
        </p:nvSpPr>
        <p:spPr/>
        <p:txBody>
          <a:bodyPr/>
          <a:lstStyle/>
          <a:p>
            <a:r>
              <a:rPr lang="en-GB"/>
              <a:t>CMA - Introduction to SaBC Immigration &amp; Asylum Fee Codes</a:t>
            </a:r>
          </a:p>
        </p:txBody>
      </p:sp>
      <p:sp>
        <p:nvSpPr>
          <p:cNvPr id="5" name="Slide Number Placeholder 4">
            <a:extLst>
              <a:ext uri="{FF2B5EF4-FFF2-40B4-BE49-F238E27FC236}">
                <a16:creationId xmlns:a16="http://schemas.microsoft.com/office/drawing/2014/main" id="{6CFAD6DB-784D-5A36-3593-B866E9C3CF59}"/>
              </a:ext>
            </a:extLst>
          </p:cNvPr>
          <p:cNvSpPr>
            <a:spLocks noGrp="1"/>
          </p:cNvSpPr>
          <p:nvPr>
            <p:ph type="sldNum" sz="quarter" idx="12"/>
          </p:nvPr>
        </p:nvSpPr>
        <p:spPr/>
        <p:txBody>
          <a:bodyPr/>
          <a:lstStyle/>
          <a:p>
            <a:fld id="{C0189ED6-F87B-4BC1-907E-EF602CA5C674}" type="slidenum">
              <a:rPr lang="en-GB" smtClean="0"/>
              <a:t>17</a:t>
            </a:fld>
            <a:endParaRPr lang="en-GB"/>
          </a:p>
        </p:txBody>
      </p:sp>
    </p:spTree>
    <p:extLst>
      <p:ext uri="{BB962C8B-B14F-4D97-AF65-F5344CB8AC3E}">
        <p14:creationId xmlns:p14="http://schemas.microsoft.com/office/powerpoint/2010/main" val="37558305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AA47B811-DBBE-929A-8395-6C9FA7C4F165}"/>
              </a:ext>
            </a:extLst>
          </p:cNvPr>
          <p:cNvSpPr>
            <a:spLocks noGrp="1"/>
          </p:cNvSpPr>
          <p:nvPr>
            <p:ph type="body" idx="1"/>
          </p:nvPr>
        </p:nvSpPr>
        <p:spPr/>
        <p:txBody>
          <a:bodyPr/>
          <a:lstStyle/>
          <a:p>
            <a:r>
              <a:rPr lang="en-GB" b="1"/>
              <a:t>Legal Aid Agency</a:t>
            </a:r>
            <a:br>
              <a:rPr lang="en-GB"/>
            </a:br>
            <a:r>
              <a:rPr lang="en-GB"/>
              <a:t>13th Floor (13.51)</a:t>
            </a:r>
            <a:br>
              <a:rPr lang="en-GB"/>
            </a:br>
            <a:r>
              <a:rPr lang="en-GB"/>
              <a:t>102 Petty France</a:t>
            </a:r>
            <a:br>
              <a:rPr lang="en-GB"/>
            </a:br>
            <a:r>
              <a:rPr lang="en-GB"/>
              <a:t>London SW1H 9AJ</a:t>
            </a:r>
          </a:p>
          <a:p>
            <a:r>
              <a:rPr lang="en-GB"/>
              <a:t>gov.uk/government/organisations/legal-aid-agency </a:t>
            </a:r>
          </a:p>
        </p:txBody>
      </p:sp>
    </p:spTree>
    <p:extLst>
      <p:ext uri="{BB962C8B-B14F-4D97-AF65-F5344CB8AC3E}">
        <p14:creationId xmlns:p14="http://schemas.microsoft.com/office/powerpoint/2010/main" val="3936237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A74CBF-2E36-8183-87C0-36B66D3589B9}"/>
              </a:ext>
            </a:extLst>
          </p:cNvPr>
          <p:cNvSpPr>
            <a:spLocks noGrp="1"/>
          </p:cNvSpPr>
          <p:nvPr>
            <p:ph type="title"/>
          </p:nvPr>
        </p:nvSpPr>
        <p:spPr/>
        <p:txBody>
          <a:bodyPr/>
          <a:lstStyle/>
          <a:p>
            <a:r>
              <a:rPr lang="en-GB"/>
              <a:t>Purpose</a:t>
            </a:r>
          </a:p>
        </p:txBody>
      </p:sp>
      <p:sp>
        <p:nvSpPr>
          <p:cNvPr id="3" name="Content Placeholder 2">
            <a:extLst>
              <a:ext uri="{FF2B5EF4-FFF2-40B4-BE49-F238E27FC236}">
                <a16:creationId xmlns:a16="http://schemas.microsoft.com/office/drawing/2014/main" id="{BA7673F0-1C70-ED77-68B9-BFEAEBAEAF81}"/>
              </a:ext>
            </a:extLst>
          </p:cNvPr>
          <p:cNvSpPr>
            <a:spLocks noGrp="1"/>
          </p:cNvSpPr>
          <p:nvPr>
            <p:ph idx="1"/>
          </p:nvPr>
        </p:nvSpPr>
        <p:spPr>
          <a:xfrm>
            <a:off x="809426" y="1395662"/>
            <a:ext cx="10728000" cy="4773903"/>
          </a:xfrm>
        </p:spPr>
        <p:txBody>
          <a:bodyPr vert="horz" lIns="0" tIns="0" rIns="0" bIns="0" rtlCol="0" anchor="t">
            <a:normAutofit/>
          </a:bodyPr>
          <a:lstStyle/>
          <a:p>
            <a:r>
              <a:rPr lang="en-GB" sz="2200" b="1" dirty="0"/>
              <a:t>What you’ll learn today</a:t>
            </a:r>
          </a:p>
          <a:p>
            <a:r>
              <a:rPr lang="en-GB" sz="1900" dirty="0"/>
              <a:t>At the end of the session, you will:</a:t>
            </a:r>
          </a:p>
          <a:p>
            <a:pPr marL="457200" indent="-457200">
              <a:buFont typeface="+mj-lt"/>
              <a:buAutoNum type="arabicPeriod"/>
            </a:pPr>
            <a:r>
              <a:rPr lang="en-GB" sz="1900" dirty="0"/>
              <a:t>Understand why Submit a Bulk Claim requires a single ‘Fee Code’ to enable pricing of claims.</a:t>
            </a:r>
          </a:p>
          <a:p>
            <a:pPr marL="457200" indent="-457200">
              <a:buFont typeface="+mj-lt"/>
              <a:buAutoNum type="arabicPeriod"/>
            </a:pPr>
            <a:r>
              <a:rPr lang="en-GB" sz="1900" dirty="0"/>
              <a:t>Understand how those Fee Codes ‘map’ across to existing Matter Type codes</a:t>
            </a:r>
          </a:p>
          <a:p>
            <a:pPr marL="457200" indent="-457200">
              <a:buFont typeface="+mj-lt"/>
              <a:buAutoNum type="arabicPeriod"/>
            </a:pPr>
            <a:r>
              <a:rPr lang="en-GB" sz="1900" dirty="0"/>
              <a:t>Understand when to use each Fee Code</a:t>
            </a:r>
          </a:p>
          <a:p>
            <a:pPr marL="457200" indent="-457200">
              <a:buFont typeface="+mj-lt"/>
              <a:buAutoNum type="arabicPeriod"/>
            </a:pPr>
            <a:r>
              <a:rPr lang="en-GB" sz="1900" dirty="0"/>
              <a:t>Understand how the fee uplift affects the pricing of matters opened on/after 22 December 2025</a:t>
            </a:r>
            <a:endParaRPr lang="en-GB" sz="1900" dirty="0">
              <a:cs typeface="Arial"/>
            </a:endParaRPr>
          </a:p>
          <a:p>
            <a:pPr marL="457200" indent="-457200">
              <a:buFont typeface="+mj-lt"/>
              <a:buAutoNum type="arabicPeriod"/>
            </a:pPr>
            <a:r>
              <a:rPr lang="en-GB" sz="1900" dirty="0"/>
              <a:t>Understand how the cost limit validation in SaBC will work and how to demonstrate authority to exceed a limit in reporting a claim</a:t>
            </a:r>
            <a:endParaRPr lang="en-GB" sz="1900" dirty="0">
              <a:cs typeface="Arial"/>
            </a:endParaRPr>
          </a:p>
          <a:p>
            <a:endParaRPr lang="en-GB" sz="1900" dirty="0"/>
          </a:p>
          <a:p>
            <a:r>
              <a:rPr lang="en-GB" sz="1900" dirty="0"/>
              <a:t>Work continues at pace to finalise the development of the system; some features may not be available for launch but are planned to follow as soon as practicable.</a:t>
            </a:r>
          </a:p>
        </p:txBody>
      </p:sp>
      <p:sp>
        <p:nvSpPr>
          <p:cNvPr id="5" name="Slide Number Placeholder 4">
            <a:extLst>
              <a:ext uri="{FF2B5EF4-FFF2-40B4-BE49-F238E27FC236}">
                <a16:creationId xmlns:a16="http://schemas.microsoft.com/office/drawing/2014/main" id="{DEC95EB1-B558-1704-9D97-F68E58FBE007}"/>
              </a:ext>
            </a:extLst>
          </p:cNvPr>
          <p:cNvSpPr>
            <a:spLocks noGrp="1"/>
          </p:cNvSpPr>
          <p:nvPr>
            <p:ph type="sldNum" sz="quarter" idx="12"/>
          </p:nvPr>
        </p:nvSpPr>
        <p:spPr/>
        <p:txBody>
          <a:bodyPr/>
          <a:lstStyle/>
          <a:p>
            <a:fld id="{C0189ED6-F87B-4BC1-907E-EF602CA5C674}" type="slidenum">
              <a:rPr lang="en-GB" smtClean="0"/>
              <a:t>2</a:t>
            </a:fld>
            <a:endParaRPr lang="en-GB"/>
          </a:p>
        </p:txBody>
      </p:sp>
      <p:sp>
        <p:nvSpPr>
          <p:cNvPr id="4" name="Footer Placeholder 3">
            <a:extLst>
              <a:ext uri="{FF2B5EF4-FFF2-40B4-BE49-F238E27FC236}">
                <a16:creationId xmlns:a16="http://schemas.microsoft.com/office/drawing/2014/main" id="{C426AE58-A9F6-6EA1-AC40-4ACB3E0F5D0B}"/>
              </a:ext>
            </a:extLst>
          </p:cNvPr>
          <p:cNvSpPr>
            <a:spLocks noGrp="1"/>
          </p:cNvSpPr>
          <p:nvPr>
            <p:ph type="ftr" sz="quarter" idx="11"/>
          </p:nvPr>
        </p:nvSpPr>
        <p:spPr/>
        <p:txBody>
          <a:bodyPr/>
          <a:lstStyle/>
          <a:p>
            <a:r>
              <a:rPr lang="en-GB" dirty="0"/>
              <a:t>CMA - Introduction to </a:t>
            </a:r>
            <a:r>
              <a:rPr lang="en-GB" dirty="0" err="1"/>
              <a:t>SaBC</a:t>
            </a:r>
            <a:r>
              <a:rPr lang="en-GB" dirty="0"/>
              <a:t> Immigration &amp; Asylum Fee Codes</a:t>
            </a:r>
            <a:endParaRPr lang="en-US" dirty="0"/>
          </a:p>
        </p:txBody>
      </p:sp>
    </p:spTree>
    <p:extLst>
      <p:ext uri="{BB962C8B-B14F-4D97-AF65-F5344CB8AC3E}">
        <p14:creationId xmlns:p14="http://schemas.microsoft.com/office/powerpoint/2010/main" val="33984850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9EDA95-E308-9F9C-8AD6-1489FCE065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56B652-CB2F-A794-018F-71E54C79BA94}"/>
              </a:ext>
            </a:extLst>
          </p:cNvPr>
          <p:cNvSpPr>
            <a:spLocks noGrp="1"/>
          </p:cNvSpPr>
          <p:nvPr>
            <p:ph type="title"/>
          </p:nvPr>
        </p:nvSpPr>
        <p:spPr/>
        <p:txBody>
          <a:bodyPr/>
          <a:lstStyle/>
          <a:p>
            <a:r>
              <a:rPr lang="en-GB"/>
              <a:t>Background to ‘Submit a Bulk Claim’ (SaBC)</a:t>
            </a:r>
          </a:p>
        </p:txBody>
      </p:sp>
      <p:sp>
        <p:nvSpPr>
          <p:cNvPr id="3" name="Content Placeholder 2">
            <a:extLst>
              <a:ext uri="{FF2B5EF4-FFF2-40B4-BE49-F238E27FC236}">
                <a16:creationId xmlns:a16="http://schemas.microsoft.com/office/drawing/2014/main" id="{3FF4A066-1FB6-68EC-AC2E-B18D65004415}"/>
              </a:ext>
            </a:extLst>
          </p:cNvPr>
          <p:cNvSpPr>
            <a:spLocks noGrp="1"/>
          </p:cNvSpPr>
          <p:nvPr>
            <p:ph idx="1"/>
          </p:nvPr>
        </p:nvSpPr>
        <p:spPr>
          <a:xfrm>
            <a:off x="809425" y="1272136"/>
            <a:ext cx="10728000" cy="5177641"/>
          </a:xfrm>
        </p:spPr>
        <p:txBody>
          <a:bodyPr>
            <a:normAutofit/>
          </a:bodyPr>
          <a:lstStyle/>
          <a:p>
            <a:r>
              <a:rPr lang="en-GB" sz="2300" b="1"/>
              <a:t>New Submit a Bulk Claim Service </a:t>
            </a:r>
          </a:p>
          <a:p>
            <a:r>
              <a:rPr lang="en-GB" sz="2300"/>
              <a:t>As we cannot safely restore CWA, and as part of our continued efforts to restore services following the cyber-attack, we are introducing a new interim service to enable providers to upload Controlled Work, Crime Lower and Mediation monthly outcome and NMS submissions – </a:t>
            </a:r>
            <a:r>
              <a:rPr lang="en-GB" sz="2300" b="1"/>
              <a:t>Submit a Bulk Claim (SaBC).</a:t>
            </a:r>
          </a:p>
          <a:p>
            <a:r>
              <a:rPr lang="en-GB" sz="2300"/>
              <a:t>The service will be launched in early 2026.</a:t>
            </a:r>
          </a:p>
          <a:p>
            <a:r>
              <a:rPr lang="en-GB" sz="2300"/>
              <a:t>Due to the need to deliver a working service as early as possible, the initial release will only support the submission and pricing of claims. </a:t>
            </a:r>
          </a:p>
          <a:p>
            <a:r>
              <a:rPr lang="en-GB" sz="2300"/>
              <a:t>While CWA also held information on contract schedules, and allowed for the execution of contracts, this function will sit outside of </a:t>
            </a:r>
            <a:r>
              <a:rPr lang="en-GB" sz="2300" b="1"/>
              <a:t>SaBC</a:t>
            </a:r>
            <a:r>
              <a:rPr lang="en-GB" sz="2300"/>
              <a:t>.</a:t>
            </a:r>
          </a:p>
          <a:p>
            <a:endParaRPr lang="en-GB" sz="2300"/>
          </a:p>
          <a:p>
            <a:endParaRPr lang="en-GB" sz="2300"/>
          </a:p>
        </p:txBody>
      </p:sp>
      <p:sp>
        <p:nvSpPr>
          <p:cNvPr id="5" name="Slide Number Placeholder 4">
            <a:extLst>
              <a:ext uri="{FF2B5EF4-FFF2-40B4-BE49-F238E27FC236}">
                <a16:creationId xmlns:a16="http://schemas.microsoft.com/office/drawing/2014/main" id="{8F1CF5D6-C3F8-5BEA-923C-8FB94AC91F4B}"/>
              </a:ext>
            </a:extLst>
          </p:cNvPr>
          <p:cNvSpPr>
            <a:spLocks noGrp="1"/>
          </p:cNvSpPr>
          <p:nvPr>
            <p:ph type="sldNum" sz="quarter" idx="12"/>
          </p:nvPr>
        </p:nvSpPr>
        <p:spPr/>
        <p:txBody>
          <a:bodyPr/>
          <a:lstStyle/>
          <a:p>
            <a:fld id="{C0189ED6-F87B-4BC1-907E-EF602CA5C674}" type="slidenum">
              <a:rPr lang="en-GB" smtClean="0"/>
              <a:t>3</a:t>
            </a:fld>
            <a:endParaRPr lang="en-GB"/>
          </a:p>
        </p:txBody>
      </p:sp>
      <p:sp>
        <p:nvSpPr>
          <p:cNvPr id="4" name="Footer Placeholder 3">
            <a:extLst>
              <a:ext uri="{FF2B5EF4-FFF2-40B4-BE49-F238E27FC236}">
                <a16:creationId xmlns:a16="http://schemas.microsoft.com/office/drawing/2014/main" id="{24DFC005-A2A9-5B88-1C01-D64C15037051}"/>
              </a:ext>
            </a:extLst>
          </p:cNvPr>
          <p:cNvSpPr>
            <a:spLocks noGrp="1"/>
          </p:cNvSpPr>
          <p:nvPr>
            <p:ph type="ftr" sz="quarter" idx="11"/>
          </p:nvPr>
        </p:nvSpPr>
        <p:spPr/>
        <p:txBody>
          <a:bodyPr/>
          <a:lstStyle/>
          <a:p>
            <a:r>
              <a:rPr lang="en-GB" dirty="0"/>
              <a:t>CMA - Introduction to </a:t>
            </a:r>
            <a:r>
              <a:rPr lang="en-GB" dirty="0" err="1"/>
              <a:t>SaBC</a:t>
            </a:r>
            <a:r>
              <a:rPr lang="en-GB" dirty="0"/>
              <a:t> Immigration &amp; Asylum Fee Codes</a:t>
            </a:r>
            <a:endParaRPr lang="en-US" dirty="0"/>
          </a:p>
        </p:txBody>
      </p:sp>
    </p:spTree>
    <p:extLst>
      <p:ext uri="{BB962C8B-B14F-4D97-AF65-F5344CB8AC3E}">
        <p14:creationId xmlns:p14="http://schemas.microsoft.com/office/powerpoint/2010/main" val="275229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E62A68-81F7-21A0-703F-C6C322BEAC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899609D-AD31-4658-F804-65F3D50F0716}"/>
              </a:ext>
            </a:extLst>
          </p:cNvPr>
          <p:cNvSpPr>
            <a:spLocks noGrp="1"/>
          </p:cNvSpPr>
          <p:nvPr>
            <p:ph type="title"/>
          </p:nvPr>
        </p:nvSpPr>
        <p:spPr/>
        <p:txBody>
          <a:bodyPr/>
          <a:lstStyle/>
          <a:p>
            <a:r>
              <a:rPr lang="en-GB"/>
              <a:t>Changes for providers</a:t>
            </a:r>
          </a:p>
        </p:txBody>
      </p:sp>
      <p:sp>
        <p:nvSpPr>
          <p:cNvPr id="3" name="Content Placeholder 2">
            <a:extLst>
              <a:ext uri="{FF2B5EF4-FFF2-40B4-BE49-F238E27FC236}">
                <a16:creationId xmlns:a16="http://schemas.microsoft.com/office/drawing/2014/main" id="{3BD33DCC-9FF3-8C46-E66F-1A83F4A45D89}"/>
              </a:ext>
            </a:extLst>
          </p:cNvPr>
          <p:cNvSpPr>
            <a:spLocks noGrp="1"/>
          </p:cNvSpPr>
          <p:nvPr>
            <p:ph idx="1"/>
          </p:nvPr>
        </p:nvSpPr>
        <p:spPr>
          <a:xfrm>
            <a:off x="809425" y="1272136"/>
            <a:ext cx="10728000" cy="5177641"/>
          </a:xfrm>
        </p:spPr>
        <p:txBody>
          <a:bodyPr>
            <a:normAutofit/>
          </a:bodyPr>
          <a:lstStyle/>
          <a:p>
            <a:r>
              <a:rPr lang="en-GB" sz="2300" b="1"/>
              <a:t>How claims are submitted</a:t>
            </a:r>
          </a:p>
          <a:p>
            <a:r>
              <a:rPr lang="en-GB" sz="2300"/>
              <a:t>The new service will require providers to submit claims either via a revised Bulk Upload Spreadsheet or through updated CSV, XML, and TXT exports.</a:t>
            </a:r>
          </a:p>
          <a:p>
            <a:endParaRPr lang="en-GB" sz="2300"/>
          </a:p>
          <a:p>
            <a:r>
              <a:rPr lang="en-GB" sz="2300" b="1"/>
              <a:t>Each claim will need to include a new, single Fee Code.</a:t>
            </a:r>
          </a:p>
          <a:p>
            <a:r>
              <a:rPr lang="en-GB" sz="2300"/>
              <a:t>Providers will need to include the new fee codes in their submissions for them to be accepted by the new service. </a:t>
            </a:r>
          </a:p>
          <a:p>
            <a:r>
              <a:rPr lang="en-GB" sz="2300"/>
              <a:t>To support providers to make this change, we are working with software vendors who are updating their systems to accommodate and enable the new Fee Codes. Most vendors have confirmed that they are going to auto-generate the codes in the claim exports. </a:t>
            </a:r>
          </a:p>
        </p:txBody>
      </p:sp>
      <p:sp>
        <p:nvSpPr>
          <p:cNvPr id="5" name="Slide Number Placeholder 4">
            <a:extLst>
              <a:ext uri="{FF2B5EF4-FFF2-40B4-BE49-F238E27FC236}">
                <a16:creationId xmlns:a16="http://schemas.microsoft.com/office/drawing/2014/main" id="{67F81592-A4CA-C8AD-DC06-0A11A129A3A3}"/>
              </a:ext>
            </a:extLst>
          </p:cNvPr>
          <p:cNvSpPr>
            <a:spLocks noGrp="1"/>
          </p:cNvSpPr>
          <p:nvPr>
            <p:ph type="sldNum" sz="quarter" idx="12"/>
          </p:nvPr>
        </p:nvSpPr>
        <p:spPr/>
        <p:txBody>
          <a:bodyPr/>
          <a:lstStyle/>
          <a:p>
            <a:fld id="{C0189ED6-F87B-4BC1-907E-EF602CA5C674}" type="slidenum">
              <a:rPr lang="en-GB" smtClean="0"/>
              <a:t>4</a:t>
            </a:fld>
            <a:endParaRPr lang="en-GB"/>
          </a:p>
        </p:txBody>
      </p:sp>
      <p:sp>
        <p:nvSpPr>
          <p:cNvPr id="4" name="Footer Placeholder 3">
            <a:extLst>
              <a:ext uri="{FF2B5EF4-FFF2-40B4-BE49-F238E27FC236}">
                <a16:creationId xmlns:a16="http://schemas.microsoft.com/office/drawing/2014/main" id="{5AD76D7F-FE31-E094-17AC-726893B36C13}"/>
              </a:ext>
            </a:extLst>
          </p:cNvPr>
          <p:cNvSpPr>
            <a:spLocks noGrp="1"/>
          </p:cNvSpPr>
          <p:nvPr>
            <p:ph type="ftr" sz="quarter" idx="11"/>
          </p:nvPr>
        </p:nvSpPr>
        <p:spPr/>
        <p:txBody>
          <a:bodyPr/>
          <a:lstStyle/>
          <a:p>
            <a:r>
              <a:rPr lang="en-GB" dirty="0">
                <a:cs typeface="Arial"/>
              </a:rPr>
              <a:t>CMA - Introduction to </a:t>
            </a:r>
            <a:r>
              <a:rPr lang="en-GB" dirty="0" err="1">
                <a:cs typeface="Arial"/>
              </a:rPr>
              <a:t>SaBC</a:t>
            </a:r>
            <a:r>
              <a:rPr lang="en-GB" dirty="0">
                <a:cs typeface="Arial"/>
              </a:rPr>
              <a:t> Immigration &amp; Asylum Fee Codes</a:t>
            </a:r>
            <a:endParaRPr lang="en-US" dirty="0"/>
          </a:p>
        </p:txBody>
      </p:sp>
    </p:spTree>
    <p:extLst>
      <p:ext uri="{BB962C8B-B14F-4D97-AF65-F5344CB8AC3E}">
        <p14:creationId xmlns:p14="http://schemas.microsoft.com/office/powerpoint/2010/main" val="2618187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37843F-1F86-CA8E-5E6D-B03037160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C52D21-A7DC-9BCC-BD72-E7ABEE33FD54}"/>
              </a:ext>
            </a:extLst>
          </p:cNvPr>
          <p:cNvSpPr>
            <a:spLocks noGrp="1"/>
          </p:cNvSpPr>
          <p:nvPr>
            <p:ph type="title"/>
          </p:nvPr>
        </p:nvSpPr>
        <p:spPr>
          <a:xfrm>
            <a:off x="809426" y="238706"/>
            <a:ext cx="10728000" cy="900000"/>
          </a:xfrm>
        </p:spPr>
        <p:txBody>
          <a:bodyPr/>
          <a:lstStyle/>
          <a:p>
            <a:r>
              <a:rPr lang="en-GB"/>
              <a:t>Why we have introduced single Fee Codes</a:t>
            </a:r>
          </a:p>
        </p:txBody>
      </p:sp>
      <p:sp>
        <p:nvSpPr>
          <p:cNvPr id="3" name="Content Placeholder 2">
            <a:extLst>
              <a:ext uri="{FF2B5EF4-FFF2-40B4-BE49-F238E27FC236}">
                <a16:creationId xmlns:a16="http://schemas.microsoft.com/office/drawing/2014/main" id="{8EA9F824-54BE-4F6F-4A25-3C4020D83DBB}"/>
              </a:ext>
            </a:extLst>
          </p:cNvPr>
          <p:cNvSpPr>
            <a:spLocks noGrp="1"/>
          </p:cNvSpPr>
          <p:nvPr>
            <p:ph idx="1"/>
          </p:nvPr>
        </p:nvSpPr>
        <p:spPr>
          <a:xfrm>
            <a:off x="809426" y="1053795"/>
            <a:ext cx="10816518" cy="5298332"/>
          </a:xfrm>
        </p:spPr>
        <p:txBody>
          <a:bodyPr vert="horz" lIns="0" tIns="0" rIns="0" bIns="0" rtlCol="0" anchor="t">
            <a:normAutofit/>
          </a:bodyPr>
          <a:lstStyle/>
          <a:p>
            <a:r>
              <a:rPr lang="en-GB" sz="2200" b="1" dirty="0"/>
              <a:t>Simplifying pricing of claims</a:t>
            </a:r>
          </a:p>
          <a:p>
            <a:r>
              <a:rPr lang="en-GB" sz="2000" dirty="0"/>
              <a:t>In CWA, there was no common trigger for the pricing of a claim. Some category’s trigger was the Matter Type 1 code, for others it was the code entered in the Stage Reached or Case Stage/Level field.</a:t>
            </a:r>
          </a:p>
          <a:p>
            <a:r>
              <a:rPr lang="en-GB" sz="2000" dirty="0"/>
              <a:t>The complexity of that pricing structure could not be replicated in the time required and a new, uniform way of triggering the pricing was needed – a </a:t>
            </a:r>
            <a:r>
              <a:rPr lang="en-GB" sz="2000" b="1" dirty="0"/>
              <a:t>Single Fee Code</a:t>
            </a:r>
            <a:r>
              <a:rPr lang="en-GB" sz="2000" dirty="0"/>
              <a:t>.</a:t>
            </a:r>
            <a:endParaRPr lang="en-GB" sz="2000" dirty="0">
              <a:cs typeface="Arial"/>
            </a:endParaRPr>
          </a:p>
          <a:p>
            <a:r>
              <a:rPr lang="en-GB" sz="2000" dirty="0"/>
              <a:t>The code will determine the fee or fee scheme payable, and SaBC will then add on any further amounts due to the provider (e.g. disbursements or additional payments for advocacy services).</a:t>
            </a:r>
            <a:endParaRPr lang="en-GB" sz="2000" dirty="0">
              <a:cs typeface="Arial"/>
            </a:endParaRPr>
          </a:p>
          <a:p>
            <a:r>
              <a:rPr lang="en-GB" sz="2000" dirty="0"/>
              <a:t>Some validation will exist around case start dates and software vendors have been asked to maintain any pre-existing validation held in providers’ case management system regarding other codes (e.g. matter type combinations) unless told otherwise.</a:t>
            </a:r>
          </a:p>
          <a:p>
            <a:r>
              <a:rPr lang="en-GB" sz="2000" dirty="0">
                <a:cs typeface="Arial"/>
              </a:rPr>
              <a:t>Details of the new </a:t>
            </a:r>
            <a:r>
              <a:rPr lang="en-GB" sz="2000" dirty="0">
                <a:cs typeface="Arial"/>
                <a:hlinkClick r:id="rId2"/>
              </a:rPr>
              <a:t>Fee Codes  </a:t>
            </a:r>
            <a:r>
              <a:rPr lang="en-GB" sz="2000" dirty="0">
                <a:cs typeface="Arial"/>
              </a:rPr>
              <a:t>and supporting guidance can be found on gov.uk.</a:t>
            </a:r>
          </a:p>
          <a:p>
            <a:r>
              <a:rPr lang="en-GB" sz="2000" dirty="0"/>
              <a:t>Aside from the new Fee Code, providers will report the same level of data as they did via CWA, with the </a:t>
            </a:r>
            <a:r>
              <a:rPr lang="en-GB" sz="2000" dirty="0">
                <a:hlinkClick r:id="rId2"/>
              </a:rPr>
              <a:t>bulkload spreadsheet </a:t>
            </a:r>
            <a:r>
              <a:rPr lang="en-GB" sz="2000" dirty="0"/>
              <a:t>retaining the same format and fields.</a:t>
            </a:r>
            <a:endParaRPr lang="en-GB" sz="2000" dirty="0">
              <a:cs typeface="Arial"/>
            </a:endParaRPr>
          </a:p>
          <a:p>
            <a:endParaRPr lang="en-GB" sz="2000" dirty="0">
              <a:cs typeface="Arial"/>
            </a:endParaRPr>
          </a:p>
          <a:p>
            <a:endParaRPr lang="en-GB" sz="2000" dirty="0">
              <a:cs typeface="Arial"/>
            </a:endParaRPr>
          </a:p>
        </p:txBody>
      </p:sp>
      <p:sp>
        <p:nvSpPr>
          <p:cNvPr id="5" name="Slide Number Placeholder 4">
            <a:extLst>
              <a:ext uri="{FF2B5EF4-FFF2-40B4-BE49-F238E27FC236}">
                <a16:creationId xmlns:a16="http://schemas.microsoft.com/office/drawing/2014/main" id="{06AC526D-6AF6-528B-72FA-FB0F752E884C}"/>
              </a:ext>
            </a:extLst>
          </p:cNvPr>
          <p:cNvSpPr>
            <a:spLocks noGrp="1"/>
          </p:cNvSpPr>
          <p:nvPr>
            <p:ph type="sldNum" sz="quarter" idx="12"/>
          </p:nvPr>
        </p:nvSpPr>
        <p:spPr/>
        <p:txBody>
          <a:bodyPr/>
          <a:lstStyle/>
          <a:p>
            <a:fld id="{C0189ED6-F87B-4BC1-907E-EF602CA5C674}" type="slidenum">
              <a:rPr lang="en-GB" smtClean="0"/>
              <a:t>5</a:t>
            </a:fld>
            <a:endParaRPr lang="en-GB"/>
          </a:p>
        </p:txBody>
      </p:sp>
      <p:sp>
        <p:nvSpPr>
          <p:cNvPr id="4" name="Footer Placeholder 3">
            <a:extLst>
              <a:ext uri="{FF2B5EF4-FFF2-40B4-BE49-F238E27FC236}">
                <a16:creationId xmlns:a16="http://schemas.microsoft.com/office/drawing/2014/main" id="{C92E5E0F-F989-026C-DDB7-BBC84F43E398}"/>
              </a:ext>
            </a:extLst>
          </p:cNvPr>
          <p:cNvSpPr>
            <a:spLocks noGrp="1"/>
          </p:cNvSpPr>
          <p:nvPr>
            <p:ph type="ftr" sz="quarter" idx="11"/>
          </p:nvPr>
        </p:nvSpPr>
        <p:spPr/>
        <p:txBody>
          <a:bodyPr/>
          <a:lstStyle/>
          <a:p>
            <a:r>
              <a:rPr lang="en-GB" dirty="0"/>
              <a:t>CMA - Introduction to </a:t>
            </a:r>
            <a:r>
              <a:rPr lang="en-GB" dirty="0" err="1"/>
              <a:t>SaBC</a:t>
            </a:r>
            <a:r>
              <a:rPr lang="en-GB" dirty="0"/>
              <a:t> Immigration &amp; Asylum Fee Codes</a:t>
            </a:r>
            <a:endParaRPr lang="en-US" dirty="0"/>
          </a:p>
        </p:txBody>
      </p:sp>
    </p:spTree>
    <p:extLst>
      <p:ext uri="{BB962C8B-B14F-4D97-AF65-F5344CB8AC3E}">
        <p14:creationId xmlns:p14="http://schemas.microsoft.com/office/powerpoint/2010/main" val="11827537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CDCE2E-99A1-8B28-D35D-C1AEC32A06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AB43DC8-1A3B-076F-0FB8-9DD6E9352AC1}"/>
              </a:ext>
            </a:extLst>
          </p:cNvPr>
          <p:cNvSpPr>
            <a:spLocks noGrp="1"/>
          </p:cNvSpPr>
          <p:nvPr>
            <p:ph type="title"/>
          </p:nvPr>
        </p:nvSpPr>
        <p:spPr/>
        <p:txBody>
          <a:bodyPr/>
          <a:lstStyle/>
          <a:p>
            <a:r>
              <a:rPr lang="en-GB"/>
              <a:t>Single Fee Codes – Immigration &amp; Asylum</a:t>
            </a:r>
          </a:p>
        </p:txBody>
      </p:sp>
      <p:sp>
        <p:nvSpPr>
          <p:cNvPr id="3" name="Content Placeholder 2">
            <a:extLst>
              <a:ext uri="{FF2B5EF4-FFF2-40B4-BE49-F238E27FC236}">
                <a16:creationId xmlns:a16="http://schemas.microsoft.com/office/drawing/2014/main" id="{A9F127BD-AAFD-AD7D-EE85-78BAE5D98D57}"/>
              </a:ext>
            </a:extLst>
          </p:cNvPr>
          <p:cNvSpPr>
            <a:spLocks noGrp="1"/>
          </p:cNvSpPr>
          <p:nvPr>
            <p:ph idx="1"/>
          </p:nvPr>
        </p:nvSpPr>
        <p:spPr>
          <a:xfrm>
            <a:off x="809425" y="1187532"/>
            <a:ext cx="10947145" cy="5298332"/>
          </a:xfrm>
        </p:spPr>
        <p:txBody>
          <a:bodyPr vert="horz" lIns="0" tIns="0" rIns="0" bIns="0" rtlCol="0" anchor="t">
            <a:normAutofit/>
          </a:bodyPr>
          <a:lstStyle/>
          <a:p>
            <a:r>
              <a:rPr lang="en-GB" sz="2000" dirty="0"/>
              <a:t>The Single Fee Codes have also, where possible, been mapped against a pre-existing code that providers are used to reporting.</a:t>
            </a:r>
            <a:endParaRPr lang="en-GB" sz="2000" dirty="0">
              <a:cs typeface="Arial"/>
            </a:endParaRPr>
          </a:p>
          <a:p>
            <a:r>
              <a:rPr lang="en-GB" sz="2000" dirty="0"/>
              <a:t>For </a:t>
            </a:r>
            <a:r>
              <a:rPr lang="en-GB" sz="2000" b="1" dirty="0"/>
              <a:t>Immigration &amp; Asylum</a:t>
            </a:r>
            <a:r>
              <a:rPr lang="en-GB" sz="2000" dirty="0"/>
              <a:t>, </a:t>
            </a:r>
            <a:r>
              <a:rPr lang="en-GB" sz="2000" b="1" dirty="0"/>
              <a:t>98% of Hourly rates and Standard Fee claims </a:t>
            </a:r>
            <a:r>
              <a:rPr lang="en-GB" sz="2000" dirty="0"/>
              <a:t>will map across from a MT1 code to an equivalent Fee Code.</a:t>
            </a:r>
            <a:endParaRPr lang="en-GB" sz="2000" dirty="0">
              <a:cs typeface="Arial"/>
            </a:endParaRPr>
          </a:p>
          <a:p>
            <a:r>
              <a:rPr lang="en-GB" sz="2000" dirty="0"/>
              <a:t>In CWA, it was the Matter Type 1 (MT1) code that determined the fee scheme and fee triggered. </a:t>
            </a:r>
            <a:endParaRPr lang="en-GB" sz="2000" dirty="0">
              <a:cs typeface="Arial"/>
            </a:endParaRPr>
          </a:p>
          <a:p>
            <a:r>
              <a:rPr lang="en-GB" sz="2000" dirty="0"/>
              <a:t>In SaBC, the Single Fee Code will determine the fee scheme and Standard Fee credited.</a:t>
            </a:r>
            <a:endParaRPr lang="en-GB" sz="2000" dirty="0">
              <a:cs typeface="Arial"/>
            </a:endParaRPr>
          </a:p>
          <a:p>
            <a:r>
              <a:rPr lang="en-GB" sz="2000" dirty="0"/>
              <a:t>There will be 26 Single Fee Codes compared to 18 MT1 codes.</a:t>
            </a:r>
            <a:endParaRPr lang="en-GB" sz="2000" dirty="0">
              <a:cs typeface="Arial"/>
            </a:endParaRPr>
          </a:p>
          <a:p>
            <a:r>
              <a:rPr lang="en-GB" sz="2000" dirty="0"/>
              <a:t>Providers </a:t>
            </a:r>
            <a:r>
              <a:rPr lang="en-GB" sz="2000" b="1" dirty="0"/>
              <a:t>must</a:t>
            </a:r>
            <a:r>
              <a:rPr lang="en-GB" sz="2000" dirty="0"/>
              <a:t> still report the Matter Type 1 and 2 codes along with the Fee Code.</a:t>
            </a:r>
            <a:endParaRPr lang="en-GB" sz="2000" dirty="0">
              <a:cs typeface="Arial"/>
            </a:endParaRPr>
          </a:p>
          <a:p>
            <a:r>
              <a:rPr lang="en-GB" sz="2000" dirty="0"/>
              <a:t>The Standard Fee, single Fee Codes will also include the value of the substantive hearing additional payment (where applicable).</a:t>
            </a:r>
            <a:endParaRPr lang="en-GB" sz="2000" dirty="0">
              <a:cs typeface="Arial"/>
            </a:endParaRPr>
          </a:p>
          <a:p>
            <a:r>
              <a:rPr lang="en-GB" sz="2000" dirty="0"/>
              <a:t>Providers will still need to claim for any other additional payments and disbursements, to ensure they are priced in addition to the Fee Code.</a:t>
            </a:r>
            <a:endParaRPr lang="en-GB" sz="2000" dirty="0">
              <a:cs typeface="Arial"/>
            </a:endParaRPr>
          </a:p>
          <a:p>
            <a:endParaRPr lang="en-GB" sz="2000" dirty="0"/>
          </a:p>
          <a:p>
            <a:endParaRPr lang="en-GB" sz="2000" dirty="0">
              <a:cs typeface="Arial"/>
            </a:endParaRPr>
          </a:p>
        </p:txBody>
      </p:sp>
      <p:sp>
        <p:nvSpPr>
          <p:cNvPr id="5" name="Slide Number Placeholder 4">
            <a:extLst>
              <a:ext uri="{FF2B5EF4-FFF2-40B4-BE49-F238E27FC236}">
                <a16:creationId xmlns:a16="http://schemas.microsoft.com/office/drawing/2014/main" id="{C05C0462-1ECB-909C-566A-F2BB0AB95AA1}"/>
              </a:ext>
            </a:extLst>
          </p:cNvPr>
          <p:cNvSpPr>
            <a:spLocks noGrp="1"/>
          </p:cNvSpPr>
          <p:nvPr>
            <p:ph type="sldNum" sz="quarter" idx="12"/>
          </p:nvPr>
        </p:nvSpPr>
        <p:spPr/>
        <p:txBody>
          <a:bodyPr/>
          <a:lstStyle/>
          <a:p>
            <a:fld id="{C0189ED6-F87B-4BC1-907E-EF602CA5C674}" type="slidenum">
              <a:rPr lang="en-GB" smtClean="0"/>
              <a:t>6</a:t>
            </a:fld>
            <a:endParaRPr lang="en-GB"/>
          </a:p>
        </p:txBody>
      </p:sp>
      <p:sp>
        <p:nvSpPr>
          <p:cNvPr id="4" name="Footer Placeholder 3">
            <a:extLst>
              <a:ext uri="{FF2B5EF4-FFF2-40B4-BE49-F238E27FC236}">
                <a16:creationId xmlns:a16="http://schemas.microsoft.com/office/drawing/2014/main" id="{C7082694-9FC0-047E-BC91-3D73F92DEC97}"/>
              </a:ext>
            </a:extLst>
          </p:cNvPr>
          <p:cNvSpPr>
            <a:spLocks noGrp="1"/>
          </p:cNvSpPr>
          <p:nvPr>
            <p:ph type="ftr" sz="quarter" idx="11"/>
          </p:nvPr>
        </p:nvSpPr>
        <p:spPr/>
        <p:txBody>
          <a:bodyPr/>
          <a:lstStyle/>
          <a:p>
            <a:r>
              <a:rPr lang="en-GB"/>
              <a:t>CMA - Introduction to SaBC Immigration &amp; Asylum Fee Codes</a:t>
            </a:r>
          </a:p>
        </p:txBody>
      </p:sp>
    </p:spTree>
    <p:extLst>
      <p:ext uri="{BB962C8B-B14F-4D97-AF65-F5344CB8AC3E}">
        <p14:creationId xmlns:p14="http://schemas.microsoft.com/office/powerpoint/2010/main" val="33639399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E20E-B21C-0265-4C45-6140B48A0523}"/>
              </a:ext>
            </a:extLst>
          </p:cNvPr>
          <p:cNvSpPr>
            <a:spLocks noGrp="1"/>
          </p:cNvSpPr>
          <p:nvPr>
            <p:ph type="title"/>
          </p:nvPr>
        </p:nvSpPr>
        <p:spPr>
          <a:xfrm>
            <a:off x="654575" y="174779"/>
            <a:ext cx="10728000" cy="900000"/>
          </a:xfrm>
        </p:spPr>
        <p:txBody>
          <a:bodyPr/>
          <a:lstStyle/>
          <a:p>
            <a:r>
              <a:rPr lang="en-GB"/>
              <a:t>Mapping of Fee Codes: Standard Fee Scheme</a:t>
            </a:r>
          </a:p>
        </p:txBody>
      </p:sp>
      <p:sp>
        <p:nvSpPr>
          <p:cNvPr id="5" name="Slide Number Placeholder 4">
            <a:extLst>
              <a:ext uri="{FF2B5EF4-FFF2-40B4-BE49-F238E27FC236}">
                <a16:creationId xmlns:a16="http://schemas.microsoft.com/office/drawing/2014/main" id="{3D136704-D477-32E8-A4DE-C2E56AC7C343}"/>
              </a:ext>
            </a:extLst>
          </p:cNvPr>
          <p:cNvSpPr>
            <a:spLocks noGrp="1"/>
          </p:cNvSpPr>
          <p:nvPr>
            <p:ph type="sldNum" sz="quarter" idx="12"/>
          </p:nvPr>
        </p:nvSpPr>
        <p:spPr/>
        <p:txBody>
          <a:bodyPr/>
          <a:lstStyle/>
          <a:p>
            <a:fld id="{C0189ED6-F87B-4BC1-907E-EF602CA5C674}" type="slidenum">
              <a:rPr lang="en-GB" smtClean="0"/>
              <a:t>7</a:t>
            </a:fld>
            <a:endParaRPr lang="en-GB"/>
          </a:p>
        </p:txBody>
      </p:sp>
      <p:sp>
        <p:nvSpPr>
          <p:cNvPr id="4" name="Content Placeholder 3" descr="Table showing comparison of Matter Type and Fee Codes">
            <a:extLst>
              <a:ext uri="{FF2B5EF4-FFF2-40B4-BE49-F238E27FC236}">
                <a16:creationId xmlns:a16="http://schemas.microsoft.com/office/drawing/2014/main" id="{1B0BAB3C-2F1F-3B9D-3D55-537940108C43}"/>
              </a:ext>
            </a:extLst>
          </p:cNvPr>
          <p:cNvSpPr>
            <a:spLocks noGrp="1"/>
          </p:cNvSpPr>
          <p:nvPr>
            <p:ph idx="1"/>
          </p:nvPr>
        </p:nvSpPr>
        <p:spPr>
          <a:xfrm>
            <a:off x="654575" y="1074779"/>
            <a:ext cx="11030745" cy="5094786"/>
          </a:xfrm>
        </p:spPr>
        <p:txBody>
          <a:bodyPr>
            <a:normAutofit/>
          </a:bodyPr>
          <a:lstStyle/>
          <a:p>
            <a:endParaRPr lang="en-GB"/>
          </a:p>
          <a:p>
            <a:endParaRPr lang="en-GB"/>
          </a:p>
          <a:p>
            <a:endParaRPr lang="en-GB"/>
          </a:p>
          <a:p>
            <a:endParaRPr lang="en-GB"/>
          </a:p>
          <a:p>
            <a:endParaRPr lang="en-GB"/>
          </a:p>
        </p:txBody>
      </p:sp>
      <p:graphicFrame>
        <p:nvGraphicFramePr>
          <p:cNvPr id="3" name="Table 2">
            <a:extLst>
              <a:ext uri="{FF2B5EF4-FFF2-40B4-BE49-F238E27FC236}">
                <a16:creationId xmlns:a16="http://schemas.microsoft.com/office/drawing/2014/main" id="{99D79188-0DA4-4F43-E38C-7D03B28865A7}"/>
              </a:ext>
            </a:extLst>
          </p:cNvPr>
          <p:cNvGraphicFramePr>
            <a:graphicFrameLocks noGrp="1"/>
          </p:cNvGraphicFramePr>
          <p:nvPr>
            <p:extLst>
              <p:ext uri="{D42A27DB-BD31-4B8C-83A1-F6EECF244321}">
                <p14:modId xmlns:p14="http://schemas.microsoft.com/office/powerpoint/2010/main" val="3574650664"/>
              </p:ext>
            </p:extLst>
          </p:nvPr>
        </p:nvGraphicFramePr>
        <p:xfrm>
          <a:off x="597183" y="1330970"/>
          <a:ext cx="9720502" cy="4772755"/>
        </p:xfrm>
        <a:graphic>
          <a:graphicData uri="http://schemas.openxmlformats.org/drawingml/2006/table">
            <a:tbl>
              <a:tblPr firstRow="1" bandRow="1">
                <a:tableStyleId>{5C22544A-7EE6-4342-B048-85BDC9FD1C3A}</a:tableStyleId>
              </a:tblPr>
              <a:tblGrid>
                <a:gridCol w="950026">
                  <a:extLst>
                    <a:ext uri="{9D8B030D-6E8A-4147-A177-3AD203B41FA5}">
                      <a16:colId xmlns:a16="http://schemas.microsoft.com/office/drawing/2014/main" val="1277547324"/>
                    </a:ext>
                  </a:extLst>
                </a:gridCol>
                <a:gridCol w="3780346">
                  <a:extLst>
                    <a:ext uri="{9D8B030D-6E8A-4147-A177-3AD203B41FA5}">
                      <a16:colId xmlns:a16="http://schemas.microsoft.com/office/drawing/2014/main" val="499553772"/>
                    </a:ext>
                  </a:extLst>
                </a:gridCol>
                <a:gridCol w="802260">
                  <a:extLst>
                    <a:ext uri="{9D8B030D-6E8A-4147-A177-3AD203B41FA5}">
                      <a16:colId xmlns:a16="http://schemas.microsoft.com/office/drawing/2014/main" val="1203884438"/>
                    </a:ext>
                  </a:extLst>
                </a:gridCol>
                <a:gridCol w="4187870">
                  <a:extLst>
                    <a:ext uri="{9D8B030D-6E8A-4147-A177-3AD203B41FA5}">
                      <a16:colId xmlns:a16="http://schemas.microsoft.com/office/drawing/2014/main" val="3733561780"/>
                    </a:ext>
                  </a:extLst>
                </a:gridCol>
              </a:tblGrid>
              <a:tr h="367135">
                <a:tc gridSpan="2">
                  <a:txBody>
                    <a:bodyPr/>
                    <a:lstStyle/>
                    <a:p>
                      <a:pPr algn="ctr"/>
                      <a:r>
                        <a:rPr lang="en-GB"/>
                        <a:t>Matter Type codes</a:t>
                      </a:r>
                    </a:p>
                  </a:txBody>
                  <a:tcPr/>
                </a:tc>
                <a:tc hMerge="1">
                  <a:txBody>
                    <a:bodyPr/>
                    <a:lstStyle/>
                    <a:p>
                      <a:endParaRPr lang="en-GB"/>
                    </a:p>
                  </a:txBody>
                  <a:tcPr/>
                </a:tc>
                <a:tc gridSpan="2">
                  <a:txBody>
                    <a:bodyPr/>
                    <a:lstStyle/>
                    <a:p>
                      <a:pPr algn="ctr"/>
                      <a:r>
                        <a:rPr lang="en-GB"/>
                        <a:t>Single Fee Codes</a:t>
                      </a:r>
                    </a:p>
                  </a:txBody>
                  <a:tcPr/>
                </a:tc>
                <a:tc hMerge="1">
                  <a:txBody>
                    <a:bodyPr/>
                    <a:lstStyle/>
                    <a:p>
                      <a:endParaRPr lang="en-GB"/>
                    </a:p>
                  </a:txBody>
                  <a:tcPr/>
                </a:tc>
                <a:extLst>
                  <a:ext uri="{0D108BD9-81ED-4DB2-BD59-A6C34878D82A}">
                    <a16:rowId xmlns:a16="http://schemas.microsoft.com/office/drawing/2014/main" val="2358404506"/>
                  </a:ext>
                </a:extLst>
              </a:tr>
              <a:tr h="367135">
                <a:tc>
                  <a:txBody>
                    <a:bodyPr/>
                    <a:lstStyle/>
                    <a:p>
                      <a:pPr algn="ctr"/>
                      <a:r>
                        <a:rPr lang="en-GB"/>
                        <a:t>IALB</a:t>
                      </a:r>
                    </a:p>
                  </a:txBody>
                  <a:tcPr/>
                </a:tc>
                <a:tc>
                  <a:txBody>
                    <a:bodyPr/>
                    <a:lstStyle/>
                    <a:p>
                      <a:pPr algn="ctr"/>
                      <a:r>
                        <a:rPr lang="en-GB"/>
                        <a:t>LH Stage 1 – Asylum</a:t>
                      </a:r>
                    </a:p>
                  </a:txBody>
                  <a:tcPr/>
                </a:tc>
                <a:tc>
                  <a:txBody>
                    <a:bodyPr/>
                    <a:lstStyle/>
                    <a:p>
                      <a:pPr algn="ctr"/>
                      <a:r>
                        <a:rPr lang="en-GB"/>
                        <a:t>IALB</a:t>
                      </a:r>
                    </a:p>
                  </a:txBody>
                  <a:tcPr/>
                </a:tc>
                <a:tc>
                  <a:txBody>
                    <a:bodyPr/>
                    <a:lstStyle/>
                    <a:p>
                      <a:pPr algn="ctr"/>
                      <a:r>
                        <a:rPr lang="en-GB"/>
                        <a:t>LH Stage 1 – Asylum</a:t>
                      </a:r>
                    </a:p>
                  </a:txBody>
                  <a:tcPr/>
                </a:tc>
                <a:extLst>
                  <a:ext uri="{0D108BD9-81ED-4DB2-BD59-A6C34878D82A}">
                    <a16:rowId xmlns:a16="http://schemas.microsoft.com/office/drawing/2014/main" val="2082201652"/>
                  </a:ext>
                </a:extLst>
              </a:tr>
              <a:tr h="367135">
                <a:tc>
                  <a:txBody>
                    <a:bodyPr/>
                    <a:lstStyle/>
                    <a:p>
                      <a:pPr algn="ctr"/>
                      <a:r>
                        <a:rPr lang="en-GB"/>
                        <a:t>IMLB</a:t>
                      </a:r>
                    </a:p>
                  </a:txBody>
                  <a:tcPr/>
                </a:tc>
                <a:tc>
                  <a:txBody>
                    <a:bodyPr/>
                    <a:lstStyle/>
                    <a:p>
                      <a:pPr algn="ctr"/>
                      <a:r>
                        <a:rPr lang="en-GB"/>
                        <a:t>LH Stage 1 – Imm </a:t>
                      </a:r>
                    </a:p>
                  </a:txBody>
                  <a:tcPr/>
                </a:tc>
                <a:tc>
                  <a:txBody>
                    <a:bodyPr/>
                    <a:lstStyle/>
                    <a:p>
                      <a:pPr algn="ctr"/>
                      <a:r>
                        <a:rPr lang="en-GB"/>
                        <a:t>IMLB</a:t>
                      </a:r>
                    </a:p>
                  </a:txBody>
                  <a:tcPr/>
                </a:tc>
                <a:tc>
                  <a:txBody>
                    <a:bodyPr/>
                    <a:lstStyle/>
                    <a:p>
                      <a:pPr algn="ctr"/>
                      <a:r>
                        <a:rPr lang="en-GB"/>
                        <a:t>LH Stage 1 – Imm </a:t>
                      </a:r>
                    </a:p>
                  </a:txBody>
                  <a:tcPr/>
                </a:tc>
                <a:extLst>
                  <a:ext uri="{0D108BD9-81ED-4DB2-BD59-A6C34878D82A}">
                    <a16:rowId xmlns:a16="http://schemas.microsoft.com/office/drawing/2014/main" val="2051981464"/>
                  </a:ext>
                </a:extLst>
              </a:tr>
              <a:tr h="367135">
                <a:tc>
                  <a:txBody>
                    <a:bodyPr/>
                    <a:lstStyle/>
                    <a:p>
                      <a:pPr algn="ctr"/>
                      <a:r>
                        <a:rPr lang="en-GB"/>
                        <a:t>IACA</a:t>
                      </a:r>
                    </a:p>
                  </a:txBody>
                  <a:tcPr/>
                </a:tc>
                <a:tc>
                  <a:txBody>
                    <a:bodyPr/>
                    <a:lstStyle/>
                    <a:p>
                      <a:pPr algn="ctr"/>
                      <a:r>
                        <a:rPr lang="en-GB"/>
                        <a:t>CLR Stage 2a - Asylum</a:t>
                      </a:r>
                    </a:p>
                  </a:txBody>
                  <a:tcPr/>
                </a:tc>
                <a:tc>
                  <a:txBody>
                    <a:bodyPr/>
                    <a:lstStyle/>
                    <a:p>
                      <a:pPr algn="ctr"/>
                      <a:r>
                        <a:rPr lang="en-GB"/>
                        <a:t>IACA</a:t>
                      </a:r>
                    </a:p>
                  </a:txBody>
                  <a:tcPr/>
                </a:tc>
                <a:tc>
                  <a:txBody>
                    <a:bodyPr/>
                    <a:lstStyle/>
                    <a:p>
                      <a:pPr algn="ctr"/>
                      <a:r>
                        <a:rPr lang="en-GB"/>
                        <a:t>CLR Stage 2a - Asylum</a:t>
                      </a:r>
                    </a:p>
                  </a:txBody>
                  <a:tcPr/>
                </a:tc>
                <a:extLst>
                  <a:ext uri="{0D108BD9-81ED-4DB2-BD59-A6C34878D82A}">
                    <a16:rowId xmlns:a16="http://schemas.microsoft.com/office/drawing/2014/main" val="1924791788"/>
                  </a:ext>
                </a:extLst>
              </a:tr>
              <a:tr h="367135">
                <a:tc>
                  <a:txBody>
                    <a:bodyPr/>
                    <a:lstStyle/>
                    <a:p>
                      <a:pPr algn="ctr"/>
                      <a:r>
                        <a:rPr lang="en-GB"/>
                        <a:t>IMCA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2a - Imm</a:t>
                      </a:r>
                    </a:p>
                  </a:txBody>
                  <a:tcPr/>
                </a:tc>
                <a:tc>
                  <a:txBody>
                    <a:bodyPr/>
                    <a:lstStyle/>
                    <a:p>
                      <a:pPr algn="ctr"/>
                      <a:r>
                        <a:rPr lang="en-GB"/>
                        <a:t>IMCA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2a - Imm</a:t>
                      </a:r>
                    </a:p>
                  </a:txBody>
                  <a:tcPr/>
                </a:tc>
                <a:extLst>
                  <a:ext uri="{0D108BD9-81ED-4DB2-BD59-A6C34878D82A}">
                    <a16:rowId xmlns:a16="http://schemas.microsoft.com/office/drawing/2014/main" val="2719275624"/>
                  </a:ext>
                </a:extLst>
              </a:tr>
              <a:tr h="367135">
                <a:tc>
                  <a:txBody>
                    <a:bodyPr/>
                    <a:lstStyle/>
                    <a:p>
                      <a:pPr algn="ctr"/>
                      <a:r>
                        <a:rPr lang="en-GB"/>
                        <a:t>IACB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2b - Asylum</a:t>
                      </a:r>
                    </a:p>
                  </a:txBody>
                  <a:tcPr/>
                </a:tc>
                <a:tc>
                  <a:txBody>
                    <a:bodyPr/>
                    <a:lstStyle/>
                    <a:p>
                      <a:pPr algn="ctr"/>
                      <a:r>
                        <a:rPr lang="en-GB"/>
                        <a:t>IACB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2b - Asylum</a:t>
                      </a:r>
                    </a:p>
                  </a:txBody>
                  <a:tcPr/>
                </a:tc>
                <a:extLst>
                  <a:ext uri="{0D108BD9-81ED-4DB2-BD59-A6C34878D82A}">
                    <a16:rowId xmlns:a16="http://schemas.microsoft.com/office/drawing/2014/main" val="425253056"/>
                  </a:ext>
                </a:extLst>
              </a:tr>
              <a:tr h="367135">
                <a:tc>
                  <a:txBody>
                    <a:bodyPr/>
                    <a:lstStyle/>
                    <a:p>
                      <a:pPr algn="ctr"/>
                      <a:r>
                        <a:rPr lang="en-GB"/>
                        <a:t>IMCB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2b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tc>
                  <a:txBody>
                    <a:bodyPr/>
                    <a:lstStyle/>
                    <a:p>
                      <a:pPr algn="ctr"/>
                      <a:r>
                        <a:rPr lang="en-GB"/>
                        <a:t>IMCB</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2b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extLst>
                  <a:ext uri="{0D108BD9-81ED-4DB2-BD59-A6C34878D82A}">
                    <a16:rowId xmlns:a16="http://schemas.microsoft.com/office/drawing/2014/main" val="1596793573"/>
                  </a:ext>
                </a:extLst>
              </a:tr>
              <a:tr h="367135">
                <a:tc>
                  <a:txBody>
                    <a:bodyPr/>
                    <a:lstStyle/>
                    <a:p>
                      <a:pPr algn="ctr"/>
                      <a:r>
                        <a:rPr lang="en-GB"/>
                        <a:t>IACC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2c - Asylum</a:t>
                      </a:r>
                    </a:p>
                  </a:txBody>
                  <a:tcPr/>
                </a:tc>
                <a:tc>
                  <a:txBody>
                    <a:bodyPr/>
                    <a:lstStyle/>
                    <a:p>
                      <a:pPr algn="ctr"/>
                      <a:r>
                        <a:rPr lang="en-GB"/>
                        <a:t>IACC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2c - Asylum</a:t>
                      </a:r>
                    </a:p>
                  </a:txBody>
                  <a:tcPr/>
                </a:tc>
                <a:extLst>
                  <a:ext uri="{0D108BD9-81ED-4DB2-BD59-A6C34878D82A}">
                    <a16:rowId xmlns:a16="http://schemas.microsoft.com/office/drawing/2014/main" val="2441682560"/>
                  </a:ext>
                </a:extLst>
              </a:tr>
              <a:tr h="367135">
                <a:tc>
                  <a:txBody>
                    <a:bodyPr/>
                    <a:lstStyle/>
                    <a:p>
                      <a:pPr algn="ctr"/>
                      <a:r>
                        <a:rPr lang="en-GB"/>
                        <a:t>IMCC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2c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tc>
                  <a:txBody>
                    <a:bodyPr/>
                    <a:lstStyle/>
                    <a:p>
                      <a:pPr algn="ctr"/>
                      <a:r>
                        <a:rPr lang="en-GB"/>
                        <a:t>IMCC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2c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extLst>
                  <a:ext uri="{0D108BD9-81ED-4DB2-BD59-A6C34878D82A}">
                    <a16:rowId xmlns:a16="http://schemas.microsoft.com/office/drawing/2014/main" val="1413019666"/>
                  </a:ext>
                </a:extLst>
              </a:tr>
              <a:tr h="367135">
                <a:tc>
                  <a:txBody>
                    <a:bodyPr/>
                    <a:lstStyle/>
                    <a:p>
                      <a:pPr algn="ctr"/>
                      <a:r>
                        <a:rPr lang="en-GB"/>
                        <a:t>IACE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2d - Asylum</a:t>
                      </a:r>
                    </a:p>
                  </a:txBody>
                  <a:tcPr/>
                </a:tc>
                <a:tc>
                  <a:txBody>
                    <a:bodyPr/>
                    <a:lstStyle/>
                    <a:p>
                      <a:pPr algn="ctr"/>
                      <a:r>
                        <a:rPr lang="en-GB"/>
                        <a:t>IACE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2d - Asylum</a:t>
                      </a:r>
                    </a:p>
                  </a:txBody>
                  <a:tcPr/>
                </a:tc>
                <a:extLst>
                  <a:ext uri="{0D108BD9-81ED-4DB2-BD59-A6C34878D82A}">
                    <a16:rowId xmlns:a16="http://schemas.microsoft.com/office/drawing/2014/main" val="107729472"/>
                  </a:ext>
                </a:extLst>
              </a:tr>
              <a:tr h="367135">
                <a:tc>
                  <a:txBody>
                    <a:bodyPr/>
                    <a:lstStyle/>
                    <a:p>
                      <a:pPr algn="ctr"/>
                      <a:r>
                        <a:rPr lang="en-GB"/>
                        <a:t>IMCE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2d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tc>
                  <a:txBody>
                    <a:bodyPr/>
                    <a:lstStyle/>
                    <a:p>
                      <a:pPr algn="ctr"/>
                      <a:r>
                        <a:rPr lang="en-GB"/>
                        <a:t>IMCE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2d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extLst>
                  <a:ext uri="{0D108BD9-81ED-4DB2-BD59-A6C34878D82A}">
                    <a16:rowId xmlns:a16="http://schemas.microsoft.com/office/drawing/2014/main" val="3836642808"/>
                  </a:ext>
                </a:extLst>
              </a:tr>
              <a:tr h="367135">
                <a:tc>
                  <a:txBody>
                    <a:bodyPr/>
                    <a:lstStyle/>
                    <a:p>
                      <a:pPr algn="ctr"/>
                      <a:r>
                        <a:rPr lang="en-GB"/>
                        <a:t>IACF</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2e - Asylum</a:t>
                      </a:r>
                    </a:p>
                  </a:txBody>
                  <a:tcPr/>
                </a:tc>
                <a:tc>
                  <a:txBody>
                    <a:bodyPr/>
                    <a:lstStyle/>
                    <a:p>
                      <a:pPr algn="ctr"/>
                      <a:r>
                        <a:rPr lang="en-GB"/>
                        <a:t>IACF</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2e - Asylum</a:t>
                      </a:r>
                    </a:p>
                  </a:txBody>
                  <a:tcPr/>
                </a:tc>
                <a:extLst>
                  <a:ext uri="{0D108BD9-81ED-4DB2-BD59-A6C34878D82A}">
                    <a16:rowId xmlns:a16="http://schemas.microsoft.com/office/drawing/2014/main" val="4114994142"/>
                  </a:ext>
                </a:extLst>
              </a:tr>
              <a:tr h="367135">
                <a:tc>
                  <a:txBody>
                    <a:bodyPr/>
                    <a:lstStyle/>
                    <a:p>
                      <a:pPr algn="ctr"/>
                      <a:r>
                        <a:rPr lang="en-GB"/>
                        <a:t>IMCF</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2e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tc>
                  <a:txBody>
                    <a:bodyPr/>
                    <a:lstStyle/>
                    <a:p>
                      <a:pPr algn="ctr"/>
                      <a:r>
                        <a:rPr lang="en-GB"/>
                        <a:t>IMCF</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a:ln>
                            <a:noFill/>
                          </a:ln>
                          <a:solidFill>
                            <a:prstClr val="black"/>
                          </a:solidFill>
                          <a:effectLst/>
                          <a:uLnTx/>
                          <a:uFillTx/>
                          <a:latin typeface="Arial"/>
                          <a:ea typeface="+mn-ea"/>
                          <a:cs typeface="+mn-cs"/>
                        </a:rPr>
                        <a:t>CLR Stage 2e </a:t>
                      </a:r>
                      <a:r>
                        <a:rPr kumimoji="0" lang="en-GB" sz="1800" b="0" i="0" u="none" strike="noStrike" kern="1200" cap="none" spc="0" normalizeH="0" baseline="0" noProof="0">
                          <a:ln>
                            <a:noFill/>
                          </a:ln>
                          <a:solidFill>
                            <a:prstClr val="black"/>
                          </a:solidFill>
                          <a:effectLst/>
                          <a:uLnTx/>
                          <a:uFillTx/>
                          <a:latin typeface="+mn-lt"/>
                          <a:ea typeface="+mn-ea"/>
                          <a:cs typeface="+mn-cs"/>
                        </a:rPr>
                        <a:t>- Imm</a:t>
                      </a:r>
                      <a:endParaRPr kumimoji="0" lang="en-GB" sz="1800" b="0" i="0" u="none" strike="noStrike" kern="1200" cap="none" spc="0" normalizeH="0" baseline="0" noProof="0">
                        <a:ln>
                          <a:noFill/>
                        </a:ln>
                        <a:solidFill>
                          <a:prstClr val="black"/>
                        </a:solidFill>
                        <a:effectLst/>
                        <a:uLnTx/>
                        <a:uFillTx/>
                        <a:latin typeface="Arial"/>
                        <a:ea typeface="+mn-ea"/>
                        <a:cs typeface="+mn-cs"/>
                      </a:endParaRPr>
                    </a:p>
                  </a:txBody>
                  <a:tcPr/>
                </a:tc>
                <a:extLst>
                  <a:ext uri="{0D108BD9-81ED-4DB2-BD59-A6C34878D82A}">
                    <a16:rowId xmlns:a16="http://schemas.microsoft.com/office/drawing/2014/main" val="2824769690"/>
                  </a:ext>
                </a:extLst>
              </a:tr>
            </a:tbl>
          </a:graphicData>
        </a:graphic>
      </p:graphicFrame>
      <p:sp>
        <p:nvSpPr>
          <p:cNvPr id="6" name="TextBox 5">
            <a:extLst>
              <a:ext uri="{FF2B5EF4-FFF2-40B4-BE49-F238E27FC236}">
                <a16:creationId xmlns:a16="http://schemas.microsoft.com/office/drawing/2014/main" id="{E4503BB3-8ED1-DB68-8D73-42A64D6136C7}"/>
              </a:ext>
            </a:extLst>
          </p:cNvPr>
          <p:cNvSpPr txBox="1"/>
          <p:nvPr/>
        </p:nvSpPr>
        <p:spPr>
          <a:xfrm>
            <a:off x="445811" y="912552"/>
            <a:ext cx="11185597" cy="369332"/>
          </a:xfrm>
          <a:prstGeom prst="rect">
            <a:avLst/>
          </a:prstGeom>
          <a:noFill/>
        </p:spPr>
        <p:txBody>
          <a:bodyPr wrap="square" rtlCol="0">
            <a:spAutoFit/>
          </a:bodyPr>
          <a:lstStyle/>
          <a:p>
            <a:r>
              <a:rPr lang="en-GB"/>
              <a:t>For matters paid under the Standard Fee codes, all claims will map across to an existing Matter Type 1 code.</a:t>
            </a:r>
          </a:p>
        </p:txBody>
      </p:sp>
      <p:sp>
        <p:nvSpPr>
          <p:cNvPr id="7" name="Footer Placeholder 6">
            <a:extLst>
              <a:ext uri="{FF2B5EF4-FFF2-40B4-BE49-F238E27FC236}">
                <a16:creationId xmlns:a16="http://schemas.microsoft.com/office/drawing/2014/main" id="{D33D5EAB-8EA4-1A89-DCE0-F24E850F5404}"/>
              </a:ext>
            </a:extLst>
          </p:cNvPr>
          <p:cNvSpPr>
            <a:spLocks noGrp="1"/>
          </p:cNvSpPr>
          <p:nvPr>
            <p:ph type="ftr" sz="quarter" idx="11"/>
          </p:nvPr>
        </p:nvSpPr>
        <p:spPr/>
        <p:txBody>
          <a:bodyPr/>
          <a:lstStyle/>
          <a:p>
            <a:r>
              <a:rPr lang="en-GB"/>
              <a:t>CMA - Introduction to SaBC Immigration &amp; Asylum Fee Codes</a:t>
            </a:r>
          </a:p>
        </p:txBody>
      </p:sp>
    </p:spTree>
    <p:extLst>
      <p:ext uri="{BB962C8B-B14F-4D97-AF65-F5344CB8AC3E}">
        <p14:creationId xmlns:p14="http://schemas.microsoft.com/office/powerpoint/2010/main" val="14707706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289735-8877-5A2D-9ACD-6EE69D948C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4E96070-849E-8D45-A657-06D62EBD1216}"/>
              </a:ext>
            </a:extLst>
          </p:cNvPr>
          <p:cNvSpPr>
            <a:spLocks noGrp="1"/>
          </p:cNvSpPr>
          <p:nvPr>
            <p:ph type="title"/>
          </p:nvPr>
        </p:nvSpPr>
        <p:spPr>
          <a:xfrm>
            <a:off x="654575" y="174779"/>
            <a:ext cx="10728000" cy="900000"/>
          </a:xfrm>
        </p:spPr>
        <p:txBody>
          <a:bodyPr/>
          <a:lstStyle/>
          <a:p>
            <a:r>
              <a:rPr lang="en-GB"/>
              <a:t>Mapping of Fee Codes: Hourly Rates</a:t>
            </a:r>
          </a:p>
        </p:txBody>
      </p:sp>
      <p:sp>
        <p:nvSpPr>
          <p:cNvPr id="5" name="Slide Number Placeholder 4">
            <a:extLst>
              <a:ext uri="{FF2B5EF4-FFF2-40B4-BE49-F238E27FC236}">
                <a16:creationId xmlns:a16="http://schemas.microsoft.com/office/drawing/2014/main" id="{2B52C06E-6503-C8CF-1566-8EF97A37E3FC}"/>
              </a:ext>
            </a:extLst>
          </p:cNvPr>
          <p:cNvSpPr>
            <a:spLocks noGrp="1"/>
          </p:cNvSpPr>
          <p:nvPr>
            <p:ph type="sldNum" sz="quarter" idx="12"/>
          </p:nvPr>
        </p:nvSpPr>
        <p:spPr/>
        <p:txBody>
          <a:bodyPr/>
          <a:lstStyle/>
          <a:p>
            <a:fld id="{C0189ED6-F87B-4BC1-907E-EF602CA5C674}" type="slidenum">
              <a:rPr lang="en-GB" smtClean="0"/>
              <a:t>8</a:t>
            </a:fld>
            <a:endParaRPr lang="en-GB"/>
          </a:p>
        </p:txBody>
      </p:sp>
      <p:sp>
        <p:nvSpPr>
          <p:cNvPr id="4" name="Content Placeholder 3" descr="Table showing comparison of matter types and fee codes">
            <a:extLst>
              <a:ext uri="{FF2B5EF4-FFF2-40B4-BE49-F238E27FC236}">
                <a16:creationId xmlns:a16="http://schemas.microsoft.com/office/drawing/2014/main" id="{EC7C5ED4-5ABB-365D-383C-43CC082D3F96}"/>
              </a:ext>
            </a:extLst>
          </p:cNvPr>
          <p:cNvSpPr>
            <a:spLocks noGrp="1"/>
          </p:cNvSpPr>
          <p:nvPr>
            <p:ph idx="1"/>
          </p:nvPr>
        </p:nvSpPr>
        <p:spPr>
          <a:xfrm>
            <a:off x="654575" y="1074779"/>
            <a:ext cx="11030745" cy="5094786"/>
          </a:xfrm>
        </p:spPr>
        <p:txBody>
          <a:bodyPr>
            <a:normAutofit/>
          </a:bodyPr>
          <a:lstStyle/>
          <a:p>
            <a:endParaRPr lang="en-GB"/>
          </a:p>
          <a:p>
            <a:endParaRPr lang="en-GB"/>
          </a:p>
          <a:p>
            <a:endParaRPr lang="en-GB"/>
          </a:p>
          <a:p>
            <a:endParaRPr lang="en-GB"/>
          </a:p>
          <a:p>
            <a:endParaRPr lang="en-GB"/>
          </a:p>
        </p:txBody>
      </p:sp>
      <p:graphicFrame>
        <p:nvGraphicFramePr>
          <p:cNvPr id="3" name="Table 2">
            <a:extLst>
              <a:ext uri="{FF2B5EF4-FFF2-40B4-BE49-F238E27FC236}">
                <a16:creationId xmlns:a16="http://schemas.microsoft.com/office/drawing/2014/main" id="{FE4B082B-72E6-F98D-F03A-7809D40B224A}"/>
              </a:ext>
            </a:extLst>
          </p:cNvPr>
          <p:cNvGraphicFramePr>
            <a:graphicFrameLocks noGrp="1"/>
          </p:cNvGraphicFramePr>
          <p:nvPr>
            <p:extLst>
              <p:ext uri="{D42A27DB-BD31-4B8C-83A1-F6EECF244321}">
                <p14:modId xmlns:p14="http://schemas.microsoft.com/office/powerpoint/2010/main" val="3431637568"/>
              </p:ext>
            </p:extLst>
          </p:nvPr>
        </p:nvGraphicFramePr>
        <p:xfrm>
          <a:off x="560796" y="1553331"/>
          <a:ext cx="10882852" cy="3023020"/>
        </p:xfrm>
        <a:graphic>
          <a:graphicData uri="http://schemas.openxmlformats.org/drawingml/2006/table">
            <a:tbl>
              <a:tblPr firstRow="1" bandRow="1">
                <a:tableStyleId>{5C22544A-7EE6-4342-B048-85BDC9FD1C3A}</a:tableStyleId>
              </a:tblPr>
              <a:tblGrid>
                <a:gridCol w="1162350">
                  <a:extLst>
                    <a:ext uri="{9D8B030D-6E8A-4147-A177-3AD203B41FA5}">
                      <a16:colId xmlns:a16="http://schemas.microsoft.com/office/drawing/2014/main" val="2890731074"/>
                    </a:ext>
                  </a:extLst>
                </a:gridCol>
                <a:gridCol w="950026">
                  <a:extLst>
                    <a:ext uri="{9D8B030D-6E8A-4147-A177-3AD203B41FA5}">
                      <a16:colId xmlns:a16="http://schemas.microsoft.com/office/drawing/2014/main" val="1277547324"/>
                    </a:ext>
                  </a:extLst>
                </a:gridCol>
                <a:gridCol w="3780346">
                  <a:extLst>
                    <a:ext uri="{9D8B030D-6E8A-4147-A177-3AD203B41FA5}">
                      <a16:colId xmlns:a16="http://schemas.microsoft.com/office/drawing/2014/main" val="499553772"/>
                    </a:ext>
                  </a:extLst>
                </a:gridCol>
                <a:gridCol w="802260">
                  <a:extLst>
                    <a:ext uri="{9D8B030D-6E8A-4147-A177-3AD203B41FA5}">
                      <a16:colId xmlns:a16="http://schemas.microsoft.com/office/drawing/2014/main" val="1203884438"/>
                    </a:ext>
                  </a:extLst>
                </a:gridCol>
                <a:gridCol w="4187870">
                  <a:extLst>
                    <a:ext uri="{9D8B030D-6E8A-4147-A177-3AD203B41FA5}">
                      <a16:colId xmlns:a16="http://schemas.microsoft.com/office/drawing/2014/main" val="3733561780"/>
                    </a:ext>
                  </a:extLst>
                </a:gridCol>
              </a:tblGrid>
              <a:tr h="367135">
                <a:tc>
                  <a:txBody>
                    <a:bodyPr/>
                    <a:lstStyle/>
                    <a:p>
                      <a:r>
                        <a:rPr lang="en-GB"/>
                        <a:t>Fee Scheme</a:t>
                      </a:r>
                    </a:p>
                  </a:txBody>
                  <a:tcPr/>
                </a:tc>
                <a:tc gridSpan="2">
                  <a:txBody>
                    <a:bodyPr/>
                    <a:lstStyle/>
                    <a:p>
                      <a:r>
                        <a:rPr lang="en-GB"/>
                        <a:t>Matter Type codes</a:t>
                      </a:r>
                    </a:p>
                  </a:txBody>
                  <a:tcPr/>
                </a:tc>
                <a:tc hMerge="1">
                  <a:txBody>
                    <a:bodyPr/>
                    <a:lstStyle/>
                    <a:p>
                      <a:endParaRPr lang="en-GB"/>
                    </a:p>
                  </a:txBody>
                  <a:tcPr/>
                </a:tc>
                <a:tc gridSpan="2">
                  <a:txBody>
                    <a:bodyPr/>
                    <a:lstStyle/>
                    <a:p>
                      <a:r>
                        <a:rPr lang="en-GB"/>
                        <a:t>Single Fee Codes</a:t>
                      </a:r>
                    </a:p>
                  </a:txBody>
                  <a:tcPr/>
                </a:tc>
                <a:tc hMerge="1">
                  <a:txBody>
                    <a:bodyPr/>
                    <a:lstStyle/>
                    <a:p>
                      <a:endParaRPr lang="en-GB"/>
                    </a:p>
                  </a:txBody>
                  <a:tcPr/>
                </a:tc>
                <a:extLst>
                  <a:ext uri="{0D108BD9-81ED-4DB2-BD59-A6C34878D82A}">
                    <a16:rowId xmlns:a16="http://schemas.microsoft.com/office/drawing/2014/main" val="2358404506"/>
                  </a:ext>
                </a:extLst>
              </a:tr>
              <a:tr h="367135">
                <a:tc rowSpan="4">
                  <a:txBody>
                    <a:bodyPr/>
                    <a:lstStyle/>
                    <a:p>
                      <a:r>
                        <a:rPr lang="en-GB"/>
                        <a:t>Hourly rates</a:t>
                      </a:r>
                    </a:p>
                  </a:txBody>
                  <a:tcPr/>
                </a:tc>
                <a:tc>
                  <a:txBody>
                    <a:bodyPr/>
                    <a:lstStyle/>
                    <a:p>
                      <a:r>
                        <a:rPr lang="en-GB"/>
                        <a:t>IAXL</a:t>
                      </a:r>
                    </a:p>
                  </a:txBody>
                  <a:tcPr/>
                </a:tc>
                <a:tc>
                  <a:txBody>
                    <a:bodyPr/>
                    <a:lstStyle/>
                    <a:p>
                      <a:r>
                        <a:rPr lang="en-GB"/>
                        <a:t>LH Hourly Rates - Asylum </a:t>
                      </a:r>
                    </a:p>
                  </a:txBody>
                  <a:tcPr/>
                </a:tc>
                <a:tc>
                  <a:txBody>
                    <a:bodyPr/>
                    <a:lstStyle/>
                    <a:p>
                      <a:r>
                        <a:rPr lang="en-GB"/>
                        <a:t>IAXL</a:t>
                      </a:r>
                    </a:p>
                  </a:txBody>
                  <a:tcPr/>
                </a:tc>
                <a:tc>
                  <a:txBody>
                    <a:bodyPr/>
                    <a:lstStyle/>
                    <a:p>
                      <a:r>
                        <a:rPr lang="en-GB"/>
                        <a:t>LH Hourly Rates - Asylum </a:t>
                      </a:r>
                    </a:p>
                  </a:txBody>
                  <a:tcPr/>
                </a:tc>
                <a:extLst>
                  <a:ext uri="{0D108BD9-81ED-4DB2-BD59-A6C34878D82A}">
                    <a16:rowId xmlns:a16="http://schemas.microsoft.com/office/drawing/2014/main" val="1924791788"/>
                  </a:ext>
                </a:extLst>
              </a:tr>
              <a:tr h="367135">
                <a:tc vMerge="1">
                  <a:txBody>
                    <a:bodyPr/>
                    <a:lstStyle/>
                    <a:p>
                      <a:endParaRPr lang="en-GB"/>
                    </a:p>
                  </a:txBody>
                  <a:tcPr/>
                </a:tc>
                <a:tc>
                  <a:txBody>
                    <a:bodyPr/>
                    <a:lstStyle/>
                    <a:p>
                      <a:r>
                        <a:rPr lang="en-GB"/>
                        <a:t>IMXL</a:t>
                      </a:r>
                    </a:p>
                  </a:txBody>
                  <a:tcPr/>
                </a:tc>
                <a:tc>
                  <a:txBody>
                    <a:bodyPr/>
                    <a:lstStyle/>
                    <a:p>
                      <a:r>
                        <a:rPr lang="en-GB"/>
                        <a:t>LH Hourly Rates - Imm </a:t>
                      </a:r>
                    </a:p>
                  </a:txBody>
                  <a:tcPr/>
                </a:tc>
                <a:tc>
                  <a:txBody>
                    <a:bodyPr/>
                    <a:lstStyle/>
                    <a:p>
                      <a:r>
                        <a:rPr lang="en-GB"/>
                        <a:t>IMXL</a:t>
                      </a:r>
                    </a:p>
                  </a:txBody>
                  <a:tcPr/>
                </a:tc>
                <a:tc>
                  <a:txBody>
                    <a:bodyPr/>
                    <a:lstStyle/>
                    <a:p>
                      <a:r>
                        <a:rPr lang="en-GB"/>
                        <a:t>LH Hourly Rates - Imm </a:t>
                      </a:r>
                    </a:p>
                  </a:txBody>
                  <a:tcPr/>
                </a:tc>
                <a:extLst>
                  <a:ext uri="{0D108BD9-81ED-4DB2-BD59-A6C34878D82A}">
                    <a16:rowId xmlns:a16="http://schemas.microsoft.com/office/drawing/2014/main" val="2719275624"/>
                  </a:ext>
                </a:extLst>
              </a:tr>
              <a:tr h="367135">
                <a:tc vMerge="1">
                  <a:txBody>
                    <a:bodyPr/>
                    <a:lstStyle/>
                    <a:p>
                      <a:endParaRPr lang="en-GB"/>
                    </a:p>
                  </a:txBody>
                  <a:tcPr/>
                </a:tc>
                <a:tc>
                  <a:txBody>
                    <a:bodyPr/>
                    <a:lstStyle/>
                    <a:p>
                      <a:r>
                        <a:rPr lang="en-GB"/>
                        <a:t>IAXC</a:t>
                      </a:r>
                    </a:p>
                  </a:txBody>
                  <a:tcPr/>
                </a:tc>
                <a:tc>
                  <a:txBody>
                    <a:bodyPr/>
                    <a:lstStyle/>
                    <a:p>
                      <a:r>
                        <a:rPr lang="en-GB"/>
                        <a:t>CLR Hourly Rates Asylum </a:t>
                      </a:r>
                    </a:p>
                  </a:txBody>
                  <a:tcPr/>
                </a:tc>
                <a:tc>
                  <a:txBody>
                    <a:bodyPr/>
                    <a:lstStyle/>
                    <a:p>
                      <a:r>
                        <a:rPr lang="en-GB"/>
                        <a:t>IAXC</a:t>
                      </a:r>
                    </a:p>
                  </a:txBody>
                  <a:tcPr/>
                </a:tc>
                <a:tc>
                  <a:txBody>
                    <a:bodyPr/>
                    <a:lstStyle/>
                    <a:p>
                      <a:r>
                        <a:rPr lang="en-GB"/>
                        <a:t>CLR Hourly Rates Asylum </a:t>
                      </a:r>
                    </a:p>
                  </a:txBody>
                  <a:tcPr/>
                </a:tc>
                <a:extLst>
                  <a:ext uri="{0D108BD9-81ED-4DB2-BD59-A6C34878D82A}">
                    <a16:rowId xmlns:a16="http://schemas.microsoft.com/office/drawing/2014/main" val="425253056"/>
                  </a:ext>
                </a:extLst>
              </a:tr>
              <a:tr h="367135">
                <a:tc vMerge="1">
                  <a:txBody>
                    <a:bodyPr/>
                    <a:lstStyle/>
                    <a:p>
                      <a:endParaRPr lang="en-GB"/>
                    </a:p>
                  </a:txBody>
                  <a:tcPr/>
                </a:tc>
                <a:tc>
                  <a:txBody>
                    <a:bodyPr/>
                    <a:lstStyle/>
                    <a:p>
                      <a:r>
                        <a:rPr lang="en-GB"/>
                        <a:t>IMXC</a:t>
                      </a:r>
                    </a:p>
                  </a:txBody>
                  <a:tcPr/>
                </a:tc>
                <a:tc>
                  <a:txBody>
                    <a:bodyPr/>
                    <a:lstStyle/>
                    <a:p>
                      <a:r>
                        <a:rPr lang="en-GB"/>
                        <a:t>CLR Hourly Rates Imm </a:t>
                      </a:r>
                    </a:p>
                  </a:txBody>
                  <a:tcPr/>
                </a:tc>
                <a:tc>
                  <a:txBody>
                    <a:bodyPr/>
                    <a:lstStyle/>
                    <a:p>
                      <a:r>
                        <a:rPr lang="en-GB"/>
                        <a:t>IMXC</a:t>
                      </a:r>
                    </a:p>
                  </a:txBody>
                  <a:tcPr/>
                </a:tc>
                <a:tc>
                  <a:txBody>
                    <a:bodyPr/>
                    <a:lstStyle/>
                    <a:p>
                      <a:r>
                        <a:rPr lang="en-GB"/>
                        <a:t>CLR Hourly Rates Imm </a:t>
                      </a:r>
                    </a:p>
                  </a:txBody>
                  <a:tcPr/>
                </a:tc>
                <a:extLst>
                  <a:ext uri="{0D108BD9-81ED-4DB2-BD59-A6C34878D82A}">
                    <a16:rowId xmlns:a16="http://schemas.microsoft.com/office/drawing/2014/main" val="1596793573"/>
                  </a:ext>
                </a:extLst>
              </a:tr>
              <a:tr h="367135">
                <a:tc rowSpan="2">
                  <a:txBody>
                    <a:bodyPr/>
                    <a:lstStyle/>
                    <a:p>
                      <a:r>
                        <a:rPr lang="en-GB"/>
                        <a:t>Interim Hourly rates</a:t>
                      </a:r>
                    </a:p>
                  </a:txBody>
                  <a:tcPr/>
                </a:tc>
                <a:tc>
                  <a:txBody>
                    <a:bodyPr/>
                    <a:lstStyle/>
                    <a:p>
                      <a:r>
                        <a:rPr lang="en-GB"/>
                        <a:t>IACD</a:t>
                      </a:r>
                    </a:p>
                  </a:txBody>
                  <a:tcPr/>
                </a:tc>
                <a:tc>
                  <a:txBody>
                    <a:bodyPr/>
                    <a:lstStyle/>
                    <a:p>
                      <a:r>
                        <a:rPr lang="en-GB"/>
                        <a:t>Interim CLR Hourly Rates – Asylum</a:t>
                      </a:r>
                    </a:p>
                  </a:txBody>
                  <a:tcPr/>
                </a:tc>
                <a:tc>
                  <a:txBody>
                    <a:bodyPr/>
                    <a:lstStyle/>
                    <a:p>
                      <a:r>
                        <a:rPr lang="en-GB"/>
                        <a:t>IACD</a:t>
                      </a:r>
                    </a:p>
                  </a:txBody>
                  <a:tcPr/>
                </a:tc>
                <a:tc>
                  <a:txBody>
                    <a:bodyPr/>
                    <a:lstStyle/>
                    <a:p>
                      <a:r>
                        <a:rPr lang="en-GB"/>
                        <a:t>Interim CLR Hourly Rates – Asylum</a:t>
                      </a:r>
                    </a:p>
                  </a:txBody>
                  <a:tcPr/>
                </a:tc>
                <a:extLst>
                  <a:ext uri="{0D108BD9-81ED-4DB2-BD59-A6C34878D82A}">
                    <a16:rowId xmlns:a16="http://schemas.microsoft.com/office/drawing/2014/main" val="2441682560"/>
                  </a:ext>
                </a:extLst>
              </a:tr>
              <a:tr h="367135">
                <a:tc vMerge="1">
                  <a:txBody>
                    <a:bodyPr/>
                    <a:lstStyle/>
                    <a:p>
                      <a:endParaRPr lang="en-GB"/>
                    </a:p>
                  </a:txBody>
                  <a:tcPr/>
                </a:tc>
                <a:tc>
                  <a:txBody>
                    <a:bodyPr/>
                    <a:lstStyle/>
                    <a:p>
                      <a:r>
                        <a:rPr lang="en-GB"/>
                        <a:t>IMCD</a:t>
                      </a:r>
                    </a:p>
                  </a:txBody>
                  <a:tcPr/>
                </a:tc>
                <a:tc>
                  <a:txBody>
                    <a:bodyPr/>
                    <a:lstStyle/>
                    <a:p>
                      <a:r>
                        <a:rPr lang="en-GB"/>
                        <a:t>Interim CLR Hourly Rates – Imm</a:t>
                      </a:r>
                    </a:p>
                  </a:txBody>
                  <a:tcPr/>
                </a:tc>
                <a:tc>
                  <a:txBody>
                    <a:bodyPr/>
                    <a:lstStyle/>
                    <a:p>
                      <a:r>
                        <a:rPr lang="en-GB"/>
                        <a:t>IMCD</a:t>
                      </a:r>
                    </a:p>
                  </a:txBody>
                  <a:tcPr/>
                </a:tc>
                <a:tc>
                  <a:txBody>
                    <a:bodyPr/>
                    <a:lstStyle/>
                    <a:p>
                      <a:r>
                        <a:rPr lang="en-GB"/>
                        <a:t>Interim CLR Hourly Rates – Imm</a:t>
                      </a:r>
                    </a:p>
                  </a:txBody>
                  <a:tcPr/>
                </a:tc>
                <a:extLst>
                  <a:ext uri="{0D108BD9-81ED-4DB2-BD59-A6C34878D82A}">
                    <a16:rowId xmlns:a16="http://schemas.microsoft.com/office/drawing/2014/main" val="1413019666"/>
                  </a:ext>
                </a:extLst>
              </a:tr>
            </a:tbl>
          </a:graphicData>
        </a:graphic>
      </p:graphicFrame>
      <p:sp>
        <p:nvSpPr>
          <p:cNvPr id="6" name="TextBox 5">
            <a:extLst>
              <a:ext uri="{FF2B5EF4-FFF2-40B4-BE49-F238E27FC236}">
                <a16:creationId xmlns:a16="http://schemas.microsoft.com/office/drawing/2014/main" id="{4807ACC6-2A46-C4B5-CEF1-93A5D0A0CF17}"/>
              </a:ext>
            </a:extLst>
          </p:cNvPr>
          <p:cNvSpPr txBox="1"/>
          <p:nvPr/>
        </p:nvSpPr>
        <p:spPr>
          <a:xfrm>
            <a:off x="506680" y="1074779"/>
            <a:ext cx="11387404" cy="369332"/>
          </a:xfrm>
          <a:prstGeom prst="rect">
            <a:avLst/>
          </a:prstGeom>
          <a:noFill/>
        </p:spPr>
        <p:txBody>
          <a:bodyPr wrap="square" rtlCol="0">
            <a:spAutoFit/>
          </a:bodyPr>
          <a:lstStyle/>
          <a:p>
            <a:r>
              <a:rPr lang="en-GB"/>
              <a:t>For matters paid under Hourly Rates, </a:t>
            </a:r>
            <a:r>
              <a:rPr lang="en-GB" b="1"/>
              <a:t>almost 90% of claims will map across </a:t>
            </a:r>
            <a:r>
              <a:rPr lang="en-GB"/>
              <a:t>to an existing Matter Type code.</a:t>
            </a:r>
          </a:p>
        </p:txBody>
      </p:sp>
      <p:sp>
        <p:nvSpPr>
          <p:cNvPr id="7" name="TextBox 6">
            <a:extLst>
              <a:ext uri="{FF2B5EF4-FFF2-40B4-BE49-F238E27FC236}">
                <a16:creationId xmlns:a16="http://schemas.microsoft.com/office/drawing/2014/main" id="{9F9743E8-1DEF-3651-C438-09D2CA99FF74}"/>
              </a:ext>
            </a:extLst>
          </p:cNvPr>
          <p:cNvSpPr txBox="1"/>
          <p:nvPr/>
        </p:nvSpPr>
        <p:spPr>
          <a:xfrm>
            <a:off x="402298" y="4913347"/>
            <a:ext cx="11387404" cy="1200329"/>
          </a:xfrm>
          <a:prstGeom prst="rect">
            <a:avLst/>
          </a:prstGeom>
          <a:noFill/>
        </p:spPr>
        <p:txBody>
          <a:bodyPr wrap="square" rtlCol="0">
            <a:spAutoFit/>
          </a:bodyPr>
          <a:lstStyle/>
          <a:p>
            <a:r>
              <a:rPr lang="en-GB"/>
              <a:t>There are some hourly rates matters, which while sitting under the same Fee Code, have different cost limits.</a:t>
            </a:r>
          </a:p>
          <a:p>
            <a:endParaRPr lang="en-GB"/>
          </a:p>
          <a:p>
            <a:r>
              <a:rPr lang="en-GB"/>
              <a:t>To enable the introduction of cost limit validation into SaBC, we have had to create additional Fee Codes which need to consider the Matter Type 2 when mapping across.</a:t>
            </a:r>
          </a:p>
        </p:txBody>
      </p:sp>
      <p:sp>
        <p:nvSpPr>
          <p:cNvPr id="8" name="Footer Placeholder 7">
            <a:extLst>
              <a:ext uri="{FF2B5EF4-FFF2-40B4-BE49-F238E27FC236}">
                <a16:creationId xmlns:a16="http://schemas.microsoft.com/office/drawing/2014/main" id="{1A866D08-B6E6-42F9-8B7E-16FC6348536E}"/>
              </a:ext>
            </a:extLst>
          </p:cNvPr>
          <p:cNvSpPr>
            <a:spLocks noGrp="1"/>
          </p:cNvSpPr>
          <p:nvPr>
            <p:ph type="ftr" sz="quarter" idx="11"/>
          </p:nvPr>
        </p:nvSpPr>
        <p:spPr/>
        <p:txBody>
          <a:bodyPr/>
          <a:lstStyle/>
          <a:p>
            <a:r>
              <a:rPr lang="en-GB"/>
              <a:t>CMA - Introduction to SaBC Immigration &amp; Asylum Fee Codes</a:t>
            </a:r>
          </a:p>
        </p:txBody>
      </p:sp>
    </p:spTree>
    <p:extLst>
      <p:ext uri="{BB962C8B-B14F-4D97-AF65-F5344CB8AC3E}">
        <p14:creationId xmlns:p14="http://schemas.microsoft.com/office/powerpoint/2010/main" val="34611377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5D1BD-8640-AF20-181E-C7349648D7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A539E6A-AD2B-564F-34E9-9185A3DE9DF7}"/>
              </a:ext>
            </a:extLst>
          </p:cNvPr>
          <p:cNvSpPr>
            <a:spLocks noGrp="1"/>
          </p:cNvSpPr>
          <p:nvPr>
            <p:ph type="title"/>
          </p:nvPr>
        </p:nvSpPr>
        <p:spPr>
          <a:xfrm>
            <a:off x="654575" y="174779"/>
            <a:ext cx="10728000" cy="900000"/>
          </a:xfrm>
        </p:spPr>
        <p:txBody>
          <a:bodyPr/>
          <a:lstStyle/>
          <a:p>
            <a:r>
              <a:rPr lang="en-GB"/>
              <a:t>Unmapped codes</a:t>
            </a:r>
          </a:p>
        </p:txBody>
      </p:sp>
      <p:graphicFrame>
        <p:nvGraphicFramePr>
          <p:cNvPr id="6" name="Content Placeholder 5">
            <a:extLst>
              <a:ext uri="{FF2B5EF4-FFF2-40B4-BE49-F238E27FC236}">
                <a16:creationId xmlns:a16="http://schemas.microsoft.com/office/drawing/2014/main" id="{A888F051-6D8B-2DF8-022B-316A6625DF5F}"/>
              </a:ext>
            </a:extLst>
          </p:cNvPr>
          <p:cNvGraphicFramePr>
            <a:graphicFrameLocks noGrp="1"/>
          </p:cNvGraphicFramePr>
          <p:nvPr>
            <p:ph idx="1"/>
            <p:extLst>
              <p:ext uri="{D42A27DB-BD31-4B8C-83A1-F6EECF244321}">
                <p14:modId xmlns:p14="http://schemas.microsoft.com/office/powerpoint/2010/main" val="1593775882"/>
              </p:ext>
            </p:extLst>
          </p:nvPr>
        </p:nvGraphicFramePr>
        <p:xfrm>
          <a:off x="549219" y="3974045"/>
          <a:ext cx="11150931" cy="2195521"/>
        </p:xfrm>
        <a:graphic>
          <a:graphicData uri="http://schemas.openxmlformats.org/drawingml/2006/table">
            <a:tbl>
              <a:tblPr firstRow="1" bandRow="1">
                <a:tableStyleId>{5C22544A-7EE6-4342-B048-85BDC9FD1C3A}</a:tableStyleId>
              </a:tblPr>
              <a:tblGrid>
                <a:gridCol w="784259">
                  <a:extLst>
                    <a:ext uri="{9D8B030D-6E8A-4147-A177-3AD203B41FA5}">
                      <a16:colId xmlns:a16="http://schemas.microsoft.com/office/drawing/2014/main" val="3703222815"/>
                    </a:ext>
                  </a:extLst>
                </a:gridCol>
                <a:gridCol w="4290660">
                  <a:extLst>
                    <a:ext uri="{9D8B030D-6E8A-4147-A177-3AD203B41FA5}">
                      <a16:colId xmlns:a16="http://schemas.microsoft.com/office/drawing/2014/main" val="2747465353"/>
                    </a:ext>
                  </a:extLst>
                </a:gridCol>
                <a:gridCol w="981219">
                  <a:extLst>
                    <a:ext uri="{9D8B030D-6E8A-4147-A177-3AD203B41FA5}">
                      <a16:colId xmlns:a16="http://schemas.microsoft.com/office/drawing/2014/main" val="1345541526"/>
                    </a:ext>
                  </a:extLst>
                </a:gridCol>
                <a:gridCol w="5094793">
                  <a:extLst>
                    <a:ext uri="{9D8B030D-6E8A-4147-A177-3AD203B41FA5}">
                      <a16:colId xmlns:a16="http://schemas.microsoft.com/office/drawing/2014/main" val="525919257"/>
                    </a:ext>
                  </a:extLst>
                </a:gridCol>
              </a:tblGrid>
              <a:tr h="455321">
                <a:tc gridSpan="4">
                  <a:txBody>
                    <a:bodyPr/>
                    <a:lstStyle/>
                    <a:p>
                      <a:pPr algn="ctr"/>
                      <a:r>
                        <a:rPr lang="en-GB"/>
                        <a:t>Single Fee Codes unmapped to MT1</a:t>
                      </a:r>
                    </a:p>
                  </a:txBody>
                  <a:tcPr/>
                </a:tc>
                <a:tc hMerge="1">
                  <a:txBody>
                    <a:bodyPr/>
                    <a:lstStyle/>
                    <a:p>
                      <a:endParaRPr lang="en-GB"/>
                    </a:p>
                  </a:txBody>
                  <a:tcPr/>
                </a:tc>
                <a:tc hMerge="1">
                  <a:txBody>
                    <a:bodyPr/>
                    <a:lstStyle/>
                    <a:p>
                      <a:endParaRPr/>
                    </a:p>
                  </a:txBody>
                  <a:tcPr/>
                </a:tc>
                <a:tc hMerge="1">
                  <a:txBody>
                    <a:bodyPr/>
                    <a:lstStyle/>
                    <a:p>
                      <a:endParaRPr lang="en-GB"/>
                    </a:p>
                  </a:txBody>
                  <a:tcPr/>
                </a:tc>
                <a:extLst>
                  <a:ext uri="{0D108BD9-81ED-4DB2-BD59-A6C34878D82A}">
                    <a16:rowId xmlns:a16="http://schemas.microsoft.com/office/drawing/2014/main" val="1756229287"/>
                  </a:ext>
                </a:extLst>
              </a:tr>
              <a:tr h="455321">
                <a:tc>
                  <a:txBody>
                    <a:bodyPr/>
                    <a:lstStyle/>
                    <a:p>
                      <a:pPr algn="ctr" fontAlgn="t"/>
                      <a:r>
                        <a:rPr lang="en-GB" sz="1400" b="1" i="0" u="none" strike="noStrike">
                          <a:solidFill>
                            <a:srgbClr val="000000"/>
                          </a:solidFill>
                          <a:effectLst/>
                          <a:latin typeface="Arial" panose="020B0604020202020204" pitchFamily="34" charset="0"/>
                        </a:rPr>
                        <a:t>IA100</a:t>
                      </a:r>
                    </a:p>
                  </a:txBody>
                  <a:tcPr marL="0" marR="0" marT="0" marB="0"/>
                </a:tc>
                <a:tc>
                  <a:txBody>
                    <a:bodyPr/>
                    <a:lstStyle/>
                    <a:p>
                      <a:r>
                        <a:rPr lang="en-GB" sz="1400"/>
                        <a:t>LH Hourly rates - £100 total limit</a:t>
                      </a:r>
                    </a:p>
                  </a:txBody>
                  <a:tcPr/>
                </a:tc>
                <a:tc>
                  <a:txBody>
                    <a:bodyPr/>
                    <a:lstStyle/>
                    <a:p>
                      <a:pPr algn="ctr" fontAlgn="t"/>
                      <a:r>
                        <a:rPr lang="en-GB" sz="1400" b="1" i="0" u="none" strike="noStrike">
                          <a:solidFill>
                            <a:srgbClr val="000000"/>
                          </a:solidFill>
                          <a:effectLst/>
                          <a:latin typeface="+mn-lt"/>
                        </a:rPr>
                        <a:t>ILHSD</a:t>
                      </a:r>
                    </a:p>
                  </a:txBody>
                  <a:tcPr marL="0" marR="0" marT="0" marB="0"/>
                </a:tc>
                <a:tc>
                  <a:txBody>
                    <a:bodyPr/>
                    <a:lstStyle/>
                    <a:p>
                      <a:r>
                        <a:rPr lang="en-GB" sz="1400"/>
                        <a:t>Legal Help Stage Disbursement (SFS or hourly rates)</a:t>
                      </a:r>
                    </a:p>
                  </a:txBody>
                  <a:tcPr/>
                </a:tc>
                <a:extLst>
                  <a:ext uri="{0D108BD9-81ED-4DB2-BD59-A6C34878D82A}">
                    <a16:rowId xmlns:a16="http://schemas.microsoft.com/office/drawing/2014/main" val="1127086528"/>
                  </a:ext>
                </a:extLst>
              </a:tr>
              <a:tr h="455321">
                <a:tc>
                  <a:txBody>
                    <a:bodyPr/>
                    <a:lstStyle/>
                    <a:p>
                      <a:pPr algn="ctr" fontAlgn="t"/>
                      <a:r>
                        <a:rPr lang="en-GB" sz="1400" b="1" i="0" u="none" strike="noStrike">
                          <a:solidFill>
                            <a:srgbClr val="000000"/>
                          </a:solidFill>
                          <a:effectLst/>
                          <a:latin typeface="Arial" panose="020B0604020202020204" pitchFamily="34" charset="0"/>
                        </a:rPr>
                        <a:t>IRAR</a:t>
                      </a:r>
                    </a:p>
                  </a:txBody>
                  <a:tcPr marL="0" marR="0" marT="0" marB="0"/>
                </a:tc>
                <a:tc>
                  <a:txBody>
                    <a:bodyPr/>
                    <a:lstStyle/>
                    <a:p>
                      <a:r>
                        <a:rPr lang="en-GB" sz="1400"/>
                        <a:t>CLR Upper Tribunal transitional cases</a:t>
                      </a:r>
                    </a:p>
                  </a:txBody>
                  <a:tcPr/>
                </a:tc>
                <a:tc>
                  <a:txBody>
                    <a:bodyPr/>
                    <a:lstStyle/>
                    <a:p>
                      <a:pPr algn="ctr" fontAlgn="t"/>
                      <a:r>
                        <a:rPr lang="en-GB" sz="1400" b="1" i="0" u="none" strike="noStrike">
                          <a:solidFill>
                            <a:srgbClr val="000000"/>
                          </a:solidFill>
                          <a:effectLst/>
                          <a:latin typeface="+mn-lt"/>
                        </a:rPr>
                        <a:t>ICCSD</a:t>
                      </a:r>
                    </a:p>
                  </a:txBody>
                  <a:tcPr marL="0" marR="0" marT="0" marB="0"/>
                </a:tc>
                <a:tc>
                  <a:txBody>
                    <a:bodyPr/>
                    <a:lstStyle/>
                    <a:p>
                      <a:r>
                        <a:rPr lang="en-GB" sz="1400"/>
                        <a:t>CLR SFS Stage Disbursement</a:t>
                      </a:r>
                    </a:p>
                  </a:txBody>
                  <a:tcPr/>
                </a:tc>
                <a:extLst>
                  <a:ext uri="{0D108BD9-81ED-4DB2-BD59-A6C34878D82A}">
                    <a16:rowId xmlns:a16="http://schemas.microsoft.com/office/drawing/2014/main" val="1045543622"/>
                  </a:ext>
                </a:extLst>
              </a:tr>
              <a:tr h="374237">
                <a:tc>
                  <a:txBody>
                    <a:bodyPr/>
                    <a:lstStyle/>
                    <a:p>
                      <a:pPr algn="ctr" fontAlgn="t"/>
                      <a:r>
                        <a:rPr lang="en-GB" sz="1400" b="1" i="0" u="none" strike="noStrike">
                          <a:solidFill>
                            <a:srgbClr val="000000"/>
                          </a:solidFill>
                          <a:effectLst/>
                          <a:latin typeface="Arial" panose="020B0604020202020204" pitchFamily="34" charset="0"/>
                        </a:rPr>
                        <a:t>IDAS1</a:t>
                      </a:r>
                    </a:p>
                  </a:txBody>
                  <a:tcPr marL="0" marR="0" marT="0" marB="0"/>
                </a:tc>
                <a:tc>
                  <a:txBody>
                    <a:bodyPr/>
                    <a:lstStyle/>
                    <a:p>
                      <a:r>
                        <a:rPr lang="en-GB" sz="1400"/>
                        <a:t>DDAS (1-4 clients seen)</a:t>
                      </a:r>
                    </a:p>
                  </a:txBody>
                  <a:tcPr/>
                </a:tc>
                <a:tc>
                  <a:txBody>
                    <a:bodyPr/>
                    <a:lstStyle/>
                    <a:p>
                      <a:pPr algn="ctr" fontAlgn="t"/>
                      <a:r>
                        <a:rPr lang="en-GB" sz="1400" b="1" i="0" u="none" strike="noStrike">
                          <a:solidFill>
                            <a:srgbClr val="000000"/>
                          </a:solidFill>
                          <a:effectLst/>
                          <a:latin typeface="+mn-lt"/>
                        </a:rPr>
                        <a:t>ICASD</a:t>
                      </a:r>
                    </a:p>
                  </a:txBody>
                  <a:tcPr marL="0" marR="0" marT="0" marB="0"/>
                </a:tc>
                <a:tc>
                  <a:txBody>
                    <a:bodyPr/>
                    <a:lstStyle/>
                    <a:p>
                      <a:r>
                        <a:rPr lang="en-GB" sz="1400"/>
                        <a:t>CLR Asylum Hourly Rates Stage Disbursement</a:t>
                      </a:r>
                    </a:p>
                  </a:txBody>
                  <a:tcPr/>
                </a:tc>
                <a:extLst>
                  <a:ext uri="{0D108BD9-81ED-4DB2-BD59-A6C34878D82A}">
                    <a16:rowId xmlns:a16="http://schemas.microsoft.com/office/drawing/2014/main" val="4052562417"/>
                  </a:ext>
                </a:extLst>
              </a:tr>
              <a:tr h="455321">
                <a:tc>
                  <a:txBody>
                    <a:bodyPr/>
                    <a:lstStyle/>
                    <a:p>
                      <a:pPr algn="ctr" fontAlgn="t"/>
                      <a:r>
                        <a:rPr lang="en-GB" sz="1400" b="1" i="0" u="none" strike="noStrike">
                          <a:solidFill>
                            <a:srgbClr val="000000"/>
                          </a:solidFill>
                          <a:effectLst/>
                          <a:latin typeface="Arial" panose="020B0604020202020204" pitchFamily="34" charset="0"/>
                        </a:rPr>
                        <a:t>IDAS2</a:t>
                      </a:r>
                    </a:p>
                  </a:txBody>
                  <a:tcPr marL="0" marR="0" marT="0" marB="0"/>
                </a:tc>
                <a:tc>
                  <a:txBody>
                    <a:bodyPr/>
                    <a:lstStyle/>
                    <a:p>
                      <a:r>
                        <a:rPr lang="en-GB" sz="1400"/>
                        <a:t>DDAS (5 or more clients seen)</a:t>
                      </a:r>
                    </a:p>
                  </a:txBody>
                  <a:tcPr/>
                </a:tc>
                <a:tc>
                  <a:txBody>
                    <a:bodyPr/>
                    <a:lstStyle/>
                    <a:p>
                      <a:pPr algn="ctr" fontAlgn="t"/>
                      <a:r>
                        <a:rPr lang="en-GB" sz="1400" b="1" i="0" u="none" strike="noStrike">
                          <a:solidFill>
                            <a:srgbClr val="000000"/>
                          </a:solidFill>
                          <a:effectLst/>
                          <a:latin typeface="+mn-lt"/>
                        </a:rPr>
                        <a:t>ICISD</a:t>
                      </a:r>
                    </a:p>
                  </a:txBody>
                  <a:tcPr marL="0" marR="0" marT="0" marB="0"/>
                </a:tc>
                <a:tc>
                  <a:txBody>
                    <a:bodyPr/>
                    <a:lstStyle/>
                    <a:p>
                      <a:r>
                        <a:rPr lang="en-GB" sz="1400"/>
                        <a:t>CLR Immigration Hourly Rates Stage Disbursement</a:t>
                      </a:r>
                    </a:p>
                  </a:txBody>
                  <a:tcPr/>
                </a:tc>
                <a:extLst>
                  <a:ext uri="{0D108BD9-81ED-4DB2-BD59-A6C34878D82A}">
                    <a16:rowId xmlns:a16="http://schemas.microsoft.com/office/drawing/2014/main" val="697433886"/>
                  </a:ext>
                </a:extLst>
              </a:tr>
            </a:tbl>
          </a:graphicData>
        </a:graphic>
      </p:graphicFrame>
      <p:sp>
        <p:nvSpPr>
          <p:cNvPr id="5" name="Slide Number Placeholder 4">
            <a:extLst>
              <a:ext uri="{FF2B5EF4-FFF2-40B4-BE49-F238E27FC236}">
                <a16:creationId xmlns:a16="http://schemas.microsoft.com/office/drawing/2014/main" id="{1F15F391-B168-4F28-7A27-D53CF9A6573A}"/>
              </a:ext>
            </a:extLst>
          </p:cNvPr>
          <p:cNvSpPr>
            <a:spLocks noGrp="1"/>
          </p:cNvSpPr>
          <p:nvPr>
            <p:ph type="sldNum" sz="quarter" idx="12"/>
          </p:nvPr>
        </p:nvSpPr>
        <p:spPr/>
        <p:txBody>
          <a:bodyPr/>
          <a:lstStyle/>
          <a:p>
            <a:fld id="{C0189ED6-F87B-4BC1-907E-EF602CA5C674}" type="slidenum">
              <a:rPr lang="en-GB" smtClean="0"/>
              <a:t>9</a:t>
            </a:fld>
            <a:endParaRPr lang="en-GB"/>
          </a:p>
        </p:txBody>
      </p:sp>
      <p:sp>
        <p:nvSpPr>
          <p:cNvPr id="3" name="Content Placeholder 3">
            <a:extLst>
              <a:ext uri="{FF2B5EF4-FFF2-40B4-BE49-F238E27FC236}">
                <a16:creationId xmlns:a16="http://schemas.microsoft.com/office/drawing/2014/main" id="{98761D02-AFD3-D433-4A8A-DA38A1B5039C}"/>
              </a:ext>
            </a:extLst>
          </p:cNvPr>
          <p:cNvSpPr txBox="1">
            <a:spLocks/>
          </p:cNvSpPr>
          <p:nvPr/>
        </p:nvSpPr>
        <p:spPr>
          <a:xfrm>
            <a:off x="520535" y="1074779"/>
            <a:ext cx="11150930" cy="4204792"/>
          </a:xfrm>
          <a:prstGeom prst="rect">
            <a:avLst/>
          </a:prstGeom>
        </p:spPr>
        <p:txBody>
          <a:bodyPr vert="horz" lIns="0" tIns="0" rIns="0" bIns="0" rtlCol="0">
            <a:noAutofit/>
          </a:bodyPr>
          <a:lstStyle>
            <a:lvl1pPr marL="0" indent="0" algn="l" defTabSz="914400" rtl="0" eaLnBrk="1" latinLnBrk="0" hangingPunct="1">
              <a:lnSpc>
                <a:spcPct val="100000"/>
              </a:lnSpc>
              <a:spcBef>
                <a:spcPts val="0"/>
              </a:spcBef>
              <a:spcAft>
                <a:spcPts val="1000"/>
              </a:spcAft>
              <a:buFont typeface="Arial" panose="020B0604020202020204" pitchFamily="34" charset="0"/>
              <a:buNone/>
              <a:defRPr sz="2400" kern="1200">
                <a:solidFill>
                  <a:schemeClr val="tx1"/>
                </a:solidFill>
                <a:latin typeface="+mn-lt"/>
                <a:ea typeface="+mn-ea"/>
                <a:cs typeface="+mn-cs"/>
              </a:defRPr>
            </a:lvl1pPr>
            <a:lvl2pPr marL="252000" indent="-252000" algn="l" defTabSz="914400" rtl="0" eaLnBrk="1" latinLnBrk="0" hangingPunct="1">
              <a:lnSpc>
                <a:spcPct val="100000"/>
              </a:lnSpc>
              <a:spcBef>
                <a:spcPts val="0"/>
              </a:spcBef>
              <a:spcAft>
                <a:spcPts val="1000"/>
              </a:spcAft>
              <a:buClr>
                <a:schemeClr val="accent1"/>
              </a:buClr>
              <a:buFont typeface="Arial" panose="020B0604020202020204" pitchFamily="34" charset="0"/>
              <a:buChar char="•"/>
              <a:defRPr sz="2400" kern="1200">
                <a:solidFill>
                  <a:schemeClr val="tx1"/>
                </a:solidFill>
                <a:latin typeface="+mn-lt"/>
                <a:ea typeface="+mn-ea"/>
                <a:cs typeface="+mn-cs"/>
              </a:defRPr>
            </a:lvl2pPr>
            <a:lvl3pPr marL="504000" indent="-252000" algn="l" defTabSz="914400" rtl="0" eaLnBrk="1" latinLnBrk="0" hangingPunct="1">
              <a:lnSpc>
                <a:spcPct val="100000"/>
              </a:lnSpc>
              <a:spcBef>
                <a:spcPts val="0"/>
              </a:spcBef>
              <a:spcAft>
                <a:spcPts val="1000"/>
              </a:spcAft>
              <a:buClr>
                <a:srgbClr val="00E0C5"/>
              </a:buClr>
              <a:buFont typeface="Arial" panose="020B0604020202020204" pitchFamily="34" charset="0"/>
              <a:buChar char="•"/>
              <a:defRPr sz="2400" kern="1200">
                <a:solidFill>
                  <a:schemeClr val="tx1"/>
                </a:solidFill>
                <a:latin typeface="+mn-lt"/>
                <a:ea typeface="+mn-ea"/>
                <a:cs typeface="+mn-cs"/>
              </a:defRPr>
            </a:lvl3pPr>
            <a:lvl4pPr marL="756000" indent="-252000" algn="l" defTabSz="914400" rtl="0" eaLnBrk="1" latinLnBrk="0" hangingPunct="1">
              <a:lnSpc>
                <a:spcPct val="100000"/>
              </a:lnSpc>
              <a:spcBef>
                <a:spcPts val="0"/>
              </a:spcBef>
              <a:spcAft>
                <a:spcPts val="1000"/>
              </a:spcAft>
              <a:buFont typeface="Arial" panose="020B0604020202020204" pitchFamily="34" charset="0"/>
              <a:buChar char="•"/>
              <a:defRPr sz="2400" kern="1200">
                <a:solidFill>
                  <a:schemeClr val="tx1"/>
                </a:solidFill>
                <a:latin typeface="+mn-lt"/>
                <a:ea typeface="+mn-ea"/>
                <a:cs typeface="+mn-cs"/>
              </a:defRPr>
            </a:lvl4pPr>
            <a:lvl5pPr marL="1008000" indent="-252000" algn="l" defTabSz="914400" rtl="0" eaLnBrk="1" latinLnBrk="0" hangingPunct="1">
              <a:lnSpc>
                <a:spcPct val="100000"/>
              </a:lnSpc>
              <a:spcBef>
                <a:spcPts val="0"/>
              </a:spcBef>
              <a:spcAft>
                <a:spcPts val="1000"/>
              </a:spcAft>
              <a:buClr>
                <a:schemeClr val="accent4"/>
              </a:buClr>
              <a:buFont typeface="Arial" panose="020B0604020202020204" pitchFamily="34" charset="0"/>
              <a:buChar char="•"/>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900"/>
              <a:t>2 codes have been created for those matters in which either no cost limit applies (IRAR) or a lower-than-normal limit applies (IA100). </a:t>
            </a:r>
          </a:p>
          <a:p>
            <a:r>
              <a:rPr lang="en-GB" sz="1900"/>
              <a:t>Individual codes are also needed for different Stage Disbursement Claims as the Claim Type field will no longer determine which costs form part of the pricing, and different limits will apply depending on the underlying matter and how it is remunerated.</a:t>
            </a:r>
          </a:p>
          <a:p>
            <a:r>
              <a:rPr lang="en-GB" sz="1900"/>
              <a:t>Codes have also been created for the two DDAS fees, which don’t have cost limits but are distinct fixed fees.</a:t>
            </a:r>
          </a:p>
          <a:p>
            <a:r>
              <a:rPr lang="en-GB" sz="1900"/>
              <a:t>As a result, there are 8 Single Fee Codes that </a:t>
            </a:r>
            <a:r>
              <a:rPr lang="en-GB" sz="1900" b="1" u="sng"/>
              <a:t>don’t</a:t>
            </a:r>
            <a:r>
              <a:rPr lang="en-GB" sz="1900"/>
              <a:t> map directly to a MT1 code.</a:t>
            </a:r>
          </a:p>
        </p:txBody>
      </p:sp>
      <p:sp>
        <p:nvSpPr>
          <p:cNvPr id="4" name="Footer Placeholder 3">
            <a:extLst>
              <a:ext uri="{FF2B5EF4-FFF2-40B4-BE49-F238E27FC236}">
                <a16:creationId xmlns:a16="http://schemas.microsoft.com/office/drawing/2014/main" id="{1A9D86F8-B316-FA30-BC0D-44C31DCB444C}"/>
              </a:ext>
            </a:extLst>
          </p:cNvPr>
          <p:cNvSpPr>
            <a:spLocks noGrp="1"/>
          </p:cNvSpPr>
          <p:nvPr>
            <p:ph type="ftr" sz="quarter" idx="11"/>
          </p:nvPr>
        </p:nvSpPr>
        <p:spPr/>
        <p:txBody>
          <a:bodyPr/>
          <a:lstStyle/>
          <a:p>
            <a:r>
              <a:rPr lang="en-GB"/>
              <a:t>CMA - Introduction to SaBC Immigration &amp; Asylum Fee Codes</a:t>
            </a:r>
          </a:p>
        </p:txBody>
      </p:sp>
    </p:spTree>
    <p:extLst>
      <p:ext uri="{BB962C8B-B14F-4D97-AF65-F5344CB8AC3E}">
        <p14:creationId xmlns:p14="http://schemas.microsoft.com/office/powerpoint/2010/main" val="4070853579"/>
      </p:ext>
    </p:extLst>
  </p:cSld>
  <p:clrMapOvr>
    <a:masterClrMapping/>
  </p:clrMapOvr>
</p:sld>
</file>

<file path=ppt/theme/theme1.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23E3C9F-CC78-427F-9B00-C095C8050E53}" vid="{A79636F7-1D10-4E83-B504-7000BF480CE8}"/>
    </a:ext>
  </a:extLst>
</a:theme>
</file>

<file path=ppt/theme/theme2.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Legal Aid Agency - teal">
      <a:dk1>
        <a:sysClr val="windowText" lastClr="000000"/>
      </a:dk1>
      <a:lt1>
        <a:sysClr val="window" lastClr="FFFFFF"/>
      </a:lt1>
      <a:dk2>
        <a:srgbClr val="000000"/>
      </a:dk2>
      <a:lt2>
        <a:srgbClr val="FFFFFF"/>
      </a:lt2>
      <a:accent1>
        <a:srgbClr val="276160"/>
      </a:accent1>
      <a:accent2>
        <a:srgbClr val="565B96"/>
      </a:accent2>
      <a:accent3>
        <a:srgbClr val="EE7127"/>
      </a:accent3>
      <a:accent4>
        <a:srgbClr val="A0A5B4"/>
      </a:accent4>
      <a:accent5>
        <a:srgbClr val="00A5A1"/>
      </a:accent5>
      <a:accent6>
        <a:srgbClr val="D0333A"/>
      </a:accent6>
      <a:hlink>
        <a:srgbClr val="565B96"/>
      </a:hlink>
      <a:folHlink>
        <a:srgbClr val="565B96"/>
      </a:folHlink>
    </a:clrScheme>
    <a:fontScheme name="Legal Aid Agenc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C286FD82001DB47A9D8993500F587FA" ma:contentTypeVersion="20" ma:contentTypeDescription="Create a new document." ma:contentTypeScope="" ma:versionID="9e04e5d6af0cd449caae70e5256ca75c">
  <xsd:schema xmlns:xsd="http://www.w3.org/2001/XMLSchema" xmlns:xs="http://www.w3.org/2001/XMLSchema" xmlns:p="http://schemas.microsoft.com/office/2006/metadata/properties" xmlns:ns2="20aff1f9-9da8-4d1d-b303-31e42bde3bc9" xmlns:ns3="d7a46744-1f95-421d-b878-d0a1fa3e6555" targetNamespace="http://schemas.microsoft.com/office/2006/metadata/properties" ma:root="true" ma:fieldsID="e70b42b443166e8691e0b675b226ffbe" ns2:_="" ns3:_="">
    <xsd:import namespace="20aff1f9-9da8-4d1d-b303-31e42bde3bc9"/>
    <xsd:import namespace="d7a46744-1f95-421d-b878-d0a1fa3e6555"/>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DateofEmail" minOccurs="0"/>
                <xsd:element ref="ns2:MediaServiceObjectDetectorVersions" minOccurs="0"/>
                <xsd:element ref="ns2:MediaServiceSearchProperties" minOccurs="0"/>
                <xsd:element ref="ns2:CivilorCrim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0aff1f9-9da8-4d1d-b303-31e42bde3bc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5b7e4bc-7c04-4239-a3c8-056ff7db7bf8" ma:termSetId="09814cd3-568e-fe90-9814-8d621ff8fb84" ma:anchorId="fba54fb3-c3e1-fe81-a776-ca4b69148c4d" ma:open="true" ma:isKeyword="false">
      <xsd:complexType>
        <xsd:sequence>
          <xsd:element ref="pc:Terms" minOccurs="0" maxOccurs="1"/>
        </xsd:sequence>
      </xsd:complexType>
    </xsd:element>
    <xsd:element name="DateofEmail" ma:index="23" nillable="true" ma:displayName="Date of Email" ma:format="DateTime" ma:internalName="DateofEmail">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CivilorCrime" ma:index="26" nillable="true" ma:displayName="Civil or Crime" ma:format="Dropdown" ma:internalName="CivilorCrime">
      <xsd:simpleType>
        <xsd:restriction base="dms:Text">
          <xsd:maxLength value="255"/>
        </xsd:restriction>
      </xsd:simpleType>
    </xsd:element>
    <xsd:element name="MediaServiceLocation" ma:index="27"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7a46744-1f95-421d-b878-d0a1fa3e6555"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bc22bba5-53c1-40ac-9d50-b8157b69c575}" ma:internalName="TaxCatchAll" ma:showField="CatchAllData" ma:web="d7a46744-1f95-421d-b878-d0a1fa3e655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CivilorCrime xmlns="20aff1f9-9da8-4d1d-b303-31e42bde3bc9" xsi:nil="true"/>
    <DateofEmail xmlns="20aff1f9-9da8-4d1d-b303-31e42bde3bc9" xsi:nil="true"/>
    <TaxCatchAll xmlns="d7a46744-1f95-421d-b878-d0a1fa3e6555" xsi:nil="true"/>
    <lcf76f155ced4ddcb4097134ff3c332f xmlns="20aff1f9-9da8-4d1d-b303-31e42bde3bc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1CAB442-0F2C-4826-A07B-6C91D9AD964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0aff1f9-9da8-4d1d-b303-31e42bde3bc9"/>
    <ds:schemaRef ds:uri="d7a46744-1f95-421d-b878-d0a1fa3e655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1DA4EEC-E7DA-48DE-B0E2-6C2E74637756}">
  <ds:schemaRefs>
    <ds:schemaRef ds:uri="http://schemas.microsoft.com/sharepoint/v3/contenttype/forms"/>
  </ds:schemaRefs>
</ds:datastoreItem>
</file>

<file path=customXml/itemProps3.xml><?xml version="1.0" encoding="utf-8"?>
<ds:datastoreItem xmlns:ds="http://schemas.openxmlformats.org/officeDocument/2006/customXml" ds:itemID="{6EA24D32-0A97-4FE4-BC3A-4F16116C3279}">
  <ds:schemaRefs>
    <ds:schemaRef ds:uri="d7a46744-1f95-421d-b878-d0a1fa3e6555"/>
    <ds:schemaRef ds:uri="20aff1f9-9da8-4d1d-b303-31e42bde3bc9"/>
    <ds:schemaRef ds:uri="http://schemas.microsoft.com/office/2006/metadata/properties"/>
    <ds:schemaRef ds:uri="http://purl.org/dc/dcmitype/"/>
    <ds:schemaRef ds:uri="http://purl.org/dc/terms/"/>
    <ds:schemaRef ds:uri="http://www.w3.org/XML/1998/namespace"/>
    <ds:schemaRef ds:uri="http://schemas.microsoft.com/office/infopath/2007/PartnerControls"/>
    <ds:schemaRef ds:uri="http://schemas.microsoft.com/office/2006/documentManagement/types"/>
    <ds:schemaRef ds:uri="http://purl.org/dc/elements/1.1/"/>
    <ds:schemaRef ds:uri="http://schemas.openxmlformats.org/package/2006/metadata/core-properties"/>
  </ds:schemaRefs>
</ds:datastoreItem>
</file>

<file path=docProps/app.xml><?xml version="1.0" encoding="utf-8"?>
<Properties xmlns="http://schemas.openxmlformats.org/officeDocument/2006/extended-properties" xmlns:vt="http://schemas.openxmlformats.org/officeDocument/2006/docPropsVTypes">
  <Template>laa-powerpoint-template-teal (3)</Template>
  <TotalTime>114</TotalTime>
  <Words>2613</Words>
  <Application>Microsoft Office PowerPoint</Application>
  <PresentationFormat>Widescreen</PresentationFormat>
  <Paragraphs>264</Paragraphs>
  <Slides>18</Slides>
  <Notes>7</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Contract Management &amp; Assurance – Introduction to SaBC Immigration &amp; Asylum Fee Codes </vt:lpstr>
      <vt:lpstr>Purpose</vt:lpstr>
      <vt:lpstr>Background to ‘Submit a Bulk Claim’ (SaBC)</vt:lpstr>
      <vt:lpstr>Changes for providers</vt:lpstr>
      <vt:lpstr>Why we have introduced single Fee Codes</vt:lpstr>
      <vt:lpstr>Single Fee Codes – Immigration &amp; Asylum</vt:lpstr>
      <vt:lpstr>Mapping of Fee Codes: Standard Fee Scheme</vt:lpstr>
      <vt:lpstr>Mapping of Fee Codes: Hourly Rates</vt:lpstr>
      <vt:lpstr>Unmapped codes</vt:lpstr>
      <vt:lpstr>Immigration &amp; Asylum – introduction of cost limit validation</vt:lpstr>
      <vt:lpstr>Immigration &amp; Asylum – Reporting a PAN</vt:lpstr>
      <vt:lpstr>Immigration &amp; Asylum – prior authority exceptions</vt:lpstr>
      <vt:lpstr>Immigration &amp; Asylum – cost limit validation and contingency claims</vt:lpstr>
      <vt:lpstr>Immigration &amp; Asylum – reporting matters where the uplifted fees apply</vt:lpstr>
      <vt:lpstr>Where to direct queries</vt:lpstr>
      <vt:lpstr>Summary and takeaways</vt:lpstr>
      <vt:lpstr>Further guidance and information</vt:lpstr>
      <vt:lpstr>PowerPoint Presentation</vt:lpstr>
    </vt:vector>
  </TitlesOfParts>
  <Manager>Legal Aid Agency</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[Subject or description]</dc:subject>
  <dc:creator>Kraft, Jake (LAA)</dc:creator>
  <cp:keywords>[Key words separated by commas]</cp:keywords>
  <cp:lastModifiedBy>Facey, John (LAA)</cp:lastModifiedBy>
  <cp:revision>8</cp:revision>
  <dcterms:created xsi:type="dcterms:W3CDTF">2025-08-13T15:43:31Z</dcterms:created>
  <dcterms:modified xsi:type="dcterms:W3CDTF">2026-01-15T09:02:24Z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0x0101003C286FD82001DB47A9D8993500F587FA</vt:lpwstr>
  </property>
  <property fmtid="{D5CDD505-2E9C-101B-9397-08002B2CF9AE}" pid="3" name="MediaServiceImageTags">
    <vt:lpwstr/>
  </property>
</Properties>
</file>