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4"/>
  </p:notesMasterIdLst>
  <p:handoutMasterIdLst>
    <p:handoutMasterId r:id="rId15"/>
  </p:handoutMasterIdLst>
  <p:sldIdLst>
    <p:sldId id="256" r:id="rId5"/>
    <p:sldId id="272" r:id="rId6"/>
    <p:sldId id="274" r:id="rId7"/>
    <p:sldId id="297" r:id="rId8"/>
    <p:sldId id="275" r:id="rId9"/>
    <p:sldId id="295" r:id="rId10"/>
    <p:sldId id="296" r:id="rId11"/>
    <p:sldId id="294" r:id="rId12"/>
    <p:sldId id="263"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authors.xml><?xml version="1.0" encoding="utf-8"?>
<p188:authorLst xmlns:a="http://schemas.openxmlformats.org/drawingml/2006/main" xmlns:r="http://schemas.openxmlformats.org/officeDocument/2006/relationships" xmlns:p188="http://schemas.microsoft.com/office/powerpoint/2018/8/main">
  <p188:author id="{463BA048-80C3-78A3-03A2-96839CA9D3A5}" name="Facey, John (LAA)" initials="JF" userId="S::John.Facey@justice.gov.uk::34168b67-63a6-48eb-b717-55942f7a085f" providerId="AD"/>
  <p188:author id="{DDD3EE63-A139-1152-604A-9E0378A04025}" name="Hopkinson, Paula (LAA)" initials="PH" userId="S::Paula.Hopkinson@justice.gov.uk::eeba7eb8-7361-49f4-acfd-4408eaf5020c" providerId="AD"/>
  <p188:author id="{48B96B6A-211C-20B0-BC81-6FB61ABF471F}" name="Sharp, Catherine | She/Hers" initials="SS" userId="S::catherine.sharp@justice.gov.uk::bc1327de-8948-48f6-8815-69c5521096ff" providerId="AD"/>
  <p188:author id="{4E138FB9-310B-0CF3-3265-8B7131E52A97}" name="Hollox, Stephanie | She/Hers" initials="HS" userId="S::stephanie.hollox@justice.gov.uk::0342611f-daa4-45a7-832a-10039707c00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FDFA"/>
    <a:srgbClr val="F8F6F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9E5B5C-CD78-A74E-C670-CE3FDBE78A76}" v="79" dt="2026-01-13T15:07:57.914"/>
    <p1510:client id="{3476A97F-D746-446D-AEB4-092914431856}" v="1" dt="2026-01-14T13:56:03.803"/>
    <p1510:client id="{709238B6-E95A-4F3B-BF12-9F6C16420814}" v="13" dt="2026-01-14T13:42:28.83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2312176-CD2F-C906-EA25-53B5142851F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9034098B-0B48-AE56-B862-572A56252B4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BA73BFB-98CB-48B9-94EC-951DC396B1C8}" type="datetimeFigureOut">
              <a:rPr lang="en-GB" smtClean="0"/>
              <a:t>15/01/2026</a:t>
            </a:fld>
            <a:endParaRPr lang="en-GB"/>
          </a:p>
        </p:txBody>
      </p:sp>
      <p:sp>
        <p:nvSpPr>
          <p:cNvPr id="4" name="Footer Placeholder 3">
            <a:extLst>
              <a:ext uri="{FF2B5EF4-FFF2-40B4-BE49-F238E27FC236}">
                <a16:creationId xmlns:a16="http://schemas.microsoft.com/office/drawing/2014/main" id="{AC63B982-9802-C80C-80B6-69CAFE725FD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7FE5156C-BE97-DE51-2C5F-56A7C7AA8F5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4B72910-E49B-45A5-AD4F-261F7F28C03D}" type="slidenum">
              <a:rPr lang="en-GB" smtClean="0"/>
              <a:t>‹#›</a:t>
            </a:fld>
            <a:endParaRPr lang="en-GB"/>
          </a:p>
        </p:txBody>
      </p:sp>
    </p:spTree>
    <p:extLst>
      <p:ext uri="{BB962C8B-B14F-4D97-AF65-F5344CB8AC3E}">
        <p14:creationId xmlns:p14="http://schemas.microsoft.com/office/powerpoint/2010/main" val="21836796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0DA7AC-21A6-48FE-AADC-53FFB7595DE4}" type="datetimeFigureOut">
              <a:rPr lang="en-GB" smtClean="0"/>
              <a:t>15/01/2026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1A3158-828B-45DC-A055-D433B2F6AF05}" type="slidenum">
              <a:rPr lang="en-GB" smtClean="0"/>
              <a:t>‹#›</a:t>
            </a:fld>
            <a:endParaRPr lang="en-GB"/>
          </a:p>
        </p:txBody>
      </p:sp>
    </p:spTree>
    <p:extLst>
      <p:ext uri="{BB962C8B-B14F-4D97-AF65-F5344CB8AC3E}">
        <p14:creationId xmlns:p14="http://schemas.microsoft.com/office/powerpoint/2010/main" val="37800152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2C1A3158-828B-45DC-A055-D433B2F6AF05}" type="slidenum">
              <a:rPr lang="en-GB" smtClean="0"/>
              <a:t>2</a:t>
            </a:fld>
            <a:endParaRPr lang="en-GB"/>
          </a:p>
        </p:txBody>
      </p:sp>
    </p:spTree>
    <p:extLst>
      <p:ext uri="{BB962C8B-B14F-4D97-AF65-F5344CB8AC3E}">
        <p14:creationId xmlns:p14="http://schemas.microsoft.com/office/powerpoint/2010/main" val="30953666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2C1A3158-828B-45DC-A055-D433B2F6AF05}" type="slidenum">
              <a:rPr lang="en-GB" smtClean="0"/>
              <a:t>3</a:t>
            </a:fld>
            <a:endParaRPr lang="en-GB"/>
          </a:p>
        </p:txBody>
      </p:sp>
    </p:spTree>
    <p:extLst>
      <p:ext uri="{BB962C8B-B14F-4D97-AF65-F5344CB8AC3E}">
        <p14:creationId xmlns:p14="http://schemas.microsoft.com/office/powerpoint/2010/main" val="11691579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F3F4B9-6645-F1AF-731C-2A95A1717B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7C9C46-178A-9425-B7FC-FC3F5BBFA5B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15CCF0-3329-5819-DB02-F9089717A969}"/>
              </a:ext>
            </a:extLst>
          </p:cNvPr>
          <p:cNvSpPr>
            <a:spLocks noGrp="1"/>
          </p:cNvSpPr>
          <p:nvPr>
            <p:ph type="body" idx="1"/>
          </p:nvPr>
        </p:nvSpPr>
        <p:spPr/>
        <p:txBody>
          <a:bodyPr/>
          <a:lstStyle/>
          <a:p>
            <a:pPr marL="0" indent="0">
              <a:buFont typeface="Arial" panose="020B0604020202020204" pitchFamily="34" charset="0"/>
              <a:buNone/>
            </a:pPr>
            <a:endParaRPr lang="en-GB"/>
          </a:p>
        </p:txBody>
      </p:sp>
      <p:sp>
        <p:nvSpPr>
          <p:cNvPr id="4" name="Slide Number Placeholder 3">
            <a:extLst>
              <a:ext uri="{FF2B5EF4-FFF2-40B4-BE49-F238E27FC236}">
                <a16:creationId xmlns:a16="http://schemas.microsoft.com/office/drawing/2014/main" id="{833E08BE-25A1-66ED-6F1C-0D407E699163}"/>
              </a:ext>
            </a:extLst>
          </p:cNvPr>
          <p:cNvSpPr>
            <a:spLocks noGrp="1"/>
          </p:cNvSpPr>
          <p:nvPr>
            <p:ph type="sldNum" sz="quarter" idx="5"/>
          </p:nvPr>
        </p:nvSpPr>
        <p:spPr/>
        <p:txBody>
          <a:bodyPr/>
          <a:lstStyle/>
          <a:p>
            <a:fld id="{2C1A3158-828B-45DC-A055-D433B2F6AF05}" type="slidenum">
              <a:rPr lang="en-GB" smtClean="0"/>
              <a:t>7</a:t>
            </a:fld>
            <a:endParaRPr lang="en-GB"/>
          </a:p>
        </p:txBody>
      </p:sp>
    </p:spTree>
    <p:extLst>
      <p:ext uri="{BB962C8B-B14F-4D97-AF65-F5344CB8AC3E}">
        <p14:creationId xmlns:p14="http://schemas.microsoft.com/office/powerpoint/2010/main" val="180824239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5" name="Picture 14" descr="Legal Aid Agency. Providing access to justice through working with others to achieve excellence in the delivery of legal aid">
            <a:extLst>
              <a:ext uri="{FF2B5EF4-FFF2-40B4-BE49-F238E27FC236}">
                <a16:creationId xmlns:a16="http://schemas.microsoft.com/office/drawing/2014/main" id="{650D788D-F4F1-FF26-7209-48E348FC9E6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425651" y="-240808"/>
            <a:ext cx="12617650" cy="7098808"/>
          </a:xfrm>
          <a:prstGeom prst="rect">
            <a:avLst/>
          </a:prstGeom>
        </p:spPr>
      </p:pic>
      <p:sp>
        <p:nvSpPr>
          <p:cNvPr id="2" name="Title 1">
            <a:extLst>
              <a:ext uri="{FF2B5EF4-FFF2-40B4-BE49-F238E27FC236}">
                <a16:creationId xmlns:a16="http://schemas.microsoft.com/office/drawing/2014/main" id="{B47590F9-5019-854C-18E3-647D62225888}"/>
              </a:ext>
            </a:extLst>
          </p:cNvPr>
          <p:cNvSpPr>
            <a:spLocks noGrp="1"/>
          </p:cNvSpPr>
          <p:nvPr>
            <p:ph type="ctrTitle"/>
          </p:nvPr>
        </p:nvSpPr>
        <p:spPr>
          <a:xfrm>
            <a:off x="758189" y="2622074"/>
            <a:ext cx="7920000" cy="1080000"/>
          </a:xfrm>
        </p:spPr>
        <p:txBody>
          <a:bodyPr anchor="t" anchorCtr="0">
            <a:normAutofit/>
          </a:bodyPr>
          <a:lstStyle>
            <a:lvl1pPr algn="l">
              <a:lnSpc>
                <a:spcPct val="100000"/>
              </a:lnSpc>
              <a:defRPr sz="3400" b="1"/>
            </a:lvl1pPr>
          </a:lstStyle>
          <a:p>
            <a:r>
              <a:rPr lang="en-US" noProof="0"/>
              <a:t>Click to edit Master title style</a:t>
            </a:r>
            <a:endParaRPr lang="en-GB" noProof="0"/>
          </a:p>
        </p:txBody>
      </p:sp>
      <p:sp>
        <p:nvSpPr>
          <p:cNvPr id="3" name="Subtitle 2">
            <a:extLst>
              <a:ext uri="{FF2B5EF4-FFF2-40B4-BE49-F238E27FC236}">
                <a16:creationId xmlns:a16="http://schemas.microsoft.com/office/drawing/2014/main" id="{9F0F1EE0-638B-690E-3374-CE1E12D2585D}"/>
              </a:ext>
            </a:extLst>
          </p:cNvPr>
          <p:cNvSpPr>
            <a:spLocks noGrp="1"/>
          </p:cNvSpPr>
          <p:nvPr>
            <p:ph type="subTitle" idx="1"/>
          </p:nvPr>
        </p:nvSpPr>
        <p:spPr>
          <a:xfrm>
            <a:off x="758190" y="3838357"/>
            <a:ext cx="7920000" cy="1080000"/>
          </a:xfrm>
        </p:spPr>
        <p:txBody>
          <a:bodyPr/>
          <a:lstStyle>
            <a:lvl1pPr marL="0" indent="0" algn="l">
              <a:lnSpc>
                <a:spcPct val="100000"/>
              </a:lnSpc>
              <a:buNone/>
              <a:defRPr sz="24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endParaRPr lang="en-GB" noProof="0"/>
          </a:p>
        </p:txBody>
      </p:sp>
      <p:sp>
        <p:nvSpPr>
          <p:cNvPr id="10" name="Text Placeholder 9">
            <a:extLst>
              <a:ext uri="{FF2B5EF4-FFF2-40B4-BE49-F238E27FC236}">
                <a16:creationId xmlns:a16="http://schemas.microsoft.com/office/drawing/2014/main" id="{A565C95F-3718-1528-8609-763CA15704E3}"/>
              </a:ext>
            </a:extLst>
          </p:cNvPr>
          <p:cNvSpPr>
            <a:spLocks noGrp="1"/>
          </p:cNvSpPr>
          <p:nvPr>
            <p:ph type="body" sz="quarter" idx="13" hasCustomPrompt="1"/>
          </p:nvPr>
        </p:nvSpPr>
        <p:spPr>
          <a:xfrm>
            <a:off x="758189" y="5364119"/>
            <a:ext cx="7920000" cy="288000"/>
          </a:xfrm>
        </p:spPr>
        <p:txBody>
          <a:bodyPr>
            <a:normAutofit/>
          </a:bodyPr>
          <a:lstStyle>
            <a:lvl1pPr marL="0" indent="0">
              <a:lnSpc>
                <a:spcPct val="100000"/>
              </a:lnSpc>
              <a:spcBef>
                <a:spcPts val="0"/>
              </a:spcBef>
              <a:buNone/>
              <a:defRPr sz="1600"/>
            </a:lvl1pPr>
            <a:lvl2pPr marL="457200" indent="0">
              <a:buNone/>
              <a:defRPr/>
            </a:lvl2pPr>
          </a:lstStyle>
          <a:p>
            <a:pPr lvl="0"/>
            <a:r>
              <a:rPr lang="en-US"/>
              <a:t>Month YYYY</a:t>
            </a:r>
          </a:p>
        </p:txBody>
      </p:sp>
      <p:pic>
        <p:nvPicPr>
          <p:cNvPr id="5" name="Picture 4">
            <a:extLst>
              <a:ext uri="{FF2B5EF4-FFF2-40B4-BE49-F238E27FC236}">
                <a16:creationId xmlns:a16="http://schemas.microsoft.com/office/drawing/2014/main" id="{41F72911-4543-BB8B-B85F-A994E7D664F3}"/>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bwMode="auto">
          <a:xfrm>
            <a:off x="813750" y="622800"/>
            <a:ext cx="1364100" cy="1191144"/>
          </a:xfrm>
          <a:prstGeom prst="rect">
            <a:avLst/>
          </a:prstGeom>
          <a:noFill/>
          <a:ln>
            <a:noFill/>
          </a:ln>
        </p:spPr>
      </p:pic>
    </p:spTree>
    <p:extLst>
      <p:ext uri="{BB962C8B-B14F-4D97-AF65-F5344CB8AC3E}">
        <p14:creationId xmlns:p14="http://schemas.microsoft.com/office/powerpoint/2010/main" val="304630709"/>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1E5B4F51-5365-3BA7-A54C-CBC64BD46D77}"/>
              </a:ext>
              <a:ext uri="{C183D7F6-B498-43B3-948B-1728B52AA6E4}">
                <adec:decorative xmlns:adec="http://schemas.microsoft.com/office/drawing/2017/decorative" val="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31201"/>
          <a:stretch/>
        </p:blipFill>
        <p:spPr>
          <a:xfrm>
            <a:off x="2708" y="2140085"/>
            <a:ext cx="12186583" cy="4717057"/>
          </a:xfrm>
          <a:prstGeom prst="rect">
            <a:avLst/>
          </a:prstGeom>
        </p:spPr>
      </p:pic>
      <p:sp>
        <p:nvSpPr>
          <p:cNvPr id="2" name="Title 1">
            <a:extLst>
              <a:ext uri="{FF2B5EF4-FFF2-40B4-BE49-F238E27FC236}">
                <a16:creationId xmlns:a16="http://schemas.microsoft.com/office/drawing/2014/main" id="{CAB1583C-FBCA-EA5C-1733-E09C1C9DAC2B}"/>
              </a:ext>
            </a:extLst>
          </p:cNvPr>
          <p:cNvSpPr>
            <a:spLocks noGrp="1"/>
          </p:cNvSpPr>
          <p:nvPr>
            <p:ph type="title"/>
          </p:nvPr>
        </p:nvSpPr>
        <p:spPr>
          <a:xfrm>
            <a:off x="759600" y="2620800"/>
            <a:ext cx="7920000" cy="1080000"/>
          </a:xfrm>
        </p:spPr>
        <p:txBody>
          <a:bodyPr anchor="t" anchorCtr="0">
            <a:normAutofit/>
          </a:bodyPr>
          <a:lstStyle>
            <a:lvl1pPr>
              <a:defRPr sz="3400">
                <a:solidFill>
                  <a:schemeClr val="tx1"/>
                </a:solidFill>
              </a:defRPr>
            </a:lvl1pPr>
          </a:lstStyle>
          <a:p>
            <a:r>
              <a:rPr lang="en-US" noProof="0"/>
              <a:t>Click to edit Master title style</a:t>
            </a:r>
            <a:endParaRPr lang="en-GB" noProof="0"/>
          </a:p>
        </p:txBody>
      </p:sp>
      <p:sp>
        <p:nvSpPr>
          <p:cNvPr id="3" name="Text Placeholder 2">
            <a:extLst>
              <a:ext uri="{FF2B5EF4-FFF2-40B4-BE49-F238E27FC236}">
                <a16:creationId xmlns:a16="http://schemas.microsoft.com/office/drawing/2014/main" id="{FAE1315A-D470-E14A-1174-2675FA007A0E}"/>
              </a:ext>
            </a:extLst>
          </p:cNvPr>
          <p:cNvSpPr>
            <a:spLocks noGrp="1"/>
          </p:cNvSpPr>
          <p:nvPr>
            <p:ph type="body" idx="1"/>
          </p:nvPr>
        </p:nvSpPr>
        <p:spPr>
          <a:xfrm>
            <a:off x="759600" y="3837600"/>
            <a:ext cx="7920000" cy="1080000"/>
          </a:xfrm>
        </p:spPr>
        <p:txBody>
          <a:bodyPr/>
          <a:lstStyle>
            <a:lvl1pPr marL="0" indent="0">
              <a:buNone/>
              <a:defRPr sz="2400" b="1">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Click to edit Master text styles</a:t>
            </a:r>
          </a:p>
        </p:txBody>
      </p:sp>
      <p:pic>
        <p:nvPicPr>
          <p:cNvPr id="5" name="Picture 4">
            <a:extLst>
              <a:ext uri="{FF2B5EF4-FFF2-40B4-BE49-F238E27FC236}">
                <a16:creationId xmlns:a16="http://schemas.microsoft.com/office/drawing/2014/main" id="{89A53415-16A0-EC90-C53E-714A9166A1F8}"/>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bwMode="auto">
          <a:xfrm>
            <a:off x="813750" y="622800"/>
            <a:ext cx="1364100" cy="1191144"/>
          </a:xfrm>
          <a:prstGeom prst="rect">
            <a:avLst/>
          </a:prstGeom>
          <a:noFill/>
          <a:ln>
            <a:noFill/>
          </a:ln>
        </p:spPr>
      </p:pic>
    </p:spTree>
    <p:extLst>
      <p:ext uri="{BB962C8B-B14F-4D97-AF65-F5344CB8AC3E}">
        <p14:creationId xmlns:p14="http://schemas.microsoft.com/office/powerpoint/2010/main" val="123199787"/>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DAEBDFBE-9236-64C9-4986-9D68C05CCC54}"/>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2707" y="857"/>
            <a:ext cx="12189600" cy="6857983"/>
          </a:xfrm>
          <a:prstGeom prst="rect">
            <a:avLst/>
          </a:prstGeom>
        </p:spPr>
      </p:pic>
      <p:sp>
        <p:nvSpPr>
          <p:cNvPr id="2" name="Title 1">
            <a:extLst>
              <a:ext uri="{FF2B5EF4-FFF2-40B4-BE49-F238E27FC236}">
                <a16:creationId xmlns:a16="http://schemas.microsoft.com/office/drawing/2014/main" id="{71AD33D3-D582-48EF-0A2B-74426CCEC468}"/>
              </a:ext>
            </a:extLst>
          </p:cNvPr>
          <p:cNvSpPr>
            <a:spLocks noGrp="1"/>
          </p:cNvSpPr>
          <p:nvPr>
            <p:ph type="title"/>
          </p:nvPr>
        </p:nvSpPr>
        <p:spPr/>
        <p:txBody>
          <a:bodyPr/>
          <a:lstStyle/>
          <a:p>
            <a:r>
              <a:rPr lang="en-US" noProof="0"/>
              <a:t>Click to edit Master title style</a:t>
            </a:r>
            <a:endParaRPr lang="en-GB" noProof="0"/>
          </a:p>
        </p:txBody>
      </p:sp>
      <p:sp>
        <p:nvSpPr>
          <p:cNvPr id="3" name="Content Placeholder 2">
            <a:extLst>
              <a:ext uri="{FF2B5EF4-FFF2-40B4-BE49-F238E27FC236}">
                <a16:creationId xmlns:a16="http://schemas.microsoft.com/office/drawing/2014/main" id="{311E300F-E606-52C3-A6CF-24C403CD7DD4}"/>
              </a:ext>
            </a:extLst>
          </p:cNvPr>
          <p:cNvSpPr>
            <a:spLocks noGrp="1"/>
          </p:cNvSpPr>
          <p:nvPr>
            <p:ph idx="1"/>
          </p:nvPr>
        </p:nvSpPr>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4" name="Date Placeholder 3">
            <a:extLst>
              <a:ext uri="{FF2B5EF4-FFF2-40B4-BE49-F238E27FC236}">
                <a16:creationId xmlns:a16="http://schemas.microsoft.com/office/drawing/2014/main" id="{B2DAAC7B-B7C8-1A3B-136D-63FA4F550DF3}"/>
              </a:ext>
            </a:extLst>
          </p:cNvPr>
          <p:cNvSpPr>
            <a:spLocks noGrp="1"/>
          </p:cNvSpPr>
          <p:nvPr>
            <p:ph type="dt" sz="half" idx="10"/>
          </p:nvPr>
        </p:nvSpPr>
        <p:spPr/>
        <p:txBody>
          <a:bodyPr/>
          <a:lstStyle/>
          <a:p>
            <a:fld id="{B3C12FAD-23C7-4033-B298-06A8B033BD47}" type="datetime1">
              <a:rPr lang="en-GB" smtClean="0"/>
              <a:t>15/01/2026</a:t>
            </a:fld>
            <a:endParaRPr lang="en-GB"/>
          </a:p>
        </p:txBody>
      </p:sp>
      <p:sp>
        <p:nvSpPr>
          <p:cNvPr id="5" name="Footer Placeholder 4">
            <a:extLst>
              <a:ext uri="{FF2B5EF4-FFF2-40B4-BE49-F238E27FC236}">
                <a16:creationId xmlns:a16="http://schemas.microsoft.com/office/drawing/2014/main" id="{C25AF1ED-CB8C-A0D7-A9FC-6325155370BC}"/>
              </a:ext>
            </a:extLst>
          </p:cNvPr>
          <p:cNvSpPr>
            <a:spLocks noGrp="1"/>
          </p:cNvSpPr>
          <p:nvPr>
            <p:ph type="ftr" sz="quarter" idx="11"/>
          </p:nvPr>
        </p:nvSpPr>
        <p:spPr/>
        <p:txBody>
          <a:bodyPr/>
          <a:lstStyle/>
          <a:p>
            <a:r>
              <a:rPr lang="en-GB"/>
              <a:t>CMA - Introduction to SaBC Family Mediation Fee Codes</a:t>
            </a:r>
          </a:p>
        </p:txBody>
      </p:sp>
      <p:sp>
        <p:nvSpPr>
          <p:cNvPr id="6" name="Slide Number Placeholder 5">
            <a:extLst>
              <a:ext uri="{FF2B5EF4-FFF2-40B4-BE49-F238E27FC236}">
                <a16:creationId xmlns:a16="http://schemas.microsoft.com/office/drawing/2014/main" id="{B1464B7B-2E91-374D-D445-0D9781F85D50}"/>
              </a:ext>
            </a:extLst>
          </p:cNvPr>
          <p:cNvSpPr>
            <a:spLocks noGrp="1"/>
          </p:cNvSpPr>
          <p:nvPr>
            <p:ph type="sldNum" sz="quarter" idx="12"/>
          </p:nvPr>
        </p:nvSpPr>
        <p:spPr/>
        <p:txBody>
          <a:bodyPr/>
          <a:lstStyle/>
          <a:p>
            <a:fld id="{C0189ED6-F87B-4BC1-907E-EF602CA5C674}" type="slidenum">
              <a:rPr lang="en-GB" smtClean="0"/>
              <a:t>‹#›</a:t>
            </a:fld>
            <a:endParaRPr lang="en-GB"/>
          </a:p>
        </p:txBody>
      </p:sp>
    </p:spTree>
    <p:extLst>
      <p:ext uri="{BB962C8B-B14F-4D97-AF65-F5344CB8AC3E}">
        <p14:creationId xmlns:p14="http://schemas.microsoft.com/office/powerpoint/2010/main" val="2567394199"/>
      </p:ext>
    </p:extLst>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C382AE5D-6592-4E1B-A6D2-0CB294D71172}"/>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2707" y="857"/>
            <a:ext cx="12189600" cy="6857983"/>
          </a:xfrm>
          <a:prstGeom prst="rect">
            <a:avLst/>
          </a:prstGeom>
        </p:spPr>
      </p:pic>
      <p:sp>
        <p:nvSpPr>
          <p:cNvPr id="2" name="Title 1">
            <a:extLst>
              <a:ext uri="{FF2B5EF4-FFF2-40B4-BE49-F238E27FC236}">
                <a16:creationId xmlns:a16="http://schemas.microsoft.com/office/drawing/2014/main" id="{298DA5BE-9F0C-9C33-E738-BB0C9ACF4C41}"/>
              </a:ext>
            </a:extLst>
          </p:cNvPr>
          <p:cNvSpPr>
            <a:spLocks noGrp="1"/>
          </p:cNvSpPr>
          <p:nvPr>
            <p:ph type="title"/>
          </p:nvPr>
        </p:nvSpPr>
        <p:spPr/>
        <p:txBody>
          <a:bodyPr/>
          <a:lstStyle/>
          <a:p>
            <a:r>
              <a:rPr lang="en-US" noProof="0"/>
              <a:t>Click to edit Master title style</a:t>
            </a:r>
            <a:endParaRPr lang="en-GB" noProof="0"/>
          </a:p>
        </p:txBody>
      </p:sp>
      <p:sp>
        <p:nvSpPr>
          <p:cNvPr id="3" name="Content Placeholder 2">
            <a:extLst>
              <a:ext uri="{FF2B5EF4-FFF2-40B4-BE49-F238E27FC236}">
                <a16:creationId xmlns:a16="http://schemas.microsoft.com/office/drawing/2014/main" id="{3F6B1209-6B5A-DD57-363E-9C28D7B61B4D}"/>
              </a:ext>
            </a:extLst>
          </p:cNvPr>
          <p:cNvSpPr>
            <a:spLocks noGrp="1"/>
          </p:cNvSpPr>
          <p:nvPr>
            <p:ph sz="half" idx="1"/>
          </p:nvPr>
        </p:nvSpPr>
        <p:spPr>
          <a:xfrm>
            <a:off x="810000" y="1396800"/>
            <a:ext cx="5140800" cy="4230000"/>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4" name="Content Placeholder 3">
            <a:extLst>
              <a:ext uri="{FF2B5EF4-FFF2-40B4-BE49-F238E27FC236}">
                <a16:creationId xmlns:a16="http://schemas.microsoft.com/office/drawing/2014/main" id="{8D3296D8-E2C8-3A59-6DA0-2FCCEA8D1B50}"/>
              </a:ext>
            </a:extLst>
          </p:cNvPr>
          <p:cNvSpPr>
            <a:spLocks noGrp="1"/>
          </p:cNvSpPr>
          <p:nvPr>
            <p:ph sz="half" idx="2"/>
          </p:nvPr>
        </p:nvSpPr>
        <p:spPr>
          <a:xfrm>
            <a:off x="6396340" y="1396800"/>
            <a:ext cx="5141085" cy="4230000"/>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5" name="Date Placeholder 4">
            <a:extLst>
              <a:ext uri="{FF2B5EF4-FFF2-40B4-BE49-F238E27FC236}">
                <a16:creationId xmlns:a16="http://schemas.microsoft.com/office/drawing/2014/main" id="{E2F44ED3-56E8-EEBB-FFA7-9E84F7C646A0}"/>
              </a:ext>
            </a:extLst>
          </p:cNvPr>
          <p:cNvSpPr>
            <a:spLocks noGrp="1"/>
          </p:cNvSpPr>
          <p:nvPr>
            <p:ph type="dt" sz="half" idx="10"/>
          </p:nvPr>
        </p:nvSpPr>
        <p:spPr/>
        <p:txBody>
          <a:bodyPr/>
          <a:lstStyle/>
          <a:p>
            <a:fld id="{E27BA77A-F771-49A7-905E-36A96B268407}" type="datetime1">
              <a:rPr lang="en-GB" smtClean="0"/>
              <a:t>15/01/2026</a:t>
            </a:fld>
            <a:endParaRPr lang="en-GB"/>
          </a:p>
        </p:txBody>
      </p:sp>
      <p:sp>
        <p:nvSpPr>
          <p:cNvPr id="6" name="Footer Placeholder 5">
            <a:extLst>
              <a:ext uri="{FF2B5EF4-FFF2-40B4-BE49-F238E27FC236}">
                <a16:creationId xmlns:a16="http://schemas.microsoft.com/office/drawing/2014/main" id="{57E578A9-AEFF-4AB7-B964-8C5EFAE84103}"/>
              </a:ext>
            </a:extLst>
          </p:cNvPr>
          <p:cNvSpPr>
            <a:spLocks noGrp="1"/>
          </p:cNvSpPr>
          <p:nvPr>
            <p:ph type="ftr" sz="quarter" idx="11"/>
          </p:nvPr>
        </p:nvSpPr>
        <p:spPr/>
        <p:txBody>
          <a:bodyPr/>
          <a:lstStyle/>
          <a:p>
            <a:r>
              <a:rPr lang="en-GB"/>
              <a:t>CMA - Introduction to SaBC Family Mediation Fee Codes</a:t>
            </a:r>
          </a:p>
        </p:txBody>
      </p:sp>
      <p:sp>
        <p:nvSpPr>
          <p:cNvPr id="7" name="Slide Number Placeholder 6">
            <a:extLst>
              <a:ext uri="{FF2B5EF4-FFF2-40B4-BE49-F238E27FC236}">
                <a16:creationId xmlns:a16="http://schemas.microsoft.com/office/drawing/2014/main" id="{2D0A671D-0D15-C5DF-0D6D-0416008266FB}"/>
              </a:ext>
            </a:extLst>
          </p:cNvPr>
          <p:cNvSpPr>
            <a:spLocks noGrp="1"/>
          </p:cNvSpPr>
          <p:nvPr>
            <p:ph type="sldNum" sz="quarter" idx="12"/>
          </p:nvPr>
        </p:nvSpPr>
        <p:spPr/>
        <p:txBody>
          <a:bodyPr/>
          <a:lstStyle/>
          <a:p>
            <a:fld id="{C0189ED6-F87B-4BC1-907E-EF602CA5C674}" type="slidenum">
              <a:rPr lang="en-GB" smtClean="0"/>
              <a:t>‹#›</a:t>
            </a:fld>
            <a:endParaRPr lang="en-GB"/>
          </a:p>
        </p:txBody>
      </p:sp>
    </p:spTree>
    <p:extLst>
      <p:ext uri="{BB962C8B-B14F-4D97-AF65-F5344CB8AC3E}">
        <p14:creationId xmlns:p14="http://schemas.microsoft.com/office/powerpoint/2010/main" val="1408835729"/>
      </p:ext>
    </p:extLst>
  </p:cSld>
  <p:clrMapOvr>
    <a:masterClrMapping/>
  </p:clrMapOvr>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Content &amp; Emphasis">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231AA2A4-9EBB-75A0-6A63-F1D6BDE32A6A}"/>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2707" y="857"/>
            <a:ext cx="12189600" cy="6857983"/>
          </a:xfrm>
          <a:prstGeom prst="rect">
            <a:avLst/>
          </a:prstGeom>
        </p:spPr>
      </p:pic>
      <p:sp>
        <p:nvSpPr>
          <p:cNvPr id="2" name="Title 1">
            <a:extLst>
              <a:ext uri="{FF2B5EF4-FFF2-40B4-BE49-F238E27FC236}">
                <a16:creationId xmlns:a16="http://schemas.microsoft.com/office/drawing/2014/main" id="{298DA5BE-9F0C-9C33-E738-BB0C9ACF4C41}"/>
              </a:ext>
            </a:extLst>
          </p:cNvPr>
          <p:cNvSpPr>
            <a:spLocks noGrp="1"/>
          </p:cNvSpPr>
          <p:nvPr>
            <p:ph type="title"/>
          </p:nvPr>
        </p:nvSpPr>
        <p:spPr/>
        <p:txBody>
          <a:bodyPr/>
          <a:lstStyle/>
          <a:p>
            <a:r>
              <a:rPr lang="en-US" noProof="0"/>
              <a:t>Click to edit Master title style</a:t>
            </a:r>
            <a:endParaRPr lang="en-GB" noProof="0"/>
          </a:p>
        </p:txBody>
      </p:sp>
      <p:sp>
        <p:nvSpPr>
          <p:cNvPr id="3" name="Content Placeholder 2">
            <a:extLst>
              <a:ext uri="{FF2B5EF4-FFF2-40B4-BE49-F238E27FC236}">
                <a16:creationId xmlns:a16="http://schemas.microsoft.com/office/drawing/2014/main" id="{3F6B1209-6B5A-DD57-363E-9C28D7B61B4D}"/>
              </a:ext>
            </a:extLst>
          </p:cNvPr>
          <p:cNvSpPr>
            <a:spLocks noGrp="1"/>
          </p:cNvSpPr>
          <p:nvPr>
            <p:ph sz="half" idx="1"/>
          </p:nvPr>
        </p:nvSpPr>
        <p:spPr>
          <a:xfrm>
            <a:off x="810000" y="1396800"/>
            <a:ext cx="5140800" cy="4230000"/>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4" name="Content Placeholder 3">
            <a:extLst>
              <a:ext uri="{FF2B5EF4-FFF2-40B4-BE49-F238E27FC236}">
                <a16:creationId xmlns:a16="http://schemas.microsoft.com/office/drawing/2014/main" id="{8D3296D8-E2C8-3A59-6DA0-2FCCEA8D1B50}"/>
              </a:ext>
            </a:extLst>
          </p:cNvPr>
          <p:cNvSpPr>
            <a:spLocks noGrp="1"/>
          </p:cNvSpPr>
          <p:nvPr>
            <p:ph sz="half" idx="2"/>
          </p:nvPr>
        </p:nvSpPr>
        <p:spPr>
          <a:xfrm>
            <a:off x="6396340" y="1396800"/>
            <a:ext cx="5141085" cy="4230000"/>
          </a:xfrm>
          <a:solidFill>
            <a:srgbClr val="EBFDFA"/>
          </a:solidFill>
        </p:spPr>
        <p:txBody>
          <a:bodyPr lIns="180000" tIns="180000" rIns="180000" bIns="180000"/>
          <a:lstStyle>
            <a:lvl1pPr>
              <a:defRPr b="1">
                <a:solidFill>
                  <a:schemeClr val="accent1"/>
                </a:solidFill>
              </a:defRPr>
            </a:lvl1pPr>
            <a:lvl2pPr marL="0" indent="0">
              <a:buNone/>
              <a:defRPr>
                <a:solidFill>
                  <a:schemeClr val="accent1"/>
                </a:solidFill>
              </a:defRPr>
            </a:lvl2pPr>
            <a:lvl3pPr marL="252000">
              <a:defRPr>
                <a:solidFill>
                  <a:schemeClr val="accent1"/>
                </a:solidFill>
              </a:defRPr>
            </a:lvl3pPr>
            <a:lvl4pPr marL="504000">
              <a:defRPr>
                <a:solidFill>
                  <a:schemeClr val="accent1"/>
                </a:solidFill>
              </a:defRPr>
            </a:lvl4pPr>
            <a:lvl5pPr marL="756000">
              <a:defRPr>
                <a:solidFill>
                  <a:schemeClr val="accent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5" name="Date Placeholder 4">
            <a:extLst>
              <a:ext uri="{FF2B5EF4-FFF2-40B4-BE49-F238E27FC236}">
                <a16:creationId xmlns:a16="http://schemas.microsoft.com/office/drawing/2014/main" id="{E2F44ED3-56E8-EEBB-FFA7-9E84F7C646A0}"/>
              </a:ext>
            </a:extLst>
          </p:cNvPr>
          <p:cNvSpPr>
            <a:spLocks noGrp="1"/>
          </p:cNvSpPr>
          <p:nvPr>
            <p:ph type="dt" sz="half" idx="10"/>
          </p:nvPr>
        </p:nvSpPr>
        <p:spPr/>
        <p:txBody>
          <a:bodyPr/>
          <a:lstStyle/>
          <a:p>
            <a:fld id="{94304A83-A6D5-42FA-9D44-29F8F6C5129F}" type="datetime1">
              <a:rPr lang="en-GB" smtClean="0"/>
              <a:t>15/01/2026</a:t>
            </a:fld>
            <a:endParaRPr lang="en-GB"/>
          </a:p>
        </p:txBody>
      </p:sp>
      <p:sp>
        <p:nvSpPr>
          <p:cNvPr id="6" name="Footer Placeholder 5">
            <a:extLst>
              <a:ext uri="{FF2B5EF4-FFF2-40B4-BE49-F238E27FC236}">
                <a16:creationId xmlns:a16="http://schemas.microsoft.com/office/drawing/2014/main" id="{57E578A9-AEFF-4AB7-B964-8C5EFAE84103}"/>
              </a:ext>
            </a:extLst>
          </p:cNvPr>
          <p:cNvSpPr>
            <a:spLocks noGrp="1"/>
          </p:cNvSpPr>
          <p:nvPr>
            <p:ph type="ftr" sz="quarter" idx="11"/>
          </p:nvPr>
        </p:nvSpPr>
        <p:spPr/>
        <p:txBody>
          <a:bodyPr/>
          <a:lstStyle/>
          <a:p>
            <a:r>
              <a:rPr lang="en-GB"/>
              <a:t>CMA - Introduction to SaBC Family Mediation Fee Codes</a:t>
            </a:r>
          </a:p>
        </p:txBody>
      </p:sp>
      <p:sp>
        <p:nvSpPr>
          <p:cNvPr id="7" name="Slide Number Placeholder 6">
            <a:extLst>
              <a:ext uri="{FF2B5EF4-FFF2-40B4-BE49-F238E27FC236}">
                <a16:creationId xmlns:a16="http://schemas.microsoft.com/office/drawing/2014/main" id="{2D0A671D-0D15-C5DF-0D6D-0416008266FB}"/>
              </a:ext>
            </a:extLst>
          </p:cNvPr>
          <p:cNvSpPr>
            <a:spLocks noGrp="1"/>
          </p:cNvSpPr>
          <p:nvPr>
            <p:ph type="sldNum" sz="quarter" idx="12"/>
          </p:nvPr>
        </p:nvSpPr>
        <p:spPr/>
        <p:txBody>
          <a:bodyPr/>
          <a:lstStyle/>
          <a:p>
            <a:fld id="{C0189ED6-F87B-4BC1-907E-EF602CA5C674}" type="slidenum">
              <a:rPr lang="en-GB" smtClean="0"/>
              <a:t>‹#›</a:t>
            </a:fld>
            <a:endParaRPr lang="en-GB"/>
          </a:p>
        </p:txBody>
      </p:sp>
    </p:spTree>
    <p:extLst>
      <p:ext uri="{BB962C8B-B14F-4D97-AF65-F5344CB8AC3E}">
        <p14:creationId xmlns:p14="http://schemas.microsoft.com/office/powerpoint/2010/main" val="264937993"/>
      </p:ext>
    </p:extLst>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arge Text">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E5AD6E27-766B-EFE8-BDF0-7EF5F44DC322}"/>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2707" y="857"/>
            <a:ext cx="12189600" cy="6857983"/>
          </a:xfrm>
          <a:prstGeom prst="rect">
            <a:avLst/>
          </a:prstGeom>
        </p:spPr>
      </p:pic>
      <p:sp>
        <p:nvSpPr>
          <p:cNvPr id="11" name="Text Placeholder 10">
            <a:extLst>
              <a:ext uri="{FF2B5EF4-FFF2-40B4-BE49-F238E27FC236}">
                <a16:creationId xmlns:a16="http://schemas.microsoft.com/office/drawing/2014/main" id="{624F3EF4-BF41-0563-2948-DCF0BDB2E7FF}"/>
              </a:ext>
            </a:extLst>
          </p:cNvPr>
          <p:cNvSpPr>
            <a:spLocks noGrp="1"/>
          </p:cNvSpPr>
          <p:nvPr>
            <p:ph type="body" sz="quarter" idx="13"/>
          </p:nvPr>
        </p:nvSpPr>
        <p:spPr>
          <a:xfrm>
            <a:off x="809426" y="1395413"/>
            <a:ext cx="10727999" cy="4229897"/>
          </a:xfrm>
        </p:spPr>
        <p:txBody>
          <a:bodyPr>
            <a:normAutofit/>
          </a:bodyPr>
          <a:lstStyle>
            <a:lvl1pPr>
              <a:defRPr sz="3400"/>
            </a:lvl1pPr>
            <a:lvl2pPr marL="360000" indent="-360000">
              <a:defRPr sz="3400"/>
            </a:lvl2pPr>
            <a:lvl3pPr marL="720000" indent="-360000">
              <a:defRPr sz="3400"/>
            </a:lvl3pPr>
            <a:lvl4pPr marL="1080000" indent="-360000">
              <a:defRPr sz="3400"/>
            </a:lvl4pPr>
            <a:lvl5pPr marL="1440000" indent="-360000">
              <a:defRPr sz="3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2DAAC7B-B7C8-1A3B-136D-63FA4F550DF3}"/>
              </a:ext>
            </a:extLst>
          </p:cNvPr>
          <p:cNvSpPr>
            <a:spLocks noGrp="1"/>
          </p:cNvSpPr>
          <p:nvPr>
            <p:ph type="dt" sz="half" idx="10"/>
          </p:nvPr>
        </p:nvSpPr>
        <p:spPr/>
        <p:txBody>
          <a:bodyPr/>
          <a:lstStyle/>
          <a:p>
            <a:fld id="{82475B2A-704B-4820-9A28-56F8B3EFDA10}" type="datetime1">
              <a:rPr lang="en-GB" smtClean="0"/>
              <a:t>15/01/2026</a:t>
            </a:fld>
            <a:endParaRPr lang="en-GB"/>
          </a:p>
        </p:txBody>
      </p:sp>
      <p:sp>
        <p:nvSpPr>
          <p:cNvPr id="5" name="Footer Placeholder 4">
            <a:extLst>
              <a:ext uri="{FF2B5EF4-FFF2-40B4-BE49-F238E27FC236}">
                <a16:creationId xmlns:a16="http://schemas.microsoft.com/office/drawing/2014/main" id="{C25AF1ED-CB8C-A0D7-A9FC-6325155370BC}"/>
              </a:ext>
            </a:extLst>
          </p:cNvPr>
          <p:cNvSpPr>
            <a:spLocks noGrp="1"/>
          </p:cNvSpPr>
          <p:nvPr>
            <p:ph type="ftr" sz="quarter" idx="11"/>
          </p:nvPr>
        </p:nvSpPr>
        <p:spPr/>
        <p:txBody>
          <a:bodyPr/>
          <a:lstStyle/>
          <a:p>
            <a:r>
              <a:rPr lang="en-GB"/>
              <a:t>CMA - Introduction to SaBC Family Mediation Fee Codes</a:t>
            </a:r>
          </a:p>
        </p:txBody>
      </p:sp>
      <p:sp>
        <p:nvSpPr>
          <p:cNvPr id="6" name="Slide Number Placeholder 5">
            <a:extLst>
              <a:ext uri="{FF2B5EF4-FFF2-40B4-BE49-F238E27FC236}">
                <a16:creationId xmlns:a16="http://schemas.microsoft.com/office/drawing/2014/main" id="{B1464B7B-2E91-374D-D445-0D9781F85D50}"/>
              </a:ext>
            </a:extLst>
          </p:cNvPr>
          <p:cNvSpPr>
            <a:spLocks noGrp="1"/>
          </p:cNvSpPr>
          <p:nvPr>
            <p:ph type="sldNum" sz="quarter" idx="12"/>
          </p:nvPr>
        </p:nvSpPr>
        <p:spPr/>
        <p:txBody>
          <a:bodyPr/>
          <a:lstStyle/>
          <a:p>
            <a:fld id="{C0189ED6-F87B-4BC1-907E-EF602CA5C674}" type="slidenum">
              <a:rPr lang="en-GB" smtClean="0"/>
              <a:t>‹#›</a:t>
            </a:fld>
            <a:endParaRPr lang="en-GB"/>
          </a:p>
        </p:txBody>
      </p:sp>
    </p:spTree>
    <p:extLst>
      <p:ext uri="{BB962C8B-B14F-4D97-AF65-F5344CB8AC3E}">
        <p14:creationId xmlns:p14="http://schemas.microsoft.com/office/powerpoint/2010/main" val="3264439017"/>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Hexagon">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5F8E9C1-2DAB-FDF0-C41E-EDECF412C178}"/>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84" y="0"/>
            <a:ext cx="12189631" cy="6858000"/>
          </a:xfrm>
          <a:prstGeom prst="rect">
            <a:avLst/>
          </a:prstGeom>
        </p:spPr>
      </p:pic>
      <p:sp>
        <p:nvSpPr>
          <p:cNvPr id="4" name="Date Placeholder 3">
            <a:extLst>
              <a:ext uri="{FF2B5EF4-FFF2-40B4-BE49-F238E27FC236}">
                <a16:creationId xmlns:a16="http://schemas.microsoft.com/office/drawing/2014/main" id="{B2DAAC7B-B7C8-1A3B-136D-63FA4F550DF3}"/>
              </a:ext>
            </a:extLst>
          </p:cNvPr>
          <p:cNvSpPr>
            <a:spLocks noGrp="1"/>
          </p:cNvSpPr>
          <p:nvPr>
            <p:ph type="dt" sz="half" idx="10"/>
          </p:nvPr>
        </p:nvSpPr>
        <p:spPr/>
        <p:txBody>
          <a:bodyPr/>
          <a:lstStyle/>
          <a:p>
            <a:fld id="{B43473AB-7C7F-49D2-896A-1D47ADEE3761}" type="datetime1">
              <a:rPr lang="en-GB" smtClean="0"/>
              <a:t>15/01/2026</a:t>
            </a:fld>
            <a:endParaRPr lang="en-GB"/>
          </a:p>
        </p:txBody>
      </p:sp>
      <p:sp>
        <p:nvSpPr>
          <p:cNvPr id="5" name="Footer Placeholder 4">
            <a:extLst>
              <a:ext uri="{FF2B5EF4-FFF2-40B4-BE49-F238E27FC236}">
                <a16:creationId xmlns:a16="http://schemas.microsoft.com/office/drawing/2014/main" id="{C25AF1ED-CB8C-A0D7-A9FC-6325155370BC}"/>
              </a:ext>
            </a:extLst>
          </p:cNvPr>
          <p:cNvSpPr>
            <a:spLocks noGrp="1"/>
          </p:cNvSpPr>
          <p:nvPr>
            <p:ph type="ftr" sz="quarter" idx="11"/>
          </p:nvPr>
        </p:nvSpPr>
        <p:spPr/>
        <p:txBody>
          <a:bodyPr/>
          <a:lstStyle/>
          <a:p>
            <a:r>
              <a:rPr lang="en-GB"/>
              <a:t>CMA - Introduction to SaBC Family Mediation Fee Codes</a:t>
            </a:r>
          </a:p>
        </p:txBody>
      </p:sp>
      <p:sp>
        <p:nvSpPr>
          <p:cNvPr id="6" name="Slide Number Placeholder 5">
            <a:extLst>
              <a:ext uri="{FF2B5EF4-FFF2-40B4-BE49-F238E27FC236}">
                <a16:creationId xmlns:a16="http://schemas.microsoft.com/office/drawing/2014/main" id="{B1464B7B-2E91-374D-D445-0D9781F85D50}"/>
              </a:ext>
            </a:extLst>
          </p:cNvPr>
          <p:cNvSpPr>
            <a:spLocks noGrp="1"/>
          </p:cNvSpPr>
          <p:nvPr>
            <p:ph type="sldNum" sz="quarter" idx="12"/>
          </p:nvPr>
        </p:nvSpPr>
        <p:spPr/>
        <p:txBody>
          <a:bodyPr/>
          <a:lstStyle/>
          <a:p>
            <a:fld id="{C0189ED6-F87B-4BC1-907E-EF602CA5C674}" type="slidenum">
              <a:rPr lang="en-GB" smtClean="0"/>
              <a:t>‹#›</a:t>
            </a:fld>
            <a:endParaRPr lang="en-GB"/>
          </a:p>
        </p:txBody>
      </p:sp>
      <p:sp>
        <p:nvSpPr>
          <p:cNvPr id="12" name="Text Placeholder 11">
            <a:extLst>
              <a:ext uri="{FF2B5EF4-FFF2-40B4-BE49-F238E27FC236}">
                <a16:creationId xmlns:a16="http://schemas.microsoft.com/office/drawing/2014/main" id="{A73D6F2E-3ED3-16DB-77BD-646268225910}"/>
              </a:ext>
            </a:extLst>
          </p:cNvPr>
          <p:cNvSpPr>
            <a:spLocks noGrp="1"/>
          </p:cNvSpPr>
          <p:nvPr>
            <p:ph type="body" sz="quarter" idx="13" hasCustomPrompt="1"/>
          </p:nvPr>
        </p:nvSpPr>
        <p:spPr>
          <a:xfrm>
            <a:off x="4434326" y="1968135"/>
            <a:ext cx="3415552" cy="1260000"/>
          </a:xfrm>
        </p:spPr>
        <p:txBody>
          <a:bodyPr>
            <a:noAutofit/>
          </a:bodyPr>
          <a:lstStyle>
            <a:lvl1pPr algn="ctr">
              <a:defRPr sz="9600">
                <a:solidFill>
                  <a:schemeClr val="bg1"/>
                </a:solidFill>
              </a:defRPr>
            </a:lvl1pPr>
          </a:lstStyle>
          <a:p>
            <a:pPr lvl="0"/>
            <a:r>
              <a:rPr lang="en-US"/>
              <a:t>XX%</a:t>
            </a:r>
          </a:p>
        </p:txBody>
      </p:sp>
      <p:sp>
        <p:nvSpPr>
          <p:cNvPr id="14" name="Text Placeholder 13">
            <a:extLst>
              <a:ext uri="{FF2B5EF4-FFF2-40B4-BE49-F238E27FC236}">
                <a16:creationId xmlns:a16="http://schemas.microsoft.com/office/drawing/2014/main" id="{39D7248E-F2DF-A4EE-65D8-557D031691DF}"/>
              </a:ext>
            </a:extLst>
          </p:cNvPr>
          <p:cNvSpPr>
            <a:spLocks noGrp="1"/>
          </p:cNvSpPr>
          <p:nvPr>
            <p:ph type="body" sz="quarter" idx="14" hasCustomPrompt="1"/>
          </p:nvPr>
        </p:nvSpPr>
        <p:spPr>
          <a:xfrm>
            <a:off x="4434326" y="3365295"/>
            <a:ext cx="3415552" cy="1260000"/>
          </a:xfrm>
        </p:spPr>
        <p:txBody>
          <a:bodyPr>
            <a:normAutofit/>
          </a:bodyPr>
          <a:lstStyle>
            <a:lvl1pPr algn="ctr">
              <a:lnSpc>
                <a:spcPct val="100000"/>
              </a:lnSpc>
              <a:defRPr sz="3000">
                <a:solidFill>
                  <a:schemeClr val="bg1"/>
                </a:solidFill>
              </a:defRPr>
            </a:lvl1pPr>
          </a:lstStyle>
          <a:p>
            <a:pPr lvl="0"/>
            <a:r>
              <a:rPr lang="en-US"/>
              <a:t>description of the change</a:t>
            </a:r>
          </a:p>
        </p:txBody>
      </p:sp>
    </p:spTree>
    <p:extLst>
      <p:ext uri="{BB962C8B-B14F-4D97-AF65-F5344CB8AC3E}">
        <p14:creationId xmlns:p14="http://schemas.microsoft.com/office/powerpoint/2010/main" val="2358374658"/>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86591B0-EAEE-1B30-A8DF-A641FFD519BF}"/>
              </a:ext>
              <a:ext uri="{C183D7F6-B498-43B3-948B-1728B52AA6E4}">
                <adec:decorative xmlns:adec="http://schemas.microsoft.com/office/drawing/2017/decorative" val="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30917"/>
          <a:stretch/>
        </p:blipFill>
        <p:spPr>
          <a:xfrm>
            <a:off x="2708" y="2120630"/>
            <a:ext cx="12186583" cy="4736512"/>
          </a:xfrm>
          <a:prstGeom prst="rect">
            <a:avLst/>
          </a:prstGeom>
        </p:spPr>
      </p:pic>
      <p:sp>
        <p:nvSpPr>
          <p:cNvPr id="3" name="Text Placeholder 2">
            <a:extLst>
              <a:ext uri="{FF2B5EF4-FFF2-40B4-BE49-F238E27FC236}">
                <a16:creationId xmlns:a16="http://schemas.microsoft.com/office/drawing/2014/main" id="{FAE1315A-D470-E14A-1174-2675FA007A0E}"/>
              </a:ext>
            </a:extLst>
          </p:cNvPr>
          <p:cNvSpPr>
            <a:spLocks noGrp="1"/>
          </p:cNvSpPr>
          <p:nvPr>
            <p:ph type="body" idx="1"/>
          </p:nvPr>
        </p:nvSpPr>
        <p:spPr>
          <a:xfrm>
            <a:off x="759600" y="3429000"/>
            <a:ext cx="7920000" cy="2174902"/>
          </a:xfrm>
        </p:spPr>
        <p:txBody>
          <a:bodyPr anchor="b" anchorCtr="0">
            <a:normAutofit/>
          </a:bodyPr>
          <a:lstStyle>
            <a:lvl1pPr marL="0" indent="0">
              <a:buNone/>
              <a:defRPr sz="1600" b="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Click to edit Master text styles</a:t>
            </a:r>
          </a:p>
        </p:txBody>
      </p:sp>
      <p:pic>
        <p:nvPicPr>
          <p:cNvPr id="5" name="Picture 4">
            <a:extLst>
              <a:ext uri="{FF2B5EF4-FFF2-40B4-BE49-F238E27FC236}">
                <a16:creationId xmlns:a16="http://schemas.microsoft.com/office/drawing/2014/main" id="{F50CAA80-C190-ABB9-9518-D5ADD08D0309}"/>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bwMode="auto">
          <a:xfrm>
            <a:off x="813750" y="622800"/>
            <a:ext cx="1364100" cy="1191144"/>
          </a:xfrm>
          <a:prstGeom prst="rect">
            <a:avLst/>
          </a:prstGeom>
          <a:noFill/>
          <a:ln>
            <a:noFill/>
          </a:ln>
        </p:spPr>
      </p:pic>
    </p:spTree>
    <p:extLst>
      <p:ext uri="{BB962C8B-B14F-4D97-AF65-F5344CB8AC3E}">
        <p14:creationId xmlns:p14="http://schemas.microsoft.com/office/powerpoint/2010/main" val="4212279393"/>
      </p:ext>
    </p:extLst>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A64E23D-FE4D-87EC-DB78-4BAA2E5DEC66}"/>
              </a:ext>
            </a:extLst>
          </p:cNvPr>
          <p:cNvSpPr>
            <a:spLocks noGrp="1"/>
          </p:cNvSpPr>
          <p:nvPr>
            <p:ph type="title"/>
          </p:nvPr>
        </p:nvSpPr>
        <p:spPr>
          <a:xfrm>
            <a:off x="809425" y="372136"/>
            <a:ext cx="10728000" cy="900000"/>
          </a:xfrm>
          <a:prstGeom prst="rect">
            <a:avLst/>
          </a:prstGeom>
        </p:spPr>
        <p:txBody>
          <a:bodyPr vert="horz" lIns="0" tIns="0" rIns="0" bIns="0" rtlCol="0" anchor="ctr">
            <a:normAutofit/>
          </a:bodyPr>
          <a:lstStyle/>
          <a:p>
            <a:r>
              <a:rPr lang="en-US" noProof="0"/>
              <a:t>Click to edit Master title style</a:t>
            </a:r>
            <a:endParaRPr lang="en-GB" noProof="0"/>
          </a:p>
        </p:txBody>
      </p:sp>
      <p:sp>
        <p:nvSpPr>
          <p:cNvPr id="3" name="Text Placeholder 2">
            <a:extLst>
              <a:ext uri="{FF2B5EF4-FFF2-40B4-BE49-F238E27FC236}">
                <a16:creationId xmlns:a16="http://schemas.microsoft.com/office/drawing/2014/main" id="{8F2BB569-A999-1851-FEC6-8F133AB3290A}"/>
              </a:ext>
            </a:extLst>
          </p:cNvPr>
          <p:cNvSpPr>
            <a:spLocks noGrp="1"/>
          </p:cNvSpPr>
          <p:nvPr>
            <p:ph type="body" idx="1"/>
          </p:nvPr>
        </p:nvSpPr>
        <p:spPr>
          <a:xfrm>
            <a:off x="809426" y="1395662"/>
            <a:ext cx="10728000" cy="4229897"/>
          </a:xfrm>
          <a:prstGeom prst="rect">
            <a:avLst/>
          </a:prstGeom>
        </p:spPr>
        <p:txBody>
          <a:bodyPr vert="horz" lIns="0" tIns="0" rIns="0" bIns="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4" name="Date Placeholder 3">
            <a:extLst>
              <a:ext uri="{FF2B5EF4-FFF2-40B4-BE49-F238E27FC236}">
                <a16:creationId xmlns:a16="http://schemas.microsoft.com/office/drawing/2014/main" id="{DD415EBF-0822-61E4-5172-1D0E3EC803F2}"/>
              </a:ext>
            </a:extLst>
          </p:cNvPr>
          <p:cNvSpPr>
            <a:spLocks noGrp="1"/>
          </p:cNvSpPr>
          <p:nvPr>
            <p:ph type="dt" sz="half" idx="2"/>
          </p:nvPr>
        </p:nvSpPr>
        <p:spPr>
          <a:xfrm>
            <a:off x="809427" y="6526800"/>
            <a:ext cx="1800000" cy="180000"/>
          </a:xfrm>
          <a:prstGeom prst="rect">
            <a:avLst/>
          </a:prstGeom>
        </p:spPr>
        <p:txBody>
          <a:bodyPr vert="horz" lIns="0" tIns="0" rIns="0" bIns="0" rtlCol="0" anchor="ctr"/>
          <a:lstStyle>
            <a:lvl1pPr algn="l">
              <a:defRPr sz="1100">
                <a:solidFill>
                  <a:schemeClr val="tx1"/>
                </a:solidFill>
              </a:defRPr>
            </a:lvl1pPr>
          </a:lstStyle>
          <a:p>
            <a:fld id="{C7CED09D-CCDB-473D-9FE8-8A4841AD7977}" type="datetime1">
              <a:rPr lang="en-GB" smtClean="0"/>
              <a:t>15/01/2026</a:t>
            </a:fld>
            <a:endParaRPr lang="en-GB"/>
          </a:p>
        </p:txBody>
      </p:sp>
      <p:sp>
        <p:nvSpPr>
          <p:cNvPr id="5" name="Footer Placeholder 4">
            <a:extLst>
              <a:ext uri="{FF2B5EF4-FFF2-40B4-BE49-F238E27FC236}">
                <a16:creationId xmlns:a16="http://schemas.microsoft.com/office/drawing/2014/main" id="{F8035D26-AA16-8F2A-0616-ED002328EE4E}"/>
              </a:ext>
            </a:extLst>
          </p:cNvPr>
          <p:cNvSpPr>
            <a:spLocks noGrp="1"/>
          </p:cNvSpPr>
          <p:nvPr>
            <p:ph type="ftr" sz="quarter" idx="3"/>
          </p:nvPr>
        </p:nvSpPr>
        <p:spPr>
          <a:xfrm>
            <a:off x="2941093" y="6527866"/>
            <a:ext cx="7201467" cy="180000"/>
          </a:xfrm>
          <a:prstGeom prst="rect">
            <a:avLst/>
          </a:prstGeom>
        </p:spPr>
        <p:txBody>
          <a:bodyPr vert="horz" lIns="0" tIns="0" rIns="0" bIns="0" rtlCol="0" anchor="ctr"/>
          <a:lstStyle>
            <a:lvl1pPr algn="r">
              <a:defRPr sz="1100">
                <a:solidFill>
                  <a:schemeClr val="tx1"/>
                </a:solidFill>
              </a:defRPr>
            </a:lvl1pPr>
          </a:lstStyle>
          <a:p>
            <a:r>
              <a:rPr lang="en-GB"/>
              <a:t>CMA - Introduction to SaBC Family Mediation Fee Codes</a:t>
            </a:r>
          </a:p>
        </p:txBody>
      </p:sp>
      <p:sp>
        <p:nvSpPr>
          <p:cNvPr id="6" name="Slide Number Placeholder 5">
            <a:extLst>
              <a:ext uri="{FF2B5EF4-FFF2-40B4-BE49-F238E27FC236}">
                <a16:creationId xmlns:a16="http://schemas.microsoft.com/office/drawing/2014/main" id="{4F5FE07B-E53E-0564-C75F-F4BF63EE2F4C}"/>
              </a:ext>
            </a:extLst>
          </p:cNvPr>
          <p:cNvSpPr>
            <a:spLocks noGrp="1"/>
          </p:cNvSpPr>
          <p:nvPr>
            <p:ph type="sldNum" sz="quarter" idx="4"/>
          </p:nvPr>
        </p:nvSpPr>
        <p:spPr>
          <a:xfrm>
            <a:off x="11443648" y="6169565"/>
            <a:ext cx="450436" cy="365125"/>
          </a:xfrm>
          <a:prstGeom prst="rect">
            <a:avLst/>
          </a:prstGeom>
        </p:spPr>
        <p:txBody>
          <a:bodyPr vert="horz" lIns="0" tIns="0" rIns="0" bIns="0" rtlCol="0" anchor="ctr"/>
          <a:lstStyle>
            <a:lvl1pPr algn="ctr">
              <a:defRPr sz="1500" b="1">
                <a:solidFill>
                  <a:schemeClr val="accent1"/>
                </a:solidFill>
              </a:defRPr>
            </a:lvl1pPr>
          </a:lstStyle>
          <a:p>
            <a:fld id="{C0189ED6-F87B-4BC1-907E-EF602CA5C674}" type="slidenum">
              <a:rPr lang="en-GB" smtClean="0"/>
              <a:pPr/>
              <a:t>‹#›</a:t>
            </a:fld>
            <a:endParaRPr lang="en-GB"/>
          </a:p>
        </p:txBody>
      </p:sp>
    </p:spTree>
    <p:extLst>
      <p:ext uri="{BB962C8B-B14F-4D97-AF65-F5344CB8AC3E}">
        <p14:creationId xmlns:p14="http://schemas.microsoft.com/office/powerpoint/2010/main" val="3544033756"/>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52" r:id="rId4"/>
    <p:sldLayoutId id="2147483655" r:id="rId5"/>
    <p:sldLayoutId id="2147483653" r:id="rId6"/>
    <p:sldLayoutId id="2147483654" r:id="rId7"/>
    <p:sldLayoutId id="2147483656" r:id="rId8"/>
  </p:sldLayoutIdLst>
  <p:hf hdr="0" dt="0"/>
  <p:txStyles>
    <p:titleStyle>
      <a:lvl1pPr algn="l" defTabSz="914400" rtl="0" eaLnBrk="1" latinLnBrk="0" hangingPunct="1">
        <a:lnSpc>
          <a:spcPct val="100000"/>
        </a:lnSpc>
        <a:spcBef>
          <a:spcPct val="0"/>
        </a:spcBef>
        <a:buNone/>
        <a:defRPr sz="2400" b="1" kern="1200">
          <a:solidFill>
            <a:schemeClr val="accent1"/>
          </a:solidFill>
          <a:latin typeface="+mj-lt"/>
          <a:ea typeface="+mj-ea"/>
          <a:cs typeface="+mj-cs"/>
        </a:defRPr>
      </a:lvl1pPr>
    </p:titleStyle>
    <p:bodyStyle>
      <a:lvl1pPr marL="0" indent="0" algn="l" defTabSz="914400" rtl="0" eaLnBrk="1" latinLnBrk="0" hangingPunct="1">
        <a:lnSpc>
          <a:spcPct val="100000"/>
        </a:lnSpc>
        <a:spcBef>
          <a:spcPts val="0"/>
        </a:spcBef>
        <a:spcAft>
          <a:spcPts val="1000"/>
        </a:spcAft>
        <a:buFont typeface="Arial" panose="020B0604020202020204" pitchFamily="34" charset="0"/>
        <a:buNone/>
        <a:defRPr sz="2400" kern="1200">
          <a:solidFill>
            <a:schemeClr val="tx1"/>
          </a:solidFill>
          <a:latin typeface="+mn-lt"/>
          <a:ea typeface="+mn-ea"/>
          <a:cs typeface="+mn-cs"/>
        </a:defRPr>
      </a:lvl1pPr>
      <a:lvl2pPr marL="252000" indent="-252000" algn="l" defTabSz="914400" rtl="0" eaLnBrk="1" latinLnBrk="0" hangingPunct="1">
        <a:lnSpc>
          <a:spcPct val="100000"/>
        </a:lnSpc>
        <a:spcBef>
          <a:spcPts val="0"/>
        </a:spcBef>
        <a:spcAft>
          <a:spcPts val="1000"/>
        </a:spcAft>
        <a:buClr>
          <a:schemeClr val="accent1"/>
        </a:buClr>
        <a:buFont typeface="Arial" panose="020B0604020202020204" pitchFamily="34" charset="0"/>
        <a:buChar char="•"/>
        <a:defRPr sz="2400" kern="1200">
          <a:solidFill>
            <a:schemeClr val="tx1"/>
          </a:solidFill>
          <a:latin typeface="+mn-lt"/>
          <a:ea typeface="+mn-ea"/>
          <a:cs typeface="+mn-cs"/>
        </a:defRPr>
      </a:lvl2pPr>
      <a:lvl3pPr marL="504000" indent="-252000" algn="l" defTabSz="914400" rtl="0" eaLnBrk="1" latinLnBrk="0" hangingPunct="1">
        <a:lnSpc>
          <a:spcPct val="100000"/>
        </a:lnSpc>
        <a:spcBef>
          <a:spcPts val="0"/>
        </a:spcBef>
        <a:spcAft>
          <a:spcPts val="1000"/>
        </a:spcAft>
        <a:buClr>
          <a:srgbClr val="00E0C5"/>
        </a:buClr>
        <a:buFont typeface="Arial" panose="020B0604020202020204" pitchFamily="34" charset="0"/>
        <a:buChar char="•"/>
        <a:defRPr sz="2400" kern="1200">
          <a:solidFill>
            <a:schemeClr val="tx1"/>
          </a:solidFill>
          <a:latin typeface="+mn-lt"/>
          <a:ea typeface="+mn-ea"/>
          <a:cs typeface="+mn-cs"/>
        </a:defRPr>
      </a:lvl3pPr>
      <a:lvl4pPr marL="756000" indent="-252000" algn="l" defTabSz="914400" rtl="0" eaLnBrk="1" latinLnBrk="0" hangingPunct="1">
        <a:lnSpc>
          <a:spcPct val="100000"/>
        </a:lnSpc>
        <a:spcBef>
          <a:spcPts val="0"/>
        </a:spcBef>
        <a:spcAft>
          <a:spcPts val="1000"/>
        </a:spcAft>
        <a:buFont typeface="Arial" panose="020B0604020202020204" pitchFamily="34" charset="0"/>
        <a:buChar char="•"/>
        <a:defRPr sz="2400" kern="1200">
          <a:solidFill>
            <a:schemeClr val="tx1"/>
          </a:solidFill>
          <a:latin typeface="+mn-lt"/>
          <a:ea typeface="+mn-ea"/>
          <a:cs typeface="+mn-cs"/>
        </a:defRPr>
      </a:lvl4pPr>
      <a:lvl5pPr marL="1008000" indent="-252000" algn="l" defTabSz="914400" rtl="0" eaLnBrk="1" latinLnBrk="0" hangingPunct="1">
        <a:lnSpc>
          <a:spcPct val="100000"/>
        </a:lnSpc>
        <a:spcBef>
          <a:spcPts val="0"/>
        </a:spcBef>
        <a:spcAft>
          <a:spcPts val="1000"/>
        </a:spcAft>
        <a:buClr>
          <a:schemeClr val="accent4"/>
        </a:buClr>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hyperlink" Target="https://www.gov.uk/guidance/submit-a-bulk-claim-sabc" TargetMode="Externa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https://www.gov.uk/guidance/submit-a-bulk-claim-sabc" TargetMode="External"/><Relationship Id="rId2" Type="http://schemas.openxmlformats.org/officeDocument/2006/relationships/hyperlink" Target="mailto:SubmitABulkClaimQueries@justice.gov.uk" TargetMode="Externa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1D0611E7-1357-B870-E7DE-0A7A5087B1E9}"/>
              </a:ext>
            </a:extLst>
          </p:cNvPr>
          <p:cNvSpPr>
            <a:spLocks noGrp="1"/>
          </p:cNvSpPr>
          <p:nvPr>
            <p:ph type="ctrTitle"/>
          </p:nvPr>
        </p:nvSpPr>
        <p:spPr/>
        <p:txBody>
          <a:bodyPr>
            <a:normAutofit fontScale="90000"/>
          </a:bodyPr>
          <a:lstStyle/>
          <a:p>
            <a:r>
              <a:rPr lang="en-GB"/>
              <a:t>Contract Management &amp; Assurance – Introduction to </a:t>
            </a:r>
            <a:r>
              <a:rPr lang="en-GB" err="1"/>
              <a:t>SaBC</a:t>
            </a:r>
            <a:r>
              <a:rPr lang="en-GB"/>
              <a:t> Family Mediation  Fee Codes </a:t>
            </a:r>
          </a:p>
        </p:txBody>
      </p:sp>
      <p:sp>
        <p:nvSpPr>
          <p:cNvPr id="9" name="Text Placeholder 8">
            <a:extLst>
              <a:ext uri="{FF2B5EF4-FFF2-40B4-BE49-F238E27FC236}">
                <a16:creationId xmlns:a16="http://schemas.microsoft.com/office/drawing/2014/main" id="{A41BE6F8-9893-B994-E92D-37F91A6DC486}"/>
              </a:ext>
            </a:extLst>
          </p:cNvPr>
          <p:cNvSpPr>
            <a:spLocks noGrp="1"/>
          </p:cNvSpPr>
          <p:nvPr>
            <p:ph type="body" sz="quarter" idx="13"/>
          </p:nvPr>
        </p:nvSpPr>
        <p:spPr/>
        <p:txBody>
          <a:bodyPr/>
          <a:lstStyle/>
          <a:p>
            <a:r>
              <a:rPr lang="en-GB"/>
              <a:t>January 2026</a:t>
            </a:r>
          </a:p>
        </p:txBody>
      </p:sp>
    </p:spTree>
    <p:extLst>
      <p:ext uri="{BB962C8B-B14F-4D97-AF65-F5344CB8AC3E}">
        <p14:creationId xmlns:p14="http://schemas.microsoft.com/office/powerpoint/2010/main" val="33377758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A74CBF-2E36-8183-87C0-36B66D3589B9}"/>
              </a:ext>
            </a:extLst>
          </p:cNvPr>
          <p:cNvSpPr>
            <a:spLocks noGrp="1"/>
          </p:cNvSpPr>
          <p:nvPr>
            <p:ph type="title"/>
          </p:nvPr>
        </p:nvSpPr>
        <p:spPr/>
        <p:txBody>
          <a:bodyPr/>
          <a:lstStyle/>
          <a:p>
            <a:r>
              <a:rPr lang="en-GB"/>
              <a:t>Purpose</a:t>
            </a:r>
          </a:p>
        </p:txBody>
      </p:sp>
      <p:sp>
        <p:nvSpPr>
          <p:cNvPr id="3" name="Content Placeholder 2">
            <a:extLst>
              <a:ext uri="{FF2B5EF4-FFF2-40B4-BE49-F238E27FC236}">
                <a16:creationId xmlns:a16="http://schemas.microsoft.com/office/drawing/2014/main" id="{BA7673F0-1C70-ED77-68B9-BFEAEBAEAF81}"/>
              </a:ext>
            </a:extLst>
          </p:cNvPr>
          <p:cNvSpPr>
            <a:spLocks noGrp="1"/>
          </p:cNvSpPr>
          <p:nvPr>
            <p:ph idx="1"/>
          </p:nvPr>
        </p:nvSpPr>
        <p:spPr>
          <a:xfrm>
            <a:off x="809426" y="1395662"/>
            <a:ext cx="10728000" cy="4773903"/>
          </a:xfrm>
        </p:spPr>
        <p:txBody>
          <a:bodyPr>
            <a:normAutofit/>
          </a:bodyPr>
          <a:lstStyle/>
          <a:p>
            <a:r>
              <a:rPr lang="en-GB" sz="1900"/>
              <a:t>At the end of the session, you will:</a:t>
            </a:r>
          </a:p>
          <a:p>
            <a:pPr marL="457200" indent="-457200">
              <a:buFont typeface="+mj-lt"/>
              <a:buAutoNum type="arabicPeriod"/>
            </a:pPr>
            <a:r>
              <a:rPr lang="en-GB" sz="1900"/>
              <a:t>Understand why Submit a Bulk Claim requires a single ‘Fee Code’ to enable pricing of claims.</a:t>
            </a:r>
          </a:p>
          <a:p>
            <a:pPr marL="457200" indent="-457200">
              <a:buFont typeface="+mj-lt"/>
              <a:buAutoNum type="arabicPeriod"/>
            </a:pPr>
            <a:r>
              <a:rPr lang="en-GB" sz="1900"/>
              <a:t>Understand how those Fee Codes ‘map’ across to existing Matter Type codes</a:t>
            </a:r>
          </a:p>
          <a:p>
            <a:pPr marL="457200" indent="-457200">
              <a:buFont typeface="+mj-lt"/>
              <a:buAutoNum type="arabicPeriod"/>
            </a:pPr>
            <a:r>
              <a:rPr lang="en-GB" sz="1900"/>
              <a:t>Understand when to use each Fee Code</a:t>
            </a:r>
          </a:p>
          <a:p>
            <a:endParaRPr lang="en-GB" sz="1900"/>
          </a:p>
          <a:p>
            <a:r>
              <a:rPr lang="en-GB" sz="1900"/>
              <a:t>Work continues at pace to finalise the development of the system; some features may not be available for launch but are planned to follow as soon as practicable.</a:t>
            </a:r>
          </a:p>
        </p:txBody>
      </p:sp>
      <p:sp>
        <p:nvSpPr>
          <p:cNvPr id="5" name="Slide Number Placeholder 4">
            <a:extLst>
              <a:ext uri="{FF2B5EF4-FFF2-40B4-BE49-F238E27FC236}">
                <a16:creationId xmlns:a16="http://schemas.microsoft.com/office/drawing/2014/main" id="{DEC95EB1-B558-1704-9D97-F68E58FBE007}"/>
              </a:ext>
            </a:extLst>
          </p:cNvPr>
          <p:cNvSpPr>
            <a:spLocks noGrp="1"/>
          </p:cNvSpPr>
          <p:nvPr>
            <p:ph type="sldNum" sz="quarter" idx="12"/>
          </p:nvPr>
        </p:nvSpPr>
        <p:spPr/>
        <p:txBody>
          <a:bodyPr/>
          <a:lstStyle/>
          <a:p>
            <a:fld id="{C0189ED6-F87B-4BC1-907E-EF602CA5C674}" type="slidenum">
              <a:rPr lang="en-GB" smtClean="0"/>
              <a:t>2</a:t>
            </a:fld>
            <a:endParaRPr lang="en-GB"/>
          </a:p>
        </p:txBody>
      </p:sp>
      <p:sp>
        <p:nvSpPr>
          <p:cNvPr id="4" name="Footer Placeholder 3">
            <a:extLst>
              <a:ext uri="{FF2B5EF4-FFF2-40B4-BE49-F238E27FC236}">
                <a16:creationId xmlns:a16="http://schemas.microsoft.com/office/drawing/2014/main" id="{C426AE58-A9F6-6EA1-AC40-4ACB3E0F5D0B}"/>
              </a:ext>
            </a:extLst>
          </p:cNvPr>
          <p:cNvSpPr>
            <a:spLocks noGrp="1"/>
          </p:cNvSpPr>
          <p:nvPr>
            <p:ph type="ftr" sz="quarter" idx="11"/>
          </p:nvPr>
        </p:nvSpPr>
        <p:spPr/>
        <p:txBody>
          <a:bodyPr/>
          <a:lstStyle/>
          <a:p>
            <a:r>
              <a:rPr lang="en-GB"/>
              <a:t>CMA - Introduction to SaBC Family Mediation Fee Codes</a:t>
            </a:r>
          </a:p>
        </p:txBody>
      </p:sp>
    </p:spTree>
    <p:extLst>
      <p:ext uri="{BB962C8B-B14F-4D97-AF65-F5344CB8AC3E}">
        <p14:creationId xmlns:p14="http://schemas.microsoft.com/office/powerpoint/2010/main" val="33984850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9EDA95-E308-9F9C-8AD6-1489FCE065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56B652-CB2F-A794-018F-71E54C79BA94}"/>
              </a:ext>
            </a:extLst>
          </p:cNvPr>
          <p:cNvSpPr>
            <a:spLocks noGrp="1"/>
          </p:cNvSpPr>
          <p:nvPr>
            <p:ph type="title"/>
          </p:nvPr>
        </p:nvSpPr>
        <p:spPr/>
        <p:txBody>
          <a:bodyPr/>
          <a:lstStyle/>
          <a:p>
            <a:r>
              <a:rPr lang="en-GB"/>
              <a:t>Background to ‘Submit a Bulk Claim’ (SaBC)</a:t>
            </a:r>
          </a:p>
        </p:txBody>
      </p:sp>
      <p:sp>
        <p:nvSpPr>
          <p:cNvPr id="3" name="Content Placeholder 2">
            <a:extLst>
              <a:ext uri="{FF2B5EF4-FFF2-40B4-BE49-F238E27FC236}">
                <a16:creationId xmlns:a16="http://schemas.microsoft.com/office/drawing/2014/main" id="{3FF4A066-1FB6-68EC-AC2E-B18D65004415}"/>
              </a:ext>
            </a:extLst>
          </p:cNvPr>
          <p:cNvSpPr>
            <a:spLocks noGrp="1"/>
          </p:cNvSpPr>
          <p:nvPr>
            <p:ph idx="1"/>
          </p:nvPr>
        </p:nvSpPr>
        <p:spPr>
          <a:xfrm>
            <a:off x="809425" y="1272136"/>
            <a:ext cx="10728000" cy="5177641"/>
          </a:xfrm>
        </p:spPr>
        <p:txBody>
          <a:bodyPr vert="horz" lIns="0" tIns="0" rIns="0" bIns="0" rtlCol="0" anchor="t">
            <a:normAutofit/>
          </a:bodyPr>
          <a:lstStyle/>
          <a:p>
            <a:r>
              <a:rPr lang="en-GB" sz="2300" b="1"/>
              <a:t>New Submit a Bulk Claim Service </a:t>
            </a:r>
          </a:p>
          <a:p>
            <a:r>
              <a:rPr lang="en-GB" sz="2300"/>
              <a:t>We cannot safely restore CWA, and as part of our continued efforts to restore services following the cyber-attack, we are introducing a new interim service to enable providers to upload Controlled Work, Crime Lower and Mediation monthly outcomes and NMS submissions – </a:t>
            </a:r>
            <a:r>
              <a:rPr lang="en-GB" sz="2300" b="1"/>
              <a:t>Submit a Bulk Claim (</a:t>
            </a:r>
            <a:r>
              <a:rPr lang="en-GB" sz="2300" b="1" err="1"/>
              <a:t>SaBC</a:t>
            </a:r>
            <a:r>
              <a:rPr lang="en-GB" sz="2300" b="1"/>
              <a:t>).</a:t>
            </a:r>
          </a:p>
          <a:p>
            <a:r>
              <a:rPr lang="en-GB" sz="2300"/>
              <a:t>The service will be launched in early 2026.</a:t>
            </a:r>
          </a:p>
          <a:p>
            <a:r>
              <a:rPr lang="en-GB" sz="2300"/>
              <a:t>Due to the need to deliver a working service as early as possible, the initial release will only support the submission and pricing of claims. </a:t>
            </a:r>
          </a:p>
          <a:p>
            <a:r>
              <a:rPr lang="en-GB" sz="2300"/>
              <a:t>While CWA also held information on contract schedules, and allowed for the execution of contracts, this function will sit outside of </a:t>
            </a:r>
            <a:r>
              <a:rPr lang="en-GB" sz="2300" b="1" err="1"/>
              <a:t>SaBC</a:t>
            </a:r>
            <a:r>
              <a:rPr lang="en-GB" sz="2300"/>
              <a:t>.</a:t>
            </a:r>
          </a:p>
          <a:p>
            <a:endParaRPr lang="en-GB" sz="2300"/>
          </a:p>
          <a:p>
            <a:endParaRPr lang="en-GB" sz="2300"/>
          </a:p>
        </p:txBody>
      </p:sp>
      <p:sp>
        <p:nvSpPr>
          <p:cNvPr id="5" name="Slide Number Placeholder 4">
            <a:extLst>
              <a:ext uri="{FF2B5EF4-FFF2-40B4-BE49-F238E27FC236}">
                <a16:creationId xmlns:a16="http://schemas.microsoft.com/office/drawing/2014/main" id="{8F1CF5D6-C3F8-5BEA-923C-8FB94AC91F4B}"/>
              </a:ext>
            </a:extLst>
          </p:cNvPr>
          <p:cNvSpPr>
            <a:spLocks noGrp="1"/>
          </p:cNvSpPr>
          <p:nvPr>
            <p:ph type="sldNum" sz="quarter" idx="12"/>
          </p:nvPr>
        </p:nvSpPr>
        <p:spPr/>
        <p:txBody>
          <a:bodyPr/>
          <a:lstStyle/>
          <a:p>
            <a:fld id="{C0189ED6-F87B-4BC1-907E-EF602CA5C674}" type="slidenum">
              <a:rPr lang="en-GB" smtClean="0"/>
              <a:t>3</a:t>
            </a:fld>
            <a:endParaRPr lang="en-GB"/>
          </a:p>
        </p:txBody>
      </p:sp>
      <p:sp>
        <p:nvSpPr>
          <p:cNvPr id="4" name="Footer Placeholder 3">
            <a:extLst>
              <a:ext uri="{FF2B5EF4-FFF2-40B4-BE49-F238E27FC236}">
                <a16:creationId xmlns:a16="http://schemas.microsoft.com/office/drawing/2014/main" id="{24DFC005-A2A9-5B88-1C01-D64C15037051}"/>
              </a:ext>
            </a:extLst>
          </p:cNvPr>
          <p:cNvSpPr>
            <a:spLocks noGrp="1"/>
          </p:cNvSpPr>
          <p:nvPr>
            <p:ph type="ftr" sz="quarter" idx="11"/>
          </p:nvPr>
        </p:nvSpPr>
        <p:spPr/>
        <p:txBody>
          <a:bodyPr/>
          <a:lstStyle/>
          <a:p>
            <a:r>
              <a:rPr lang="en-GB"/>
              <a:t>CMA - Introduction to SaBC Family Mediation Fee Codes</a:t>
            </a:r>
          </a:p>
        </p:txBody>
      </p:sp>
    </p:spTree>
    <p:extLst>
      <p:ext uri="{BB962C8B-B14F-4D97-AF65-F5344CB8AC3E}">
        <p14:creationId xmlns:p14="http://schemas.microsoft.com/office/powerpoint/2010/main" val="2752290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17F323-0D23-F521-1DC4-B45D3CD9F8BD}"/>
              </a:ext>
            </a:extLst>
          </p:cNvPr>
          <p:cNvSpPr>
            <a:spLocks noGrp="1"/>
          </p:cNvSpPr>
          <p:nvPr>
            <p:ph type="title"/>
          </p:nvPr>
        </p:nvSpPr>
        <p:spPr/>
        <p:txBody>
          <a:bodyPr/>
          <a:lstStyle/>
          <a:p>
            <a:r>
              <a:rPr lang="en-GB"/>
              <a:t>Changes for Providers</a:t>
            </a:r>
          </a:p>
        </p:txBody>
      </p:sp>
      <p:sp>
        <p:nvSpPr>
          <p:cNvPr id="3" name="Content Placeholder 2">
            <a:extLst>
              <a:ext uri="{FF2B5EF4-FFF2-40B4-BE49-F238E27FC236}">
                <a16:creationId xmlns:a16="http://schemas.microsoft.com/office/drawing/2014/main" id="{43D2BA59-7275-C299-9766-3DEE65E35711}"/>
              </a:ext>
            </a:extLst>
          </p:cNvPr>
          <p:cNvSpPr>
            <a:spLocks noGrp="1"/>
          </p:cNvSpPr>
          <p:nvPr>
            <p:ph idx="1"/>
          </p:nvPr>
        </p:nvSpPr>
        <p:spPr/>
        <p:txBody>
          <a:bodyPr>
            <a:normAutofit fontScale="92500" lnSpcReduction="10000"/>
          </a:bodyPr>
          <a:lstStyle/>
          <a:p>
            <a:pPr fontAlgn="base"/>
            <a:r>
              <a:rPr lang="en-GB" b="1"/>
              <a:t>How claims are submitted</a:t>
            </a:r>
            <a:r>
              <a:rPr lang="en-US"/>
              <a:t>​</a:t>
            </a:r>
          </a:p>
          <a:p>
            <a:pPr fontAlgn="base"/>
            <a:r>
              <a:rPr lang="en-GB"/>
              <a:t>The new service will require providers to submit claims either via a revised </a:t>
            </a:r>
            <a:r>
              <a:rPr lang="en-GB" err="1"/>
              <a:t>BulkUpload</a:t>
            </a:r>
            <a:r>
              <a:rPr lang="en-GB"/>
              <a:t> Spreadsheet or through updated CSV, XML, and TXT exports.</a:t>
            </a:r>
            <a:r>
              <a:rPr lang="en-US"/>
              <a:t>​</a:t>
            </a:r>
          </a:p>
          <a:p>
            <a:pPr fontAlgn="base"/>
            <a:r>
              <a:rPr lang="en-GB"/>
              <a:t>​</a:t>
            </a:r>
          </a:p>
          <a:p>
            <a:pPr fontAlgn="base"/>
            <a:r>
              <a:rPr lang="en-GB" b="1"/>
              <a:t>Each claim will need to include a new, single Fee Code.</a:t>
            </a:r>
            <a:r>
              <a:rPr lang="en-US"/>
              <a:t>​</a:t>
            </a:r>
          </a:p>
          <a:p>
            <a:pPr fontAlgn="base"/>
            <a:r>
              <a:rPr lang="en-GB"/>
              <a:t>Providers will need to include the new fee codes in their submissions for them to be accepted by the new service. </a:t>
            </a:r>
            <a:r>
              <a:rPr lang="en-US"/>
              <a:t>​</a:t>
            </a:r>
          </a:p>
          <a:p>
            <a:pPr fontAlgn="base"/>
            <a:r>
              <a:rPr lang="en-GB"/>
              <a:t>To support providers to make this change, we are working with software vendors who are updating their systems to accommodate and enable the new Fee Codes. Most vendors have confirmed that they are going to auto-generate the codes in the claim exports. </a:t>
            </a:r>
            <a:r>
              <a:rPr lang="en-US"/>
              <a:t>​</a:t>
            </a:r>
          </a:p>
          <a:p>
            <a:endParaRPr lang="en-GB"/>
          </a:p>
        </p:txBody>
      </p:sp>
      <p:sp>
        <p:nvSpPr>
          <p:cNvPr id="4" name="Footer Placeholder 3">
            <a:extLst>
              <a:ext uri="{FF2B5EF4-FFF2-40B4-BE49-F238E27FC236}">
                <a16:creationId xmlns:a16="http://schemas.microsoft.com/office/drawing/2014/main" id="{1DBD47FD-B014-06EE-FD01-2816A7D20298}"/>
              </a:ext>
            </a:extLst>
          </p:cNvPr>
          <p:cNvSpPr>
            <a:spLocks noGrp="1"/>
          </p:cNvSpPr>
          <p:nvPr>
            <p:ph type="ftr" sz="quarter" idx="11"/>
          </p:nvPr>
        </p:nvSpPr>
        <p:spPr/>
        <p:txBody>
          <a:bodyPr/>
          <a:lstStyle/>
          <a:p>
            <a:r>
              <a:rPr lang="en-GB"/>
              <a:t>CMA - Introduction to SaBC Family Mediation Fee Codes</a:t>
            </a:r>
          </a:p>
        </p:txBody>
      </p:sp>
      <p:sp>
        <p:nvSpPr>
          <p:cNvPr id="5" name="Slide Number Placeholder 4">
            <a:extLst>
              <a:ext uri="{FF2B5EF4-FFF2-40B4-BE49-F238E27FC236}">
                <a16:creationId xmlns:a16="http://schemas.microsoft.com/office/drawing/2014/main" id="{7BCD31FB-E4A5-9620-5054-397F451E877B}"/>
              </a:ext>
            </a:extLst>
          </p:cNvPr>
          <p:cNvSpPr>
            <a:spLocks noGrp="1"/>
          </p:cNvSpPr>
          <p:nvPr>
            <p:ph type="sldNum" sz="quarter" idx="12"/>
          </p:nvPr>
        </p:nvSpPr>
        <p:spPr/>
        <p:txBody>
          <a:bodyPr/>
          <a:lstStyle/>
          <a:p>
            <a:fld id="{C0189ED6-F87B-4BC1-907E-EF602CA5C674}" type="slidenum">
              <a:rPr lang="en-GB" smtClean="0"/>
              <a:t>4</a:t>
            </a:fld>
            <a:endParaRPr lang="en-GB"/>
          </a:p>
        </p:txBody>
      </p:sp>
    </p:spTree>
    <p:extLst>
      <p:ext uri="{BB962C8B-B14F-4D97-AF65-F5344CB8AC3E}">
        <p14:creationId xmlns:p14="http://schemas.microsoft.com/office/powerpoint/2010/main" val="39832369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37843F-1F86-CA8E-5E6D-B030371609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C52D21-A7DC-9BCC-BD72-E7ABEE33FD54}"/>
              </a:ext>
            </a:extLst>
          </p:cNvPr>
          <p:cNvSpPr>
            <a:spLocks noGrp="1"/>
          </p:cNvSpPr>
          <p:nvPr>
            <p:ph type="title"/>
          </p:nvPr>
        </p:nvSpPr>
        <p:spPr>
          <a:xfrm>
            <a:off x="809426" y="238706"/>
            <a:ext cx="10728000" cy="900000"/>
          </a:xfrm>
        </p:spPr>
        <p:txBody>
          <a:bodyPr/>
          <a:lstStyle/>
          <a:p>
            <a:r>
              <a:rPr lang="en-GB"/>
              <a:t>Why we have introduced single Fee Codes</a:t>
            </a:r>
          </a:p>
        </p:txBody>
      </p:sp>
      <p:sp>
        <p:nvSpPr>
          <p:cNvPr id="3" name="Content Placeholder 2">
            <a:extLst>
              <a:ext uri="{FF2B5EF4-FFF2-40B4-BE49-F238E27FC236}">
                <a16:creationId xmlns:a16="http://schemas.microsoft.com/office/drawing/2014/main" id="{8EA9F824-54BE-4F6F-4A25-3C4020D83DBB}"/>
              </a:ext>
            </a:extLst>
          </p:cNvPr>
          <p:cNvSpPr>
            <a:spLocks noGrp="1"/>
          </p:cNvSpPr>
          <p:nvPr>
            <p:ph idx="1"/>
          </p:nvPr>
        </p:nvSpPr>
        <p:spPr>
          <a:xfrm>
            <a:off x="809426" y="1053795"/>
            <a:ext cx="10816518" cy="5298332"/>
          </a:xfrm>
        </p:spPr>
        <p:txBody>
          <a:bodyPr vert="horz" lIns="0" tIns="0" rIns="0" bIns="0" rtlCol="0" anchor="t">
            <a:normAutofit/>
          </a:bodyPr>
          <a:lstStyle/>
          <a:p>
            <a:r>
              <a:rPr lang="en-GB" sz="2200" b="1"/>
              <a:t>Simplifying pricing of claims</a:t>
            </a:r>
          </a:p>
          <a:p>
            <a:r>
              <a:rPr lang="en-GB" sz="2000"/>
              <a:t>In CWA, there was no common trigger for the pricing of a claim. Some category’s trigger was the Matter Type 1 code, for others it was the code entered in the Stage Reached or Case Stage/Level field.</a:t>
            </a:r>
          </a:p>
          <a:p>
            <a:r>
              <a:rPr lang="en-GB" sz="2000"/>
              <a:t>The complexity of that pricing structure could not be replicated in the time required and a new, uniform way of triggering the pricing was needed – a </a:t>
            </a:r>
            <a:r>
              <a:rPr lang="en-GB" sz="2000" b="1"/>
              <a:t>Single Fee Code</a:t>
            </a:r>
            <a:r>
              <a:rPr lang="en-GB" sz="2000"/>
              <a:t>.</a:t>
            </a:r>
            <a:endParaRPr lang="en-GB" sz="2000">
              <a:cs typeface="Arial"/>
            </a:endParaRPr>
          </a:p>
          <a:p>
            <a:r>
              <a:rPr lang="en-GB" sz="2000"/>
              <a:t>The code will determine the fee or fee scheme payable, and SaBC will then add on any further amounts due to the provider (e.g. disbursements).</a:t>
            </a:r>
            <a:endParaRPr lang="en-GB" sz="2000">
              <a:cs typeface="Arial"/>
            </a:endParaRPr>
          </a:p>
          <a:p>
            <a:r>
              <a:rPr lang="en-GB" sz="2000"/>
              <a:t>Some validation will exist around case start dates and software vendors have been asked to maintain any pre-existing validation held in providers’ case management system regarding other codes (e.g. matter type combinations) unless told otherwise.</a:t>
            </a:r>
          </a:p>
          <a:p>
            <a:r>
              <a:rPr lang="en-GB" sz="2000">
                <a:cs typeface="Arial"/>
              </a:rPr>
              <a:t>Details of the new </a:t>
            </a:r>
            <a:r>
              <a:rPr lang="en-GB" sz="2000">
                <a:cs typeface="Arial"/>
                <a:hlinkClick r:id="rId2"/>
              </a:rPr>
              <a:t>Fee Codes  </a:t>
            </a:r>
            <a:r>
              <a:rPr lang="en-GB" sz="2000">
                <a:cs typeface="Arial"/>
              </a:rPr>
              <a:t>and supporting guidance can be found on gov.uk.</a:t>
            </a:r>
          </a:p>
          <a:p>
            <a:r>
              <a:rPr lang="en-GB" sz="2000"/>
              <a:t>Aside from the new Fee Code, providers will report the same level of data as they did via CWA, with the </a:t>
            </a:r>
            <a:r>
              <a:rPr lang="en-GB" sz="2000">
                <a:hlinkClick r:id="rId2"/>
              </a:rPr>
              <a:t>bulkload spreadsheet </a:t>
            </a:r>
            <a:r>
              <a:rPr lang="en-GB" sz="2000"/>
              <a:t>retaining the same format and fields.</a:t>
            </a:r>
            <a:endParaRPr lang="en-GB" sz="2000">
              <a:cs typeface="Arial"/>
            </a:endParaRPr>
          </a:p>
          <a:p>
            <a:endParaRPr lang="en-GB" sz="2000">
              <a:cs typeface="Arial"/>
            </a:endParaRPr>
          </a:p>
          <a:p>
            <a:endParaRPr lang="en-GB" sz="2000">
              <a:cs typeface="Arial"/>
            </a:endParaRPr>
          </a:p>
        </p:txBody>
      </p:sp>
      <p:sp>
        <p:nvSpPr>
          <p:cNvPr id="5" name="Slide Number Placeholder 4">
            <a:extLst>
              <a:ext uri="{FF2B5EF4-FFF2-40B4-BE49-F238E27FC236}">
                <a16:creationId xmlns:a16="http://schemas.microsoft.com/office/drawing/2014/main" id="{06AC526D-6AF6-528B-72FA-FB0F752E884C}"/>
              </a:ext>
            </a:extLst>
          </p:cNvPr>
          <p:cNvSpPr>
            <a:spLocks noGrp="1"/>
          </p:cNvSpPr>
          <p:nvPr>
            <p:ph type="sldNum" sz="quarter" idx="12"/>
          </p:nvPr>
        </p:nvSpPr>
        <p:spPr/>
        <p:txBody>
          <a:bodyPr/>
          <a:lstStyle/>
          <a:p>
            <a:fld id="{C0189ED6-F87B-4BC1-907E-EF602CA5C674}" type="slidenum">
              <a:rPr lang="en-GB" smtClean="0"/>
              <a:t>5</a:t>
            </a:fld>
            <a:endParaRPr lang="en-GB"/>
          </a:p>
        </p:txBody>
      </p:sp>
      <p:sp>
        <p:nvSpPr>
          <p:cNvPr id="4" name="Footer Placeholder 3">
            <a:extLst>
              <a:ext uri="{FF2B5EF4-FFF2-40B4-BE49-F238E27FC236}">
                <a16:creationId xmlns:a16="http://schemas.microsoft.com/office/drawing/2014/main" id="{C92E5E0F-F989-026C-DDB7-BBC84F43E398}"/>
              </a:ext>
            </a:extLst>
          </p:cNvPr>
          <p:cNvSpPr>
            <a:spLocks noGrp="1"/>
          </p:cNvSpPr>
          <p:nvPr>
            <p:ph type="ftr" sz="quarter" idx="11"/>
          </p:nvPr>
        </p:nvSpPr>
        <p:spPr/>
        <p:txBody>
          <a:bodyPr/>
          <a:lstStyle/>
          <a:p>
            <a:r>
              <a:rPr lang="en-GB"/>
              <a:t>CMA - Introduction to SaBC Family Mediation Fee Codes</a:t>
            </a:r>
          </a:p>
        </p:txBody>
      </p:sp>
    </p:spTree>
    <p:extLst>
      <p:ext uri="{BB962C8B-B14F-4D97-AF65-F5344CB8AC3E}">
        <p14:creationId xmlns:p14="http://schemas.microsoft.com/office/powerpoint/2010/main" val="11827537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FF982-05A3-820B-B6A9-9A3451514A2A}"/>
              </a:ext>
            </a:extLst>
          </p:cNvPr>
          <p:cNvSpPr>
            <a:spLocks noGrp="1"/>
          </p:cNvSpPr>
          <p:nvPr>
            <p:ph type="title"/>
          </p:nvPr>
        </p:nvSpPr>
        <p:spPr>
          <a:xfrm>
            <a:off x="621871" y="319606"/>
            <a:ext cx="10728000" cy="365125"/>
          </a:xfrm>
        </p:spPr>
        <p:txBody>
          <a:bodyPr>
            <a:normAutofit fontScale="90000"/>
          </a:bodyPr>
          <a:lstStyle/>
          <a:p>
            <a:r>
              <a:rPr lang="en-GB"/>
              <a:t>Single fee codes – Mediation</a:t>
            </a:r>
          </a:p>
        </p:txBody>
      </p:sp>
      <p:sp>
        <p:nvSpPr>
          <p:cNvPr id="3" name="Content Placeholder 2">
            <a:extLst>
              <a:ext uri="{FF2B5EF4-FFF2-40B4-BE49-F238E27FC236}">
                <a16:creationId xmlns:a16="http://schemas.microsoft.com/office/drawing/2014/main" id="{4EA0C322-28A3-BCDA-AF71-EC2084C17185}"/>
              </a:ext>
            </a:extLst>
          </p:cNvPr>
          <p:cNvSpPr>
            <a:spLocks noGrp="1"/>
          </p:cNvSpPr>
          <p:nvPr>
            <p:ph idx="1"/>
          </p:nvPr>
        </p:nvSpPr>
        <p:spPr>
          <a:xfrm>
            <a:off x="621871" y="856766"/>
            <a:ext cx="10728000" cy="1571414"/>
          </a:xfrm>
        </p:spPr>
        <p:txBody>
          <a:bodyPr vert="horz" lIns="0" tIns="0" rIns="0" bIns="0" rtlCol="0" anchor="t">
            <a:normAutofit fontScale="25000" lnSpcReduction="20000"/>
          </a:bodyPr>
          <a:lstStyle/>
          <a:p>
            <a:endParaRPr lang="en-GB">
              <a:cs typeface="Arial"/>
            </a:endParaRPr>
          </a:p>
          <a:p>
            <a:r>
              <a:rPr lang="en-GB" sz="6800">
                <a:cs typeface="Arial"/>
              </a:rPr>
              <a:t>There are </a:t>
            </a:r>
            <a:r>
              <a:rPr lang="en-GB" sz="6800" b="1">
                <a:cs typeface="Arial"/>
              </a:rPr>
              <a:t>3</a:t>
            </a:r>
            <a:r>
              <a:rPr lang="en-GB" sz="6800">
                <a:cs typeface="Arial"/>
              </a:rPr>
              <a:t> single fee codes for MIAMs and </a:t>
            </a:r>
            <a:r>
              <a:rPr lang="en-GB" sz="6800" b="1">
                <a:cs typeface="Arial"/>
              </a:rPr>
              <a:t>32</a:t>
            </a:r>
            <a:r>
              <a:rPr lang="en-GB" sz="6800">
                <a:cs typeface="Arial"/>
              </a:rPr>
              <a:t> for Mediation.</a:t>
            </a:r>
          </a:p>
          <a:p>
            <a:r>
              <a:rPr lang="en-GB" sz="6800">
                <a:cs typeface="Arial"/>
              </a:rPr>
              <a:t>The new single fee codes for MIAMs are the same as the previous matter type 2 codes (ASSA, ASSS, ASST)</a:t>
            </a:r>
          </a:p>
          <a:p>
            <a:r>
              <a:rPr lang="en-GB" sz="6800">
                <a:cs typeface="Arial"/>
              </a:rPr>
              <a:t>The new single fee codes for Mediation </a:t>
            </a:r>
            <a:r>
              <a:rPr lang="en-GB" sz="6800"/>
              <a:t>incorporate the information given by the matter type codes, number of eligible parties and mediation outcome fields.  Each code is made up of 6 digits as set out below.</a:t>
            </a:r>
          </a:p>
          <a:p>
            <a:r>
              <a:rPr lang="en-GB" sz="6800"/>
              <a:t>E.g. MDAS1B - All Issues Sole - 1 party eligible, no agreement</a:t>
            </a:r>
          </a:p>
          <a:p>
            <a:endParaRPr lang="en-GB" sz="6800"/>
          </a:p>
          <a:p>
            <a:endParaRPr lang="en-GB" sz="4800">
              <a:cs typeface="Arial"/>
            </a:endParaRPr>
          </a:p>
          <a:p>
            <a:endParaRPr lang="en-GB" sz="4800">
              <a:cs typeface="Arial"/>
            </a:endParaRPr>
          </a:p>
          <a:p>
            <a:endParaRPr lang="en-GB" sz="4800"/>
          </a:p>
        </p:txBody>
      </p:sp>
      <p:sp>
        <p:nvSpPr>
          <p:cNvPr id="4" name="Footer Placeholder 3">
            <a:extLst>
              <a:ext uri="{FF2B5EF4-FFF2-40B4-BE49-F238E27FC236}">
                <a16:creationId xmlns:a16="http://schemas.microsoft.com/office/drawing/2014/main" id="{111A9938-A451-EEA9-430D-0BEA5739B032}"/>
              </a:ext>
            </a:extLst>
          </p:cNvPr>
          <p:cNvSpPr>
            <a:spLocks noGrp="1"/>
          </p:cNvSpPr>
          <p:nvPr>
            <p:ph type="ftr" sz="quarter" idx="11"/>
          </p:nvPr>
        </p:nvSpPr>
        <p:spPr/>
        <p:txBody>
          <a:bodyPr/>
          <a:lstStyle/>
          <a:p>
            <a:r>
              <a:rPr lang="en-GB"/>
              <a:t>CMA - Introduction to SaBC Family Mediation Fee Codes</a:t>
            </a:r>
          </a:p>
        </p:txBody>
      </p:sp>
      <p:sp>
        <p:nvSpPr>
          <p:cNvPr id="5" name="Slide Number Placeholder 4">
            <a:extLst>
              <a:ext uri="{FF2B5EF4-FFF2-40B4-BE49-F238E27FC236}">
                <a16:creationId xmlns:a16="http://schemas.microsoft.com/office/drawing/2014/main" id="{D2BEA607-F464-2405-6F5A-4B2C4B3321C6}"/>
              </a:ext>
            </a:extLst>
          </p:cNvPr>
          <p:cNvSpPr>
            <a:spLocks noGrp="1"/>
          </p:cNvSpPr>
          <p:nvPr>
            <p:ph type="sldNum" sz="quarter" idx="12"/>
          </p:nvPr>
        </p:nvSpPr>
        <p:spPr/>
        <p:txBody>
          <a:bodyPr/>
          <a:lstStyle/>
          <a:p>
            <a:fld id="{C0189ED6-F87B-4BC1-907E-EF602CA5C674}" type="slidenum">
              <a:rPr lang="en-GB" smtClean="0"/>
              <a:t>6</a:t>
            </a:fld>
            <a:endParaRPr lang="en-GB"/>
          </a:p>
        </p:txBody>
      </p:sp>
      <p:graphicFrame>
        <p:nvGraphicFramePr>
          <p:cNvPr id="6" name="Table 5">
            <a:extLst>
              <a:ext uri="{FF2B5EF4-FFF2-40B4-BE49-F238E27FC236}">
                <a16:creationId xmlns:a16="http://schemas.microsoft.com/office/drawing/2014/main" id="{6D5A1C6C-971F-353E-1DA7-58C984493030}"/>
              </a:ext>
            </a:extLst>
          </p:cNvPr>
          <p:cNvGraphicFramePr>
            <a:graphicFrameLocks noGrp="1"/>
          </p:cNvGraphicFramePr>
          <p:nvPr>
            <p:extLst>
              <p:ext uri="{D42A27DB-BD31-4B8C-83A1-F6EECF244321}">
                <p14:modId xmlns:p14="http://schemas.microsoft.com/office/powerpoint/2010/main" val="463166626"/>
              </p:ext>
            </p:extLst>
          </p:nvPr>
        </p:nvGraphicFramePr>
        <p:xfrm>
          <a:off x="621871" y="2600215"/>
          <a:ext cx="9986220" cy="3683032"/>
        </p:xfrm>
        <a:graphic>
          <a:graphicData uri="http://schemas.openxmlformats.org/drawingml/2006/table">
            <a:tbl>
              <a:tblPr bandRow="1">
                <a:tableStyleId>{5C22544A-7EE6-4342-B048-85BDC9FD1C3A}</a:tableStyleId>
              </a:tblPr>
              <a:tblGrid>
                <a:gridCol w="1812410">
                  <a:extLst>
                    <a:ext uri="{9D8B030D-6E8A-4147-A177-3AD203B41FA5}">
                      <a16:colId xmlns:a16="http://schemas.microsoft.com/office/drawing/2014/main" val="2527186692"/>
                    </a:ext>
                  </a:extLst>
                </a:gridCol>
                <a:gridCol w="4361935">
                  <a:extLst>
                    <a:ext uri="{9D8B030D-6E8A-4147-A177-3AD203B41FA5}">
                      <a16:colId xmlns:a16="http://schemas.microsoft.com/office/drawing/2014/main" val="4225551612"/>
                    </a:ext>
                  </a:extLst>
                </a:gridCol>
                <a:gridCol w="3811875">
                  <a:extLst>
                    <a:ext uri="{9D8B030D-6E8A-4147-A177-3AD203B41FA5}">
                      <a16:colId xmlns:a16="http://schemas.microsoft.com/office/drawing/2014/main" val="66792531"/>
                    </a:ext>
                  </a:extLst>
                </a:gridCol>
              </a:tblGrid>
              <a:tr h="399626">
                <a:tc>
                  <a:txBody>
                    <a:bodyPr/>
                    <a:lstStyle/>
                    <a:p>
                      <a:pPr marL="0" algn="l" defTabSz="914400" rtl="0" eaLnBrk="1" latinLnBrk="0" hangingPunct="1"/>
                      <a:r>
                        <a:rPr lang="en-GB" sz="1800" b="1" kern="1200">
                          <a:solidFill>
                            <a:schemeClr val="lt1"/>
                          </a:solidFill>
                          <a:latin typeface="+mn-lt"/>
                          <a:ea typeface="+mn-ea"/>
                          <a:cs typeface="+mn-cs"/>
                        </a:rPr>
                        <a:t>Digit</a:t>
                      </a:r>
                    </a:p>
                  </a:txBody>
                  <a:tcPr>
                    <a:solidFill>
                      <a:schemeClr val="accent5">
                        <a:lumMod val="50000"/>
                      </a:schemeClr>
                    </a:solidFill>
                  </a:tcPr>
                </a:tc>
                <a:tc>
                  <a:txBody>
                    <a:bodyPr/>
                    <a:lstStyle/>
                    <a:p>
                      <a:pPr marL="0" algn="l" defTabSz="914400" rtl="0" eaLnBrk="1" latinLnBrk="0" hangingPunct="1"/>
                      <a:r>
                        <a:rPr lang="en-GB" sz="1800" b="1" kern="1200">
                          <a:solidFill>
                            <a:schemeClr val="lt1"/>
                          </a:solidFill>
                          <a:latin typeface="+mn-lt"/>
                          <a:ea typeface="+mn-ea"/>
                          <a:cs typeface="+mn-cs"/>
                        </a:rPr>
                        <a:t>Entry</a:t>
                      </a:r>
                    </a:p>
                  </a:txBody>
                  <a:tcPr>
                    <a:solidFill>
                      <a:schemeClr val="accent5">
                        <a:lumMod val="50000"/>
                      </a:schemeClr>
                    </a:solidFill>
                  </a:tcPr>
                </a:tc>
                <a:tc>
                  <a:txBody>
                    <a:bodyPr/>
                    <a:lstStyle/>
                    <a:p>
                      <a:pPr marL="0" algn="l" defTabSz="914400" rtl="0" eaLnBrk="1" latinLnBrk="0" hangingPunct="1"/>
                      <a:r>
                        <a:rPr lang="en-GB" sz="1800" b="1" kern="1200">
                          <a:solidFill>
                            <a:schemeClr val="lt1"/>
                          </a:solidFill>
                          <a:latin typeface="+mn-lt"/>
                          <a:ea typeface="+mn-ea"/>
                          <a:cs typeface="+mn-cs"/>
                        </a:rPr>
                        <a:t>Meaning</a:t>
                      </a:r>
                    </a:p>
                  </a:txBody>
                  <a:tcPr>
                    <a:solidFill>
                      <a:schemeClr val="accent5">
                        <a:lumMod val="50000"/>
                      </a:schemeClr>
                    </a:solidFill>
                  </a:tcPr>
                </a:tc>
                <a:extLst>
                  <a:ext uri="{0D108BD9-81ED-4DB2-BD59-A6C34878D82A}">
                    <a16:rowId xmlns:a16="http://schemas.microsoft.com/office/drawing/2014/main" val="1453485677"/>
                  </a:ext>
                </a:extLst>
              </a:tr>
              <a:tr h="399626">
                <a:tc>
                  <a:txBody>
                    <a:bodyPr/>
                    <a:lstStyle/>
                    <a:p>
                      <a:r>
                        <a:rPr lang="en-GB" sz="1400"/>
                        <a:t>1</a:t>
                      </a:r>
                      <a:r>
                        <a:rPr lang="en-GB" sz="1400" baseline="30000"/>
                        <a:t>st</a:t>
                      </a:r>
                      <a:r>
                        <a:rPr lang="en-GB" sz="1400"/>
                        <a:t> &amp; 2</a:t>
                      </a:r>
                      <a:r>
                        <a:rPr lang="en-GB" sz="1400" baseline="30000"/>
                        <a:t>nd</a:t>
                      </a:r>
                      <a:r>
                        <a:rPr lang="en-GB" sz="1400"/>
                        <a:t> digit </a:t>
                      </a:r>
                    </a:p>
                  </a:txBody>
                  <a:tcPr/>
                </a:tc>
                <a:tc>
                  <a:txBody>
                    <a:bodyPr/>
                    <a:lstStyle/>
                    <a:p>
                      <a:r>
                        <a:rPr lang="en-GB" sz="1400"/>
                        <a:t>MD</a:t>
                      </a:r>
                    </a:p>
                  </a:txBody>
                  <a:tcPr/>
                </a:tc>
                <a:tc>
                  <a:txBody>
                    <a:bodyPr/>
                    <a:lstStyle/>
                    <a:p>
                      <a:r>
                        <a:rPr lang="en-GB" sz="1400"/>
                        <a:t>Mediation </a:t>
                      </a:r>
                    </a:p>
                  </a:txBody>
                  <a:tcPr/>
                </a:tc>
                <a:extLst>
                  <a:ext uri="{0D108BD9-81ED-4DB2-BD59-A6C34878D82A}">
                    <a16:rowId xmlns:a16="http://schemas.microsoft.com/office/drawing/2014/main" val="1711386129"/>
                  </a:ext>
                </a:extLst>
              </a:tr>
              <a:tr h="715164">
                <a:tc>
                  <a:txBody>
                    <a:bodyPr/>
                    <a:lstStyle/>
                    <a:p>
                      <a:r>
                        <a:rPr lang="en-GB" sz="1400"/>
                        <a:t>3</a:t>
                      </a:r>
                      <a:r>
                        <a:rPr lang="en-GB" sz="1400" baseline="30000"/>
                        <a:t>rd</a:t>
                      </a:r>
                      <a:r>
                        <a:rPr lang="en-GB" sz="1400"/>
                        <a:t> digit</a:t>
                      </a:r>
                    </a:p>
                  </a:txBody>
                  <a:tcPr/>
                </a:tc>
                <a:tc>
                  <a:txBody>
                    <a:bodyPr/>
                    <a:lstStyle/>
                    <a:p>
                      <a:r>
                        <a:rPr lang="en-GB" sz="1400"/>
                        <a:t>A – All Issues</a:t>
                      </a:r>
                    </a:p>
                    <a:p>
                      <a:r>
                        <a:rPr lang="en-GB" sz="1400"/>
                        <a:t>P – Property &amp; Finance</a:t>
                      </a:r>
                    </a:p>
                    <a:p>
                      <a:r>
                        <a:rPr lang="en-GB" sz="1400"/>
                        <a:t>C – Child only</a:t>
                      </a:r>
                    </a:p>
                  </a:txBody>
                  <a:tcPr/>
                </a:tc>
                <a:tc>
                  <a:txBody>
                    <a:bodyPr/>
                    <a:lstStyle/>
                    <a:p>
                      <a:r>
                        <a:rPr lang="en-GB" sz="1400"/>
                        <a:t>Category of mediation </a:t>
                      </a:r>
                    </a:p>
                  </a:txBody>
                  <a:tcPr/>
                </a:tc>
                <a:extLst>
                  <a:ext uri="{0D108BD9-81ED-4DB2-BD59-A6C34878D82A}">
                    <a16:rowId xmlns:a16="http://schemas.microsoft.com/office/drawing/2014/main" val="12962434"/>
                  </a:ext>
                </a:extLst>
              </a:tr>
              <a:tr h="575734">
                <a:tc>
                  <a:txBody>
                    <a:bodyPr/>
                    <a:lstStyle/>
                    <a:p>
                      <a:r>
                        <a:rPr lang="en-GB" sz="1400"/>
                        <a:t>4</a:t>
                      </a:r>
                      <a:r>
                        <a:rPr lang="en-GB" sz="1400" baseline="30000"/>
                        <a:t>th</a:t>
                      </a:r>
                      <a:r>
                        <a:rPr lang="en-GB" sz="1400"/>
                        <a:t> digit</a:t>
                      </a:r>
                    </a:p>
                  </a:txBody>
                  <a:tcPr/>
                </a:tc>
                <a:tc>
                  <a:txBody>
                    <a:bodyPr/>
                    <a:lstStyle/>
                    <a:p>
                      <a:r>
                        <a:rPr lang="en-GB" sz="1400"/>
                        <a:t>S – Sole mediation</a:t>
                      </a:r>
                    </a:p>
                    <a:p>
                      <a:r>
                        <a:rPr lang="en-GB" sz="1400"/>
                        <a:t>C – Co mediation</a:t>
                      </a:r>
                    </a:p>
                  </a:txBody>
                  <a:tcPr/>
                </a:tc>
                <a:tc>
                  <a:txBody>
                    <a:bodyPr/>
                    <a:lstStyle/>
                    <a:p>
                      <a:r>
                        <a:rPr lang="en-GB" sz="1400"/>
                        <a:t>Number of mediators</a:t>
                      </a:r>
                    </a:p>
                  </a:txBody>
                  <a:tcPr/>
                </a:tc>
                <a:extLst>
                  <a:ext uri="{0D108BD9-81ED-4DB2-BD59-A6C34878D82A}">
                    <a16:rowId xmlns:a16="http://schemas.microsoft.com/office/drawing/2014/main" val="2324085736"/>
                  </a:ext>
                </a:extLst>
              </a:tr>
              <a:tr h="631646">
                <a:tc>
                  <a:txBody>
                    <a:bodyPr/>
                    <a:lstStyle/>
                    <a:p>
                      <a:r>
                        <a:rPr lang="en-GB" sz="1400"/>
                        <a:t>5</a:t>
                      </a:r>
                      <a:r>
                        <a:rPr lang="en-GB" sz="1400" baseline="30000"/>
                        <a:t>th</a:t>
                      </a:r>
                      <a:r>
                        <a:rPr lang="en-GB" sz="1400"/>
                        <a:t> digit</a:t>
                      </a:r>
                    </a:p>
                  </a:txBody>
                  <a:tcPr/>
                </a:tc>
                <a:tc>
                  <a:txBody>
                    <a:bodyPr/>
                    <a:lstStyle/>
                    <a:p>
                      <a:r>
                        <a:rPr lang="en-GB" sz="1400"/>
                        <a:t>1 – 1 party eligible</a:t>
                      </a:r>
                    </a:p>
                    <a:p>
                      <a:r>
                        <a:rPr lang="en-GB" sz="1400"/>
                        <a:t>2 – both parties eligible</a:t>
                      </a:r>
                    </a:p>
                  </a:txBody>
                  <a:tcPr/>
                </a:tc>
                <a:tc>
                  <a:txBody>
                    <a:bodyPr/>
                    <a:lstStyle/>
                    <a:p>
                      <a:r>
                        <a:rPr lang="en-GB" sz="1400"/>
                        <a:t>Number of eligible parties</a:t>
                      </a:r>
                    </a:p>
                  </a:txBody>
                  <a:tcPr/>
                </a:tc>
                <a:extLst>
                  <a:ext uri="{0D108BD9-81ED-4DB2-BD59-A6C34878D82A}">
                    <a16:rowId xmlns:a16="http://schemas.microsoft.com/office/drawing/2014/main" val="1887606436"/>
                  </a:ext>
                </a:extLst>
              </a:tr>
              <a:tr h="551449">
                <a:tc>
                  <a:txBody>
                    <a:bodyPr/>
                    <a:lstStyle/>
                    <a:p>
                      <a:r>
                        <a:rPr lang="en-GB" sz="1400"/>
                        <a:t>6</a:t>
                      </a:r>
                      <a:r>
                        <a:rPr lang="en-GB" sz="1400" baseline="30000"/>
                        <a:t>th</a:t>
                      </a:r>
                      <a:r>
                        <a:rPr lang="en-GB" sz="1400"/>
                        <a:t> digit</a:t>
                      </a:r>
                    </a:p>
                  </a:txBody>
                  <a:tcPr/>
                </a:tc>
                <a:tc>
                  <a:txBody>
                    <a:bodyPr/>
                    <a:lstStyle/>
                    <a:p>
                      <a:r>
                        <a:rPr lang="en-GB" sz="1400"/>
                        <a:t>S – all issues agreed</a:t>
                      </a:r>
                    </a:p>
                    <a:p>
                      <a:r>
                        <a:rPr lang="en-GB" sz="1400"/>
                        <a:t>C – Children issues agreed</a:t>
                      </a:r>
                    </a:p>
                    <a:p>
                      <a:r>
                        <a:rPr lang="en-GB" sz="1400"/>
                        <a:t>P – Property &amp; Finance issues agreed</a:t>
                      </a:r>
                    </a:p>
                    <a:p>
                      <a:r>
                        <a:rPr lang="en-GB" sz="1400"/>
                        <a:t>B – no agreement or no written agreement</a:t>
                      </a:r>
                    </a:p>
                  </a:txBody>
                  <a:tcPr/>
                </a:tc>
                <a:tc>
                  <a:txBody>
                    <a:bodyPr/>
                    <a:lstStyle/>
                    <a:p>
                      <a:r>
                        <a:rPr lang="en-GB" sz="1400"/>
                        <a:t>Mediation Outcome</a:t>
                      </a:r>
                    </a:p>
                  </a:txBody>
                  <a:tcPr/>
                </a:tc>
                <a:extLst>
                  <a:ext uri="{0D108BD9-81ED-4DB2-BD59-A6C34878D82A}">
                    <a16:rowId xmlns:a16="http://schemas.microsoft.com/office/drawing/2014/main" val="3600284058"/>
                  </a:ext>
                </a:extLst>
              </a:tr>
            </a:tbl>
          </a:graphicData>
        </a:graphic>
      </p:graphicFrame>
    </p:spTree>
    <p:extLst>
      <p:ext uri="{BB962C8B-B14F-4D97-AF65-F5344CB8AC3E}">
        <p14:creationId xmlns:p14="http://schemas.microsoft.com/office/powerpoint/2010/main" val="15571083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B3D599-83A9-20F2-0191-B529F9A32B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4E9314-5649-AAC9-0671-8DE5455B9ABC}"/>
              </a:ext>
            </a:extLst>
          </p:cNvPr>
          <p:cNvSpPr>
            <a:spLocks noGrp="1"/>
          </p:cNvSpPr>
          <p:nvPr>
            <p:ph type="title"/>
          </p:nvPr>
        </p:nvSpPr>
        <p:spPr>
          <a:xfrm>
            <a:off x="374439" y="458984"/>
            <a:ext cx="10728000" cy="282421"/>
          </a:xfrm>
        </p:spPr>
        <p:txBody>
          <a:bodyPr>
            <a:normAutofit fontScale="90000"/>
          </a:bodyPr>
          <a:lstStyle/>
          <a:p>
            <a:r>
              <a:rPr lang="en-GB"/>
              <a:t>Single fee codes – Mediation</a:t>
            </a:r>
          </a:p>
        </p:txBody>
      </p:sp>
      <p:graphicFrame>
        <p:nvGraphicFramePr>
          <p:cNvPr id="6" name="Content Placeholder 5">
            <a:extLst>
              <a:ext uri="{FF2B5EF4-FFF2-40B4-BE49-F238E27FC236}">
                <a16:creationId xmlns:a16="http://schemas.microsoft.com/office/drawing/2014/main" id="{587DC169-CED0-56AB-0151-EC52A22A3584}"/>
              </a:ext>
            </a:extLst>
          </p:cNvPr>
          <p:cNvGraphicFramePr>
            <a:graphicFrameLocks noGrp="1"/>
          </p:cNvGraphicFramePr>
          <p:nvPr>
            <p:ph idx="1"/>
            <p:extLst>
              <p:ext uri="{D42A27DB-BD31-4B8C-83A1-F6EECF244321}">
                <p14:modId xmlns:p14="http://schemas.microsoft.com/office/powerpoint/2010/main" val="278240708"/>
              </p:ext>
            </p:extLst>
          </p:nvPr>
        </p:nvGraphicFramePr>
        <p:xfrm>
          <a:off x="269805" y="2866049"/>
          <a:ext cx="11399061" cy="3171018"/>
        </p:xfrm>
        <a:graphic>
          <a:graphicData uri="http://schemas.openxmlformats.org/drawingml/2006/table">
            <a:tbl>
              <a:tblPr firstRow="1" bandRow="1">
                <a:tableStyleId>{5C22544A-7EE6-4342-B048-85BDC9FD1C3A}</a:tableStyleId>
              </a:tblPr>
              <a:tblGrid>
                <a:gridCol w="1356422">
                  <a:extLst>
                    <a:ext uri="{9D8B030D-6E8A-4147-A177-3AD203B41FA5}">
                      <a16:colId xmlns:a16="http://schemas.microsoft.com/office/drawing/2014/main" val="3703222815"/>
                    </a:ext>
                  </a:extLst>
                </a:gridCol>
                <a:gridCol w="4050699">
                  <a:extLst>
                    <a:ext uri="{9D8B030D-6E8A-4147-A177-3AD203B41FA5}">
                      <a16:colId xmlns:a16="http://schemas.microsoft.com/office/drawing/2014/main" val="2747465353"/>
                    </a:ext>
                  </a:extLst>
                </a:gridCol>
                <a:gridCol w="962072">
                  <a:extLst>
                    <a:ext uri="{9D8B030D-6E8A-4147-A177-3AD203B41FA5}">
                      <a16:colId xmlns:a16="http://schemas.microsoft.com/office/drawing/2014/main" val="1345541526"/>
                    </a:ext>
                  </a:extLst>
                </a:gridCol>
                <a:gridCol w="5029868">
                  <a:extLst>
                    <a:ext uri="{9D8B030D-6E8A-4147-A177-3AD203B41FA5}">
                      <a16:colId xmlns:a16="http://schemas.microsoft.com/office/drawing/2014/main" val="525919257"/>
                    </a:ext>
                  </a:extLst>
                </a:gridCol>
              </a:tblGrid>
              <a:tr h="711200">
                <a:tc gridSpan="2">
                  <a:txBody>
                    <a:bodyPr/>
                    <a:lstStyle/>
                    <a:p>
                      <a:r>
                        <a:rPr lang="en-GB"/>
                        <a:t>Previous Codes </a:t>
                      </a:r>
                    </a:p>
                  </a:txBody>
                  <a:tcPr/>
                </a:tc>
                <a:tc hMerge="1">
                  <a:txBody>
                    <a:bodyPr/>
                    <a:lstStyle/>
                    <a:p>
                      <a:endParaRPr lang="en-GB"/>
                    </a:p>
                  </a:txBody>
                  <a:tcPr/>
                </a:tc>
                <a:tc gridSpan="2">
                  <a:txBody>
                    <a:bodyPr/>
                    <a:lstStyle/>
                    <a:p>
                      <a:r>
                        <a:rPr lang="en-GB"/>
                        <a:t>New Single Fee Codes</a:t>
                      </a:r>
                    </a:p>
                  </a:txBody>
                  <a:tcPr/>
                </a:tc>
                <a:tc hMerge="1">
                  <a:txBody>
                    <a:bodyPr/>
                    <a:lstStyle/>
                    <a:p>
                      <a:endParaRPr lang="en-GB"/>
                    </a:p>
                  </a:txBody>
                  <a:tcPr/>
                </a:tc>
                <a:extLst>
                  <a:ext uri="{0D108BD9-81ED-4DB2-BD59-A6C34878D82A}">
                    <a16:rowId xmlns:a16="http://schemas.microsoft.com/office/drawing/2014/main" val="1756229287"/>
                  </a:ext>
                </a:extLst>
              </a:tr>
              <a:tr h="387178">
                <a:tc>
                  <a:txBody>
                    <a:bodyPr/>
                    <a:lstStyle/>
                    <a:p>
                      <a:pPr lvl="0" algn="ctr">
                        <a:buNone/>
                      </a:pPr>
                      <a:r>
                        <a:rPr lang="en-US" sz="1400" b="0">
                          <a:latin typeface="Arial"/>
                        </a:rPr>
                        <a:t>ASSS</a:t>
                      </a:r>
                    </a:p>
                  </a:txBody>
                  <a:tcPr marL="0" marR="0" marT="0" marB="0" anchor="ctr"/>
                </a:tc>
                <a:tc>
                  <a:txBody>
                    <a:bodyPr/>
                    <a:lstStyle/>
                    <a:p>
                      <a:pPr lvl="0">
                        <a:buNone/>
                      </a:pPr>
                      <a:r>
                        <a:rPr lang="en-US" sz="1400" b="0">
                          <a:latin typeface="Arial"/>
                        </a:rPr>
                        <a:t>Mediation Assessment Separate</a:t>
                      </a:r>
                    </a:p>
                  </a:txBody>
                  <a:tcPr anchor="ctr"/>
                </a:tc>
                <a:tc>
                  <a:txBody>
                    <a:bodyPr/>
                    <a:lstStyle/>
                    <a:p>
                      <a:pPr lvl="0" algn="ctr">
                        <a:buNone/>
                      </a:pPr>
                      <a:r>
                        <a:rPr lang="en-US" sz="1400" b="0"/>
                        <a:t>ASSS</a:t>
                      </a:r>
                    </a:p>
                  </a:txBody>
                  <a:tcPr marL="0" marR="0" marT="0" marB="0" anchor="ctr"/>
                </a:tc>
                <a:tc>
                  <a:txBody>
                    <a:bodyPr/>
                    <a:lstStyle/>
                    <a:p>
                      <a:pPr lvl="0" algn="ctr">
                        <a:buNone/>
                      </a:pPr>
                      <a:r>
                        <a:rPr lang="en-GB" sz="1400" b="0"/>
                        <a:t>Mediation Assessment Separate</a:t>
                      </a:r>
                    </a:p>
                  </a:txBody>
                  <a:tcPr anchor="ctr"/>
                </a:tc>
                <a:extLst>
                  <a:ext uri="{0D108BD9-81ED-4DB2-BD59-A6C34878D82A}">
                    <a16:rowId xmlns:a16="http://schemas.microsoft.com/office/drawing/2014/main" val="3058587889"/>
                  </a:ext>
                </a:extLst>
              </a:tr>
              <a:tr h="634492">
                <a:tc>
                  <a:txBody>
                    <a:bodyPr/>
                    <a:lstStyle/>
                    <a:p>
                      <a:pPr lvl="0" algn="ctr">
                        <a:buNone/>
                      </a:pPr>
                      <a:r>
                        <a:rPr lang="en-GB" sz="1400" b="0" i="0" u="none" strike="noStrike" noProof="0">
                          <a:solidFill>
                            <a:srgbClr val="000000"/>
                          </a:solidFill>
                          <a:effectLst/>
                          <a:latin typeface="Arial"/>
                        </a:rPr>
                        <a:t>MDAS, Y, N, B</a:t>
                      </a:r>
                      <a:endParaRPr lang="en-US" sz="1400" b="0">
                        <a:latin typeface="Arial"/>
                      </a:endParaRPr>
                    </a:p>
                  </a:txBody>
                  <a:tcPr marL="0" marR="0" marT="0" marB="0" anchor="ctr"/>
                </a:tc>
                <a:tc>
                  <a:txBody>
                    <a:bodyPr/>
                    <a:lstStyle/>
                    <a:p>
                      <a:pPr lvl="0">
                        <a:buNone/>
                      </a:pPr>
                      <a:r>
                        <a:rPr lang="en-GB" sz="1400" b="0" i="0" u="none" strike="noStrike" noProof="0">
                          <a:solidFill>
                            <a:srgbClr val="000000"/>
                          </a:solidFill>
                          <a:latin typeface="Arial"/>
                        </a:rPr>
                        <a:t>All Issues Sole - 1 party eligible, no agreement</a:t>
                      </a:r>
                      <a:endParaRPr lang="en-US" sz="1400" b="0">
                        <a:latin typeface="Arial"/>
                      </a:endParaRPr>
                    </a:p>
                  </a:txBody>
                  <a:tcPr anchor="ctr"/>
                </a:tc>
                <a:tc>
                  <a:txBody>
                    <a:bodyPr/>
                    <a:lstStyle/>
                    <a:p>
                      <a:pPr lvl="0" algn="ctr">
                        <a:buNone/>
                      </a:pPr>
                      <a:r>
                        <a:rPr lang="en-GB" sz="1400" b="0" i="0" u="none" strike="noStrike" noProof="0">
                          <a:solidFill>
                            <a:srgbClr val="000000"/>
                          </a:solidFill>
                          <a:effectLst/>
                          <a:latin typeface="Arial"/>
                        </a:rPr>
                        <a:t>MDAS1B</a:t>
                      </a:r>
                      <a:endParaRPr lang="en-US" sz="1400" b="0"/>
                    </a:p>
                  </a:txBody>
                  <a:tcPr marL="0" marR="0" marT="0" marB="0" anchor="ctr"/>
                </a:tc>
                <a:tc>
                  <a:txBody>
                    <a:bodyPr/>
                    <a:lstStyle/>
                    <a:p>
                      <a:pPr lvl="0" algn="ctr">
                        <a:lnSpc>
                          <a:spcPct val="100000"/>
                        </a:lnSpc>
                        <a:spcBef>
                          <a:spcPts val="0"/>
                        </a:spcBef>
                        <a:spcAft>
                          <a:spcPts val="0"/>
                        </a:spcAft>
                        <a:buNone/>
                      </a:pPr>
                      <a:endParaRPr lang="en-GB" sz="1400" b="0" i="0" u="none" strike="noStrike" noProof="0">
                        <a:solidFill>
                          <a:srgbClr val="000000"/>
                        </a:solidFill>
                        <a:latin typeface="Arial"/>
                      </a:endParaRPr>
                    </a:p>
                    <a:p>
                      <a:pPr lvl="0" algn="l">
                        <a:lnSpc>
                          <a:spcPct val="100000"/>
                        </a:lnSpc>
                        <a:spcBef>
                          <a:spcPts val="0"/>
                        </a:spcBef>
                        <a:spcAft>
                          <a:spcPts val="0"/>
                        </a:spcAft>
                        <a:buNone/>
                      </a:pPr>
                      <a:r>
                        <a:rPr lang="en-GB" sz="1400" b="0" i="0" u="none" strike="noStrike" noProof="0">
                          <a:solidFill>
                            <a:srgbClr val="000000"/>
                          </a:solidFill>
                          <a:latin typeface="Arial"/>
                        </a:rPr>
                        <a:t>All Issues Sole - 1 party eligible, no agreement</a:t>
                      </a:r>
                    </a:p>
                    <a:p>
                      <a:pPr lvl="0" algn="ctr">
                        <a:buNone/>
                      </a:pPr>
                      <a:endParaRPr lang="en-GB" sz="1400" b="0"/>
                    </a:p>
                  </a:txBody>
                  <a:tcPr anchor="ctr"/>
                </a:tc>
                <a:extLst>
                  <a:ext uri="{0D108BD9-81ED-4DB2-BD59-A6C34878D82A}">
                    <a16:rowId xmlns:a16="http://schemas.microsoft.com/office/drawing/2014/main" val="1127086528"/>
                  </a:ext>
                </a:extLst>
              </a:tr>
              <a:tr h="449432">
                <a:tc>
                  <a:txBody>
                    <a:bodyPr/>
                    <a:lstStyle/>
                    <a:p>
                      <a:pPr lvl="0" algn="ctr">
                        <a:buNone/>
                      </a:pPr>
                      <a:r>
                        <a:rPr lang="en-GB" sz="1400" b="0" i="0" u="none" strike="noStrike">
                          <a:solidFill>
                            <a:srgbClr val="000000"/>
                          </a:solidFill>
                          <a:effectLst/>
                          <a:latin typeface="Arial"/>
                        </a:rPr>
                        <a:t>MDAS, Y, Y, C</a:t>
                      </a:r>
                    </a:p>
                  </a:txBody>
                  <a:tcPr marL="0" marR="0" marT="0" marB="0" anchor="ctr"/>
                </a:tc>
                <a:tc>
                  <a:txBody>
                    <a:bodyPr/>
                    <a:lstStyle/>
                    <a:p>
                      <a:pPr lvl="0">
                        <a:buNone/>
                      </a:pPr>
                      <a:r>
                        <a:rPr lang="en-GB" sz="1400" b="0" i="0" u="none" strike="noStrike" noProof="0">
                          <a:solidFill>
                            <a:srgbClr val="000000"/>
                          </a:solidFill>
                          <a:latin typeface="Arial"/>
                        </a:rPr>
                        <a:t>All Issues Sole - 2 parties eligible, agreement on Child only </a:t>
                      </a:r>
                      <a:endParaRPr lang="en-US" sz="1400" b="0">
                        <a:latin typeface="Arial"/>
                      </a:endParaRPr>
                    </a:p>
                  </a:txBody>
                  <a:tcPr/>
                </a:tc>
                <a:tc>
                  <a:txBody>
                    <a:bodyPr/>
                    <a:lstStyle/>
                    <a:p>
                      <a:pPr lvl="0" algn="ctr">
                        <a:buNone/>
                      </a:pPr>
                      <a:r>
                        <a:rPr lang="en-GB" sz="1400" b="0" i="0" u="none" strike="noStrike" noProof="0">
                          <a:solidFill>
                            <a:srgbClr val="000000"/>
                          </a:solidFill>
                          <a:effectLst/>
                          <a:latin typeface="Arial"/>
                        </a:rPr>
                        <a:t>MDAS2C</a:t>
                      </a:r>
                      <a:endParaRPr lang="en-US" sz="1400" b="0">
                        <a:latin typeface="Arial"/>
                      </a:endParaRPr>
                    </a:p>
                  </a:txBody>
                  <a:tcPr marL="0" marR="0" marT="0" marB="0" anchor="ctr"/>
                </a:tc>
                <a:tc>
                  <a:txBody>
                    <a:bodyPr/>
                    <a:lstStyle/>
                    <a:p>
                      <a:pPr lvl="0">
                        <a:buNone/>
                      </a:pPr>
                      <a:r>
                        <a:rPr lang="en-GB" sz="1400" b="0" i="0" u="none" strike="noStrike" noProof="0">
                          <a:solidFill>
                            <a:srgbClr val="000000"/>
                          </a:solidFill>
                          <a:latin typeface="Arial"/>
                        </a:rPr>
                        <a:t>All Issues Sole - 2 parties eligible, agreement on Child only </a:t>
                      </a:r>
                      <a:endParaRPr lang="en-US" sz="1400" b="0">
                        <a:latin typeface="Arial"/>
                      </a:endParaRPr>
                    </a:p>
                  </a:txBody>
                  <a:tcPr/>
                </a:tc>
                <a:extLst>
                  <a:ext uri="{0D108BD9-81ED-4DB2-BD59-A6C34878D82A}">
                    <a16:rowId xmlns:a16="http://schemas.microsoft.com/office/drawing/2014/main" val="1045543622"/>
                  </a:ext>
                </a:extLst>
              </a:tr>
              <a:tr h="264372">
                <a:tc>
                  <a:txBody>
                    <a:bodyPr/>
                    <a:lstStyle/>
                    <a:p>
                      <a:pPr algn="ctr" fontAlgn="t"/>
                      <a:r>
                        <a:rPr lang="en-GB" sz="1400" b="0" i="0" u="none" strike="noStrike">
                          <a:solidFill>
                            <a:srgbClr val="000000"/>
                          </a:solidFill>
                          <a:effectLst/>
                          <a:latin typeface="Arial"/>
                        </a:rPr>
                        <a:t>MDCC, Y, Y, B</a:t>
                      </a:r>
                    </a:p>
                  </a:txBody>
                  <a:tcPr marL="0" marR="0" marT="0" marB="0" anchor="ctr"/>
                </a:tc>
                <a:tc>
                  <a:txBody>
                    <a:bodyPr/>
                    <a:lstStyle/>
                    <a:p>
                      <a:pPr lvl="0" algn="l">
                        <a:buNone/>
                      </a:pPr>
                      <a:r>
                        <a:rPr lang="en-GB" sz="1400" b="0" i="0" u="none" strike="noStrike" noProof="0">
                          <a:solidFill>
                            <a:srgbClr val="000000"/>
                          </a:solidFill>
                          <a:latin typeface="Arial"/>
                        </a:rPr>
                        <a:t>Child only Co - 2 parties eligible, no agreement</a:t>
                      </a:r>
                      <a:endParaRPr lang="en-US" sz="1400" b="0"/>
                    </a:p>
                  </a:txBody>
                  <a:tcPr anchor="ctr"/>
                </a:tc>
                <a:tc>
                  <a:txBody>
                    <a:bodyPr/>
                    <a:lstStyle/>
                    <a:p>
                      <a:pPr lvl="0" algn="ctr">
                        <a:buNone/>
                      </a:pPr>
                      <a:r>
                        <a:rPr lang="en-GB" sz="1400" b="0" i="0" u="none" strike="noStrike" noProof="0">
                          <a:solidFill>
                            <a:srgbClr val="000000"/>
                          </a:solidFill>
                          <a:effectLst/>
                          <a:latin typeface="Arial"/>
                        </a:rPr>
                        <a:t>MDCC2B</a:t>
                      </a:r>
                      <a:endParaRPr lang="en-US" sz="1400" b="0"/>
                    </a:p>
                  </a:txBody>
                  <a:tcPr marL="0" marR="0" marT="0" marB="0" anchor="ctr"/>
                </a:tc>
                <a:tc>
                  <a:txBody>
                    <a:bodyPr/>
                    <a:lstStyle/>
                    <a:p>
                      <a:pPr lvl="0" algn="l">
                        <a:buNone/>
                      </a:pPr>
                      <a:r>
                        <a:rPr lang="en-GB" sz="1400" b="0" i="0" u="none" strike="noStrike" noProof="0">
                          <a:solidFill>
                            <a:srgbClr val="000000"/>
                          </a:solidFill>
                          <a:latin typeface="Arial"/>
                        </a:rPr>
                        <a:t>Child only Co - 2 parties eligible, no agreement</a:t>
                      </a:r>
                      <a:endParaRPr lang="en-US" sz="1400" b="0"/>
                    </a:p>
                  </a:txBody>
                  <a:tcPr anchor="ctr"/>
                </a:tc>
                <a:extLst>
                  <a:ext uri="{0D108BD9-81ED-4DB2-BD59-A6C34878D82A}">
                    <a16:rowId xmlns:a16="http://schemas.microsoft.com/office/drawing/2014/main" val="4052562417"/>
                  </a:ext>
                </a:extLst>
              </a:tr>
              <a:tr h="449432">
                <a:tc>
                  <a:txBody>
                    <a:bodyPr/>
                    <a:lstStyle/>
                    <a:p>
                      <a:pPr algn="ctr" fontAlgn="t"/>
                      <a:r>
                        <a:rPr lang="en-GB" sz="1400" b="0" i="0" u="none" strike="noStrike">
                          <a:solidFill>
                            <a:srgbClr val="000000"/>
                          </a:solidFill>
                          <a:effectLst/>
                          <a:latin typeface="Arial"/>
                        </a:rPr>
                        <a:t>MDPS, Y, N, S</a:t>
                      </a:r>
                    </a:p>
                  </a:txBody>
                  <a:tcPr marL="0" marR="0" marT="0" marB="0" anchor="ctr"/>
                </a:tc>
                <a:tc>
                  <a:txBody>
                    <a:bodyPr/>
                    <a:lstStyle/>
                    <a:p>
                      <a:pPr lvl="0" algn="l">
                        <a:buNone/>
                      </a:pPr>
                      <a:r>
                        <a:rPr lang="en-GB" sz="1400" b="0" i="0" u="none" strike="noStrike" noProof="0">
                          <a:solidFill>
                            <a:srgbClr val="000000"/>
                          </a:solidFill>
                          <a:latin typeface="Arial"/>
                        </a:rPr>
                        <a:t>Property &amp; Finance Sole - 1 party eligible, with agreed proposal</a:t>
                      </a:r>
                      <a:endParaRPr lang="en-US" sz="1400" b="0">
                        <a:latin typeface="Arial"/>
                      </a:endParaRPr>
                    </a:p>
                  </a:txBody>
                  <a:tcPr anchor="ctr"/>
                </a:tc>
                <a:tc>
                  <a:txBody>
                    <a:bodyPr/>
                    <a:lstStyle/>
                    <a:p>
                      <a:pPr lvl="0" algn="ctr">
                        <a:buNone/>
                      </a:pPr>
                      <a:r>
                        <a:rPr lang="en-GB" sz="1400" b="0" i="0" u="none" strike="noStrike" noProof="0">
                          <a:solidFill>
                            <a:srgbClr val="000000"/>
                          </a:solidFill>
                          <a:effectLst/>
                          <a:latin typeface="Arial"/>
                        </a:rPr>
                        <a:t>MDPS1S</a:t>
                      </a:r>
                      <a:endParaRPr lang="en-US" sz="1400" b="0">
                        <a:latin typeface="Arial"/>
                      </a:endParaRPr>
                    </a:p>
                  </a:txBody>
                  <a:tcPr marL="0" marR="0" marT="0" marB="0" anchor="ctr"/>
                </a:tc>
                <a:tc>
                  <a:txBody>
                    <a:bodyPr/>
                    <a:lstStyle/>
                    <a:p>
                      <a:pPr lvl="0" algn="l">
                        <a:buNone/>
                      </a:pPr>
                      <a:r>
                        <a:rPr lang="en-GB" sz="1400" b="0" i="0" u="none" strike="noStrike" noProof="0">
                          <a:solidFill>
                            <a:srgbClr val="000000"/>
                          </a:solidFill>
                          <a:latin typeface="Arial"/>
                        </a:rPr>
                        <a:t>Property &amp; Finance Sole - 1 party eligible, with agreed proposal</a:t>
                      </a:r>
                      <a:endParaRPr lang="en-US" sz="1400" b="0">
                        <a:latin typeface="Arial"/>
                      </a:endParaRPr>
                    </a:p>
                  </a:txBody>
                  <a:tcPr anchor="ctr"/>
                </a:tc>
                <a:extLst>
                  <a:ext uri="{0D108BD9-81ED-4DB2-BD59-A6C34878D82A}">
                    <a16:rowId xmlns:a16="http://schemas.microsoft.com/office/drawing/2014/main" val="697433886"/>
                  </a:ext>
                </a:extLst>
              </a:tr>
            </a:tbl>
          </a:graphicData>
        </a:graphic>
      </p:graphicFrame>
      <p:sp>
        <p:nvSpPr>
          <p:cNvPr id="5" name="Slide Number Placeholder 4">
            <a:extLst>
              <a:ext uri="{FF2B5EF4-FFF2-40B4-BE49-F238E27FC236}">
                <a16:creationId xmlns:a16="http://schemas.microsoft.com/office/drawing/2014/main" id="{E661BA42-6377-CC72-A85D-289BDC10D66B}"/>
              </a:ext>
            </a:extLst>
          </p:cNvPr>
          <p:cNvSpPr>
            <a:spLocks noGrp="1"/>
          </p:cNvSpPr>
          <p:nvPr>
            <p:ph type="sldNum" sz="quarter" idx="12"/>
          </p:nvPr>
        </p:nvSpPr>
        <p:spPr/>
        <p:txBody>
          <a:bodyPr/>
          <a:lstStyle/>
          <a:p>
            <a:fld id="{C0189ED6-F87B-4BC1-907E-EF602CA5C674}" type="slidenum">
              <a:rPr lang="en-GB" smtClean="0"/>
              <a:t>7</a:t>
            </a:fld>
            <a:endParaRPr lang="en-GB"/>
          </a:p>
        </p:txBody>
      </p:sp>
      <p:sp>
        <p:nvSpPr>
          <p:cNvPr id="3" name="TextBox 2">
            <a:extLst>
              <a:ext uri="{FF2B5EF4-FFF2-40B4-BE49-F238E27FC236}">
                <a16:creationId xmlns:a16="http://schemas.microsoft.com/office/drawing/2014/main" id="{D687E918-680B-338B-D45B-CEC6898C92CD}"/>
              </a:ext>
            </a:extLst>
          </p:cNvPr>
          <p:cNvSpPr txBox="1"/>
          <p:nvPr/>
        </p:nvSpPr>
        <p:spPr>
          <a:xfrm>
            <a:off x="316258" y="926564"/>
            <a:ext cx="10447864" cy="175432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a:cs typeface="Arial"/>
              </a:rPr>
              <a:t>There are 2 points of validation built into SaBC for mediation:</a:t>
            </a:r>
          </a:p>
          <a:p>
            <a:endParaRPr lang="en-GB">
              <a:cs typeface="Arial"/>
            </a:endParaRPr>
          </a:p>
          <a:p>
            <a:pPr marL="285750" indent="-285750">
              <a:buFont typeface="Wingdings" panose="05000000000000000000" pitchFamily="2" charset="2"/>
              <a:buChar char="§"/>
            </a:pPr>
            <a:r>
              <a:rPr lang="en-GB">
                <a:cs typeface="Arial"/>
              </a:rPr>
              <a:t>The Single Fee Code</a:t>
            </a:r>
          </a:p>
          <a:p>
            <a:pPr marL="285750" indent="-285750">
              <a:buFont typeface="Wingdings" panose="05000000000000000000" pitchFamily="2" charset="2"/>
              <a:buChar char="§"/>
            </a:pPr>
            <a:r>
              <a:rPr lang="en-GB">
                <a:cs typeface="Arial"/>
              </a:rPr>
              <a:t>The number of mediation sessions</a:t>
            </a:r>
          </a:p>
          <a:p>
            <a:endParaRPr lang="en-GB">
              <a:cs typeface="Arial"/>
            </a:endParaRPr>
          </a:p>
          <a:p>
            <a:r>
              <a:rPr lang="en-GB">
                <a:cs typeface="Arial"/>
              </a:rPr>
              <a:t>Here are some examples of how the Fee Codes map to information recorded in other existing fields:</a:t>
            </a:r>
          </a:p>
        </p:txBody>
      </p:sp>
      <p:sp>
        <p:nvSpPr>
          <p:cNvPr id="4" name="Footer Placeholder 3">
            <a:extLst>
              <a:ext uri="{FF2B5EF4-FFF2-40B4-BE49-F238E27FC236}">
                <a16:creationId xmlns:a16="http://schemas.microsoft.com/office/drawing/2014/main" id="{8B256397-CC20-905E-6657-A7B1BF7EA304}"/>
              </a:ext>
            </a:extLst>
          </p:cNvPr>
          <p:cNvSpPr>
            <a:spLocks noGrp="1"/>
          </p:cNvSpPr>
          <p:nvPr>
            <p:ph type="ftr" sz="quarter" idx="11"/>
          </p:nvPr>
        </p:nvSpPr>
        <p:spPr/>
        <p:txBody>
          <a:bodyPr/>
          <a:lstStyle/>
          <a:p>
            <a:r>
              <a:rPr lang="en-GB"/>
              <a:t>CMA - Introduction to </a:t>
            </a:r>
            <a:r>
              <a:rPr lang="en-GB" err="1"/>
              <a:t>SaBC</a:t>
            </a:r>
            <a:r>
              <a:rPr lang="en-GB"/>
              <a:t> Family Mediation Fee Codes</a:t>
            </a:r>
          </a:p>
        </p:txBody>
      </p:sp>
    </p:spTree>
    <p:extLst>
      <p:ext uri="{BB962C8B-B14F-4D97-AF65-F5344CB8AC3E}">
        <p14:creationId xmlns:p14="http://schemas.microsoft.com/office/powerpoint/2010/main" val="14344887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9E9224-7584-5180-E4B4-B8CC7B2D6F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E709A3-0E99-DE76-9092-AE89BAA366B4}"/>
              </a:ext>
            </a:extLst>
          </p:cNvPr>
          <p:cNvSpPr>
            <a:spLocks noGrp="1"/>
          </p:cNvSpPr>
          <p:nvPr>
            <p:ph type="title"/>
          </p:nvPr>
        </p:nvSpPr>
        <p:spPr/>
        <p:txBody>
          <a:bodyPr/>
          <a:lstStyle/>
          <a:p>
            <a:r>
              <a:rPr lang="en-GB"/>
              <a:t>Where to direct queries</a:t>
            </a:r>
          </a:p>
        </p:txBody>
      </p:sp>
      <p:sp>
        <p:nvSpPr>
          <p:cNvPr id="3" name="Content Placeholder 2">
            <a:extLst>
              <a:ext uri="{FF2B5EF4-FFF2-40B4-BE49-F238E27FC236}">
                <a16:creationId xmlns:a16="http://schemas.microsoft.com/office/drawing/2014/main" id="{3FA4968E-72E8-84FA-4FE7-1815D6C8EAA8}"/>
              </a:ext>
            </a:extLst>
          </p:cNvPr>
          <p:cNvSpPr>
            <a:spLocks noGrp="1"/>
          </p:cNvSpPr>
          <p:nvPr>
            <p:ph idx="1"/>
          </p:nvPr>
        </p:nvSpPr>
        <p:spPr/>
        <p:txBody>
          <a:bodyPr>
            <a:normAutofit fontScale="92500"/>
          </a:bodyPr>
          <a:lstStyle/>
          <a:p>
            <a:r>
              <a:rPr lang="en-GB"/>
              <a:t>Providers may contact their Contract Manager or Customer Services Team with queries regarding SaBC, the use of the Single Fee Codes or reporting in general.</a:t>
            </a:r>
          </a:p>
          <a:p>
            <a:r>
              <a:rPr lang="en-GB"/>
              <a:t>Where you are unable to answer a query using the available guidance, please forward it to </a:t>
            </a:r>
            <a:r>
              <a:rPr lang="en-GB">
                <a:hlinkClick r:id="rId2"/>
              </a:rPr>
              <a:t>SubmitABulkClaimQueries@justice.gov.uk</a:t>
            </a:r>
            <a:r>
              <a:rPr lang="en-GB"/>
              <a:t>. Representatives from CMA, Digital and Service Development will triage and respond to those queries and update FAQs.</a:t>
            </a:r>
          </a:p>
          <a:p>
            <a:r>
              <a:rPr lang="en-GB"/>
              <a:t>Technical issues with the system e.g. concerning error messages when trying to access or issues with uploading files, will be directed to Online Support in the first instance.</a:t>
            </a:r>
          </a:p>
          <a:p>
            <a:r>
              <a:rPr lang="en-GB"/>
              <a:t>Published guidance and communications can be found on the </a:t>
            </a:r>
            <a:r>
              <a:rPr lang="en-GB">
                <a:hlinkClick r:id="rId3"/>
              </a:rPr>
              <a:t>Submit a Bulk Claim (SaBC) - GOV.UK</a:t>
            </a:r>
            <a:r>
              <a:rPr lang="en-GB"/>
              <a:t> page on gov.uk.</a:t>
            </a:r>
          </a:p>
        </p:txBody>
      </p:sp>
      <p:sp>
        <p:nvSpPr>
          <p:cNvPr id="4" name="Footer Placeholder 3">
            <a:extLst>
              <a:ext uri="{FF2B5EF4-FFF2-40B4-BE49-F238E27FC236}">
                <a16:creationId xmlns:a16="http://schemas.microsoft.com/office/drawing/2014/main" id="{1E8524AA-82B2-E348-D945-169BCCAFB4D4}"/>
              </a:ext>
            </a:extLst>
          </p:cNvPr>
          <p:cNvSpPr>
            <a:spLocks noGrp="1"/>
          </p:cNvSpPr>
          <p:nvPr>
            <p:ph type="ftr" sz="quarter" idx="11"/>
          </p:nvPr>
        </p:nvSpPr>
        <p:spPr/>
        <p:txBody>
          <a:bodyPr/>
          <a:lstStyle/>
          <a:p>
            <a:r>
              <a:rPr lang="en-GB"/>
              <a:t>CMA - Introduction to SaBC Family Mediation Fee Codes</a:t>
            </a:r>
          </a:p>
        </p:txBody>
      </p:sp>
      <p:sp>
        <p:nvSpPr>
          <p:cNvPr id="5" name="Slide Number Placeholder 4">
            <a:extLst>
              <a:ext uri="{FF2B5EF4-FFF2-40B4-BE49-F238E27FC236}">
                <a16:creationId xmlns:a16="http://schemas.microsoft.com/office/drawing/2014/main" id="{AF69AE01-F109-0FF1-D038-B3C75A61E61A}"/>
              </a:ext>
            </a:extLst>
          </p:cNvPr>
          <p:cNvSpPr>
            <a:spLocks noGrp="1"/>
          </p:cNvSpPr>
          <p:nvPr>
            <p:ph type="sldNum" sz="quarter" idx="12"/>
          </p:nvPr>
        </p:nvSpPr>
        <p:spPr/>
        <p:txBody>
          <a:bodyPr/>
          <a:lstStyle/>
          <a:p>
            <a:fld id="{C0189ED6-F87B-4BC1-907E-EF602CA5C674}" type="slidenum">
              <a:rPr lang="en-GB" smtClean="0"/>
              <a:t>8</a:t>
            </a:fld>
            <a:endParaRPr lang="en-GB"/>
          </a:p>
        </p:txBody>
      </p:sp>
    </p:spTree>
    <p:extLst>
      <p:ext uri="{BB962C8B-B14F-4D97-AF65-F5344CB8AC3E}">
        <p14:creationId xmlns:p14="http://schemas.microsoft.com/office/powerpoint/2010/main" val="15129692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A47B811-DBBE-929A-8395-6C9FA7C4F165}"/>
              </a:ext>
            </a:extLst>
          </p:cNvPr>
          <p:cNvSpPr>
            <a:spLocks noGrp="1"/>
          </p:cNvSpPr>
          <p:nvPr>
            <p:ph type="body" idx="1"/>
          </p:nvPr>
        </p:nvSpPr>
        <p:spPr/>
        <p:txBody>
          <a:bodyPr/>
          <a:lstStyle/>
          <a:p>
            <a:r>
              <a:rPr lang="en-GB" b="1"/>
              <a:t>Legal Aid Agency</a:t>
            </a:r>
            <a:br>
              <a:rPr lang="en-GB"/>
            </a:br>
            <a:r>
              <a:rPr lang="en-GB"/>
              <a:t>13th Floor (13.51)</a:t>
            </a:r>
            <a:br>
              <a:rPr lang="en-GB"/>
            </a:br>
            <a:r>
              <a:rPr lang="en-GB"/>
              <a:t>102 Petty France</a:t>
            </a:r>
            <a:br>
              <a:rPr lang="en-GB"/>
            </a:br>
            <a:r>
              <a:rPr lang="en-GB"/>
              <a:t>London SW1H 9AJ</a:t>
            </a:r>
          </a:p>
          <a:p>
            <a:r>
              <a:rPr lang="en-GB"/>
              <a:t>gov.uk/government/organisations/legal-aid-agency </a:t>
            </a:r>
          </a:p>
        </p:txBody>
      </p:sp>
    </p:spTree>
    <p:extLst>
      <p:ext uri="{BB962C8B-B14F-4D97-AF65-F5344CB8AC3E}">
        <p14:creationId xmlns:p14="http://schemas.microsoft.com/office/powerpoint/2010/main" val="3936237404"/>
      </p:ext>
    </p:extLst>
  </p:cSld>
  <p:clrMapOvr>
    <a:masterClrMapping/>
  </p:clrMapOvr>
</p:sld>
</file>

<file path=ppt/theme/theme1.xml><?xml version="1.0" encoding="utf-8"?>
<a:theme xmlns:a="http://schemas.openxmlformats.org/drawingml/2006/main" name="Office Theme">
  <a:themeElements>
    <a:clrScheme name="Legal Aid Agency - teal">
      <a:dk1>
        <a:sysClr val="windowText" lastClr="000000"/>
      </a:dk1>
      <a:lt1>
        <a:sysClr val="window" lastClr="FFFFFF"/>
      </a:lt1>
      <a:dk2>
        <a:srgbClr val="000000"/>
      </a:dk2>
      <a:lt2>
        <a:srgbClr val="FFFFFF"/>
      </a:lt2>
      <a:accent1>
        <a:srgbClr val="276160"/>
      </a:accent1>
      <a:accent2>
        <a:srgbClr val="565B96"/>
      </a:accent2>
      <a:accent3>
        <a:srgbClr val="EE7127"/>
      </a:accent3>
      <a:accent4>
        <a:srgbClr val="A0A5B4"/>
      </a:accent4>
      <a:accent5>
        <a:srgbClr val="00A5A1"/>
      </a:accent5>
      <a:accent6>
        <a:srgbClr val="D0333A"/>
      </a:accent6>
      <a:hlink>
        <a:srgbClr val="565B96"/>
      </a:hlink>
      <a:folHlink>
        <a:srgbClr val="565B96"/>
      </a:folHlink>
    </a:clrScheme>
    <a:fontScheme name="Legal Aid Agenc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A23E3C9F-CC78-427F-9B00-C095C8050E53}" vid="{A79636F7-1D10-4E83-B504-7000BF480CE8}"/>
    </a:ext>
  </a:extLst>
</a:theme>
</file>

<file path=ppt/theme/theme2.xml><?xml version="1.0" encoding="utf-8"?>
<a:theme xmlns:a="http://schemas.openxmlformats.org/drawingml/2006/main" name="Office Theme">
  <a:themeElements>
    <a:clrScheme name="Legal Aid Agency - teal">
      <a:dk1>
        <a:sysClr val="windowText" lastClr="000000"/>
      </a:dk1>
      <a:lt1>
        <a:sysClr val="window" lastClr="FFFFFF"/>
      </a:lt1>
      <a:dk2>
        <a:srgbClr val="000000"/>
      </a:dk2>
      <a:lt2>
        <a:srgbClr val="FFFFFF"/>
      </a:lt2>
      <a:accent1>
        <a:srgbClr val="276160"/>
      </a:accent1>
      <a:accent2>
        <a:srgbClr val="565B96"/>
      </a:accent2>
      <a:accent3>
        <a:srgbClr val="EE7127"/>
      </a:accent3>
      <a:accent4>
        <a:srgbClr val="A0A5B4"/>
      </a:accent4>
      <a:accent5>
        <a:srgbClr val="00A5A1"/>
      </a:accent5>
      <a:accent6>
        <a:srgbClr val="D0333A"/>
      </a:accent6>
      <a:hlink>
        <a:srgbClr val="565B96"/>
      </a:hlink>
      <a:folHlink>
        <a:srgbClr val="565B96"/>
      </a:folHlink>
    </a:clrScheme>
    <a:fontScheme name="Legal Aid Agenc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Legal Aid Agency - teal">
      <a:dk1>
        <a:sysClr val="windowText" lastClr="000000"/>
      </a:dk1>
      <a:lt1>
        <a:sysClr val="window" lastClr="FFFFFF"/>
      </a:lt1>
      <a:dk2>
        <a:srgbClr val="000000"/>
      </a:dk2>
      <a:lt2>
        <a:srgbClr val="FFFFFF"/>
      </a:lt2>
      <a:accent1>
        <a:srgbClr val="276160"/>
      </a:accent1>
      <a:accent2>
        <a:srgbClr val="565B96"/>
      </a:accent2>
      <a:accent3>
        <a:srgbClr val="EE7127"/>
      </a:accent3>
      <a:accent4>
        <a:srgbClr val="A0A5B4"/>
      </a:accent4>
      <a:accent5>
        <a:srgbClr val="00A5A1"/>
      </a:accent5>
      <a:accent6>
        <a:srgbClr val="D0333A"/>
      </a:accent6>
      <a:hlink>
        <a:srgbClr val="565B96"/>
      </a:hlink>
      <a:folHlink>
        <a:srgbClr val="565B96"/>
      </a:folHlink>
    </a:clrScheme>
    <a:fontScheme name="Legal Aid Agenc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CivilorCrime xmlns="20aff1f9-9da8-4d1d-b303-31e42bde3bc9" xsi:nil="true"/>
    <DateofEmail xmlns="20aff1f9-9da8-4d1d-b303-31e42bde3bc9" xsi:nil="true"/>
    <TaxCatchAll xmlns="d7a46744-1f95-421d-b878-d0a1fa3e6555" xsi:nil="true"/>
    <lcf76f155ced4ddcb4097134ff3c332f xmlns="20aff1f9-9da8-4d1d-b303-31e42bde3bc9">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C286FD82001DB47A9D8993500F587FA" ma:contentTypeVersion="20" ma:contentTypeDescription="Create a new document." ma:contentTypeScope="" ma:versionID="9e04e5d6af0cd449caae70e5256ca75c">
  <xsd:schema xmlns:xsd="http://www.w3.org/2001/XMLSchema" xmlns:xs="http://www.w3.org/2001/XMLSchema" xmlns:p="http://schemas.microsoft.com/office/2006/metadata/properties" xmlns:ns2="20aff1f9-9da8-4d1d-b303-31e42bde3bc9" xmlns:ns3="d7a46744-1f95-421d-b878-d0a1fa3e6555" targetNamespace="http://schemas.microsoft.com/office/2006/metadata/properties" ma:root="true" ma:fieldsID="e70b42b443166e8691e0b675b226ffbe" ns2:_="" ns3:_="">
    <xsd:import namespace="20aff1f9-9da8-4d1d-b303-31e42bde3bc9"/>
    <xsd:import namespace="d7a46744-1f95-421d-b878-d0a1fa3e655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DateofEmail" minOccurs="0"/>
                <xsd:element ref="ns2:MediaServiceObjectDetectorVersions" minOccurs="0"/>
                <xsd:element ref="ns2:MediaServiceSearchProperties" minOccurs="0"/>
                <xsd:element ref="ns2:CivilorCrime"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0aff1f9-9da8-4d1d-b303-31e42bde3bc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95b7e4bc-7c04-4239-a3c8-056ff7db7bf8" ma:termSetId="09814cd3-568e-fe90-9814-8d621ff8fb84" ma:anchorId="fba54fb3-c3e1-fe81-a776-ca4b69148c4d" ma:open="true" ma:isKeyword="false">
      <xsd:complexType>
        <xsd:sequence>
          <xsd:element ref="pc:Terms" minOccurs="0" maxOccurs="1"/>
        </xsd:sequence>
      </xsd:complexType>
    </xsd:element>
    <xsd:element name="DateofEmail" ma:index="23" nillable="true" ma:displayName="Date of Email" ma:format="DateTime" ma:internalName="DateofEmail">
      <xsd:simpleType>
        <xsd:restriction base="dms:DateTime"/>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CivilorCrime" ma:index="26" nillable="true" ma:displayName="Civil or Crime" ma:format="Dropdown" ma:internalName="CivilorCrime">
      <xsd:simpleType>
        <xsd:restriction base="dms:Text">
          <xsd:maxLength value="255"/>
        </xsd:restriction>
      </xsd:simpleType>
    </xsd:element>
    <xsd:element name="MediaServiceLocation" ma:index="27"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7a46744-1f95-421d-b878-d0a1fa3e6555"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bc22bba5-53c1-40ac-9d50-b8157b69c575}" ma:internalName="TaxCatchAll" ma:showField="CatchAllData" ma:web="d7a46744-1f95-421d-b878-d0a1fa3e655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EA24D32-0A97-4FE4-BC3A-4F16116C3279}">
  <ds:schemaRefs>
    <ds:schemaRef ds:uri="20aff1f9-9da8-4d1d-b303-31e42bde3bc9"/>
    <ds:schemaRef ds:uri="d7a46744-1f95-421d-b878-d0a1fa3e6555"/>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D23BD7EA-DA3E-4B67-8174-976F8F76C4EA}">
  <ds:schemaRefs>
    <ds:schemaRef ds:uri="20aff1f9-9da8-4d1d-b303-31e42bde3bc9"/>
    <ds:schemaRef ds:uri="d7a46744-1f95-421d-b878-d0a1fa3e655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21DA4EEC-E7DA-48DE-B0E2-6C2E7463775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laa-powerpoint-template-teal (3)</Template>
  <Application>Microsoft Office PowerPoint</Application>
  <PresentationFormat>Widescreen</PresentationFormat>
  <Slides>9</Slides>
  <Notes>3</Notes>
  <HiddenSlides>0</HiddenSlide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Contract Management &amp; Assurance – Introduction to SaBC Family Mediation  Fee Codes </vt:lpstr>
      <vt:lpstr>Purpose</vt:lpstr>
      <vt:lpstr>Background to ‘Submit a Bulk Claim’ (SaBC)</vt:lpstr>
      <vt:lpstr>Changes for Providers</vt:lpstr>
      <vt:lpstr>Why we have introduced single Fee Codes</vt:lpstr>
      <vt:lpstr>Single fee codes – Mediation</vt:lpstr>
      <vt:lpstr>Single fee codes – Mediation</vt:lpstr>
      <vt:lpstr>Where to direct queries</vt:lpstr>
      <vt:lpstr>PowerPoint Presentation</vt:lpstr>
    </vt:vector>
  </TitlesOfParts>
  <Manager>Legal Aid Agency</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[Subject or description]</dc:subject>
  <dc:creator>Kraft, Jake (LAA)</dc:creator>
  <cp:keywords>[Key words separated by commas]</cp:keywords>
  <cp:revision>2</cp:revision>
  <dcterms:created xsi:type="dcterms:W3CDTF">2025-08-13T15:43:31Z</dcterms:created>
  <dcterms:modified xsi:type="dcterms:W3CDTF">2026-01-15T09:01:55Z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0x0101003C286FD82001DB47A9D8993500F587FA</vt:lpwstr>
  </property>
  <property fmtid="{D5CDD505-2E9C-101B-9397-08002B2CF9AE}" pid="3" name="MediaServiceImageTags">
    <vt:lpwstr/>
  </property>
</Properties>
</file>