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4"/>
  </p:notesMasterIdLst>
  <p:handoutMasterIdLst>
    <p:handoutMasterId r:id="rId35"/>
  </p:handoutMasterIdLst>
  <p:sldIdLst>
    <p:sldId id="256" r:id="rId5"/>
    <p:sldId id="426" r:id="rId6"/>
    <p:sldId id="636" r:id="rId7"/>
    <p:sldId id="258" r:id="rId8"/>
    <p:sldId id="518" r:id="rId9"/>
    <p:sldId id="270" r:id="rId10"/>
    <p:sldId id="554" r:id="rId11"/>
    <p:sldId id="272" r:id="rId12"/>
    <p:sldId id="269" r:id="rId13"/>
    <p:sldId id="693" r:id="rId14"/>
    <p:sldId id="271" r:id="rId15"/>
    <p:sldId id="690" r:id="rId16"/>
    <p:sldId id="273" r:id="rId17"/>
    <p:sldId id="691" r:id="rId18"/>
    <p:sldId id="257" r:id="rId19"/>
    <p:sldId id="260" r:id="rId20"/>
    <p:sldId id="262" r:id="rId21"/>
    <p:sldId id="553" r:id="rId22"/>
    <p:sldId id="259" r:id="rId23"/>
    <p:sldId id="266" r:id="rId24"/>
    <p:sldId id="267" r:id="rId25"/>
    <p:sldId id="261" r:id="rId26"/>
    <p:sldId id="678" r:id="rId27"/>
    <p:sldId id="525" r:id="rId28"/>
    <p:sldId id="497" r:id="rId29"/>
    <p:sldId id="694" r:id="rId30"/>
    <p:sldId id="438" r:id="rId31"/>
    <p:sldId id="375" r:id="rId32"/>
    <p:sldId id="52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292D007-65AC-3F99-DBA5-C63EF3F17FAD}" name="Carnighan, DAWN (LAA)" initials="CD" userId="S::dawn.carnighan@justice.gov.uk::8825dcf4-cd78-4753-bf01-644c082f65cf" providerId="AD"/>
  <p188:author id="{4C16D40B-BC47-4FDC-8361-607AB7195459}" name="Krubally, Fatou" initials="KF" userId="S::fatou.kubally@justice.gov.uk::03822004-4eb6-4803-9724-f6033df4be50" providerId="AD"/>
  <p188:author id="{C836644A-1EA2-E1B1-6D4D-A81665371522}" name="Goddard, Tammy | She/Hers" initials="GT|S" userId="S::Tammy.Goddard@justice.gov.uk::d78adb15-2ef7-4946-b0f0-f690891709e6" providerId="AD"/>
  <p188:author id="{66DAB973-BE30-C945-028C-C0B05E024BAD}" name="Blanchard, Danus (LAA)" initials="BD" userId="S::danus.blanchard@justice.gov.uk::046638e8-5adc-41d2-9c1c-aa77ae1329be" providerId="AD"/>
  <p188:author id="{E2A7F996-C7DE-1F35-3D6F-B0F170EBC248}" name="Goddard, Tammy | She/Hers" initials="GS" userId="S::tammy.goddard@justice.gov.uk::d78adb15-2ef7-4946-b0f0-f690891709e6" providerId="AD"/>
  <p188:author id="{D7FA72A0-BB14-C52B-46D7-278A7D231BB1}" name="Lowe, Andrew" initials="AL" userId="S::Andrew.Lowe@justice.gov.uk::175e2b97-3b3e-4597-8b3c-cfe51b475a2a" providerId="AD"/>
  <p188:author id="{B01BB5A1-DA8B-E239-7E6F-CA45AFE28079}" name="Hardy, Glyn (LAA)" initials="GH" userId="S::Glyn.Hardy@justice.gov.uk::fb1c3c47-9af6-4397-be02-94e726840503" providerId="AD"/>
  <p188:author id="{28FB98A4-82C8-4A5B-0F48-F78D129375CD}" name="Johnson, Jennifer (LAA) | She/Hers" initials="JS" userId="S::jennifer.johnson@justice.gov.uk::5ed55191-f3fb-4e53-bd64-c5538b471236" providerId="AD"/>
  <p188:author id="{A7DCE7B7-87CB-2F42-1979-7FC4536E2247}" name="Carnighan, DAWN (LAA)" initials="" userId="S::DAWN.Carnighan@justice.gov.uk::8825dcf4-cd78-4753-bf01-644c082f65cf" providerId="AD"/>
  <p188:author id="{9C4FD5E4-E9AB-27B5-60BF-538381714B4A}" name="Johnson, Jennifer (LAA) | She/Hers" initials="JJ" userId="S::Jennifer.Johnson@justice.gov.uk::5ed55191-f3fb-4e53-bd64-c5538b471236" providerId="AD"/>
  <p188:author id="{F02B3DF7-B5B5-7709-AD16-D486BEB3C1BA}" name="Blanchard, Danus (LAA)" initials="DB" userId="S::Danus.Blanchard@justice.gov.uk::046638e8-5adc-41d2-9c1c-aa77ae1329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A1"/>
    <a:srgbClr val="276160"/>
    <a:srgbClr val="575C96"/>
    <a:srgbClr val="F8F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hyperlink" Target="https://x.com/LAAHelpTeam" TargetMode="External"/><Relationship Id="rId2"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 Id="rId1" Type="http://schemas.openxmlformats.org/officeDocument/2006/relationships/hyperlink" Target="https://twitter.com/LegalAidAgency"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3" Type="http://schemas.openxmlformats.org/officeDocument/2006/relationships/hyperlink" Target="https://www.youtube.com/@legalaidagency4058?app=desktop" TargetMode="External"/><Relationship Id="rId2" Type="http://schemas.openxmlformats.org/officeDocument/2006/relationships/hyperlink" Target="https://legalaidlearning.justice.gov.uk/" TargetMode="External"/><Relationship Id="rId1" Type="http://schemas.openxmlformats.org/officeDocument/2006/relationships/hyperlink" Target="mailto:Online-Support@justice.gov.uk" TargetMode="External"/><Relationship Id="rId4" Type="http://schemas.openxmlformats.org/officeDocument/2006/relationships/hyperlink" Target="https://legalaidlearning.justice.gov.uk/course/view.php?id=202"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x.com/LAAHelpTeam" TargetMode="External"/><Relationship Id="rId2" Type="http://schemas.openxmlformats.org/officeDocument/2006/relationships/hyperlink" Target="https://twitter.com/LegalAidAgency" TargetMode="External"/><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9.xml.rels><?xml version="1.0" encoding="UTF-8" standalone="yes"?>
<Relationships xmlns="http://schemas.openxmlformats.org/package/2006/relationships"><Relationship Id="rId3" Type="http://schemas.openxmlformats.org/officeDocument/2006/relationships/hyperlink" Target="https://legalaidlearning.justice.gov.uk/" TargetMode="External"/><Relationship Id="rId2" Type="http://schemas.openxmlformats.org/officeDocument/2006/relationships/hyperlink" Target="mailto:Online-Support@justice.gov.uk" TargetMode="External"/><Relationship Id="rId1" Type="http://schemas.openxmlformats.org/officeDocument/2006/relationships/hyperlink" Target="https://legalaidlearning.justice.gov.uk/course/view.php?id=202" TargetMode="External"/><Relationship Id="rId4" Type="http://schemas.openxmlformats.org/officeDocument/2006/relationships/hyperlink" Target="https://www.youtube.com/@legalaidagency4058?app=desktop"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BEAA1-180A-4686-8014-D2601B4EFE6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E288C1D2-E024-45F2-AB03-D32CB29EBEFE}">
      <dgm:prSet phldr="0" custT="1"/>
      <dgm:spPr/>
      <dgm:t>
        <a:bodyPr/>
        <a:lstStyle/>
        <a:p>
          <a:r>
            <a:rPr lang="en-US" sz="2200" b="1">
              <a:solidFill>
                <a:schemeClr val="bg1"/>
              </a:solidFill>
              <a:latin typeface="+mn-lt"/>
            </a:rPr>
            <a:t>Introduction</a:t>
          </a:r>
          <a:endParaRPr lang="en-GB" sz="2200" b="1"/>
        </a:p>
      </dgm:t>
    </dgm:pt>
    <dgm:pt modelId="{8B004B38-0C7C-4A56-B6A4-CE59C7981468}" type="parTrans" cxnId="{4EC5D35D-059A-4A72-9B3D-A871C5113AB8}">
      <dgm:prSet/>
      <dgm:spPr/>
      <dgm:t>
        <a:bodyPr/>
        <a:lstStyle/>
        <a:p>
          <a:endParaRPr lang="en-GB" sz="2200" b="1"/>
        </a:p>
      </dgm:t>
    </dgm:pt>
    <dgm:pt modelId="{F40B7B1F-474A-4634-AB54-98D0A65AF498}" type="sibTrans" cxnId="{4EC5D35D-059A-4A72-9B3D-A871C5113AB8}">
      <dgm:prSet/>
      <dgm:spPr/>
      <dgm:t>
        <a:bodyPr/>
        <a:lstStyle/>
        <a:p>
          <a:endParaRPr lang="en-GB" sz="2200" b="1"/>
        </a:p>
      </dgm:t>
    </dgm:pt>
    <dgm:pt modelId="{C7814D54-0FBE-465A-B802-5492CEC531F6}">
      <dgm:prSet phldr="0" custT="1"/>
      <dgm:spPr/>
      <dgm:t>
        <a:bodyPr/>
        <a:lstStyle/>
        <a:p>
          <a:r>
            <a:rPr lang="en-US" sz="2200" b="1">
              <a:solidFill>
                <a:schemeClr val="bg1"/>
              </a:solidFill>
              <a:latin typeface="+mn-lt"/>
            </a:rPr>
            <a:t>Who are vulnerable clients?</a:t>
          </a:r>
        </a:p>
      </dgm:t>
    </dgm:pt>
    <dgm:pt modelId="{5A974E3D-E527-4480-ABCD-8EF591D192B1}" type="parTrans" cxnId="{ED0A7599-BA6C-4E55-BCEC-590B5A11C357}">
      <dgm:prSet/>
      <dgm:spPr/>
      <dgm:t>
        <a:bodyPr/>
        <a:lstStyle/>
        <a:p>
          <a:endParaRPr lang="en-GB" sz="2200" b="1"/>
        </a:p>
      </dgm:t>
    </dgm:pt>
    <dgm:pt modelId="{0A1E6DE0-D348-41AF-ADEA-C687A21D26AC}" type="sibTrans" cxnId="{ED0A7599-BA6C-4E55-BCEC-590B5A11C357}">
      <dgm:prSet/>
      <dgm:spPr/>
      <dgm:t>
        <a:bodyPr/>
        <a:lstStyle/>
        <a:p>
          <a:endParaRPr lang="en-GB" sz="2200" b="1"/>
        </a:p>
      </dgm:t>
    </dgm:pt>
    <dgm:pt modelId="{BD0DF6D1-1030-4B59-B8D9-0C55E50844A2}">
      <dgm:prSet phldr="0" custT="1"/>
      <dgm:spPr/>
      <dgm:t>
        <a:bodyPr/>
        <a:lstStyle/>
        <a:p>
          <a:r>
            <a:rPr lang="en-GB" sz="2200" b="1"/>
            <a:t>Change in financial circumstances</a:t>
          </a:r>
        </a:p>
      </dgm:t>
    </dgm:pt>
    <dgm:pt modelId="{AD4AB08A-4765-4910-A92D-B3ED444CB4D3}" type="parTrans" cxnId="{1FB1DBF5-352F-425F-A1FD-7F4C3B3D34DA}">
      <dgm:prSet/>
      <dgm:spPr/>
      <dgm:t>
        <a:bodyPr/>
        <a:lstStyle/>
        <a:p>
          <a:endParaRPr lang="en-GB" sz="2200" b="1"/>
        </a:p>
      </dgm:t>
    </dgm:pt>
    <dgm:pt modelId="{DDD96E9D-E1D2-48B0-877B-ACF4661D17B5}" type="sibTrans" cxnId="{1FB1DBF5-352F-425F-A1FD-7F4C3B3D34DA}">
      <dgm:prSet/>
      <dgm:spPr/>
      <dgm:t>
        <a:bodyPr/>
        <a:lstStyle/>
        <a:p>
          <a:endParaRPr lang="en-GB" sz="2200" b="1"/>
        </a:p>
      </dgm:t>
    </dgm:pt>
    <dgm:pt modelId="{86E0298C-8896-4033-B4DB-913EEF690A31}">
      <dgm:prSet phldr="0" custT="1"/>
      <dgm:spPr/>
      <dgm:t>
        <a:bodyPr/>
        <a:lstStyle/>
        <a:p>
          <a:r>
            <a:rPr lang="en-GB" sz="2200" b="1"/>
            <a:t>Contact us</a:t>
          </a:r>
        </a:p>
      </dgm:t>
    </dgm:pt>
    <dgm:pt modelId="{218B0110-5C72-40E6-9D15-5950913F29A8}" type="parTrans" cxnId="{BCF23A39-12FB-404A-8864-787737B828AB}">
      <dgm:prSet/>
      <dgm:spPr/>
      <dgm:t>
        <a:bodyPr/>
        <a:lstStyle/>
        <a:p>
          <a:endParaRPr lang="en-GB" sz="2200" b="1"/>
        </a:p>
      </dgm:t>
    </dgm:pt>
    <dgm:pt modelId="{5175E0AB-D83E-426C-B612-6D8A69C6748A}" type="sibTrans" cxnId="{BCF23A39-12FB-404A-8864-787737B828AB}">
      <dgm:prSet/>
      <dgm:spPr/>
      <dgm:t>
        <a:bodyPr/>
        <a:lstStyle/>
        <a:p>
          <a:endParaRPr lang="en-GB" sz="2200" b="1"/>
        </a:p>
      </dgm:t>
    </dgm:pt>
    <dgm:pt modelId="{FA512DF8-2F1D-4875-A627-B1D72572D36E}">
      <dgm:prSet phldr="0" custT="1"/>
      <dgm:spPr/>
      <dgm:t>
        <a:bodyPr/>
        <a:lstStyle/>
        <a:p>
          <a:r>
            <a:rPr lang="en-GB" sz="2200" b="1"/>
            <a:t>Additional guidance</a:t>
          </a:r>
        </a:p>
      </dgm:t>
    </dgm:pt>
    <dgm:pt modelId="{F71911C8-1F0E-487C-B511-A977C0899DB7}" type="parTrans" cxnId="{51EB4F37-6F58-407C-8CAB-8F8E5999143B}">
      <dgm:prSet/>
      <dgm:spPr/>
      <dgm:t>
        <a:bodyPr/>
        <a:lstStyle/>
        <a:p>
          <a:endParaRPr lang="en-GB" sz="2200" b="1"/>
        </a:p>
      </dgm:t>
    </dgm:pt>
    <dgm:pt modelId="{85157F21-0D0A-4335-ABB8-7D78E7C4A08B}" type="sibTrans" cxnId="{51EB4F37-6F58-407C-8CAB-8F8E5999143B}">
      <dgm:prSet/>
      <dgm:spPr/>
      <dgm:t>
        <a:bodyPr/>
        <a:lstStyle/>
        <a:p>
          <a:endParaRPr lang="en-GB" sz="2200" b="1"/>
        </a:p>
      </dgm:t>
    </dgm:pt>
    <dgm:pt modelId="{01187EE3-6DAF-423E-B143-4BCE91E9FCA2}">
      <dgm:prSet phldr="0" custT="1"/>
      <dgm:spPr/>
      <dgm:t>
        <a:bodyPr/>
        <a:lstStyle/>
        <a:p>
          <a:r>
            <a:rPr lang="en-GB" sz="2200" b="1"/>
            <a:t>Hardship applications</a:t>
          </a:r>
        </a:p>
      </dgm:t>
    </dgm:pt>
    <dgm:pt modelId="{E4444F07-FAE7-43ED-BBEB-2E8C8BAF27B4}" type="parTrans" cxnId="{CD738186-05AA-462E-9130-E82D0CA431DC}">
      <dgm:prSet/>
      <dgm:spPr/>
      <dgm:t>
        <a:bodyPr/>
        <a:lstStyle/>
        <a:p>
          <a:endParaRPr lang="en-GB" sz="2200" b="1"/>
        </a:p>
      </dgm:t>
    </dgm:pt>
    <dgm:pt modelId="{2339071C-74B8-482D-A95A-5927C6D9D7A6}" type="sibTrans" cxnId="{CD738186-05AA-462E-9130-E82D0CA431DC}">
      <dgm:prSet/>
      <dgm:spPr/>
      <dgm:t>
        <a:bodyPr/>
        <a:lstStyle/>
        <a:p>
          <a:endParaRPr lang="en-GB" sz="2200" b="1"/>
        </a:p>
      </dgm:t>
    </dgm:pt>
    <dgm:pt modelId="{89A6E751-3BAE-4D81-8729-B3D7820FBB5F}">
      <dgm:prSet phldr="0" custT="1"/>
      <dgm:spPr/>
      <dgm:t>
        <a:bodyPr/>
        <a:lstStyle/>
        <a:p>
          <a:r>
            <a:rPr lang="en-GB" sz="2200" b="1"/>
            <a:t>New applications following ineligibility and eligibility reviews</a:t>
          </a:r>
        </a:p>
      </dgm:t>
    </dgm:pt>
    <dgm:pt modelId="{D36E9042-EACA-4E60-BBE9-7AAD7C98A303}" type="parTrans" cxnId="{067A3F28-3E0D-4486-86C8-7A235D91286A}">
      <dgm:prSet/>
      <dgm:spPr/>
      <dgm:t>
        <a:bodyPr/>
        <a:lstStyle/>
        <a:p>
          <a:endParaRPr lang="en-GB" sz="2200" b="1"/>
        </a:p>
      </dgm:t>
    </dgm:pt>
    <dgm:pt modelId="{AE6AD93F-E926-4752-BF59-CFCF6CB471AA}" type="sibTrans" cxnId="{067A3F28-3E0D-4486-86C8-7A235D91286A}">
      <dgm:prSet/>
      <dgm:spPr/>
      <dgm:t>
        <a:bodyPr/>
        <a:lstStyle/>
        <a:p>
          <a:endParaRPr lang="en-GB" sz="2200" b="1"/>
        </a:p>
      </dgm:t>
    </dgm:pt>
    <dgm:pt modelId="{14EE560B-8F50-4B15-A815-5A4EFA7EAAA6}" type="pres">
      <dgm:prSet presAssocID="{817BEAA1-180A-4686-8014-D2601B4EFE66}" presName="linear" presStyleCnt="0">
        <dgm:presLayoutVars>
          <dgm:dir/>
          <dgm:animLvl val="lvl"/>
          <dgm:resizeHandles val="exact"/>
        </dgm:presLayoutVars>
      </dgm:prSet>
      <dgm:spPr/>
    </dgm:pt>
    <dgm:pt modelId="{754919D4-C0E1-4E75-AF50-08BEEB6DCF6B}" type="pres">
      <dgm:prSet presAssocID="{E288C1D2-E024-45F2-AB03-D32CB29EBEFE}" presName="parentLin" presStyleCnt="0"/>
      <dgm:spPr/>
    </dgm:pt>
    <dgm:pt modelId="{DF14396F-56C0-4FBA-A550-CB3FE0638258}" type="pres">
      <dgm:prSet presAssocID="{E288C1D2-E024-45F2-AB03-D32CB29EBEFE}" presName="parentLeftMargin" presStyleLbl="node1" presStyleIdx="0" presStyleCnt="7"/>
      <dgm:spPr/>
    </dgm:pt>
    <dgm:pt modelId="{63A86975-601C-4052-85E2-B620F2F1690A}" type="pres">
      <dgm:prSet presAssocID="{E288C1D2-E024-45F2-AB03-D32CB29EBEFE}" presName="parentText" presStyleLbl="node1" presStyleIdx="0" presStyleCnt="7" custScaleX="129800" custScaleY="217436">
        <dgm:presLayoutVars>
          <dgm:chMax val="0"/>
          <dgm:bulletEnabled val="1"/>
        </dgm:presLayoutVars>
      </dgm:prSet>
      <dgm:spPr/>
    </dgm:pt>
    <dgm:pt modelId="{BCDD2DB4-1749-43DE-A8A6-3C64DC7DD7D9}" type="pres">
      <dgm:prSet presAssocID="{E288C1D2-E024-45F2-AB03-D32CB29EBEFE}" presName="negativeSpace" presStyleCnt="0"/>
      <dgm:spPr/>
    </dgm:pt>
    <dgm:pt modelId="{AAE83A36-ED15-47D8-99D4-11D1C23162BD}" type="pres">
      <dgm:prSet presAssocID="{E288C1D2-E024-45F2-AB03-D32CB29EBEFE}" presName="childText" presStyleLbl="conFgAcc1" presStyleIdx="0" presStyleCnt="7">
        <dgm:presLayoutVars>
          <dgm:bulletEnabled val="1"/>
        </dgm:presLayoutVars>
      </dgm:prSet>
      <dgm:spPr/>
    </dgm:pt>
    <dgm:pt modelId="{6805A557-31D6-41C9-B107-E753F479C470}" type="pres">
      <dgm:prSet presAssocID="{F40B7B1F-474A-4634-AB54-98D0A65AF498}" presName="spaceBetweenRectangles" presStyleCnt="0"/>
      <dgm:spPr/>
    </dgm:pt>
    <dgm:pt modelId="{5154602F-41CA-48D3-9524-31C56FA4AE5E}" type="pres">
      <dgm:prSet presAssocID="{C7814D54-0FBE-465A-B802-5492CEC531F6}" presName="parentLin" presStyleCnt="0"/>
      <dgm:spPr/>
    </dgm:pt>
    <dgm:pt modelId="{E3A5024E-4DCD-44D3-9D89-D290D0AA9334}" type="pres">
      <dgm:prSet presAssocID="{C7814D54-0FBE-465A-B802-5492CEC531F6}" presName="parentLeftMargin" presStyleLbl="node1" presStyleIdx="0" presStyleCnt="7"/>
      <dgm:spPr/>
    </dgm:pt>
    <dgm:pt modelId="{FD8C0487-B20A-4DE1-957F-E9EAE07877D5}" type="pres">
      <dgm:prSet presAssocID="{C7814D54-0FBE-465A-B802-5492CEC531F6}" presName="parentText" presStyleLbl="node1" presStyleIdx="1" presStyleCnt="7" custScaleX="129645" custScaleY="201347">
        <dgm:presLayoutVars>
          <dgm:chMax val="0"/>
          <dgm:bulletEnabled val="1"/>
        </dgm:presLayoutVars>
      </dgm:prSet>
      <dgm:spPr/>
    </dgm:pt>
    <dgm:pt modelId="{08BE4791-73E0-4804-8FD2-197A2DBAB790}" type="pres">
      <dgm:prSet presAssocID="{C7814D54-0FBE-465A-B802-5492CEC531F6}" presName="negativeSpace" presStyleCnt="0"/>
      <dgm:spPr/>
    </dgm:pt>
    <dgm:pt modelId="{2F50EE60-773C-45CB-9698-9032D1D8F604}" type="pres">
      <dgm:prSet presAssocID="{C7814D54-0FBE-465A-B802-5492CEC531F6}" presName="childText" presStyleLbl="conFgAcc1" presStyleIdx="1" presStyleCnt="7">
        <dgm:presLayoutVars>
          <dgm:bulletEnabled val="1"/>
        </dgm:presLayoutVars>
      </dgm:prSet>
      <dgm:spPr/>
    </dgm:pt>
    <dgm:pt modelId="{2100611B-45BF-4F92-A273-EF111F7A8295}" type="pres">
      <dgm:prSet presAssocID="{0A1E6DE0-D348-41AF-ADEA-C687A21D26AC}" presName="spaceBetweenRectangles" presStyleCnt="0"/>
      <dgm:spPr/>
    </dgm:pt>
    <dgm:pt modelId="{1BDBB6D2-4837-4910-84CD-76C793CA622E}" type="pres">
      <dgm:prSet presAssocID="{BD0DF6D1-1030-4B59-B8D9-0C55E50844A2}" presName="parentLin" presStyleCnt="0"/>
      <dgm:spPr/>
    </dgm:pt>
    <dgm:pt modelId="{10F46A77-D6F0-4B32-915A-2280D77768FB}" type="pres">
      <dgm:prSet presAssocID="{BD0DF6D1-1030-4B59-B8D9-0C55E50844A2}" presName="parentLeftMargin" presStyleLbl="node1" presStyleIdx="1" presStyleCnt="7"/>
      <dgm:spPr/>
    </dgm:pt>
    <dgm:pt modelId="{006EFB76-0BAA-49E2-9A20-F8F405665B1F}" type="pres">
      <dgm:prSet presAssocID="{BD0DF6D1-1030-4B59-B8D9-0C55E50844A2}" presName="parentText" presStyleLbl="node1" presStyleIdx="2" presStyleCnt="7" custScaleX="129645" custScaleY="201347">
        <dgm:presLayoutVars>
          <dgm:chMax val="0"/>
          <dgm:bulletEnabled val="1"/>
        </dgm:presLayoutVars>
      </dgm:prSet>
      <dgm:spPr/>
    </dgm:pt>
    <dgm:pt modelId="{2B3CAD44-DAEB-4D05-A8B1-9D262E1A760A}" type="pres">
      <dgm:prSet presAssocID="{BD0DF6D1-1030-4B59-B8D9-0C55E50844A2}" presName="negativeSpace" presStyleCnt="0"/>
      <dgm:spPr/>
    </dgm:pt>
    <dgm:pt modelId="{A954B703-ECF8-4650-BDB4-49E4CA575B0D}" type="pres">
      <dgm:prSet presAssocID="{BD0DF6D1-1030-4B59-B8D9-0C55E50844A2}" presName="childText" presStyleLbl="conFgAcc1" presStyleIdx="2" presStyleCnt="7">
        <dgm:presLayoutVars>
          <dgm:bulletEnabled val="1"/>
        </dgm:presLayoutVars>
      </dgm:prSet>
      <dgm:spPr/>
    </dgm:pt>
    <dgm:pt modelId="{DA11D959-A022-4967-A080-F4E6AA97ACA5}" type="pres">
      <dgm:prSet presAssocID="{DDD96E9D-E1D2-48B0-877B-ACF4661D17B5}" presName="spaceBetweenRectangles" presStyleCnt="0"/>
      <dgm:spPr/>
    </dgm:pt>
    <dgm:pt modelId="{61E38ECC-C1FA-4590-8C19-04CE4F763CA6}" type="pres">
      <dgm:prSet presAssocID="{01187EE3-6DAF-423E-B143-4BCE91E9FCA2}" presName="parentLin" presStyleCnt="0"/>
      <dgm:spPr/>
    </dgm:pt>
    <dgm:pt modelId="{4B0191DD-08DF-4FD9-B642-01CD78E8C97F}" type="pres">
      <dgm:prSet presAssocID="{01187EE3-6DAF-423E-B143-4BCE91E9FCA2}" presName="parentLeftMargin" presStyleLbl="node1" presStyleIdx="2" presStyleCnt="7"/>
      <dgm:spPr/>
    </dgm:pt>
    <dgm:pt modelId="{8A048101-49DA-48AF-815E-256F0B300740}" type="pres">
      <dgm:prSet presAssocID="{01187EE3-6DAF-423E-B143-4BCE91E9FCA2}" presName="parentText" presStyleLbl="node1" presStyleIdx="3" presStyleCnt="7" custScaleX="129645" custScaleY="201347">
        <dgm:presLayoutVars>
          <dgm:chMax val="0"/>
          <dgm:bulletEnabled val="1"/>
        </dgm:presLayoutVars>
      </dgm:prSet>
      <dgm:spPr/>
    </dgm:pt>
    <dgm:pt modelId="{83195EE9-7EC5-4B7E-A9E6-E314531E71CE}" type="pres">
      <dgm:prSet presAssocID="{01187EE3-6DAF-423E-B143-4BCE91E9FCA2}" presName="negativeSpace" presStyleCnt="0"/>
      <dgm:spPr/>
    </dgm:pt>
    <dgm:pt modelId="{9B929FC4-739F-4260-B1B2-D349F5C01AA8}" type="pres">
      <dgm:prSet presAssocID="{01187EE3-6DAF-423E-B143-4BCE91E9FCA2}" presName="childText" presStyleLbl="conFgAcc1" presStyleIdx="3" presStyleCnt="7">
        <dgm:presLayoutVars>
          <dgm:bulletEnabled val="1"/>
        </dgm:presLayoutVars>
      </dgm:prSet>
      <dgm:spPr/>
    </dgm:pt>
    <dgm:pt modelId="{A39FC0E8-E665-48CD-B685-7AE18015AA97}" type="pres">
      <dgm:prSet presAssocID="{2339071C-74B8-482D-A95A-5927C6D9D7A6}" presName="spaceBetweenRectangles" presStyleCnt="0"/>
      <dgm:spPr/>
    </dgm:pt>
    <dgm:pt modelId="{5AB1ADB5-2CB8-48A8-98AF-7EA08BC9B8E7}" type="pres">
      <dgm:prSet presAssocID="{89A6E751-3BAE-4D81-8729-B3D7820FBB5F}" presName="parentLin" presStyleCnt="0"/>
      <dgm:spPr/>
    </dgm:pt>
    <dgm:pt modelId="{49A9E661-1773-4D46-8E76-1DA251E005CE}" type="pres">
      <dgm:prSet presAssocID="{89A6E751-3BAE-4D81-8729-B3D7820FBB5F}" presName="parentLeftMargin" presStyleLbl="node1" presStyleIdx="3" presStyleCnt="7"/>
      <dgm:spPr/>
    </dgm:pt>
    <dgm:pt modelId="{9B05558C-C0A7-4012-9D62-185ABD7E653D}" type="pres">
      <dgm:prSet presAssocID="{89A6E751-3BAE-4D81-8729-B3D7820FBB5F}" presName="parentText" presStyleLbl="node1" presStyleIdx="4" presStyleCnt="7" custScaleX="129645" custScaleY="201347">
        <dgm:presLayoutVars>
          <dgm:chMax val="0"/>
          <dgm:bulletEnabled val="1"/>
        </dgm:presLayoutVars>
      </dgm:prSet>
      <dgm:spPr/>
    </dgm:pt>
    <dgm:pt modelId="{BBFD2BCA-D7EC-4B78-AC4F-64269C62B9A9}" type="pres">
      <dgm:prSet presAssocID="{89A6E751-3BAE-4D81-8729-B3D7820FBB5F}" presName="negativeSpace" presStyleCnt="0"/>
      <dgm:spPr/>
    </dgm:pt>
    <dgm:pt modelId="{6FEC19B0-2460-4000-A01D-3C197A55C6A7}" type="pres">
      <dgm:prSet presAssocID="{89A6E751-3BAE-4D81-8729-B3D7820FBB5F}" presName="childText" presStyleLbl="conFgAcc1" presStyleIdx="4" presStyleCnt="7">
        <dgm:presLayoutVars>
          <dgm:bulletEnabled val="1"/>
        </dgm:presLayoutVars>
      </dgm:prSet>
      <dgm:spPr/>
    </dgm:pt>
    <dgm:pt modelId="{9F5B23FD-91B3-48C3-AEA3-CC8B7183917B}" type="pres">
      <dgm:prSet presAssocID="{AE6AD93F-E926-4752-BF59-CFCF6CB471AA}" presName="spaceBetweenRectangles" presStyleCnt="0"/>
      <dgm:spPr/>
    </dgm:pt>
    <dgm:pt modelId="{8D00EF4B-7C99-47BE-957A-0C5ABFAD9BDF}" type="pres">
      <dgm:prSet presAssocID="{FA512DF8-2F1D-4875-A627-B1D72572D36E}" presName="parentLin" presStyleCnt="0"/>
      <dgm:spPr/>
    </dgm:pt>
    <dgm:pt modelId="{4DAF2273-E2D5-4E52-A744-8B6D536D0ABA}" type="pres">
      <dgm:prSet presAssocID="{FA512DF8-2F1D-4875-A627-B1D72572D36E}" presName="parentLeftMargin" presStyleLbl="node1" presStyleIdx="4" presStyleCnt="7"/>
      <dgm:spPr/>
    </dgm:pt>
    <dgm:pt modelId="{0E21B424-3740-4252-907E-57F1376D4475}" type="pres">
      <dgm:prSet presAssocID="{FA512DF8-2F1D-4875-A627-B1D72572D36E}" presName="parentText" presStyleLbl="node1" presStyleIdx="5" presStyleCnt="7" custScaleX="129645" custScaleY="201347">
        <dgm:presLayoutVars>
          <dgm:chMax val="0"/>
          <dgm:bulletEnabled val="1"/>
        </dgm:presLayoutVars>
      </dgm:prSet>
      <dgm:spPr/>
    </dgm:pt>
    <dgm:pt modelId="{C87EC6E2-C319-4B31-BD86-02BF6016AB16}" type="pres">
      <dgm:prSet presAssocID="{FA512DF8-2F1D-4875-A627-B1D72572D36E}" presName="negativeSpace" presStyleCnt="0"/>
      <dgm:spPr/>
    </dgm:pt>
    <dgm:pt modelId="{F0947D5B-B87D-401C-89A6-28F37DC74572}" type="pres">
      <dgm:prSet presAssocID="{FA512DF8-2F1D-4875-A627-B1D72572D36E}" presName="childText" presStyleLbl="conFgAcc1" presStyleIdx="5" presStyleCnt="7">
        <dgm:presLayoutVars>
          <dgm:bulletEnabled val="1"/>
        </dgm:presLayoutVars>
      </dgm:prSet>
      <dgm:spPr/>
    </dgm:pt>
    <dgm:pt modelId="{E7A3FE5E-A83B-4186-8557-1F0BB6954625}" type="pres">
      <dgm:prSet presAssocID="{85157F21-0D0A-4335-ABB8-7D78E7C4A08B}" presName="spaceBetweenRectangles" presStyleCnt="0"/>
      <dgm:spPr/>
    </dgm:pt>
    <dgm:pt modelId="{336FB1AC-D404-44BC-913F-E7F5916724C6}" type="pres">
      <dgm:prSet presAssocID="{86E0298C-8896-4033-B4DB-913EEF690A31}" presName="parentLin" presStyleCnt="0"/>
      <dgm:spPr/>
    </dgm:pt>
    <dgm:pt modelId="{635D61EB-A496-45A4-AFAC-16411CFF520F}" type="pres">
      <dgm:prSet presAssocID="{86E0298C-8896-4033-B4DB-913EEF690A31}" presName="parentLeftMargin" presStyleLbl="node1" presStyleIdx="5" presStyleCnt="7"/>
      <dgm:spPr/>
    </dgm:pt>
    <dgm:pt modelId="{96845B86-801A-4D3B-94C4-8F72F081001A}" type="pres">
      <dgm:prSet presAssocID="{86E0298C-8896-4033-B4DB-913EEF690A31}" presName="parentText" presStyleLbl="node1" presStyleIdx="6" presStyleCnt="7" custScaleX="129645" custScaleY="201347">
        <dgm:presLayoutVars>
          <dgm:chMax val="0"/>
          <dgm:bulletEnabled val="1"/>
        </dgm:presLayoutVars>
      </dgm:prSet>
      <dgm:spPr/>
    </dgm:pt>
    <dgm:pt modelId="{3110410D-585B-465D-AB28-A73C474C6734}" type="pres">
      <dgm:prSet presAssocID="{86E0298C-8896-4033-B4DB-913EEF690A31}" presName="negativeSpace" presStyleCnt="0"/>
      <dgm:spPr/>
    </dgm:pt>
    <dgm:pt modelId="{121AC800-1FFA-4EC3-87B5-3EE52A2E67FE}" type="pres">
      <dgm:prSet presAssocID="{86E0298C-8896-4033-B4DB-913EEF690A31}" presName="childText" presStyleLbl="conFgAcc1" presStyleIdx="6" presStyleCnt="7">
        <dgm:presLayoutVars>
          <dgm:bulletEnabled val="1"/>
        </dgm:presLayoutVars>
      </dgm:prSet>
      <dgm:spPr/>
    </dgm:pt>
  </dgm:ptLst>
  <dgm:cxnLst>
    <dgm:cxn modelId="{A9631315-E60F-402E-82D0-53F2E6FF1B37}" type="presOf" srcId="{E288C1D2-E024-45F2-AB03-D32CB29EBEFE}" destId="{DF14396F-56C0-4FBA-A550-CB3FE0638258}" srcOrd="0" destOrd="0" presId="urn:microsoft.com/office/officeart/2005/8/layout/list1"/>
    <dgm:cxn modelId="{562EC022-C0C2-4DF7-B6F9-4E8D527F7616}" type="presOf" srcId="{C7814D54-0FBE-465A-B802-5492CEC531F6}" destId="{FD8C0487-B20A-4DE1-957F-E9EAE07877D5}" srcOrd="1" destOrd="0" presId="urn:microsoft.com/office/officeart/2005/8/layout/list1"/>
    <dgm:cxn modelId="{B404F923-173B-4AE2-9F61-6A37FA09AE64}" type="presOf" srcId="{E288C1D2-E024-45F2-AB03-D32CB29EBEFE}" destId="{63A86975-601C-4052-85E2-B620F2F1690A}" srcOrd="1" destOrd="0" presId="urn:microsoft.com/office/officeart/2005/8/layout/list1"/>
    <dgm:cxn modelId="{067A3F28-3E0D-4486-86C8-7A235D91286A}" srcId="{817BEAA1-180A-4686-8014-D2601B4EFE66}" destId="{89A6E751-3BAE-4D81-8729-B3D7820FBB5F}" srcOrd="4" destOrd="0" parTransId="{D36E9042-EACA-4E60-BBE9-7AAD7C98A303}" sibTransId="{AE6AD93F-E926-4752-BF59-CFCF6CB471AA}"/>
    <dgm:cxn modelId="{51EB4F37-6F58-407C-8CAB-8F8E5999143B}" srcId="{817BEAA1-180A-4686-8014-D2601B4EFE66}" destId="{FA512DF8-2F1D-4875-A627-B1D72572D36E}" srcOrd="5" destOrd="0" parTransId="{F71911C8-1F0E-487C-B511-A977C0899DB7}" sibTransId="{85157F21-0D0A-4335-ABB8-7D78E7C4A08B}"/>
    <dgm:cxn modelId="{BCF23A39-12FB-404A-8864-787737B828AB}" srcId="{817BEAA1-180A-4686-8014-D2601B4EFE66}" destId="{86E0298C-8896-4033-B4DB-913EEF690A31}" srcOrd="6" destOrd="0" parTransId="{218B0110-5C72-40E6-9D15-5950913F29A8}" sibTransId="{5175E0AB-D83E-426C-B612-6D8A69C6748A}"/>
    <dgm:cxn modelId="{4EC5D35D-059A-4A72-9B3D-A871C5113AB8}" srcId="{817BEAA1-180A-4686-8014-D2601B4EFE66}" destId="{E288C1D2-E024-45F2-AB03-D32CB29EBEFE}" srcOrd="0" destOrd="0" parTransId="{8B004B38-0C7C-4A56-B6A4-CE59C7981468}" sibTransId="{F40B7B1F-474A-4634-AB54-98D0A65AF498}"/>
    <dgm:cxn modelId="{0C79DA70-4D62-4068-AA94-0FDE9A20B7D8}" type="presOf" srcId="{86E0298C-8896-4033-B4DB-913EEF690A31}" destId="{635D61EB-A496-45A4-AFAC-16411CFF520F}" srcOrd="0" destOrd="0" presId="urn:microsoft.com/office/officeart/2005/8/layout/list1"/>
    <dgm:cxn modelId="{8C423956-774D-41EB-844B-6707B7F42DBA}" type="presOf" srcId="{89A6E751-3BAE-4D81-8729-B3D7820FBB5F}" destId="{9B05558C-C0A7-4012-9D62-185ABD7E653D}" srcOrd="1" destOrd="0" presId="urn:microsoft.com/office/officeart/2005/8/layout/list1"/>
    <dgm:cxn modelId="{48B3CF76-8982-4EE3-9F97-C25F4DB3C061}" type="presOf" srcId="{BD0DF6D1-1030-4B59-B8D9-0C55E50844A2}" destId="{10F46A77-D6F0-4B32-915A-2280D77768FB}" srcOrd="0" destOrd="0" presId="urn:microsoft.com/office/officeart/2005/8/layout/list1"/>
    <dgm:cxn modelId="{17388579-2EAB-489D-9FE1-D962F6D173F0}" type="presOf" srcId="{01187EE3-6DAF-423E-B143-4BCE91E9FCA2}" destId="{8A048101-49DA-48AF-815E-256F0B300740}" srcOrd="1" destOrd="0" presId="urn:microsoft.com/office/officeart/2005/8/layout/list1"/>
    <dgm:cxn modelId="{C2476680-A1E2-42CC-A3CF-94DB89E22D0E}" type="presOf" srcId="{86E0298C-8896-4033-B4DB-913EEF690A31}" destId="{96845B86-801A-4D3B-94C4-8F72F081001A}" srcOrd="1" destOrd="0" presId="urn:microsoft.com/office/officeart/2005/8/layout/list1"/>
    <dgm:cxn modelId="{CD738186-05AA-462E-9130-E82D0CA431DC}" srcId="{817BEAA1-180A-4686-8014-D2601B4EFE66}" destId="{01187EE3-6DAF-423E-B143-4BCE91E9FCA2}" srcOrd="3" destOrd="0" parTransId="{E4444F07-FAE7-43ED-BBEB-2E8C8BAF27B4}" sibTransId="{2339071C-74B8-482D-A95A-5927C6D9D7A6}"/>
    <dgm:cxn modelId="{D10E3499-7530-414B-8FBE-58789C44FCC1}" type="presOf" srcId="{01187EE3-6DAF-423E-B143-4BCE91E9FCA2}" destId="{4B0191DD-08DF-4FD9-B642-01CD78E8C97F}" srcOrd="0" destOrd="0" presId="urn:microsoft.com/office/officeart/2005/8/layout/list1"/>
    <dgm:cxn modelId="{ED0A7599-BA6C-4E55-BCEC-590B5A11C357}" srcId="{817BEAA1-180A-4686-8014-D2601B4EFE66}" destId="{C7814D54-0FBE-465A-B802-5492CEC531F6}" srcOrd="1" destOrd="0" parTransId="{5A974E3D-E527-4480-ABCD-8EF591D192B1}" sibTransId="{0A1E6DE0-D348-41AF-ADEA-C687A21D26AC}"/>
    <dgm:cxn modelId="{4611A3B9-F8E0-4669-856F-7D7E149EEB8D}" type="presOf" srcId="{BD0DF6D1-1030-4B59-B8D9-0C55E50844A2}" destId="{006EFB76-0BAA-49E2-9A20-F8F405665B1F}" srcOrd="1" destOrd="0" presId="urn:microsoft.com/office/officeart/2005/8/layout/list1"/>
    <dgm:cxn modelId="{E5C6F8BE-E0F4-48AC-8625-AE3BA59AE837}" type="presOf" srcId="{FA512DF8-2F1D-4875-A627-B1D72572D36E}" destId="{4DAF2273-E2D5-4E52-A744-8B6D536D0ABA}" srcOrd="0" destOrd="0" presId="urn:microsoft.com/office/officeart/2005/8/layout/list1"/>
    <dgm:cxn modelId="{C7AF3AC9-2986-4408-8426-0EE76E9219E7}" type="presOf" srcId="{817BEAA1-180A-4686-8014-D2601B4EFE66}" destId="{14EE560B-8F50-4B15-A815-5A4EFA7EAAA6}" srcOrd="0" destOrd="0" presId="urn:microsoft.com/office/officeart/2005/8/layout/list1"/>
    <dgm:cxn modelId="{D340CED9-3DD6-4702-B0A0-6F08B4A78D8F}" type="presOf" srcId="{C7814D54-0FBE-465A-B802-5492CEC531F6}" destId="{E3A5024E-4DCD-44D3-9D89-D290D0AA9334}" srcOrd="0" destOrd="0" presId="urn:microsoft.com/office/officeart/2005/8/layout/list1"/>
    <dgm:cxn modelId="{E9B00EDE-EA74-48C3-858E-0E00889E7150}" type="presOf" srcId="{89A6E751-3BAE-4D81-8729-B3D7820FBB5F}" destId="{49A9E661-1773-4D46-8E76-1DA251E005CE}" srcOrd="0" destOrd="0" presId="urn:microsoft.com/office/officeart/2005/8/layout/list1"/>
    <dgm:cxn modelId="{02F585E8-F0C0-4A43-91D1-BC90C5435E93}" type="presOf" srcId="{FA512DF8-2F1D-4875-A627-B1D72572D36E}" destId="{0E21B424-3740-4252-907E-57F1376D4475}" srcOrd="1" destOrd="0" presId="urn:microsoft.com/office/officeart/2005/8/layout/list1"/>
    <dgm:cxn modelId="{1FB1DBF5-352F-425F-A1FD-7F4C3B3D34DA}" srcId="{817BEAA1-180A-4686-8014-D2601B4EFE66}" destId="{BD0DF6D1-1030-4B59-B8D9-0C55E50844A2}" srcOrd="2" destOrd="0" parTransId="{AD4AB08A-4765-4910-A92D-B3ED444CB4D3}" sibTransId="{DDD96E9D-E1D2-48B0-877B-ACF4661D17B5}"/>
    <dgm:cxn modelId="{0FF441B6-5A1F-4025-B07A-60399D575928}" type="presParOf" srcId="{14EE560B-8F50-4B15-A815-5A4EFA7EAAA6}" destId="{754919D4-C0E1-4E75-AF50-08BEEB6DCF6B}" srcOrd="0" destOrd="0" presId="urn:microsoft.com/office/officeart/2005/8/layout/list1"/>
    <dgm:cxn modelId="{55418327-1FA8-49C7-AEAE-1671A50EC887}" type="presParOf" srcId="{754919D4-C0E1-4E75-AF50-08BEEB6DCF6B}" destId="{DF14396F-56C0-4FBA-A550-CB3FE0638258}" srcOrd="0" destOrd="0" presId="urn:microsoft.com/office/officeart/2005/8/layout/list1"/>
    <dgm:cxn modelId="{235A7379-1A7D-4EF3-953F-F9847A4879D3}" type="presParOf" srcId="{754919D4-C0E1-4E75-AF50-08BEEB6DCF6B}" destId="{63A86975-601C-4052-85E2-B620F2F1690A}" srcOrd="1" destOrd="0" presId="urn:microsoft.com/office/officeart/2005/8/layout/list1"/>
    <dgm:cxn modelId="{3784D390-3D8C-4DE3-AB48-DFBBE204C98D}" type="presParOf" srcId="{14EE560B-8F50-4B15-A815-5A4EFA7EAAA6}" destId="{BCDD2DB4-1749-43DE-A8A6-3C64DC7DD7D9}" srcOrd="1" destOrd="0" presId="urn:microsoft.com/office/officeart/2005/8/layout/list1"/>
    <dgm:cxn modelId="{C9BB194A-C2A1-4429-8ADC-B3AF836B956B}" type="presParOf" srcId="{14EE560B-8F50-4B15-A815-5A4EFA7EAAA6}" destId="{AAE83A36-ED15-47D8-99D4-11D1C23162BD}" srcOrd="2" destOrd="0" presId="urn:microsoft.com/office/officeart/2005/8/layout/list1"/>
    <dgm:cxn modelId="{CF2BA76E-9AD4-4B39-A24B-4D45860DED9D}" type="presParOf" srcId="{14EE560B-8F50-4B15-A815-5A4EFA7EAAA6}" destId="{6805A557-31D6-41C9-B107-E753F479C470}" srcOrd="3" destOrd="0" presId="urn:microsoft.com/office/officeart/2005/8/layout/list1"/>
    <dgm:cxn modelId="{2C125DEC-A9A5-4E22-B66E-DB9BB7473D0C}" type="presParOf" srcId="{14EE560B-8F50-4B15-A815-5A4EFA7EAAA6}" destId="{5154602F-41CA-48D3-9524-31C56FA4AE5E}" srcOrd="4" destOrd="0" presId="urn:microsoft.com/office/officeart/2005/8/layout/list1"/>
    <dgm:cxn modelId="{535EF430-E27C-45DA-968A-0B2C9C79B375}" type="presParOf" srcId="{5154602F-41CA-48D3-9524-31C56FA4AE5E}" destId="{E3A5024E-4DCD-44D3-9D89-D290D0AA9334}" srcOrd="0" destOrd="0" presId="urn:microsoft.com/office/officeart/2005/8/layout/list1"/>
    <dgm:cxn modelId="{E0B2DE9C-CD44-4B23-86E3-14CCADF30D96}" type="presParOf" srcId="{5154602F-41CA-48D3-9524-31C56FA4AE5E}" destId="{FD8C0487-B20A-4DE1-957F-E9EAE07877D5}" srcOrd="1" destOrd="0" presId="urn:microsoft.com/office/officeart/2005/8/layout/list1"/>
    <dgm:cxn modelId="{27B96A19-C26C-4953-A827-0709FEDCD825}" type="presParOf" srcId="{14EE560B-8F50-4B15-A815-5A4EFA7EAAA6}" destId="{08BE4791-73E0-4804-8FD2-197A2DBAB790}" srcOrd="5" destOrd="0" presId="urn:microsoft.com/office/officeart/2005/8/layout/list1"/>
    <dgm:cxn modelId="{EB46B8D6-3454-4E99-92DE-799D5EFE8529}" type="presParOf" srcId="{14EE560B-8F50-4B15-A815-5A4EFA7EAAA6}" destId="{2F50EE60-773C-45CB-9698-9032D1D8F604}" srcOrd="6" destOrd="0" presId="urn:microsoft.com/office/officeart/2005/8/layout/list1"/>
    <dgm:cxn modelId="{F6A971DC-0B4C-45B2-A805-74FF341A1F18}" type="presParOf" srcId="{14EE560B-8F50-4B15-A815-5A4EFA7EAAA6}" destId="{2100611B-45BF-4F92-A273-EF111F7A8295}" srcOrd="7" destOrd="0" presId="urn:microsoft.com/office/officeart/2005/8/layout/list1"/>
    <dgm:cxn modelId="{6A6F6619-E78A-4F83-8607-656F27763F9F}" type="presParOf" srcId="{14EE560B-8F50-4B15-A815-5A4EFA7EAAA6}" destId="{1BDBB6D2-4837-4910-84CD-76C793CA622E}" srcOrd="8" destOrd="0" presId="urn:microsoft.com/office/officeart/2005/8/layout/list1"/>
    <dgm:cxn modelId="{B907C2B1-A081-4D39-9C20-31E3EA539AB5}" type="presParOf" srcId="{1BDBB6D2-4837-4910-84CD-76C793CA622E}" destId="{10F46A77-D6F0-4B32-915A-2280D77768FB}" srcOrd="0" destOrd="0" presId="urn:microsoft.com/office/officeart/2005/8/layout/list1"/>
    <dgm:cxn modelId="{E4D460DE-FA7E-4023-ACD0-344179941C5A}" type="presParOf" srcId="{1BDBB6D2-4837-4910-84CD-76C793CA622E}" destId="{006EFB76-0BAA-49E2-9A20-F8F405665B1F}" srcOrd="1" destOrd="0" presId="urn:microsoft.com/office/officeart/2005/8/layout/list1"/>
    <dgm:cxn modelId="{AEA26095-E30F-403B-A4E0-E78D1DD1C18F}" type="presParOf" srcId="{14EE560B-8F50-4B15-A815-5A4EFA7EAAA6}" destId="{2B3CAD44-DAEB-4D05-A8B1-9D262E1A760A}" srcOrd="9" destOrd="0" presId="urn:microsoft.com/office/officeart/2005/8/layout/list1"/>
    <dgm:cxn modelId="{50E013C5-1077-4063-9B97-5ED55FE9111E}" type="presParOf" srcId="{14EE560B-8F50-4B15-A815-5A4EFA7EAAA6}" destId="{A954B703-ECF8-4650-BDB4-49E4CA575B0D}" srcOrd="10" destOrd="0" presId="urn:microsoft.com/office/officeart/2005/8/layout/list1"/>
    <dgm:cxn modelId="{6A2A71C4-8E39-4CC4-BC97-DE61307D310C}" type="presParOf" srcId="{14EE560B-8F50-4B15-A815-5A4EFA7EAAA6}" destId="{DA11D959-A022-4967-A080-F4E6AA97ACA5}" srcOrd="11" destOrd="0" presId="urn:microsoft.com/office/officeart/2005/8/layout/list1"/>
    <dgm:cxn modelId="{59EB45E1-01BD-4C6B-8F23-1C6399273FBB}" type="presParOf" srcId="{14EE560B-8F50-4B15-A815-5A4EFA7EAAA6}" destId="{61E38ECC-C1FA-4590-8C19-04CE4F763CA6}" srcOrd="12" destOrd="0" presId="urn:microsoft.com/office/officeart/2005/8/layout/list1"/>
    <dgm:cxn modelId="{9A473AAC-1CCD-443D-A049-1C50ACBBF19D}" type="presParOf" srcId="{61E38ECC-C1FA-4590-8C19-04CE4F763CA6}" destId="{4B0191DD-08DF-4FD9-B642-01CD78E8C97F}" srcOrd="0" destOrd="0" presId="urn:microsoft.com/office/officeart/2005/8/layout/list1"/>
    <dgm:cxn modelId="{A63BB4B2-4930-416B-A05A-A13B83FAF4AF}" type="presParOf" srcId="{61E38ECC-C1FA-4590-8C19-04CE4F763CA6}" destId="{8A048101-49DA-48AF-815E-256F0B300740}" srcOrd="1" destOrd="0" presId="urn:microsoft.com/office/officeart/2005/8/layout/list1"/>
    <dgm:cxn modelId="{5526944E-876E-4A88-8269-5016123645F3}" type="presParOf" srcId="{14EE560B-8F50-4B15-A815-5A4EFA7EAAA6}" destId="{83195EE9-7EC5-4B7E-A9E6-E314531E71CE}" srcOrd="13" destOrd="0" presId="urn:microsoft.com/office/officeart/2005/8/layout/list1"/>
    <dgm:cxn modelId="{ADC26C07-CC48-4DB4-B306-D0516C8397C3}" type="presParOf" srcId="{14EE560B-8F50-4B15-A815-5A4EFA7EAAA6}" destId="{9B929FC4-739F-4260-B1B2-D349F5C01AA8}" srcOrd="14" destOrd="0" presId="urn:microsoft.com/office/officeart/2005/8/layout/list1"/>
    <dgm:cxn modelId="{48E82BE7-A1F3-42A1-9BFE-10EDAD6C8417}" type="presParOf" srcId="{14EE560B-8F50-4B15-A815-5A4EFA7EAAA6}" destId="{A39FC0E8-E665-48CD-B685-7AE18015AA97}" srcOrd="15" destOrd="0" presId="urn:microsoft.com/office/officeart/2005/8/layout/list1"/>
    <dgm:cxn modelId="{DCAFEDED-1779-4940-A296-B782CD358712}" type="presParOf" srcId="{14EE560B-8F50-4B15-A815-5A4EFA7EAAA6}" destId="{5AB1ADB5-2CB8-48A8-98AF-7EA08BC9B8E7}" srcOrd="16" destOrd="0" presId="urn:microsoft.com/office/officeart/2005/8/layout/list1"/>
    <dgm:cxn modelId="{D32FDE12-3E2E-43AA-A90F-E62935323735}" type="presParOf" srcId="{5AB1ADB5-2CB8-48A8-98AF-7EA08BC9B8E7}" destId="{49A9E661-1773-4D46-8E76-1DA251E005CE}" srcOrd="0" destOrd="0" presId="urn:microsoft.com/office/officeart/2005/8/layout/list1"/>
    <dgm:cxn modelId="{7F757319-9731-47C4-9E75-DE88D1C82080}" type="presParOf" srcId="{5AB1ADB5-2CB8-48A8-98AF-7EA08BC9B8E7}" destId="{9B05558C-C0A7-4012-9D62-185ABD7E653D}" srcOrd="1" destOrd="0" presId="urn:microsoft.com/office/officeart/2005/8/layout/list1"/>
    <dgm:cxn modelId="{3895EA4A-5C3C-4460-8D72-994268922DB5}" type="presParOf" srcId="{14EE560B-8F50-4B15-A815-5A4EFA7EAAA6}" destId="{BBFD2BCA-D7EC-4B78-AC4F-64269C62B9A9}" srcOrd="17" destOrd="0" presId="urn:microsoft.com/office/officeart/2005/8/layout/list1"/>
    <dgm:cxn modelId="{92100990-41F0-4E23-A026-A26A96BB7653}" type="presParOf" srcId="{14EE560B-8F50-4B15-A815-5A4EFA7EAAA6}" destId="{6FEC19B0-2460-4000-A01D-3C197A55C6A7}" srcOrd="18" destOrd="0" presId="urn:microsoft.com/office/officeart/2005/8/layout/list1"/>
    <dgm:cxn modelId="{028196D6-CCB3-4A65-A518-CF4D2D2478F8}" type="presParOf" srcId="{14EE560B-8F50-4B15-A815-5A4EFA7EAAA6}" destId="{9F5B23FD-91B3-48C3-AEA3-CC8B7183917B}" srcOrd="19" destOrd="0" presId="urn:microsoft.com/office/officeart/2005/8/layout/list1"/>
    <dgm:cxn modelId="{4B6D1C0A-CDAE-4F36-870C-3C162C3B5530}" type="presParOf" srcId="{14EE560B-8F50-4B15-A815-5A4EFA7EAAA6}" destId="{8D00EF4B-7C99-47BE-957A-0C5ABFAD9BDF}" srcOrd="20" destOrd="0" presId="urn:microsoft.com/office/officeart/2005/8/layout/list1"/>
    <dgm:cxn modelId="{1C05D1A5-E9D4-471E-A1A9-6B83D35E324A}" type="presParOf" srcId="{8D00EF4B-7C99-47BE-957A-0C5ABFAD9BDF}" destId="{4DAF2273-E2D5-4E52-A744-8B6D536D0ABA}" srcOrd="0" destOrd="0" presId="urn:microsoft.com/office/officeart/2005/8/layout/list1"/>
    <dgm:cxn modelId="{062B1404-EBFA-421B-AD56-7F459D52B4C9}" type="presParOf" srcId="{8D00EF4B-7C99-47BE-957A-0C5ABFAD9BDF}" destId="{0E21B424-3740-4252-907E-57F1376D4475}" srcOrd="1" destOrd="0" presId="urn:microsoft.com/office/officeart/2005/8/layout/list1"/>
    <dgm:cxn modelId="{FE9A09CA-4D96-4D12-A277-C18FB26E9B96}" type="presParOf" srcId="{14EE560B-8F50-4B15-A815-5A4EFA7EAAA6}" destId="{C87EC6E2-C319-4B31-BD86-02BF6016AB16}" srcOrd="21" destOrd="0" presId="urn:microsoft.com/office/officeart/2005/8/layout/list1"/>
    <dgm:cxn modelId="{93191242-65BB-4663-87F3-0A52F2B6D3C2}" type="presParOf" srcId="{14EE560B-8F50-4B15-A815-5A4EFA7EAAA6}" destId="{F0947D5B-B87D-401C-89A6-28F37DC74572}" srcOrd="22" destOrd="0" presId="urn:microsoft.com/office/officeart/2005/8/layout/list1"/>
    <dgm:cxn modelId="{6FD0EC35-C147-4EC2-A9F1-6649B2CC4072}" type="presParOf" srcId="{14EE560B-8F50-4B15-A815-5A4EFA7EAAA6}" destId="{E7A3FE5E-A83B-4186-8557-1F0BB6954625}" srcOrd="23" destOrd="0" presId="urn:microsoft.com/office/officeart/2005/8/layout/list1"/>
    <dgm:cxn modelId="{F1A91DE2-3D02-441D-BAAA-DF5289CD1D16}" type="presParOf" srcId="{14EE560B-8F50-4B15-A815-5A4EFA7EAAA6}" destId="{336FB1AC-D404-44BC-913F-E7F5916724C6}" srcOrd="24" destOrd="0" presId="urn:microsoft.com/office/officeart/2005/8/layout/list1"/>
    <dgm:cxn modelId="{2E6451E7-3003-44B1-8B82-93F202A22F9E}" type="presParOf" srcId="{336FB1AC-D404-44BC-913F-E7F5916724C6}" destId="{635D61EB-A496-45A4-AFAC-16411CFF520F}" srcOrd="0" destOrd="0" presId="urn:microsoft.com/office/officeart/2005/8/layout/list1"/>
    <dgm:cxn modelId="{D732B2FE-32AC-453C-9C8E-9D46EAED2E68}" type="presParOf" srcId="{336FB1AC-D404-44BC-913F-E7F5916724C6}" destId="{96845B86-801A-4D3B-94C4-8F72F081001A}" srcOrd="1" destOrd="0" presId="urn:microsoft.com/office/officeart/2005/8/layout/list1"/>
    <dgm:cxn modelId="{6D673479-3568-4D2A-9412-3853B4123BB1}" type="presParOf" srcId="{14EE560B-8F50-4B15-A815-5A4EFA7EAAA6}" destId="{3110410D-585B-465D-AB28-A73C474C6734}" srcOrd="25" destOrd="0" presId="urn:microsoft.com/office/officeart/2005/8/layout/list1"/>
    <dgm:cxn modelId="{DC4D4679-8001-496B-BBD4-2B246DD17DDA}" type="presParOf" srcId="{14EE560B-8F50-4B15-A815-5A4EFA7EAAA6}" destId="{121AC800-1FFA-4EC3-87B5-3EE52A2E67F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5_2" csCatId="accent5" phldr="1"/>
      <dgm:spPr/>
      <dgm:t>
        <a:bodyPr/>
        <a:lstStyle/>
        <a:p>
          <a:endParaRPr lang="en-GB"/>
        </a:p>
      </dgm:t>
    </dgm:pt>
    <dgm:pt modelId="{3DBE0109-7FA6-4187-94B7-3DDB588C4465}">
      <dgm:prSet custT="1"/>
      <dgm:spPr/>
      <dgm:t>
        <a:bodyPr/>
        <a:lstStyle/>
        <a:p>
          <a:pPr algn="l">
            <a:lnSpc>
              <a:spcPct val="100000"/>
            </a:lnSpc>
          </a:pPr>
          <a:r>
            <a:rPr lang="en-US" sz="2000" b="1"/>
            <a:t>Legal Aid Bulletin</a:t>
          </a:r>
          <a:endParaRPr lang="en-GB" sz="2000"/>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t>Social Media</a:t>
          </a:r>
          <a:endParaRPr lang="en-GB" sz="2000"/>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9F8AC92B-0CFF-4D2A-87E0-238590224107}">
      <dgm:prSet custT="1"/>
      <dgm:spPr/>
      <dgm:t>
        <a:bodyPr/>
        <a:lstStyle/>
        <a:p>
          <a:pPr algn="l">
            <a:lnSpc>
              <a:spcPct val="100000"/>
            </a:lnSpc>
          </a:pPr>
          <a:r>
            <a:rPr lang="en-US" sz="1800" b="0"/>
            <a:t>A fortnightly e-alert with links to relevant pages</a:t>
          </a:r>
          <a:endParaRPr lang="en-GB" sz="1800"/>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t>Follow us on X: </a:t>
          </a:r>
          <a:r>
            <a:rPr lang="en-US" sz="1800">
              <a:solidFill>
                <a:srgbClr val="276160"/>
              </a:solidFill>
              <a:hlinkClick xmlns:r="http://schemas.openxmlformats.org/officeDocument/2006/relationships" r:id="rId1">
                <a:extLst>
                  <a:ext uri="{A12FA001-AC4F-418D-AE19-62706E023703}">
                    <ahyp:hlinkClr xmlns:ahyp="http://schemas.microsoft.com/office/drawing/2018/hyperlinkcolor" val="tx"/>
                  </a:ext>
                </a:extLst>
              </a:hlinkClick>
            </a:rPr>
            <a:t>@LegalAidAgency</a:t>
          </a:r>
          <a:endParaRPr lang="en-GB" sz="1800">
            <a:solidFill>
              <a:srgbClr val="276160"/>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EDE521FA-F07E-47B4-8BFF-7ED707C3B7A6}">
      <dgm:prSet custT="1"/>
      <dgm:spPr/>
      <dgm:t>
        <a:bodyPr/>
        <a:lstStyle/>
        <a:p>
          <a:pPr algn="l">
            <a:lnSpc>
              <a:spcPct val="100000"/>
            </a:lnSpc>
          </a:pPr>
          <a:r>
            <a:rPr lang="en-US" sz="1800" b="0"/>
            <a:t>Join our thousands of subscribers: </a:t>
          </a:r>
          <a:r>
            <a:rPr lang="en-GB" sz="1800">
              <a:solidFill>
                <a:srgbClr val="276160"/>
              </a:solidFill>
              <a:hlinkClick xmlns:r="http://schemas.openxmlformats.org/officeDocument/2006/relationships" r:id="rId2">
                <a:extLst>
                  <a:ext uri="{A12FA001-AC4F-418D-AE19-62706E023703}">
                    <ahyp:hlinkClr xmlns:ahyp="http://schemas.microsoft.com/office/drawing/2018/hyperlinkcolor" val="tx"/>
                  </a:ext>
                </a:extLst>
              </a:hlinkClick>
            </a:rPr>
            <a:t>Sign-up to LAA Bulletin &gt;&gt;</a:t>
          </a:r>
          <a:endParaRPr lang="en-GB" sz="1800">
            <a:solidFill>
              <a:srgbClr val="276160"/>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5BA9823-692E-4894-A532-062AAFE1C0DE}">
      <dgm:prSet custT="1"/>
      <dgm:spPr/>
      <dgm:t>
        <a:bodyPr/>
        <a:lstStyle/>
        <a:p>
          <a:pPr algn="l">
            <a:lnSpc>
              <a:spcPct val="100000"/>
            </a:lnSpc>
          </a:pPr>
          <a:r>
            <a:rPr lang="en-US" sz="1800" b="0"/>
            <a:t>Get help from our customer </a:t>
          </a:r>
          <a:r>
            <a:rPr lang="en-GB" sz="1800"/>
            <a:t>service  account:</a:t>
          </a:r>
          <a:r>
            <a:rPr lang="en-GB" sz="1800">
              <a:solidFill>
                <a:srgbClr val="276160"/>
              </a:solidFill>
              <a:hlinkClick xmlns:r="http://schemas.openxmlformats.org/officeDocument/2006/relationships" r:id="rId3" tooltip="https://x.com/laahelpteam">
                <a:extLst>
                  <a:ext uri="{A12FA001-AC4F-418D-AE19-62706E023703}">
                    <ahyp:hlinkClr xmlns:ahyp="http://schemas.microsoft.com/office/drawing/2018/hyperlinkcolor" val="tx"/>
                  </a:ext>
                </a:extLst>
              </a:hlinkClick>
            </a:rPr>
            <a:t>@</a:t>
          </a:r>
          <a:r>
            <a:rPr lang="en-GB" sz="1800" err="1">
              <a:solidFill>
                <a:srgbClr val="276160"/>
              </a:solidFill>
              <a:hlinkClick xmlns:r="http://schemas.openxmlformats.org/officeDocument/2006/relationships" r:id="rId3" tooltip="https://x.com/laahelpteam">
                <a:extLst>
                  <a:ext uri="{A12FA001-AC4F-418D-AE19-62706E023703}">
                    <ahyp:hlinkClr xmlns:ahyp="http://schemas.microsoft.com/office/drawing/2018/hyperlinkcolor" val="tx"/>
                  </a:ext>
                </a:extLst>
              </a:hlinkClick>
            </a:rPr>
            <a:t>LAAHelpTeam</a:t>
          </a:r>
          <a:r>
            <a:rPr lang="en-GB" sz="1800">
              <a:solidFill>
                <a:srgbClr val="276160"/>
              </a:solidFill>
            </a:rPr>
            <a:t> </a:t>
          </a:r>
        </a:p>
      </dgm:t>
    </dgm:pt>
    <dgm:pt modelId="{2C6DA98C-A36E-426F-8394-1BB7CCC95221}" type="parTrans" cxnId="{744AC0F3-3196-4FD8-BC46-E366D016DAB2}">
      <dgm:prSet/>
      <dgm:spPr/>
      <dgm:t>
        <a:bodyPr/>
        <a:lstStyle/>
        <a:p>
          <a:endParaRPr lang="en-GB"/>
        </a:p>
      </dgm:t>
    </dgm:pt>
    <dgm:pt modelId="{6F4AB22E-1574-4944-AAE8-71973F4CA7A2}" type="sibTrans" cxnId="{744AC0F3-3196-4FD8-BC46-E366D016DAB2}">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3" custScaleX="137245"/>
      <dgm:spPr/>
    </dgm:pt>
    <dgm:pt modelId="{185F89CF-98A2-4964-8B5C-249B26A1B783}" type="pres">
      <dgm:prSet presAssocID="{3DBE0109-7FA6-4187-94B7-3DDB588C4465}" presName="ParentText" presStyleLbl="revTx" presStyleIdx="0" presStyleCnt="2"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3" custLinFactX="7422" custLinFactNeighborX="100000" custLinFactNeighborY="15324"/>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3" custScaleX="127276" custLinFactNeighborX="8775" custLinFactNeighborY="-721"/>
      <dgm:spPr/>
    </dgm:pt>
    <dgm:pt modelId="{1DB7C282-84EA-4A18-AFDC-B0F17F2DC774}" type="pres">
      <dgm:prSet presAssocID="{95F5C3FB-93E0-49F7-813C-41F0B37D5EFF}" presName="ParentText" presStyleLbl="revTx" presStyleIdx="1" presStyleCnt="2" custScaleX="131085" custLinFactNeighborX="15657" custLinFactNeighborY="6231">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6DFDFE75-DBF1-491E-844F-8C9EB0C41FA5}" type="presOf" srcId="{45BA9823-692E-4894-A532-062AAFE1C0DE}" destId="{1DB7C282-84EA-4A18-AFDC-B0F17F2DC774}" srcOrd="0" destOrd="2" presId="urn:microsoft.com/office/officeart/2009/3/layout/StepUpProcess"/>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B57385E2-450A-4972-8744-4212C977C86B}" type="presOf" srcId="{C633FD28-E165-4631-82DA-99D4C0D77243}" destId="{1DB7C282-84EA-4A18-AFDC-B0F17F2DC774}" srcOrd="0" destOrd="1" presId="urn:microsoft.com/office/officeart/2009/3/layout/StepUpProcess"/>
    <dgm:cxn modelId="{422D65E4-EFF3-44DF-ACCD-EA1CA0567553}" srcId="{6125F5B7-387C-4D68-AD22-9426EAA19B93}" destId="{95F5C3FB-93E0-49F7-813C-41F0B37D5EFF}" srcOrd="1" destOrd="0" parTransId="{A72BB4E7-4546-4D46-AC10-58EB7E6F039F}" sibTransId="{5CDF0A17-086C-48BB-9C61-1711CF373B1D}"/>
    <dgm:cxn modelId="{744AC0F3-3196-4FD8-BC46-E366D016DAB2}" srcId="{95F5C3FB-93E0-49F7-813C-41F0B37D5EFF}" destId="{45BA9823-692E-4894-A532-062AAFE1C0DE}" srcOrd="1" destOrd="0" parTransId="{2C6DA98C-A36E-426F-8394-1BB7CCC95221}" sibTransId="{6F4AB22E-1574-4944-AAE8-71973F4CA7A2}"/>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13FE8-0BDA-4561-B342-1D2AB7D9D1E7}" type="doc">
      <dgm:prSet loTypeId="urn:microsoft.com/office/officeart/2005/8/layout/vList3" loCatId="list" qsTypeId="urn:microsoft.com/office/officeart/2005/8/quickstyle/simple1" qsCatId="simple" csTypeId="urn:microsoft.com/office/officeart/2005/8/colors/accent5_2" csCatId="accent5" phldr="1"/>
      <dgm:spPr/>
      <dgm:t>
        <a:bodyPr/>
        <a:lstStyle/>
        <a:p>
          <a:endParaRPr lang="en-GB"/>
        </a:p>
      </dgm:t>
    </dgm:pt>
    <dgm:pt modelId="{FE6EB065-8F98-43A5-B636-F9EE162AD5D0}">
      <dgm:prSet phldrT="[Text]" phldr="0" custT="1"/>
      <dgm:spPr/>
      <dgm:t>
        <a:bodyPr/>
        <a:lstStyle/>
        <a:p>
          <a:r>
            <a:rPr lang="en-GB" sz="3200">
              <a:latin typeface="+mj-lt"/>
            </a:rPr>
            <a:t>Health related</a:t>
          </a:r>
        </a:p>
      </dgm:t>
    </dgm:pt>
    <dgm:pt modelId="{50EC32E9-C409-495E-9A43-118ED3A2E6A5}" type="parTrans" cxnId="{85C31D78-36A5-481C-AB1E-3D06962C4806}">
      <dgm:prSet/>
      <dgm:spPr/>
      <dgm:t>
        <a:bodyPr/>
        <a:lstStyle/>
        <a:p>
          <a:endParaRPr lang="en-GB"/>
        </a:p>
      </dgm:t>
    </dgm:pt>
    <dgm:pt modelId="{61E875A1-1066-4F00-91F2-467BA3DF424B}" type="sibTrans" cxnId="{85C31D78-36A5-481C-AB1E-3D06962C4806}">
      <dgm:prSet/>
      <dgm:spPr/>
      <dgm:t>
        <a:bodyPr/>
        <a:lstStyle/>
        <a:p>
          <a:endParaRPr lang="en-GB"/>
        </a:p>
      </dgm:t>
    </dgm:pt>
    <dgm:pt modelId="{057ADF2E-4CF8-4FFC-AECF-7B1F2D9BA1A5}">
      <dgm:prSet phldrT="[Text]" phldr="0" custT="1"/>
      <dgm:spPr/>
      <dgm:t>
        <a:bodyPr/>
        <a:lstStyle/>
        <a:p>
          <a:r>
            <a:rPr lang="en-GB" sz="3200">
              <a:latin typeface="+mj-lt"/>
            </a:rPr>
            <a:t>Situational</a:t>
          </a:r>
        </a:p>
      </dgm:t>
    </dgm:pt>
    <dgm:pt modelId="{234109BC-920F-44AC-B804-59871E247BB7}" type="parTrans" cxnId="{75BB093D-3706-46C0-9B0E-DBD225863579}">
      <dgm:prSet/>
      <dgm:spPr/>
      <dgm:t>
        <a:bodyPr/>
        <a:lstStyle/>
        <a:p>
          <a:endParaRPr lang="en-GB"/>
        </a:p>
      </dgm:t>
    </dgm:pt>
    <dgm:pt modelId="{A721CFC6-48B4-4A86-AAD0-B4EF51EE1A69}" type="sibTrans" cxnId="{75BB093D-3706-46C0-9B0E-DBD225863579}">
      <dgm:prSet/>
      <dgm:spPr/>
      <dgm:t>
        <a:bodyPr/>
        <a:lstStyle/>
        <a:p>
          <a:endParaRPr lang="en-GB"/>
        </a:p>
      </dgm:t>
    </dgm:pt>
    <dgm:pt modelId="{4D0EE160-D9A8-4982-BCA8-0E47762ED470}">
      <dgm:prSet phldrT="[Text]" phldr="0" custT="1"/>
      <dgm:spPr/>
      <dgm:t>
        <a:bodyPr/>
        <a:lstStyle/>
        <a:p>
          <a:r>
            <a:rPr lang="en-GB" sz="3200">
              <a:latin typeface="+mj-lt"/>
            </a:rPr>
            <a:t>Social and demographic</a:t>
          </a:r>
        </a:p>
      </dgm:t>
    </dgm:pt>
    <dgm:pt modelId="{61E8B037-4EE1-418D-9E43-FEB109127378}" type="parTrans" cxnId="{96451508-ACF9-43C8-A270-A3A3978421DA}">
      <dgm:prSet/>
      <dgm:spPr/>
      <dgm:t>
        <a:bodyPr/>
        <a:lstStyle/>
        <a:p>
          <a:endParaRPr lang="en-GB"/>
        </a:p>
      </dgm:t>
    </dgm:pt>
    <dgm:pt modelId="{95A5F662-1A35-4C28-AF11-4AD9CACC99AA}" type="sibTrans" cxnId="{96451508-ACF9-43C8-A270-A3A3978421DA}">
      <dgm:prSet/>
      <dgm:spPr/>
      <dgm:t>
        <a:bodyPr/>
        <a:lstStyle/>
        <a:p>
          <a:endParaRPr lang="en-GB"/>
        </a:p>
      </dgm:t>
    </dgm:pt>
    <dgm:pt modelId="{3574BED1-D326-4A2B-97B9-40C302EA9489}" type="pres">
      <dgm:prSet presAssocID="{BA013FE8-0BDA-4561-B342-1D2AB7D9D1E7}" presName="linearFlow" presStyleCnt="0">
        <dgm:presLayoutVars>
          <dgm:dir/>
          <dgm:resizeHandles val="exact"/>
        </dgm:presLayoutVars>
      </dgm:prSet>
      <dgm:spPr/>
    </dgm:pt>
    <dgm:pt modelId="{05808C7B-677A-43A2-8EEF-0F0D613D5B09}" type="pres">
      <dgm:prSet presAssocID="{FE6EB065-8F98-43A5-B636-F9EE162AD5D0}" presName="composite" presStyleCnt="0"/>
      <dgm:spPr/>
    </dgm:pt>
    <dgm:pt modelId="{94A675B3-D21F-49C6-A650-6C660F188554}" type="pres">
      <dgm:prSet presAssocID="{FE6EB065-8F98-43A5-B636-F9EE162AD5D0}" presName="imgShp" presStyleLbl="fgImgPlace1" presStyleIdx="0" presStyleCnt="3" custLinFactNeighborX="-71523" custLinFactNeighborY="-4690"/>
      <dgm:spPr>
        <a:blipFill>
          <a:blip xmlns:r="http://schemas.openxmlformats.org/officeDocument/2006/relationships" r:embed="rId1"/>
          <a:srcRect/>
          <a:stretch>
            <a:fillRect l="-27000" r="-27000"/>
          </a:stretch>
        </a:blipFill>
      </dgm:spPr>
    </dgm:pt>
    <dgm:pt modelId="{67EEA02E-B171-444F-AAE0-E94F3FB499AB}" type="pres">
      <dgm:prSet presAssocID="{FE6EB065-8F98-43A5-B636-F9EE162AD5D0}" presName="txShp" presStyleLbl="node1" presStyleIdx="0" presStyleCnt="3" custScaleX="150376">
        <dgm:presLayoutVars>
          <dgm:bulletEnabled val="1"/>
        </dgm:presLayoutVars>
      </dgm:prSet>
      <dgm:spPr/>
    </dgm:pt>
    <dgm:pt modelId="{0D908A79-8160-4EA1-AC27-6AC385FD9B52}" type="pres">
      <dgm:prSet presAssocID="{61E875A1-1066-4F00-91F2-467BA3DF424B}" presName="spacing" presStyleCnt="0"/>
      <dgm:spPr/>
    </dgm:pt>
    <dgm:pt modelId="{149D9081-FE6F-45DC-A0B6-F149125A89B2}" type="pres">
      <dgm:prSet presAssocID="{4D0EE160-D9A8-4982-BCA8-0E47762ED470}" presName="composite" presStyleCnt="0"/>
      <dgm:spPr/>
    </dgm:pt>
    <dgm:pt modelId="{8A9798E3-2FDA-481A-B62A-908EACB430EC}" type="pres">
      <dgm:prSet presAssocID="{4D0EE160-D9A8-4982-BCA8-0E47762ED470}" presName="imgShp" presStyleLbl="fgImgPlace1" presStyleIdx="1" presStyleCnt="3" custLinFactNeighborX="-71523" custLinFactNeighborY="-1538"/>
      <dgm:spPr>
        <a:blipFill>
          <a:blip xmlns:r="http://schemas.openxmlformats.org/officeDocument/2006/relationships" r:embed="rId2"/>
          <a:srcRect/>
          <a:stretch>
            <a:fillRect/>
          </a:stretch>
        </a:blipFill>
      </dgm:spPr>
    </dgm:pt>
    <dgm:pt modelId="{E3360AF5-47F7-4BB7-9A42-8086906F229E}" type="pres">
      <dgm:prSet presAssocID="{4D0EE160-D9A8-4982-BCA8-0E47762ED470}" presName="txShp" presStyleLbl="node1" presStyleIdx="1" presStyleCnt="3" custScaleX="150376">
        <dgm:presLayoutVars>
          <dgm:bulletEnabled val="1"/>
        </dgm:presLayoutVars>
      </dgm:prSet>
      <dgm:spPr/>
    </dgm:pt>
    <dgm:pt modelId="{5E2EA9C3-C1FE-4796-BABD-D86C4C8B97AD}" type="pres">
      <dgm:prSet presAssocID="{95A5F662-1A35-4C28-AF11-4AD9CACC99AA}" presName="spacing" presStyleCnt="0"/>
      <dgm:spPr/>
    </dgm:pt>
    <dgm:pt modelId="{DE8C32AA-FD6A-4F33-BC62-3104B9AC8E54}" type="pres">
      <dgm:prSet presAssocID="{057ADF2E-4CF8-4FFC-AECF-7B1F2D9BA1A5}" presName="composite" presStyleCnt="0"/>
      <dgm:spPr/>
    </dgm:pt>
    <dgm:pt modelId="{913E53EB-0E95-4C93-BF56-79C9B75F5BDA}" type="pres">
      <dgm:prSet presAssocID="{057ADF2E-4CF8-4FFC-AECF-7B1F2D9BA1A5}" presName="imgShp" presStyleLbl="fgImgPlace1" presStyleIdx="2" presStyleCnt="3" custLinFactNeighborX="-71523" custLinFactNeighborY="-1538"/>
      <dgm:spPr>
        <a:blipFill>
          <a:blip xmlns:r="http://schemas.openxmlformats.org/officeDocument/2006/relationships" r:embed="rId3"/>
          <a:srcRect/>
          <a:stretch>
            <a:fillRect l="-25000" r="-25000"/>
          </a:stretch>
        </a:blipFill>
      </dgm:spPr>
    </dgm:pt>
    <dgm:pt modelId="{49F5BE48-6C4F-4D90-A662-0098AF5C8220}" type="pres">
      <dgm:prSet presAssocID="{057ADF2E-4CF8-4FFC-AECF-7B1F2D9BA1A5}" presName="txShp" presStyleLbl="node1" presStyleIdx="2" presStyleCnt="3" custScaleX="150376">
        <dgm:presLayoutVars>
          <dgm:bulletEnabled val="1"/>
        </dgm:presLayoutVars>
      </dgm:prSet>
      <dgm:spPr/>
    </dgm:pt>
  </dgm:ptLst>
  <dgm:cxnLst>
    <dgm:cxn modelId="{96451508-ACF9-43C8-A270-A3A3978421DA}" srcId="{BA013FE8-0BDA-4561-B342-1D2AB7D9D1E7}" destId="{4D0EE160-D9A8-4982-BCA8-0E47762ED470}" srcOrd="1" destOrd="0" parTransId="{61E8B037-4EE1-418D-9E43-FEB109127378}" sibTransId="{95A5F662-1A35-4C28-AF11-4AD9CACC99AA}"/>
    <dgm:cxn modelId="{DB8C383C-7D1A-479C-8093-A22218D6EED4}" type="presOf" srcId="{057ADF2E-4CF8-4FFC-AECF-7B1F2D9BA1A5}" destId="{49F5BE48-6C4F-4D90-A662-0098AF5C8220}" srcOrd="0" destOrd="0" presId="urn:microsoft.com/office/officeart/2005/8/layout/vList3"/>
    <dgm:cxn modelId="{75BB093D-3706-46C0-9B0E-DBD225863579}" srcId="{BA013FE8-0BDA-4561-B342-1D2AB7D9D1E7}" destId="{057ADF2E-4CF8-4FFC-AECF-7B1F2D9BA1A5}" srcOrd="2" destOrd="0" parTransId="{234109BC-920F-44AC-B804-59871E247BB7}" sibTransId="{A721CFC6-48B4-4A86-AAD0-B4EF51EE1A69}"/>
    <dgm:cxn modelId="{BA955946-DED2-481D-A389-B0E78F3655E3}" type="presOf" srcId="{4D0EE160-D9A8-4982-BCA8-0E47762ED470}" destId="{E3360AF5-47F7-4BB7-9A42-8086906F229E}" srcOrd="0" destOrd="0" presId="urn:microsoft.com/office/officeart/2005/8/layout/vList3"/>
    <dgm:cxn modelId="{85C31D78-36A5-481C-AB1E-3D06962C4806}" srcId="{BA013FE8-0BDA-4561-B342-1D2AB7D9D1E7}" destId="{FE6EB065-8F98-43A5-B636-F9EE162AD5D0}" srcOrd="0" destOrd="0" parTransId="{50EC32E9-C409-495E-9A43-118ED3A2E6A5}" sibTransId="{61E875A1-1066-4F00-91F2-467BA3DF424B}"/>
    <dgm:cxn modelId="{718F98E5-B39A-4FA4-B162-51FF202A82FD}" type="presOf" srcId="{BA013FE8-0BDA-4561-B342-1D2AB7D9D1E7}" destId="{3574BED1-D326-4A2B-97B9-40C302EA9489}" srcOrd="0" destOrd="0" presId="urn:microsoft.com/office/officeart/2005/8/layout/vList3"/>
    <dgm:cxn modelId="{D3C02FEA-0C5A-4212-9E75-1736C5306EAE}" type="presOf" srcId="{FE6EB065-8F98-43A5-B636-F9EE162AD5D0}" destId="{67EEA02E-B171-444F-AAE0-E94F3FB499AB}" srcOrd="0" destOrd="0" presId="urn:microsoft.com/office/officeart/2005/8/layout/vList3"/>
    <dgm:cxn modelId="{AECB120F-B1F2-49BE-AC05-5984D01CDB45}" type="presParOf" srcId="{3574BED1-D326-4A2B-97B9-40C302EA9489}" destId="{05808C7B-677A-43A2-8EEF-0F0D613D5B09}" srcOrd="0" destOrd="0" presId="urn:microsoft.com/office/officeart/2005/8/layout/vList3"/>
    <dgm:cxn modelId="{76B1D8B5-99E1-4283-9074-F2B27AB3D18D}" type="presParOf" srcId="{05808C7B-677A-43A2-8EEF-0F0D613D5B09}" destId="{94A675B3-D21F-49C6-A650-6C660F188554}" srcOrd="0" destOrd="0" presId="urn:microsoft.com/office/officeart/2005/8/layout/vList3"/>
    <dgm:cxn modelId="{F0CB485C-2BFB-4DAD-8F2D-D89507C3BF01}" type="presParOf" srcId="{05808C7B-677A-43A2-8EEF-0F0D613D5B09}" destId="{67EEA02E-B171-444F-AAE0-E94F3FB499AB}" srcOrd="1" destOrd="0" presId="urn:microsoft.com/office/officeart/2005/8/layout/vList3"/>
    <dgm:cxn modelId="{030980A7-608C-4F9B-B67E-7BF4E7690802}" type="presParOf" srcId="{3574BED1-D326-4A2B-97B9-40C302EA9489}" destId="{0D908A79-8160-4EA1-AC27-6AC385FD9B52}" srcOrd="1" destOrd="0" presId="urn:microsoft.com/office/officeart/2005/8/layout/vList3"/>
    <dgm:cxn modelId="{8C7359C8-A283-4492-9B09-A54457845BCC}" type="presParOf" srcId="{3574BED1-D326-4A2B-97B9-40C302EA9489}" destId="{149D9081-FE6F-45DC-A0B6-F149125A89B2}" srcOrd="2" destOrd="0" presId="urn:microsoft.com/office/officeart/2005/8/layout/vList3"/>
    <dgm:cxn modelId="{0FB5A422-48CB-4E19-B41F-889FDA41B261}" type="presParOf" srcId="{149D9081-FE6F-45DC-A0B6-F149125A89B2}" destId="{8A9798E3-2FDA-481A-B62A-908EACB430EC}" srcOrd="0" destOrd="0" presId="urn:microsoft.com/office/officeart/2005/8/layout/vList3"/>
    <dgm:cxn modelId="{4BDFC54D-A1EB-4D4B-8B10-2CB2F603BAB7}" type="presParOf" srcId="{149D9081-FE6F-45DC-A0B6-F149125A89B2}" destId="{E3360AF5-47F7-4BB7-9A42-8086906F229E}" srcOrd="1" destOrd="0" presId="urn:microsoft.com/office/officeart/2005/8/layout/vList3"/>
    <dgm:cxn modelId="{8B7915D9-5939-4F25-BF9E-D7D8D98AB5E8}" type="presParOf" srcId="{3574BED1-D326-4A2B-97B9-40C302EA9489}" destId="{5E2EA9C3-C1FE-4796-BABD-D86C4C8B97AD}" srcOrd="3" destOrd="0" presId="urn:microsoft.com/office/officeart/2005/8/layout/vList3"/>
    <dgm:cxn modelId="{310E72E5-2DB2-4E8E-BED0-EBA9DA8BF8C6}" type="presParOf" srcId="{3574BED1-D326-4A2B-97B9-40C302EA9489}" destId="{DE8C32AA-FD6A-4F33-BC62-3104B9AC8E54}" srcOrd="4" destOrd="0" presId="urn:microsoft.com/office/officeart/2005/8/layout/vList3"/>
    <dgm:cxn modelId="{D8388FFD-6E47-4B96-979F-BDE58431A288}" type="presParOf" srcId="{DE8C32AA-FD6A-4F33-BC62-3104B9AC8E54}" destId="{913E53EB-0E95-4C93-BF56-79C9B75F5BDA}" srcOrd="0" destOrd="0" presId="urn:microsoft.com/office/officeart/2005/8/layout/vList3"/>
    <dgm:cxn modelId="{113C118D-31B2-40CE-A9A2-2ECE4806126B}" type="presParOf" srcId="{DE8C32AA-FD6A-4F33-BC62-3104B9AC8E54}" destId="{49F5BE48-6C4F-4D90-A662-0098AF5C82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E16F0-006B-4332-BF1B-EA27C288A5AD}"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GB"/>
        </a:p>
      </dgm:t>
    </dgm:pt>
    <dgm:pt modelId="{D2EA190E-A5E9-4F06-B03D-22F355B8F943}">
      <dgm:prSet phldrT="[Text]" phldr="0" custT="1"/>
      <dgm:spPr/>
      <dgm:t>
        <a:bodyPr/>
        <a:lstStyle/>
        <a:p>
          <a:r>
            <a:rPr lang="en-GB" sz="3200">
              <a:latin typeface="+mj-lt"/>
            </a:rPr>
            <a:t>Ethical concern</a:t>
          </a:r>
        </a:p>
      </dgm:t>
    </dgm:pt>
    <dgm:pt modelId="{674C1756-8465-4FD1-9D2C-540F0B7F180A}" type="parTrans" cxnId="{251E256C-1401-42DE-9201-4D3A8A60DD94}">
      <dgm:prSet/>
      <dgm:spPr/>
      <dgm:t>
        <a:bodyPr/>
        <a:lstStyle/>
        <a:p>
          <a:endParaRPr lang="en-GB"/>
        </a:p>
      </dgm:t>
    </dgm:pt>
    <dgm:pt modelId="{965C94D4-28D2-4E1D-A057-8C7F8287F41C}" type="sibTrans" cxnId="{251E256C-1401-42DE-9201-4D3A8A60DD94}">
      <dgm:prSet/>
      <dgm:spPr/>
      <dgm:t>
        <a:bodyPr/>
        <a:lstStyle/>
        <a:p>
          <a:endParaRPr lang="en-GB"/>
        </a:p>
      </dgm:t>
    </dgm:pt>
    <dgm:pt modelId="{54E261A8-AED8-4459-9568-2B179EE85C49}">
      <dgm:prSet phldrT="[Text]" phldr="0" custT="1"/>
      <dgm:spPr/>
      <dgm:t>
        <a:bodyPr/>
        <a:lstStyle/>
        <a:p>
          <a:r>
            <a:rPr lang="en-GB" sz="3200">
              <a:latin typeface="+mj-lt"/>
            </a:rPr>
            <a:t>Stress</a:t>
          </a:r>
        </a:p>
      </dgm:t>
    </dgm:pt>
    <dgm:pt modelId="{DEA1A8AE-A030-42E6-B5B1-F3696FC3AC3C}" type="parTrans" cxnId="{8A901DC6-A9DB-4573-B982-A0D2E771A4CD}">
      <dgm:prSet/>
      <dgm:spPr/>
      <dgm:t>
        <a:bodyPr/>
        <a:lstStyle/>
        <a:p>
          <a:endParaRPr lang="en-GB"/>
        </a:p>
      </dgm:t>
    </dgm:pt>
    <dgm:pt modelId="{18480ADF-B54F-42BD-B913-3C20BCEBFB8A}" type="sibTrans" cxnId="{8A901DC6-A9DB-4573-B982-A0D2E771A4CD}">
      <dgm:prSet/>
      <dgm:spPr/>
      <dgm:t>
        <a:bodyPr/>
        <a:lstStyle/>
        <a:p>
          <a:endParaRPr lang="en-GB"/>
        </a:p>
      </dgm:t>
    </dgm:pt>
    <dgm:pt modelId="{44CC0A09-6FDA-458F-B4E7-0EB62A23AE8A}">
      <dgm:prSet phldrT="[Text]" phldr="0" custT="1"/>
      <dgm:spPr/>
      <dgm:t>
        <a:bodyPr/>
        <a:lstStyle/>
        <a:p>
          <a:r>
            <a:rPr lang="en-GB" sz="3200">
              <a:latin typeface="+mj-lt"/>
            </a:rPr>
            <a:t>Deprived</a:t>
          </a:r>
        </a:p>
      </dgm:t>
    </dgm:pt>
    <dgm:pt modelId="{E9E43CF7-8398-41AB-8113-7D40158F5C37}" type="parTrans" cxnId="{CE608EDE-63AD-4A67-A415-9017C3142394}">
      <dgm:prSet/>
      <dgm:spPr/>
      <dgm:t>
        <a:bodyPr/>
        <a:lstStyle/>
        <a:p>
          <a:endParaRPr lang="en-GB"/>
        </a:p>
      </dgm:t>
    </dgm:pt>
    <dgm:pt modelId="{1E19E6F8-DB83-4BED-8AD6-74F6D8553154}" type="sibTrans" cxnId="{CE608EDE-63AD-4A67-A415-9017C3142394}">
      <dgm:prSet/>
      <dgm:spPr/>
      <dgm:t>
        <a:bodyPr/>
        <a:lstStyle/>
        <a:p>
          <a:endParaRPr lang="en-GB"/>
        </a:p>
      </dgm:t>
    </dgm:pt>
    <dgm:pt modelId="{01B431EC-A074-40AA-BDD0-8AAB01CEE2A1}">
      <dgm:prSet phldrT="[Text]" phldr="0"/>
      <dgm:spPr/>
      <dgm:t>
        <a:bodyPr/>
        <a:lstStyle/>
        <a:p>
          <a:r>
            <a:rPr lang="en-GB">
              <a:latin typeface="+mj-lt"/>
            </a:rPr>
            <a:t>Financial strain</a:t>
          </a:r>
        </a:p>
      </dgm:t>
    </dgm:pt>
    <dgm:pt modelId="{F95AB7BB-E9DD-4F10-A99D-5738CA3C42A3}" type="parTrans" cxnId="{84999BED-0204-4361-9287-2EA159E5F175}">
      <dgm:prSet/>
      <dgm:spPr/>
      <dgm:t>
        <a:bodyPr/>
        <a:lstStyle/>
        <a:p>
          <a:endParaRPr lang="en-GB"/>
        </a:p>
      </dgm:t>
    </dgm:pt>
    <dgm:pt modelId="{1678CB47-0A00-4181-88AE-E18190920A1C}" type="sibTrans" cxnId="{84999BED-0204-4361-9287-2EA159E5F175}">
      <dgm:prSet/>
      <dgm:spPr/>
      <dgm:t>
        <a:bodyPr/>
        <a:lstStyle/>
        <a:p>
          <a:endParaRPr lang="en-GB"/>
        </a:p>
      </dgm:t>
    </dgm:pt>
    <dgm:pt modelId="{EAEAD28B-5615-4CF7-B3AB-A104626BCFC6}" type="pres">
      <dgm:prSet presAssocID="{572E16F0-006B-4332-BF1B-EA27C288A5AD}" presName="matrix" presStyleCnt="0">
        <dgm:presLayoutVars>
          <dgm:chMax val="1"/>
          <dgm:dir/>
          <dgm:resizeHandles val="exact"/>
        </dgm:presLayoutVars>
      </dgm:prSet>
      <dgm:spPr/>
    </dgm:pt>
    <dgm:pt modelId="{6B47C1CC-6F5A-4EFC-9B56-FEA30B5E18D1}" type="pres">
      <dgm:prSet presAssocID="{572E16F0-006B-4332-BF1B-EA27C288A5AD}" presName="diamond" presStyleLbl="bgShp" presStyleIdx="0" presStyleCnt="1" custScaleX="110817"/>
      <dgm:spPr/>
    </dgm:pt>
    <dgm:pt modelId="{3327492E-2A32-4341-8A5A-5ED5238B5F29}" type="pres">
      <dgm:prSet presAssocID="{572E16F0-006B-4332-BF1B-EA27C288A5AD}" presName="quad1" presStyleLbl="node1" presStyleIdx="0" presStyleCnt="4" custScaleX="112295">
        <dgm:presLayoutVars>
          <dgm:chMax val="0"/>
          <dgm:chPref val="0"/>
          <dgm:bulletEnabled val="1"/>
        </dgm:presLayoutVars>
      </dgm:prSet>
      <dgm:spPr/>
    </dgm:pt>
    <dgm:pt modelId="{6D2A8878-5AD9-413F-9899-852ADCA76B6E}" type="pres">
      <dgm:prSet presAssocID="{572E16F0-006B-4332-BF1B-EA27C288A5AD}" presName="quad2" presStyleLbl="node1" presStyleIdx="1" presStyleCnt="4" custScaleX="110749" custLinFactNeighborX="7168">
        <dgm:presLayoutVars>
          <dgm:chMax val="0"/>
          <dgm:chPref val="0"/>
          <dgm:bulletEnabled val="1"/>
        </dgm:presLayoutVars>
      </dgm:prSet>
      <dgm:spPr/>
    </dgm:pt>
    <dgm:pt modelId="{ABA92EFA-33B8-4C3D-9E7C-72F251FF735A}" type="pres">
      <dgm:prSet presAssocID="{572E16F0-006B-4332-BF1B-EA27C288A5AD}" presName="quad3" presStyleLbl="node1" presStyleIdx="2" presStyleCnt="4" custScaleX="112296">
        <dgm:presLayoutVars>
          <dgm:chMax val="0"/>
          <dgm:chPref val="0"/>
          <dgm:bulletEnabled val="1"/>
        </dgm:presLayoutVars>
      </dgm:prSet>
      <dgm:spPr/>
    </dgm:pt>
    <dgm:pt modelId="{0338F6BF-4CA6-40A0-8C3D-ED7AA6359A14}" type="pres">
      <dgm:prSet presAssocID="{572E16F0-006B-4332-BF1B-EA27C288A5AD}" presName="quad4" presStyleLbl="node1" presStyleIdx="3" presStyleCnt="4" custScaleX="111944" custLinFactNeighborX="8960">
        <dgm:presLayoutVars>
          <dgm:chMax val="0"/>
          <dgm:chPref val="0"/>
          <dgm:bulletEnabled val="1"/>
        </dgm:presLayoutVars>
      </dgm:prSet>
      <dgm:spPr/>
    </dgm:pt>
  </dgm:ptLst>
  <dgm:cxnLst>
    <dgm:cxn modelId="{69792C04-5534-4983-8C16-3C8420EB5DBF}" type="presOf" srcId="{D2EA190E-A5E9-4F06-B03D-22F355B8F943}" destId="{3327492E-2A32-4341-8A5A-5ED5238B5F29}" srcOrd="0" destOrd="0" presId="urn:microsoft.com/office/officeart/2005/8/layout/matrix3"/>
    <dgm:cxn modelId="{5A62482A-8B4E-4F9E-9DA8-B183B1A5D238}" type="presOf" srcId="{01B431EC-A074-40AA-BDD0-8AAB01CEE2A1}" destId="{0338F6BF-4CA6-40A0-8C3D-ED7AA6359A14}" srcOrd="0" destOrd="0" presId="urn:microsoft.com/office/officeart/2005/8/layout/matrix3"/>
    <dgm:cxn modelId="{251E256C-1401-42DE-9201-4D3A8A60DD94}" srcId="{572E16F0-006B-4332-BF1B-EA27C288A5AD}" destId="{D2EA190E-A5E9-4F06-B03D-22F355B8F943}" srcOrd="0" destOrd="0" parTransId="{674C1756-8465-4FD1-9D2C-540F0B7F180A}" sibTransId="{965C94D4-28D2-4E1D-A057-8C7F8287F41C}"/>
    <dgm:cxn modelId="{234B456E-9322-4301-A0EC-DE4FDA0BA54B}" type="presOf" srcId="{572E16F0-006B-4332-BF1B-EA27C288A5AD}" destId="{EAEAD28B-5615-4CF7-B3AB-A104626BCFC6}" srcOrd="0" destOrd="0" presId="urn:microsoft.com/office/officeart/2005/8/layout/matrix3"/>
    <dgm:cxn modelId="{1835027D-10B6-46D2-894E-9B06D0BE98B3}" type="presOf" srcId="{54E261A8-AED8-4459-9568-2B179EE85C49}" destId="{6D2A8878-5AD9-413F-9899-852ADCA76B6E}" srcOrd="0" destOrd="0" presId="urn:microsoft.com/office/officeart/2005/8/layout/matrix3"/>
    <dgm:cxn modelId="{8A901DC6-A9DB-4573-B982-A0D2E771A4CD}" srcId="{572E16F0-006B-4332-BF1B-EA27C288A5AD}" destId="{54E261A8-AED8-4459-9568-2B179EE85C49}" srcOrd="1" destOrd="0" parTransId="{DEA1A8AE-A030-42E6-B5B1-F3696FC3AC3C}" sibTransId="{18480ADF-B54F-42BD-B913-3C20BCEBFB8A}"/>
    <dgm:cxn modelId="{0AD8DCC7-3ED4-4B53-9D23-BCEFDA28D05A}" type="presOf" srcId="{44CC0A09-6FDA-458F-B4E7-0EB62A23AE8A}" destId="{ABA92EFA-33B8-4C3D-9E7C-72F251FF735A}" srcOrd="0" destOrd="0" presId="urn:microsoft.com/office/officeart/2005/8/layout/matrix3"/>
    <dgm:cxn modelId="{CE608EDE-63AD-4A67-A415-9017C3142394}" srcId="{572E16F0-006B-4332-BF1B-EA27C288A5AD}" destId="{44CC0A09-6FDA-458F-B4E7-0EB62A23AE8A}" srcOrd="2" destOrd="0" parTransId="{E9E43CF7-8398-41AB-8113-7D40158F5C37}" sibTransId="{1E19E6F8-DB83-4BED-8AD6-74F6D8553154}"/>
    <dgm:cxn modelId="{84999BED-0204-4361-9287-2EA159E5F175}" srcId="{572E16F0-006B-4332-BF1B-EA27C288A5AD}" destId="{01B431EC-A074-40AA-BDD0-8AAB01CEE2A1}" srcOrd="3" destOrd="0" parTransId="{F95AB7BB-E9DD-4F10-A99D-5738CA3C42A3}" sibTransId="{1678CB47-0A00-4181-88AE-E18190920A1C}"/>
    <dgm:cxn modelId="{387C9482-AE8F-4BE2-9AC0-C47102EEB9A0}" type="presParOf" srcId="{EAEAD28B-5615-4CF7-B3AB-A104626BCFC6}" destId="{6B47C1CC-6F5A-4EFC-9B56-FEA30B5E18D1}" srcOrd="0" destOrd="0" presId="urn:microsoft.com/office/officeart/2005/8/layout/matrix3"/>
    <dgm:cxn modelId="{57B30BAE-4EE5-45B0-9928-D2FB4AC3138E}" type="presParOf" srcId="{EAEAD28B-5615-4CF7-B3AB-A104626BCFC6}" destId="{3327492E-2A32-4341-8A5A-5ED5238B5F29}" srcOrd="1" destOrd="0" presId="urn:microsoft.com/office/officeart/2005/8/layout/matrix3"/>
    <dgm:cxn modelId="{903E4E91-4FD5-421B-872D-983658E4942E}" type="presParOf" srcId="{EAEAD28B-5615-4CF7-B3AB-A104626BCFC6}" destId="{6D2A8878-5AD9-413F-9899-852ADCA76B6E}" srcOrd="2" destOrd="0" presId="urn:microsoft.com/office/officeart/2005/8/layout/matrix3"/>
    <dgm:cxn modelId="{8B4156B9-99F4-478E-B17A-A5B255B278F4}" type="presParOf" srcId="{EAEAD28B-5615-4CF7-B3AB-A104626BCFC6}" destId="{ABA92EFA-33B8-4C3D-9E7C-72F251FF735A}" srcOrd="3" destOrd="0" presId="urn:microsoft.com/office/officeart/2005/8/layout/matrix3"/>
    <dgm:cxn modelId="{81E95527-6EF9-4A44-91E5-DDB45E9DF784}" type="presParOf" srcId="{EAEAD28B-5615-4CF7-B3AB-A104626BCFC6}" destId="{0338F6BF-4CA6-40A0-8C3D-ED7AA635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4070CE-E98F-4DAD-98AE-B37FCDC15150}" type="doc">
      <dgm:prSet loTypeId="urn:microsoft.com/office/officeart/2011/layout/HexagonRadial" loCatId="cycle" qsTypeId="urn:microsoft.com/office/officeart/2005/8/quickstyle/simple1" qsCatId="simple" csTypeId="urn:microsoft.com/office/officeart/2005/8/colors/accent5_2" csCatId="accent5" phldr="1"/>
      <dgm:spPr/>
      <dgm:t>
        <a:bodyPr/>
        <a:lstStyle/>
        <a:p>
          <a:endParaRPr lang="en-GB"/>
        </a:p>
      </dgm:t>
    </dgm:pt>
    <dgm:pt modelId="{D6F29824-B830-4B50-8896-18A01B5608E9}">
      <dgm:prSet phldrT="[Text]" phldr="0" custT="1"/>
      <dgm:spPr/>
      <dgm:t>
        <a:bodyPr/>
        <a:lstStyle/>
        <a:p>
          <a:r>
            <a:rPr lang="en-GB" sz="2400" b="1"/>
            <a:t>Actions</a:t>
          </a:r>
        </a:p>
      </dgm:t>
    </dgm:pt>
    <dgm:pt modelId="{8D025178-4486-49E8-805F-D38641B064BA}" type="parTrans" cxnId="{BD608BF0-93CC-4695-A592-37E2408C5DEC}">
      <dgm:prSet/>
      <dgm:spPr/>
      <dgm:t>
        <a:bodyPr/>
        <a:lstStyle/>
        <a:p>
          <a:endParaRPr lang="en-GB" sz="1800" b="1"/>
        </a:p>
      </dgm:t>
    </dgm:pt>
    <dgm:pt modelId="{A94AFBA4-7D3E-42D3-99E4-0F159358F132}" type="sibTrans" cxnId="{BD608BF0-93CC-4695-A592-37E2408C5DEC}">
      <dgm:prSet/>
      <dgm:spPr/>
      <dgm:t>
        <a:bodyPr/>
        <a:lstStyle/>
        <a:p>
          <a:endParaRPr lang="en-GB" sz="1800" b="1"/>
        </a:p>
      </dgm:t>
    </dgm:pt>
    <dgm:pt modelId="{F9FE4236-ED66-435D-AAD5-5F54CBDF4B46}">
      <dgm:prSet phldrT="[Text]" phldr="0" custT="1"/>
      <dgm:spPr/>
      <dgm:t>
        <a:bodyPr/>
        <a:lstStyle/>
        <a:p>
          <a:r>
            <a:rPr lang="en-GB" sz="2000" b="0"/>
            <a:t>7 step guidance plan</a:t>
          </a:r>
        </a:p>
      </dgm:t>
    </dgm:pt>
    <dgm:pt modelId="{87AAF025-398E-411B-93FA-4C8934AC1529}" type="parTrans" cxnId="{730E8514-8F3C-41EF-93ED-D7CCD0CC9B15}">
      <dgm:prSet/>
      <dgm:spPr/>
      <dgm:t>
        <a:bodyPr/>
        <a:lstStyle/>
        <a:p>
          <a:endParaRPr lang="en-GB" sz="1800" b="1"/>
        </a:p>
      </dgm:t>
    </dgm:pt>
    <dgm:pt modelId="{FB78BF7B-0516-4D38-B9EE-551ED4C54DAD}" type="sibTrans" cxnId="{730E8514-8F3C-41EF-93ED-D7CCD0CC9B15}">
      <dgm:prSet/>
      <dgm:spPr/>
      <dgm:t>
        <a:bodyPr/>
        <a:lstStyle/>
        <a:p>
          <a:endParaRPr lang="en-GB" sz="1800" b="1"/>
        </a:p>
      </dgm:t>
    </dgm:pt>
    <dgm:pt modelId="{CAAA7CA7-DC36-47F1-8C60-5D49C0067FF6}">
      <dgm:prSet phldrT="[Text]" phldr="0" custT="1"/>
      <dgm:spPr/>
      <dgm:t>
        <a:bodyPr/>
        <a:lstStyle/>
        <a:p>
          <a:r>
            <a:rPr lang="en-GB" sz="2000" b="0"/>
            <a:t>Guidance for CST call handlers</a:t>
          </a:r>
        </a:p>
      </dgm:t>
    </dgm:pt>
    <dgm:pt modelId="{28D53E26-A841-4075-A038-56058F31EFC6}" type="parTrans" cxnId="{59B0E107-F9AC-4FC8-8205-B5EB88BBC15B}">
      <dgm:prSet/>
      <dgm:spPr/>
      <dgm:t>
        <a:bodyPr/>
        <a:lstStyle/>
        <a:p>
          <a:endParaRPr lang="en-GB" sz="1800" b="1"/>
        </a:p>
      </dgm:t>
    </dgm:pt>
    <dgm:pt modelId="{AF50104E-E3AE-4FE4-B8A2-083BB0D97431}" type="sibTrans" cxnId="{59B0E107-F9AC-4FC8-8205-B5EB88BBC15B}">
      <dgm:prSet/>
      <dgm:spPr/>
      <dgm:t>
        <a:bodyPr/>
        <a:lstStyle/>
        <a:p>
          <a:endParaRPr lang="en-GB" sz="1800" b="1"/>
        </a:p>
      </dgm:t>
    </dgm:pt>
    <dgm:pt modelId="{A1F31834-4B0D-4466-992E-796B8FED8CB3}">
      <dgm:prSet phldrT="[Text]" phldr="0" custT="1"/>
      <dgm:spPr/>
      <dgm:t>
        <a:bodyPr/>
        <a:lstStyle/>
        <a:p>
          <a:r>
            <a:rPr lang="en-GB" sz="2000" b="0"/>
            <a:t>MS Teams channel</a:t>
          </a:r>
        </a:p>
      </dgm:t>
    </dgm:pt>
    <dgm:pt modelId="{95755251-B21D-482E-B0D6-E59146BD523C}" type="parTrans" cxnId="{EDE9EE9E-020F-4997-856A-98680EBEEEDE}">
      <dgm:prSet/>
      <dgm:spPr/>
      <dgm:t>
        <a:bodyPr/>
        <a:lstStyle/>
        <a:p>
          <a:endParaRPr lang="en-GB" sz="1800" b="1"/>
        </a:p>
      </dgm:t>
    </dgm:pt>
    <dgm:pt modelId="{16B7A854-F68D-4F3A-94B3-50078E99D32D}" type="sibTrans" cxnId="{EDE9EE9E-020F-4997-856A-98680EBEEEDE}">
      <dgm:prSet/>
      <dgm:spPr/>
      <dgm:t>
        <a:bodyPr/>
        <a:lstStyle/>
        <a:p>
          <a:endParaRPr lang="en-GB" sz="1800" b="1"/>
        </a:p>
      </dgm:t>
    </dgm:pt>
    <dgm:pt modelId="{E8E3A90B-2F80-4E38-A8DA-7AF099AA858E}">
      <dgm:prSet phldrT="[Text]" phldr="0" custT="1"/>
      <dgm:spPr/>
      <dgm:t>
        <a:bodyPr/>
        <a:lstStyle/>
        <a:p>
          <a:r>
            <a:rPr lang="en-GB" sz="2000" b="0"/>
            <a:t>Welfare checks for callers from prison</a:t>
          </a:r>
        </a:p>
      </dgm:t>
    </dgm:pt>
    <dgm:pt modelId="{7D877824-1F8F-426A-AFED-E059A40D08B0}" type="parTrans" cxnId="{0CABB56C-6B3E-4818-B302-DB1F4282A9DD}">
      <dgm:prSet/>
      <dgm:spPr/>
      <dgm:t>
        <a:bodyPr/>
        <a:lstStyle/>
        <a:p>
          <a:endParaRPr lang="en-GB" sz="1800" b="1"/>
        </a:p>
      </dgm:t>
    </dgm:pt>
    <dgm:pt modelId="{7320370D-0F89-48B7-A267-F283D12FFA29}" type="sibTrans" cxnId="{0CABB56C-6B3E-4818-B302-DB1F4282A9DD}">
      <dgm:prSet/>
      <dgm:spPr/>
      <dgm:t>
        <a:bodyPr/>
        <a:lstStyle/>
        <a:p>
          <a:endParaRPr lang="en-GB" sz="1800" b="1"/>
        </a:p>
      </dgm:t>
    </dgm:pt>
    <dgm:pt modelId="{FB6FC2C3-A4E2-4657-A793-25F3F3D6CF10}">
      <dgm:prSet phldrT="[Text]" phldr="0" custT="1"/>
      <dgm:spPr/>
      <dgm:t>
        <a:bodyPr/>
        <a:lstStyle/>
        <a:p>
          <a:r>
            <a:rPr lang="en-GB" sz="2000" b="0"/>
            <a:t>Urgent referrals to CCMT</a:t>
          </a:r>
        </a:p>
      </dgm:t>
    </dgm:pt>
    <dgm:pt modelId="{51E1B9FA-B02A-47D2-ADF7-B8FFEFEC0737}" type="parTrans" cxnId="{200C3AFF-27BF-4A92-8E29-3083987993AE}">
      <dgm:prSet/>
      <dgm:spPr/>
      <dgm:t>
        <a:bodyPr/>
        <a:lstStyle/>
        <a:p>
          <a:endParaRPr lang="en-GB" sz="1800" b="1"/>
        </a:p>
      </dgm:t>
    </dgm:pt>
    <dgm:pt modelId="{30D456ED-025A-4B58-B819-A1746A8A9B73}" type="sibTrans" cxnId="{200C3AFF-27BF-4A92-8E29-3083987993AE}">
      <dgm:prSet/>
      <dgm:spPr/>
      <dgm:t>
        <a:bodyPr/>
        <a:lstStyle/>
        <a:p>
          <a:endParaRPr lang="en-GB" sz="1800" b="1"/>
        </a:p>
      </dgm:t>
    </dgm:pt>
    <dgm:pt modelId="{1ACF1AA5-2FEB-43AD-B49C-242108954B44}">
      <dgm:prSet phldrT="[Text]" phldr="0" custT="1"/>
      <dgm:spPr/>
      <dgm:t>
        <a:bodyPr/>
        <a:lstStyle/>
        <a:p>
          <a:r>
            <a:rPr lang="en-GB" sz="2000" b="0"/>
            <a:t>Urgent escalation to NCAT 2</a:t>
          </a:r>
        </a:p>
      </dgm:t>
    </dgm:pt>
    <dgm:pt modelId="{77A7055B-F6FA-4E1A-AA15-234F609096F9}" type="parTrans" cxnId="{D9CC284E-25DC-4CE1-A028-17A80F979EEC}">
      <dgm:prSet/>
      <dgm:spPr/>
      <dgm:t>
        <a:bodyPr/>
        <a:lstStyle/>
        <a:p>
          <a:endParaRPr lang="en-GB" sz="1800" b="1"/>
        </a:p>
      </dgm:t>
    </dgm:pt>
    <dgm:pt modelId="{966F86CF-8956-40DA-B373-46E8BC36CAAB}" type="sibTrans" cxnId="{D9CC284E-25DC-4CE1-A028-17A80F979EEC}">
      <dgm:prSet/>
      <dgm:spPr/>
      <dgm:t>
        <a:bodyPr/>
        <a:lstStyle/>
        <a:p>
          <a:endParaRPr lang="en-GB" sz="1800" b="1"/>
        </a:p>
      </dgm:t>
    </dgm:pt>
    <dgm:pt modelId="{86F7BD10-19D8-43C6-A487-3E4B3918E8BD}" type="pres">
      <dgm:prSet presAssocID="{2A4070CE-E98F-4DAD-98AE-B37FCDC15150}" presName="Name0" presStyleCnt="0">
        <dgm:presLayoutVars>
          <dgm:chMax val="1"/>
          <dgm:chPref val="1"/>
          <dgm:dir/>
          <dgm:animOne val="branch"/>
          <dgm:animLvl val="lvl"/>
        </dgm:presLayoutVars>
      </dgm:prSet>
      <dgm:spPr/>
    </dgm:pt>
    <dgm:pt modelId="{3334FCF0-FCF0-4C5D-9D64-B5DFB51FF314}" type="pres">
      <dgm:prSet presAssocID="{D6F29824-B830-4B50-8896-18A01B5608E9}" presName="Parent" presStyleLbl="node0" presStyleIdx="0" presStyleCnt="1" custScaleX="107337">
        <dgm:presLayoutVars>
          <dgm:chMax val="6"/>
          <dgm:chPref val="6"/>
        </dgm:presLayoutVars>
      </dgm:prSet>
      <dgm:spPr/>
    </dgm:pt>
    <dgm:pt modelId="{6F825CAE-58F1-41A8-AB89-D3050BE5F966}" type="pres">
      <dgm:prSet presAssocID="{F9FE4236-ED66-435D-AAD5-5F54CBDF4B46}" presName="Accent1" presStyleCnt="0"/>
      <dgm:spPr/>
    </dgm:pt>
    <dgm:pt modelId="{7CA66E31-90DA-4EE3-951A-503EDD09451C}" type="pres">
      <dgm:prSet presAssocID="{F9FE4236-ED66-435D-AAD5-5F54CBDF4B46}" presName="Accent" presStyleLbl="bgShp" presStyleIdx="0" presStyleCnt="6"/>
      <dgm:spPr/>
    </dgm:pt>
    <dgm:pt modelId="{6FF38647-B47D-45B3-A3B3-351C8E012544}" type="pres">
      <dgm:prSet presAssocID="{F9FE4236-ED66-435D-AAD5-5F54CBDF4B46}" presName="Child1" presStyleLbl="node1" presStyleIdx="0" presStyleCnt="6" custScaleX="127691" custScaleY="115729">
        <dgm:presLayoutVars>
          <dgm:chMax val="0"/>
          <dgm:chPref val="0"/>
          <dgm:bulletEnabled val="1"/>
        </dgm:presLayoutVars>
      </dgm:prSet>
      <dgm:spPr/>
    </dgm:pt>
    <dgm:pt modelId="{46A3A734-E82C-44A4-900C-FE9577A9610B}" type="pres">
      <dgm:prSet presAssocID="{CAAA7CA7-DC36-47F1-8C60-5D49C0067FF6}" presName="Accent2" presStyleCnt="0"/>
      <dgm:spPr/>
    </dgm:pt>
    <dgm:pt modelId="{CB67C96E-493B-4239-BF9D-AE10CF17E9E8}" type="pres">
      <dgm:prSet presAssocID="{CAAA7CA7-DC36-47F1-8C60-5D49C0067FF6}" presName="Accent" presStyleLbl="bgShp" presStyleIdx="1" presStyleCnt="6"/>
      <dgm:spPr/>
    </dgm:pt>
    <dgm:pt modelId="{9C75A2E1-426E-44B5-BF88-D74E68EAFD19}" type="pres">
      <dgm:prSet presAssocID="{CAAA7CA7-DC36-47F1-8C60-5D49C0067FF6}" presName="Child2" presStyleLbl="node1" presStyleIdx="1" presStyleCnt="6" custScaleX="127691" custScaleY="115729" custLinFactNeighborX="12523">
        <dgm:presLayoutVars>
          <dgm:chMax val="0"/>
          <dgm:chPref val="0"/>
          <dgm:bulletEnabled val="1"/>
        </dgm:presLayoutVars>
      </dgm:prSet>
      <dgm:spPr/>
    </dgm:pt>
    <dgm:pt modelId="{41643D06-2B23-421A-B27E-17E0DD9E55DD}" type="pres">
      <dgm:prSet presAssocID="{A1F31834-4B0D-4466-992E-796B8FED8CB3}" presName="Accent3" presStyleCnt="0"/>
      <dgm:spPr/>
    </dgm:pt>
    <dgm:pt modelId="{7E101118-5012-446E-BB4B-37844C1A5158}" type="pres">
      <dgm:prSet presAssocID="{A1F31834-4B0D-4466-992E-796B8FED8CB3}" presName="Accent" presStyleLbl="bgShp" presStyleIdx="2" presStyleCnt="6"/>
      <dgm:spPr/>
    </dgm:pt>
    <dgm:pt modelId="{86BF9DD6-A891-410B-834E-13E03C989A44}" type="pres">
      <dgm:prSet presAssocID="{A1F31834-4B0D-4466-992E-796B8FED8CB3}" presName="Child3" presStyleLbl="node1" presStyleIdx="2" presStyleCnt="6" custScaleX="127691" custScaleY="115729" custLinFactNeighborX="12523">
        <dgm:presLayoutVars>
          <dgm:chMax val="0"/>
          <dgm:chPref val="0"/>
          <dgm:bulletEnabled val="1"/>
        </dgm:presLayoutVars>
      </dgm:prSet>
      <dgm:spPr/>
    </dgm:pt>
    <dgm:pt modelId="{AD8AD75E-8099-4612-90D8-5D891D87FADD}" type="pres">
      <dgm:prSet presAssocID="{E8E3A90B-2F80-4E38-A8DA-7AF099AA858E}" presName="Accent4" presStyleCnt="0"/>
      <dgm:spPr/>
    </dgm:pt>
    <dgm:pt modelId="{CDCA32FD-656C-4FB8-B1D1-6DDD8816F5D3}" type="pres">
      <dgm:prSet presAssocID="{E8E3A90B-2F80-4E38-A8DA-7AF099AA858E}" presName="Accent" presStyleLbl="bgShp" presStyleIdx="3" presStyleCnt="6"/>
      <dgm:spPr/>
    </dgm:pt>
    <dgm:pt modelId="{7E795FC0-626B-40C2-94C5-2C3059703644}" type="pres">
      <dgm:prSet presAssocID="{E8E3A90B-2F80-4E38-A8DA-7AF099AA858E}" presName="Child4" presStyleLbl="node1" presStyleIdx="3" presStyleCnt="6" custScaleX="127691" custScaleY="115729">
        <dgm:presLayoutVars>
          <dgm:chMax val="0"/>
          <dgm:chPref val="0"/>
          <dgm:bulletEnabled val="1"/>
        </dgm:presLayoutVars>
      </dgm:prSet>
      <dgm:spPr/>
    </dgm:pt>
    <dgm:pt modelId="{FAA56D85-3DD4-4C49-8AB6-9B044A3F19AD}" type="pres">
      <dgm:prSet presAssocID="{FB6FC2C3-A4E2-4657-A793-25F3F3D6CF10}" presName="Accent5" presStyleCnt="0"/>
      <dgm:spPr/>
    </dgm:pt>
    <dgm:pt modelId="{7E103805-4F4E-4761-BE57-9B1C1FCE6C32}" type="pres">
      <dgm:prSet presAssocID="{FB6FC2C3-A4E2-4657-A793-25F3F3D6CF10}" presName="Accent" presStyleLbl="bgShp" presStyleIdx="4" presStyleCnt="6"/>
      <dgm:spPr/>
    </dgm:pt>
    <dgm:pt modelId="{5E0BB70F-EBA4-488E-9432-4052CBBF3035}" type="pres">
      <dgm:prSet presAssocID="{FB6FC2C3-A4E2-4657-A793-25F3F3D6CF10}" presName="Child5" presStyleLbl="node1" presStyleIdx="4" presStyleCnt="6" custScaleX="127691" custScaleY="115729" custLinFactNeighborX="-13915" custLinFactNeighborY="804">
        <dgm:presLayoutVars>
          <dgm:chMax val="0"/>
          <dgm:chPref val="0"/>
          <dgm:bulletEnabled val="1"/>
        </dgm:presLayoutVars>
      </dgm:prSet>
      <dgm:spPr/>
    </dgm:pt>
    <dgm:pt modelId="{2B856B94-268B-4794-B6EE-541EFED61E08}" type="pres">
      <dgm:prSet presAssocID="{1ACF1AA5-2FEB-43AD-B49C-242108954B44}" presName="Accent6" presStyleCnt="0"/>
      <dgm:spPr/>
    </dgm:pt>
    <dgm:pt modelId="{6E1B84AF-3B93-4528-A263-AF3B01045076}" type="pres">
      <dgm:prSet presAssocID="{1ACF1AA5-2FEB-43AD-B49C-242108954B44}" presName="Accent" presStyleLbl="bgShp" presStyleIdx="5" presStyleCnt="6"/>
      <dgm:spPr/>
    </dgm:pt>
    <dgm:pt modelId="{6FEF8662-E829-4AC8-A148-9B46C08A9BE2}" type="pres">
      <dgm:prSet presAssocID="{1ACF1AA5-2FEB-43AD-B49C-242108954B44}" presName="Child6" presStyleLbl="node1" presStyleIdx="5" presStyleCnt="6" custScaleX="127691" custScaleY="115729" custLinFactNeighborX="-11827" custLinFactNeighborY="-2413">
        <dgm:presLayoutVars>
          <dgm:chMax val="0"/>
          <dgm:chPref val="0"/>
          <dgm:bulletEnabled val="1"/>
        </dgm:presLayoutVars>
      </dgm:prSet>
      <dgm:spPr/>
    </dgm:pt>
  </dgm:ptLst>
  <dgm:cxnLst>
    <dgm:cxn modelId="{59B0E107-F9AC-4FC8-8205-B5EB88BBC15B}" srcId="{D6F29824-B830-4B50-8896-18A01B5608E9}" destId="{CAAA7CA7-DC36-47F1-8C60-5D49C0067FF6}" srcOrd="1" destOrd="0" parTransId="{28D53E26-A841-4075-A038-56058F31EFC6}" sibTransId="{AF50104E-E3AE-4FE4-B8A2-083BB0D97431}"/>
    <dgm:cxn modelId="{730E8514-8F3C-41EF-93ED-D7CCD0CC9B15}" srcId="{D6F29824-B830-4B50-8896-18A01B5608E9}" destId="{F9FE4236-ED66-435D-AAD5-5F54CBDF4B46}" srcOrd="0" destOrd="0" parTransId="{87AAF025-398E-411B-93FA-4C8934AC1529}" sibTransId="{FB78BF7B-0516-4D38-B9EE-551ED4C54DAD}"/>
    <dgm:cxn modelId="{9CF0CA15-B6A1-4EDF-B60D-6C69F4085C7C}" type="presOf" srcId="{A1F31834-4B0D-4466-992E-796B8FED8CB3}" destId="{86BF9DD6-A891-410B-834E-13E03C989A44}" srcOrd="0" destOrd="0" presId="urn:microsoft.com/office/officeart/2011/layout/HexagonRadial"/>
    <dgm:cxn modelId="{0CABB56C-6B3E-4818-B302-DB1F4282A9DD}" srcId="{D6F29824-B830-4B50-8896-18A01B5608E9}" destId="{E8E3A90B-2F80-4E38-A8DA-7AF099AA858E}" srcOrd="3" destOrd="0" parTransId="{7D877824-1F8F-426A-AFED-E059A40D08B0}" sibTransId="{7320370D-0F89-48B7-A267-F283D12FFA29}"/>
    <dgm:cxn modelId="{D9CC284E-25DC-4CE1-A028-17A80F979EEC}" srcId="{D6F29824-B830-4B50-8896-18A01B5608E9}" destId="{1ACF1AA5-2FEB-43AD-B49C-242108954B44}" srcOrd="5" destOrd="0" parTransId="{77A7055B-F6FA-4E1A-AA15-234F609096F9}" sibTransId="{966F86CF-8956-40DA-B373-46E8BC36CAAB}"/>
    <dgm:cxn modelId="{43AA2290-A3C4-4FCC-BA5C-7474DF9B8479}" type="presOf" srcId="{E8E3A90B-2F80-4E38-A8DA-7AF099AA858E}" destId="{7E795FC0-626B-40C2-94C5-2C3059703644}" srcOrd="0" destOrd="0" presId="urn:microsoft.com/office/officeart/2011/layout/HexagonRadial"/>
    <dgm:cxn modelId="{EDE9EE9E-020F-4997-856A-98680EBEEEDE}" srcId="{D6F29824-B830-4B50-8896-18A01B5608E9}" destId="{A1F31834-4B0D-4466-992E-796B8FED8CB3}" srcOrd="2" destOrd="0" parTransId="{95755251-B21D-482E-B0D6-E59146BD523C}" sibTransId="{16B7A854-F68D-4F3A-94B3-50078E99D32D}"/>
    <dgm:cxn modelId="{33CF49AD-1F06-405C-9E60-63069BA8418B}" type="presOf" srcId="{2A4070CE-E98F-4DAD-98AE-B37FCDC15150}" destId="{86F7BD10-19D8-43C6-A487-3E4B3918E8BD}" srcOrd="0" destOrd="0" presId="urn:microsoft.com/office/officeart/2011/layout/HexagonRadial"/>
    <dgm:cxn modelId="{026840C5-D00E-41D1-B7E9-92405761CDB6}" type="presOf" srcId="{FB6FC2C3-A4E2-4657-A793-25F3F3D6CF10}" destId="{5E0BB70F-EBA4-488E-9432-4052CBBF3035}" srcOrd="0" destOrd="0" presId="urn:microsoft.com/office/officeart/2011/layout/HexagonRadial"/>
    <dgm:cxn modelId="{F8F7EACD-C40F-4BA2-A64A-B28C367C4CA5}" type="presOf" srcId="{1ACF1AA5-2FEB-43AD-B49C-242108954B44}" destId="{6FEF8662-E829-4AC8-A148-9B46C08A9BE2}" srcOrd="0" destOrd="0" presId="urn:microsoft.com/office/officeart/2011/layout/HexagonRadial"/>
    <dgm:cxn modelId="{2A3ECCD8-8A9C-44B6-BB31-79DDE6D5B565}" type="presOf" srcId="{D6F29824-B830-4B50-8896-18A01B5608E9}" destId="{3334FCF0-FCF0-4C5D-9D64-B5DFB51FF314}" srcOrd="0" destOrd="0" presId="urn:microsoft.com/office/officeart/2011/layout/HexagonRadial"/>
    <dgm:cxn modelId="{851ABDE5-0DD6-499E-8DAA-980214264ED9}" type="presOf" srcId="{CAAA7CA7-DC36-47F1-8C60-5D49C0067FF6}" destId="{9C75A2E1-426E-44B5-BF88-D74E68EAFD19}" srcOrd="0" destOrd="0" presId="urn:microsoft.com/office/officeart/2011/layout/HexagonRadial"/>
    <dgm:cxn modelId="{3A285FEA-3FAA-452B-8008-119265069835}" type="presOf" srcId="{F9FE4236-ED66-435D-AAD5-5F54CBDF4B46}" destId="{6FF38647-B47D-45B3-A3B3-351C8E012544}" srcOrd="0" destOrd="0" presId="urn:microsoft.com/office/officeart/2011/layout/HexagonRadial"/>
    <dgm:cxn modelId="{BD608BF0-93CC-4695-A592-37E2408C5DEC}" srcId="{2A4070CE-E98F-4DAD-98AE-B37FCDC15150}" destId="{D6F29824-B830-4B50-8896-18A01B5608E9}" srcOrd="0" destOrd="0" parTransId="{8D025178-4486-49E8-805F-D38641B064BA}" sibTransId="{A94AFBA4-7D3E-42D3-99E4-0F159358F132}"/>
    <dgm:cxn modelId="{200C3AFF-27BF-4A92-8E29-3083987993AE}" srcId="{D6F29824-B830-4B50-8896-18A01B5608E9}" destId="{FB6FC2C3-A4E2-4657-A793-25F3F3D6CF10}" srcOrd="4" destOrd="0" parTransId="{51E1B9FA-B02A-47D2-ADF7-B8FFEFEC0737}" sibTransId="{30D456ED-025A-4B58-B819-A1746A8A9B73}"/>
    <dgm:cxn modelId="{DD53A502-95CC-4E40-AA68-5EF5F72DE238}" type="presParOf" srcId="{86F7BD10-19D8-43C6-A487-3E4B3918E8BD}" destId="{3334FCF0-FCF0-4C5D-9D64-B5DFB51FF314}" srcOrd="0" destOrd="0" presId="urn:microsoft.com/office/officeart/2011/layout/HexagonRadial"/>
    <dgm:cxn modelId="{14D52E93-6207-4DF0-945D-B9B623365E7F}" type="presParOf" srcId="{86F7BD10-19D8-43C6-A487-3E4B3918E8BD}" destId="{6F825CAE-58F1-41A8-AB89-D3050BE5F966}" srcOrd="1" destOrd="0" presId="urn:microsoft.com/office/officeart/2011/layout/HexagonRadial"/>
    <dgm:cxn modelId="{8BCE8BB0-DF6E-478F-B213-1834E1DDC231}" type="presParOf" srcId="{6F825CAE-58F1-41A8-AB89-D3050BE5F966}" destId="{7CA66E31-90DA-4EE3-951A-503EDD09451C}" srcOrd="0" destOrd="0" presId="urn:microsoft.com/office/officeart/2011/layout/HexagonRadial"/>
    <dgm:cxn modelId="{8F9A68C9-7DAF-4E72-8FEA-8A41C70A1415}" type="presParOf" srcId="{86F7BD10-19D8-43C6-A487-3E4B3918E8BD}" destId="{6FF38647-B47D-45B3-A3B3-351C8E012544}" srcOrd="2" destOrd="0" presId="urn:microsoft.com/office/officeart/2011/layout/HexagonRadial"/>
    <dgm:cxn modelId="{B0CC637C-9334-48FE-8B8C-F5053D0FD4B1}" type="presParOf" srcId="{86F7BD10-19D8-43C6-A487-3E4B3918E8BD}" destId="{46A3A734-E82C-44A4-900C-FE9577A9610B}" srcOrd="3" destOrd="0" presId="urn:microsoft.com/office/officeart/2011/layout/HexagonRadial"/>
    <dgm:cxn modelId="{5B080854-CC2C-42F0-B94D-69936B3B1196}" type="presParOf" srcId="{46A3A734-E82C-44A4-900C-FE9577A9610B}" destId="{CB67C96E-493B-4239-BF9D-AE10CF17E9E8}" srcOrd="0" destOrd="0" presId="urn:microsoft.com/office/officeart/2011/layout/HexagonRadial"/>
    <dgm:cxn modelId="{513B0B30-8911-4B2F-80CC-FB9AF8B95CBF}" type="presParOf" srcId="{86F7BD10-19D8-43C6-A487-3E4B3918E8BD}" destId="{9C75A2E1-426E-44B5-BF88-D74E68EAFD19}" srcOrd="4" destOrd="0" presId="urn:microsoft.com/office/officeart/2011/layout/HexagonRadial"/>
    <dgm:cxn modelId="{CE4895C0-1DFA-45F1-8F6B-4C710F797395}" type="presParOf" srcId="{86F7BD10-19D8-43C6-A487-3E4B3918E8BD}" destId="{41643D06-2B23-421A-B27E-17E0DD9E55DD}" srcOrd="5" destOrd="0" presId="urn:microsoft.com/office/officeart/2011/layout/HexagonRadial"/>
    <dgm:cxn modelId="{DCB7375E-941E-46BC-80A0-0762435C4FAC}" type="presParOf" srcId="{41643D06-2B23-421A-B27E-17E0DD9E55DD}" destId="{7E101118-5012-446E-BB4B-37844C1A5158}" srcOrd="0" destOrd="0" presId="urn:microsoft.com/office/officeart/2011/layout/HexagonRadial"/>
    <dgm:cxn modelId="{0C1977E9-0CCD-45DF-87E1-1015318B7728}" type="presParOf" srcId="{86F7BD10-19D8-43C6-A487-3E4B3918E8BD}" destId="{86BF9DD6-A891-410B-834E-13E03C989A44}" srcOrd="6" destOrd="0" presId="urn:microsoft.com/office/officeart/2011/layout/HexagonRadial"/>
    <dgm:cxn modelId="{18F1C17F-840E-46C9-A869-EBF51EC35B73}" type="presParOf" srcId="{86F7BD10-19D8-43C6-A487-3E4B3918E8BD}" destId="{AD8AD75E-8099-4612-90D8-5D891D87FADD}" srcOrd="7" destOrd="0" presId="urn:microsoft.com/office/officeart/2011/layout/HexagonRadial"/>
    <dgm:cxn modelId="{33055ABC-6996-4604-B103-EA02953F3CEC}" type="presParOf" srcId="{AD8AD75E-8099-4612-90D8-5D891D87FADD}" destId="{CDCA32FD-656C-4FB8-B1D1-6DDD8816F5D3}" srcOrd="0" destOrd="0" presId="urn:microsoft.com/office/officeart/2011/layout/HexagonRadial"/>
    <dgm:cxn modelId="{B56EC77F-D619-4CA7-905F-32FE25A04ACD}" type="presParOf" srcId="{86F7BD10-19D8-43C6-A487-3E4B3918E8BD}" destId="{7E795FC0-626B-40C2-94C5-2C3059703644}" srcOrd="8" destOrd="0" presId="urn:microsoft.com/office/officeart/2011/layout/HexagonRadial"/>
    <dgm:cxn modelId="{3A1501D5-66DD-49B4-AEE2-4B161424D14E}" type="presParOf" srcId="{86F7BD10-19D8-43C6-A487-3E4B3918E8BD}" destId="{FAA56D85-3DD4-4C49-8AB6-9B044A3F19AD}" srcOrd="9" destOrd="0" presId="urn:microsoft.com/office/officeart/2011/layout/HexagonRadial"/>
    <dgm:cxn modelId="{32B429A0-B08D-4D6E-9C02-88AA4E1D2F1B}" type="presParOf" srcId="{FAA56D85-3DD4-4C49-8AB6-9B044A3F19AD}" destId="{7E103805-4F4E-4761-BE57-9B1C1FCE6C32}" srcOrd="0" destOrd="0" presId="urn:microsoft.com/office/officeart/2011/layout/HexagonRadial"/>
    <dgm:cxn modelId="{A9CDC081-CB52-4ACD-980D-C401BBDA112C}" type="presParOf" srcId="{86F7BD10-19D8-43C6-A487-3E4B3918E8BD}" destId="{5E0BB70F-EBA4-488E-9432-4052CBBF3035}" srcOrd="10" destOrd="0" presId="urn:microsoft.com/office/officeart/2011/layout/HexagonRadial"/>
    <dgm:cxn modelId="{E023A0EC-413C-4F85-85B0-894C46C62130}" type="presParOf" srcId="{86F7BD10-19D8-43C6-A487-3E4B3918E8BD}" destId="{2B856B94-268B-4794-B6EE-541EFED61E08}" srcOrd="11" destOrd="0" presId="urn:microsoft.com/office/officeart/2011/layout/HexagonRadial"/>
    <dgm:cxn modelId="{106F9E30-5FB6-4311-B73D-7185C67DDCBD}" type="presParOf" srcId="{2B856B94-268B-4794-B6EE-541EFED61E08}" destId="{6E1B84AF-3B93-4528-A263-AF3B01045076}" srcOrd="0" destOrd="0" presId="urn:microsoft.com/office/officeart/2011/layout/HexagonRadial"/>
    <dgm:cxn modelId="{A2FBE094-6A60-4211-9134-ED317E519672}" type="presParOf" srcId="{86F7BD10-19D8-43C6-A487-3E4B3918E8BD}" destId="{6FEF8662-E829-4AC8-A148-9B46C08A9BE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345E4E-E0B6-473A-B76F-BD2601F739DD}" type="doc">
      <dgm:prSet loTypeId="urn:microsoft.com/office/officeart/2005/8/layout/cycle7" loCatId="cycle" qsTypeId="urn:microsoft.com/office/officeart/2005/8/quickstyle/simple1" qsCatId="simple" csTypeId="urn:microsoft.com/office/officeart/2005/8/colors/accent5_2" csCatId="accent5" phldr="1"/>
      <dgm:spPr/>
      <dgm:t>
        <a:bodyPr/>
        <a:lstStyle/>
        <a:p>
          <a:endParaRPr lang="en-GB"/>
        </a:p>
      </dgm:t>
    </dgm:pt>
    <dgm:pt modelId="{47749EB4-CD66-4540-9176-1ADDB1BE2C4A}">
      <dgm:prSet phldrT="[Text]" phldr="0" custT="1"/>
      <dgm:spPr/>
      <dgm:t>
        <a:bodyPr/>
        <a:lstStyle/>
        <a:p>
          <a:r>
            <a:rPr lang="en-GB" sz="2800"/>
            <a:t>2 types</a:t>
          </a:r>
        </a:p>
      </dgm:t>
    </dgm:pt>
    <dgm:pt modelId="{E09A32EF-5468-4251-BA24-B75B7D03396C}" type="parTrans" cxnId="{9CC12428-CC07-4FE6-AB75-8BD21423D4E5}">
      <dgm:prSet/>
      <dgm:spPr/>
      <dgm:t>
        <a:bodyPr/>
        <a:lstStyle/>
        <a:p>
          <a:endParaRPr lang="en-GB" sz="2800"/>
        </a:p>
      </dgm:t>
    </dgm:pt>
    <dgm:pt modelId="{9B83B7D5-0B53-46D6-83C3-8837455E0F0E}" type="sibTrans" cxnId="{9CC12428-CC07-4FE6-AB75-8BD21423D4E5}">
      <dgm:prSet custT="1"/>
      <dgm:spPr/>
      <dgm:t>
        <a:bodyPr/>
        <a:lstStyle/>
        <a:p>
          <a:endParaRPr lang="en-GB" sz="2800"/>
        </a:p>
      </dgm:t>
    </dgm:pt>
    <dgm:pt modelId="{6A302D97-9369-4551-9B8D-61FE228D420F}">
      <dgm:prSet phldrT="[Text]" phldr="0" custT="1"/>
      <dgm:spPr/>
      <dgm:t>
        <a:bodyPr/>
        <a:lstStyle/>
        <a:p>
          <a:r>
            <a:rPr lang="en-GB" sz="2800"/>
            <a:t>Mistake on original application</a:t>
          </a:r>
        </a:p>
      </dgm:t>
    </dgm:pt>
    <dgm:pt modelId="{B9E90B0E-37C8-484B-9E42-697597DBC50C}" type="parTrans" cxnId="{435BC1AB-C480-481A-ADB4-C9A70025CC3D}">
      <dgm:prSet/>
      <dgm:spPr/>
      <dgm:t>
        <a:bodyPr/>
        <a:lstStyle/>
        <a:p>
          <a:endParaRPr lang="en-GB" sz="2800"/>
        </a:p>
      </dgm:t>
    </dgm:pt>
    <dgm:pt modelId="{A350D792-502C-4325-BFC8-EAB0EA51A2ED}" type="sibTrans" cxnId="{435BC1AB-C480-481A-ADB4-C9A70025CC3D}">
      <dgm:prSet custT="1"/>
      <dgm:spPr/>
      <dgm:t>
        <a:bodyPr/>
        <a:lstStyle/>
        <a:p>
          <a:endParaRPr lang="en-GB" sz="2800"/>
        </a:p>
      </dgm:t>
    </dgm:pt>
    <dgm:pt modelId="{EBC49769-8CA4-4374-B9B0-EC9F285EAC84}">
      <dgm:prSet phldrT="[Text]" phldr="0" custT="1"/>
      <dgm:spPr/>
      <dgm:t>
        <a:bodyPr/>
        <a:lstStyle/>
        <a:p>
          <a:r>
            <a:rPr lang="en-GB" sz="2800"/>
            <a:t>After the date stamp</a:t>
          </a:r>
        </a:p>
      </dgm:t>
    </dgm:pt>
    <dgm:pt modelId="{6558E20A-5C85-46D9-AEB1-90799941C723}" type="parTrans" cxnId="{48CE770E-ED5F-43B3-9B88-594718ECC1F0}">
      <dgm:prSet/>
      <dgm:spPr/>
      <dgm:t>
        <a:bodyPr/>
        <a:lstStyle/>
        <a:p>
          <a:endParaRPr lang="en-GB" sz="2800"/>
        </a:p>
      </dgm:t>
    </dgm:pt>
    <dgm:pt modelId="{927B71BD-4F5C-4FCE-865D-53DD5C7A75BD}" type="sibTrans" cxnId="{48CE770E-ED5F-43B3-9B88-594718ECC1F0}">
      <dgm:prSet custT="1"/>
      <dgm:spPr/>
      <dgm:t>
        <a:bodyPr/>
        <a:lstStyle/>
        <a:p>
          <a:endParaRPr lang="en-GB" sz="2800"/>
        </a:p>
      </dgm:t>
    </dgm:pt>
    <dgm:pt modelId="{37C3E232-CA06-4669-AF8F-CA3C952F7809}" type="pres">
      <dgm:prSet presAssocID="{89345E4E-E0B6-473A-B76F-BD2601F739DD}" presName="Name0" presStyleCnt="0">
        <dgm:presLayoutVars>
          <dgm:dir/>
          <dgm:resizeHandles val="exact"/>
        </dgm:presLayoutVars>
      </dgm:prSet>
      <dgm:spPr/>
    </dgm:pt>
    <dgm:pt modelId="{6C879A8E-6457-41F2-8E84-EC4A9CF70624}" type="pres">
      <dgm:prSet presAssocID="{47749EB4-CD66-4540-9176-1ADDB1BE2C4A}" presName="node" presStyleLbl="node1" presStyleIdx="0" presStyleCnt="3" custScaleX="128974" custScaleY="123720">
        <dgm:presLayoutVars>
          <dgm:bulletEnabled val="1"/>
        </dgm:presLayoutVars>
      </dgm:prSet>
      <dgm:spPr/>
    </dgm:pt>
    <dgm:pt modelId="{5F291D9B-4E18-43F4-8C25-1B0F97F8B579}" type="pres">
      <dgm:prSet presAssocID="{9B83B7D5-0B53-46D6-83C3-8837455E0F0E}" presName="sibTrans" presStyleLbl="sibTrans2D1" presStyleIdx="0" presStyleCnt="3"/>
      <dgm:spPr/>
    </dgm:pt>
    <dgm:pt modelId="{0AFBD82D-1CC1-46D6-BE5B-70AF326E9BF4}" type="pres">
      <dgm:prSet presAssocID="{9B83B7D5-0B53-46D6-83C3-8837455E0F0E}" presName="connectorText" presStyleLbl="sibTrans2D1" presStyleIdx="0" presStyleCnt="3"/>
      <dgm:spPr/>
    </dgm:pt>
    <dgm:pt modelId="{481A83B5-A475-4957-974E-01E17138E011}" type="pres">
      <dgm:prSet presAssocID="{6A302D97-9369-4551-9B8D-61FE228D420F}" presName="node" presStyleLbl="node1" presStyleIdx="1" presStyleCnt="3" custScaleX="128974" custScaleY="123720">
        <dgm:presLayoutVars>
          <dgm:bulletEnabled val="1"/>
        </dgm:presLayoutVars>
      </dgm:prSet>
      <dgm:spPr/>
    </dgm:pt>
    <dgm:pt modelId="{FFBAC945-0811-4C4D-B806-4837BC63A6CF}" type="pres">
      <dgm:prSet presAssocID="{A350D792-502C-4325-BFC8-EAB0EA51A2ED}" presName="sibTrans" presStyleLbl="sibTrans2D1" presStyleIdx="1" presStyleCnt="3"/>
      <dgm:spPr/>
    </dgm:pt>
    <dgm:pt modelId="{07D35FFB-DBB0-4443-A425-98BFDC66B024}" type="pres">
      <dgm:prSet presAssocID="{A350D792-502C-4325-BFC8-EAB0EA51A2ED}" presName="connectorText" presStyleLbl="sibTrans2D1" presStyleIdx="1" presStyleCnt="3"/>
      <dgm:spPr/>
    </dgm:pt>
    <dgm:pt modelId="{E9350722-304E-4C6B-98E7-7A37A0E8A89C}" type="pres">
      <dgm:prSet presAssocID="{EBC49769-8CA4-4374-B9B0-EC9F285EAC84}" presName="node" presStyleLbl="node1" presStyleIdx="2" presStyleCnt="3" custScaleX="128974" custScaleY="123720">
        <dgm:presLayoutVars>
          <dgm:bulletEnabled val="1"/>
        </dgm:presLayoutVars>
      </dgm:prSet>
      <dgm:spPr/>
    </dgm:pt>
    <dgm:pt modelId="{92494145-86FF-4D80-9CF8-9EB1A9CE8EAF}" type="pres">
      <dgm:prSet presAssocID="{927B71BD-4F5C-4FCE-865D-53DD5C7A75BD}" presName="sibTrans" presStyleLbl="sibTrans2D1" presStyleIdx="2" presStyleCnt="3"/>
      <dgm:spPr/>
    </dgm:pt>
    <dgm:pt modelId="{6BC9E87D-9311-48C8-805C-C2545458C3D6}" type="pres">
      <dgm:prSet presAssocID="{927B71BD-4F5C-4FCE-865D-53DD5C7A75BD}" presName="connectorText" presStyleLbl="sibTrans2D1" presStyleIdx="2" presStyleCnt="3"/>
      <dgm:spPr/>
    </dgm:pt>
  </dgm:ptLst>
  <dgm:cxnLst>
    <dgm:cxn modelId="{48CE770E-ED5F-43B3-9B88-594718ECC1F0}" srcId="{89345E4E-E0B6-473A-B76F-BD2601F739DD}" destId="{EBC49769-8CA4-4374-B9B0-EC9F285EAC84}" srcOrd="2" destOrd="0" parTransId="{6558E20A-5C85-46D9-AEB1-90799941C723}" sibTransId="{927B71BD-4F5C-4FCE-865D-53DD5C7A75BD}"/>
    <dgm:cxn modelId="{52EF0728-3AA2-4712-A8C2-13469C9CBADC}" type="presOf" srcId="{9B83B7D5-0B53-46D6-83C3-8837455E0F0E}" destId="{0AFBD82D-1CC1-46D6-BE5B-70AF326E9BF4}" srcOrd="1" destOrd="0" presId="urn:microsoft.com/office/officeart/2005/8/layout/cycle7"/>
    <dgm:cxn modelId="{9CC12428-CC07-4FE6-AB75-8BD21423D4E5}" srcId="{89345E4E-E0B6-473A-B76F-BD2601F739DD}" destId="{47749EB4-CD66-4540-9176-1ADDB1BE2C4A}" srcOrd="0" destOrd="0" parTransId="{E09A32EF-5468-4251-BA24-B75B7D03396C}" sibTransId="{9B83B7D5-0B53-46D6-83C3-8837455E0F0E}"/>
    <dgm:cxn modelId="{E4E10B36-B754-495C-8B4C-C6F939D64B1F}" type="presOf" srcId="{47749EB4-CD66-4540-9176-1ADDB1BE2C4A}" destId="{6C879A8E-6457-41F2-8E84-EC4A9CF70624}" srcOrd="0" destOrd="0" presId="urn:microsoft.com/office/officeart/2005/8/layout/cycle7"/>
    <dgm:cxn modelId="{25276263-DD80-445A-80C1-0DB4BAAEBF11}" type="presOf" srcId="{EBC49769-8CA4-4374-B9B0-EC9F285EAC84}" destId="{E9350722-304E-4C6B-98E7-7A37A0E8A89C}" srcOrd="0" destOrd="0" presId="urn:microsoft.com/office/officeart/2005/8/layout/cycle7"/>
    <dgm:cxn modelId="{5275A390-8B67-4F62-B363-88E3F0A826B3}" type="presOf" srcId="{89345E4E-E0B6-473A-B76F-BD2601F739DD}" destId="{37C3E232-CA06-4669-AF8F-CA3C952F7809}" srcOrd="0" destOrd="0" presId="urn:microsoft.com/office/officeart/2005/8/layout/cycle7"/>
    <dgm:cxn modelId="{544B9A96-B6B8-4D7A-BF6F-18AE04DDF966}" type="presOf" srcId="{9B83B7D5-0B53-46D6-83C3-8837455E0F0E}" destId="{5F291D9B-4E18-43F4-8C25-1B0F97F8B579}" srcOrd="0" destOrd="0" presId="urn:microsoft.com/office/officeart/2005/8/layout/cycle7"/>
    <dgm:cxn modelId="{77657E9C-2500-4BFF-B247-123E031F3D64}" type="presOf" srcId="{927B71BD-4F5C-4FCE-865D-53DD5C7A75BD}" destId="{6BC9E87D-9311-48C8-805C-C2545458C3D6}" srcOrd="1" destOrd="0" presId="urn:microsoft.com/office/officeart/2005/8/layout/cycle7"/>
    <dgm:cxn modelId="{435BC1AB-C480-481A-ADB4-C9A70025CC3D}" srcId="{89345E4E-E0B6-473A-B76F-BD2601F739DD}" destId="{6A302D97-9369-4551-9B8D-61FE228D420F}" srcOrd="1" destOrd="0" parTransId="{B9E90B0E-37C8-484B-9E42-697597DBC50C}" sibTransId="{A350D792-502C-4325-BFC8-EAB0EA51A2ED}"/>
    <dgm:cxn modelId="{FF8C9BBD-0579-452A-8908-4580D14A3017}" type="presOf" srcId="{A350D792-502C-4325-BFC8-EAB0EA51A2ED}" destId="{FFBAC945-0811-4C4D-B806-4837BC63A6CF}" srcOrd="0" destOrd="0" presId="urn:microsoft.com/office/officeart/2005/8/layout/cycle7"/>
    <dgm:cxn modelId="{B90FF1CA-C44D-4D00-B205-6A4B121C5636}" type="presOf" srcId="{A350D792-502C-4325-BFC8-EAB0EA51A2ED}" destId="{07D35FFB-DBB0-4443-A425-98BFDC66B024}" srcOrd="1" destOrd="0" presId="urn:microsoft.com/office/officeart/2005/8/layout/cycle7"/>
    <dgm:cxn modelId="{9B8B91DD-F007-47F0-8A6C-ED9C770B5C2B}" type="presOf" srcId="{6A302D97-9369-4551-9B8D-61FE228D420F}" destId="{481A83B5-A475-4957-974E-01E17138E011}" srcOrd="0" destOrd="0" presId="urn:microsoft.com/office/officeart/2005/8/layout/cycle7"/>
    <dgm:cxn modelId="{7E3AFCE6-692A-49EA-876E-06814AE6EAF3}" type="presOf" srcId="{927B71BD-4F5C-4FCE-865D-53DD5C7A75BD}" destId="{92494145-86FF-4D80-9CF8-9EB1A9CE8EAF}" srcOrd="0" destOrd="0" presId="urn:microsoft.com/office/officeart/2005/8/layout/cycle7"/>
    <dgm:cxn modelId="{3E82AE96-8FC2-4628-BF4F-57001292EF69}" type="presParOf" srcId="{37C3E232-CA06-4669-AF8F-CA3C952F7809}" destId="{6C879A8E-6457-41F2-8E84-EC4A9CF70624}" srcOrd="0" destOrd="0" presId="urn:microsoft.com/office/officeart/2005/8/layout/cycle7"/>
    <dgm:cxn modelId="{E37BB979-276A-4131-9AB1-D9A7BD6088A5}" type="presParOf" srcId="{37C3E232-CA06-4669-AF8F-CA3C952F7809}" destId="{5F291D9B-4E18-43F4-8C25-1B0F97F8B579}" srcOrd="1" destOrd="0" presId="urn:microsoft.com/office/officeart/2005/8/layout/cycle7"/>
    <dgm:cxn modelId="{DE29B917-E751-4EF5-A3F4-451A2C96E22A}" type="presParOf" srcId="{5F291D9B-4E18-43F4-8C25-1B0F97F8B579}" destId="{0AFBD82D-1CC1-46D6-BE5B-70AF326E9BF4}" srcOrd="0" destOrd="0" presId="urn:microsoft.com/office/officeart/2005/8/layout/cycle7"/>
    <dgm:cxn modelId="{25F865F1-DE5B-4438-9084-81D9986525BE}" type="presParOf" srcId="{37C3E232-CA06-4669-AF8F-CA3C952F7809}" destId="{481A83B5-A475-4957-974E-01E17138E011}" srcOrd="2" destOrd="0" presId="urn:microsoft.com/office/officeart/2005/8/layout/cycle7"/>
    <dgm:cxn modelId="{908B7873-4656-40F5-87EE-628C780B0BE7}" type="presParOf" srcId="{37C3E232-CA06-4669-AF8F-CA3C952F7809}" destId="{FFBAC945-0811-4C4D-B806-4837BC63A6CF}" srcOrd="3" destOrd="0" presId="urn:microsoft.com/office/officeart/2005/8/layout/cycle7"/>
    <dgm:cxn modelId="{F13F46F6-DC54-41CA-A1C2-4A2734D0D626}" type="presParOf" srcId="{FFBAC945-0811-4C4D-B806-4837BC63A6CF}" destId="{07D35FFB-DBB0-4443-A425-98BFDC66B024}" srcOrd="0" destOrd="0" presId="urn:microsoft.com/office/officeart/2005/8/layout/cycle7"/>
    <dgm:cxn modelId="{B785B926-97AC-4020-AE91-A29CAA8040F9}" type="presParOf" srcId="{37C3E232-CA06-4669-AF8F-CA3C952F7809}" destId="{E9350722-304E-4C6B-98E7-7A37A0E8A89C}" srcOrd="4" destOrd="0" presId="urn:microsoft.com/office/officeart/2005/8/layout/cycle7"/>
    <dgm:cxn modelId="{33A4FEFE-66C4-41E2-9378-BE9DB02C92E6}" type="presParOf" srcId="{37C3E232-CA06-4669-AF8F-CA3C952F7809}" destId="{92494145-86FF-4D80-9CF8-9EB1A9CE8EAF}" srcOrd="5" destOrd="0" presId="urn:microsoft.com/office/officeart/2005/8/layout/cycle7"/>
    <dgm:cxn modelId="{200BA40E-68F9-482B-A312-DC5EC7EE8A64}" type="presParOf" srcId="{92494145-86FF-4D80-9CF8-9EB1A9CE8EAF}" destId="{6BC9E87D-9311-48C8-805C-C2545458C3D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2E16F0-006B-4332-BF1B-EA27C288A5AD}"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GB"/>
        </a:p>
      </dgm:t>
    </dgm:pt>
    <dgm:pt modelId="{D2EA190E-A5E9-4F06-B03D-22F355B8F943}">
      <dgm:prSet phldrT="[Text]" phldr="0" custT="1"/>
      <dgm:spPr/>
      <dgm:t>
        <a:bodyPr/>
        <a:lstStyle/>
        <a:p>
          <a:r>
            <a:rPr lang="en-GB" sz="2800">
              <a:latin typeface="+mj-lt"/>
            </a:rPr>
            <a:t>Fully completed application</a:t>
          </a:r>
        </a:p>
      </dgm:t>
    </dgm:pt>
    <dgm:pt modelId="{674C1756-8465-4FD1-9D2C-540F0B7F180A}" type="parTrans" cxnId="{251E256C-1401-42DE-9201-4D3A8A60DD94}">
      <dgm:prSet/>
      <dgm:spPr/>
      <dgm:t>
        <a:bodyPr/>
        <a:lstStyle/>
        <a:p>
          <a:endParaRPr lang="en-GB"/>
        </a:p>
      </dgm:t>
    </dgm:pt>
    <dgm:pt modelId="{965C94D4-28D2-4E1D-A057-8C7F8287F41C}" type="sibTrans" cxnId="{251E256C-1401-42DE-9201-4D3A8A60DD94}">
      <dgm:prSet/>
      <dgm:spPr/>
      <dgm:t>
        <a:bodyPr/>
        <a:lstStyle/>
        <a:p>
          <a:endParaRPr lang="en-GB"/>
        </a:p>
      </dgm:t>
    </dgm:pt>
    <dgm:pt modelId="{54E261A8-AED8-4459-9568-2B179EE85C49}">
      <dgm:prSet phldrT="[Text]" phldr="0" custT="1"/>
      <dgm:spPr/>
      <dgm:t>
        <a:bodyPr/>
        <a:lstStyle/>
        <a:p>
          <a:r>
            <a:rPr lang="en-GB" sz="2800">
              <a:latin typeface="+mj-lt"/>
            </a:rPr>
            <a:t>Evidence of all changes</a:t>
          </a:r>
        </a:p>
      </dgm:t>
    </dgm:pt>
    <dgm:pt modelId="{DEA1A8AE-A030-42E6-B5B1-F3696FC3AC3C}" type="parTrans" cxnId="{8A901DC6-A9DB-4573-B982-A0D2E771A4CD}">
      <dgm:prSet/>
      <dgm:spPr/>
      <dgm:t>
        <a:bodyPr/>
        <a:lstStyle/>
        <a:p>
          <a:endParaRPr lang="en-GB"/>
        </a:p>
      </dgm:t>
    </dgm:pt>
    <dgm:pt modelId="{18480ADF-B54F-42BD-B913-3C20BCEBFB8A}" type="sibTrans" cxnId="{8A901DC6-A9DB-4573-B982-A0D2E771A4CD}">
      <dgm:prSet/>
      <dgm:spPr/>
      <dgm:t>
        <a:bodyPr/>
        <a:lstStyle/>
        <a:p>
          <a:endParaRPr lang="en-GB"/>
        </a:p>
      </dgm:t>
    </dgm:pt>
    <dgm:pt modelId="{44CC0A09-6FDA-458F-B4E7-0EB62A23AE8A}">
      <dgm:prSet phldrT="[Text]" phldr="0" custT="1"/>
      <dgm:spPr/>
      <dgm:t>
        <a:bodyPr/>
        <a:lstStyle/>
        <a:p>
          <a:r>
            <a:rPr lang="en-GB" sz="2800">
              <a:latin typeface="+mj-lt"/>
            </a:rPr>
            <a:t>Time limit</a:t>
          </a:r>
        </a:p>
      </dgm:t>
    </dgm:pt>
    <dgm:pt modelId="{E9E43CF7-8398-41AB-8113-7D40158F5C37}" type="parTrans" cxnId="{CE608EDE-63AD-4A67-A415-9017C3142394}">
      <dgm:prSet/>
      <dgm:spPr/>
      <dgm:t>
        <a:bodyPr/>
        <a:lstStyle/>
        <a:p>
          <a:endParaRPr lang="en-GB"/>
        </a:p>
      </dgm:t>
    </dgm:pt>
    <dgm:pt modelId="{1E19E6F8-DB83-4BED-8AD6-74F6D8553154}" type="sibTrans" cxnId="{CE608EDE-63AD-4A67-A415-9017C3142394}">
      <dgm:prSet/>
      <dgm:spPr/>
      <dgm:t>
        <a:bodyPr/>
        <a:lstStyle/>
        <a:p>
          <a:endParaRPr lang="en-GB"/>
        </a:p>
      </dgm:t>
    </dgm:pt>
    <dgm:pt modelId="{01B431EC-A074-40AA-BDD0-8AAB01CEE2A1}">
      <dgm:prSet phldrT="[Text]" phldr="0" custT="1"/>
      <dgm:spPr/>
      <dgm:t>
        <a:bodyPr/>
        <a:lstStyle/>
        <a:p>
          <a:r>
            <a:rPr lang="en-GB" sz="2800">
              <a:latin typeface="+mj-lt"/>
            </a:rPr>
            <a:t>Liability</a:t>
          </a:r>
        </a:p>
      </dgm:t>
    </dgm:pt>
    <dgm:pt modelId="{F95AB7BB-E9DD-4F10-A99D-5738CA3C42A3}" type="parTrans" cxnId="{84999BED-0204-4361-9287-2EA159E5F175}">
      <dgm:prSet/>
      <dgm:spPr/>
      <dgm:t>
        <a:bodyPr/>
        <a:lstStyle/>
        <a:p>
          <a:endParaRPr lang="en-GB"/>
        </a:p>
      </dgm:t>
    </dgm:pt>
    <dgm:pt modelId="{1678CB47-0A00-4181-88AE-E18190920A1C}" type="sibTrans" cxnId="{84999BED-0204-4361-9287-2EA159E5F175}">
      <dgm:prSet/>
      <dgm:spPr/>
      <dgm:t>
        <a:bodyPr/>
        <a:lstStyle/>
        <a:p>
          <a:endParaRPr lang="en-GB"/>
        </a:p>
      </dgm:t>
    </dgm:pt>
    <dgm:pt modelId="{EAEAD28B-5615-4CF7-B3AB-A104626BCFC6}" type="pres">
      <dgm:prSet presAssocID="{572E16F0-006B-4332-BF1B-EA27C288A5AD}" presName="matrix" presStyleCnt="0">
        <dgm:presLayoutVars>
          <dgm:chMax val="1"/>
          <dgm:dir/>
          <dgm:resizeHandles val="exact"/>
        </dgm:presLayoutVars>
      </dgm:prSet>
      <dgm:spPr/>
    </dgm:pt>
    <dgm:pt modelId="{6B47C1CC-6F5A-4EFC-9B56-FEA30B5E18D1}" type="pres">
      <dgm:prSet presAssocID="{572E16F0-006B-4332-BF1B-EA27C288A5AD}" presName="diamond" presStyleLbl="bgShp" presStyleIdx="0" presStyleCnt="1" custScaleX="110817"/>
      <dgm:spPr/>
    </dgm:pt>
    <dgm:pt modelId="{3327492E-2A32-4341-8A5A-5ED5238B5F29}" type="pres">
      <dgm:prSet presAssocID="{572E16F0-006B-4332-BF1B-EA27C288A5AD}" presName="quad1" presStyleLbl="node1" presStyleIdx="0" presStyleCnt="4" custScaleX="112295">
        <dgm:presLayoutVars>
          <dgm:chMax val="0"/>
          <dgm:chPref val="0"/>
          <dgm:bulletEnabled val="1"/>
        </dgm:presLayoutVars>
      </dgm:prSet>
      <dgm:spPr/>
    </dgm:pt>
    <dgm:pt modelId="{6D2A8878-5AD9-413F-9899-852ADCA76B6E}" type="pres">
      <dgm:prSet presAssocID="{572E16F0-006B-4332-BF1B-EA27C288A5AD}" presName="quad2" presStyleLbl="node1" presStyleIdx="1" presStyleCnt="4" custScaleX="110749" custLinFactNeighborX="7168">
        <dgm:presLayoutVars>
          <dgm:chMax val="0"/>
          <dgm:chPref val="0"/>
          <dgm:bulletEnabled val="1"/>
        </dgm:presLayoutVars>
      </dgm:prSet>
      <dgm:spPr/>
    </dgm:pt>
    <dgm:pt modelId="{ABA92EFA-33B8-4C3D-9E7C-72F251FF735A}" type="pres">
      <dgm:prSet presAssocID="{572E16F0-006B-4332-BF1B-EA27C288A5AD}" presName="quad3" presStyleLbl="node1" presStyleIdx="2" presStyleCnt="4" custScaleX="112296">
        <dgm:presLayoutVars>
          <dgm:chMax val="0"/>
          <dgm:chPref val="0"/>
          <dgm:bulletEnabled val="1"/>
        </dgm:presLayoutVars>
      </dgm:prSet>
      <dgm:spPr/>
    </dgm:pt>
    <dgm:pt modelId="{0338F6BF-4CA6-40A0-8C3D-ED7AA6359A14}" type="pres">
      <dgm:prSet presAssocID="{572E16F0-006B-4332-BF1B-EA27C288A5AD}" presName="quad4" presStyleLbl="node1" presStyleIdx="3" presStyleCnt="4" custScaleX="111944" custLinFactNeighborX="8960">
        <dgm:presLayoutVars>
          <dgm:chMax val="0"/>
          <dgm:chPref val="0"/>
          <dgm:bulletEnabled val="1"/>
        </dgm:presLayoutVars>
      </dgm:prSet>
      <dgm:spPr/>
    </dgm:pt>
  </dgm:ptLst>
  <dgm:cxnLst>
    <dgm:cxn modelId="{69792C04-5534-4983-8C16-3C8420EB5DBF}" type="presOf" srcId="{D2EA190E-A5E9-4F06-B03D-22F355B8F943}" destId="{3327492E-2A32-4341-8A5A-5ED5238B5F29}" srcOrd="0" destOrd="0" presId="urn:microsoft.com/office/officeart/2005/8/layout/matrix3"/>
    <dgm:cxn modelId="{5A62482A-8B4E-4F9E-9DA8-B183B1A5D238}" type="presOf" srcId="{01B431EC-A074-40AA-BDD0-8AAB01CEE2A1}" destId="{0338F6BF-4CA6-40A0-8C3D-ED7AA6359A14}" srcOrd="0" destOrd="0" presId="urn:microsoft.com/office/officeart/2005/8/layout/matrix3"/>
    <dgm:cxn modelId="{251E256C-1401-42DE-9201-4D3A8A60DD94}" srcId="{572E16F0-006B-4332-BF1B-EA27C288A5AD}" destId="{D2EA190E-A5E9-4F06-B03D-22F355B8F943}" srcOrd="0" destOrd="0" parTransId="{674C1756-8465-4FD1-9D2C-540F0B7F180A}" sibTransId="{965C94D4-28D2-4E1D-A057-8C7F8287F41C}"/>
    <dgm:cxn modelId="{234B456E-9322-4301-A0EC-DE4FDA0BA54B}" type="presOf" srcId="{572E16F0-006B-4332-BF1B-EA27C288A5AD}" destId="{EAEAD28B-5615-4CF7-B3AB-A104626BCFC6}" srcOrd="0" destOrd="0" presId="urn:microsoft.com/office/officeart/2005/8/layout/matrix3"/>
    <dgm:cxn modelId="{1835027D-10B6-46D2-894E-9B06D0BE98B3}" type="presOf" srcId="{54E261A8-AED8-4459-9568-2B179EE85C49}" destId="{6D2A8878-5AD9-413F-9899-852ADCA76B6E}" srcOrd="0" destOrd="0" presId="urn:microsoft.com/office/officeart/2005/8/layout/matrix3"/>
    <dgm:cxn modelId="{8A901DC6-A9DB-4573-B982-A0D2E771A4CD}" srcId="{572E16F0-006B-4332-BF1B-EA27C288A5AD}" destId="{54E261A8-AED8-4459-9568-2B179EE85C49}" srcOrd="1" destOrd="0" parTransId="{DEA1A8AE-A030-42E6-B5B1-F3696FC3AC3C}" sibTransId="{18480ADF-B54F-42BD-B913-3C20BCEBFB8A}"/>
    <dgm:cxn modelId="{0AD8DCC7-3ED4-4B53-9D23-BCEFDA28D05A}" type="presOf" srcId="{44CC0A09-6FDA-458F-B4E7-0EB62A23AE8A}" destId="{ABA92EFA-33B8-4C3D-9E7C-72F251FF735A}" srcOrd="0" destOrd="0" presId="urn:microsoft.com/office/officeart/2005/8/layout/matrix3"/>
    <dgm:cxn modelId="{CE608EDE-63AD-4A67-A415-9017C3142394}" srcId="{572E16F0-006B-4332-BF1B-EA27C288A5AD}" destId="{44CC0A09-6FDA-458F-B4E7-0EB62A23AE8A}" srcOrd="2" destOrd="0" parTransId="{E9E43CF7-8398-41AB-8113-7D40158F5C37}" sibTransId="{1E19E6F8-DB83-4BED-8AD6-74F6D8553154}"/>
    <dgm:cxn modelId="{84999BED-0204-4361-9287-2EA159E5F175}" srcId="{572E16F0-006B-4332-BF1B-EA27C288A5AD}" destId="{01B431EC-A074-40AA-BDD0-8AAB01CEE2A1}" srcOrd="3" destOrd="0" parTransId="{F95AB7BB-E9DD-4F10-A99D-5738CA3C42A3}" sibTransId="{1678CB47-0A00-4181-88AE-E18190920A1C}"/>
    <dgm:cxn modelId="{387C9482-AE8F-4BE2-9AC0-C47102EEB9A0}" type="presParOf" srcId="{EAEAD28B-5615-4CF7-B3AB-A104626BCFC6}" destId="{6B47C1CC-6F5A-4EFC-9B56-FEA30B5E18D1}" srcOrd="0" destOrd="0" presId="urn:microsoft.com/office/officeart/2005/8/layout/matrix3"/>
    <dgm:cxn modelId="{57B30BAE-4EE5-45B0-9928-D2FB4AC3138E}" type="presParOf" srcId="{EAEAD28B-5615-4CF7-B3AB-A104626BCFC6}" destId="{3327492E-2A32-4341-8A5A-5ED5238B5F29}" srcOrd="1" destOrd="0" presId="urn:microsoft.com/office/officeart/2005/8/layout/matrix3"/>
    <dgm:cxn modelId="{903E4E91-4FD5-421B-872D-983658E4942E}" type="presParOf" srcId="{EAEAD28B-5615-4CF7-B3AB-A104626BCFC6}" destId="{6D2A8878-5AD9-413F-9899-852ADCA76B6E}" srcOrd="2" destOrd="0" presId="urn:microsoft.com/office/officeart/2005/8/layout/matrix3"/>
    <dgm:cxn modelId="{8B4156B9-99F4-478E-B17A-A5B255B278F4}" type="presParOf" srcId="{EAEAD28B-5615-4CF7-B3AB-A104626BCFC6}" destId="{ABA92EFA-33B8-4C3D-9E7C-72F251FF735A}" srcOrd="3" destOrd="0" presId="urn:microsoft.com/office/officeart/2005/8/layout/matrix3"/>
    <dgm:cxn modelId="{81E95527-6EF9-4A44-91E5-DDB45E9DF784}" type="presParOf" srcId="{EAEAD28B-5615-4CF7-B3AB-A104626BCFC6}" destId="{0338F6BF-4CA6-40A0-8C3D-ED7AA635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E16F0-006B-4332-BF1B-EA27C288A5AD}"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GB"/>
        </a:p>
      </dgm:t>
    </dgm:pt>
    <dgm:pt modelId="{D2EA190E-A5E9-4F06-B03D-22F355B8F943}">
      <dgm:prSet phldrT="[Text]" phldr="0" custT="1"/>
      <dgm:spPr/>
      <dgm:t>
        <a:bodyPr/>
        <a:lstStyle/>
        <a:p>
          <a:r>
            <a:rPr lang="en-GB" sz="2800">
              <a:latin typeface="+mj-lt"/>
            </a:rPr>
            <a:t>Evidence</a:t>
          </a:r>
        </a:p>
      </dgm:t>
    </dgm:pt>
    <dgm:pt modelId="{674C1756-8465-4FD1-9D2C-540F0B7F180A}" type="parTrans" cxnId="{251E256C-1401-42DE-9201-4D3A8A60DD94}">
      <dgm:prSet/>
      <dgm:spPr/>
      <dgm:t>
        <a:bodyPr/>
        <a:lstStyle/>
        <a:p>
          <a:endParaRPr lang="en-GB"/>
        </a:p>
      </dgm:t>
    </dgm:pt>
    <dgm:pt modelId="{965C94D4-28D2-4E1D-A057-8C7F8287F41C}" type="sibTrans" cxnId="{251E256C-1401-42DE-9201-4D3A8A60DD94}">
      <dgm:prSet/>
      <dgm:spPr/>
      <dgm:t>
        <a:bodyPr/>
        <a:lstStyle/>
        <a:p>
          <a:endParaRPr lang="en-GB"/>
        </a:p>
      </dgm:t>
    </dgm:pt>
    <dgm:pt modelId="{54E261A8-AED8-4459-9568-2B179EE85C49}">
      <dgm:prSet phldrT="[Text]" phldr="0" custT="1"/>
      <dgm:spPr/>
      <dgm:t>
        <a:bodyPr/>
        <a:lstStyle/>
        <a:p>
          <a:r>
            <a:rPr lang="en-GB" sz="2800">
              <a:latin typeface="+mj-lt"/>
            </a:rPr>
            <a:t>Email / via the portal</a:t>
          </a:r>
        </a:p>
      </dgm:t>
    </dgm:pt>
    <dgm:pt modelId="{DEA1A8AE-A030-42E6-B5B1-F3696FC3AC3C}" type="parTrans" cxnId="{8A901DC6-A9DB-4573-B982-A0D2E771A4CD}">
      <dgm:prSet/>
      <dgm:spPr/>
      <dgm:t>
        <a:bodyPr/>
        <a:lstStyle/>
        <a:p>
          <a:endParaRPr lang="en-GB"/>
        </a:p>
      </dgm:t>
    </dgm:pt>
    <dgm:pt modelId="{18480ADF-B54F-42BD-B913-3C20BCEBFB8A}" type="sibTrans" cxnId="{8A901DC6-A9DB-4573-B982-A0D2E771A4CD}">
      <dgm:prSet/>
      <dgm:spPr/>
      <dgm:t>
        <a:bodyPr/>
        <a:lstStyle/>
        <a:p>
          <a:endParaRPr lang="en-GB"/>
        </a:p>
      </dgm:t>
    </dgm:pt>
    <dgm:pt modelId="{44CC0A09-6FDA-458F-B4E7-0EB62A23AE8A}">
      <dgm:prSet phldrT="[Text]" phldr="0" custT="1"/>
      <dgm:spPr/>
      <dgm:t>
        <a:bodyPr/>
        <a:lstStyle/>
        <a:p>
          <a:r>
            <a:rPr lang="en-GB" sz="2800">
              <a:latin typeface="+mj-lt"/>
            </a:rPr>
            <a:t>No time limit</a:t>
          </a:r>
        </a:p>
      </dgm:t>
    </dgm:pt>
    <dgm:pt modelId="{E9E43CF7-8398-41AB-8113-7D40158F5C37}" type="parTrans" cxnId="{CE608EDE-63AD-4A67-A415-9017C3142394}">
      <dgm:prSet/>
      <dgm:spPr/>
      <dgm:t>
        <a:bodyPr/>
        <a:lstStyle/>
        <a:p>
          <a:endParaRPr lang="en-GB"/>
        </a:p>
      </dgm:t>
    </dgm:pt>
    <dgm:pt modelId="{1E19E6F8-DB83-4BED-8AD6-74F6D8553154}" type="sibTrans" cxnId="{CE608EDE-63AD-4A67-A415-9017C3142394}">
      <dgm:prSet/>
      <dgm:spPr/>
      <dgm:t>
        <a:bodyPr/>
        <a:lstStyle/>
        <a:p>
          <a:endParaRPr lang="en-GB"/>
        </a:p>
      </dgm:t>
    </dgm:pt>
    <dgm:pt modelId="{01B431EC-A074-40AA-BDD0-8AAB01CEE2A1}">
      <dgm:prSet phldrT="[Text]" phldr="0" custT="1"/>
      <dgm:spPr/>
      <dgm:t>
        <a:bodyPr/>
        <a:lstStyle/>
        <a:p>
          <a:r>
            <a:rPr lang="en-GB" sz="2800">
              <a:latin typeface="+mj-lt"/>
            </a:rPr>
            <a:t>Payments</a:t>
          </a:r>
        </a:p>
      </dgm:t>
    </dgm:pt>
    <dgm:pt modelId="{F95AB7BB-E9DD-4F10-A99D-5738CA3C42A3}" type="parTrans" cxnId="{84999BED-0204-4361-9287-2EA159E5F175}">
      <dgm:prSet/>
      <dgm:spPr/>
      <dgm:t>
        <a:bodyPr/>
        <a:lstStyle/>
        <a:p>
          <a:endParaRPr lang="en-GB"/>
        </a:p>
      </dgm:t>
    </dgm:pt>
    <dgm:pt modelId="{1678CB47-0A00-4181-88AE-E18190920A1C}" type="sibTrans" cxnId="{84999BED-0204-4361-9287-2EA159E5F175}">
      <dgm:prSet/>
      <dgm:spPr/>
      <dgm:t>
        <a:bodyPr/>
        <a:lstStyle/>
        <a:p>
          <a:endParaRPr lang="en-GB"/>
        </a:p>
      </dgm:t>
    </dgm:pt>
    <dgm:pt modelId="{EAEAD28B-5615-4CF7-B3AB-A104626BCFC6}" type="pres">
      <dgm:prSet presAssocID="{572E16F0-006B-4332-BF1B-EA27C288A5AD}" presName="matrix" presStyleCnt="0">
        <dgm:presLayoutVars>
          <dgm:chMax val="1"/>
          <dgm:dir/>
          <dgm:resizeHandles val="exact"/>
        </dgm:presLayoutVars>
      </dgm:prSet>
      <dgm:spPr/>
    </dgm:pt>
    <dgm:pt modelId="{6B47C1CC-6F5A-4EFC-9B56-FEA30B5E18D1}" type="pres">
      <dgm:prSet presAssocID="{572E16F0-006B-4332-BF1B-EA27C288A5AD}" presName="diamond" presStyleLbl="bgShp" presStyleIdx="0" presStyleCnt="1" custScaleX="110817" custLinFactNeighborY="278"/>
      <dgm:spPr/>
    </dgm:pt>
    <dgm:pt modelId="{3327492E-2A32-4341-8A5A-5ED5238B5F29}" type="pres">
      <dgm:prSet presAssocID="{572E16F0-006B-4332-BF1B-EA27C288A5AD}" presName="quad1" presStyleLbl="node1" presStyleIdx="0" presStyleCnt="4" custScaleX="112295">
        <dgm:presLayoutVars>
          <dgm:chMax val="0"/>
          <dgm:chPref val="0"/>
          <dgm:bulletEnabled val="1"/>
        </dgm:presLayoutVars>
      </dgm:prSet>
      <dgm:spPr/>
    </dgm:pt>
    <dgm:pt modelId="{6D2A8878-5AD9-413F-9899-852ADCA76B6E}" type="pres">
      <dgm:prSet presAssocID="{572E16F0-006B-4332-BF1B-EA27C288A5AD}" presName="quad2" presStyleLbl="node1" presStyleIdx="1" presStyleCnt="4" custScaleX="110749" custLinFactNeighborX="7168">
        <dgm:presLayoutVars>
          <dgm:chMax val="0"/>
          <dgm:chPref val="0"/>
          <dgm:bulletEnabled val="1"/>
        </dgm:presLayoutVars>
      </dgm:prSet>
      <dgm:spPr/>
    </dgm:pt>
    <dgm:pt modelId="{ABA92EFA-33B8-4C3D-9E7C-72F251FF735A}" type="pres">
      <dgm:prSet presAssocID="{572E16F0-006B-4332-BF1B-EA27C288A5AD}" presName="quad3" presStyleLbl="node1" presStyleIdx="2" presStyleCnt="4" custScaleX="112296">
        <dgm:presLayoutVars>
          <dgm:chMax val="0"/>
          <dgm:chPref val="0"/>
          <dgm:bulletEnabled val="1"/>
        </dgm:presLayoutVars>
      </dgm:prSet>
      <dgm:spPr/>
    </dgm:pt>
    <dgm:pt modelId="{0338F6BF-4CA6-40A0-8C3D-ED7AA6359A14}" type="pres">
      <dgm:prSet presAssocID="{572E16F0-006B-4332-BF1B-EA27C288A5AD}" presName="quad4" presStyleLbl="node1" presStyleIdx="3" presStyleCnt="4" custScaleX="111944" custLinFactNeighborX="8960">
        <dgm:presLayoutVars>
          <dgm:chMax val="0"/>
          <dgm:chPref val="0"/>
          <dgm:bulletEnabled val="1"/>
        </dgm:presLayoutVars>
      </dgm:prSet>
      <dgm:spPr/>
    </dgm:pt>
  </dgm:ptLst>
  <dgm:cxnLst>
    <dgm:cxn modelId="{69792C04-5534-4983-8C16-3C8420EB5DBF}" type="presOf" srcId="{D2EA190E-A5E9-4F06-B03D-22F355B8F943}" destId="{3327492E-2A32-4341-8A5A-5ED5238B5F29}" srcOrd="0" destOrd="0" presId="urn:microsoft.com/office/officeart/2005/8/layout/matrix3"/>
    <dgm:cxn modelId="{5A62482A-8B4E-4F9E-9DA8-B183B1A5D238}" type="presOf" srcId="{01B431EC-A074-40AA-BDD0-8AAB01CEE2A1}" destId="{0338F6BF-4CA6-40A0-8C3D-ED7AA6359A14}" srcOrd="0" destOrd="0" presId="urn:microsoft.com/office/officeart/2005/8/layout/matrix3"/>
    <dgm:cxn modelId="{251E256C-1401-42DE-9201-4D3A8A60DD94}" srcId="{572E16F0-006B-4332-BF1B-EA27C288A5AD}" destId="{D2EA190E-A5E9-4F06-B03D-22F355B8F943}" srcOrd="0" destOrd="0" parTransId="{674C1756-8465-4FD1-9D2C-540F0B7F180A}" sibTransId="{965C94D4-28D2-4E1D-A057-8C7F8287F41C}"/>
    <dgm:cxn modelId="{234B456E-9322-4301-A0EC-DE4FDA0BA54B}" type="presOf" srcId="{572E16F0-006B-4332-BF1B-EA27C288A5AD}" destId="{EAEAD28B-5615-4CF7-B3AB-A104626BCFC6}" srcOrd="0" destOrd="0" presId="urn:microsoft.com/office/officeart/2005/8/layout/matrix3"/>
    <dgm:cxn modelId="{1835027D-10B6-46D2-894E-9B06D0BE98B3}" type="presOf" srcId="{54E261A8-AED8-4459-9568-2B179EE85C49}" destId="{6D2A8878-5AD9-413F-9899-852ADCA76B6E}" srcOrd="0" destOrd="0" presId="urn:microsoft.com/office/officeart/2005/8/layout/matrix3"/>
    <dgm:cxn modelId="{8A901DC6-A9DB-4573-B982-A0D2E771A4CD}" srcId="{572E16F0-006B-4332-BF1B-EA27C288A5AD}" destId="{54E261A8-AED8-4459-9568-2B179EE85C49}" srcOrd="1" destOrd="0" parTransId="{DEA1A8AE-A030-42E6-B5B1-F3696FC3AC3C}" sibTransId="{18480ADF-B54F-42BD-B913-3C20BCEBFB8A}"/>
    <dgm:cxn modelId="{0AD8DCC7-3ED4-4B53-9D23-BCEFDA28D05A}" type="presOf" srcId="{44CC0A09-6FDA-458F-B4E7-0EB62A23AE8A}" destId="{ABA92EFA-33B8-4C3D-9E7C-72F251FF735A}" srcOrd="0" destOrd="0" presId="urn:microsoft.com/office/officeart/2005/8/layout/matrix3"/>
    <dgm:cxn modelId="{CE608EDE-63AD-4A67-A415-9017C3142394}" srcId="{572E16F0-006B-4332-BF1B-EA27C288A5AD}" destId="{44CC0A09-6FDA-458F-B4E7-0EB62A23AE8A}" srcOrd="2" destOrd="0" parTransId="{E9E43CF7-8398-41AB-8113-7D40158F5C37}" sibTransId="{1E19E6F8-DB83-4BED-8AD6-74F6D8553154}"/>
    <dgm:cxn modelId="{84999BED-0204-4361-9287-2EA159E5F175}" srcId="{572E16F0-006B-4332-BF1B-EA27C288A5AD}" destId="{01B431EC-A074-40AA-BDD0-8AAB01CEE2A1}" srcOrd="3" destOrd="0" parTransId="{F95AB7BB-E9DD-4F10-A99D-5738CA3C42A3}" sibTransId="{1678CB47-0A00-4181-88AE-E18190920A1C}"/>
    <dgm:cxn modelId="{387C9482-AE8F-4BE2-9AC0-C47102EEB9A0}" type="presParOf" srcId="{EAEAD28B-5615-4CF7-B3AB-A104626BCFC6}" destId="{6B47C1CC-6F5A-4EFC-9B56-FEA30B5E18D1}" srcOrd="0" destOrd="0" presId="urn:microsoft.com/office/officeart/2005/8/layout/matrix3"/>
    <dgm:cxn modelId="{57B30BAE-4EE5-45B0-9928-D2FB4AC3138E}" type="presParOf" srcId="{EAEAD28B-5615-4CF7-B3AB-A104626BCFC6}" destId="{3327492E-2A32-4341-8A5A-5ED5238B5F29}" srcOrd="1" destOrd="0" presId="urn:microsoft.com/office/officeart/2005/8/layout/matrix3"/>
    <dgm:cxn modelId="{903E4E91-4FD5-421B-872D-983658E4942E}" type="presParOf" srcId="{EAEAD28B-5615-4CF7-B3AB-A104626BCFC6}" destId="{6D2A8878-5AD9-413F-9899-852ADCA76B6E}" srcOrd="2" destOrd="0" presId="urn:microsoft.com/office/officeart/2005/8/layout/matrix3"/>
    <dgm:cxn modelId="{8B4156B9-99F4-478E-B17A-A5B255B278F4}" type="presParOf" srcId="{EAEAD28B-5615-4CF7-B3AB-A104626BCFC6}" destId="{ABA92EFA-33B8-4C3D-9E7C-72F251FF735A}" srcOrd="3" destOrd="0" presId="urn:microsoft.com/office/officeart/2005/8/layout/matrix3"/>
    <dgm:cxn modelId="{81E95527-6EF9-4A44-91E5-DDB45E9DF784}" type="presParOf" srcId="{EAEAD28B-5615-4CF7-B3AB-A104626BCFC6}" destId="{0338F6BF-4CA6-40A0-8C3D-ED7AA635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2E16F0-006B-4332-BF1B-EA27C288A5AD}"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GB"/>
        </a:p>
      </dgm:t>
    </dgm:pt>
    <dgm:pt modelId="{D2EA190E-A5E9-4F06-B03D-22F355B8F943}">
      <dgm:prSet phldrT="[Text]" phldr="0" custT="1"/>
      <dgm:spPr/>
      <dgm:t>
        <a:bodyPr/>
        <a:lstStyle/>
        <a:p>
          <a:r>
            <a:rPr lang="en-GB" sz="2600">
              <a:latin typeface="+mj-lt"/>
            </a:rPr>
            <a:t>Enforcement of time limits</a:t>
          </a:r>
        </a:p>
      </dgm:t>
    </dgm:pt>
    <dgm:pt modelId="{674C1756-8465-4FD1-9D2C-540F0B7F180A}" type="parTrans" cxnId="{251E256C-1401-42DE-9201-4D3A8A60DD94}">
      <dgm:prSet/>
      <dgm:spPr/>
      <dgm:t>
        <a:bodyPr/>
        <a:lstStyle/>
        <a:p>
          <a:endParaRPr lang="en-GB"/>
        </a:p>
      </dgm:t>
    </dgm:pt>
    <dgm:pt modelId="{965C94D4-28D2-4E1D-A057-8C7F8287F41C}" type="sibTrans" cxnId="{251E256C-1401-42DE-9201-4D3A8A60DD94}">
      <dgm:prSet/>
      <dgm:spPr/>
      <dgm:t>
        <a:bodyPr/>
        <a:lstStyle/>
        <a:p>
          <a:endParaRPr lang="en-GB"/>
        </a:p>
      </dgm:t>
    </dgm:pt>
    <dgm:pt modelId="{54E261A8-AED8-4459-9568-2B179EE85C49}">
      <dgm:prSet phldrT="[Text]" phldr="0" custT="1"/>
      <dgm:spPr/>
      <dgm:t>
        <a:bodyPr/>
        <a:lstStyle/>
        <a:p>
          <a:r>
            <a:rPr lang="en-GB" sz="2800">
              <a:latin typeface="+mj-lt"/>
            </a:rPr>
            <a:t>Advise as soon as possible</a:t>
          </a:r>
        </a:p>
      </dgm:t>
    </dgm:pt>
    <dgm:pt modelId="{DEA1A8AE-A030-42E6-B5B1-F3696FC3AC3C}" type="parTrans" cxnId="{8A901DC6-A9DB-4573-B982-A0D2E771A4CD}">
      <dgm:prSet/>
      <dgm:spPr/>
      <dgm:t>
        <a:bodyPr/>
        <a:lstStyle/>
        <a:p>
          <a:endParaRPr lang="en-GB"/>
        </a:p>
      </dgm:t>
    </dgm:pt>
    <dgm:pt modelId="{18480ADF-B54F-42BD-B913-3C20BCEBFB8A}" type="sibTrans" cxnId="{8A901DC6-A9DB-4573-B982-A0D2E771A4CD}">
      <dgm:prSet/>
      <dgm:spPr/>
      <dgm:t>
        <a:bodyPr/>
        <a:lstStyle/>
        <a:p>
          <a:endParaRPr lang="en-GB"/>
        </a:p>
      </dgm:t>
    </dgm:pt>
    <dgm:pt modelId="{44CC0A09-6FDA-458F-B4E7-0EB62A23AE8A}">
      <dgm:prSet phldrT="[Text]" phldr="0" custT="1"/>
      <dgm:spPr/>
      <dgm:t>
        <a:bodyPr/>
        <a:lstStyle/>
        <a:p>
          <a:r>
            <a:rPr lang="en-GB" sz="2800">
              <a:latin typeface="+mj-lt"/>
            </a:rPr>
            <a:t>Advise of attempts made</a:t>
          </a:r>
        </a:p>
      </dgm:t>
    </dgm:pt>
    <dgm:pt modelId="{E9E43CF7-8398-41AB-8113-7D40158F5C37}" type="parTrans" cxnId="{CE608EDE-63AD-4A67-A415-9017C3142394}">
      <dgm:prSet/>
      <dgm:spPr/>
      <dgm:t>
        <a:bodyPr/>
        <a:lstStyle/>
        <a:p>
          <a:endParaRPr lang="en-GB"/>
        </a:p>
      </dgm:t>
    </dgm:pt>
    <dgm:pt modelId="{1E19E6F8-DB83-4BED-8AD6-74F6D8553154}" type="sibTrans" cxnId="{CE608EDE-63AD-4A67-A415-9017C3142394}">
      <dgm:prSet/>
      <dgm:spPr/>
      <dgm:t>
        <a:bodyPr/>
        <a:lstStyle/>
        <a:p>
          <a:endParaRPr lang="en-GB"/>
        </a:p>
      </dgm:t>
    </dgm:pt>
    <dgm:pt modelId="{01B431EC-A074-40AA-BDD0-8AAB01CEE2A1}">
      <dgm:prSet phldrT="[Text]" phldr="0" custT="1"/>
      <dgm:spPr/>
      <dgm:t>
        <a:bodyPr/>
        <a:lstStyle/>
        <a:p>
          <a:r>
            <a:rPr lang="en-GB" sz="2800">
              <a:latin typeface="+mj-lt"/>
            </a:rPr>
            <a:t>Explain the issue</a:t>
          </a:r>
        </a:p>
      </dgm:t>
    </dgm:pt>
    <dgm:pt modelId="{F95AB7BB-E9DD-4F10-A99D-5738CA3C42A3}" type="parTrans" cxnId="{84999BED-0204-4361-9287-2EA159E5F175}">
      <dgm:prSet/>
      <dgm:spPr/>
      <dgm:t>
        <a:bodyPr/>
        <a:lstStyle/>
        <a:p>
          <a:endParaRPr lang="en-GB"/>
        </a:p>
      </dgm:t>
    </dgm:pt>
    <dgm:pt modelId="{1678CB47-0A00-4181-88AE-E18190920A1C}" type="sibTrans" cxnId="{84999BED-0204-4361-9287-2EA159E5F175}">
      <dgm:prSet/>
      <dgm:spPr/>
      <dgm:t>
        <a:bodyPr/>
        <a:lstStyle/>
        <a:p>
          <a:endParaRPr lang="en-GB"/>
        </a:p>
      </dgm:t>
    </dgm:pt>
    <dgm:pt modelId="{EAEAD28B-5615-4CF7-B3AB-A104626BCFC6}" type="pres">
      <dgm:prSet presAssocID="{572E16F0-006B-4332-BF1B-EA27C288A5AD}" presName="matrix" presStyleCnt="0">
        <dgm:presLayoutVars>
          <dgm:chMax val="1"/>
          <dgm:dir/>
          <dgm:resizeHandles val="exact"/>
        </dgm:presLayoutVars>
      </dgm:prSet>
      <dgm:spPr/>
    </dgm:pt>
    <dgm:pt modelId="{6B47C1CC-6F5A-4EFC-9B56-FEA30B5E18D1}" type="pres">
      <dgm:prSet presAssocID="{572E16F0-006B-4332-BF1B-EA27C288A5AD}" presName="diamond" presStyleLbl="bgShp" presStyleIdx="0" presStyleCnt="1" custScaleX="110817"/>
      <dgm:spPr/>
    </dgm:pt>
    <dgm:pt modelId="{3327492E-2A32-4341-8A5A-5ED5238B5F29}" type="pres">
      <dgm:prSet presAssocID="{572E16F0-006B-4332-BF1B-EA27C288A5AD}" presName="quad1" presStyleLbl="node1" presStyleIdx="0" presStyleCnt="4" custScaleX="119797">
        <dgm:presLayoutVars>
          <dgm:chMax val="0"/>
          <dgm:chPref val="0"/>
          <dgm:bulletEnabled val="1"/>
        </dgm:presLayoutVars>
      </dgm:prSet>
      <dgm:spPr/>
    </dgm:pt>
    <dgm:pt modelId="{6D2A8878-5AD9-413F-9899-852ADCA76B6E}" type="pres">
      <dgm:prSet presAssocID="{572E16F0-006B-4332-BF1B-EA27C288A5AD}" presName="quad2" presStyleLbl="node1" presStyleIdx="1" presStyleCnt="4" custScaleX="110749" custLinFactNeighborX="15055" custLinFactNeighborY="1913">
        <dgm:presLayoutVars>
          <dgm:chMax val="0"/>
          <dgm:chPref val="0"/>
          <dgm:bulletEnabled val="1"/>
        </dgm:presLayoutVars>
      </dgm:prSet>
      <dgm:spPr/>
    </dgm:pt>
    <dgm:pt modelId="{ABA92EFA-33B8-4C3D-9E7C-72F251FF735A}" type="pres">
      <dgm:prSet presAssocID="{572E16F0-006B-4332-BF1B-EA27C288A5AD}" presName="quad3" presStyleLbl="node1" presStyleIdx="2" presStyleCnt="4" custScaleX="124899">
        <dgm:presLayoutVars>
          <dgm:chMax val="0"/>
          <dgm:chPref val="0"/>
          <dgm:bulletEnabled val="1"/>
        </dgm:presLayoutVars>
      </dgm:prSet>
      <dgm:spPr/>
    </dgm:pt>
    <dgm:pt modelId="{0338F6BF-4CA6-40A0-8C3D-ED7AA6359A14}" type="pres">
      <dgm:prSet presAssocID="{572E16F0-006B-4332-BF1B-EA27C288A5AD}" presName="quad4" presStyleLbl="node1" presStyleIdx="3" presStyleCnt="4" custScaleX="111944" custLinFactNeighborX="14457">
        <dgm:presLayoutVars>
          <dgm:chMax val="0"/>
          <dgm:chPref val="0"/>
          <dgm:bulletEnabled val="1"/>
        </dgm:presLayoutVars>
      </dgm:prSet>
      <dgm:spPr/>
    </dgm:pt>
  </dgm:ptLst>
  <dgm:cxnLst>
    <dgm:cxn modelId="{69792C04-5534-4983-8C16-3C8420EB5DBF}" type="presOf" srcId="{D2EA190E-A5E9-4F06-B03D-22F355B8F943}" destId="{3327492E-2A32-4341-8A5A-5ED5238B5F29}" srcOrd="0" destOrd="0" presId="urn:microsoft.com/office/officeart/2005/8/layout/matrix3"/>
    <dgm:cxn modelId="{5A62482A-8B4E-4F9E-9DA8-B183B1A5D238}" type="presOf" srcId="{01B431EC-A074-40AA-BDD0-8AAB01CEE2A1}" destId="{0338F6BF-4CA6-40A0-8C3D-ED7AA6359A14}" srcOrd="0" destOrd="0" presId="urn:microsoft.com/office/officeart/2005/8/layout/matrix3"/>
    <dgm:cxn modelId="{251E256C-1401-42DE-9201-4D3A8A60DD94}" srcId="{572E16F0-006B-4332-BF1B-EA27C288A5AD}" destId="{D2EA190E-A5E9-4F06-B03D-22F355B8F943}" srcOrd="0" destOrd="0" parTransId="{674C1756-8465-4FD1-9D2C-540F0B7F180A}" sibTransId="{965C94D4-28D2-4E1D-A057-8C7F8287F41C}"/>
    <dgm:cxn modelId="{234B456E-9322-4301-A0EC-DE4FDA0BA54B}" type="presOf" srcId="{572E16F0-006B-4332-BF1B-EA27C288A5AD}" destId="{EAEAD28B-5615-4CF7-B3AB-A104626BCFC6}" srcOrd="0" destOrd="0" presId="urn:microsoft.com/office/officeart/2005/8/layout/matrix3"/>
    <dgm:cxn modelId="{1835027D-10B6-46D2-894E-9B06D0BE98B3}" type="presOf" srcId="{54E261A8-AED8-4459-9568-2B179EE85C49}" destId="{6D2A8878-5AD9-413F-9899-852ADCA76B6E}" srcOrd="0" destOrd="0" presId="urn:microsoft.com/office/officeart/2005/8/layout/matrix3"/>
    <dgm:cxn modelId="{8A901DC6-A9DB-4573-B982-A0D2E771A4CD}" srcId="{572E16F0-006B-4332-BF1B-EA27C288A5AD}" destId="{54E261A8-AED8-4459-9568-2B179EE85C49}" srcOrd="1" destOrd="0" parTransId="{DEA1A8AE-A030-42E6-B5B1-F3696FC3AC3C}" sibTransId="{18480ADF-B54F-42BD-B913-3C20BCEBFB8A}"/>
    <dgm:cxn modelId="{0AD8DCC7-3ED4-4B53-9D23-BCEFDA28D05A}" type="presOf" srcId="{44CC0A09-6FDA-458F-B4E7-0EB62A23AE8A}" destId="{ABA92EFA-33B8-4C3D-9E7C-72F251FF735A}" srcOrd="0" destOrd="0" presId="urn:microsoft.com/office/officeart/2005/8/layout/matrix3"/>
    <dgm:cxn modelId="{CE608EDE-63AD-4A67-A415-9017C3142394}" srcId="{572E16F0-006B-4332-BF1B-EA27C288A5AD}" destId="{44CC0A09-6FDA-458F-B4E7-0EB62A23AE8A}" srcOrd="2" destOrd="0" parTransId="{E9E43CF7-8398-41AB-8113-7D40158F5C37}" sibTransId="{1E19E6F8-DB83-4BED-8AD6-74F6D8553154}"/>
    <dgm:cxn modelId="{84999BED-0204-4361-9287-2EA159E5F175}" srcId="{572E16F0-006B-4332-BF1B-EA27C288A5AD}" destId="{01B431EC-A074-40AA-BDD0-8AAB01CEE2A1}" srcOrd="3" destOrd="0" parTransId="{F95AB7BB-E9DD-4F10-A99D-5738CA3C42A3}" sibTransId="{1678CB47-0A00-4181-88AE-E18190920A1C}"/>
    <dgm:cxn modelId="{387C9482-AE8F-4BE2-9AC0-C47102EEB9A0}" type="presParOf" srcId="{EAEAD28B-5615-4CF7-B3AB-A104626BCFC6}" destId="{6B47C1CC-6F5A-4EFC-9B56-FEA30B5E18D1}" srcOrd="0" destOrd="0" presId="urn:microsoft.com/office/officeart/2005/8/layout/matrix3"/>
    <dgm:cxn modelId="{57B30BAE-4EE5-45B0-9928-D2FB4AC3138E}" type="presParOf" srcId="{EAEAD28B-5615-4CF7-B3AB-A104626BCFC6}" destId="{3327492E-2A32-4341-8A5A-5ED5238B5F29}" srcOrd="1" destOrd="0" presId="urn:microsoft.com/office/officeart/2005/8/layout/matrix3"/>
    <dgm:cxn modelId="{903E4E91-4FD5-421B-872D-983658E4942E}" type="presParOf" srcId="{EAEAD28B-5615-4CF7-B3AB-A104626BCFC6}" destId="{6D2A8878-5AD9-413F-9899-852ADCA76B6E}" srcOrd="2" destOrd="0" presId="urn:microsoft.com/office/officeart/2005/8/layout/matrix3"/>
    <dgm:cxn modelId="{8B4156B9-99F4-478E-B17A-A5B255B278F4}" type="presParOf" srcId="{EAEAD28B-5615-4CF7-B3AB-A104626BCFC6}" destId="{ABA92EFA-33B8-4C3D-9E7C-72F251FF735A}" srcOrd="3" destOrd="0" presId="urn:microsoft.com/office/officeart/2005/8/layout/matrix3"/>
    <dgm:cxn modelId="{81E95527-6EF9-4A44-91E5-DDB45E9DF784}" type="presParOf" srcId="{EAEAD28B-5615-4CF7-B3AB-A104626BCFC6}" destId="{0338F6BF-4CA6-40A0-8C3D-ED7AA6359A1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Customer Services Team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r>
            <a:rPr lang="en-GB" sz="1800" b="0">
              <a:solidFill>
                <a:srgbClr val="276160"/>
              </a:solidFill>
              <a:latin typeface="Arial" panose="020B0604020202020204" pitchFamily="34" charset="0"/>
              <a:cs typeface="Arial" panose="020B0604020202020204" pitchFamily="34" charset="0"/>
            </a:rPr>
            <a:t>: </a:t>
          </a:r>
          <a:r>
            <a:rPr lang="en-GB" sz="1800" b="0" i="0">
              <a:solidFill>
                <a:srgbClr val="276160"/>
              </a:solidFill>
              <a:hlinkClick xmlns:r="http://schemas.openxmlformats.org/officeDocument/2006/relationships" r:id="rId1">
                <a:extLst>
                  <a:ext uri="{A12FA001-AC4F-418D-AE19-62706E023703}">
                    <ahyp:hlinkClr xmlns:ahyp="http://schemas.microsoft.com/office/drawing/2018/hyperlinkcolor" val="tx"/>
                  </a:ext>
                </a:extLst>
              </a:hlinkClick>
            </a:rPr>
            <a:t>Online-Support@justice.gov.uk</a:t>
          </a:r>
          <a:r>
            <a:rPr lang="en-GB" sz="1800" b="0" i="0">
              <a:solidFill>
                <a:srgbClr val="276160"/>
              </a:solidFill>
            </a:rPr>
            <a:t> </a:t>
          </a:r>
          <a:endParaRPr lang="en-GB" sz="1800">
            <a:solidFill>
              <a:srgbClr val="276160"/>
            </a:solidFill>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a:latin typeface="Arial" panose="020B0604020202020204" pitchFamily="34" charset="0"/>
              <a:cs typeface="Arial" panose="020B0604020202020204" pitchFamily="34" charset="0"/>
            </a:rPr>
            <a:t>Popular sessions are posted on the training website: </a:t>
          </a:r>
          <a:r>
            <a:rPr lang="en-GB" sz="1800">
              <a:solidFill>
                <a:srgbClr val="27616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Ministry of Justice</a:t>
          </a:r>
          <a:r>
            <a:rPr lang="en-GB" sz="1800">
              <a:solidFill>
                <a:srgbClr val="276160"/>
              </a:solidFill>
              <a:latin typeface="Arial" panose="020B0604020202020204" pitchFamily="34" charset="0"/>
              <a:cs typeface="Arial" panose="020B0604020202020204" pitchFamily="34" charset="0"/>
            </a:rPr>
            <a:t> </a:t>
          </a:r>
          <a:r>
            <a:rPr lang="en-GB" sz="1800">
              <a:latin typeface="+mn-lt"/>
              <a:cs typeface="Arial" panose="020B0604020202020204" pitchFamily="34" charset="0"/>
            </a:rPr>
            <a:t>and the LAA YouTube channel: </a:t>
          </a:r>
          <a:r>
            <a:rPr lang="en-GB" sz="1800">
              <a:solidFill>
                <a:srgbClr val="276160"/>
              </a:solidFill>
              <a:hlinkClick xmlns:r="http://schemas.openxmlformats.org/officeDocument/2006/relationships" r:id="rId3" tooltip="https://www.youtube.com/@legalaidagency4058?app=desktop">
                <a:extLst>
                  <a:ext uri="{A12FA001-AC4F-418D-AE19-62706E023703}">
                    <ahyp:hlinkClr xmlns:ahyp="http://schemas.microsoft.com/office/drawing/2018/hyperlinkcolor" val="tx"/>
                  </a:ext>
                </a:extLst>
              </a:hlinkClick>
            </a:rPr>
            <a:t>Legal Aid Agency YouTube channel</a:t>
          </a:r>
          <a:endParaRPr lang="en-GB" sz="1800">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D166097-ED3E-470C-AE56-F2987FEA9BAB}">
      <dgm:prSet phldr="0" custT="1"/>
      <dgm:spPr/>
      <dgm:t>
        <a:bodyPr/>
        <a:lstStyle/>
        <a:p>
          <a:r>
            <a:rPr lang="en-GB" sz="1800" b="0">
              <a:latin typeface="Arial" panose="020B0604020202020204" pitchFamily="34" charset="0"/>
              <a:cs typeface="Arial" panose="020B0604020202020204" pitchFamily="34" charset="0"/>
            </a:rPr>
            <a:t>Tel: 0300 200 2020 (Mon-Fri, 9.00-5.00)</a:t>
          </a:r>
          <a:endParaRPr lang="en-GB" sz="1800" b="0">
            <a:solidFill>
              <a:srgbClr val="276160"/>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endParaRPr>
        </a:p>
      </dgm:t>
    </dgm:pt>
    <dgm:pt modelId="{D048F453-435C-43AF-B0D9-49A808FCF4F0}" type="parTrans" cxnId="{38CA3829-F1E0-4657-9FAD-EE6C053F0622}">
      <dgm:prSet/>
      <dgm:spPr/>
      <dgm:t>
        <a:bodyPr/>
        <a:lstStyle/>
        <a:p>
          <a:endParaRPr lang="en-GB"/>
        </a:p>
      </dgm:t>
    </dgm:pt>
    <dgm:pt modelId="{3D50DC91-35B7-451A-AE4E-D135CC041837}" type="sibTrans" cxnId="{38CA3829-F1E0-4657-9FAD-EE6C053F0622}">
      <dgm:prSet/>
      <dgm:spPr/>
      <dgm:t>
        <a:bodyPr/>
        <a:lstStyle/>
        <a:p>
          <a:endParaRPr lang="en-GB"/>
        </a:p>
      </dgm:t>
    </dgm:pt>
    <dgm:pt modelId="{9F8DFC8E-4F55-415B-B50A-9DAD84FD7FEE}">
      <dgm:prSet custT="1"/>
      <dgm:spPr/>
      <dgm:t>
        <a:bodyPr/>
        <a:lstStyle/>
        <a:p>
          <a:r>
            <a:rPr lang="en-GB" sz="1800"/>
            <a:t>Remember to like and subscribe!</a:t>
          </a:r>
          <a:endParaRPr lang="en-GB" sz="1800">
            <a:latin typeface="Arial" panose="020B0604020202020204" pitchFamily="34" charset="0"/>
            <a:cs typeface="Arial" panose="020B0604020202020204" pitchFamily="34" charset="0"/>
          </a:endParaRPr>
        </a:p>
      </dgm:t>
    </dgm:pt>
    <dgm:pt modelId="{613314FB-CBEE-4D84-87F1-70B97CCAB9D1}" type="parTrans" cxnId="{12950DC0-2815-4D35-9738-857F1B4CFA6C}">
      <dgm:prSet/>
      <dgm:spPr/>
      <dgm:t>
        <a:bodyPr/>
        <a:lstStyle/>
        <a:p>
          <a:endParaRPr lang="en-GB"/>
        </a:p>
      </dgm:t>
    </dgm:pt>
    <dgm:pt modelId="{620711FF-DD7E-47EC-BA61-C7C6B9A582DA}" type="sibTrans" cxnId="{12950DC0-2815-4D35-9738-857F1B4CFA6C}">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3"/>
      <dgm:spPr/>
    </dgm:pt>
    <dgm:pt modelId="{150576E2-B4C6-4050-8FD4-CA95B847155B}" type="pres">
      <dgm:prSet presAssocID="{B35C3339-A81B-4400-A810-D0D06B9429A3}" presName="parentText" presStyleLbl="node1" presStyleIdx="0" presStyleCnt="3">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3">
        <dgm:presLayoutVars>
          <dgm:bulletEnabled val="1"/>
        </dgm:presLayoutVars>
      </dgm:prSet>
      <dgm:spPr/>
    </dgm:pt>
    <dgm:pt modelId="{AE3A173B-1284-41E7-8DDD-891D24D4FE94}" type="pres">
      <dgm:prSet presAssocID="{6C08E329-DE9B-401D-AFAD-9812E1A888E7}"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0" presStyleCnt="3"/>
      <dgm:spPr/>
    </dgm:pt>
    <dgm:pt modelId="{FE77AF1C-3A89-4C0E-AAED-39D2B822CEDF}" type="pres">
      <dgm:prSet presAssocID="{4FF9991D-4474-498A-A74B-32475B5B3E8F}" presName="parentText" presStyleLbl="node1" presStyleIdx="1" presStyleCnt="3">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1" presStyleCnt="3">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1" presStyleCnt="3"/>
      <dgm:spPr/>
    </dgm:pt>
    <dgm:pt modelId="{DE41F533-A90B-4791-A97F-D2263066D35F}" type="pres">
      <dgm:prSet presAssocID="{817C6758-BB3C-4238-AEC6-C294BC4D0C2F}" presName="parentText" presStyleLbl="node1" presStyleIdx="2" presStyleCnt="3">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2" presStyleCnt="3">
        <dgm:presLayoutVars>
          <dgm:bulletEnabled val="1"/>
        </dgm:presLayoutVars>
      </dgm:prSet>
      <dgm:spPr/>
    </dgm:pt>
  </dgm:ptLst>
  <dgm:cxnLst>
    <dgm:cxn modelId="{42AF2401-3049-4D63-B24B-D678E1F65A49}" type="presOf" srcId="{AD166097-ED3E-470C-AE56-F2987FEA9BAB}" destId="{3E190518-22F1-4646-9759-29626193A688}" srcOrd="0" destOrd="0" presId="urn:microsoft.com/office/officeart/2005/8/layout/list1"/>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8CA3829-F1E0-4657-9FAD-EE6C053F0622}" srcId="{B35C3339-A81B-4400-A810-D0D06B9429A3}" destId="{AD166097-ED3E-470C-AE56-F2987FEA9BAB}" srcOrd="0" destOrd="0" parTransId="{D048F453-435C-43AF-B0D9-49A808FCF4F0}" sibTransId="{3D50DC91-35B7-451A-AE4E-D135CC041837}"/>
    <dgm:cxn modelId="{F5F70E3A-1F8F-49E0-AF45-96414348BBAA}" type="presOf" srcId="{9F8DFC8E-4F55-415B-B50A-9DAD84FD7FEE}" destId="{64286BCF-409A-4199-93D7-EC97D8E5BBF6}" srcOrd="0" destOrd="2" presId="urn:microsoft.com/office/officeart/2005/8/layout/list1"/>
    <dgm:cxn modelId="{9A99A73A-3C7C-44B4-9A33-682E7B13ED2F}" type="presOf" srcId="{9AB8DC72-3743-4347-AFDE-FA81DC32C4DE}" destId="{64286BCF-409A-4199-93D7-EC97D8E5BBF6}" srcOrd="0" destOrd="0" presId="urn:microsoft.com/office/officeart/2005/8/layout/list1"/>
    <dgm:cxn modelId="{8C598C6B-5EB6-48E3-8FA3-E115F7BF233B}" srcId="{4F72BB69-779C-4E92-8A9B-EF5EF705EDE1}" destId="{4FF9991D-4474-498A-A74B-32475B5B3E8F}" srcOrd="1"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2" destOrd="0" parTransId="{0CDD2F1D-7352-4ECA-8BD2-BCF4530B0D9A}" sibTransId="{A37DBEA1-0418-4940-92F3-4D745BF975FA}"/>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12950DC0-2815-4D35-9738-857F1B4CFA6C}" srcId="{817C6758-BB3C-4238-AEC6-C294BC4D0C2F}" destId="{9F8DFC8E-4F55-415B-B50A-9DAD84FD7FEE}" srcOrd="2" destOrd="0" parTransId="{613314FB-CBEE-4D84-87F1-70B97CCAB9D1}" sibTransId="{620711FF-DD7E-47EC-BA61-C7C6B9A582DA}"/>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06AD2B7D-F755-4B42-9030-4841B37E8A72}" type="presParOf" srcId="{F326CDFE-C63A-487F-A5D8-1814D1401B77}" destId="{C0C07DE2-292A-4974-8BA9-EE0AB76FABC9}" srcOrd="4"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5" destOrd="0" presId="urn:microsoft.com/office/officeart/2005/8/layout/list1"/>
    <dgm:cxn modelId="{AD68EBF3-CB8B-44F1-9032-352F65420499}" type="presParOf" srcId="{F326CDFE-C63A-487F-A5D8-1814D1401B77}" destId="{75A5DF26-28A4-49BE-825D-32A0F9B644C1}" srcOrd="6" destOrd="0" presId="urn:microsoft.com/office/officeart/2005/8/layout/list1"/>
    <dgm:cxn modelId="{66A0466C-03DB-45BB-9637-1C2EC13109E0}" type="presParOf" srcId="{F326CDFE-C63A-487F-A5D8-1814D1401B77}" destId="{58C9549A-D063-4910-ACE4-08A5DBB7569D}" srcOrd="7" destOrd="0" presId="urn:microsoft.com/office/officeart/2005/8/layout/list1"/>
    <dgm:cxn modelId="{919C55E5-0735-46CD-A558-564340347501}" type="presParOf" srcId="{F326CDFE-C63A-487F-A5D8-1814D1401B77}" destId="{DA47DCFA-7712-4297-AE48-025230E92E85}" srcOrd="8"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9" destOrd="0" presId="urn:microsoft.com/office/officeart/2005/8/layout/list1"/>
    <dgm:cxn modelId="{45C7D6A9-B542-4B13-A3D1-64E3F584B5EA}" type="presParOf" srcId="{F326CDFE-C63A-487F-A5D8-1814D1401B77}" destId="{64286BCF-409A-4199-93D7-EC97D8E5BB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83A36-ED15-47D8-99D4-11D1C23162BD}">
      <dsp:nvSpPr>
        <dsp:cNvPr id="0" name=""/>
        <dsp:cNvSpPr/>
      </dsp:nvSpPr>
      <dsp:spPr>
        <a:xfrm>
          <a:off x="0" y="629161"/>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86975-601C-4052-85E2-B620F2F1690A}">
      <dsp:nvSpPr>
        <dsp:cNvPr id="0" name=""/>
        <dsp:cNvSpPr/>
      </dsp:nvSpPr>
      <dsp:spPr>
        <a:xfrm>
          <a:off x="483127" y="233744"/>
          <a:ext cx="8779384" cy="5134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latin typeface="+mn-lt"/>
            </a:rPr>
            <a:t>Introduction</a:t>
          </a:r>
          <a:endParaRPr lang="en-GB" sz="2200" b="1" kern="1200"/>
        </a:p>
      </dsp:txBody>
      <dsp:txXfrm>
        <a:off x="508194" y="258811"/>
        <a:ext cx="8729250" cy="463362"/>
      </dsp:txXfrm>
    </dsp:sp>
    <dsp:sp modelId="{2F50EE60-773C-45CB-9698-9032D1D8F604}">
      <dsp:nvSpPr>
        <dsp:cNvPr id="0" name=""/>
        <dsp:cNvSpPr/>
      </dsp:nvSpPr>
      <dsp:spPr>
        <a:xfrm>
          <a:off x="0" y="1231382"/>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C0487-B20A-4DE1-957F-E9EAE07877D5}">
      <dsp:nvSpPr>
        <dsp:cNvPr id="0" name=""/>
        <dsp:cNvSpPr/>
      </dsp:nvSpPr>
      <dsp:spPr>
        <a:xfrm>
          <a:off x="483127" y="873961"/>
          <a:ext cx="8768900" cy="4755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latin typeface="+mn-lt"/>
            </a:rPr>
            <a:t>Who are vulnerable clients?</a:t>
          </a:r>
        </a:p>
      </dsp:txBody>
      <dsp:txXfrm>
        <a:off x="506339" y="897173"/>
        <a:ext cx="8722476" cy="429077"/>
      </dsp:txXfrm>
    </dsp:sp>
    <dsp:sp modelId="{A954B703-ECF8-4650-BDB4-49E4CA575B0D}">
      <dsp:nvSpPr>
        <dsp:cNvPr id="0" name=""/>
        <dsp:cNvSpPr/>
      </dsp:nvSpPr>
      <dsp:spPr>
        <a:xfrm>
          <a:off x="0" y="1833603"/>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EFB76-0BAA-49E2-9A20-F8F405665B1F}">
      <dsp:nvSpPr>
        <dsp:cNvPr id="0" name=""/>
        <dsp:cNvSpPr/>
      </dsp:nvSpPr>
      <dsp:spPr>
        <a:xfrm>
          <a:off x="483127" y="1476182"/>
          <a:ext cx="8768900" cy="4755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GB" sz="2200" b="1" kern="1200"/>
            <a:t>Change in financial circumstances</a:t>
          </a:r>
        </a:p>
      </dsp:txBody>
      <dsp:txXfrm>
        <a:off x="506339" y="1499394"/>
        <a:ext cx="8722476" cy="429077"/>
      </dsp:txXfrm>
    </dsp:sp>
    <dsp:sp modelId="{9B929FC4-739F-4260-B1B2-D349F5C01AA8}">
      <dsp:nvSpPr>
        <dsp:cNvPr id="0" name=""/>
        <dsp:cNvSpPr/>
      </dsp:nvSpPr>
      <dsp:spPr>
        <a:xfrm>
          <a:off x="0" y="2435824"/>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048101-49DA-48AF-815E-256F0B300740}">
      <dsp:nvSpPr>
        <dsp:cNvPr id="0" name=""/>
        <dsp:cNvSpPr/>
      </dsp:nvSpPr>
      <dsp:spPr>
        <a:xfrm>
          <a:off x="483127" y="2078403"/>
          <a:ext cx="8768900" cy="4755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GB" sz="2200" b="1" kern="1200"/>
            <a:t>Hardship applications</a:t>
          </a:r>
        </a:p>
      </dsp:txBody>
      <dsp:txXfrm>
        <a:off x="506339" y="2101615"/>
        <a:ext cx="8722476" cy="429077"/>
      </dsp:txXfrm>
    </dsp:sp>
    <dsp:sp modelId="{6FEC19B0-2460-4000-A01D-3C197A55C6A7}">
      <dsp:nvSpPr>
        <dsp:cNvPr id="0" name=""/>
        <dsp:cNvSpPr/>
      </dsp:nvSpPr>
      <dsp:spPr>
        <a:xfrm>
          <a:off x="0" y="3038046"/>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05558C-C0A7-4012-9D62-185ABD7E653D}">
      <dsp:nvSpPr>
        <dsp:cNvPr id="0" name=""/>
        <dsp:cNvSpPr/>
      </dsp:nvSpPr>
      <dsp:spPr>
        <a:xfrm>
          <a:off x="483127" y="2680624"/>
          <a:ext cx="8768900" cy="4755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GB" sz="2200" b="1" kern="1200"/>
            <a:t>New applications following ineligibility and eligibility reviews</a:t>
          </a:r>
        </a:p>
      </dsp:txBody>
      <dsp:txXfrm>
        <a:off x="506339" y="2703836"/>
        <a:ext cx="8722476" cy="429077"/>
      </dsp:txXfrm>
    </dsp:sp>
    <dsp:sp modelId="{F0947D5B-B87D-401C-89A6-28F37DC74572}">
      <dsp:nvSpPr>
        <dsp:cNvPr id="0" name=""/>
        <dsp:cNvSpPr/>
      </dsp:nvSpPr>
      <dsp:spPr>
        <a:xfrm>
          <a:off x="0" y="3640267"/>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1B424-3740-4252-907E-57F1376D4475}">
      <dsp:nvSpPr>
        <dsp:cNvPr id="0" name=""/>
        <dsp:cNvSpPr/>
      </dsp:nvSpPr>
      <dsp:spPr>
        <a:xfrm>
          <a:off x="483127" y="3282846"/>
          <a:ext cx="8768900" cy="4755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GB" sz="2200" b="1" kern="1200"/>
            <a:t>Additional guidance</a:t>
          </a:r>
        </a:p>
      </dsp:txBody>
      <dsp:txXfrm>
        <a:off x="506339" y="3306058"/>
        <a:ext cx="8722476" cy="429077"/>
      </dsp:txXfrm>
    </dsp:sp>
    <dsp:sp modelId="{121AC800-1FFA-4EC3-87B5-3EE52A2E67FE}">
      <dsp:nvSpPr>
        <dsp:cNvPr id="0" name=""/>
        <dsp:cNvSpPr/>
      </dsp:nvSpPr>
      <dsp:spPr>
        <a:xfrm>
          <a:off x="0" y="4242488"/>
          <a:ext cx="9662541" cy="20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45B86-801A-4D3B-94C4-8F72F081001A}">
      <dsp:nvSpPr>
        <dsp:cNvPr id="0" name=""/>
        <dsp:cNvSpPr/>
      </dsp:nvSpPr>
      <dsp:spPr>
        <a:xfrm>
          <a:off x="483127" y="3885067"/>
          <a:ext cx="8768900" cy="4755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655" tIns="0" rIns="255655" bIns="0" numCol="1" spcCol="1270" anchor="ctr" anchorCtr="0">
          <a:noAutofit/>
        </a:bodyPr>
        <a:lstStyle/>
        <a:p>
          <a:pPr marL="0" lvl="0" indent="0" algn="l" defTabSz="977900">
            <a:lnSpc>
              <a:spcPct val="90000"/>
            </a:lnSpc>
            <a:spcBef>
              <a:spcPct val="0"/>
            </a:spcBef>
            <a:spcAft>
              <a:spcPct val="35000"/>
            </a:spcAft>
            <a:buNone/>
          </a:pPr>
          <a:r>
            <a:rPr lang="en-GB" sz="2200" b="1" kern="1200"/>
            <a:t>Contact us</a:t>
          </a:r>
        </a:p>
      </dsp:txBody>
      <dsp:txXfrm>
        <a:off x="506339" y="3908279"/>
        <a:ext cx="8722476" cy="429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3965467" y="-276001"/>
          <a:ext cx="1482816" cy="338634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3289622" y="921670"/>
          <a:ext cx="3269410" cy="195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t>Legal Aid Bulletin</a:t>
          </a:r>
          <a:endParaRPr lang="en-GB" sz="2000" kern="1200"/>
        </a:p>
        <a:p>
          <a:pPr marL="171450" lvl="1" indent="-171450" algn="l" defTabSz="800100">
            <a:lnSpc>
              <a:spcPct val="100000"/>
            </a:lnSpc>
            <a:spcBef>
              <a:spcPct val="0"/>
            </a:spcBef>
            <a:spcAft>
              <a:spcPct val="15000"/>
            </a:spcAft>
            <a:buChar char="•"/>
          </a:pPr>
          <a:r>
            <a:rPr lang="en-US" sz="1800" b="0" kern="1200"/>
            <a:t>A fortnightly e-alert with links to relevant pages</a:t>
          </a:r>
          <a:endParaRPr lang="en-GB" sz="1800" kern="1200"/>
        </a:p>
        <a:p>
          <a:pPr marL="171450" lvl="1" indent="-171450" algn="l" defTabSz="800100">
            <a:lnSpc>
              <a:spcPct val="100000"/>
            </a:lnSpc>
            <a:spcBef>
              <a:spcPct val="0"/>
            </a:spcBef>
            <a:spcAft>
              <a:spcPct val="15000"/>
            </a:spcAft>
            <a:buChar char="•"/>
          </a:pPr>
          <a:r>
            <a:rPr lang="en-US" sz="1800" b="0" kern="1200"/>
            <a:t>Join our thousands of subscribers: </a:t>
          </a:r>
          <a:r>
            <a:rPr lang="en-GB" sz="1800" kern="1200">
              <a:solidFill>
                <a:srgbClr val="276160"/>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kern="1200">
            <a:solidFill>
              <a:srgbClr val="276160"/>
            </a:solidFill>
          </a:endParaRPr>
        </a:p>
      </dsp:txBody>
      <dsp:txXfrm>
        <a:off x="3289622" y="921670"/>
        <a:ext cx="3269410" cy="1952586"/>
      </dsp:txXfrm>
    </dsp:sp>
    <dsp:sp modelId="{56E93CB9-72B4-4F91-A22C-AF9924480AB8}">
      <dsp:nvSpPr>
        <dsp:cNvPr id="0" name=""/>
        <dsp:cNvSpPr/>
      </dsp:nvSpPr>
      <dsp:spPr>
        <a:xfrm>
          <a:off x="5976701" y="66240"/>
          <a:ext cx="420294" cy="42029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7766373" y="-838497"/>
          <a:ext cx="1482816" cy="3140374"/>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7304892" y="367573"/>
          <a:ext cx="2919995" cy="195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t>Social Media</a:t>
          </a:r>
          <a:endParaRPr lang="en-GB" sz="2000" kern="1200"/>
        </a:p>
        <a:p>
          <a:pPr marL="171450" lvl="1" indent="-171450" algn="l" defTabSz="800100">
            <a:lnSpc>
              <a:spcPct val="100000"/>
            </a:lnSpc>
            <a:spcBef>
              <a:spcPct val="0"/>
            </a:spcBef>
            <a:spcAft>
              <a:spcPct val="15000"/>
            </a:spcAft>
            <a:buChar char="•"/>
          </a:pPr>
          <a:r>
            <a:rPr lang="en-US" sz="1800" b="0" kern="1200"/>
            <a:t>Follow us on X: </a:t>
          </a:r>
          <a:r>
            <a:rPr lang="en-US" sz="1800" kern="1200">
              <a:solidFill>
                <a:srgbClr val="276160"/>
              </a:solidFill>
              <a:hlinkClick xmlns:r="http://schemas.openxmlformats.org/officeDocument/2006/relationships" r:id="rId2">
                <a:extLst>
                  <a:ext uri="{A12FA001-AC4F-418D-AE19-62706E023703}">
                    <ahyp:hlinkClr xmlns:ahyp="http://schemas.microsoft.com/office/drawing/2018/hyperlinkcolor" val="tx"/>
                  </a:ext>
                </a:extLst>
              </a:hlinkClick>
            </a:rPr>
            <a:t>@LegalAidAgency</a:t>
          </a:r>
          <a:endParaRPr lang="en-GB" sz="1800" kern="1200">
            <a:solidFill>
              <a:srgbClr val="276160"/>
            </a:solidFill>
          </a:endParaRPr>
        </a:p>
        <a:p>
          <a:pPr marL="171450" lvl="1" indent="-171450" algn="l" defTabSz="800100">
            <a:lnSpc>
              <a:spcPct val="100000"/>
            </a:lnSpc>
            <a:spcBef>
              <a:spcPct val="0"/>
            </a:spcBef>
            <a:spcAft>
              <a:spcPct val="15000"/>
            </a:spcAft>
            <a:buChar char="•"/>
          </a:pPr>
          <a:r>
            <a:rPr lang="en-US" sz="1800" b="0" kern="1200"/>
            <a:t>Get help from our customer </a:t>
          </a:r>
          <a:r>
            <a:rPr lang="en-GB" sz="1800" kern="1200"/>
            <a:t>service  account:</a:t>
          </a:r>
          <a:r>
            <a:rPr lang="en-GB" sz="1800" kern="1200">
              <a:solidFill>
                <a:srgbClr val="276160"/>
              </a:solidFill>
              <a:hlinkClick xmlns:r="http://schemas.openxmlformats.org/officeDocument/2006/relationships" r:id="rId3" tooltip="https://x.com/laahelpteam">
                <a:extLst>
                  <a:ext uri="{A12FA001-AC4F-418D-AE19-62706E023703}">
                    <ahyp:hlinkClr xmlns:ahyp="http://schemas.microsoft.com/office/drawing/2018/hyperlinkcolor" val="tx"/>
                  </a:ext>
                </a:extLst>
              </a:hlinkClick>
            </a:rPr>
            <a:t>@</a:t>
          </a:r>
          <a:r>
            <a:rPr lang="en-GB" sz="1800" kern="1200" err="1">
              <a:solidFill>
                <a:srgbClr val="276160"/>
              </a:solidFill>
              <a:hlinkClick xmlns:r="http://schemas.openxmlformats.org/officeDocument/2006/relationships" r:id="rId3" tooltip="https://x.com/laahelpteam">
                <a:extLst>
                  <a:ext uri="{A12FA001-AC4F-418D-AE19-62706E023703}">
                    <ahyp:hlinkClr xmlns:ahyp="http://schemas.microsoft.com/office/drawing/2018/hyperlinkcolor" val="tx"/>
                  </a:ext>
                </a:extLst>
              </a:hlinkClick>
            </a:rPr>
            <a:t>LAAHelpTeam</a:t>
          </a:r>
          <a:r>
            <a:rPr lang="en-GB" sz="1800" kern="1200">
              <a:solidFill>
                <a:srgbClr val="276160"/>
              </a:solidFill>
            </a:rPr>
            <a:t> </a:t>
          </a:r>
        </a:p>
      </dsp:txBody>
      <dsp:txXfrm>
        <a:off x="7304892" y="367573"/>
        <a:ext cx="2919995" cy="195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EA02E-B171-444F-AAE0-E94F3FB499AB}">
      <dsp:nvSpPr>
        <dsp:cNvPr id="0" name=""/>
        <dsp:cNvSpPr/>
      </dsp:nvSpPr>
      <dsp:spPr>
        <a:xfrm rot="10800000">
          <a:off x="-1" y="342"/>
          <a:ext cx="9125998" cy="133454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6"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Health related</a:t>
          </a:r>
        </a:p>
      </dsp:txBody>
      <dsp:txXfrm rot="10800000">
        <a:off x="333635" y="342"/>
        <a:ext cx="8792362" cy="1334543"/>
      </dsp:txXfrm>
    </dsp:sp>
    <dsp:sp modelId="{94A675B3-D21F-49C6-A650-6C660F188554}">
      <dsp:nvSpPr>
        <dsp:cNvPr id="0" name=""/>
        <dsp:cNvSpPr/>
      </dsp:nvSpPr>
      <dsp:spPr>
        <a:xfrm>
          <a:off x="0" y="0"/>
          <a:ext cx="1334543" cy="1334543"/>
        </a:xfrm>
        <a:prstGeom prst="ellipse">
          <a:avLst/>
        </a:prstGeom>
        <a:blipFill>
          <a:blip xmlns:r="http://schemas.openxmlformats.org/officeDocument/2006/relationships" r:embed="rId1"/>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60AF5-47F7-4BB7-9A42-8086906F229E}">
      <dsp:nvSpPr>
        <dsp:cNvPr id="0" name=""/>
        <dsp:cNvSpPr/>
      </dsp:nvSpPr>
      <dsp:spPr>
        <a:xfrm rot="10800000">
          <a:off x="-1" y="1733256"/>
          <a:ext cx="9125998" cy="133454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6"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Social and demographic</a:t>
          </a:r>
        </a:p>
      </dsp:txBody>
      <dsp:txXfrm rot="10800000">
        <a:off x="333635" y="1733256"/>
        <a:ext cx="8792362" cy="1334543"/>
      </dsp:txXfrm>
    </dsp:sp>
    <dsp:sp modelId="{8A9798E3-2FDA-481A-B62A-908EACB430EC}">
      <dsp:nvSpPr>
        <dsp:cNvPr id="0" name=""/>
        <dsp:cNvSpPr/>
      </dsp:nvSpPr>
      <dsp:spPr>
        <a:xfrm>
          <a:off x="0" y="1712731"/>
          <a:ext cx="1334543" cy="1334543"/>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5BE48-6C4F-4D90-A662-0098AF5C8220}">
      <dsp:nvSpPr>
        <dsp:cNvPr id="0" name=""/>
        <dsp:cNvSpPr/>
      </dsp:nvSpPr>
      <dsp:spPr>
        <a:xfrm rot="10800000">
          <a:off x="-1" y="3466171"/>
          <a:ext cx="9125998" cy="133454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6"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Situational</a:t>
          </a:r>
        </a:p>
      </dsp:txBody>
      <dsp:txXfrm rot="10800000">
        <a:off x="333635" y="3466171"/>
        <a:ext cx="8792362" cy="1334543"/>
      </dsp:txXfrm>
    </dsp:sp>
    <dsp:sp modelId="{913E53EB-0E95-4C93-BF56-79C9B75F5BDA}">
      <dsp:nvSpPr>
        <dsp:cNvPr id="0" name=""/>
        <dsp:cNvSpPr/>
      </dsp:nvSpPr>
      <dsp:spPr>
        <a:xfrm>
          <a:off x="0" y="3445645"/>
          <a:ext cx="1334543" cy="1334543"/>
        </a:xfrm>
        <a:prstGeom prst="ellipse">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7C1CC-6F5A-4EFC-9B56-FEA30B5E18D1}">
      <dsp:nvSpPr>
        <dsp:cNvPr id="0" name=""/>
        <dsp:cNvSpPr/>
      </dsp:nvSpPr>
      <dsp:spPr>
        <a:xfrm>
          <a:off x="2610935" y="0"/>
          <a:ext cx="5506127" cy="496866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7492E-2A32-4341-8A5A-5ED5238B5F29}">
      <dsp:nvSpPr>
        <dsp:cNvPr id="0" name=""/>
        <dsp:cNvSpPr/>
      </dsp:nvSpPr>
      <dsp:spPr>
        <a:xfrm>
          <a:off x="3232564" y="472023"/>
          <a:ext cx="2176030"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Ethical concern</a:t>
          </a:r>
        </a:p>
      </dsp:txBody>
      <dsp:txXfrm>
        <a:off x="3327159" y="566618"/>
        <a:ext cx="1986840" cy="1748590"/>
      </dsp:txXfrm>
    </dsp:sp>
    <dsp:sp modelId="{6D2A8878-5AD9-413F-9899-852ADCA76B6E}">
      <dsp:nvSpPr>
        <dsp:cNvPr id="0" name=""/>
        <dsp:cNvSpPr/>
      </dsp:nvSpPr>
      <dsp:spPr>
        <a:xfrm>
          <a:off x="5473283" y="472023"/>
          <a:ext cx="2146072"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Stress</a:t>
          </a:r>
        </a:p>
      </dsp:txBody>
      <dsp:txXfrm>
        <a:off x="5567878" y="566618"/>
        <a:ext cx="1956882" cy="1748590"/>
      </dsp:txXfrm>
    </dsp:sp>
    <dsp:sp modelId="{ABA92EFA-33B8-4C3D-9E7C-72F251FF735A}">
      <dsp:nvSpPr>
        <dsp:cNvPr id="0" name=""/>
        <dsp:cNvSpPr/>
      </dsp:nvSpPr>
      <dsp:spPr>
        <a:xfrm>
          <a:off x="3232554" y="2558863"/>
          <a:ext cx="2176049"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Deprived</a:t>
          </a:r>
        </a:p>
      </dsp:txBody>
      <dsp:txXfrm>
        <a:off x="3327149" y="2653458"/>
        <a:ext cx="1986859" cy="1748590"/>
      </dsp:txXfrm>
    </dsp:sp>
    <dsp:sp modelId="{0338F6BF-4CA6-40A0-8C3D-ED7AA6359A14}">
      <dsp:nvSpPr>
        <dsp:cNvPr id="0" name=""/>
        <dsp:cNvSpPr/>
      </dsp:nvSpPr>
      <dsp:spPr>
        <a:xfrm>
          <a:off x="5496430" y="2558863"/>
          <a:ext cx="2169228"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mj-lt"/>
            </a:rPr>
            <a:t>Financial strain</a:t>
          </a:r>
        </a:p>
      </dsp:txBody>
      <dsp:txXfrm>
        <a:off x="5591025" y="2653458"/>
        <a:ext cx="1980038" cy="1748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4FCF0-FCF0-4C5D-9D64-B5DFB51FF314}">
      <dsp:nvSpPr>
        <dsp:cNvPr id="0" name=""/>
        <dsp:cNvSpPr/>
      </dsp:nvSpPr>
      <dsp:spPr>
        <a:xfrm>
          <a:off x="4184217" y="1577237"/>
          <a:ext cx="2151825" cy="1734179"/>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Actions</a:t>
          </a:r>
        </a:p>
      </dsp:txBody>
      <dsp:txXfrm>
        <a:off x="4528687" y="1854849"/>
        <a:ext cx="1462885" cy="1178955"/>
      </dsp:txXfrm>
    </dsp:sp>
    <dsp:sp modelId="{CB67C96E-493B-4239-BF9D-AE10CF17E9E8}">
      <dsp:nvSpPr>
        <dsp:cNvPr id="0" name=""/>
        <dsp:cNvSpPr/>
      </dsp:nvSpPr>
      <dsp:spPr>
        <a:xfrm>
          <a:off x="5513111" y="747550"/>
          <a:ext cx="756381" cy="6517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38647-B47D-45B3-A3B3-351C8E012544}">
      <dsp:nvSpPr>
        <dsp:cNvPr id="0" name=""/>
        <dsp:cNvSpPr/>
      </dsp:nvSpPr>
      <dsp:spPr>
        <a:xfrm>
          <a:off x="4214962" y="-111776"/>
          <a:ext cx="2097795" cy="164482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t>7 step guidance plan</a:t>
          </a:r>
        </a:p>
      </dsp:txBody>
      <dsp:txXfrm>
        <a:off x="4546421" y="148112"/>
        <a:ext cx="1434877" cy="1125050"/>
      </dsp:txXfrm>
    </dsp:sp>
    <dsp:sp modelId="{7E101118-5012-446E-BB4B-37844C1A5158}">
      <dsp:nvSpPr>
        <dsp:cNvPr id="0" name=""/>
        <dsp:cNvSpPr/>
      </dsp:nvSpPr>
      <dsp:spPr>
        <a:xfrm>
          <a:off x="6395868" y="1965924"/>
          <a:ext cx="756381" cy="6517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5A2E1-426E-44B5-BF88-D74E68EAFD19}">
      <dsp:nvSpPr>
        <dsp:cNvPr id="0" name=""/>
        <dsp:cNvSpPr/>
      </dsp:nvSpPr>
      <dsp:spPr>
        <a:xfrm>
          <a:off x="5927400" y="762402"/>
          <a:ext cx="2097795" cy="164482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t>Guidance for CST call handlers</a:t>
          </a:r>
        </a:p>
      </dsp:txBody>
      <dsp:txXfrm>
        <a:off x="6258859" y="1022290"/>
        <a:ext cx="1434877" cy="1125050"/>
      </dsp:txXfrm>
    </dsp:sp>
    <dsp:sp modelId="{CDCA32FD-656C-4FB8-B1D1-6DDD8816F5D3}">
      <dsp:nvSpPr>
        <dsp:cNvPr id="0" name=""/>
        <dsp:cNvSpPr/>
      </dsp:nvSpPr>
      <dsp:spPr>
        <a:xfrm>
          <a:off x="5782648" y="3341241"/>
          <a:ext cx="756381" cy="6517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F9DD6-A891-410B-834E-13E03C989A44}">
      <dsp:nvSpPr>
        <dsp:cNvPr id="0" name=""/>
        <dsp:cNvSpPr/>
      </dsp:nvSpPr>
      <dsp:spPr>
        <a:xfrm>
          <a:off x="5927400" y="2480936"/>
          <a:ext cx="2097795" cy="164482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t>MS Teams channel</a:t>
          </a:r>
        </a:p>
      </dsp:txBody>
      <dsp:txXfrm>
        <a:off x="6258859" y="2740824"/>
        <a:ext cx="1434877" cy="1125050"/>
      </dsp:txXfrm>
    </dsp:sp>
    <dsp:sp modelId="{7E103805-4F4E-4761-BE57-9B1C1FCE6C32}">
      <dsp:nvSpPr>
        <dsp:cNvPr id="0" name=""/>
        <dsp:cNvSpPr/>
      </dsp:nvSpPr>
      <dsp:spPr>
        <a:xfrm>
          <a:off x="4261491" y="3484004"/>
          <a:ext cx="756381" cy="6517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95FC0-626B-40C2-94C5-2C3059703644}">
      <dsp:nvSpPr>
        <dsp:cNvPr id="0" name=""/>
        <dsp:cNvSpPr/>
      </dsp:nvSpPr>
      <dsp:spPr>
        <a:xfrm>
          <a:off x="4214962" y="3356093"/>
          <a:ext cx="2097795" cy="164482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t>Welfare checks for callers from prison</a:t>
          </a:r>
        </a:p>
      </dsp:txBody>
      <dsp:txXfrm>
        <a:off x="4546421" y="3615981"/>
        <a:ext cx="1434877" cy="1125050"/>
      </dsp:txXfrm>
    </dsp:sp>
    <dsp:sp modelId="{6E1B84AF-3B93-4528-A263-AF3B01045076}">
      <dsp:nvSpPr>
        <dsp:cNvPr id="0" name=""/>
        <dsp:cNvSpPr/>
      </dsp:nvSpPr>
      <dsp:spPr>
        <a:xfrm>
          <a:off x="3364279" y="2266118"/>
          <a:ext cx="756381" cy="65172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BB70F-EBA4-488E-9432-4052CBBF3035}">
      <dsp:nvSpPr>
        <dsp:cNvPr id="0" name=""/>
        <dsp:cNvSpPr/>
      </dsp:nvSpPr>
      <dsp:spPr>
        <a:xfrm>
          <a:off x="2472661" y="2493341"/>
          <a:ext cx="2097795" cy="164482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t>Urgent referrals to CCMT</a:t>
          </a:r>
        </a:p>
      </dsp:txBody>
      <dsp:txXfrm>
        <a:off x="2804120" y="2753229"/>
        <a:ext cx="1434877" cy="1125050"/>
      </dsp:txXfrm>
    </dsp:sp>
    <dsp:sp modelId="{6FEF8662-E829-4AC8-A148-9B46C08A9BE2}">
      <dsp:nvSpPr>
        <dsp:cNvPr id="0" name=""/>
        <dsp:cNvSpPr/>
      </dsp:nvSpPr>
      <dsp:spPr>
        <a:xfrm>
          <a:off x="2506964" y="726151"/>
          <a:ext cx="2097795" cy="1644826"/>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t>Urgent escalation to NCAT 2</a:t>
          </a:r>
        </a:p>
      </dsp:txBody>
      <dsp:txXfrm>
        <a:off x="2838423" y="986039"/>
        <a:ext cx="1434877" cy="1125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79A8E-6457-41F2-8E84-EC4A9CF70624}">
      <dsp:nvSpPr>
        <dsp:cNvPr id="0" name=""/>
        <dsp:cNvSpPr/>
      </dsp:nvSpPr>
      <dsp:spPr>
        <a:xfrm>
          <a:off x="2936977" y="-112599"/>
          <a:ext cx="2473290" cy="11862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2 types</a:t>
          </a:r>
        </a:p>
      </dsp:txBody>
      <dsp:txXfrm>
        <a:off x="2971722" y="-77854"/>
        <a:ext cx="2403800" cy="1116777"/>
      </dsp:txXfrm>
    </dsp:sp>
    <dsp:sp modelId="{5F291D9B-4E18-43F4-8C25-1B0F97F8B579}">
      <dsp:nvSpPr>
        <dsp:cNvPr id="0" name=""/>
        <dsp:cNvSpPr/>
      </dsp:nvSpPr>
      <dsp:spPr>
        <a:xfrm rot="3600000">
          <a:off x="4687867" y="1684153"/>
          <a:ext cx="555084" cy="335591"/>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4788544" y="1751271"/>
        <a:ext cx="353730" cy="201355"/>
      </dsp:txXfrm>
    </dsp:sp>
    <dsp:sp modelId="{481A83B5-A475-4957-974E-01E17138E011}">
      <dsp:nvSpPr>
        <dsp:cNvPr id="0" name=""/>
        <dsp:cNvSpPr/>
      </dsp:nvSpPr>
      <dsp:spPr>
        <a:xfrm>
          <a:off x="4520550" y="2630229"/>
          <a:ext cx="2473290" cy="11862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Mistake on original application</a:t>
          </a:r>
        </a:p>
      </dsp:txBody>
      <dsp:txXfrm>
        <a:off x="4555295" y="2664974"/>
        <a:ext cx="2403800" cy="1116777"/>
      </dsp:txXfrm>
    </dsp:sp>
    <dsp:sp modelId="{FFBAC945-0811-4C4D-B806-4837BC63A6CF}">
      <dsp:nvSpPr>
        <dsp:cNvPr id="0" name=""/>
        <dsp:cNvSpPr/>
      </dsp:nvSpPr>
      <dsp:spPr>
        <a:xfrm rot="10800000">
          <a:off x="3896080" y="3055567"/>
          <a:ext cx="555084" cy="335591"/>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10800000">
        <a:off x="3996757" y="3122685"/>
        <a:ext cx="353730" cy="201355"/>
      </dsp:txXfrm>
    </dsp:sp>
    <dsp:sp modelId="{E9350722-304E-4C6B-98E7-7A37A0E8A89C}">
      <dsp:nvSpPr>
        <dsp:cNvPr id="0" name=""/>
        <dsp:cNvSpPr/>
      </dsp:nvSpPr>
      <dsp:spPr>
        <a:xfrm>
          <a:off x="1353405" y="2630229"/>
          <a:ext cx="2473290" cy="11862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After the date stamp</a:t>
          </a:r>
        </a:p>
      </dsp:txBody>
      <dsp:txXfrm>
        <a:off x="1388150" y="2664974"/>
        <a:ext cx="2403800" cy="1116777"/>
      </dsp:txXfrm>
    </dsp:sp>
    <dsp:sp modelId="{92494145-86FF-4D80-9CF8-9EB1A9CE8EAF}">
      <dsp:nvSpPr>
        <dsp:cNvPr id="0" name=""/>
        <dsp:cNvSpPr/>
      </dsp:nvSpPr>
      <dsp:spPr>
        <a:xfrm rot="18000000">
          <a:off x="3104294" y="1684153"/>
          <a:ext cx="555084" cy="335591"/>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3204971" y="1751271"/>
        <a:ext cx="353730" cy="201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7C1CC-6F5A-4EFC-9B56-FEA30B5E18D1}">
      <dsp:nvSpPr>
        <dsp:cNvPr id="0" name=""/>
        <dsp:cNvSpPr/>
      </dsp:nvSpPr>
      <dsp:spPr>
        <a:xfrm>
          <a:off x="1908214" y="0"/>
          <a:ext cx="5506127" cy="496866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7492E-2A32-4341-8A5A-5ED5238B5F29}">
      <dsp:nvSpPr>
        <dsp:cNvPr id="0" name=""/>
        <dsp:cNvSpPr/>
      </dsp:nvSpPr>
      <dsp:spPr>
        <a:xfrm>
          <a:off x="2529843" y="472023"/>
          <a:ext cx="2176030"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Fully completed application</a:t>
          </a:r>
        </a:p>
      </dsp:txBody>
      <dsp:txXfrm>
        <a:off x="2624438" y="566618"/>
        <a:ext cx="1986840" cy="1748590"/>
      </dsp:txXfrm>
    </dsp:sp>
    <dsp:sp modelId="{6D2A8878-5AD9-413F-9899-852ADCA76B6E}">
      <dsp:nvSpPr>
        <dsp:cNvPr id="0" name=""/>
        <dsp:cNvSpPr/>
      </dsp:nvSpPr>
      <dsp:spPr>
        <a:xfrm>
          <a:off x="4770562" y="472023"/>
          <a:ext cx="2146072"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Evidence of all changes</a:t>
          </a:r>
        </a:p>
      </dsp:txBody>
      <dsp:txXfrm>
        <a:off x="4865157" y="566618"/>
        <a:ext cx="1956882" cy="1748590"/>
      </dsp:txXfrm>
    </dsp:sp>
    <dsp:sp modelId="{ABA92EFA-33B8-4C3D-9E7C-72F251FF735A}">
      <dsp:nvSpPr>
        <dsp:cNvPr id="0" name=""/>
        <dsp:cNvSpPr/>
      </dsp:nvSpPr>
      <dsp:spPr>
        <a:xfrm>
          <a:off x="2529833" y="2558863"/>
          <a:ext cx="2176049"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Time limit</a:t>
          </a:r>
        </a:p>
      </dsp:txBody>
      <dsp:txXfrm>
        <a:off x="2624428" y="2653458"/>
        <a:ext cx="1986859" cy="1748590"/>
      </dsp:txXfrm>
    </dsp:sp>
    <dsp:sp modelId="{0338F6BF-4CA6-40A0-8C3D-ED7AA6359A14}">
      <dsp:nvSpPr>
        <dsp:cNvPr id="0" name=""/>
        <dsp:cNvSpPr/>
      </dsp:nvSpPr>
      <dsp:spPr>
        <a:xfrm>
          <a:off x="4793709" y="2558863"/>
          <a:ext cx="2169228"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Liability</a:t>
          </a:r>
        </a:p>
      </dsp:txBody>
      <dsp:txXfrm>
        <a:off x="4888304" y="2653458"/>
        <a:ext cx="1980038" cy="1748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7C1CC-6F5A-4EFC-9B56-FEA30B5E18D1}">
      <dsp:nvSpPr>
        <dsp:cNvPr id="0" name=""/>
        <dsp:cNvSpPr/>
      </dsp:nvSpPr>
      <dsp:spPr>
        <a:xfrm>
          <a:off x="1908214" y="0"/>
          <a:ext cx="5506127" cy="496866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7492E-2A32-4341-8A5A-5ED5238B5F29}">
      <dsp:nvSpPr>
        <dsp:cNvPr id="0" name=""/>
        <dsp:cNvSpPr/>
      </dsp:nvSpPr>
      <dsp:spPr>
        <a:xfrm>
          <a:off x="2529843" y="472023"/>
          <a:ext cx="2176030"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Evidence</a:t>
          </a:r>
        </a:p>
      </dsp:txBody>
      <dsp:txXfrm>
        <a:off x="2624438" y="566618"/>
        <a:ext cx="1986840" cy="1748590"/>
      </dsp:txXfrm>
    </dsp:sp>
    <dsp:sp modelId="{6D2A8878-5AD9-413F-9899-852ADCA76B6E}">
      <dsp:nvSpPr>
        <dsp:cNvPr id="0" name=""/>
        <dsp:cNvSpPr/>
      </dsp:nvSpPr>
      <dsp:spPr>
        <a:xfrm>
          <a:off x="4770562" y="472023"/>
          <a:ext cx="2146072"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Email / via the portal</a:t>
          </a:r>
        </a:p>
      </dsp:txBody>
      <dsp:txXfrm>
        <a:off x="4865157" y="566618"/>
        <a:ext cx="1956882" cy="1748590"/>
      </dsp:txXfrm>
    </dsp:sp>
    <dsp:sp modelId="{ABA92EFA-33B8-4C3D-9E7C-72F251FF735A}">
      <dsp:nvSpPr>
        <dsp:cNvPr id="0" name=""/>
        <dsp:cNvSpPr/>
      </dsp:nvSpPr>
      <dsp:spPr>
        <a:xfrm>
          <a:off x="2529833" y="2558863"/>
          <a:ext cx="2176049"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No time limit</a:t>
          </a:r>
        </a:p>
      </dsp:txBody>
      <dsp:txXfrm>
        <a:off x="2624428" y="2653458"/>
        <a:ext cx="1986859" cy="1748590"/>
      </dsp:txXfrm>
    </dsp:sp>
    <dsp:sp modelId="{0338F6BF-4CA6-40A0-8C3D-ED7AA6359A14}">
      <dsp:nvSpPr>
        <dsp:cNvPr id="0" name=""/>
        <dsp:cNvSpPr/>
      </dsp:nvSpPr>
      <dsp:spPr>
        <a:xfrm>
          <a:off x="4793709" y="2558863"/>
          <a:ext cx="2169228"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Payments</a:t>
          </a:r>
        </a:p>
      </dsp:txBody>
      <dsp:txXfrm>
        <a:off x="4888304" y="2653458"/>
        <a:ext cx="1980038" cy="1748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7C1CC-6F5A-4EFC-9B56-FEA30B5E18D1}">
      <dsp:nvSpPr>
        <dsp:cNvPr id="0" name=""/>
        <dsp:cNvSpPr/>
      </dsp:nvSpPr>
      <dsp:spPr>
        <a:xfrm>
          <a:off x="1456924" y="0"/>
          <a:ext cx="5506127" cy="496866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7492E-2A32-4341-8A5A-5ED5238B5F29}">
      <dsp:nvSpPr>
        <dsp:cNvPr id="0" name=""/>
        <dsp:cNvSpPr/>
      </dsp:nvSpPr>
      <dsp:spPr>
        <a:xfrm>
          <a:off x="2005867" y="472023"/>
          <a:ext cx="2321402"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latin typeface="+mj-lt"/>
            </a:rPr>
            <a:t>Enforcement of time limits</a:t>
          </a:r>
        </a:p>
      </dsp:txBody>
      <dsp:txXfrm>
        <a:off x="2100462" y="566618"/>
        <a:ext cx="2132212" cy="1748590"/>
      </dsp:txXfrm>
    </dsp:sp>
    <dsp:sp modelId="{6D2A8878-5AD9-413F-9899-852ADCA76B6E}">
      <dsp:nvSpPr>
        <dsp:cNvPr id="0" name=""/>
        <dsp:cNvSpPr/>
      </dsp:nvSpPr>
      <dsp:spPr>
        <a:xfrm>
          <a:off x="4472105" y="509093"/>
          <a:ext cx="2146072"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Advise as soon as possible</a:t>
          </a:r>
        </a:p>
      </dsp:txBody>
      <dsp:txXfrm>
        <a:off x="4566700" y="603688"/>
        <a:ext cx="1956882" cy="1748590"/>
      </dsp:txXfrm>
    </dsp:sp>
    <dsp:sp modelId="{ABA92EFA-33B8-4C3D-9E7C-72F251FF735A}">
      <dsp:nvSpPr>
        <dsp:cNvPr id="0" name=""/>
        <dsp:cNvSpPr/>
      </dsp:nvSpPr>
      <dsp:spPr>
        <a:xfrm>
          <a:off x="1956434" y="2558863"/>
          <a:ext cx="2420268"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Advise of attempts made</a:t>
          </a:r>
        </a:p>
      </dsp:txBody>
      <dsp:txXfrm>
        <a:off x="2051029" y="2653458"/>
        <a:ext cx="2231078" cy="1748590"/>
      </dsp:txXfrm>
    </dsp:sp>
    <dsp:sp modelId="{0338F6BF-4CA6-40A0-8C3D-ED7AA6359A14}">
      <dsp:nvSpPr>
        <dsp:cNvPr id="0" name=""/>
        <dsp:cNvSpPr/>
      </dsp:nvSpPr>
      <dsp:spPr>
        <a:xfrm>
          <a:off x="4448939" y="2558863"/>
          <a:ext cx="2169228" cy="1937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mj-lt"/>
            </a:rPr>
            <a:t>Explain the issue</a:t>
          </a:r>
        </a:p>
      </dsp:txBody>
      <dsp:txXfrm>
        <a:off x="4543534" y="2653458"/>
        <a:ext cx="1980038" cy="17485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360113"/>
          <a:ext cx="10138391" cy="81033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437388"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Tel: 0300 200 2020 (Mon-Fri, 9.00-5.00)</a:t>
          </a:r>
          <a:endParaRPr lang="en-GB" sz="1800" b="0" kern="1200">
            <a:solidFill>
              <a:srgbClr val="27616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endParaRPr>
        </a:p>
      </dsp:txBody>
      <dsp:txXfrm>
        <a:off x="0" y="360113"/>
        <a:ext cx="10138391" cy="810337"/>
      </dsp:txXfrm>
    </dsp:sp>
    <dsp:sp modelId="{150576E2-B4C6-4050-8FD4-CA95B847155B}">
      <dsp:nvSpPr>
        <dsp:cNvPr id="0" name=""/>
        <dsp:cNvSpPr/>
      </dsp:nvSpPr>
      <dsp:spPr>
        <a:xfrm>
          <a:off x="506919" y="50153"/>
          <a:ext cx="7096873"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Customer Services Team </a:t>
          </a:r>
        </a:p>
      </dsp:txBody>
      <dsp:txXfrm>
        <a:off x="537181" y="80415"/>
        <a:ext cx="7036349" cy="559396"/>
      </dsp:txXfrm>
    </dsp:sp>
    <dsp:sp modelId="{75A5DF26-28A4-49BE-825D-32A0F9B644C1}">
      <dsp:nvSpPr>
        <dsp:cNvPr id="0" name=""/>
        <dsp:cNvSpPr/>
      </dsp:nvSpPr>
      <dsp:spPr>
        <a:xfrm>
          <a:off x="0" y="1593811"/>
          <a:ext cx="10138391" cy="81033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437388"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r>
            <a:rPr lang="en-GB" sz="1800" b="0" kern="1200">
              <a:solidFill>
                <a:srgbClr val="276160"/>
              </a:solidFill>
              <a:latin typeface="Arial" panose="020B0604020202020204" pitchFamily="34" charset="0"/>
              <a:cs typeface="Arial" panose="020B0604020202020204" pitchFamily="34" charset="0"/>
            </a:rPr>
            <a:t>: </a:t>
          </a:r>
          <a:r>
            <a:rPr lang="en-GB" sz="1800" b="0" i="0" kern="1200">
              <a:solidFill>
                <a:srgbClr val="276160"/>
              </a:solidFill>
              <a:hlinkClick xmlns:r="http://schemas.openxmlformats.org/officeDocument/2006/relationships" r:id="rId2">
                <a:extLst>
                  <a:ext uri="{A12FA001-AC4F-418D-AE19-62706E023703}">
                    <ahyp:hlinkClr xmlns:ahyp="http://schemas.microsoft.com/office/drawing/2018/hyperlinkcolor" val="tx"/>
                  </a:ext>
                </a:extLst>
              </a:hlinkClick>
            </a:rPr>
            <a:t>Online-Support@justice.gov.uk</a:t>
          </a:r>
          <a:r>
            <a:rPr lang="en-GB" sz="1800" b="0" i="0" kern="1200">
              <a:solidFill>
                <a:srgbClr val="276160"/>
              </a:solidFill>
            </a:rPr>
            <a:t> </a:t>
          </a:r>
          <a:endParaRPr lang="en-GB" sz="1800" kern="1200">
            <a:solidFill>
              <a:srgbClr val="276160"/>
            </a:solidFill>
            <a:latin typeface="Arial" panose="020B0604020202020204" pitchFamily="34" charset="0"/>
            <a:cs typeface="Arial" panose="020B0604020202020204" pitchFamily="34" charset="0"/>
          </a:endParaRPr>
        </a:p>
      </dsp:txBody>
      <dsp:txXfrm>
        <a:off x="0" y="1593811"/>
        <a:ext cx="10138391" cy="810337"/>
      </dsp:txXfrm>
    </dsp:sp>
    <dsp:sp modelId="{FE77AF1C-3A89-4C0E-AAED-39D2B822CEDF}">
      <dsp:nvSpPr>
        <dsp:cNvPr id="0" name=""/>
        <dsp:cNvSpPr/>
      </dsp:nvSpPr>
      <dsp:spPr>
        <a:xfrm>
          <a:off x="506919" y="1283851"/>
          <a:ext cx="7096873"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37181" y="1314113"/>
        <a:ext cx="7036349" cy="559396"/>
      </dsp:txXfrm>
    </dsp:sp>
    <dsp:sp modelId="{64286BCF-409A-4199-93D7-EC97D8E5BBF6}">
      <dsp:nvSpPr>
        <dsp:cNvPr id="0" name=""/>
        <dsp:cNvSpPr/>
      </dsp:nvSpPr>
      <dsp:spPr>
        <a:xfrm>
          <a:off x="0" y="2827508"/>
          <a:ext cx="10138391" cy="1852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437388"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Popular sessions are posted on the training website: </a:t>
          </a:r>
          <a:r>
            <a:rPr lang="en-GB" sz="1800" kern="1200">
              <a:solidFill>
                <a:srgbClr val="276160"/>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Ministry of Justice</a:t>
          </a:r>
          <a:r>
            <a:rPr lang="en-GB" sz="1800" kern="1200">
              <a:solidFill>
                <a:srgbClr val="276160"/>
              </a:solidFill>
              <a:latin typeface="Arial" panose="020B0604020202020204" pitchFamily="34" charset="0"/>
              <a:cs typeface="Arial" panose="020B0604020202020204" pitchFamily="34" charset="0"/>
            </a:rPr>
            <a:t> </a:t>
          </a:r>
          <a:r>
            <a:rPr lang="en-GB" sz="1800" kern="1200">
              <a:latin typeface="+mn-lt"/>
              <a:cs typeface="Arial" panose="020B0604020202020204" pitchFamily="34" charset="0"/>
            </a:rPr>
            <a:t>and the LAA YouTube channel: </a:t>
          </a:r>
          <a:r>
            <a:rPr lang="en-GB" sz="1800" kern="1200">
              <a:solidFill>
                <a:srgbClr val="276160"/>
              </a:solidFill>
              <a:hlinkClick xmlns:r="http://schemas.openxmlformats.org/officeDocument/2006/relationships" r:id="rId4" tooltip="https://www.youtube.com/@legalaidagency4058?app=desktop">
                <a:extLst>
                  <a:ext uri="{A12FA001-AC4F-418D-AE19-62706E023703}">
                    <ahyp:hlinkClr xmlns:ahyp="http://schemas.microsoft.com/office/drawing/2018/hyperlinkcolor" val="tx"/>
                  </a:ext>
                </a:extLst>
              </a:hlinkClick>
            </a:rPr>
            <a:t>Legal Aid Agency YouTube channel</a:t>
          </a:r>
          <a:endParaRPr lang="en-GB" sz="18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a:t>Remember to like and subscribe!</a:t>
          </a:r>
          <a:endParaRPr lang="en-GB" sz="1800" kern="1200">
            <a:latin typeface="Arial" panose="020B0604020202020204" pitchFamily="34" charset="0"/>
            <a:cs typeface="Arial" panose="020B0604020202020204" pitchFamily="34" charset="0"/>
          </a:endParaRPr>
        </a:p>
      </dsp:txBody>
      <dsp:txXfrm>
        <a:off x="0" y="2827508"/>
        <a:ext cx="10138391" cy="1852200"/>
      </dsp:txXfrm>
    </dsp:sp>
    <dsp:sp modelId="{DE41F533-A90B-4791-A97F-D2263066D35F}">
      <dsp:nvSpPr>
        <dsp:cNvPr id="0" name=""/>
        <dsp:cNvSpPr/>
      </dsp:nvSpPr>
      <dsp:spPr>
        <a:xfrm>
          <a:off x="506919" y="2517548"/>
          <a:ext cx="7096873"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37181" y="2547810"/>
        <a:ext cx="7036349"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312176-CD2F-C906-EA25-53B514285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34098B-0B48-AE56-B862-572A5625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A73BFB-98CB-48B9-94EC-951DC396B1C8}" type="datetimeFigureOut">
              <a:rPr lang="en-GB" smtClean="0"/>
              <a:t>02/04/2026</a:t>
            </a:fld>
            <a:endParaRPr lang="en-GB"/>
          </a:p>
        </p:txBody>
      </p:sp>
      <p:sp>
        <p:nvSpPr>
          <p:cNvPr id="4" name="Footer Placeholder 3">
            <a:extLst>
              <a:ext uri="{FF2B5EF4-FFF2-40B4-BE49-F238E27FC236}">
                <a16:creationId xmlns:a16="http://schemas.microsoft.com/office/drawing/2014/main" id="{AC63B982-9802-C80C-80B6-69CAFE725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E5156C-BE97-DE51-2C5F-56A7C7AA8F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72910-E49B-45A5-AD4F-261F7F28C03D}" type="slidenum">
              <a:rPr lang="en-GB" smtClean="0"/>
              <a:t>‹#›</a:t>
            </a:fld>
            <a:endParaRPr lang="en-GB"/>
          </a:p>
        </p:txBody>
      </p:sp>
    </p:spTree>
    <p:extLst>
      <p:ext uri="{BB962C8B-B14F-4D97-AF65-F5344CB8AC3E}">
        <p14:creationId xmlns:p14="http://schemas.microsoft.com/office/powerpoint/2010/main" val="218367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DA7AC-21A6-48FE-AADC-53FFB7595DE4}" type="datetimeFigureOut">
              <a:rPr lang="en-GB" smtClean="0"/>
              <a:t>02/04/2026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A3158-828B-45DC-A055-D433B2F6AF05}" type="slidenum">
              <a:rPr lang="en-GB" smtClean="0"/>
              <a:t>‹#›</a:t>
            </a:fld>
            <a:endParaRPr lang="en-GB"/>
          </a:p>
        </p:txBody>
      </p:sp>
    </p:spTree>
    <p:extLst>
      <p:ext uri="{BB962C8B-B14F-4D97-AF65-F5344CB8AC3E}">
        <p14:creationId xmlns:p14="http://schemas.microsoft.com/office/powerpoint/2010/main" val="37800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0269-4DED-04E1-3D3A-691937C30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EC53F-A815-1BD4-C567-23F929E07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477E9-6DA4-24EE-E132-E20D17520346}"/>
              </a:ext>
            </a:extLst>
          </p:cNvPr>
          <p:cNvSpPr>
            <a:spLocks noGrp="1"/>
          </p:cNvSpPr>
          <p:nvPr>
            <p:ph type="body" idx="1"/>
          </p:nvPr>
        </p:nvSpPr>
        <p:spPr/>
        <p:txBody>
          <a:bodyPr/>
          <a:lstStyle/>
          <a:p>
            <a:r>
              <a:rPr lang="en-GB"/>
              <a:t>Why are we doing this webinar</a:t>
            </a:r>
          </a:p>
          <a:p>
            <a:r>
              <a:rPr lang="en-US"/>
              <a:t>Types of vulnerable adults</a:t>
            </a:r>
            <a:endParaRPr lang="en-GB"/>
          </a:p>
          <a:p>
            <a:r>
              <a:rPr lang="en-US"/>
              <a:t>Impact on vulnerable adults</a:t>
            </a:r>
          </a:p>
          <a:p>
            <a:r>
              <a:rPr lang="en-US"/>
              <a:t>Example calls</a:t>
            </a:r>
          </a:p>
          <a:p>
            <a:r>
              <a:rPr lang="en-US"/>
              <a:t>Actions taken by the LAA</a:t>
            </a:r>
          </a:p>
          <a:p>
            <a:r>
              <a:rPr lang="en-GB"/>
              <a:t>Hardship applications</a:t>
            </a:r>
          </a:p>
          <a:p>
            <a:r>
              <a:rPr lang="en-GB"/>
              <a:t>Changes in financial circumstances (CIFC)</a:t>
            </a:r>
          </a:p>
          <a:p>
            <a:r>
              <a:rPr lang="en-GB"/>
              <a:t>New Applications Following Ineligibility (NAFI) and eligibility reviews (ER)</a:t>
            </a:r>
          </a:p>
          <a:p>
            <a:r>
              <a:rPr lang="en-GB"/>
              <a:t>What to do if you are unable to obtain evidence within the time frames for the application</a:t>
            </a:r>
          </a:p>
          <a:p>
            <a:r>
              <a:rPr lang="en-GB"/>
              <a:t>How these applications are processed (a bit of an insight into what a caseworker is looking for and doing with the information/evidence)</a:t>
            </a:r>
          </a:p>
          <a:p>
            <a:r>
              <a:rPr lang="en-GB"/>
              <a:t>Hints and tips for submitting further applications for vulnerable defendants</a:t>
            </a:r>
            <a:endParaRPr lang="en-150"/>
          </a:p>
          <a:p>
            <a:endParaRPr lang="en-GB"/>
          </a:p>
        </p:txBody>
      </p:sp>
      <p:sp>
        <p:nvSpPr>
          <p:cNvPr id="4" name="Slide Number Placeholder 3">
            <a:extLst>
              <a:ext uri="{FF2B5EF4-FFF2-40B4-BE49-F238E27FC236}">
                <a16:creationId xmlns:a16="http://schemas.microsoft.com/office/drawing/2014/main" id="{69895E32-E3D2-2B1F-42B6-907A7B820BE2}"/>
              </a:ext>
            </a:extLst>
          </p:cNvPr>
          <p:cNvSpPr>
            <a:spLocks noGrp="1"/>
          </p:cNvSpPr>
          <p:nvPr>
            <p:ph type="sldNum" sz="quarter" idx="5"/>
          </p:nvPr>
        </p:nvSpPr>
        <p:spPr/>
        <p:txBody>
          <a:bodyPr/>
          <a:lstStyle/>
          <a:p>
            <a:fld id="{2C1A3158-828B-45DC-A055-D433B2F6AF05}" type="slidenum">
              <a:rPr lang="en-GB" smtClean="0"/>
              <a:t>3</a:t>
            </a:fld>
            <a:endParaRPr lang="en-GB"/>
          </a:p>
        </p:txBody>
      </p:sp>
    </p:spTree>
    <p:extLst>
      <p:ext uri="{BB962C8B-B14F-4D97-AF65-F5344CB8AC3E}">
        <p14:creationId xmlns:p14="http://schemas.microsoft.com/office/powerpoint/2010/main" val="157641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changes regarding incorrect assessments (where the original application contained a mistake), evidence to show the correct information is required. </a:t>
            </a:r>
          </a:p>
          <a:p>
            <a:r>
              <a:rPr lang="en-GB"/>
              <a:t>The evidence can be sent in an email to the relevant crime applications team or submitted through the portal as a new application. If submitted as a new application, please select the option change in financial circumstances.</a:t>
            </a:r>
          </a:p>
          <a:p>
            <a:r>
              <a:rPr lang="en-GB"/>
              <a:t>Regardless of the method used the change will be backdated to the beginning of the case, as long as a clear explanation is provided. </a:t>
            </a:r>
          </a:p>
          <a:p>
            <a:r>
              <a:rPr lang="en-GB"/>
              <a:t>If the applicant has already paid their contributions, and the new evidence shows that they have overpaid a refund will be issued for the extra payments, however, if the change results in an increase to their contributions then they will be liable for the extra payments</a:t>
            </a:r>
          </a:p>
          <a:p>
            <a:endParaRPr lang="en-150"/>
          </a:p>
          <a:p>
            <a:endParaRPr lang="en-150"/>
          </a:p>
        </p:txBody>
      </p:sp>
      <p:sp>
        <p:nvSpPr>
          <p:cNvPr id="4" name="Slide Number Placeholder 3"/>
          <p:cNvSpPr>
            <a:spLocks noGrp="1"/>
          </p:cNvSpPr>
          <p:nvPr>
            <p:ph type="sldNum" sz="quarter" idx="5"/>
          </p:nvPr>
        </p:nvSpPr>
        <p:spPr/>
        <p:txBody>
          <a:bodyPr/>
          <a:lstStyle/>
          <a:p>
            <a:fld id="{54D2A8CE-5DC6-4D5E-8F53-4E43D4DFB0A9}" type="slidenum">
              <a:rPr lang="en-150" smtClean="0"/>
              <a:t>21</a:t>
            </a:fld>
            <a:endParaRPr lang="en-150"/>
          </a:p>
        </p:txBody>
      </p:sp>
    </p:spTree>
    <p:extLst>
      <p:ext uri="{BB962C8B-B14F-4D97-AF65-F5344CB8AC3E}">
        <p14:creationId xmlns:p14="http://schemas.microsoft.com/office/powerpoint/2010/main" val="291704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While the time limits for these applications will be enforced the majority of the time, there is some room for discretion where appropriate.</a:t>
            </a:r>
          </a:p>
          <a:p>
            <a:r>
              <a:rPr lang="en-GB"/>
              <a:t>So, if you or your client are unable to obtain the evidence prior to the deadline there are a few things you can do.</a:t>
            </a:r>
          </a:p>
          <a:p>
            <a:r>
              <a:rPr lang="en-GB"/>
              <a:t>1</a:t>
            </a:r>
            <a:r>
              <a:rPr lang="en-GB" baseline="30000"/>
              <a:t>st</a:t>
            </a:r>
            <a:r>
              <a:rPr lang="en-GB"/>
              <a:t> Tell us as soon as possible. This can be by email, or a call to our customer service team. </a:t>
            </a:r>
          </a:p>
          <a:p>
            <a:r>
              <a:rPr lang="en-GB"/>
              <a:t>If we are informed before the deadline expires, we are much more likely to be able to accept the explanation.</a:t>
            </a:r>
          </a:p>
          <a:p>
            <a:r>
              <a:rPr lang="en-GB"/>
              <a:t>2</a:t>
            </a:r>
            <a:r>
              <a:rPr lang="en-GB" baseline="30000"/>
              <a:t>nd</a:t>
            </a:r>
            <a:r>
              <a:rPr lang="en-GB"/>
              <a:t> Tell us what attempts have been made, ideally with evidence of those attempts such as emails/letters sent, dates and/or times of phone calls made etc.</a:t>
            </a:r>
          </a:p>
          <a:p>
            <a:r>
              <a:rPr lang="en-GB"/>
              <a:t>3</a:t>
            </a:r>
            <a:r>
              <a:rPr lang="en-GB" baseline="30000"/>
              <a:t>rd</a:t>
            </a:r>
            <a:r>
              <a:rPr lang="en-GB"/>
              <a:t> explain what the issue is that is delaying the evidence. Without an explanation it is very difficult to justify the use of discretion.</a:t>
            </a:r>
          </a:p>
          <a:p>
            <a:endParaRPr lang="en-150"/>
          </a:p>
          <a:p>
            <a:endParaRPr lang="en-150"/>
          </a:p>
        </p:txBody>
      </p:sp>
      <p:sp>
        <p:nvSpPr>
          <p:cNvPr id="4" name="Slide Number Placeholder 3"/>
          <p:cNvSpPr>
            <a:spLocks noGrp="1"/>
          </p:cNvSpPr>
          <p:nvPr>
            <p:ph type="sldNum" sz="quarter" idx="5"/>
          </p:nvPr>
        </p:nvSpPr>
        <p:spPr/>
        <p:txBody>
          <a:bodyPr/>
          <a:lstStyle/>
          <a:p>
            <a:fld id="{54D2A8CE-5DC6-4D5E-8F53-4E43D4DFB0A9}" type="slidenum">
              <a:rPr lang="en-150" smtClean="0"/>
              <a:t>22</a:t>
            </a:fld>
            <a:endParaRPr lang="en-150"/>
          </a:p>
        </p:txBody>
      </p:sp>
    </p:spTree>
    <p:extLst>
      <p:ext uri="{BB962C8B-B14F-4D97-AF65-F5344CB8AC3E}">
        <p14:creationId xmlns:p14="http://schemas.microsoft.com/office/powerpoint/2010/main" val="267338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a CIFC is received, the first thing a caseworker will do is open the original application. This means that the MAAT number is very important, especially if the applicant has a common surname.</a:t>
            </a:r>
          </a:p>
          <a:p>
            <a:r>
              <a:rPr lang="en-GB"/>
              <a:t>Next they will discern what has changed from the original application. If you can provide a short note explaining what has changed this will be a great help. We will also need to know how the applicant is continuing to support themselves. For example staying with family after losing their employment. In these circumstances we would need P45 or letter from the employer showing the loss of employment, as well as a declaration of any money (if any) received from friends/family</a:t>
            </a:r>
          </a:p>
          <a:p>
            <a:r>
              <a:rPr lang="en-GB"/>
              <a:t>They will then review the evidence of the change. If they are satisfied that the evidence meets the minimum requirements and has been received within 28 days of the change, then they will reassess the applicant’s means and backdate the change.</a:t>
            </a:r>
          </a:p>
          <a:p>
            <a:r>
              <a:rPr lang="en-GB"/>
              <a:t>If the evidence meets the requirements but was received more than 28 days (including weekends and bank holidays) after the change took place, then the assessment will be dated from the date the CIFC was received (not when it was processed).</a:t>
            </a:r>
          </a:p>
          <a:p>
            <a:r>
              <a:rPr lang="en-GB"/>
              <a:t>Note that where the change results in an </a:t>
            </a:r>
            <a:r>
              <a:rPr lang="en-GB" b="1"/>
              <a:t>Increase </a:t>
            </a:r>
            <a:r>
              <a:rPr lang="en-GB"/>
              <a:t>to contributions, the change will always be backdated to the date of the change. The 28-day time limit only applies to changes that reduce the applicant’s contributions.</a:t>
            </a:r>
          </a:p>
          <a:p>
            <a:r>
              <a:rPr lang="en-GB"/>
              <a:t>Once the assessment is complete the caseworker will send any relevant correspondence (such as contribution orders/notices). And review whether the representation order or refusal notice is still appropriate.</a:t>
            </a:r>
          </a:p>
          <a:p>
            <a:r>
              <a:rPr lang="en-GB"/>
              <a:t>If the change results in a change in representation (i.e. they are now eligible for magistrate's court representation), then a new representation order/refusal notice will be issued, however if the existing order remains applicable, no new one will be sent.</a:t>
            </a:r>
          </a:p>
          <a:p>
            <a:r>
              <a:rPr lang="en-GB"/>
              <a:t>If the evidence is not sufficient then the caseworker will reject the application, with an explanation of why the evidence was not sufficient, and what evidence was required. Please note that evidence of all changes must be provided for the application to be processed.</a:t>
            </a:r>
          </a:p>
          <a:p>
            <a:r>
              <a:rPr lang="en-GB"/>
              <a:t>For example, if the applicant’s rent has increased, and they’ve split from their partner, but only the rent has been evidenced, the application will be rejected.</a:t>
            </a:r>
            <a:endParaRPr lang="en-150"/>
          </a:p>
          <a:p>
            <a:endParaRPr lang="en-GB"/>
          </a:p>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23</a:t>
            </a:fld>
            <a:endParaRPr lang="en-GB"/>
          </a:p>
        </p:txBody>
      </p:sp>
    </p:spTree>
    <p:extLst>
      <p:ext uri="{BB962C8B-B14F-4D97-AF65-F5344CB8AC3E}">
        <p14:creationId xmlns:p14="http://schemas.microsoft.com/office/powerpoint/2010/main" val="112069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your client is remanded in custody, or sectioned under the MHA is their employment/self-employment likely to continue? Or is a CIFC going to be needed? We can’t make that assumption, so we need you to confirm if it changes.</a:t>
            </a:r>
          </a:p>
          <a:p>
            <a:r>
              <a:rPr lang="en-GB"/>
              <a:t>Tell us as soon as an issue arises.</a:t>
            </a:r>
          </a:p>
          <a:p>
            <a:r>
              <a:rPr lang="en-GB"/>
              <a:t>Provide evidence of attempts made, as well as an explanation of why those attempts were unsuccessful</a:t>
            </a:r>
          </a:p>
          <a:p>
            <a:r>
              <a:rPr lang="en-GB"/>
              <a:t>If you’re unsure of the best next steps, call our customer services team, or email the crime applications team that dealt with the original application (this will be at the top of the representation order/refusal notice)</a:t>
            </a:r>
          </a:p>
          <a:p>
            <a:r>
              <a:rPr lang="en-GB"/>
              <a:t>If the applicant loses their job, but has not been remanded in custody, how are they supporting themselves now? We won’t be able to process a CIFC without this information.</a:t>
            </a:r>
            <a:endParaRPr lang="en-150"/>
          </a:p>
          <a:p>
            <a:endParaRPr lang="en-GB"/>
          </a:p>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24</a:t>
            </a:fld>
            <a:endParaRPr lang="en-GB"/>
          </a:p>
        </p:txBody>
      </p:sp>
    </p:spTree>
    <p:extLst>
      <p:ext uri="{BB962C8B-B14F-4D97-AF65-F5344CB8AC3E}">
        <p14:creationId xmlns:p14="http://schemas.microsoft.com/office/powerpoint/2010/main" val="66824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B0B8-7510-CD25-A672-F193A3671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6408A-B962-65EB-3705-636E1D88A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7512F-6A59-C767-1BD1-0006F18BB3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CB4E60-690E-F61E-6006-F22F53924965}"/>
              </a:ext>
            </a:extLst>
          </p:cNvPr>
          <p:cNvSpPr>
            <a:spLocks noGrp="1"/>
          </p:cNvSpPr>
          <p:nvPr>
            <p:ph type="sldNum" sz="quarter" idx="5"/>
          </p:nvPr>
        </p:nvSpPr>
        <p:spPr/>
        <p:txBody>
          <a:bodyPr/>
          <a:lstStyle/>
          <a:p>
            <a:fld id="{2C1A3158-828B-45DC-A055-D433B2F6AF05}" type="slidenum">
              <a:rPr lang="en-GB" smtClean="0"/>
              <a:t>26</a:t>
            </a:fld>
            <a:endParaRPr lang="en-GB"/>
          </a:p>
        </p:txBody>
      </p:sp>
    </p:spTree>
    <p:extLst>
      <p:ext uri="{BB962C8B-B14F-4D97-AF65-F5344CB8AC3E}">
        <p14:creationId xmlns:p14="http://schemas.microsoft.com/office/powerpoint/2010/main" val="358643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4</a:t>
            </a:fld>
            <a:endParaRPr lang="en-GB"/>
          </a:p>
        </p:txBody>
      </p:sp>
    </p:spTree>
    <p:extLst>
      <p:ext uri="{BB962C8B-B14F-4D97-AF65-F5344CB8AC3E}">
        <p14:creationId xmlns:p14="http://schemas.microsoft.com/office/powerpoint/2010/main" val="158397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6</a:t>
            </a:fld>
            <a:endParaRPr lang="en-GB"/>
          </a:p>
        </p:txBody>
      </p:sp>
    </p:spTree>
    <p:extLst>
      <p:ext uri="{BB962C8B-B14F-4D97-AF65-F5344CB8AC3E}">
        <p14:creationId xmlns:p14="http://schemas.microsoft.com/office/powerpoint/2010/main" val="323451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ts val="1000"/>
              <a:buFont typeface="Symbol" panose="05050102010706020507" pitchFamily="18" charset="2"/>
              <a:buChar char=""/>
            </a:pPr>
            <a:r>
              <a:rPr lang="en-GB"/>
              <a:t>Health related - Mental health challenges (</a:t>
            </a:r>
            <a:r>
              <a:rPr lang="en-GB" err="1"/>
              <a:t>e.g</a:t>
            </a:r>
            <a:r>
              <a:rPr lang="en-GB"/>
              <a:t>  </a:t>
            </a:r>
            <a:r>
              <a:rPr lang="en-GB" err="1"/>
              <a:t>anxiety,depression</a:t>
            </a:r>
            <a:r>
              <a:rPr lang="en-GB"/>
              <a:t>) Impairments and learning disabilities.</a:t>
            </a:r>
          </a:p>
          <a:p>
            <a:pPr>
              <a:buSzPts val="1000"/>
              <a:buFont typeface="Symbol" panose="05050102010706020507" pitchFamily="18" charset="2"/>
              <a:buChar char=""/>
            </a:pPr>
            <a:r>
              <a:rPr lang="en-GB"/>
              <a:t>Social and demographic – Elderly, language </a:t>
            </a:r>
            <a:r>
              <a:rPr lang="en-GB" err="1"/>
              <a:t>barriers,lack</a:t>
            </a:r>
            <a:r>
              <a:rPr lang="en-GB"/>
              <a:t> of support from family and friends.</a:t>
            </a:r>
          </a:p>
          <a:p>
            <a:pPr>
              <a:buSzPts val="1000"/>
              <a:buFont typeface="Symbol" panose="05050102010706020507" pitchFamily="18" charset="2"/>
              <a:buChar char=""/>
            </a:pPr>
            <a:r>
              <a:rPr lang="en-GB"/>
              <a:t>Situational - Financial hardship </a:t>
            </a:r>
            <a:r>
              <a:rPr lang="en-GB" err="1"/>
              <a:t>i.e</a:t>
            </a:r>
            <a:r>
              <a:rPr lang="en-GB"/>
              <a:t> homelessness, debts, bereavement, trauma.</a:t>
            </a:r>
          </a:p>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8</a:t>
            </a:fld>
            <a:endParaRPr lang="en-GB"/>
          </a:p>
        </p:txBody>
      </p:sp>
    </p:spTree>
    <p:extLst>
      <p:ext uri="{BB962C8B-B14F-4D97-AF65-F5344CB8AC3E}">
        <p14:creationId xmlns:p14="http://schemas.microsoft.com/office/powerpoint/2010/main" val="297916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9</a:t>
            </a:fld>
            <a:endParaRPr lang="en-GB"/>
          </a:p>
        </p:txBody>
      </p:sp>
    </p:spTree>
    <p:extLst>
      <p:ext uri="{BB962C8B-B14F-4D97-AF65-F5344CB8AC3E}">
        <p14:creationId xmlns:p14="http://schemas.microsoft.com/office/powerpoint/2010/main" val="190740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10</a:t>
            </a:fld>
            <a:endParaRPr lang="en-GB"/>
          </a:p>
        </p:txBody>
      </p:sp>
    </p:spTree>
    <p:extLst>
      <p:ext uri="{BB962C8B-B14F-4D97-AF65-F5344CB8AC3E}">
        <p14:creationId xmlns:p14="http://schemas.microsoft.com/office/powerpoint/2010/main" val="5823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13</a:t>
            </a:fld>
            <a:endParaRPr lang="en-GB"/>
          </a:p>
        </p:txBody>
      </p:sp>
    </p:spTree>
    <p:extLst>
      <p:ext uri="{BB962C8B-B14F-4D97-AF65-F5344CB8AC3E}">
        <p14:creationId xmlns:p14="http://schemas.microsoft.com/office/powerpoint/2010/main" val="304914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2 types of change in financial circumstances (although both use the same form).</a:t>
            </a:r>
          </a:p>
          <a:p>
            <a:r>
              <a:rPr lang="en-GB"/>
              <a:t>The most common is a change in circumstances after the date stamp. For example, the applicant losing their employment after the date stamp.</a:t>
            </a:r>
          </a:p>
          <a:p>
            <a:r>
              <a:rPr lang="en-GB"/>
              <a:t>The other type of CIFC is a change to an original application that contained a mistake. For example, if council tax was declared to be £228 per year instead of £2280.</a:t>
            </a:r>
            <a:endParaRPr lang="en-150"/>
          </a:p>
          <a:p>
            <a:endParaRPr lang="en-150"/>
          </a:p>
          <a:p>
            <a:endParaRPr lang="en-150"/>
          </a:p>
        </p:txBody>
      </p:sp>
      <p:sp>
        <p:nvSpPr>
          <p:cNvPr id="4" name="Slide Number Placeholder 3"/>
          <p:cNvSpPr>
            <a:spLocks noGrp="1"/>
          </p:cNvSpPr>
          <p:nvPr>
            <p:ph type="sldNum" sz="quarter" idx="5"/>
          </p:nvPr>
        </p:nvSpPr>
        <p:spPr/>
        <p:txBody>
          <a:bodyPr/>
          <a:lstStyle/>
          <a:p>
            <a:fld id="{54D2A8CE-5DC6-4D5E-8F53-4E43D4DFB0A9}" type="slidenum">
              <a:rPr lang="en-150" smtClean="0"/>
              <a:t>19</a:t>
            </a:fld>
            <a:endParaRPr lang="en-150"/>
          </a:p>
        </p:txBody>
      </p:sp>
    </p:spTree>
    <p:extLst>
      <p:ext uri="{BB962C8B-B14F-4D97-AF65-F5344CB8AC3E}">
        <p14:creationId xmlns:p14="http://schemas.microsoft.com/office/powerpoint/2010/main" val="304273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changes that occur after the date stamp, even if it's only by a day, we will require a fully completed application. This includes evidence of all changes if there are more than one. There is a 28 day time limit on these applications, if we do not receive a fully evidenced and completed CIFC within the 28 days of the change occurring we will not be able to backdate, and the change will be processed from the date we received the application. This also applies to rejected applications. It is also important to note that the liability for contributions starts immediately after legal aid is granted. This means that a change after the date stamp will only affect payments after the current liability period has concluded, for example if an applicant is granted legal aid with a contribution on 1st Jan, they become liable for their first payment on 1st Jan, due to be paid before 1st Feb. A CIFC for a change on 10th Jan will not impact that first payment. It's also important to be aware that changes which increase the applicant's contributions will always be backdated, and if this means that they have underpaid then a payment plan can be set up with our debt recovery company, currently </a:t>
            </a:r>
            <a:r>
              <a:rPr lang="en-GB" dirty="0" err="1"/>
              <a:t>Advantis</a:t>
            </a:r>
            <a:r>
              <a:rPr lang="en-GB" dirty="0"/>
              <a:t>.</a:t>
            </a:r>
            <a:endParaRPr lang="en-GB" dirty="0">
              <a:cs typeface="Arial"/>
            </a:endParaRPr>
          </a:p>
        </p:txBody>
      </p:sp>
      <p:sp>
        <p:nvSpPr>
          <p:cNvPr id="4" name="Slide Number Placeholder 3"/>
          <p:cNvSpPr>
            <a:spLocks noGrp="1"/>
          </p:cNvSpPr>
          <p:nvPr>
            <p:ph type="sldNum" sz="quarter" idx="5"/>
          </p:nvPr>
        </p:nvSpPr>
        <p:spPr/>
        <p:txBody>
          <a:bodyPr/>
          <a:lstStyle/>
          <a:p>
            <a:fld id="{54D2A8CE-5DC6-4D5E-8F53-4E43D4DFB0A9}" type="slidenum">
              <a:rPr lang="en-150" smtClean="0"/>
              <a:t>20</a:t>
            </a:fld>
            <a:endParaRPr lang="en-150"/>
          </a:p>
        </p:txBody>
      </p:sp>
    </p:spTree>
    <p:extLst>
      <p:ext uri="{BB962C8B-B14F-4D97-AF65-F5344CB8AC3E}">
        <p14:creationId xmlns:p14="http://schemas.microsoft.com/office/powerpoint/2010/main" val="66143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a:extLst>
              <a:ext uri="{FF2B5EF4-FFF2-40B4-BE49-F238E27FC236}">
                <a16:creationId xmlns:a16="http://schemas.microsoft.com/office/drawing/2014/main" id="{41F72911-4543-BB8B-B85F-A994E7D664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pic>
        <p:nvPicPr>
          <p:cNvPr id="6" name="Picture 5">
            <a:extLst>
              <a:ext uri="{FF2B5EF4-FFF2-40B4-BE49-F238E27FC236}">
                <a16:creationId xmlns:a16="http://schemas.microsoft.com/office/drawing/2014/main" id="{FA9E8DE4-1BD1-6396-E411-41BF61B2A9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2437099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58C2E-1BEC-755C-0E22-BFF6411F2A66}"/>
              </a:ext>
              <a:ext uri="{C183D7F6-B498-43B3-948B-1728B52AA6E4}">
                <adec:decorative xmlns:adec="http://schemas.microsoft.com/office/drawing/2017/decorative" val="1"/>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1201"/>
          <a:stretch/>
        </p:blipFill>
        <p:spPr>
          <a:xfrm>
            <a:off x="5417" y="2140943"/>
            <a:ext cx="12186583" cy="4717057"/>
          </a:xfrm>
          <a:prstGeom prst="rect">
            <a:avLst/>
          </a:prstGeom>
          <a:blipFill>
            <a:blip r:embed="rId3">
              <a:clrChange>
                <a:clrFrom>
                  <a:srgbClr val="FFFFFF"/>
                </a:clrFrom>
                <a:clrTo>
                  <a:srgbClr val="FFFFFF">
                    <a:alpha val="0"/>
                  </a:srgbClr>
                </a:clrTo>
              </a:clrChange>
            </a:blip>
            <a:stretch>
              <a:fillRect/>
            </a:stretch>
          </a:blipFill>
        </p:spPr>
      </p:pic>
      <p:pic>
        <p:nvPicPr>
          <p:cNvPr id="6" name="Picture 5">
            <a:extLst>
              <a:ext uri="{FF2B5EF4-FFF2-40B4-BE49-F238E27FC236}">
                <a16:creationId xmlns:a16="http://schemas.microsoft.com/office/drawing/2014/main" id="{7AE192E8-C229-F8C3-3D2C-A2C8B0ECC7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auto">
          <a:xfrm>
            <a:off x="759600" y="709871"/>
            <a:ext cx="1364100" cy="1191144"/>
          </a:xfrm>
          <a:prstGeom prst="rect">
            <a:avLst/>
          </a:prstGeom>
          <a:noFill/>
          <a:ln>
            <a:noFill/>
          </a:ln>
        </p:spPr>
      </p:pic>
      <p:sp>
        <p:nvSpPr>
          <p:cNvPr id="4" name="Title 1">
            <a:extLst>
              <a:ext uri="{FF2B5EF4-FFF2-40B4-BE49-F238E27FC236}">
                <a16:creationId xmlns:a16="http://schemas.microsoft.com/office/drawing/2014/main" id="{F601524D-E031-FE10-B07A-3F12760FA609}"/>
              </a:ext>
            </a:extLst>
          </p:cNvPr>
          <p:cNvSpPr txBox="1">
            <a:spLocks/>
          </p:cNvSpPr>
          <p:nvPr userDrawn="1"/>
        </p:nvSpPr>
        <p:spPr>
          <a:xfrm>
            <a:off x="912000" y="2773200"/>
            <a:ext cx="7920000" cy="108000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400" b="1" kern="1200">
                <a:solidFill>
                  <a:schemeClr val="tx1"/>
                </a:solidFill>
                <a:latin typeface="+mj-lt"/>
                <a:ea typeface="+mj-ea"/>
                <a:cs typeface="+mj-cs"/>
              </a:defRPr>
            </a:lvl1pPr>
          </a:lstStyle>
          <a:p>
            <a:endParaRPr lang="en-GB"/>
          </a:p>
        </p:txBody>
      </p:sp>
    </p:spTree>
    <p:extLst>
      <p:ext uri="{BB962C8B-B14F-4D97-AF65-F5344CB8AC3E}">
        <p14:creationId xmlns:p14="http://schemas.microsoft.com/office/powerpoint/2010/main" val="260310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pPr>
              <a:spcAft>
                <a:spcPts val="600"/>
              </a:spcAft>
            </a:pPr>
            <a:r>
              <a:rPr lang="en-GB"/>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6403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82AE5D-6592-4E1B-A6D2-0CB294D7117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07" y="857"/>
            <a:ext cx="12189600" cy="6857983"/>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pPr>
              <a:spcAft>
                <a:spcPts val="600"/>
              </a:spcAft>
            </a:pPr>
            <a:r>
              <a:rPr lang="en-GB"/>
              <a:t>Providing access to justice through working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51504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Emphas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pPr>
              <a:spcAft>
                <a:spcPts val="600"/>
              </a:spcAft>
            </a:pPr>
            <a:r>
              <a:rPr lang="en-GB"/>
              <a:t>Providing access to justice through working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4687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CAA80-C190-ABB9-9518-D5ADD08D03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pic>
        <p:nvPicPr>
          <p:cNvPr id="6" name="Picture 5">
            <a:extLst>
              <a:ext uri="{FF2B5EF4-FFF2-40B4-BE49-F238E27FC236}">
                <a16:creationId xmlns:a16="http://schemas.microsoft.com/office/drawing/2014/main" id="{EEC46FDE-2545-F0FC-CA2B-A594A2E31A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
        <p:nvSpPr>
          <p:cNvPr id="10" name="TextBox 9">
            <a:extLst>
              <a:ext uri="{FF2B5EF4-FFF2-40B4-BE49-F238E27FC236}">
                <a16:creationId xmlns:a16="http://schemas.microsoft.com/office/drawing/2014/main" id="{982BECAB-34DD-B7CB-12D5-1F93453513EF}"/>
              </a:ext>
            </a:extLst>
          </p:cNvPr>
          <p:cNvSpPr txBox="1"/>
          <p:nvPr userDrawn="1"/>
        </p:nvSpPr>
        <p:spPr>
          <a:xfrm>
            <a:off x="813750" y="3893871"/>
            <a:ext cx="6097712" cy="1715854"/>
          </a:xfrm>
          <a:prstGeom prst="rect">
            <a:avLst/>
          </a:prstGeom>
          <a:noFill/>
        </p:spPr>
        <p:txBody>
          <a:bodyPr wrap="square">
            <a:spAutoFit/>
          </a:bodyPr>
          <a:lstStyle/>
          <a:p>
            <a:pPr algn="l" rtl="0" fontAlgn="base">
              <a:lnSpc>
                <a:spcPts val="1350"/>
              </a:lnSpc>
            </a:pPr>
            <a:r>
              <a:rPr lang="en-GB" sz="2000" b="1" i="0" u="none" strike="noStrike">
                <a:solidFill>
                  <a:schemeClr val="tx1"/>
                </a:solidFill>
                <a:effectLst/>
                <a:latin typeface="+mn-lt"/>
              </a:rPr>
              <a:t>Legal Aid Agency</a:t>
            </a:r>
            <a:r>
              <a:rPr lang="en-US" sz="2000" b="0" i="0">
                <a:solidFill>
                  <a:schemeClr val="tx1"/>
                </a:solidFill>
                <a:effectLst/>
                <a:latin typeface="+mn-lt"/>
              </a:rPr>
              <a:t>​</a:t>
            </a:r>
          </a:p>
          <a:p>
            <a:pPr algn="l" rtl="0" fontAlgn="base">
              <a:lnSpc>
                <a:spcPts val="1350"/>
              </a:lnSpc>
            </a:pPr>
            <a:br>
              <a:rPr lang="en-US" sz="2000" b="0" i="0">
                <a:solidFill>
                  <a:schemeClr val="tx1"/>
                </a:solidFill>
                <a:effectLst/>
                <a:latin typeface="+mn-lt"/>
              </a:rPr>
            </a:br>
            <a:r>
              <a:rPr lang="en-GB" sz="2000" b="0" i="0" u="none" strike="noStrike">
                <a:solidFill>
                  <a:schemeClr val="tx1"/>
                </a:solidFill>
                <a:effectLst/>
                <a:latin typeface="+mn-lt"/>
              </a:rPr>
              <a:t>13th Floor (13.51)</a:t>
            </a:r>
            <a:r>
              <a:rPr lang="en-US" sz="2000" b="0" i="0">
                <a:solidFill>
                  <a:schemeClr val="tx1"/>
                </a:solidFill>
                <a:effectLst/>
                <a:latin typeface="+mn-lt"/>
              </a:rPr>
              <a:t>​</a:t>
            </a:r>
          </a:p>
          <a:p>
            <a:pPr algn="l" rtl="0" fontAlgn="base">
              <a:lnSpc>
                <a:spcPts val="1350"/>
              </a:lnSpc>
            </a:pPr>
            <a:br>
              <a:rPr lang="en-US" sz="2000" b="0" i="0">
                <a:solidFill>
                  <a:schemeClr val="tx1"/>
                </a:solidFill>
                <a:effectLst/>
                <a:latin typeface="+mn-lt"/>
              </a:rPr>
            </a:br>
            <a:r>
              <a:rPr lang="en-GB" sz="2000" b="0" i="0" u="none" strike="noStrike">
                <a:solidFill>
                  <a:schemeClr val="tx1"/>
                </a:solidFill>
                <a:effectLst/>
                <a:latin typeface="+mn-lt"/>
              </a:rPr>
              <a:t>102 Petty France</a:t>
            </a:r>
          </a:p>
          <a:p>
            <a:pPr algn="l" rtl="0" fontAlgn="base">
              <a:lnSpc>
                <a:spcPts val="1350"/>
              </a:lnSpc>
            </a:pPr>
            <a:r>
              <a:rPr lang="en-US" sz="2000" b="0" i="0">
                <a:solidFill>
                  <a:schemeClr val="tx1"/>
                </a:solidFill>
                <a:effectLst/>
                <a:latin typeface="+mn-lt"/>
              </a:rPr>
              <a:t>​</a:t>
            </a:r>
            <a:br>
              <a:rPr lang="en-US" sz="2000" b="0" i="0">
                <a:solidFill>
                  <a:schemeClr val="tx1"/>
                </a:solidFill>
                <a:effectLst/>
                <a:latin typeface="+mn-lt"/>
              </a:rPr>
            </a:br>
            <a:r>
              <a:rPr lang="en-GB" sz="2000" b="0" i="0" u="none" strike="noStrike">
                <a:solidFill>
                  <a:schemeClr val="tx1"/>
                </a:solidFill>
                <a:effectLst/>
                <a:latin typeface="+mn-lt"/>
              </a:rPr>
              <a:t>London SW1H 9AJ</a:t>
            </a:r>
          </a:p>
          <a:p>
            <a:pPr algn="l" rtl="0" fontAlgn="base">
              <a:lnSpc>
                <a:spcPts val="1350"/>
              </a:lnSpc>
            </a:pPr>
            <a:r>
              <a:rPr lang="en-US" sz="2000" b="0" i="0">
                <a:solidFill>
                  <a:schemeClr val="tx1"/>
                </a:solidFill>
                <a:effectLst/>
                <a:latin typeface="+mn-lt"/>
              </a:rPr>
              <a:t>​</a:t>
            </a:r>
          </a:p>
          <a:p>
            <a:pPr algn="l" rtl="0" fontAlgn="base">
              <a:lnSpc>
                <a:spcPts val="1350"/>
              </a:lnSpc>
            </a:pPr>
            <a:r>
              <a:rPr lang="en-GB" sz="2000" b="0" i="0" u="none" strike="noStrike">
                <a:solidFill>
                  <a:schemeClr val="tx1"/>
                </a:solidFill>
                <a:effectLst/>
                <a:latin typeface="+mn-lt"/>
              </a:rPr>
              <a:t>gov.uk/government/organisations/legal-aid-agency </a:t>
            </a:r>
            <a:endParaRPr lang="en-GB" sz="2000">
              <a:solidFill>
                <a:schemeClr val="tx1"/>
              </a:solidFill>
              <a:latin typeface="+mn-lt"/>
            </a:endParaRPr>
          </a:p>
        </p:txBody>
      </p:sp>
    </p:spTree>
    <p:extLst>
      <p:ext uri="{BB962C8B-B14F-4D97-AF65-F5344CB8AC3E}">
        <p14:creationId xmlns:p14="http://schemas.microsoft.com/office/powerpoint/2010/main" val="34117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rg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2000"/>
            </a:lvl1pPr>
            <a:lvl2pPr marL="360000" indent="-360000">
              <a:defRPr sz="2000"/>
            </a:lvl2pPr>
            <a:lvl3pPr marL="720000" indent="-360000">
              <a:defRPr sz="2000"/>
            </a:lvl3pPr>
            <a:lvl4pPr marL="1080000" indent="-360000">
              <a:defRPr sz="2000"/>
            </a:lvl4pPr>
            <a:lvl5pPr marL="1440000" indent="-360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2" name="Footer Placeholder 4">
            <a:extLst>
              <a:ext uri="{FF2B5EF4-FFF2-40B4-BE49-F238E27FC236}">
                <a16:creationId xmlns:a16="http://schemas.microsoft.com/office/drawing/2014/main" id="{1095A724-0307-5E19-7110-5595331D61B1}"/>
              </a:ext>
              <a:ext uri="{C183D7F6-B498-43B3-948B-1728B52AA6E4}">
                <adec:decorative xmlns:adec="http://schemas.microsoft.com/office/drawing/2017/decorative" val="1"/>
              </a:ext>
            </a:extLst>
          </p:cNvPr>
          <p:cNvSpPr>
            <a:spLocks noGrp="1"/>
          </p:cNvSpPr>
          <p:nvPr>
            <p:ph type="ftr" sz="quarter" idx="11"/>
          </p:nvPr>
        </p:nvSpPr>
        <p:spPr>
          <a:xfrm>
            <a:off x="2941093" y="6435400"/>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3" name="Title 1">
            <a:extLst>
              <a:ext uri="{FF2B5EF4-FFF2-40B4-BE49-F238E27FC236}">
                <a16:creationId xmlns:a16="http://schemas.microsoft.com/office/drawing/2014/main" id="{3E5F334E-7AE3-0CBE-EA56-9B84B7D2E1E5}"/>
              </a:ext>
            </a:extLst>
          </p:cNvPr>
          <p:cNvSpPr>
            <a:spLocks noGrp="1"/>
          </p:cNvSpPr>
          <p:nvPr>
            <p:ph type="title"/>
          </p:nvPr>
        </p:nvSpPr>
        <p:spPr>
          <a:xfrm>
            <a:off x="809425" y="372136"/>
            <a:ext cx="10728000" cy="900000"/>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26443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51367" y="6426526"/>
            <a:ext cx="7201467" cy="180000"/>
          </a:xfrm>
          <a:prstGeom prst="rect">
            <a:avLst/>
          </a:prstGeom>
        </p:spPr>
        <p:txBody>
          <a:bodyPr vert="horz" lIns="0" tIns="0" rIns="0" bIns="0" rtlCol="0" anchor="ctr"/>
          <a:lstStyle>
            <a:lvl1pPr algn="r">
              <a:defRPr sz="1100">
                <a:solidFill>
                  <a:schemeClr val="tx1"/>
                </a:solidFill>
              </a:defRPr>
            </a:lvl1pPr>
          </a:lstStyle>
          <a:p>
            <a:pPr>
              <a:spcAft>
                <a:spcPts val="600"/>
              </a:spcAft>
            </a:pPr>
            <a:r>
              <a:rPr lang="en-GB"/>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
        <p:nvSpPr>
          <p:cNvPr id="7" name="TextBox 6">
            <a:extLst>
              <a:ext uri="{FF2B5EF4-FFF2-40B4-BE49-F238E27FC236}">
                <a16:creationId xmlns:a16="http://schemas.microsoft.com/office/drawing/2014/main" id="{43FF27CC-1B50-E338-B2EE-8B6A30D148F2}"/>
              </a:ext>
            </a:extLst>
          </p:cNvPr>
          <p:cNvSpPr txBox="1"/>
          <p:nvPr userDrawn="1">
            <p:extLst>
              <p:ext uri="{1162E1C5-73C7-4A58-AE30-91384D911F3F}">
                <p184:classification xmlns:p184="http://schemas.microsoft.com/office/powerpoint/2018/4/main" val="hdr"/>
              </p:ext>
            </p:extLst>
          </p:nvPr>
        </p:nvSpPr>
        <p:spPr>
          <a:xfrm>
            <a:off x="5114925" y="6350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8" name="TextBox 7">
            <a:extLst>
              <a:ext uri="{FF2B5EF4-FFF2-40B4-BE49-F238E27FC236}">
                <a16:creationId xmlns:a16="http://schemas.microsoft.com/office/drawing/2014/main" id="{BBCE86C5-6C8B-F386-77C0-89E133AB297D}"/>
              </a:ext>
            </a:extLst>
          </p:cNvPr>
          <p:cNvSpPr txBox="1"/>
          <p:nvPr userDrawn="1">
            <p:extLst>
              <p:ext uri="{1162E1C5-73C7-4A58-AE30-91384D911F3F}">
                <p184:classification xmlns:p184="http://schemas.microsoft.com/office/powerpoint/2018/4/main" val="ftr"/>
              </p:ext>
            </p:extLst>
          </p:nvPr>
        </p:nvSpPr>
        <p:spPr>
          <a:xfrm>
            <a:off x="5114925" y="66116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520713840"/>
      </p:ext>
    </p:extLst>
  </p:cSld>
  <p:clrMap bg1="lt1" tx1="dk1" bg2="lt2" tx2="dk2" accent1="accent1" accent2="accent2" accent3="accent3" accent4="accent4" accent5="accent5" accent6="accent6" hlink="hlink" folHlink="folHlink"/>
  <p:sldLayoutIdLst>
    <p:sldLayoutId id="2147483660" r:id="rId1"/>
    <p:sldLayoutId id="2147483668" r:id="rId2"/>
    <p:sldLayoutId id="2147483662" r:id="rId3"/>
    <p:sldLayoutId id="2147483663" r:id="rId4"/>
    <p:sldLayoutId id="2147483664" r:id="rId5"/>
    <p:sldLayoutId id="2147483667" r:id="rId6"/>
    <p:sldLayoutId id="2147483653" r:id="rId7"/>
  </p:sldLayoutIdLst>
  <p:hf hdr="0" ft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Tx/>
        <a:buFont typeface="Arial" panose="020B0604020202020204" pitchFamily="34" charset="0"/>
        <a:buNone/>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AAHelpUsSayYes@justice.gov.uk"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criminal-legal-aid-manual" TargetMode="External"/><Relationship Id="rId7" Type="http://schemas.openxmlformats.org/officeDocument/2006/relationships/hyperlink" Target="mailto:nationalcrimeteam@justice.gov.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BirminghamCAT@Justice.gov.uk" TargetMode="External"/><Relationship Id="rId5" Type="http://schemas.openxmlformats.org/officeDocument/2006/relationships/hyperlink" Target="mailto:LiverpoolCAT@Justice.gov.uk" TargetMode="External"/><Relationship Id="rId4" Type="http://schemas.openxmlformats.org/officeDocument/2006/relationships/hyperlink" Target="mailto:NottinghamCAT@Justice.gov.uk"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flatworldknowledge.lardbucket.org/books/public-speaking-practice-and-ethics/s09-finding-a-purpose-and-selecti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10071177" cy="1080000"/>
          </a:xfrm>
        </p:spPr>
        <p:txBody>
          <a:bodyPr>
            <a:normAutofit/>
          </a:bodyPr>
          <a:lstStyle/>
          <a:p>
            <a:r>
              <a:rPr lang="en-US"/>
              <a:t>#HelpUsSayYes webinar: Vulnerable clients and further applications</a:t>
            </a:r>
            <a:endParaRPr lang="en-GB"/>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a:xfrm>
            <a:off x="758188" y="3993096"/>
            <a:ext cx="7920000" cy="1080000"/>
          </a:xfrm>
        </p:spPr>
        <p:txBody>
          <a:bodyPr/>
          <a:lstStyle/>
          <a:p>
            <a:endParaRPr lang="en-US"/>
          </a:p>
          <a:p>
            <a:r>
              <a:rPr lang="en-US"/>
              <a:t>Crime teams</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a:t>January 2026</a:t>
            </a:r>
            <a:endParaRPr lang="en-GB"/>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7C28-3FD7-0EEB-933F-78DD318E6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8F49C-80D5-9493-143B-E35A64163E77}"/>
              </a:ext>
            </a:extLst>
          </p:cNvPr>
          <p:cNvSpPr>
            <a:spLocks noGrp="1"/>
          </p:cNvSpPr>
          <p:nvPr>
            <p:ph type="title"/>
          </p:nvPr>
        </p:nvSpPr>
        <p:spPr/>
        <p:txBody>
          <a:bodyPr/>
          <a:lstStyle/>
          <a:p>
            <a:r>
              <a:rPr lang="en-US"/>
              <a:t>Vulnerable clients: Example calls to the customer service team</a:t>
            </a:r>
          </a:p>
        </p:txBody>
      </p:sp>
      <p:sp>
        <p:nvSpPr>
          <p:cNvPr id="23" name="TextBox 22">
            <a:extLst>
              <a:ext uri="{FF2B5EF4-FFF2-40B4-BE49-F238E27FC236}">
                <a16:creationId xmlns:a16="http://schemas.microsoft.com/office/drawing/2014/main" id="{22A88B39-58B0-1A53-C5AC-36868FCCE9C2}"/>
              </a:ext>
            </a:extLst>
          </p:cNvPr>
          <p:cNvSpPr txBox="1"/>
          <p:nvPr/>
        </p:nvSpPr>
        <p:spPr>
          <a:xfrm>
            <a:off x="809425" y="1312441"/>
            <a:ext cx="5286575" cy="2554545"/>
          </a:xfrm>
          <a:prstGeom prst="rect">
            <a:avLst/>
          </a:prstGeom>
          <a:noFill/>
        </p:spPr>
        <p:txBody>
          <a:bodyPr wrap="square">
            <a:spAutoFit/>
          </a:bodyPr>
          <a:lstStyle/>
          <a:p>
            <a:pPr marL="0" lvl="0" indent="0" defTabSz="488950">
              <a:spcBef>
                <a:spcPct val="0"/>
              </a:spcBef>
              <a:buFont typeface="+mj-lt"/>
              <a:buNone/>
            </a:pPr>
            <a:r>
              <a:rPr lang="en-GB" sz="2000" b="1" kern="1200">
                <a:solidFill>
                  <a:schemeClr val="tx1"/>
                </a:solidFill>
              </a:rPr>
              <a:t>A vulnerable client received contribution order letter: </a:t>
            </a:r>
          </a:p>
          <a:p>
            <a:pPr marL="342900" lvl="0" indent="-342900" defTabSz="488950">
              <a:spcBef>
                <a:spcPct val="0"/>
              </a:spcBef>
              <a:buFont typeface="Arial" panose="020B0604020202020204" pitchFamily="34" charset="0"/>
              <a:buChar char="•"/>
            </a:pPr>
            <a:r>
              <a:rPr lang="en-GB" sz="2000" kern="1200">
                <a:solidFill>
                  <a:schemeClr val="tx1"/>
                </a:solidFill>
              </a:rPr>
              <a:t>Now being chased for their legal </a:t>
            </a:r>
            <a:r>
              <a:rPr lang="en-GB" sz="2000"/>
              <a:t>a</a:t>
            </a:r>
            <a:r>
              <a:rPr lang="en-GB" sz="2000" kern="1200">
                <a:solidFill>
                  <a:schemeClr val="tx1"/>
                </a:solidFill>
              </a:rPr>
              <a:t>id liability. </a:t>
            </a:r>
          </a:p>
          <a:p>
            <a:pPr marL="342900" lvl="0" indent="-342900" defTabSz="488950">
              <a:spcBef>
                <a:spcPct val="0"/>
              </a:spcBef>
              <a:buFont typeface="Arial" panose="020B0604020202020204" pitchFamily="34" charset="0"/>
              <a:buChar char="•"/>
            </a:pPr>
            <a:r>
              <a:rPr lang="en-GB" sz="2000" kern="1200">
                <a:solidFill>
                  <a:schemeClr val="tx1"/>
                </a:solidFill>
              </a:rPr>
              <a:t>Emotionally distressed: Threats of suicide and risk of self-harm. </a:t>
            </a:r>
          </a:p>
          <a:p>
            <a:pPr marL="342900" lvl="0" indent="-342900" defTabSz="488950">
              <a:spcBef>
                <a:spcPct val="0"/>
              </a:spcBef>
              <a:buFont typeface="Arial" panose="020B0604020202020204" pitchFamily="34" charset="0"/>
              <a:buChar char="•"/>
            </a:pPr>
            <a:r>
              <a:rPr lang="en-GB" sz="2000" kern="1200">
                <a:solidFill>
                  <a:schemeClr val="tx1"/>
                </a:solidFill>
              </a:rPr>
              <a:t>Can’t cope, can't pay or see a way forward.</a:t>
            </a:r>
          </a:p>
        </p:txBody>
      </p:sp>
      <p:sp>
        <p:nvSpPr>
          <p:cNvPr id="20" name="TextBox 19">
            <a:extLst>
              <a:ext uri="{FF2B5EF4-FFF2-40B4-BE49-F238E27FC236}">
                <a16:creationId xmlns:a16="http://schemas.microsoft.com/office/drawing/2014/main" id="{221F0DBF-27F2-DFB3-1C19-DBBFB5DC46FB}"/>
              </a:ext>
            </a:extLst>
          </p:cNvPr>
          <p:cNvSpPr txBox="1"/>
          <p:nvPr/>
        </p:nvSpPr>
        <p:spPr>
          <a:xfrm>
            <a:off x="809424" y="3907291"/>
            <a:ext cx="5286575" cy="2246769"/>
          </a:xfrm>
          <a:prstGeom prst="rect">
            <a:avLst/>
          </a:prstGeom>
          <a:noFill/>
        </p:spPr>
        <p:txBody>
          <a:bodyPr wrap="square">
            <a:spAutoFit/>
          </a:bodyPr>
          <a:lstStyle/>
          <a:p>
            <a:pPr lvl="0"/>
            <a:r>
              <a:rPr lang="en-GB" sz="2000" b="1">
                <a:solidFill>
                  <a:schemeClr val="tx1"/>
                </a:solidFill>
              </a:rPr>
              <a:t>A vulnerable client in hardship:</a:t>
            </a:r>
          </a:p>
          <a:p>
            <a:pPr marL="342900" lvl="0" indent="-342900">
              <a:buFont typeface="Arial" panose="020B0604020202020204" pitchFamily="34" charset="0"/>
              <a:buChar char="•"/>
            </a:pPr>
            <a:r>
              <a:rPr lang="en-GB" sz="2000"/>
              <a:t>N</a:t>
            </a:r>
            <a:r>
              <a:rPr lang="en-GB" sz="2000">
                <a:solidFill>
                  <a:schemeClr val="tx1"/>
                </a:solidFill>
              </a:rPr>
              <a:t>o hardship application submitted by their solicitor. </a:t>
            </a:r>
          </a:p>
          <a:p>
            <a:pPr marL="342900" lvl="0" indent="-342900">
              <a:buFont typeface="Arial" panose="020B0604020202020204" pitchFamily="34" charset="0"/>
              <a:buChar char="•"/>
            </a:pPr>
            <a:r>
              <a:rPr lang="en-GB" sz="2000">
                <a:solidFill>
                  <a:schemeClr val="tx1"/>
                </a:solidFill>
              </a:rPr>
              <a:t>Ongoing chaser calls to escalate and to request action to review contribution </a:t>
            </a:r>
          </a:p>
          <a:p>
            <a:pPr marL="342900" lvl="0" indent="-342900">
              <a:buFont typeface="Arial" panose="020B0604020202020204" pitchFamily="34" charset="0"/>
              <a:buChar char="•"/>
            </a:pPr>
            <a:r>
              <a:rPr lang="en-GB" sz="2000">
                <a:solidFill>
                  <a:schemeClr val="tx1"/>
                </a:solidFill>
              </a:rPr>
              <a:t>Caller confused with the process.</a:t>
            </a:r>
          </a:p>
          <a:p>
            <a:pPr marL="342900" lvl="0" indent="-342900">
              <a:buFont typeface="Arial" panose="020B0604020202020204" pitchFamily="34" charset="0"/>
              <a:buChar char="•"/>
            </a:pPr>
            <a:r>
              <a:rPr lang="en-GB" sz="2000">
                <a:solidFill>
                  <a:schemeClr val="tx1"/>
                </a:solidFill>
              </a:rPr>
              <a:t>Consider giving up job and ending it all.</a:t>
            </a:r>
          </a:p>
        </p:txBody>
      </p:sp>
      <p:sp>
        <p:nvSpPr>
          <p:cNvPr id="18" name="TextBox 17">
            <a:extLst>
              <a:ext uri="{FF2B5EF4-FFF2-40B4-BE49-F238E27FC236}">
                <a16:creationId xmlns:a16="http://schemas.microsoft.com/office/drawing/2014/main" id="{B155DFD7-9CA2-E500-3606-24F0C6A4C5AA}"/>
              </a:ext>
            </a:extLst>
          </p:cNvPr>
          <p:cNvSpPr txBox="1"/>
          <p:nvPr/>
        </p:nvSpPr>
        <p:spPr>
          <a:xfrm>
            <a:off x="6173425" y="1312441"/>
            <a:ext cx="5364000" cy="2554545"/>
          </a:xfrm>
          <a:prstGeom prst="rect">
            <a:avLst/>
          </a:prstGeom>
          <a:noFill/>
        </p:spPr>
        <p:txBody>
          <a:bodyPr wrap="square">
            <a:spAutoFit/>
          </a:bodyPr>
          <a:lstStyle/>
          <a:p>
            <a:pPr lvl="0"/>
            <a:r>
              <a:rPr lang="en-GB" sz="2000" b="1">
                <a:solidFill>
                  <a:schemeClr val="tx1"/>
                </a:solidFill>
              </a:rPr>
              <a:t>A vulnerable client in prison being chased for contribution payment: </a:t>
            </a:r>
          </a:p>
          <a:p>
            <a:pPr marL="342900" lvl="0" indent="-342900">
              <a:buFont typeface="Arial" panose="020B0604020202020204" pitchFamily="34" charset="0"/>
              <a:buChar char="•"/>
            </a:pPr>
            <a:r>
              <a:rPr lang="en-GB" sz="2000">
                <a:solidFill>
                  <a:schemeClr val="tx1"/>
                </a:solidFill>
              </a:rPr>
              <a:t>Calls received from distressed family members receiving letters from debt </a:t>
            </a:r>
            <a:r>
              <a:rPr lang="en-GB" sz="2000"/>
              <a:t>c</a:t>
            </a:r>
            <a:r>
              <a:rPr lang="en-GB" sz="2000">
                <a:solidFill>
                  <a:schemeClr val="tx1"/>
                </a:solidFill>
              </a:rPr>
              <a:t>ollection </a:t>
            </a:r>
            <a:r>
              <a:rPr lang="en-GB" sz="2000"/>
              <a:t>a</a:t>
            </a:r>
            <a:r>
              <a:rPr lang="en-GB" sz="2000">
                <a:solidFill>
                  <a:schemeClr val="tx1"/>
                </a:solidFill>
              </a:rPr>
              <a:t>gency, threatening action. </a:t>
            </a:r>
          </a:p>
          <a:p>
            <a:pPr marL="342900" lvl="0" indent="-342900">
              <a:buFont typeface="Arial" panose="020B0604020202020204" pitchFamily="34" charset="0"/>
              <a:buChar char="•"/>
            </a:pPr>
            <a:r>
              <a:rPr lang="en-GB" sz="2000">
                <a:solidFill>
                  <a:schemeClr val="tx1"/>
                </a:solidFill>
              </a:rPr>
              <a:t>Risk of increased vulnerability to client in prison, suffering severe mental health condition.</a:t>
            </a:r>
          </a:p>
        </p:txBody>
      </p:sp>
      <p:sp>
        <p:nvSpPr>
          <p:cNvPr id="10" name="TextBox 9">
            <a:extLst>
              <a:ext uri="{FF2B5EF4-FFF2-40B4-BE49-F238E27FC236}">
                <a16:creationId xmlns:a16="http://schemas.microsoft.com/office/drawing/2014/main" id="{B9A9FAB7-09FF-C9EE-0CD5-503D7CC71E4D}"/>
              </a:ext>
            </a:extLst>
          </p:cNvPr>
          <p:cNvSpPr txBox="1"/>
          <p:nvPr/>
        </p:nvSpPr>
        <p:spPr>
          <a:xfrm>
            <a:off x="6173425" y="3862034"/>
            <a:ext cx="5364000" cy="2246769"/>
          </a:xfrm>
          <a:prstGeom prst="rect">
            <a:avLst/>
          </a:prstGeom>
          <a:noFill/>
        </p:spPr>
        <p:txBody>
          <a:bodyPr wrap="square">
            <a:spAutoFit/>
          </a:bodyPr>
          <a:lstStyle/>
          <a:p>
            <a:pPr lvl="0"/>
            <a:r>
              <a:rPr lang="en-GB" sz="2000" b="1">
                <a:solidFill>
                  <a:schemeClr val="tx1"/>
                </a:solidFill>
              </a:rPr>
              <a:t>A vulnerable client with reasonable adjustments: </a:t>
            </a:r>
          </a:p>
          <a:p>
            <a:pPr marL="342900" lvl="0" indent="-342900">
              <a:buFont typeface="Arial" panose="020B0604020202020204" pitchFamily="34" charset="0"/>
              <a:buChar char="•"/>
            </a:pPr>
            <a:r>
              <a:rPr lang="en-GB" sz="2000">
                <a:solidFill>
                  <a:schemeClr val="tx1"/>
                </a:solidFill>
              </a:rPr>
              <a:t>CIFC submitted and reassessed but could not be backdated to the date of the change as outside of 28 days. </a:t>
            </a:r>
          </a:p>
          <a:p>
            <a:pPr marL="342900" lvl="0" indent="-342900">
              <a:buFont typeface="Arial" panose="020B0604020202020204" pitchFamily="34" charset="0"/>
              <a:buChar char="•"/>
            </a:pPr>
            <a:r>
              <a:rPr lang="en-GB" sz="2000">
                <a:solidFill>
                  <a:schemeClr val="tx1"/>
                </a:solidFill>
              </a:rPr>
              <a:t>Client very stressed. </a:t>
            </a:r>
          </a:p>
          <a:p>
            <a:pPr marL="342900" lvl="0" indent="-342900">
              <a:buFont typeface="Arial" panose="020B0604020202020204" pitchFamily="34" charset="0"/>
              <a:buChar char="•"/>
            </a:pPr>
            <a:r>
              <a:rPr lang="en-GB" sz="2000">
                <a:solidFill>
                  <a:schemeClr val="tx1"/>
                </a:solidFill>
              </a:rPr>
              <a:t>Formal </a:t>
            </a:r>
            <a:r>
              <a:rPr lang="en-GB" sz="2000"/>
              <a:t>c</a:t>
            </a:r>
            <a:r>
              <a:rPr lang="en-GB" sz="2000">
                <a:solidFill>
                  <a:schemeClr val="tx1"/>
                </a:solidFill>
              </a:rPr>
              <a:t>omplaint made</a:t>
            </a:r>
            <a:endParaRPr lang="en-GB" sz="2000"/>
          </a:p>
        </p:txBody>
      </p:sp>
      <p:sp>
        <p:nvSpPr>
          <p:cNvPr id="3" name="Slide Number Placeholder 2">
            <a:extLst>
              <a:ext uri="{FF2B5EF4-FFF2-40B4-BE49-F238E27FC236}">
                <a16:creationId xmlns:a16="http://schemas.microsoft.com/office/drawing/2014/main" id="{A00E82F3-B0E0-E982-3A25-F7B50049ECB1}"/>
              </a:ext>
            </a:extLst>
          </p:cNvPr>
          <p:cNvSpPr>
            <a:spLocks noGrp="1"/>
          </p:cNvSpPr>
          <p:nvPr>
            <p:ph type="sldNum" sz="quarter" idx="12"/>
          </p:nvPr>
        </p:nvSpPr>
        <p:spPr/>
        <p:txBody>
          <a:bodyPr/>
          <a:lstStyle/>
          <a:p>
            <a:fld id="{C0189ED6-F87B-4BC1-907E-EF602CA5C674}" type="slidenum">
              <a:rPr lang="en-GB" smtClean="0"/>
              <a:t>10</a:t>
            </a:fld>
            <a:endParaRPr lang="en-GB"/>
          </a:p>
        </p:txBody>
      </p:sp>
    </p:spTree>
    <p:extLst>
      <p:ext uri="{BB962C8B-B14F-4D97-AF65-F5344CB8AC3E}">
        <p14:creationId xmlns:p14="http://schemas.microsoft.com/office/powerpoint/2010/main" val="331054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5332-271E-5D63-FD88-8F2E654F4C9C}"/>
              </a:ext>
            </a:extLst>
          </p:cNvPr>
          <p:cNvSpPr>
            <a:spLocks noGrp="1"/>
          </p:cNvSpPr>
          <p:nvPr>
            <p:ph type="title"/>
          </p:nvPr>
        </p:nvSpPr>
        <p:spPr/>
        <p:txBody>
          <a:bodyPr/>
          <a:lstStyle/>
          <a:p>
            <a:r>
              <a:rPr lang="en-US"/>
              <a:t>Vulnerable clients: Example calls to the customer service team continued</a:t>
            </a:r>
          </a:p>
        </p:txBody>
      </p:sp>
      <p:sp>
        <p:nvSpPr>
          <p:cNvPr id="22" name="TextBox 21">
            <a:extLst>
              <a:ext uri="{FF2B5EF4-FFF2-40B4-BE49-F238E27FC236}">
                <a16:creationId xmlns:a16="http://schemas.microsoft.com/office/drawing/2014/main" id="{6A1DC75D-EA78-33D8-53B4-F657CCEE74C7}"/>
              </a:ext>
            </a:extLst>
          </p:cNvPr>
          <p:cNvSpPr txBox="1"/>
          <p:nvPr/>
        </p:nvSpPr>
        <p:spPr>
          <a:xfrm>
            <a:off x="809423" y="1128356"/>
            <a:ext cx="5286575" cy="2554545"/>
          </a:xfrm>
          <a:prstGeom prst="rect">
            <a:avLst/>
          </a:prstGeom>
          <a:noFill/>
        </p:spPr>
        <p:txBody>
          <a:bodyPr wrap="square">
            <a:spAutoFit/>
          </a:bodyPr>
          <a:lstStyle/>
          <a:p>
            <a:pPr lvl="0"/>
            <a:r>
              <a:rPr lang="en-GB" sz="2000" b="1">
                <a:solidFill>
                  <a:schemeClr val="tx1"/>
                </a:solidFill>
              </a:rPr>
              <a:t>A vulnerable client didn't know had to pay a contribution:</a:t>
            </a:r>
          </a:p>
          <a:p>
            <a:pPr marL="285750" lvl="0" indent="-285750">
              <a:buFont typeface="Arial" panose="020B0604020202020204" pitchFamily="34" charset="0"/>
              <a:buChar char="•"/>
            </a:pPr>
            <a:r>
              <a:rPr lang="en-GB" sz="2000">
                <a:solidFill>
                  <a:schemeClr val="tx1"/>
                </a:solidFill>
              </a:rPr>
              <a:t>struggling to understand means assessment process</a:t>
            </a:r>
          </a:p>
          <a:p>
            <a:pPr marL="285750" lvl="0" indent="-285750">
              <a:buFont typeface="Arial" panose="020B0604020202020204" pitchFamily="34" charset="0"/>
              <a:buChar char="•"/>
            </a:pPr>
            <a:r>
              <a:rPr lang="en-GB" sz="2000">
                <a:solidFill>
                  <a:schemeClr val="tx1"/>
                </a:solidFill>
              </a:rPr>
              <a:t>repeatedly asking questions.  </a:t>
            </a:r>
          </a:p>
          <a:p>
            <a:pPr marL="285750" lvl="0" indent="-285750">
              <a:buFont typeface="Arial" panose="020B0604020202020204" pitchFamily="34" charset="0"/>
              <a:buChar char="•"/>
            </a:pPr>
            <a:r>
              <a:rPr lang="en-GB" sz="2000">
                <a:solidFill>
                  <a:schemeClr val="tx1"/>
                </a:solidFill>
              </a:rPr>
              <a:t>Don't agree, feel harassed, can't afford minimum £255 payment. </a:t>
            </a:r>
          </a:p>
          <a:p>
            <a:pPr marL="285750" lvl="0" indent="-285750">
              <a:buFont typeface="Arial" panose="020B0604020202020204" pitchFamily="34" charset="0"/>
              <a:buChar char="•"/>
            </a:pPr>
            <a:r>
              <a:rPr lang="en-GB" sz="2000">
                <a:solidFill>
                  <a:schemeClr val="tx1"/>
                </a:solidFill>
              </a:rPr>
              <a:t>Mental health issues and very volatile.</a:t>
            </a:r>
          </a:p>
        </p:txBody>
      </p:sp>
      <p:sp>
        <p:nvSpPr>
          <p:cNvPr id="16" name="TextBox 15">
            <a:extLst>
              <a:ext uri="{FF2B5EF4-FFF2-40B4-BE49-F238E27FC236}">
                <a16:creationId xmlns:a16="http://schemas.microsoft.com/office/drawing/2014/main" id="{77B94BF7-C643-5278-28D4-66E328FD494C}"/>
              </a:ext>
            </a:extLst>
          </p:cNvPr>
          <p:cNvSpPr txBox="1"/>
          <p:nvPr/>
        </p:nvSpPr>
        <p:spPr>
          <a:xfrm>
            <a:off x="6250850" y="1128356"/>
            <a:ext cx="5286575" cy="2862322"/>
          </a:xfrm>
          <a:prstGeom prst="rect">
            <a:avLst/>
          </a:prstGeom>
          <a:noFill/>
        </p:spPr>
        <p:txBody>
          <a:bodyPr wrap="square">
            <a:spAutoFit/>
          </a:bodyPr>
          <a:lstStyle/>
          <a:p>
            <a:pPr lvl="0"/>
            <a:r>
              <a:rPr lang="en-GB" sz="2000" b="1">
                <a:solidFill>
                  <a:schemeClr val="tx1"/>
                </a:solidFill>
              </a:rPr>
              <a:t>A vulnerable client being chased for contribution payments by debt collection:</a:t>
            </a:r>
          </a:p>
          <a:p>
            <a:pPr marL="285750" lvl="0" indent="-285750">
              <a:buFont typeface="Arial" panose="020B0604020202020204" pitchFamily="34" charset="0"/>
              <a:buChar char="•"/>
            </a:pPr>
            <a:r>
              <a:rPr lang="en-GB" sz="2000"/>
              <a:t>Lost their job.</a:t>
            </a:r>
            <a:endParaRPr lang="en-GB" sz="2000">
              <a:solidFill>
                <a:schemeClr val="tx1"/>
              </a:solidFill>
            </a:endParaRPr>
          </a:p>
          <a:p>
            <a:pPr marL="285750" lvl="0" indent="-285750">
              <a:buFont typeface="Arial" panose="020B0604020202020204" pitchFamily="34" charset="0"/>
              <a:buChar char="•"/>
            </a:pPr>
            <a:r>
              <a:rPr lang="en-GB" sz="2000">
                <a:solidFill>
                  <a:schemeClr val="tx1"/>
                </a:solidFill>
              </a:rPr>
              <a:t>case concluded but no hardship or CIFC submitted for consideration. </a:t>
            </a:r>
          </a:p>
          <a:p>
            <a:pPr marL="285750" lvl="0" indent="-285750">
              <a:buFont typeface="Arial" panose="020B0604020202020204" pitchFamily="34" charset="0"/>
              <a:buChar char="•"/>
            </a:pPr>
            <a:r>
              <a:rPr lang="en-GB" sz="2000">
                <a:solidFill>
                  <a:schemeClr val="tx1"/>
                </a:solidFill>
              </a:rPr>
              <a:t>Can only advise to set up a payment plan. Client crying, distressed and fear bailiffs coming to their door. </a:t>
            </a:r>
          </a:p>
          <a:p>
            <a:pPr marL="285750" lvl="0" indent="-285750">
              <a:buFont typeface="Arial" panose="020B0604020202020204" pitchFamily="34" charset="0"/>
              <a:buChar char="•"/>
            </a:pPr>
            <a:r>
              <a:rPr lang="en-GB" sz="2000">
                <a:solidFill>
                  <a:schemeClr val="tx1"/>
                </a:solidFill>
              </a:rPr>
              <a:t>Unable to decide what to do next.</a:t>
            </a:r>
          </a:p>
        </p:txBody>
      </p:sp>
      <p:sp>
        <p:nvSpPr>
          <p:cNvPr id="14" name="TextBox 13">
            <a:extLst>
              <a:ext uri="{FF2B5EF4-FFF2-40B4-BE49-F238E27FC236}">
                <a16:creationId xmlns:a16="http://schemas.microsoft.com/office/drawing/2014/main" id="{3EB00EC3-7353-E7EC-3AAF-AB233F315007}"/>
              </a:ext>
            </a:extLst>
          </p:cNvPr>
          <p:cNvSpPr txBox="1"/>
          <p:nvPr/>
        </p:nvSpPr>
        <p:spPr>
          <a:xfrm>
            <a:off x="809424" y="4034847"/>
            <a:ext cx="5286575" cy="2246769"/>
          </a:xfrm>
          <a:prstGeom prst="rect">
            <a:avLst/>
          </a:prstGeom>
          <a:noFill/>
        </p:spPr>
        <p:txBody>
          <a:bodyPr wrap="square">
            <a:spAutoFit/>
          </a:bodyPr>
          <a:lstStyle/>
          <a:p>
            <a:pPr lvl="0">
              <a:buNone/>
            </a:pPr>
            <a:r>
              <a:rPr lang="en-GB" sz="2000" b="1">
                <a:solidFill>
                  <a:schemeClr val="tx1"/>
                </a:solidFill>
              </a:rPr>
              <a:t>A vulnerable client reported a change in their means:</a:t>
            </a:r>
          </a:p>
          <a:p>
            <a:pPr marL="285750" lvl="0" indent="-285750">
              <a:buFont typeface="Arial" panose="020B0604020202020204" pitchFamily="34" charset="0"/>
              <a:buChar char="•"/>
            </a:pPr>
            <a:r>
              <a:rPr lang="en-GB" sz="2000"/>
              <a:t>N</a:t>
            </a:r>
            <a:r>
              <a:rPr lang="en-GB" sz="2000">
                <a:solidFill>
                  <a:schemeClr val="tx1"/>
                </a:solidFill>
              </a:rPr>
              <a:t>o CIFC received from their solicitor. </a:t>
            </a:r>
          </a:p>
          <a:p>
            <a:pPr marL="285750" lvl="0" indent="-285750">
              <a:buFont typeface="Arial" panose="020B0604020202020204" pitchFamily="34" charset="0"/>
              <a:buChar char="•"/>
            </a:pPr>
            <a:r>
              <a:rPr lang="en-GB" sz="2000">
                <a:solidFill>
                  <a:schemeClr val="tx1"/>
                </a:solidFill>
              </a:rPr>
              <a:t>Ongoing chaser calls to escalate and to request action. </a:t>
            </a:r>
          </a:p>
          <a:p>
            <a:pPr marL="285750" lvl="0" indent="-285750">
              <a:buFont typeface="Arial" panose="020B0604020202020204" pitchFamily="34" charset="0"/>
              <a:buChar char="•"/>
            </a:pPr>
            <a:r>
              <a:rPr lang="en-GB" sz="2000">
                <a:solidFill>
                  <a:schemeClr val="tx1"/>
                </a:solidFill>
              </a:rPr>
              <a:t>Distressed, cannot make payments, frustrated about delays</a:t>
            </a:r>
          </a:p>
        </p:txBody>
      </p:sp>
      <p:sp>
        <p:nvSpPr>
          <p:cNvPr id="12" name="TextBox 11">
            <a:extLst>
              <a:ext uri="{FF2B5EF4-FFF2-40B4-BE49-F238E27FC236}">
                <a16:creationId xmlns:a16="http://schemas.microsoft.com/office/drawing/2014/main" id="{51FB597E-D7C5-05F8-2EDF-ED66D435519F}"/>
              </a:ext>
            </a:extLst>
          </p:cNvPr>
          <p:cNvSpPr txBox="1"/>
          <p:nvPr/>
        </p:nvSpPr>
        <p:spPr>
          <a:xfrm>
            <a:off x="6250850" y="4034847"/>
            <a:ext cx="5286575" cy="2246769"/>
          </a:xfrm>
          <a:prstGeom prst="rect">
            <a:avLst/>
          </a:prstGeom>
          <a:noFill/>
        </p:spPr>
        <p:txBody>
          <a:bodyPr wrap="square">
            <a:spAutoFit/>
          </a:bodyPr>
          <a:lstStyle/>
          <a:p>
            <a:pPr lvl="0"/>
            <a:r>
              <a:rPr lang="en-GB" sz="2000" b="1">
                <a:solidFill>
                  <a:schemeClr val="tx1"/>
                </a:solidFill>
              </a:rPr>
              <a:t>A vulnerable elderly client unable to understand the evidence requested and sanction applied:</a:t>
            </a:r>
          </a:p>
          <a:p>
            <a:pPr marL="285750" lvl="0" indent="-285750">
              <a:buFont typeface="Arial" panose="020B0604020202020204" pitchFamily="34" charset="0"/>
              <a:buChar char="•"/>
            </a:pPr>
            <a:r>
              <a:rPr lang="en-GB" sz="2000">
                <a:solidFill>
                  <a:schemeClr val="tx1"/>
                </a:solidFill>
              </a:rPr>
              <a:t>Did not get any letters. </a:t>
            </a:r>
          </a:p>
          <a:p>
            <a:pPr marL="285750" lvl="0" indent="-285750">
              <a:buFont typeface="Arial" panose="020B0604020202020204" pitchFamily="34" charset="0"/>
              <a:buChar char="•"/>
            </a:pPr>
            <a:r>
              <a:rPr lang="en-GB" sz="2000">
                <a:solidFill>
                  <a:schemeClr val="tx1"/>
                </a:solidFill>
              </a:rPr>
              <a:t>No family support. </a:t>
            </a:r>
          </a:p>
          <a:p>
            <a:pPr marL="285750" lvl="0" indent="-285750">
              <a:buFont typeface="Arial" panose="020B0604020202020204" pitchFamily="34" charset="0"/>
              <a:buChar char="•"/>
            </a:pPr>
            <a:r>
              <a:rPr lang="en-GB" sz="2000">
                <a:solidFill>
                  <a:schemeClr val="tx1"/>
                </a:solidFill>
              </a:rPr>
              <a:t>Wants to make a complaint about their solicitor and legal </a:t>
            </a:r>
            <a:r>
              <a:rPr lang="en-GB" sz="2000"/>
              <a:t>a</a:t>
            </a:r>
            <a:r>
              <a:rPr lang="en-GB" sz="2000">
                <a:solidFill>
                  <a:schemeClr val="tx1"/>
                </a:solidFill>
              </a:rPr>
              <a:t>id.</a:t>
            </a:r>
          </a:p>
        </p:txBody>
      </p:sp>
      <p:sp>
        <p:nvSpPr>
          <p:cNvPr id="3" name="Slide Number Placeholder 2">
            <a:extLst>
              <a:ext uri="{FF2B5EF4-FFF2-40B4-BE49-F238E27FC236}">
                <a16:creationId xmlns:a16="http://schemas.microsoft.com/office/drawing/2014/main" id="{D0F9F809-F966-CCF4-C290-B1F15B0CAA0D}"/>
              </a:ext>
            </a:extLst>
          </p:cNvPr>
          <p:cNvSpPr>
            <a:spLocks noGrp="1"/>
          </p:cNvSpPr>
          <p:nvPr>
            <p:ph type="sldNum" sz="quarter" idx="12"/>
          </p:nvPr>
        </p:nvSpPr>
        <p:spPr/>
        <p:txBody>
          <a:bodyPr/>
          <a:lstStyle/>
          <a:p>
            <a:fld id="{C0189ED6-F87B-4BC1-907E-EF602CA5C674}" type="slidenum">
              <a:rPr lang="en-GB" smtClean="0"/>
              <a:t>11</a:t>
            </a:fld>
            <a:endParaRPr lang="en-GB"/>
          </a:p>
        </p:txBody>
      </p:sp>
    </p:spTree>
    <p:extLst>
      <p:ext uri="{BB962C8B-B14F-4D97-AF65-F5344CB8AC3E}">
        <p14:creationId xmlns:p14="http://schemas.microsoft.com/office/powerpoint/2010/main" val="399570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E90302-0391-5333-A9EC-8295C47EB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7BEBA-DDB5-E71F-A85E-AA5D2D632952}"/>
              </a:ext>
            </a:extLst>
          </p:cNvPr>
          <p:cNvSpPr txBox="1">
            <a:spLocks noGrp="1"/>
          </p:cNvSpPr>
          <p:nvPr>
            <p:ph type="title" idx="4294967295"/>
          </p:nvPr>
        </p:nvSpPr>
        <p:spPr>
          <a:xfrm>
            <a:off x="759600" y="2620800"/>
            <a:ext cx="9434602" cy="108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Arial"/>
                <a:ea typeface="+mj-ea"/>
                <a:cs typeface="+mj-cs"/>
              </a:rPr>
              <a:t>Action taken by the LAA</a:t>
            </a:r>
          </a:p>
        </p:txBody>
      </p:sp>
    </p:spTree>
    <p:extLst>
      <p:ext uri="{BB962C8B-B14F-4D97-AF65-F5344CB8AC3E}">
        <p14:creationId xmlns:p14="http://schemas.microsoft.com/office/powerpoint/2010/main" val="84211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AFB4-802A-92DC-6603-52A0F1CE4499}"/>
              </a:ext>
            </a:extLst>
          </p:cNvPr>
          <p:cNvSpPr>
            <a:spLocks noGrp="1"/>
          </p:cNvSpPr>
          <p:nvPr>
            <p:ph type="title"/>
          </p:nvPr>
        </p:nvSpPr>
        <p:spPr/>
        <p:txBody>
          <a:bodyPr/>
          <a:lstStyle/>
          <a:p>
            <a:r>
              <a:rPr lang="en-GB"/>
              <a:t>Actions taken by LAA</a:t>
            </a:r>
            <a:endParaRPr lang="en-150"/>
          </a:p>
        </p:txBody>
      </p:sp>
      <p:graphicFrame>
        <p:nvGraphicFramePr>
          <p:cNvPr id="6" name="Diagram 5" descr="A hexagon radial showing the 6 actions taken by the LAA">
            <a:extLst>
              <a:ext uri="{FF2B5EF4-FFF2-40B4-BE49-F238E27FC236}">
                <a16:creationId xmlns:a16="http://schemas.microsoft.com/office/drawing/2014/main" id="{9490210B-7590-B468-B69F-1CAFC4B3C3C2}"/>
              </a:ext>
            </a:extLst>
          </p:cNvPr>
          <p:cNvGraphicFramePr/>
          <p:nvPr>
            <p:extLst>
              <p:ext uri="{D42A27DB-BD31-4B8C-83A1-F6EECF244321}">
                <p14:modId xmlns:p14="http://schemas.microsoft.com/office/powerpoint/2010/main" val="3239937577"/>
              </p:ext>
            </p:extLst>
          </p:nvPr>
        </p:nvGraphicFramePr>
        <p:xfrm>
          <a:off x="913062" y="1272136"/>
          <a:ext cx="10520726" cy="488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1957AE0D-ED7F-DA0F-71F9-099A8B778441}"/>
              </a:ext>
            </a:extLst>
          </p:cNvPr>
          <p:cNvSpPr>
            <a:spLocks noGrp="1"/>
          </p:cNvSpPr>
          <p:nvPr>
            <p:ph type="sldNum" sz="quarter" idx="12"/>
          </p:nvPr>
        </p:nvSpPr>
        <p:spPr/>
        <p:txBody>
          <a:bodyPr/>
          <a:lstStyle/>
          <a:p>
            <a:fld id="{C0189ED6-F87B-4BC1-907E-EF602CA5C674}" type="slidenum">
              <a:rPr lang="en-GB" smtClean="0"/>
              <a:t>13</a:t>
            </a:fld>
            <a:endParaRPr lang="en-GB"/>
          </a:p>
        </p:txBody>
      </p:sp>
    </p:spTree>
    <p:extLst>
      <p:ext uri="{BB962C8B-B14F-4D97-AF65-F5344CB8AC3E}">
        <p14:creationId xmlns:p14="http://schemas.microsoft.com/office/powerpoint/2010/main" val="166763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331E62-9262-242B-15EB-D955837BB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3BEFB-9295-E527-30E7-0D97459D533C}"/>
              </a:ext>
            </a:extLst>
          </p:cNvPr>
          <p:cNvSpPr txBox="1">
            <a:spLocks noGrp="1"/>
          </p:cNvSpPr>
          <p:nvPr>
            <p:ph type="title" idx="4294967295"/>
          </p:nvPr>
        </p:nvSpPr>
        <p:spPr>
          <a:xfrm>
            <a:off x="759600" y="2620800"/>
            <a:ext cx="9434602" cy="108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Arial"/>
                <a:ea typeface="+mj-ea"/>
                <a:cs typeface="+mj-cs"/>
              </a:rPr>
              <a:t>Hardship applications</a:t>
            </a:r>
          </a:p>
        </p:txBody>
      </p:sp>
    </p:spTree>
    <p:extLst>
      <p:ext uri="{BB962C8B-B14F-4D97-AF65-F5344CB8AC3E}">
        <p14:creationId xmlns:p14="http://schemas.microsoft.com/office/powerpoint/2010/main" val="397173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A758-CB08-E8B4-095B-E2019AC2AE64}"/>
              </a:ext>
            </a:extLst>
          </p:cNvPr>
          <p:cNvSpPr>
            <a:spLocks noGrp="1"/>
          </p:cNvSpPr>
          <p:nvPr>
            <p:ph type="title"/>
          </p:nvPr>
        </p:nvSpPr>
        <p:spPr/>
        <p:txBody>
          <a:bodyPr/>
          <a:lstStyle/>
          <a:p>
            <a:r>
              <a:rPr lang="en-GB"/>
              <a:t>Hardship reviews and applications</a:t>
            </a:r>
            <a:endParaRPr lang="en-150"/>
          </a:p>
        </p:txBody>
      </p:sp>
      <p:sp>
        <p:nvSpPr>
          <p:cNvPr id="5" name="TextBox 4">
            <a:extLst>
              <a:ext uri="{FF2B5EF4-FFF2-40B4-BE49-F238E27FC236}">
                <a16:creationId xmlns:a16="http://schemas.microsoft.com/office/drawing/2014/main" id="{75B4C6C7-0928-865B-4B87-4AA380F45EA3}"/>
              </a:ext>
            </a:extLst>
          </p:cNvPr>
          <p:cNvSpPr txBox="1"/>
          <p:nvPr/>
        </p:nvSpPr>
        <p:spPr>
          <a:xfrm>
            <a:off x="809425" y="1272136"/>
            <a:ext cx="10510616" cy="5209118"/>
          </a:xfrm>
          <a:prstGeom prst="rect">
            <a:avLst/>
          </a:prstGeom>
          <a:noFill/>
        </p:spPr>
        <p:txBody>
          <a:bodyPr wrap="square">
            <a:spAutoFit/>
          </a:bodyPr>
          <a:lstStyle/>
          <a:p>
            <a:pPr marL="342900" indent="-342900">
              <a:spcAft>
                <a:spcPts val="200"/>
              </a:spcAft>
              <a:buFont typeface="Arial" panose="020B0604020202020204" pitchFamily="34" charset="0"/>
              <a:buChar char="•"/>
            </a:pPr>
            <a:r>
              <a:rPr lang="en-150" sz="2000"/>
              <a:t>Hardship </a:t>
            </a:r>
            <a:r>
              <a:rPr lang="en-GB" sz="2000"/>
              <a:t>r</a:t>
            </a:r>
            <a:r>
              <a:rPr lang="en-150" sz="2000"/>
              <a:t>eviews can be submitted for both Magistrates' and Crown Court cases on form CRM16.</a:t>
            </a:r>
            <a:endParaRPr lang="en-US" sz="2000"/>
          </a:p>
          <a:p>
            <a:pPr marL="342900" indent="-342900">
              <a:spcAft>
                <a:spcPts val="200"/>
              </a:spcAft>
              <a:buFont typeface="Arial" panose="020B0604020202020204" pitchFamily="34" charset="0"/>
              <a:buChar char="•"/>
            </a:pPr>
            <a:r>
              <a:rPr lang="en-150" sz="2000"/>
              <a:t>Under Hardship review we can consider extra expenditure not allowable on a Full Means</a:t>
            </a:r>
            <a:endParaRPr lang="en-GB" sz="2000"/>
          </a:p>
          <a:p>
            <a:pPr marL="800100" lvl="1" indent="-342900">
              <a:spcAft>
                <a:spcPts val="200"/>
              </a:spcAft>
              <a:buFont typeface="Arial" panose="020B0604020202020204" pitchFamily="34" charset="0"/>
              <a:buChar char="•"/>
            </a:pPr>
            <a:r>
              <a:rPr lang="en-GB" sz="2000"/>
              <a:t>For example:</a:t>
            </a:r>
            <a:r>
              <a:rPr lang="en-150" sz="2000"/>
              <a:t> </a:t>
            </a:r>
            <a:endParaRPr lang="en-GB" sz="2000"/>
          </a:p>
          <a:p>
            <a:pPr marL="1257300" lvl="2" indent="-342900">
              <a:spcAft>
                <a:spcPts val="200"/>
              </a:spcAft>
              <a:buFont typeface="Arial" panose="020B0604020202020204" pitchFamily="34" charset="0"/>
              <a:buChar char="•"/>
            </a:pPr>
            <a:r>
              <a:rPr lang="en-GB" sz="2000"/>
              <a:t>M</a:t>
            </a:r>
            <a:r>
              <a:rPr lang="en-150" sz="2000"/>
              <a:t>inimum credit card repayments</a:t>
            </a:r>
            <a:endParaRPr lang="en-GB" sz="2000"/>
          </a:p>
          <a:p>
            <a:pPr marL="1257300" lvl="2" indent="-342900">
              <a:spcAft>
                <a:spcPts val="200"/>
              </a:spcAft>
              <a:buFont typeface="Arial" panose="020B0604020202020204" pitchFamily="34" charset="0"/>
              <a:buChar char="•"/>
            </a:pPr>
            <a:r>
              <a:rPr lang="en-GB" sz="2000"/>
              <a:t>Se</a:t>
            </a:r>
            <a:r>
              <a:rPr lang="en-150" sz="2000"/>
              <a:t>cured and unsecured loans inc</a:t>
            </a:r>
            <a:r>
              <a:rPr lang="en-GB" sz="2000" err="1"/>
              <a:t>luding</a:t>
            </a:r>
            <a:r>
              <a:rPr lang="en-GB" sz="2000"/>
              <a:t>:</a:t>
            </a:r>
          </a:p>
          <a:p>
            <a:pPr marL="1714500" lvl="3" indent="-342900">
              <a:spcAft>
                <a:spcPts val="200"/>
              </a:spcAft>
              <a:buFont typeface="Arial" panose="020B0604020202020204" pitchFamily="34" charset="0"/>
              <a:buChar char="•"/>
            </a:pPr>
            <a:r>
              <a:rPr lang="en-GB" sz="2000"/>
              <a:t>C</a:t>
            </a:r>
            <a:r>
              <a:rPr lang="en-150" sz="2000"/>
              <a:t>ar finance </a:t>
            </a:r>
            <a:endParaRPr lang="en-GB" sz="2000"/>
          </a:p>
          <a:p>
            <a:pPr marL="1714500" lvl="3" indent="-342900">
              <a:spcAft>
                <a:spcPts val="200"/>
              </a:spcAft>
              <a:buFont typeface="Arial" panose="020B0604020202020204" pitchFamily="34" charset="0"/>
              <a:buChar char="•"/>
            </a:pPr>
            <a:r>
              <a:rPr lang="en-GB" sz="2000"/>
              <a:t>M</a:t>
            </a:r>
            <a:r>
              <a:rPr lang="en-150" sz="2000"/>
              <a:t>ortgages on additional properties. </a:t>
            </a:r>
            <a:endParaRPr lang="en-GB" sz="2000"/>
          </a:p>
          <a:p>
            <a:pPr marL="800100" lvl="1" indent="-342900">
              <a:spcAft>
                <a:spcPts val="200"/>
              </a:spcAft>
              <a:buFont typeface="Arial" panose="020B0604020202020204" pitchFamily="34" charset="0"/>
              <a:buChar char="•"/>
            </a:pPr>
            <a:r>
              <a:rPr lang="en-150" sz="2000"/>
              <a:t>Evidence is required showing amount owed and payments made.</a:t>
            </a:r>
          </a:p>
          <a:p>
            <a:pPr marL="342900" indent="-342900">
              <a:spcAft>
                <a:spcPts val="200"/>
              </a:spcAft>
              <a:buFont typeface="Arial" panose="020B0604020202020204" pitchFamily="34" charset="0"/>
              <a:buChar char="•"/>
            </a:pPr>
            <a:r>
              <a:rPr lang="en-150" sz="2000"/>
              <a:t>We can also consider IVAs, debts, rent and other arrears</a:t>
            </a:r>
            <a:r>
              <a:rPr lang="en-GB" sz="2000"/>
              <a:t>:</a:t>
            </a:r>
          </a:p>
          <a:p>
            <a:pPr marL="800100" lvl="1" indent="-342900">
              <a:spcAft>
                <a:spcPts val="200"/>
              </a:spcAft>
              <a:buFont typeface="Arial" panose="020B0604020202020204" pitchFamily="34" charset="0"/>
              <a:buChar char="•"/>
            </a:pPr>
            <a:r>
              <a:rPr lang="en-150" sz="2000"/>
              <a:t>Payment plans are required.  </a:t>
            </a:r>
          </a:p>
          <a:p>
            <a:pPr marL="342900" indent="-342900">
              <a:spcAft>
                <a:spcPts val="200"/>
              </a:spcAft>
              <a:buFont typeface="Arial" panose="020B0604020202020204" pitchFamily="34" charset="0"/>
              <a:buChar char="•"/>
            </a:pPr>
            <a:r>
              <a:rPr lang="en-150" sz="2000"/>
              <a:t>Others include</a:t>
            </a:r>
            <a:r>
              <a:rPr lang="en-GB" sz="2000"/>
              <a:t>:</a:t>
            </a:r>
          </a:p>
          <a:p>
            <a:pPr marL="800100" lvl="1" indent="-342900">
              <a:spcAft>
                <a:spcPts val="200"/>
              </a:spcAft>
              <a:buFont typeface="Arial" panose="020B0604020202020204" pitchFamily="34" charset="0"/>
              <a:buChar char="•"/>
            </a:pPr>
            <a:r>
              <a:rPr lang="en-GB" sz="2000"/>
              <a:t>P</a:t>
            </a:r>
            <a:r>
              <a:rPr lang="en-150" sz="2000"/>
              <a:t>ension payments</a:t>
            </a:r>
            <a:endParaRPr lang="en-GB" sz="2000"/>
          </a:p>
          <a:p>
            <a:pPr marL="800100" lvl="1" indent="-342900">
              <a:spcAft>
                <a:spcPts val="200"/>
              </a:spcAft>
              <a:buFont typeface="Arial" panose="020B0604020202020204" pitchFamily="34" charset="0"/>
              <a:buChar char="•"/>
            </a:pPr>
            <a:r>
              <a:rPr lang="en-GB" sz="2000"/>
              <a:t>S</a:t>
            </a:r>
            <a:r>
              <a:rPr lang="en-150" sz="2000"/>
              <a:t>tudent loan repayments</a:t>
            </a:r>
            <a:endParaRPr lang="en-GB" sz="2000"/>
          </a:p>
          <a:p>
            <a:pPr marL="800100" lvl="1" indent="-342900">
              <a:spcAft>
                <a:spcPts val="200"/>
              </a:spcAft>
              <a:buFont typeface="Arial" panose="020B0604020202020204" pitchFamily="34" charset="0"/>
              <a:buChar char="•"/>
            </a:pPr>
            <a:r>
              <a:rPr lang="en-GB" sz="2000"/>
              <a:t>P</a:t>
            </a:r>
            <a:r>
              <a:rPr lang="en-150" sz="2000"/>
              <a:t>rescription costs.</a:t>
            </a:r>
          </a:p>
        </p:txBody>
      </p:sp>
      <p:sp>
        <p:nvSpPr>
          <p:cNvPr id="3" name="Slide Number Placeholder 2">
            <a:extLst>
              <a:ext uri="{FF2B5EF4-FFF2-40B4-BE49-F238E27FC236}">
                <a16:creationId xmlns:a16="http://schemas.microsoft.com/office/drawing/2014/main" id="{835877D9-C59B-085D-5884-2FFC1FC37B70}"/>
              </a:ext>
            </a:extLst>
          </p:cNvPr>
          <p:cNvSpPr>
            <a:spLocks noGrp="1"/>
          </p:cNvSpPr>
          <p:nvPr>
            <p:ph type="sldNum" sz="quarter" idx="12"/>
          </p:nvPr>
        </p:nvSpPr>
        <p:spPr/>
        <p:txBody>
          <a:bodyPr/>
          <a:lstStyle/>
          <a:p>
            <a:fld id="{C0189ED6-F87B-4BC1-907E-EF602CA5C674}" type="slidenum">
              <a:rPr lang="en-GB" smtClean="0"/>
              <a:t>15</a:t>
            </a:fld>
            <a:endParaRPr lang="en-GB"/>
          </a:p>
        </p:txBody>
      </p:sp>
    </p:spTree>
    <p:extLst>
      <p:ext uri="{BB962C8B-B14F-4D97-AF65-F5344CB8AC3E}">
        <p14:creationId xmlns:p14="http://schemas.microsoft.com/office/powerpoint/2010/main" val="406090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078F-3C8B-678F-EC45-52ECF48DE95E}"/>
              </a:ext>
            </a:extLst>
          </p:cNvPr>
          <p:cNvSpPr>
            <a:spLocks noGrp="1"/>
          </p:cNvSpPr>
          <p:nvPr>
            <p:ph type="title"/>
          </p:nvPr>
        </p:nvSpPr>
        <p:spPr/>
        <p:txBody>
          <a:bodyPr/>
          <a:lstStyle/>
          <a:p>
            <a:r>
              <a:rPr lang="en-GB"/>
              <a:t>New applications following ineligibility (NAFI)</a:t>
            </a:r>
            <a:endParaRPr lang="en-150"/>
          </a:p>
        </p:txBody>
      </p:sp>
      <p:sp>
        <p:nvSpPr>
          <p:cNvPr id="5" name="TextBox 4">
            <a:extLst>
              <a:ext uri="{FF2B5EF4-FFF2-40B4-BE49-F238E27FC236}">
                <a16:creationId xmlns:a16="http://schemas.microsoft.com/office/drawing/2014/main" id="{52BC5B03-F99D-7694-3CCE-68C8865508FE}"/>
              </a:ext>
            </a:extLst>
          </p:cNvPr>
          <p:cNvSpPr txBox="1"/>
          <p:nvPr/>
        </p:nvSpPr>
        <p:spPr>
          <a:xfrm>
            <a:off x="809425" y="1529723"/>
            <a:ext cx="10449814" cy="3728649"/>
          </a:xfrm>
          <a:prstGeom prst="rect">
            <a:avLst/>
          </a:prstGeom>
          <a:noFill/>
        </p:spPr>
        <p:txBody>
          <a:bodyPr wrap="square">
            <a:spAutoFit/>
          </a:bodyPr>
          <a:lstStyle/>
          <a:p>
            <a:pPr>
              <a:lnSpc>
                <a:spcPct val="150000"/>
              </a:lnSpc>
            </a:pPr>
            <a:r>
              <a:rPr lang="en-150" sz="2000"/>
              <a:t>NAFIs can be submitted if</a:t>
            </a:r>
            <a:r>
              <a:rPr lang="en-GB" sz="2000"/>
              <a:t>:</a:t>
            </a:r>
          </a:p>
          <a:p>
            <a:pPr marL="742950" lvl="1" indent="-285750">
              <a:lnSpc>
                <a:spcPct val="150000"/>
              </a:lnSpc>
              <a:buFont typeface="Arial" panose="020B0604020202020204" pitchFamily="34" charset="0"/>
              <a:buChar char="•"/>
            </a:pPr>
            <a:r>
              <a:rPr lang="en-GB" sz="2000"/>
              <a:t>A</a:t>
            </a:r>
            <a:r>
              <a:rPr lang="en-150" sz="2000"/>
              <a:t>n applicant has been assessed as </a:t>
            </a:r>
            <a:r>
              <a:rPr lang="en-GB" sz="2000"/>
              <a:t>i</a:t>
            </a:r>
            <a:r>
              <a:rPr lang="en-150" sz="2000"/>
              <a:t>neligible for </a:t>
            </a:r>
            <a:r>
              <a:rPr lang="en-GB" sz="2000"/>
              <a:t>l</a:t>
            </a:r>
            <a:r>
              <a:rPr lang="en-150" sz="2000"/>
              <a:t>egal </a:t>
            </a:r>
            <a:r>
              <a:rPr lang="en-GB" sz="2000"/>
              <a:t>a</a:t>
            </a:r>
            <a:r>
              <a:rPr lang="en-150" sz="2000"/>
              <a:t>id in the Crown Court and their circumstances have changed</a:t>
            </a:r>
            <a:r>
              <a:rPr lang="en-GB" sz="2000"/>
              <a:t>. </a:t>
            </a:r>
          </a:p>
          <a:p>
            <a:pPr marL="285750" indent="-285750">
              <a:lnSpc>
                <a:spcPct val="150000"/>
              </a:lnSpc>
              <a:buFont typeface="Arial" panose="020B0604020202020204" pitchFamily="34" charset="0"/>
              <a:buChar char="•"/>
            </a:pPr>
            <a:r>
              <a:rPr lang="en-GB" sz="2000"/>
              <a:t>For example: </a:t>
            </a:r>
          </a:p>
          <a:p>
            <a:pPr marL="742950" lvl="1" indent="-285750">
              <a:lnSpc>
                <a:spcPct val="150000"/>
              </a:lnSpc>
              <a:buFont typeface="Arial" panose="020B0604020202020204" pitchFamily="34" charset="0"/>
              <a:buChar char="•"/>
            </a:pPr>
            <a:r>
              <a:rPr lang="en-GB" sz="2000"/>
              <a:t>L</a:t>
            </a:r>
            <a:r>
              <a:rPr lang="en-150" sz="2000"/>
              <a:t>oss of job or self-employment.</a:t>
            </a:r>
            <a:endParaRPr lang="en-US" sz="2000"/>
          </a:p>
          <a:p>
            <a:pPr>
              <a:lnSpc>
                <a:spcPct val="150000"/>
              </a:lnSpc>
            </a:pPr>
            <a:r>
              <a:rPr lang="en-US" sz="2000"/>
              <a:t>In comparison to other CIFCs:</a:t>
            </a:r>
          </a:p>
          <a:p>
            <a:pPr marL="285750" indent="-285750">
              <a:lnSpc>
                <a:spcPct val="150000"/>
              </a:lnSpc>
              <a:buFont typeface="Arial" panose="020B0604020202020204" pitchFamily="34" charset="0"/>
              <a:buChar char="•"/>
            </a:pPr>
            <a:r>
              <a:rPr lang="en-US" sz="2000"/>
              <a:t>Evidence is not required with the application - this can be requested if the applicant comes into scope.</a:t>
            </a:r>
          </a:p>
        </p:txBody>
      </p:sp>
      <p:sp>
        <p:nvSpPr>
          <p:cNvPr id="3" name="Slide Number Placeholder 2">
            <a:extLst>
              <a:ext uri="{FF2B5EF4-FFF2-40B4-BE49-F238E27FC236}">
                <a16:creationId xmlns:a16="http://schemas.microsoft.com/office/drawing/2014/main" id="{3FB1943A-84F6-5561-D09E-CF7CC556D29F}"/>
              </a:ext>
            </a:extLst>
          </p:cNvPr>
          <p:cNvSpPr>
            <a:spLocks noGrp="1"/>
          </p:cNvSpPr>
          <p:nvPr>
            <p:ph type="sldNum" sz="quarter" idx="12"/>
          </p:nvPr>
        </p:nvSpPr>
        <p:spPr/>
        <p:txBody>
          <a:bodyPr/>
          <a:lstStyle/>
          <a:p>
            <a:fld id="{C0189ED6-F87B-4BC1-907E-EF602CA5C674}" type="slidenum">
              <a:rPr lang="en-GB" smtClean="0"/>
              <a:t>16</a:t>
            </a:fld>
            <a:endParaRPr lang="en-GB"/>
          </a:p>
        </p:txBody>
      </p:sp>
    </p:spTree>
    <p:extLst>
      <p:ext uri="{BB962C8B-B14F-4D97-AF65-F5344CB8AC3E}">
        <p14:creationId xmlns:p14="http://schemas.microsoft.com/office/powerpoint/2010/main" val="382426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73A-5086-6387-FF8D-047150E1AC99}"/>
              </a:ext>
            </a:extLst>
          </p:cNvPr>
          <p:cNvSpPr>
            <a:spLocks noGrp="1"/>
          </p:cNvSpPr>
          <p:nvPr>
            <p:ph type="title"/>
          </p:nvPr>
        </p:nvSpPr>
        <p:spPr/>
        <p:txBody>
          <a:bodyPr/>
          <a:lstStyle/>
          <a:p>
            <a:r>
              <a:rPr lang="en-GB"/>
              <a:t>How NAFIs, eligibility reviews (ER), and hardships are processed</a:t>
            </a:r>
            <a:endParaRPr lang="en-150"/>
          </a:p>
        </p:txBody>
      </p:sp>
      <p:sp>
        <p:nvSpPr>
          <p:cNvPr id="5" name="TextBox 4">
            <a:extLst>
              <a:ext uri="{FF2B5EF4-FFF2-40B4-BE49-F238E27FC236}">
                <a16:creationId xmlns:a16="http://schemas.microsoft.com/office/drawing/2014/main" id="{D97D800E-973E-31A4-D6DE-0BFBEC4A8217}"/>
              </a:ext>
            </a:extLst>
          </p:cNvPr>
          <p:cNvSpPr txBox="1"/>
          <p:nvPr/>
        </p:nvSpPr>
        <p:spPr>
          <a:xfrm>
            <a:off x="809425" y="1062712"/>
            <a:ext cx="10336995" cy="5113644"/>
          </a:xfrm>
          <a:prstGeom prst="rect">
            <a:avLst/>
          </a:prstGeom>
          <a:noFill/>
        </p:spPr>
        <p:txBody>
          <a:bodyPr wrap="square">
            <a:spAutoFit/>
          </a:bodyPr>
          <a:lstStyle/>
          <a:p>
            <a:pPr>
              <a:lnSpc>
                <a:spcPct val="150000"/>
              </a:lnSpc>
            </a:pPr>
            <a:r>
              <a:rPr lang="en-150" sz="2000"/>
              <a:t>Eligibility </a:t>
            </a:r>
            <a:r>
              <a:rPr lang="en-GB" sz="2000"/>
              <a:t>r</a:t>
            </a:r>
            <a:r>
              <a:rPr lang="en-150" sz="2000"/>
              <a:t>eviews</a:t>
            </a:r>
            <a:r>
              <a:rPr lang="en-GB" sz="2000"/>
              <a:t>:</a:t>
            </a:r>
            <a:r>
              <a:rPr lang="en-150" sz="2000"/>
              <a:t> </a:t>
            </a:r>
            <a:endParaRPr lang="en-GB" sz="2000"/>
          </a:p>
          <a:p>
            <a:pPr marL="285750" indent="-285750">
              <a:lnSpc>
                <a:spcPct val="150000"/>
              </a:lnSpc>
              <a:buFont typeface="Arial" panose="020B0604020202020204" pitchFamily="34" charset="0"/>
              <a:buChar char="•"/>
            </a:pPr>
            <a:r>
              <a:rPr lang="en-150" sz="2000"/>
              <a:t>If client has been assessed as Ineligible for </a:t>
            </a:r>
            <a:r>
              <a:rPr lang="en-GB" sz="2000"/>
              <a:t>l</a:t>
            </a:r>
            <a:r>
              <a:rPr lang="en-150" sz="2000"/>
              <a:t>egal </a:t>
            </a:r>
            <a:r>
              <a:rPr lang="en-GB" sz="2000"/>
              <a:t>a</a:t>
            </a:r>
            <a:r>
              <a:rPr lang="en-150" sz="2000"/>
              <a:t>id in Crown Court providers can send estimate of case costs for a private fee-paying client on form CRM16 within 21 days of </a:t>
            </a:r>
            <a:r>
              <a:rPr lang="en-GB" sz="2000"/>
              <a:t>r</a:t>
            </a:r>
            <a:r>
              <a:rPr lang="en-150" sz="2000"/>
              <a:t>efusal. </a:t>
            </a:r>
            <a:endParaRPr lang="en-GB" sz="2000"/>
          </a:p>
          <a:p>
            <a:pPr marL="285750" indent="-285750">
              <a:lnSpc>
                <a:spcPct val="150000"/>
              </a:lnSpc>
              <a:buFont typeface="Arial" panose="020B0604020202020204" pitchFamily="34" charset="0"/>
              <a:buChar char="•"/>
            </a:pPr>
            <a:r>
              <a:rPr lang="en-150" sz="2000"/>
              <a:t>If the costs exceed the assessed disposable income then the applicant may become eligible but with an Income Contribution Order. </a:t>
            </a:r>
            <a:endParaRPr lang="en-GB" sz="2000"/>
          </a:p>
          <a:p>
            <a:pPr marL="285750" indent="-285750">
              <a:lnSpc>
                <a:spcPct val="150000"/>
              </a:lnSpc>
              <a:buFont typeface="Arial" panose="020B0604020202020204" pitchFamily="34" charset="0"/>
              <a:buChar char="•"/>
            </a:pPr>
            <a:r>
              <a:rPr lang="en-150" sz="2000"/>
              <a:t>We can also consider extra expenditure as with </a:t>
            </a:r>
            <a:r>
              <a:rPr lang="en-GB" sz="2000"/>
              <a:t>h</a:t>
            </a:r>
            <a:r>
              <a:rPr lang="en-150" sz="2000"/>
              <a:t>ardship </a:t>
            </a:r>
            <a:r>
              <a:rPr lang="en-GB" sz="2000"/>
              <a:t>r</a:t>
            </a:r>
            <a:r>
              <a:rPr lang="en-150" sz="2000"/>
              <a:t>eview.</a:t>
            </a:r>
            <a:endParaRPr lang="en-US" sz="2000"/>
          </a:p>
          <a:p>
            <a:pPr>
              <a:lnSpc>
                <a:spcPct val="150000"/>
              </a:lnSpc>
            </a:pPr>
            <a:r>
              <a:rPr lang="en-150" sz="2000"/>
              <a:t>Eligibility </a:t>
            </a:r>
            <a:r>
              <a:rPr lang="en-GB" sz="2000"/>
              <a:t>m</a:t>
            </a:r>
            <a:r>
              <a:rPr lang="en-150" sz="2000"/>
              <a:t>iscalculations (EM)</a:t>
            </a:r>
            <a:r>
              <a:rPr lang="en-GB" sz="2000"/>
              <a:t>:</a:t>
            </a:r>
          </a:p>
          <a:p>
            <a:pPr marL="285750" indent="-285750">
              <a:lnSpc>
                <a:spcPct val="150000"/>
              </a:lnSpc>
              <a:buFont typeface="Arial" panose="020B0604020202020204" pitchFamily="34" charset="0"/>
              <a:buChar char="•"/>
            </a:pPr>
            <a:r>
              <a:rPr lang="en-150" sz="2000"/>
              <a:t>Must be submitted within 21 days with further evidence or clarification or correcting errors on the original application.</a:t>
            </a:r>
          </a:p>
          <a:p>
            <a:pPr>
              <a:lnSpc>
                <a:spcPct val="150000"/>
              </a:lnSpc>
            </a:pPr>
            <a:r>
              <a:rPr lang="en-150" sz="2000"/>
              <a:t>If ER or EM not submitted within 21 days NAFI is required. </a:t>
            </a:r>
          </a:p>
        </p:txBody>
      </p:sp>
      <p:sp>
        <p:nvSpPr>
          <p:cNvPr id="3" name="Slide Number Placeholder 2">
            <a:extLst>
              <a:ext uri="{FF2B5EF4-FFF2-40B4-BE49-F238E27FC236}">
                <a16:creationId xmlns:a16="http://schemas.microsoft.com/office/drawing/2014/main" id="{858E454E-B4BA-D054-9539-FB21AE3A4CE4}"/>
              </a:ext>
            </a:extLst>
          </p:cNvPr>
          <p:cNvSpPr>
            <a:spLocks noGrp="1"/>
          </p:cNvSpPr>
          <p:nvPr>
            <p:ph type="sldNum" sz="quarter" idx="12"/>
          </p:nvPr>
        </p:nvSpPr>
        <p:spPr/>
        <p:txBody>
          <a:bodyPr/>
          <a:lstStyle/>
          <a:p>
            <a:fld id="{C0189ED6-F87B-4BC1-907E-EF602CA5C674}" type="slidenum">
              <a:rPr lang="en-GB" smtClean="0"/>
              <a:t>17</a:t>
            </a:fld>
            <a:endParaRPr lang="en-GB"/>
          </a:p>
        </p:txBody>
      </p:sp>
    </p:spTree>
    <p:extLst>
      <p:ext uri="{BB962C8B-B14F-4D97-AF65-F5344CB8AC3E}">
        <p14:creationId xmlns:p14="http://schemas.microsoft.com/office/powerpoint/2010/main" val="262366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D4D08F-7063-16CD-39AB-96541A853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6D29C-A2F6-48B9-8E2E-21B2775E6FBC}"/>
              </a:ext>
            </a:extLst>
          </p:cNvPr>
          <p:cNvSpPr txBox="1">
            <a:spLocks noGrp="1"/>
          </p:cNvSpPr>
          <p:nvPr>
            <p:ph type="title" idx="4294967295"/>
          </p:nvPr>
        </p:nvSpPr>
        <p:spPr>
          <a:xfrm>
            <a:off x="759600" y="2620800"/>
            <a:ext cx="9434602" cy="108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ea typeface="+mj-ea"/>
                <a:cs typeface="+mj-cs"/>
              </a:rPr>
              <a:t>Change in financial circumstances</a:t>
            </a:r>
          </a:p>
        </p:txBody>
      </p:sp>
    </p:spTree>
    <p:extLst>
      <p:ext uri="{BB962C8B-B14F-4D97-AF65-F5344CB8AC3E}">
        <p14:creationId xmlns:p14="http://schemas.microsoft.com/office/powerpoint/2010/main" val="87464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7054-9458-DC80-E84F-82C047381F66}"/>
              </a:ext>
            </a:extLst>
          </p:cNvPr>
          <p:cNvSpPr>
            <a:spLocks noGrp="1"/>
          </p:cNvSpPr>
          <p:nvPr>
            <p:ph type="title"/>
          </p:nvPr>
        </p:nvSpPr>
        <p:spPr/>
        <p:txBody>
          <a:bodyPr/>
          <a:lstStyle/>
          <a:p>
            <a:r>
              <a:rPr lang="en-US">
                <a:solidFill>
                  <a:srgbClr val="276160"/>
                </a:solidFill>
              </a:rPr>
              <a:t>Change in financial circumstances (CIFC)</a:t>
            </a:r>
            <a:endParaRPr lang="en-150"/>
          </a:p>
        </p:txBody>
      </p:sp>
      <p:graphicFrame>
        <p:nvGraphicFramePr>
          <p:cNvPr id="5" name="Diagram 4" descr="Multidirectional cycle showing the 2 types of CIFC">
            <a:extLst>
              <a:ext uri="{FF2B5EF4-FFF2-40B4-BE49-F238E27FC236}">
                <a16:creationId xmlns:a16="http://schemas.microsoft.com/office/drawing/2014/main" id="{B06FBCC2-46AF-AD50-DC43-7AE811D94C25}"/>
              </a:ext>
            </a:extLst>
          </p:cNvPr>
          <p:cNvGraphicFramePr/>
          <p:nvPr>
            <p:extLst>
              <p:ext uri="{D42A27DB-BD31-4B8C-83A1-F6EECF244321}">
                <p14:modId xmlns:p14="http://schemas.microsoft.com/office/powerpoint/2010/main" val="2866919108"/>
              </p:ext>
            </p:extLst>
          </p:nvPr>
        </p:nvGraphicFramePr>
        <p:xfrm>
          <a:off x="1922377" y="1747777"/>
          <a:ext cx="8347246" cy="370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0DFB9AC-A0D0-EC41-A5ED-64DD9C0627CC}"/>
              </a:ext>
            </a:extLst>
          </p:cNvPr>
          <p:cNvSpPr>
            <a:spLocks noGrp="1"/>
          </p:cNvSpPr>
          <p:nvPr>
            <p:ph type="sldNum" sz="quarter" idx="12"/>
          </p:nvPr>
        </p:nvSpPr>
        <p:spPr/>
        <p:txBody>
          <a:bodyPr/>
          <a:lstStyle/>
          <a:p>
            <a:fld id="{C0189ED6-F87B-4BC1-907E-EF602CA5C674}" type="slidenum">
              <a:rPr lang="en-GB" smtClean="0"/>
              <a:t>19</a:t>
            </a:fld>
            <a:endParaRPr lang="en-GB"/>
          </a:p>
        </p:txBody>
      </p:sp>
    </p:spTree>
    <p:extLst>
      <p:ext uri="{BB962C8B-B14F-4D97-AF65-F5344CB8AC3E}">
        <p14:creationId xmlns:p14="http://schemas.microsoft.com/office/powerpoint/2010/main" val="322179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normAutofit fontScale="90000"/>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1"/>
          </p:nvPr>
        </p:nvSpPr>
        <p:spPr>
          <a:xfrm>
            <a:off x="801993" y="1764918"/>
            <a:ext cx="5448001" cy="3524288"/>
          </a:xfrm>
        </p:spPr>
        <p:txBody>
          <a:bodyPr>
            <a:noAutofit/>
          </a:bodyPr>
          <a:lstStyle/>
          <a:p>
            <a:pPr marL="342900" indent="-342900">
              <a:lnSpc>
                <a:spcPct val="150000"/>
              </a:lnSpc>
              <a:buFont typeface="+mj-lt"/>
              <a:buAutoNum type="arabicPeriod"/>
            </a:pPr>
            <a:r>
              <a:rPr lang="en-US" sz="1800" b="0">
                <a:cs typeface="Arial"/>
              </a:rPr>
              <a:t>Please remain on mute during the webinar</a:t>
            </a:r>
          </a:p>
          <a:p>
            <a:pPr marL="342900" indent="-342900">
              <a:lnSpc>
                <a:spcPct val="150000"/>
              </a:lnSpc>
              <a:buFont typeface="+mj-lt"/>
              <a:buAutoNum type="arabicPeriod"/>
            </a:pPr>
            <a:r>
              <a:rPr lang="en-US" sz="1800" b="0">
                <a:cs typeface="Arial"/>
              </a:rPr>
              <a:t>You can ask us questions throughout each section using the ‘meeting chat’</a:t>
            </a:r>
          </a:p>
          <a:p>
            <a:pPr marL="342900" indent="-342900">
              <a:lnSpc>
                <a:spcPct val="150000"/>
              </a:lnSpc>
              <a:buFont typeface="+mj-lt"/>
              <a:buAutoNum type="arabicPeriod"/>
            </a:pPr>
            <a:r>
              <a:rPr lang="en-US" sz="1800" b="0">
                <a:cs typeface="Arial"/>
              </a:rPr>
              <a:t>You can keep the meeting chat throughout the event to view other questions</a:t>
            </a:r>
          </a:p>
          <a:p>
            <a:pPr marL="342900" indent="-342900">
              <a:lnSpc>
                <a:spcPct val="150000"/>
              </a:lnSpc>
              <a:buFont typeface="+mj-lt"/>
              <a:buAutoNum type="arabicPeriod"/>
            </a:pPr>
            <a:r>
              <a:rPr lang="en-US" sz="1800" b="0">
                <a:cs typeface="Arial"/>
              </a:rPr>
              <a:t>Email us if you experience technical issues during the webinar:  </a:t>
            </a:r>
            <a:r>
              <a:rPr lang="en-GB" sz="1800" b="0" u="sng">
                <a:solidFill>
                  <a:srgbClr val="276160"/>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a:solidFill>
                <a:srgbClr val="276160"/>
              </a:solidFill>
              <a:cs typeface="Arial"/>
            </a:endParaRPr>
          </a:p>
        </p:txBody>
      </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0368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7230-0F24-8282-71F8-31976918BC6D}"/>
              </a:ext>
            </a:extLst>
          </p:cNvPr>
          <p:cNvSpPr>
            <a:spLocks noGrp="1"/>
          </p:cNvSpPr>
          <p:nvPr>
            <p:ph type="title"/>
          </p:nvPr>
        </p:nvSpPr>
        <p:spPr/>
        <p:txBody>
          <a:bodyPr/>
          <a:lstStyle/>
          <a:p>
            <a:r>
              <a:rPr lang="en-GB"/>
              <a:t>CIFC: Change after date stamp</a:t>
            </a:r>
            <a:endParaRPr lang="en-150"/>
          </a:p>
        </p:txBody>
      </p:sp>
      <p:graphicFrame>
        <p:nvGraphicFramePr>
          <p:cNvPr id="3" name="Diagram 2" descr="A basic matrix showing the changes after a date stamp">
            <a:extLst>
              <a:ext uri="{FF2B5EF4-FFF2-40B4-BE49-F238E27FC236}">
                <a16:creationId xmlns:a16="http://schemas.microsoft.com/office/drawing/2014/main" id="{CD3A4C3C-7BB1-0D6A-2AE9-E902459DBEB4}"/>
              </a:ext>
            </a:extLst>
          </p:cNvPr>
          <p:cNvGraphicFramePr/>
          <p:nvPr>
            <p:extLst>
              <p:ext uri="{D42A27DB-BD31-4B8C-83A1-F6EECF244321}">
                <p14:modId xmlns:p14="http://schemas.microsoft.com/office/powerpoint/2010/main" val="942498998"/>
              </p:ext>
            </p:extLst>
          </p:nvPr>
        </p:nvGraphicFramePr>
        <p:xfrm>
          <a:off x="1434721" y="1040789"/>
          <a:ext cx="9322557" cy="496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ED28B46-CD4D-9E8F-A423-CB5B833A45F5}"/>
              </a:ext>
            </a:extLst>
          </p:cNvPr>
          <p:cNvSpPr>
            <a:spLocks noGrp="1"/>
          </p:cNvSpPr>
          <p:nvPr>
            <p:ph type="sldNum" sz="quarter" idx="12"/>
          </p:nvPr>
        </p:nvSpPr>
        <p:spPr/>
        <p:txBody>
          <a:bodyPr/>
          <a:lstStyle/>
          <a:p>
            <a:fld id="{C0189ED6-F87B-4BC1-907E-EF602CA5C674}" type="slidenum">
              <a:rPr lang="en-GB" smtClean="0"/>
              <a:t>20</a:t>
            </a:fld>
            <a:endParaRPr lang="en-GB"/>
          </a:p>
        </p:txBody>
      </p:sp>
    </p:spTree>
    <p:extLst>
      <p:ext uri="{BB962C8B-B14F-4D97-AF65-F5344CB8AC3E}">
        <p14:creationId xmlns:p14="http://schemas.microsoft.com/office/powerpoint/2010/main" val="408651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48C0-248E-A8DF-4F69-5A73172B6722}"/>
              </a:ext>
            </a:extLst>
          </p:cNvPr>
          <p:cNvSpPr>
            <a:spLocks noGrp="1"/>
          </p:cNvSpPr>
          <p:nvPr>
            <p:ph type="title"/>
          </p:nvPr>
        </p:nvSpPr>
        <p:spPr/>
        <p:txBody>
          <a:bodyPr/>
          <a:lstStyle/>
          <a:p>
            <a:r>
              <a:rPr lang="en-GB"/>
              <a:t>CIFC: Change to original application</a:t>
            </a:r>
            <a:endParaRPr lang="en-150"/>
          </a:p>
        </p:txBody>
      </p:sp>
      <p:graphicFrame>
        <p:nvGraphicFramePr>
          <p:cNvPr id="3" name="Diagram 2" descr="A basic matrix showing the changes regarding incorrect assessments">
            <a:extLst>
              <a:ext uri="{FF2B5EF4-FFF2-40B4-BE49-F238E27FC236}">
                <a16:creationId xmlns:a16="http://schemas.microsoft.com/office/drawing/2014/main" id="{9AD2E043-A47F-2F46-1486-45A160C315B7}"/>
              </a:ext>
            </a:extLst>
          </p:cNvPr>
          <p:cNvGraphicFramePr/>
          <p:nvPr>
            <p:extLst>
              <p:ext uri="{D42A27DB-BD31-4B8C-83A1-F6EECF244321}">
                <p14:modId xmlns:p14="http://schemas.microsoft.com/office/powerpoint/2010/main" val="3451964641"/>
              </p:ext>
            </p:extLst>
          </p:nvPr>
        </p:nvGraphicFramePr>
        <p:xfrm>
          <a:off x="1434721" y="1272136"/>
          <a:ext cx="9322557" cy="496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F65FB98-11A0-DF73-E4B6-4A5EBD1DC2E7}"/>
              </a:ext>
            </a:extLst>
          </p:cNvPr>
          <p:cNvSpPr>
            <a:spLocks noGrp="1"/>
          </p:cNvSpPr>
          <p:nvPr>
            <p:ph type="sldNum" sz="quarter" idx="12"/>
          </p:nvPr>
        </p:nvSpPr>
        <p:spPr/>
        <p:txBody>
          <a:bodyPr/>
          <a:lstStyle/>
          <a:p>
            <a:fld id="{C0189ED6-F87B-4BC1-907E-EF602CA5C674}" type="slidenum">
              <a:rPr lang="en-GB" smtClean="0"/>
              <a:t>21</a:t>
            </a:fld>
            <a:endParaRPr lang="en-GB"/>
          </a:p>
        </p:txBody>
      </p:sp>
    </p:spTree>
    <p:extLst>
      <p:ext uri="{BB962C8B-B14F-4D97-AF65-F5344CB8AC3E}">
        <p14:creationId xmlns:p14="http://schemas.microsoft.com/office/powerpoint/2010/main" val="211044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2D15-4BFC-BA84-888A-163901164B6B}"/>
              </a:ext>
            </a:extLst>
          </p:cNvPr>
          <p:cNvSpPr>
            <a:spLocks noGrp="1"/>
          </p:cNvSpPr>
          <p:nvPr>
            <p:ph type="title"/>
          </p:nvPr>
        </p:nvSpPr>
        <p:spPr/>
        <p:txBody>
          <a:bodyPr/>
          <a:lstStyle/>
          <a:p>
            <a:r>
              <a:rPr lang="en-GB"/>
              <a:t>Unable to obtain the evidence within time limits</a:t>
            </a:r>
            <a:endParaRPr lang="en-150"/>
          </a:p>
        </p:txBody>
      </p:sp>
      <p:graphicFrame>
        <p:nvGraphicFramePr>
          <p:cNvPr id="3" name="Diagram 2" descr="A basic matrix showing what to do if you are unable to obtain the evidence within time limits">
            <a:extLst>
              <a:ext uri="{FF2B5EF4-FFF2-40B4-BE49-F238E27FC236}">
                <a16:creationId xmlns:a16="http://schemas.microsoft.com/office/drawing/2014/main" id="{4A88DEC4-9A8B-D9B4-A6C6-2CA68CF9A048}"/>
              </a:ext>
            </a:extLst>
          </p:cNvPr>
          <p:cNvGraphicFramePr/>
          <p:nvPr>
            <p:extLst>
              <p:ext uri="{D42A27DB-BD31-4B8C-83A1-F6EECF244321}">
                <p14:modId xmlns:p14="http://schemas.microsoft.com/office/powerpoint/2010/main" val="3473133577"/>
              </p:ext>
            </p:extLst>
          </p:nvPr>
        </p:nvGraphicFramePr>
        <p:xfrm>
          <a:off x="1963436" y="1271057"/>
          <a:ext cx="8419977" cy="496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6F7E190-3DCF-C398-B737-1E1987221845}"/>
              </a:ext>
            </a:extLst>
          </p:cNvPr>
          <p:cNvSpPr>
            <a:spLocks noGrp="1"/>
          </p:cNvSpPr>
          <p:nvPr>
            <p:ph type="sldNum" sz="quarter" idx="12"/>
          </p:nvPr>
        </p:nvSpPr>
        <p:spPr/>
        <p:txBody>
          <a:bodyPr/>
          <a:lstStyle/>
          <a:p>
            <a:fld id="{C0189ED6-F87B-4BC1-907E-EF602CA5C674}" type="slidenum">
              <a:rPr lang="en-GB" smtClean="0"/>
              <a:t>22</a:t>
            </a:fld>
            <a:endParaRPr lang="en-GB"/>
          </a:p>
        </p:txBody>
      </p:sp>
    </p:spTree>
    <p:extLst>
      <p:ext uri="{BB962C8B-B14F-4D97-AF65-F5344CB8AC3E}">
        <p14:creationId xmlns:p14="http://schemas.microsoft.com/office/powerpoint/2010/main" val="5394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BA729-3144-6312-11B7-833ECBC2F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7B82B-9A4E-BCDF-9258-FBAAFD95E321}"/>
              </a:ext>
            </a:extLst>
          </p:cNvPr>
          <p:cNvSpPr>
            <a:spLocks noGrp="1"/>
          </p:cNvSpPr>
          <p:nvPr>
            <p:ph type="title"/>
          </p:nvPr>
        </p:nvSpPr>
        <p:spPr/>
        <p:txBody>
          <a:bodyPr/>
          <a:lstStyle/>
          <a:p>
            <a:r>
              <a:rPr lang="en-GB"/>
              <a:t>Processing a CIFC</a:t>
            </a:r>
            <a:endParaRPr lang="en-US">
              <a:solidFill>
                <a:srgbClr val="276160"/>
              </a:solidFill>
              <a:cs typeface="Arial"/>
            </a:endParaRPr>
          </a:p>
        </p:txBody>
      </p:sp>
      <p:grpSp>
        <p:nvGrpSpPr>
          <p:cNvPr id="51" name="Group 50" descr="8 boxes showing the process of a CIFC application">
            <a:extLst>
              <a:ext uri="{FF2B5EF4-FFF2-40B4-BE49-F238E27FC236}">
                <a16:creationId xmlns:a16="http://schemas.microsoft.com/office/drawing/2014/main" id="{7D145546-FD46-7D21-3D1F-BBCE54774859}"/>
              </a:ext>
            </a:extLst>
          </p:cNvPr>
          <p:cNvGrpSpPr/>
          <p:nvPr/>
        </p:nvGrpSpPr>
        <p:grpSpPr>
          <a:xfrm>
            <a:off x="809425" y="1272136"/>
            <a:ext cx="10491362" cy="4663731"/>
            <a:chOff x="809425" y="1272136"/>
            <a:chExt cx="10491362" cy="4663731"/>
          </a:xfrm>
        </p:grpSpPr>
        <p:grpSp>
          <p:nvGrpSpPr>
            <p:cNvPr id="19" name="Group 18">
              <a:extLst>
                <a:ext uri="{FF2B5EF4-FFF2-40B4-BE49-F238E27FC236}">
                  <a16:creationId xmlns:a16="http://schemas.microsoft.com/office/drawing/2014/main" id="{1DADFA81-28F4-7F56-5D58-3C4B7EBFBFD1}"/>
                </a:ext>
              </a:extLst>
            </p:cNvPr>
            <p:cNvGrpSpPr/>
            <p:nvPr/>
          </p:nvGrpSpPr>
          <p:grpSpPr>
            <a:xfrm>
              <a:off x="809425" y="1330708"/>
              <a:ext cx="2704273" cy="2029246"/>
              <a:chOff x="840292" y="2398807"/>
              <a:chExt cx="2724325" cy="1344743"/>
            </a:xfrm>
            <a:solidFill>
              <a:srgbClr val="00A5A1"/>
            </a:solidFill>
          </p:grpSpPr>
          <p:sp>
            <p:nvSpPr>
              <p:cNvPr id="3" name="Freeform: Shape 2">
                <a:extLst>
                  <a:ext uri="{FF2B5EF4-FFF2-40B4-BE49-F238E27FC236}">
                    <a16:creationId xmlns:a16="http://schemas.microsoft.com/office/drawing/2014/main" id="{C8825FDF-E3BA-761C-F9DE-40B833E631F7}"/>
                  </a:ext>
                </a:extLst>
              </p:cNvPr>
              <p:cNvSpPr/>
              <p:nvPr/>
            </p:nvSpPr>
            <p:spPr>
              <a:xfrm>
                <a:off x="3079732" y="3025459"/>
                <a:ext cx="484885" cy="91440"/>
              </a:xfrm>
              <a:custGeom>
                <a:avLst/>
                <a:gdLst>
                  <a:gd name="connsiteX0" fmla="*/ 0 w 484885"/>
                  <a:gd name="connsiteY0" fmla="*/ 45720 h 91440"/>
                  <a:gd name="connsiteX1" fmla="*/ 484885 w 484885"/>
                  <a:gd name="connsiteY1" fmla="*/ 45720 h 91440"/>
                </a:gdLst>
                <a:ahLst/>
                <a:cxnLst>
                  <a:cxn ang="0">
                    <a:pos x="connsiteX0" y="connsiteY0"/>
                  </a:cxn>
                  <a:cxn ang="0">
                    <a:pos x="connsiteX1" y="connsiteY1"/>
                  </a:cxn>
                </a:cxnLst>
                <a:rect l="l" t="t" r="r" b="b"/>
                <a:pathLst>
                  <a:path w="484885" h="91440">
                    <a:moveTo>
                      <a:pt x="0" y="45720"/>
                    </a:moveTo>
                    <a:lnTo>
                      <a:pt x="484885" y="45720"/>
                    </a:lnTo>
                  </a:path>
                </a:pathLst>
              </a:custGeom>
              <a:grp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255" tIns="43142" rIns="242256" bIns="43144" numCol="1" spcCol="1270" anchor="ctr" anchorCtr="0">
                <a:noAutofit/>
              </a:bodyPr>
              <a:lstStyle/>
              <a:p>
                <a:pPr marL="0" lvl="0" indent="0" algn="ctr" defTabSz="222250">
                  <a:lnSpc>
                    <a:spcPct val="90000"/>
                  </a:lnSpc>
                  <a:spcBef>
                    <a:spcPct val="0"/>
                  </a:spcBef>
                  <a:spcAft>
                    <a:spcPct val="35000"/>
                  </a:spcAft>
                  <a:buNone/>
                </a:pPr>
                <a:endParaRPr lang="en-US" sz="2000" kern="1200"/>
              </a:p>
            </p:txBody>
          </p:sp>
          <p:sp>
            <p:nvSpPr>
              <p:cNvPr id="6" name="Freeform: Shape 5">
                <a:extLst>
                  <a:ext uri="{FF2B5EF4-FFF2-40B4-BE49-F238E27FC236}">
                    <a16:creationId xmlns:a16="http://schemas.microsoft.com/office/drawing/2014/main" id="{F27F67D0-FF1A-ECAE-8E6D-887026F9ADBC}"/>
                  </a:ext>
                </a:extLst>
              </p:cNvPr>
              <p:cNvSpPr/>
              <p:nvPr/>
            </p:nvSpPr>
            <p:spPr>
              <a:xfrm>
                <a:off x="840292" y="2398807"/>
                <a:ext cx="2241239" cy="1344743"/>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Open the original application</a:t>
                </a:r>
                <a:endParaRPr lang="en-US" sz="2000" kern="1200"/>
              </a:p>
            </p:txBody>
          </p:sp>
        </p:grpSp>
        <p:grpSp>
          <p:nvGrpSpPr>
            <p:cNvPr id="20" name="Group 19">
              <a:extLst>
                <a:ext uri="{FF2B5EF4-FFF2-40B4-BE49-F238E27FC236}">
                  <a16:creationId xmlns:a16="http://schemas.microsoft.com/office/drawing/2014/main" id="{1881ECA4-BAFC-E92E-1F92-A053E97D8DD0}"/>
                </a:ext>
              </a:extLst>
            </p:cNvPr>
            <p:cNvGrpSpPr/>
            <p:nvPr/>
          </p:nvGrpSpPr>
          <p:grpSpPr>
            <a:xfrm>
              <a:off x="3566150" y="1322487"/>
              <a:ext cx="2704273" cy="2037467"/>
              <a:chOff x="3597017" y="2398807"/>
              <a:chExt cx="2724325" cy="1344743"/>
            </a:xfrm>
            <a:solidFill>
              <a:srgbClr val="00A5A1"/>
            </a:solidFill>
          </p:grpSpPr>
          <p:sp>
            <p:nvSpPr>
              <p:cNvPr id="8" name="Freeform: Shape 7">
                <a:extLst>
                  <a:ext uri="{FF2B5EF4-FFF2-40B4-BE49-F238E27FC236}">
                    <a16:creationId xmlns:a16="http://schemas.microsoft.com/office/drawing/2014/main" id="{446BB5FD-01D2-26F9-55D8-E29AD3C684F1}"/>
                  </a:ext>
                </a:extLst>
              </p:cNvPr>
              <p:cNvSpPr/>
              <p:nvPr/>
            </p:nvSpPr>
            <p:spPr>
              <a:xfrm>
                <a:off x="5836457" y="3025459"/>
                <a:ext cx="484885" cy="91440"/>
              </a:xfrm>
              <a:custGeom>
                <a:avLst/>
                <a:gdLst>
                  <a:gd name="connsiteX0" fmla="*/ 0 w 484885"/>
                  <a:gd name="connsiteY0" fmla="*/ 45720 h 91440"/>
                  <a:gd name="connsiteX1" fmla="*/ 484885 w 484885"/>
                  <a:gd name="connsiteY1" fmla="*/ 45720 h 91440"/>
                </a:gdLst>
                <a:ahLst/>
                <a:cxnLst>
                  <a:cxn ang="0">
                    <a:pos x="connsiteX0" y="connsiteY0"/>
                  </a:cxn>
                  <a:cxn ang="0">
                    <a:pos x="connsiteX1" y="connsiteY1"/>
                  </a:cxn>
                </a:cxnLst>
                <a:rect l="l" t="t" r="r" b="b"/>
                <a:pathLst>
                  <a:path w="484885" h="91440">
                    <a:moveTo>
                      <a:pt x="0" y="45720"/>
                    </a:moveTo>
                    <a:lnTo>
                      <a:pt x="484885" y="45720"/>
                    </a:lnTo>
                  </a:path>
                </a:pathLst>
              </a:custGeom>
              <a:grp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255" tIns="43142" rIns="242256" bIns="43144" numCol="1" spcCol="1270" anchor="ctr" anchorCtr="0">
                <a:noAutofit/>
              </a:bodyPr>
              <a:lstStyle/>
              <a:p>
                <a:pPr marL="0" lvl="0" indent="0" algn="ctr" defTabSz="222250">
                  <a:lnSpc>
                    <a:spcPct val="90000"/>
                  </a:lnSpc>
                  <a:spcBef>
                    <a:spcPct val="0"/>
                  </a:spcBef>
                  <a:spcAft>
                    <a:spcPct val="35000"/>
                  </a:spcAft>
                  <a:buNone/>
                </a:pPr>
                <a:endParaRPr lang="en-US" sz="2000" kern="1200"/>
              </a:p>
            </p:txBody>
          </p:sp>
          <p:sp>
            <p:nvSpPr>
              <p:cNvPr id="9" name="Freeform: Shape 8">
                <a:extLst>
                  <a:ext uri="{FF2B5EF4-FFF2-40B4-BE49-F238E27FC236}">
                    <a16:creationId xmlns:a16="http://schemas.microsoft.com/office/drawing/2014/main" id="{0E379AEA-5D45-722F-D4BD-C1DD7509A400}"/>
                  </a:ext>
                </a:extLst>
              </p:cNvPr>
              <p:cNvSpPr/>
              <p:nvPr/>
            </p:nvSpPr>
            <p:spPr>
              <a:xfrm>
                <a:off x="3597017" y="2398807"/>
                <a:ext cx="2241239" cy="1344743"/>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Identify what</a:t>
                </a:r>
                <a:r>
                  <a:rPr lang="en-GB" sz="2000"/>
                  <a:t> has</a:t>
                </a:r>
                <a:r>
                  <a:rPr lang="en-GB" sz="2000" kern="1200"/>
                  <a:t> changed</a:t>
                </a:r>
                <a:endParaRPr lang="en-US" sz="2000" kern="1200"/>
              </a:p>
            </p:txBody>
          </p:sp>
        </p:grpSp>
        <p:grpSp>
          <p:nvGrpSpPr>
            <p:cNvPr id="21" name="Group 20">
              <a:extLst>
                <a:ext uri="{FF2B5EF4-FFF2-40B4-BE49-F238E27FC236}">
                  <a16:creationId xmlns:a16="http://schemas.microsoft.com/office/drawing/2014/main" id="{566661A7-036C-EE8D-4BC0-BFA5A848FD90}"/>
                </a:ext>
              </a:extLst>
            </p:cNvPr>
            <p:cNvGrpSpPr/>
            <p:nvPr/>
          </p:nvGrpSpPr>
          <p:grpSpPr>
            <a:xfrm>
              <a:off x="6322875" y="1272136"/>
              <a:ext cx="2704273" cy="2087818"/>
              <a:chOff x="6353742" y="2398807"/>
              <a:chExt cx="2724325" cy="1344743"/>
            </a:xfrm>
            <a:solidFill>
              <a:srgbClr val="00A5A1"/>
            </a:solidFill>
          </p:grpSpPr>
          <p:sp>
            <p:nvSpPr>
              <p:cNvPr id="10" name="Freeform: Shape 9">
                <a:extLst>
                  <a:ext uri="{FF2B5EF4-FFF2-40B4-BE49-F238E27FC236}">
                    <a16:creationId xmlns:a16="http://schemas.microsoft.com/office/drawing/2014/main" id="{D36CF114-BDF6-6DC2-4302-247BFC5E1F6D}"/>
                  </a:ext>
                </a:extLst>
              </p:cNvPr>
              <p:cNvSpPr/>
              <p:nvPr/>
            </p:nvSpPr>
            <p:spPr>
              <a:xfrm>
                <a:off x="8593182" y="3025459"/>
                <a:ext cx="484885" cy="91440"/>
              </a:xfrm>
              <a:custGeom>
                <a:avLst/>
                <a:gdLst>
                  <a:gd name="connsiteX0" fmla="*/ 0 w 484885"/>
                  <a:gd name="connsiteY0" fmla="*/ 45720 h 91440"/>
                  <a:gd name="connsiteX1" fmla="*/ 484885 w 484885"/>
                  <a:gd name="connsiteY1" fmla="*/ 45720 h 91440"/>
                </a:gdLst>
                <a:ahLst/>
                <a:cxnLst>
                  <a:cxn ang="0">
                    <a:pos x="connsiteX0" y="connsiteY0"/>
                  </a:cxn>
                  <a:cxn ang="0">
                    <a:pos x="connsiteX1" y="connsiteY1"/>
                  </a:cxn>
                </a:cxnLst>
                <a:rect l="l" t="t" r="r" b="b"/>
                <a:pathLst>
                  <a:path w="484885" h="91440">
                    <a:moveTo>
                      <a:pt x="0" y="45720"/>
                    </a:moveTo>
                    <a:lnTo>
                      <a:pt x="484885" y="45720"/>
                    </a:lnTo>
                  </a:path>
                </a:pathLst>
              </a:custGeom>
              <a:grp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255" tIns="43142" rIns="242256" bIns="43144" numCol="1" spcCol="1270" anchor="ctr" anchorCtr="0">
                <a:noAutofit/>
              </a:bodyPr>
              <a:lstStyle/>
              <a:p>
                <a:pPr marL="0" lvl="0" indent="0" algn="ctr" defTabSz="222250">
                  <a:lnSpc>
                    <a:spcPct val="90000"/>
                  </a:lnSpc>
                  <a:spcBef>
                    <a:spcPct val="0"/>
                  </a:spcBef>
                  <a:spcAft>
                    <a:spcPct val="35000"/>
                  </a:spcAft>
                  <a:buNone/>
                </a:pPr>
                <a:endParaRPr lang="en-US" sz="2000" kern="1200"/>
              </a:p>
            </p:txBody>
          </p:sp>
          <p:sp>
            <p:nvSpPr>
              <p:cNvPr id="11" name="Freeform: Shape 10">
                <a:extLst>
                  <a:ext uri="{FF2B5EF4-FFF2-40B4-BE49-F238E27FC236}">
                    <a16:creationId xmlns:a16="http://schemas.microsoft.com/office/drawing/2014/main" id="{7925D59B-C04C-FA72-88E9-B6DC807C4AD2}"/>
                  </a:ext>
                </a:extLst>
              </p:cNvPr>
              <p:cNvSpPr/>
              <p:nvPr/>
            </p:nvSpPr>
            <p:spPr>
              <a:xfrm>
                <a:off x="6353742" y="2398807"/>
                <a:ext cx="2241239" cy="1344743"/>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Review evidence of the change</a:t>
                </a:r>
                <a:endParaRPr lang="en-US" sz="2000" kern="1200"/>
              </a:p>
            </p:txBody>
          </p:sp>
        </p:grpSp>
        <p:sp>
          <p:nvSpPr>
            <p:cNvPr id="13" name="Freeform: Shape 12">
              <a:extLst>
                <a:ext uri="{FF2B5EF4-FFF2-40B4-BE49-F238E27FC236}">
                  <a16:creationId xmlns:a16="http://schemas.microsoft.com/office/drawing/2014/main" id="{996C28E5-AA26-0D6A-ED84-F4C59AEE578B}"/>
                </a:ext>
              </a:extLst>
            </p:cNvPr>
            <p:cNvSpPr/>
            <p:nvPr/>
          </p:nvSpPr>
          <p:spPr>
            <a:xfrm>
              <a:off x="9076044" y="1272136"/>
              <a:ext cx="2224743" cy="2057526"/>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solidFill>
              <a:srgbClr val="00A5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Determine the date of the change (28-day rule)</a:t>
              </a:r>
              <a:endParaRPr lang="en-US" sz="2000" kern="1200"/>
            </a:p>
          </p:txBody>
        </p:sp>
        <p:grpSp>
          <p:nvGrpSpPr>
            <p:cNvPr id="23" name="Group 22">
              <a:extLst>
                <a:ext uri="{FF2B5EF4-FFF2-40B4-BE49-F238E27FC236}">
                  <a16:creationId xmlns:a16="http://schemas.microsoft.com/office/drawing/2014/main" id="{24727FDA-F535-2FDE-9E99-BF7D2BFF576A}"/>
                </a:ext>
              </a:extLst>
            </p:cNvPr>
            <p:cNvGrpSpPr/>
            <p:nvPr/>
          </p:nvGrpSpPr>
          <p:grpSpPr>
            <a:xfrm>
              <a:off x="809425" y="3906621"/>
              <a:ext cx="2704273" cy="2029246"/>
              <a:chOff x="840292" y="4259036"/>
              <a:chExt cx="2724325" cy="1344743"/>
            </a:xfrm>
            <a:solidFill>
              <a:srgbClr val="00A5A1"/>
            </a:solidFill>
          </p:grpSpPr>
          <p:sp>
            <p:nvSpPr>
              <p:cNvPr id="14" name="Freeform: Shape 13">
                <a:extLst>
                  <a:ext uri="{FF2B5EF4-FFF2-40B4-BE49-F238E27FC236}">
                    <a16:creationId xmlns:a16="http://schemas.microsoft.com/office/drawing/2014/main" id="{FE4F26B7-44E0-2AD7-469C-3D2E458CA9C1}"/>
                  </a:ext>
                </a:extLst>
              </p:cNvPr>
              <p:cNvSpPr/>
              <p:nvPr/>
            </p:nvSpPr>
            <p:spPr>
              <a:xfrm>
                <a:off x="3079732" y="4885688"/>
                <a:ext cx="484885" cy="91440"/>
              </a:xfrm>
              <a:custGeom>
                <a:avLst/>
                <a:gdLst>
                  <a:gd name="connsiteX0" fmla="*/ 0 w 484885"/>
                  <a:gd name="connsiteY0" fmla="*/ 45720 h 91440"/>
                  <a:gd name="connsiteX1" fmla="*/ 484885 w 484885"/>
                  <a:gd name="connsiteY1" fmla="*/ 45720 h 91440"/>
                </a:gdLst>
                <a:ahLst/>
                <a:cxnLst>
                  <a:cxn ang="0">
                    <a:pos x="connsiteX0" y="connsiteY0"/>
                  </a:cxn>
                  <a:cxn ang="0">
                    <a:pos x="connsiteX1" y="connsiteY1"/>
                  </a:cxn>
                </a:cxnLst>
                <a:rect l="l" t="t" r="r" b="b"/>
                <a:pathLst>
                  <a:path w="484885" h="91440">
                    <a:moveTo>
                      <a:pt x="0" y="45720"/>
                    </a:moveTo>
                    <a:lnTo>
                      <a:pt x="484885" y="45720"/>
                    </a:lnTo>
                  </a:path>
                </a:pathLst>
              </a:custGeom>
              <a:grp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255" tIns="43143" rIns="242256" bIns="43143" numCol="1" spcCol="1270" anchor="ctr" anchorCtr="0">
                <a:noAutofit/>
              </a:bodyPr>
              <a:lstStyle/>
              <a:p>
                <a:pPr marL="0" lvl="0" indent="0" algn="ctr" defTabSz="222250">
                  <a:lnSpc>
                    <a:spcPct val="90000"/>
                  </a:lnSpc>
                  <a:spcBef>
                    <a:spcPct val="0"/>
                  </a:spcBef>
                  <a:spcAft>
                    <a:spcPct val="35000"/>
                  </a:spcAft>
                  <a:buNone/>
                </a:pPr>
                <a:endParaRPr lang="en-US" sz="2000" kern="1200"/>
              </a:p>
            </p:txBody>
          </p:sp>
          <p:sp>
            <p:nvSpPr>
              <p:cNvPr id="15" name="Freeform: Shape 14">
                <a:extLst>
                  <a:ext uri="{FF2B5EF4-FFF2-40B4-BE49-F238E27FC236}">
                    <a16:creationId xmlns:a16="http://schemas.microsoft.com/office/drawing/2014/main" id="{961835EB-8D9F-965C-91A9-BB36FC11D227}"/>
                  </a:ext>
                </a:extLst>
              </p:cNvPr>
              <p:cNvSpPr/>
              <p:nvPr/>
            </p:nvSpPr>
            <p:spPr>
              <a:xfrm>
                <a:off x="840292" y="4259036"/>
                <a:ext cx="2241239" cy="1344743"/>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Evidence received within 28 days</a:t>
                </a:r>
                <a:endParaRPr lang="en-US" sz="2000" kern="1200"/>
              </a:p>
            </p:txBody>
          </p:sp>
        </p:grpSp>
        <p:grpSp>
          <p:nvGrpSpPr>
            <p:cNvPr id="24" name="Group 23">
              <a:extLst>
                <a:ext uri="{FF2B5EF4-FFF2-40B4-BE49-F238E27FC236}">
                  <a16:creationId xmlns:a16="http://schemas.microsoft.com/office/drawing/2014/main" id="{29C305C3-55A1-450C-56DD-ECD93CEEBA99}"/>
                </a:ext>
              </a:extLst>
            </p:cNvPr>
            <p:cNvGrpSpPr/>
            <p:nvPr/>
          </p:nvGrpSpPr>
          <p:grpSpPr>
            <a:xfrm>
              <a:off x="3566150" y="3888646"/>
              <a:ext cx="2704273" cy="1978895"/>
              <a:chOff x="3597017" y="4259036"/>
              <a:chExt cx="2724325" cy="1344743"/>
            </a:xfrm>
            <a:solidFill>
              <a:srgbClr val="00A5A1"/>
            </a:solidFill>
          </p:grpSpPr>
          <p:sp>
            <p:nvSpPr>
              <p:cNvPr id="16" name="Freeform: Shape 15">
                <a:extLst>
                  <a:ext uri="{FF2B5EF4-FFF2-40B4-BE49-F238E27FC236}">
                    <a16:creationId xmlns:a16="http://schemas.microsoft.com/office/drawing/2014/main" id="{4A08EFB3-56A3-9DAC-22E7-62C01337F962}"/>
                  </a:ext>
                </a:extLst>
              </p:cNvPr>
              <p:cNvSpPr/>
              <p:nvPr/>
            </p:nvSpPr>
            <p:spPr>
              <a:xfrm>
                <a:off x="5836457" y="4885688"/>
                <a:ext cx="484885" cy="91440"/>
              </a:xfrm>
              <a:custGeom>
                <a:avLst/>
                <a:gdLst>
                  <a:gd name="connsiteX0" fmla="*/ 0 w 484885"/>
                  <a:gd name="connsiteY0" fmla="*/ 45720 h 91440"/>
                  <a:gd name="connsiteX1" fmla="*/ 484885 w 484885"/>
                  <a:gd name="connsiteY1" fmla="*/ 45720 h 91440"/>
                </a:gdLst>
                <a:ahLst/>
                <a:cxnLst>
                  <a:cxn ang="0">
                    <a:pos x="connsiteX0" y="connsiteY0"/>
                  </a:cxn>
                  <a:cxn ang="0">
                    <a:pos x="connsiteX1" y="connsiteY1"/>
                  </a:cxn>
                </a:cxnLst>
                <a:rect l="l" t="t" r="r" b="b"/>
                <a:pathLst>
                  <a:path w="484885" h="91440">
                    <a:moveTo>
                      <a:pt x="0" y="45720"/>
                    </a:moveTo>
                    <a:lnTo>
                      <a:pt x="484885" y="45720"/>
                    </a:lnTo>
                  </a:path>
                </a:pathLst>
              </a:custGeom>
              <a:grp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255" tIns="43143" rIns="242256" bIns="43143" numCol="1" spcCol="1270" anchor="ctr" anchorCtr="0">
                <a:noAutofit/>
              </a:bodyPr>
              <a:lstStyle/>
              <a:p>
                <a:pPr marL="0" lvl="0" indent="0" algn="ctr" defTabSz="222250">
                  <a:lnSpc>
                    <a:spcPct val="90000"/>
                  </a:lnSpc>
                  <a:spcBef>
                    <a:spcPct val="0"/>
                  </a:spcBef>
                  <a:spcAft>
                    <a:spcPct val="35000"/>
                  </a:spcAft>
                  <a:buNone/>
                </a:pPr>
                <a:endParaRPr lang="en-US" sz="2000" kern="1200"/>
              </a:p>
            </p:txBody>
          </p:sp>
          <p:sp>
            <p:nvSpPr>
              <p:cNvPr id="17" name="Freeform: Shape 16">
                <a:extLst>
                  <a:ext uri="{FF2B5EF4-FFF2-40B4-BE49-F238E27FC236}">
                    <a16:creationId xmlns:a16="http://schemas.microsoft.com/office/drawing/2014/main" id="{6176773F-909D-04A5-7A97-1D82628D44F0}"/>
                  </a:ext>
                </a:extLst>
              </p:cNvPr>
              <p:cNvSpPr/>
              <p:nvPr/>
            </p:nvSpPr>
            <p:spPr>
              <a:xfrm>
                <a:off x="3597017" y="4259036"/>
                <a:ext cx="2241239" cy="1344743"/>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Evidence received 28 days later</a:t>
                </a:r>
                <a:endParaRPr lang="en-US" sz="2000" kern="1200"/>
              </a:p>
            </p:txBody>
          </p:sp>
        </p:grpSp>
        <p:grpSp>
          <p:nvGrpSpPr>
            <p:cNvPr id="25" name="Group 24">
              <a:extLst>
                <a:ext uri="{FF2B5EF4-FFF2-40B4-BE49-F238E27FC236}">
                  <a16:creationId xmlns:a16="http://schemas.microsoft.com/office/drawing/2014/main" id="{867A9BFE-9695-D327-9DB3-020998CC913D}"/>
                </a:ext>
              </a:extLst>
            </p:cNvPr>
            <p:cNvGrpSpPr/>
            <p:nvPr/>
          </p:nvGrpSpPr>
          <p:grpSpPr>
            <a:xfrm>
              <a:off x="6322875" y="3888647"/>
              <a:ext cx="2704273" cy="1978894"/>
              <a:chOff x="6353742" y="4259036"/>
              <a:chExt cx="2724325" cy="1344743"/>
            </a:xfrm>
            <a:solidFill>
              <a:srgbClr val="00A5A1"/>
            </a:solidFill>
          </p:grpSpPr>
          <p:sp>
            <p:nvSpPr>
              <p:cNvPr id="18" name="Freeform: Shape 17">
                <a:extLst>
                  <a:ext uri="{FF2B5EF4-FFF2-40B4-BE49-F238E27FC236}">
                    <a16:creationId xmlns:a16="http://schemas.microsoft.com/office/drawing/2014/main" id="{B6263C5C-CF4D-5348-7595-18C2BFF38E3B}"/>
                  </a:ext>
                </a:extLst>
              </p:cNvPr>
              <p:cNvSpPr/>
              <p:nvPr/>
            </p:nvSpPr>
            <p:spPr>
              <a:xfrm>
                <a:off x="8593182" y="4885688"/>
                <a:ext cx="484885" cy="91440"/>
              </a:xfrm>
              <a:custGeom>
                <a:avLst/>
                <a:gdLst>
                  <a:gd name="connsiteX0" fmla="*/ 0 w 484885"/>
                  <a:gd name="connsiteY0" fmla="*/ 45720 h 91440"/>
                  <a:gd name="connsiteX1" fmla="*/ 484885 w 484885"/>
                  <a:gd name="connsiteY1" fmla="*/ 45720 h 91440"/>
                </a:gdLst>
                <a:ahLst/>
                <a:cxnLst>
                  <a:cxn ang="0">
                    <a:pos x="connsiteX0" y="connsiteY0"/>
                  </a:cxn>
                  <a:cxn ang="0">
                    <a:pos x="connsiteX1" y="connsiteY1"/>
                  </a:cxn>
                </a:cxnLst>
                <a:rect l="l" t="t" r="r" b="b"/>
                <a:pathLst>
                  <a:path w="484885" h="91440">
                    <a:moveTo>
                      <a:pt x="0" y="45720"/>
                    </a:moveTo>
                    <a:lnTo>
                      <a:pt x="484885" y="45720"/>
                    </a:lnTo>
                  </a:path>
                </a:pathLst>
              </a:custGeom>
              <a:grp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2255" tIns="43143" rIns="242256" bIns="43143" numCol="1" spcCol="1270" anchor="ctr" anchorCtr="0">
                <a:noAutofit/>
              </a:bodyPr>
              <a:lstStyle/>
              <a:p>
                <a:pPr marL="0" lvl="0" indent="0" algn="ctr" defTabSz="222250">
                  <a:lnSpc>
                    <a:spcPct val="90000"/>
                  </a:lnSpc>
                  <a:spcBef>
                    <a:spcPct val="0"/>
                  </a:spcBef>
                  <a:spcAft>
                    <a:spcPct val="35000"/>
                  </a:spcAft>
                  <a:buNone/>
                </a:pPr>
                <a:endParaRPr lang="en-US" sz="2000" kern="1200"/>
              </a:p>
            </p:txBody>
          </p:sp>
          <p:sp>
            <p:nvSpPr>
              <p:cNvPr id="26" name="Freeform: Shape 25">
                <a:extLst>
                  <a:ext uri="{FF2B5EF4-FFF2-40B4-BE49-F238E27FC236}">
                    <a16:creationId xmlns:a16="http://schemas.microsoft.com/office/drawing/2014/main" id="{BDA3C0B2-32EB-144B-9028-DC073FEBAB9C}"/>
                  </a:ext>
                </a:extLst>
              </p:cNvPr>
              <p:cNvSpPr/>
              <p:nvPr/>
            </p:nvSpPr>
            <p:spPr>
              <a:xfrm>
                <a:off x="6353742" y="4259036"/>
                <a:ext cx="2241239" cy="1344743"/>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If the change increases contributions</a:t>
                </a:r>
                <a:endParaRPr lang="en-US" sz="2000" kern="1200"/>
              </a:p>
            </p:txBody>
          </p:sp>
        </p:grpSp>
        <p:sp>
          <p:nvSpPr>
            <p:cNvPr id="27" name="Freeform: Shape 26">
              <a:extLst>
                <a:ext uri="{FF2B5EF4-FFF2-40B4-BE49-F238E27FC236}">
                  <a16:creationId xmlns:a16="http://schemas.microsoft.com/office/drawing/2014/main" id="{A70B483D-DCC0-80AF-BF9D-5FF0EC1FF2DD}"/>
                </a:ext>
              </a:extLst>
            </p:cNvPr>
            <p:cNvSpPr/>
            <p:nvPr/>
          </p:nvSpPr>
          <p:spPr>
            <a:xfrm>
              <a:off x="9076044" y="3888647"/>
              <a:ext cx="2224743" cy="1978894"/>
            </a:xfrm>
            <a:custGeom>
              <a:avLst/>
              <a:gdLst>
                <a:gd name="connsiteX0" fmla="*/ 0 w 2241239"/>
                <a:gd name="connsiteY0" fmla="*/ 0 h 1344743"/>
                <a:gd name="connsiteX1" fmla="*/ 2241239 w 2241239"/>
                <a:gd name="connsiteY1" fmla="*/ 0 h 1344743"/>
                <a:gd name="connsiteX2" fmla="*/ 2241239 w 2241239"/>
                <a:gd name="connsiteY2" fmla="*/ 1344743 h 1344743"/>
                <a:gd name="connsiteX3" fmla="*/ 0 w 2241239"/>
                <a:gd name="connsiteY3" fmla="*/ 1344743 h 1344743"/>
                <a:gd name="connsiteX4" fmla="*/ 0 w 2241239"/>
                <a:gd name="connsiteY4" fmla="*/ 0 h 134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239" h="1344743">
                  <a:moveTo>
                    <a:pt x="0" y="0"/>
                  </a:moveTo>
                  <a:lnTo>
                    <a:pt x="2241239" y="0"/>
                  </a:lnTo>
                  <a:lnTo>
                    <a:pt x="2241239" y="1344743"/>
                  </a:lnTo>
                  <a:lnTo>
                    <a:pt x="0" y="1344743"/>
                  </a:lnTo>
                  <a:lnTo>
                    <a:pt x="0" y="0"/>
                  </a:lnTo>
                  <a:close/>
                </a:path>
              </a:pathLst>
            </a:custGeom>
            <a:solidFill>
              <a:srgbClr val="00A5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823" tIns="115278" rIns="109823" bIns="115278" numCol="1" spcCol="1270" anchor="ctr" anchorCtr="0">
              <a:noAutofit/>
            </a:bodyPr>
            <a:lstStyle/>
            <a:p>
              <a:pPr marL="0" lvl="0" indent="0" algn="ctr" defTabSz="844550">
                <a:lnSpc>
                  <a:spcPct val="90000"/>
                </a:lnSpc>
                <a:spcBef>
                  <a:spcPct val="0"/>
                </a:spcBef>
                <a:spcAft>
                  <a:spcPct val="35000"/>
                </a:spcAft>
                <a:buNone/>
              </a:pPr>
              <a:r>
                <a:rPr lang="en-GB" sz="2000" kern="1200"/>
                <a:t>If the evidence does not meet the minimum requirements</a:t>
              </a:r>
              <a:endParaRPr lang="en-US" sz="2000" kern="1200"/>
            </a:p>
          </p:txBody>
        </p:sp>
      </p:grpSp>
      <p:sp>
        <p:nvSpPr>
          <p:cNvPr id="5" name="Slide Number Placeholder 4">
            <a:extLst>
              <a:ext uri="{FF2B5EF4-FFF2-40B4-BE49-F238E27FC236}">
                <a16:creationId xmlns:a16="http://schemas.microsoft.com/office/drawing/2014/main" id="{B52F58B4-BBF7-ADFE-77E7-637B360B77EB}"/>
              </a:ext>
            </a:extLst>
          </p:cNvPr>
          <p:cNvSpPr>
            <a:spLocks noGrp="1"/>
          </p:cNvSpPr>
          <p:nvPr>
            <p:ph type="sldNum" sz="quarter" idx="12"/>
          </p:nvPr>
        </p:nvSpPr>
        <p:spPr>
          <a:xfrm>
            <a:off x="11443648" y="6180582"/>
            <a:ext cx="450436" cy="365125"/>
          </a:xfrm>
        </p:spPr>
        <p:txBody>
          <a:bodyPr/>
          <a:lstStyle/>
          <a:p>
            <a:fld id="{C0189ED6-F87B-4BC1-907E-EF602CA5C674}" type="slidenum">
              <a:rPr lang="en-GB" smtClean="0"/>
              <a:t>23</a:t>
            </a:fld>
            <a:endParaRPr lang="en-GB"/>
          </a:p>
        </p:txBody>
      </p:sp>
      <p:cxnSp>
        <p:nvCxnSpPr>
          <p:cNvPr id="39" name="Straight Arrow Connector 38">
            <a:extLst>
              <a:ext uri="{FF2B5EF4-FFF2-40B4-BE49-F238E27FC236}">
                <a16:creationId xmlns:a16="http://schemas.microsoft.com/office/drawing/2014/main" id="{25504EB7-BE67-452C-B63D-420A834EACD4}"/>
              </a:ext>
              <a:ext uri="{C183D7F6-B498-43B3-948B-1728B52AA6E4}">
                <adec:decorative xmlns:adec="http://schemas.microsoft.com/office/drawing/2017/decorative" val="1"/>
              </a:ext>
            </a:extLst>
          </p:cNvPr>
          <p:cNvCxnSpPr>
            <a:cxnSpLocks/>
          </p:cNvCxnSpPr>
          <p:nvPr/>
        </p:nvCxnSpPr>
        <p:spPr>
          <a:xfrm>
            <a:off x="1900328" y="3591311"/>
            <a:ext cx="0" cy="315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6821D1-801A-FA30-8436-541BCCD64E0F}"/>
              </a:ext>
              <a:ext uri="{C183D7F6-B498-43B3-948B-1728B52AA6E4}">
                <adec:decorative xmlns:adec="http://schemas.microsoft.com/office/drawing/2017/decorative" val="1"/>
              </a:ext>
            </a:extLst>
          </p:cNvPr>
          <p:cNvCxnSpPr/>
          <p:nvPr/>
        </p:nvCxnSpPr>
        <p:spPr>
          <a:xfrm flipH="1">
            <a:off x="1900328" y="3591311"/>
            <a:ext cx="82093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6417068-E9ED-062D-772E-85BD07F419AE}"/>
              </a:ext>
              <a:ext uri="{C183D7F6-B498-43B3-948B-1728B52AA6E4}">
                <adec:decorative xmlns:adec="http://schemas.microsoft.com/office/drawing/2017/decorative" val="1"/>
              </a:ext>
            </a:extLst>
          </p:cNvPr>
          <p:cNvCxnSpPr/>
          <p:nvPr/>
        </p:nvCxnSpPr>
        <p:spPr>
          <a:xfrm>
            <a:off x="10124499" y="3351696"/>
            <a:ext cx="0" cy="2616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47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CB3C-7F76-8BA4-6CF5-BF58321B8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E9493-F9C6-9CBC-11BC-413678FB6876}"/>
              </a:ext>
            </a:extLst>
          </p:cNvPr>
          <p:cNvSpPr>
            <a:spLocks noGrp="1"/>
          </p:cNvSpPr>
          <p:nvPr>
            <p:ph type="title"/>
          </p:nvPr>
        </p:nvSpPr>
        <p:spPr/>
        <p:txBody>
          <a:bodyPr/>
          <a:lstStyle/>
          <a:p>
            <a:r>
              <a:rPr lang="en-GB"/>
              <a:t>Submitting further applications for vulnerable defendants</a:t>
            </a:r>
            <a:endParaRPr lang="en-US">
              <a:solidFill>
                <a:srgbClr val="276160"/>
              </a:solidFill>
              <a:cs typeface="Arial"/>
            </a:endParaRPr>
          </a:p>
        </p:txBody>
      </p:sp>
      <p:sp>
        <p:nvSpPr>
          <p:cNvPr id="12" name="TextBox 11">
            <a:extLst>
              <a:ext uri="{FF2B5EF4-FFF2-40B4-BE49-F238E27FC236}">
                <a16:creationId xmlns:a16="http://schemas.microsoft.com/office/drawing/2014/main" id="{CA09A5A5-F27A-AFCF-0147-2E1B3F942F1C}"/>
              </a:ext>
            </a:extLst>
          </p:cNvPr>
          <p:cNvSpPr txBox="1"/>
          <p:nvPr/>
        </p:nvSpPr>
        <p:spPr>
          <a:xfrm>
            <a:off x="809425" y="1272136"/>
            <a:ext cx="9434170" cy="4482702"/>
          </a:xfrm>
          <a:prstGeom prst="rect">
            <a:avLst/>
          </a:prstGeom>
          <a:noFill/>
        </p:spPr>
        <p:txBody>
          <a:bodyPr wrap="square">
            <a:spAutoFit/>
          </a:bodyPr>
          <a:lstStyle/>
          <a:p>
            <a:pPr lvl="0" defTabSz="1200150">
              <a:lnSpc>
                <a:spcPct val="150000"/>
              </a:lnSpc>
              <a:spcBef>
                <a:spcPct val="0"/>
              </a:spcBef>
              <a:spcAft>
                <a:spcPct val="35000"/>
              </a:spcAft>
            </a:pPr>
            <a:r>
              <a:rPr lang="en-GB" sz="2000" kern="1200">
                <a:solidFill>
                  <a:schemeClr val="tx1"/>
                </a:solidFill>
              </a:rPr>
              <a:t>Ask yourself these questions:</a:t>
            </a:r>
          </a:p>
          <a:p>
            <a:pPr marL="342900" lvl="0" indent="-342900" defTabSz="1200150">
              <a:lnSpc>
                <a:spcPct val="150000"/>
              </a:lnSpc>
              <a:spcBef>
                <a:spcPct val="0"/>
              </a:spcBef>
              <a:spcAft>
                <a:spcPct val="35000"/>
              </a:spcAft>
              <a:buFont typeface="Arial" panose="020B0604020202020204" pitchFamily="34" charset="0"/>
              <a:buChar char="•"/>
            </a:pPr>
            <a:r>
              <a:rPr lang="en-GB" sz="2000" kern="1200">
                <a:solidFill>
                  <a:schemeClr val="tx1"/>
                </a:solidFill>
              </a:rPr>
              <a:t>If remanded / sectioned, is a change likely?</a:t>
            </a:r>
          </a:p>
          <a:p>
            <a:pPr marL="342900" indent="-342900" defTabSz="1200150">
              <a:lnSpc>
                <a:spcPct val="150000"/>
              </a:lnSpc>
              <a:spcBef>
                <a:spcPct val="0"/>
              </a:spcBef>
              <a:spcAft>
                <a:spcPct val="35000"/>
              </a:spcAft>
              <a:buFont typeface="Arial" panose="020B0604020202020204" pitchFamily="34" charset="0"/>
              <a:buChar char="•"/>
            </a:pPr>
            <a:r>
              <a:rPr lang="en-GB" sz="2000"/>
              <a:t>If the applicant loses their job, how are they supporting themselves?</a:t>
            </a:r>
          </a:p>
          <a:p>
            <a:pPr defTabSz="1200150">
              <a:lnSpc>
                <a:spcPct val="150000"/>
              </a:lnSpc>
              <a:spcBef>
                <a:spcPct val="0"/>
              </a:spcBef>
              <a:spcAft>
                <a:spcPct val="35000"/>
              </a:spcAft>
            </a:pPr>
            <a:r>
              <a:rPr lang="en-GB" sz="2000" kern="1200">
                <a:solidFill>
                  <a:schemeClr val="tx1"/>
                </a:solidFill>
              </a:rPr>
              <a:t>If the answer </a:t>
            </a:r>
            <a:r>
              <a:rPr lang="en-GB" sz="2000"/>
              <a:t>to either is ‘yes’:</a:t>
            </a:r>
            <a:endParaRPr lang="en-GB" sz="2000" kern="1200">
              <a:solidFill>
                <a:schemeClr val="tx1"/>
              </a:solidFill>
            </a:endParaRPr>
          </a:p>
          <a:p>
            <a:pPr marL="342900" indent="-342900" defTabSz="1200150">
              <a:lnSpc>
                <a:spcPct val="150000"/>
              </a:lnSpc>
              <a:spcBef>
                <a:spcPct val="0"/>
              </a:spcBef>
              <a:spcAft>
                <a:spcPct val="35000"/>
              </a:spcAft>
              <a:buFont typeface="Arial" panose="020B0604020202020204" pitchFamily="34" charset="0"/>
              <a:buChar char="•"/>
            </a:pPr>
            <a:r>
              <a:rPr lang="en-GB" sz="2000"/>
              <a:t>Tell us as soon as you are aware</a:t>
            </a:r>
          </a:p>
          <a:p>
            <a:pPr marL="342900" indent="-342900" defTabSz="1200150">
              <a:lnSpc>
                <a:spcPct val="150000"/>
              </a:lnSpc>
              <a:spcBef>
                <a:spcPct val="0"/>
              </a:spcBef>
              <a:spcAft>
                <a:spcPct val="35000"/>
              </a:spcAft>
              <a:buFont typeface="Arial" panose="020B0604020202020204" pitchFamily="34" charset="0"/>
              <a:buChar char="•"/>
            </a:pPr>
            <a:r>
              <a:rPr lang="en-GB" sz="2000"/>
              <a:t>Provide evidence of attempts made</a:t>
            </a:r>
          </a:p>
          <a:p>
            <a:pPr defTabSz="1200150">
              <a:lnSpc>
                <a:spcPct val="150000"/>
              </a:lnSpc>
              <a:spcBef>
                <a:spcPct val="0"/>
              </a:spcBef>
              <a:spcAft>
                <a:spcPct val="35000"/>
              </a:spcAft>
            </a:pPr>
            <a:r>
              <a:rPr lang="en-GB" sz="2000"/>
              <a:t>Need assistance:</a:t>
            </a:r>
            <a:endParaRPr lang="en-US" sz="2000"/>
          </a:p>
          <a:p>
            <a:pPr marL="342900" indent="-342900" defTabSz="1200150">
              <a:lnSpc>
                <a:spcPct val="150000"/>
              </a:lnSpc>
              <a:spcBef>
                <a:spcPct val="0"/>
              </a:spcBef>
              <a:spcAft>
                <a:spcPct val="35000"/>
              </a:spcAft>
              <a:buFont typeface="Arial" panose="020B0604020202020204" pitchFamily="34" charset="0"/>
              <a:buChar char="•"/>
            </a:pPr>
            <a:r>
              <a:rPr lang="en-GB" sz="2000"/>
              <a:t>CST and crime applications teams are available for help with next steps</a:t>
            </a:r>
            <a:endParaRPr lang="en-US" sz="2000" kern="1200">
              <a:solidFill>
                <a:schemeClr val="tx1"/>
              </a:solidFill>
            </a:endParaRPr>
          </a:p>
        </p:txBody>
      </p:sp>
      <p:sp>
        <p:nvSpPr>
          <p:cNvPr id="5" name="Slide Number Placeholder 4">
            <a:extLst>
              <a:ext uri="{FF2B5EF4-FFF2-40B4-BE49-F238E27FC236}">
                <a16:creationId xmlns:a16="http://schemas.microsoft.com/office/drawing/2014/main" id="{2DD20AF0-163B-BC17-519C-D0CDD81DCF8D}"/>
              </a:ext>
            </a:extLst>
          </p:cNvPr>
          <p:cNvSpPr>
            <a:spLocks noGrp="1"/>
          </p:cNvSpPr>
          <p:nvPr>
            <p:ph type="sldNum" sz="quarter" idx="12"/>
          </p:nvPr>
        </p:nvSpPr>
        <p:spPr/>
        <p:txBody>
          <a:bodyPr/>
          <a:lstStyle/>
          <a:p>
            <a:fld id="{C0189ED6-F87B-4BC1-907E-EF602CA5C674}" type="slidenum">
              <a:rPr lang="en-GB" smtClean="0"/>
              <a:t>24</a:t>
            </a:fld>
            <a:endParaRPr lang="en-GB"/>
          </a:p>
        </p:txBody>
      </p:sp>
    </p:spTree>
    <p:extLst>
      <p:ext uri="{BB962C8B-B14F-4D97-AF65-F5344CB8AC3E}">
        <p14:creationId xmlns:p14="http://schemas.microsoft.com/office/powerpoint/2010/main" val="386124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CA83F-921A-E8BD-1C22-63F0205BD982}"/>
              </a:ext>
            </a:extLst>
          </p:cNvPr>
          <p:cNvSpPr>
            <a:spLocks noGrp="1"/>
          </p:cNvSpPr>
          <p:nvPr>
            <p:ph type="title" idx="4294967295"/>
          </p:nvPr>
        </p:nvSpPr>
        <p:spPr>
          <a:xfrm>
            <a:off x="770965" y="2665133"/>
            <a:ext cx="9782175" cy="1079500"/>
          </a:xfrm>
        </p:spPr>
        <p:txBody>
          <a:bodyPr>
            <a:normAutofit/>
          </a:bodyPr>
          <a:lstStyle/>
          <a:p>
            <a:r>
              <a:rPr lang="en-GB" sz="3200">
                <a:solidFill>
                  <a:schemeClr val="tx1"/>
                </a:solidFill>
              </a:rPr>
              <a:t>Contact us / additional guidance</a:t>
            </a:r>
          </a:p>
        </p:txBody>
      </p:sp>
    </p:spTree>
    <p:extLst>
      <p:ext uri="{BB962C8B-B14F-4D97-AF65-F5344CB8AC3E}">
        <p14:creationId xmlns:p14="http://schemas.microsoft.com/office/powerpoint/2010/main" val="169949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6025-EFC8-16AD-5FA6-73D2D4B17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4C276-E388-031D-A1E0-3EE553C53216}"/>
              </a:ext>
            </a:extLst>
          </p:cNvPr>
          <p:cNvSpPr>
            <a:spLocks noGrp="1"/>
          </p:cNvSpPr>
          <p:nvPr>
            <p:ph type="title"/>
          </p:nvPr>
        </p:nvSpPr>
        <p:spPr/>
        <p:txBody>
          <a:bodyPr/>
          <a:lstStyle/>
          <a:p>
            <a:r>
              <a:rPr lang="en-GB"/>
              <a:t>Useful links</a:t>
            </a:r>
            <a:endParaRPr lang="en-US">
              <a:solidFill>
                <a:srgbClr val="276160"/>
              </a:solidFill>
              <a:cs typeface="Arial"/>
            </a:endParaRPr>
          </a:p>
        </p:txBody>
      </p:sp>
      <p:sp>
        <p:nvSpPr>
          <p:cNvPr id="12" name="TextBox 11">
            <a:extLst>
              <a:ext uri="{FF2B5EF4-FFF2-40B4-BE49-F238E27FC236}">
                <a16:creationId xmlns:a16="http://schemas.microsoft.com/office/drawing/2014/main" id="{69EB8E01-6CFD-2F7E-CAFC-4042D48058D3}"/>
              </a:ext>
            </a:extLst>
          </p:cNvPr>
          <p:cNvSpPr txBox="1"/>
          <p:nvPr/>
        </p:nvSpPr>
        <p:spPr>
          <a:xfrm>
            <a:off x="809425" y="1272136"/>
            <a:ext cx="9434170" cy="5513754"/>
          </a:xfrm>
          <a:prstGeom prst="rect">
            <a:avLst/>
          </a:prstGeom>
          <a:noFill/>
        </p:spPr>
        <p:txBody>
          <a:bodyPr wrap="square">
            <a:spAutoFit/>
          </a:bodyPr>
          <a:lstStyle/>
          <a:p>
            <a:pPr lvl="0" defTabSz="1200150">
              <a:lnSpc>
                <a:spcPct val="150000"/>
              </a:lnSpc>
              <a:spcBef>
                <a:spcPct val="0"/>
              </a:spcBef>
              <a:spcAft>
                <a:spcPct val="35000"/>
              </a:spcAft>
            </a:pPr>
            <a:r>
              <a:rPr lang="en-GB" sz="2000" kern="1200">
                <a:solidFill>
                  <a:schemeClr val="tx1"/>
                </a:solidFill>
              </a:rPr>
              <a:t>Criminal Legal Aid Manual</a:t>
            </a:r>
            <a:r>
              <a:rPr lang="en-GB" sz="2000" b="1" kern="1200">
                <a:solidFill>
                  <a:schemeClr val="tx1"/>
                </a:solidFill>
              </a:rPr>
              <a:t>: </a:t>
            </a:r>
          </a:p>
          <a:p>
            <a:pPr marL="342900" lvl="0" indent="-342900" defTabSz="1200150">
              <a:lnSpc>
                <a:spcPct val="150000"/>
              </a:lnSpc>
              <a:spcBef>
                <a:spcPct val="0"/>
              </a:spcBef>
              <a:spcAft>
                <a:spcPct val="35000"/>
              </a:spcAft>
              <a:buFont typeface="Arial" panose="020B0604020202020204" pitchFamily="34" charset="0"/>
              <a:buChar char="•"/>
            </a:pPr>
            <a:r>
              <a:rPr lang="en-GB" sz="2000">
                <a:solidFill>
                  <a:schemeClr val="accent5"/>
                </a:solidFill>
                <a:hlinkClick r:id="rId3">
                  <a:extLst>
                    <a:ext uri="{A12FA001-AC4F-418D-AE19-62706E023703}">
                      <ahyp:hlinkClr xmlns:ahyp="http://schemas.microsoft.com/office/drawing/2018/hyperlinkcolor" val="tx"/>
                    </a:ext>
                  </a:extLst>
                </a:hlinkClick>
              </a:rPr>
              <a:t>Criminal Legal Aid Manual - GOV.UK</a:t>
            </a:r>
            <a:endParaRPr lang="en-GB" sz="2000">
              <a:solidFill>
                <a:schemeClr val="accent5"/>
              </a:solidFill>
            </a:endParaRPr>
          </a:p>
          <a:p>
            <a:pPr marL="800100" lvl="1" indent="-342900" defTabSz="1200150">
              <a:lnSpc>
                <a:spcPct val="150000"/>
              </a:lnSpc>
              <a:spcBef>
                <a:spcPct val="0"/>
              </a:spcBef>
              <a:spcAft>
                <a:spcPct val="35000"/>
              </a:spcAft>
              <a:buFont typeface="Arial" panose="020B0604020202020204" pitchFamily="34" charset="0"/>
              <a:buChar char="•"/>
            </a:pPr>
            <a:r>
              <a:rPr lang="en-GB" sz="2000"/>
              <a:t>Hardships: Section 15</a:t>
            </a:r>
          </a:p>
          <a:p>
            <a:pPr marL="800100" lvl="1" indent="-342900" defTabSz="1200150">
              <a:lnSpc>
                <a:spcPct val="150000"/>
              </a:lnSpc>
              <a:spcBef>
                <a:spcPct val="0"/>
              </a:spcBef>
              <a:spcAft>
                <a:spcPct val="35000"/>
              </a:spcAft>
              <a:buFont typeface="Arial" panose="020B0604020202020204" pitchFamily="34" charset="0"/>
              <a:buChar char="•"/>
            </a:pPr>
            <a:r>
              <a:rPr lang="en-GB" sz="2000" kern="1200">
                <a:solidFill>
                  <a:schemeClr val="tx1"/>
                </a:solidFill>
              </a:rPr>
              <a:t>Changes in financial </a:t>
            </a:r>
            <a:r>
              <a:rPr lang="en-GB" sz="2000"/>
              <a:t>c</a:t>
            </a:r>
            <a:r>
              <a:rPr lang="en-GB" sz="2000" kern="1200">
                <a:solidFill>
                  <a:schemeClr val="tx1"/>
                </a:solidFill>
              </a:rPr>
              <a:t>ircumstances: Section 14</a:t>
            </a:r>
          </a:p>
          <a:p>
            <a:pPr lvl="0" defTabSz="1200150">
              <a:lnSpc>
                <a:spcPct val="150000"/>
              </a:lnSpc>
              <a:spcBef>
                <a:spcPct val="0"/>
              </a:spcBef>
              <a:spcAft>
                <a:spcPct val="35000"/>
              </a:spcAft>
            </a:pPr>
            <a:r>
              <a:rPr lang="en-GB" sz="2000"/>
              <a:t>Crime applications teams:</a:t>
            </a:r>
          </a:p>
          <a:p>
            <a:pPr marL="342900" lvl="0" indent="-342900" defTabSz="1200150">
              <a:lnSpc>
                <a:spcPct val="150000"/>
              </a:lnSpc>
              <a:spcBef>
                <a:spcPct val="0"/>
              </a:spcBef>
              <a:spcAft>
                <a:spcPct val="35000"/>
              </a:spcAft>
              <a:buFont typeface="Arial" panose="020B0604020202020204" pitchFamily="34" charset="0"/>
              <a:buChar char="•"/>
            </a:pPr>
            <a:r>
              <a:rPr lang="en-GB" sz="2000" kern="1200">
                <a:solidFill>
                  <a:srgbClr val="00A5A1"/>
                </a:solidFill>
                <a:hlinkClick r:id="rId4">
                  <a:extLst>
                    <a:ext uri="{A12FA001-AC4F-418D-AE19-62706E023703}">
                      <ahyp:hlinkClr xmlns:ahyp="http://schemas.microsoft.com/office/drawing/2018/hyperlinkcolor" val="tx"/>
                    </a:ext>
                  </a:extLst>
                </a:hlinkClick>
              </a:rPr>
              <a:t>NottinghamCAT@Justice.gov.uk</a:t>
            </a:r>
            <a:endParaRPr lang="en-GB" sz="2000" kern="1200">
              <a:solidFill>
                <a:srgbClr val="00A5A1"/>
              </a:solidFill>
            </a:endParaRPr>
          </a:p>
          <a:p>
            <a:pPr marL="342900" lvl="0" indent="-342900" defTabSz="1200150">
              <a:lnSpc>
                <a:spcPct val="150000"/>
              </a:lnSpc>
              <a:spcBef>
                <a:spcPct val="0"/>
              </a:spcBef>
              <a:spcAft>
                <a:spcPct val="35000"/>
              </a:spcAft>
              <a:buFont typeface="Arial" panose="020B0604020202020204" pitchFamily="34" charset="0"/>
              <a:buChar char="•"/>
            </a:pPr>
            <a:r>
              <a:rPr lang="en-GB" sz="2000">
                <a:solidFill>
                  <a:srgbClr val="00A5A1"/>
                </a:solidFill>
                <a:hlinkClick r:id="rId5">
                  <a:extLst>
                    <a:ext uri="{A12FA001-AC4F-418D-AE19-62706E023703}">
                      <ahyp:hlinkClr xmlns:ahyp="http://schemas.microsoft.com/office/drawing/2018/hyperlinkcolor" val="tx"/>
                    </a:ext>
                  </a:extLst>
                </a:hlinkClick>
              </a:rPr>
              <a:t>LiverpoolCAT@Justice.gov.uk</a:t>
            </a:r>
            <a:endParaRPr lang="en-GB" sz="2000">
              <a:solidFill>
                <a:srgbClr val="00A5A1"/>
              </a:solidFill>
            </a:endParaRPr>
          </a:p>
          <a:p>
            <a:pPr marL="342900" lvl="0" indent="-342900" defTabSz="1200150">
              <a:lnSpc>
                <a:spcPct val="150000"/>
              </a:lnSpc>
              <a:spcBef>
                <a:spcPct val="0"/>
              </a:spcBef>
              <a:spcAft>
                <a:spcPct val="35000"/>
              </a:spcAft>
              <a:buFont typeface="Arial" panose="020B0604020202020204" pitchFamily="34" charset="0"/>
              <a:buChar char="•"/>
            </a:pPr>
            <a:r>
              <a:rPr lang="en-GB" sz="2000" kern="1200">
                <a:solidFill>
                  <a:srgbClr val="00A5A1"/>
                </a:solidFill>
                <a:hlinkClick r:id="rId6">
                  <a:extLst>
                    <a:ext uri="{A12FA001-AC4F-418D-AE19-62706E023703}">
                      <ahyp:hlinkClr xmlns:ahyp="http://schemas.microsoft.com/office/drawing/2018/hyperlinkcolor" val="tx"/>
                    </a:ext>
                  </a:extLst>
                </a:hlinkClick>
              </a:rPr>
              <a:t>BirminghamCAT@Justice.gov.uk</a:t>
            </a:r>
            <a:r>
              <a:rPr lang="en-GB" sz="2000" kern="1200">
                <a:solidFill>
                  <a:srgbClr val="00A5A1"/>
                </a:solidFill>
              </a:rPr>
              <a:t> </a:t>
            </a:r>
          </a:p>
          <a:p>
            <a:pPr marL="342900" lvl="0" indent="-342900" defTabSz="1200150">
              <a:lnSpc>
                <a:spcPct val="150000"/>
              </a:lnSpc>
              <a:spcBef>
                <a:spcPct val="0"/>
              </a:spcBef>
              <a:spcAft>
                <a:spcPct val="35000"/>
              </a:spcAft>
              <a:buFont typeface="Arial" panose="020B0604020202020204" pitchFamily="34" charset="0"/>
              <a:buChar char="•"/>
            </a:pPr>
            <a:r>
              <a:rPr lang="en-GB" sz="2000">
                <a:solidFill>
                  <a:srgbClr val="00A5A1"/>
                </a:solidFill>
                <a:hlinkClick r:id="rId7">
                  <a:extLst>
                    <a:ext uri="{A12FA001-AC4F-418D-AE19-62706E023703}">
                      <ahyp:hlinkClr xmlns:ahyp="http://schemas.microsoft.com/office/drawing/2018/hyperlinkcolor" val="tx"/>
                    </a:ext>
                  </a:extLst>
                </a:hlinkClick>
              </a:rPr>
              <a:t>nationalcrimeteam@justice.gov.uk</a:t>
            </a:r>
            <a:r>
              <a:rPr lang="en-GB" sz="2000">
                <a:solidFill>
                  <a:srgbClr val="00A5A1"/>
                </a:solidFill>
              </a:rPr>
              <a:t> </a:t>
            </a:r>
            <a:br>
              <a:rPr lang="en-GB" sz="2000" kern="1200">
                <a:solidFill>
                  <a:schemeClr val="tx1"/>
                </a:solidFill>
              </a:rPr>
            </a:br>
            <a:endParaRPr lang="en-US" sz="2000" kern="1200">
              <a:solidFill>
                <a:schemeClr val="tx1"/>
              </a:solidFill>
            </a:endParaRPr>
          </a:p>
        </p:txBody>
      </p:sp>
      <p:sp>
        <p:nvSpPr>
          <p:cNvPr id="5" name="Slide Number Placeholder 4">
            <a:extLst>
              <a:ext uri="{FF2B5EF4-FFF2-40B4-BE49-F238E27FC236}">
                <a16:creationId xmlns:a16="http://schemas.microsoft.com/office/drawing/2014/main" id="{8F80047F-06CF-1F2D-8260-04C1807F8B7C}"/>
              </a:ext>
            </a:extLst>
          </p:cNvPr>
          <p:cNvSpPr>
            <a:spLocks noGrp="1"/>
          </p:cNvSpPr>
          <p:nvPr>
            <p:ph type="sldNum" sz="quarter" idx="12"/>
          </p:nvPr>
        </p:nvSpPr>
        <p:spPr/>
        <p:txBody>
          <a:bodyPr/>
          <a:lstStyle/>
          <a:p>
            <a:fld id="{C0189ED6-F87B-4BC1-907E-EF602CA5C674}" type="slidenum">
              <a:rPr lang="en-GB" smtClean="0"/>
              <a:t>26</a:t>
            </a:fld>
            <a:endParaRPr lang="en-GB"/>
          </a:p>
        </p:txBody>
      </p:sp>
    </p:spTree>
    <p:extLst>
      <p:ext uri="{BB962C8B-B14F-4D97-AF65-F5344CB8AC3E}">
        <p14:creationId xmlns:p14="http://schemas.microsoft.com/office/powerpoint/2010/main" val="425920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95B-E4F1-C9C0-A341-66A8A0F74923}"/>
              </a:ext>
            </a:extLst>
          </p:cNvPr>
          <p:cNvSpPr>
            <a:spLocks noGrp="1"/>
          </p:cNvSpPr>
          <p:nvPr>
            <p:ph type="title"/>
          </p:nvPr>
        </p:nvSpPr>
        <p:spPr/>
        <p:txBody>
          <a:bodyPr/>
          <a:lstStyle/>
          <a:p>
            <a:r>
              <a:rPr lang="en-GB"/>
              <a:t>Contact us / our training website</a:t>
            </a:r>
          </a:p>
        </p:txBody>
      </p:sp>
      <p:graphicFrame>
        <p:nvGraphicFramePr>
          <p:cNvPr id="3" name="Content Placeholder 2" descr="Vertical box list">
            <a:extLst>
              <a:ext uri="{FF2B5EF4-FFF2-40B4-BE49-F238E27FC236}">
                <a16:creationId xmlns:a16="http://schemas.microsoft.com/office/drawing/2014/main" id="{F6007573-130A-676F-85AD-8164979D902E}"/>
              </a:ext>
            </a:extLst>
          </p:cNvPr>
          <p:cNvGraphicFramePr>
            <a:graphicFrameLocks noGrp="1"/>
          </p:cNvGraphicFramePr>
          <p:nvPr>
            <p:ph sz="half" idx="1"/>
            <p:extLst>
              <p:ext uri="{D42A27DB-BD31-4B8C-83A1-F6EECF244321}">
                <p14:modId xmlns:p14="http://schemas.microsoft.com/office/powerpoint/2010/main" val="2343639779"/>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27</a:t>
            </a:fld>
            <a:endParaRPr lang="en-GB"/>
          </a:p>
        </p:txBody>
      </p:sp>
    </p:spTree>
    <p:extLst>
      <p:ext uri="{BB962C8B-B14F-4D97-AF65-F5344CB8AC3E}">
        <p14:creationId xmlns:p14="http://schemas.microsoft.com/office/powerpoint/2010/main" val="3027652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2166300236"/>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28</a:t>
            </a:fld>
            <a:endParaRPr lang="en-GB"/>
          </a:p>
        </p:txBody>
      </p:sp>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28761" y="4085282"/>
            <a:ext cx="2129113" cy="1854463"/>
          </a:xfrm>
          <a:prstGeom prst="rect">
            <a:avLst/>
          </a:prstGeom>
          <a:noFill/>
          <a:ln>
            <a:no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l="29496" t="13891" r="33297" b="23159"/>
          <a:stretch/>
        </p:blipFill>
        <p:spPr>
          <a:xfrm>
            <a:off x="2886418" y="4085283"/>
            <a:ext cx="2129111" cy="1854462"/>
          </a:xfrm>
          <a:prstGeom prst="rect">
            <a:avLst/>
          </a:prstGeom>
        </p:spPr>
      </p:pic>
    </p:spTree>
    <p:extLst>
      <p:ext uri="{BB962C8B-B14F-4D97-AF65-F5344CB8AC3E}">
        <p14:creationId xmlns:p14="http://schemas.microsoft.com/office/powerpoint/2010/main" val="501507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BF8C5-92BF-F508-CEB5-B5435C9A4208}"/>
              </a:ext>
            </a:extLst>
          </p:cNvPr>
          <p:cNvSpPr>
            <a:spLocks noGrp="1"/>
          </p:cNvSpPr>
          <p:nvPr>
            <p:ph type="title" idx="4294967295"/>
          </p:nvPr>
        </p:nvSpPr>
        <p:spPr>
          <a:xfrm>
            <a:off x="842083" y="5087142"/>
            <a:ext cx="10728000" cy="900000"/>
          </a:xfrm>
        </p:spPr>
        <p:txBody>
          <a:bodyPr vert="horz" lIns="0" tIns="0" rIns="0" bIns="0" rtlCol="0" anchor="b">
            <a:normAutofit/>
          </a:bodyPr>
          <a:lstStyle/>
          <a:p>
            <a:r>
              <a:rPr lang="en-GB">
                <a:solidFill>
                  <a:schemeClr val="accent1">
                    <a:lumMod val="20000"/>
                    <a:lumOff val="80000"/>
                  </a:schemeClr>
                </a:solidFill>
              </a:rPr>
              <a:t>End slide</a:t>
            </a:r>
          </a:p>
        </p:txBody>
      </p:sp>
    </p:spTree>
    <p:extLst>
      <p:ext uri="{BB962C8B-B14F-4D97-AF65-F5344CB8AC3E}">
        <p14:creationId xmlns:p14="http://schemas.microsoft.com/office/powerpoint/2010/main" val="119640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51DB-41AF-E834-DEE6-996C3532E85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6EFB456-13C2-FA52-493C-102B337FD6DF}"/>
              </a:ext>
            </a:extLst>
          </p:cNvPr>
          <p:cNvSpPr>
            <a:spLocks noGrp="1"/>
          </p:cNvSpPr>
          <p:nvPr>
            <p:ph type="title"/>
          </p:nvPr>
        </p:nvSpPr>
        <p:spPr/>
        <p:txBody>
          <a:bodyPr/>
          <a:lstStyle/>
          <a:p>
            <a:r>
              <a:rPr lang="en-US"/>
              <a:t>Contents</a:t>
            </a:r>
            <a:endParaRPr lang="en-GB"/>
          </a:p>
        </p:txBody>
      </p:sp>
      <p:graphicFrame>
        <p:nvGraphicFramePr>
          <p:cNvPr id="4" name="Diagram 3" descr="Vertical box list of contents:&#10;Appointed advocate&#10;Appointments&#10; Recovery of costs&#10;Regulations and guidance&#10;Making a claims cost&#10;Work covered&#10;Reviews&#10;">
            <a:extLst>
              <a:ext uri="{FF2B5EF4-FFF2-40B4-BE49-F238E27FC236}">
                <a16:creationId xmlns:a16="http://schemas.microsoft.com/office/drawing/2014/main" id="{F2135B11-A2B6-009E-62E2-429D44FB836E}"/>
              </a:ext>
            </a:extLst>
          </p:cNvPr>
          <p:cNvGraphicFramePr/>
          <p:nvPr>
            <p:extLst>
              <p:ext uri="{D42A27DB-BD31-4B8C-83A1-F6EECF244321}">
                <p14:modId xmlns:p14="http://schemas.microsoft.com/office/powerpoint/2010/main" val="2931706515"/>
              </p:ext>
            </p:extLst>
          </p:nvPr>
        </p:nvGraphicFramePr>
        <p:xfrm>
          <a:off x="1720033" y="1272136"/>
          <a:ext cx="9662541" cy="4677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4989826-603D-D29D-E4EB-55D416C60E2B}"/>
              </a:ext>
            </a:extLst>
          </p:cNvPr>
          <p:cNvSpPr>
            <a:spLocks noGrp="1"/>
          </p:cNvSpPr>
          <p:nvPr>
            <p:ph type="sldNum" sz="quarter" idx="12"/>
          </p:nvPr>
        </p:nvSpPr>
        <p:spPr/>
        <p:txBody>
          <a:bodyPr/>
          <a:lstStyle/>
          <a:p>
            <a:fld id="{9A8223AF-F2F5-41F7-A71C-81CE492BCB88}" type="slidenum">
              <a:rPr lang="en-GB" smtClean="0"/>
              <a:pPr/>
              <a:t>3</a:t>
            </a:fld>
            <a:endParaRPr lang="en-GB"/>
          </a:p>
        </p:txBody>
      </p:sp>
    </p:spTree>
    <p:extLst>
      <p:ext uri="{BB962C8B-B14F-4D97-AF65-F5344CB8AC3E}">
        <p14:creationId xmlns:p14="http://schemas.microsoft.com/office/powerpoint/2010/main" val="895650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US"/>
              <a:t>Vulnerable clients and further applications</a:t>
            </a:r>
            <a:endParaRPr lang="en-GB"/>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809425" y="1347367"/>
            <a:ext cx="10728000" cy="98564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buClr>
                <a:schemeClr val="tx1"/>
              </a:buClr>
              <a:buNone/>
            </a:pPr>
            <a:r>
              <a:rPr lang="en-GB" sz="2000">
                <a:solidFill>
                  <a:schemeClr val="tx1"/>
                </a:solidFill>
                <a:cs typeface="Arial" panose="020B0604020202020204" pitchFamily="34" charset="0"/>
              </a:rPr>
              <a:t>The purpose of this webinar </a:t>
            </a:r>
            <a:r>
              <a:rPr lang="en-US" sz="2000">
                <a:ea typeface="+mn-lt"/>
                <a:cs typeface="Arial" panose="020B0604020202020204" pitchFamily="34" charset="0"/>
              </a:rPr>
              <a:t>is </a:t>
            </a:r>
            <a:r>
              <a:rPr lang="en-GB" sz="2000">
                <a:ea typeface="+mn-lt"/>
                <a:cs typeface="Arial" panose="020B0604020202020204" pitchFamily="34" charset="0"/>
              </a:rPr>
              <a:t>to provide you with an understanding of the challenges which your vulnerable clients face and how you can support them</a:t>
            </a:r>
            <a:endParaRPr lang="en-US" sz="200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182" t="4478" r="16143" b="8741"/>
          <a:stretch/>
        </p:blipFill>
        <p:spPr>
          <a:xfrm>
            <a:off x="886968" y="2696034"/>
            <a:ext cx="2164576" cy="2763810"/>
          </a:xfrm>
          <a:prstGeom prst="rect">
            <a:avLst/>
          </a:prstGeom>
        </p:spPr>
      </p:pic>
      <p:sp>
        <p:nvSpPr>
          <p:cNvPr id="4" name="TextBox 3">
            <a:extLst>
              <a:ext uri="{FF2B5EF4-FFF2-40B4-BE49-F238E27FC236}">
                <a16:creationId xmlns:a16="http://schemas.microsoft.com/office/drawing/2014/main" id="{F885FC10-7ADD-349A-6FE7-2F67A43A4376}"/>
              </a:ext>
            </a:extLst>
          </p:cNvPr>
          <p:cNvSpPr txBox="1"/>
          <p:nvPr/>
        </p:nvSpPr>
        <p:spPr>
          <a:xfrm>
            <a:off x="3951732" y="2333015"/>
            <a:ext cx="7353300" cy="3266985"/>
          </a:xfrm>
          <a:prstGeom prst="rect">
            <a:avLst/>
          </a:prstGeom>
          <a:noFill/>
        </p:spPr>
        <p:txBody>
          <a:bodyPr wrap="square">
            <a:spAutoFit/>
          </a:bodyPr>
          <a:lstStyle/>
          <a:p>
            <a:pPr>
              <a:lnSpc>
                <a:spcPct val="150000"/>
              </a:lnSpc>
              <a:spcAft>
                <a:spcPts val="0"/>
              </a:spcAft>
            </a:pPr>
            <a:r>
              <a:rPr lang="en-GB" sz="2000">
                <a:ea typeface="Calibri"/>
                <a:cs typeface="Arial"/>
              </a:rPr>
              <a:t>By the end of the webinar, you will have an understanding of:</a:t>
            </a:r>
          </a:p>
          <a:p>
            <a:pPr marL="342900" indent="-342900">
              <a:lnSpc>
                <a:spcPct val="150000"/>
              </a:lnSpc>
              <a:spcAft>
                <a:spcPts val="0"/>
              </a:spcAft>
              <a:buFont typeface="Arial" panose="020B0604020202020204" pitchFamily="34" charset="0"/>
              <a:buChar char="•"/>
            </a:pPr>
            <a:r>
              <a:rPr lang="en-GB" sz="2000">
                <a:ea typeface="Calibri"/>
                <a:cs typeface="Arial"/>
              </a:rPr>
              <a:t>The challenges faced by vulnerable clients</a:t>
            </a:r>
          </a:p>
          <a:p>
            <a:pPr marL="342900" indent="-342900">
              <a:lnSpc>
                <a:spcPct val="150000"/>
              </a:lnSpc>
              <a:spcAft>
                <a:spcPts val="0"/>
              </a:spcAft>
              <a:buFont typeface="Arial" panose="020B0604020202020204" pitchFamily="34" charset="0"/>
              <a:buChar char="•"/>
            </a:pPr>
            <a:r>
              <a:rPr lang="en-GB" sz="2000">
                <a:ea typeface="Calibri"/>
                <a:cs typeface="Arial"/>
              </a:rPr>
              <a:t>What steps you can take to support vulnerable clients</a:t>
            </a:r>
          </a:p>
          <a:p>
            <a:pPr marL="342900" indent="-342900">
              <a:lnSpc>
                <a:spcPct val="150000"/>
              </a:lnSpc>
              <a:spcAft>
                <a:spcPts val="0"/>
              </a:spcAft>
              <a:buFont typeface="Arial" panose="020B0604020202020204" pitchFamily="34" charset="0"/>
              <a:buChar char="•"/>
            </a:pPr>
            <a:r>
              <a:rPr lang="en-GB" sz="2000">
                <a:ea typeface="Calibri"/>
                <a:cs typeface="Arial"/>
              </a:rPr>
              <a:t>Your duty of care towards vulnerable clients</a:t>
            </a:r>
          </a:p>
          <a:p>
            <a:pPr marL="342900" indent="-342900">
              <a:lnSpc>
                <a:spcPct val="150000"/>
              </a:lnSpc>
              <a:spcAft>
                <a:spcPts val="0"/>
              </a:spcAft>
              <a:buFont typeface="Arial" panose="020B0604020202020204" pitchFamily="34" charset="0"/>
              <a:buChar char="•"/>
            </a:pPr>
            <a:r>
              <a:rPr lang="en-GB" sz="2000">
                <a:ea typeface="Calibri"/>
                <a:cs typeface="Arial"/>
              </a:rPr>
              <a:t>How to reduce delays and the negative impacts on vulnerable clients</a:t>
            </a:r>
          </a:p>
          <a:p>
            <a:pPr marL="342900" indent="-342900">
              <a:lnSpc>
                <a:spcPct val="150000"/>
              </a:lnSpc>
              <a:spcAft>
                <a:spcPts val="0"/>
              </a:spcAft>
              <a:buFont typeface="Arial" panose="020B0604020202020204" pitchFamily="34" charset="0"/>
              <a:buChar char="•"/>
            </a:pPr>
            <a:r>
              <a:rPr lang="en-GB" sz="2000">
                <a:ea typeface="Calibri"/>
                <a:cs typeface="Arial"/>
              </a:rPr>
              <a:t>Best practice on submitting evidence and applications</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03546F-8E00-E30B-1060-EBCFF65A0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76CFC-06E6-DDAA-6F9E-4B6D034AEAAF}"/>
              </a:ext>
            </a:extLst>
          </p:cNvPr>
          <p:cNvSpPr txBox="1">
            <a:spLocks noGrp="1"/>
          </p:cNvSpPr>
          <p:nvPr>
            <p:ph type="title" idx="4294967295"/>
          </p:nvPr>
        </p:nvSpPr>
        <p:spPr>
          <a:xfrm>
            <a:off x="759600" y="2620800"/>
            <a:ext cx="9434602" cy="108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a:defRPr/>
            </a:pPr>
            <a:r>
              <a:rPr lang="en-US" sz="3200">
                <a:solidFill>
                  <a:schemeClr val="tx1"/>
                </a:solidFill>
                <a:latin typeface="Arial"/>
              </a:rPr>
              <a:t>Introduction</a:t>
            </a:r>
            <a:endParaRPr kumimoji="0" lang="en-US" sz="3200" b="1" i="0" u="none" strike="noStrike" kern="1200" cap="none" spc="0" normalizeH="0" baseline="0" noProof="0">
              <a:ln>
                <a:noFill/>
              </a:ln>
              <a:solidFill>
                <a:schemeClr val="tx1"/>
              </a:solidFill>
              <a:effectLst/>
              <a:uLnTx/>
              <a:uFillTx/>
              <a:latin typeface="Arial"/>
              <a:ea typeface="+mj-ea"/>
              <a:cs typeface="+mj-cs"/>
            </a:endParaRPr>
          </a:p>
        </p:txBody>
      </p:sp>
    </p:spTree>
    <p:extLst>
      <p:ext uri="{BB962C8B-B14F-4D97-AF65-F5344CB8AC3E}">
        <p14:creationId xmlns:p14="http://schemas.microsoft.com/office/powerpoint/2010/main" val="347072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469-B039-3EB1-9839-3F768FC84BE7}"/>
              </a:ext>
            </a:extLst>
          </p:cNvPr>
          <p:cNvSpPr>
            <a:spLocks noGrp="1"/>
          </p:cNvSpPr>
          <p:nvPr>
            <p:ph type="title"/>
          </p:nvPr>
        </p:nvSpPr>
        <p:spPr/>
        <p:txBody>
          <a:bodyPr/>
          <a:lstStyle/>
          <a:p>
            <a:r>
              <a:rPr lang="en-US"/>
              <a:t>Why are we here?</a:t>
            </a:r>
          </a:p>
        </p:txBody>
      </p:sp>
      <p:sp>
        <p:nvSpPr>
          <p:cNvPr id="6" name="TextBox 5">
            <a:extLst>
              <a:ext uri="{FF2B5EF4-FFF2-40B4-BE49-F238E27FC236}">
                <a16:creationId xmlns:a16="http://schemas.microsoft.com/office/drawing/2014/main" id="{BA52379E-188D-C73D-5167-8486003F810C}"/>
              </a:ext>
            </a:extLst>
          </p:cNvPr>
          <p:cNvSpPr txBox="1"/>
          <p:nvPr/>
        </p:nvSpPr>
        <p:spPr>
          <a:xfrm>
            <a:off x="809425" y="1272136"/>
            <a:ext cx="9706175" cy="4344203"/>
          </a:xfrm>
          <a:prstGeom prst="rect">
            <a:avLst/>
          </a:prstGeom>
          <a:noFill/>
        </p:spPr>
        <p:txBody>
          <a:bodyPr wrap="square">
            <a:spAutoFit/>
          </a:bodyPr>
          <a:lstStyle/>
          <a:p>
            <a:pPr lvl="0">
              <a:buNone/>
            </a:pPr>
            <a:r>
              <a:rPr lang="en-GB" sz="2000" b="1"/>
              <a:t>Crime customer service team (CST)</a:t>
            </a:r>
          </a:p>
          <a:p>
            <a:pPr lvl="0">
              <a:buNone/>
            </a:pPr>
            <a:endParaRPr lang="en-GB" sz="2000"/>
          </a:p>
          <a:p>
            <a:pPr lvl="0">
              <a:lnSpc>
                <a:spcPct val="150000"/>
              </a:lnSpc>
              <a:buNone/>
            </a:pPr>
            <a:r>
              <a:rPr lang="en-GB" sz="2000"/>
              <a:t>Vulnerable clients are often negatively impacted by the legal process:</a:t>
            </a:r>
          </a:p>
          <a:p>
            <a:pPr marL="342900" lvl="0" indent="-342900">
              <a:lnSpc>
                <a:spcPct val="150000"/>
              </a:lnSpc>
              <a:buFont typeface="Arial" panose="020B0604020202020204" pitchFamily="34" charset="0"/>
              <a:buChar char="•"/>
            </a:pPr>
            <a:r>
              <a:rPr lang="en-GB" sz="2000"/>
              <a:t>Crime CST handles over 3000 calls a month</a:t>
            </a:r>
          </a:p>
          <a:p>
            <a:pPr marL="342900" lvl="0" indent="-342900">
              <a:lnSpc>
                <a:spcPct val="150000"/>
              </a:lnSpc>
              <a:buFont typeface="Arial" panose="020B0604020202020204" pitchFamily="34" charset="0"/>
              <a:buChar char="•"/>
            </a:pPr>
            <a:r>
              <a:rPr lang="en-GB" sz="2000"/>
              <a:t>Most challenging calls involve vulnerable clients. The issues raised include:</a:t>
            </a:r>
          </a:p>
          <a:p>
            <a:pPr marL="800100" lvl="1" indent="-342900">
              <a:lnSpc>
                <a:spcPct val="150000"/>
              </a:lnSpc>
              <a:buFont typeface="Arial" panose="020B0604020202020204" pitchFamily="34" charset="0"/>
              <a:buChar char="•"/>
            </a:pPr>
            <a:r>
              <a:rPr lang="en-GB" sz="2000"/>
              <a:t>Suicidal threats</a:t>
            </a:r>
          </a:p>
          <a:p>
            <a:pPr marL="800100" lvl="1" indent="-342900">
              <a:lnSpc>
                <a:spcPct val="150000"/>
              </a:lnSpc>
              <a:buFont typeface="Arial" panose="020B0604020202020204" pitchFamily="34" charset="0"/>
              <a:buChar char="•"/>
            </a:pPr>
            <a:r>
              <a:rPr lang="en-GB" sz="2000"/>
              <a:t>Mental health struggles</a:t>
            </a:r>
          </a:p>
          <a:p>
            <a:pPr marL="358775" lvl="1" indent="-358775">
              <a:lnSpc>
                <a:spcPct val="150000"/>
              </a:lnSpc>
              <a:buFont typeface="Arial" panose="020B0604020202020204" pitchFamily="34" charset="0"/>
              <a:buChar char="•"/>
            </a:pPr>
            <a:r>
              <a:rPr lang="en-GB" sz="2000"/>
              <a:t>Reviewing calls to:</a:t>
            </a:r>
          </a:p>
          <a:p>
            <a:pPr marL="815975" lvl="2" indent="-358775">
              <a:lnSpc>
                <a:spcPct val="150000"/>
              </a:lnSpc>
              <a:buFont typeface="Arial" panose="020B0604020202020204" pitchFamily="34" charset="0"/>
              <a:buChar char="•"/>
            </a:pPr>
            <a:r>
              <a:rPr lang="en-GB" sz="2000"/>
              <a:t>Identify trends</a:t>
            </a:r>
          </a:p>
          <a:p>
            <a:pPr marL="815975" lvl="2" indent="-358775">
              <a:lnSpc>
                <a:spcPct val="150000"/>
              </a:lnSpc>
              <a:buFont typeface="Arial" panose="020B0604020202020204" pitchFamily="34" charset="0"/>
              <a:buChar char="•"/>
            </a:pPr>
            <a:r>
              <a:rPr lang="en-GB" sz="2000"/>
              <a:t>Improve services</a:t>
            </a:r>
          </a:p>
        </p:txBody>
      </p:sp>
      <p:sp>
        <p:nvSpPr>
          <p:cNvPr id="3" name="Slide Number Placeholder 2">
            <a:extLst>
              <a:ext uri="{FF2B5EF4-FFF2-40B4-BE49-F238E27FC236}">
                <a16:creationId xmlns:a16="http://schemas.microsoft.com/office/drawing/2014/main" id="{19D5DFB8-9CA5-5207-C268-0BA4CFC32D45}"/>
              </a:ext>
            </a:extLst>
          </p:cNvPr>
          <p:cNvSpPr>
            <a:spLocks noGrp="1"/>
          </p:cNvSpPr>
          <p:nvPr>
            <p:ph type="sldNum" sz="quarter" idx="12"/>
          </p:nvPr>
        </p:nvSpPr>
        <p:spPr/>
        <p:txBody>
          <a:bodyPr/>
          <a:lstStyle/>
          <a:p>
            <a:fld id="{C0189ED6-F87B-4BC1-907E-EF602CA5C674}" type="slidenum">
              <a:rPr lang="en-GB" smtClean="0"/>
              <a:t>6</a:t>
            </a:fld>
            <a:endParaRPr lang="en-GB"/>
          </a:p>
        </p:txBody>
      </p:sp>
    </p:spTree>
    <p:extLst>
      <p:ext uri="{BB962C8B-B14F-4D97-AF65-F5344CB8AC3E}">
        <p14:creationId xmlns:p14="http://schemas.microsoft.com/office/powerpoint/2010/main" val="278596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AD6F3C-BA05-AC81-383A-2CCD56FEE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AF2B0-2A22-877E-F1D8-80899E5B5460}"/>
              </a:ext>
            </a:extLst>
          </p:cNvPr>
          <p:cNvSpPr txBox="1">
            <a:spLocks noGrp="1"/>
          </p:cNvSpPr>
          <p:nvPr>
            <p:ph type="title" idx="4294967295"/>
          </p:nvPr>
        </p:nvSpPr>
        <p:spPr>
          <a:xfrm>
            <a:off x="759600" y="2620800"/>
            <a:ext cx="9434602" cy="108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Arial"/>
                <a:ea typeface="+mj-ea"/>
                <a:cs typeface="+mj-cs"/>
              </a:rPr>
              <a:t>Who are vulnerable clients?</a:t>
            </a:r>
          </a:p>
        </p:txBody>
      </p:sp>
    </p:spTree>
    <p:extLst>
      <p:ext uri="{BB962C8B-B14F-4D97-AF65-F5344CB8AC3E}">
        <p14:creationId xmlns:p14="http://schemas.microsoft.com/office/powerpoint/2010/main" val="34988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48B6-220C-A6D1-24AC-689277555FAA}"/>
              </a:ext>
            </a:extLst>
          </p:cNvPr>
          <p:cNvSpPr>
            <a:spLocks noGrp="1"/>
          </p:cNvSpPr>
          <p:nvPr>
            <p:ph type="title"/>
          </p:nvPr>
        </p:nvSpPr>
        <p:spPr/>
        <p:txBody>
          <a:bodyPr/>
          <a:lstStyle/>
          <a:p>
            <a:r>
              <a:rPr lang="en-GB"/>
              <a:t>Types of vulnerable adults</a:t>
            </a:r>
            <a:endParaRPr lang="en-150"/>
          </a:p>
        </p:txBody>
      </p:sp>
      <p:graphicFrame>
        <p:nvGraphicFramePr>
          <p:cNvPr id="3" name="Diagram 2" descr="Vertical picture accent list showing the types of vulnerable adults">
            <a:extLst>
              <a:ext uri="{FF2B5EF4-FFF2-40B4-BE49-F238E27FC236}">
                <a16:creationId xmlns:a16="http://schemas.microsoft.com/office/drawing/2014/main" id="{C0535C10-94E0-60A8-811E-3CE7409990CC}"/>
              </a:ext>
            </a:extLst>
          </p:cNvPr>
          <p:cNvGraphicFramePr/>
          <p:nvPr>
            <p:extLst>
              <p:ext uri="{D42A27DB-BD31-4B8C-83A1-F6EECF244321}">
                <p14:modId xmlns:p14="http://schemas.microsoft.com/office/powerpoint/2010/main" val="774256995"/>
              </p:ext>
            </p:extLst>
          </p:nvPr>
        </p:nvGraphicFramePr>
        <p:xfrm>
          <a:off x="1453265" y="1272136"/>
          <a:ext cx="9125995" cy="480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87F796C-EBC3-0E89-CE28-59654BD94540}"/>
              </a:ext>
            </a:extLst>
          </p:cNvPr>
          <p:cNvSpPr>
            <a:spLocks noGrp="1"/>
          </p:cNvSpPr>
          <p:nvPr>
            <p:ph type="sldNum" sz="quarter" idx="12"/>
          </p:nvPr>
        </p:nvSpPr>
        <p:spPr/>
        <p:txBody>
          <a:bodyPr/>
          <a:lstStyle/>
          <a:p>
            <a:fld id="{C0189ED6-F87B-4BC1-907E-EF602CA5C674}" type="slidenum">
              <a:rPr lang="en-GB" smtClean="0"/>
              <a:t>8</a:t>
            </a:fld>
            <a:endParaRPr lang="en-GB"/>
          </a:p>
        </p:txBody>
      </p:sp>
    </p:spTree>
    <p:extLst>
      <p:ext uri="{BB962C8B-B14F-4D97-AF65-F5344CB8AC3E}">
        <p14:creationId xmlns:p14="http://schemas.microsoft.com/office/powerpoint/2010/main" val="175640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886F-1A5F-3454-CC99-EB4007BE5B15}"/>
              </a:ext>
            </a:extLst>
          </p:cNvPr>
          <p:cNvSpPr>
            <a:spLocks noGrp="1"/>
          </p:cNvSpPr>
          <p:nvPr>
            <p:ph type="title"/>
          </p:nvPr>
        </p:nvSpPr>
        <p:spPr/>
        <p:txBody>
          <a:bodyPr/>
          <a:lstStyle/>
          <a:p>
            <a:r>
              <a:rPr lang="en-US"/>
              <a:t>Impact on vulnerable applicants</a:t>
            </a:r>
          </a:p>
        </p:txBody>
      </p:sp>
      <p:graphicFrame>
        <p:nvGraphicFramePr>
          <p:cNvPr id="3" name="Diagram 2" descr="A basic matrix showing the 4 main impacts on vulnerable applicants">
            <a:extLst>
              <a:ext uri="{FF2B5EF4-FFF2-40B4-BE49-F238E27FC236}">
                <a16:creationId xmlns:a16="http://schemas.microsoft.com/office/drawing/2014/main" id="{75C6808E-0DFD-570F-3DC7-06556051B403}"/>
              </a:ext>
            </a:extLst>
          </p:cNvPr>
          <p:cNvGraphicFramePr/>
          <p:nvPr>
            <p:extLst>
              <p:ext uri="{D42A27DB-BD31-4B8C-83A1-F6EECF244321}">
                <p14:modId xmlns:p14="http://schemas.microsoft.com/office/powerpoint/2010/main" val="798239546"/>
              </p:ext>
            </p:extLst>
          </p:nvPr>
        </p:nvGraphicFramePr>
        <p:xfrm>
          <a:off x="588732" y="823287"/>
          <a:ext cx="10727999" cy="496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A144A7-0001-182F-3550-BB742E5F4B36}"/>
              </a:ext>
            </a:extLst>
          </p:cNvPr>
          <p:cNvSpPr>
            <a:spLocks noGrp="1"/>
          </p:cNvSpPr>
          <p:nvPr>
            <p:ph type="sldNum" sz="quarter" idx="12"/>
          </p:nvPr>
        </p:nvSpPr>
        <p:spPr/>
        <p:txBody>
          <a:bodyPr/>
          <a:lstStyle/>
          <a:p>
            <a:fld id="{C0189ED6-F87B-4BC1-907E-EF602CA5C674}" type="slidenum">
              <a:rPr lang="en-GB" smtClean="0"/>
              <a:t>9</a:t>
            </a:fld>
            <a:endParaRPr lang="en-GB"/>
          </a:p>
        </p:txBody>
      </p:sp>
    </p:spTree>
    <p:extLst>
      <p:ext uri="{BB962C8B-B14F-4D97-AF65-F5344CB8AC3E}">
        <p14:creationId xmlns:p14="http://schemas.microsoft.com/office/powerpoint/2010/main" val="3190467100"/>
      </p:ext>
    </p:extLst>
  </p:cSld>
  <p:clrMapOvr>
    <a:masterClrMapping/>
  </p:clrMapOvr>
</p:sld>
</file>

<file path=ppt/theme/theme1.xml><?xml version="1.0" encoding="utf-8"?>
<a:theme xmlns:a="http://schemas.openxmlformats.org/drawingml/2006/main" name="Theme1">
  <a:themeElements>
    <a:clrScheme name="Legal Aid Agency - teal">
      <a:dk1>
        <a:sysClr val="windowText" lastClr="000000"/>
      </a:dk1>
      <a:lt1>
        <a:sysClr val="window" lastClr="FFFFFF"/>
      </a:lt1>
      <a:dk2>
        <a:srgbClr val="000000"/>
      </a:dk2>
      <a:lt2>
        <a:srgbClr val="FFFFFF"/>
      </a:lt2>
      <a:accent1>
        <a:srgbClr val="276160"/>
      </a:accent1>
      <a:accent2>
        <a:srgbClr val="565B96"/>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027ADFC-A8EB-48F2-86EB-9BE3CA3D3376}" vid="{B55771A7-4C6D-44BE-921A-281CED83F19A}"/>
    </a:ext>
  </a:extLst>
</a:theme>
</file>

<file path=ppt/theme/theme2.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506B6B9618F74E8C06D11EFDD53444" ma:contentTypeVersion="16" ma:contentTypeDescription="Create a new document." ma:contentTypeScope="" ma:versionID="9806e7413ce4cd51ebdfc92355baaaa6">
  <xsd:schema xmlns:xsd="http://www.w3.org/2001/XMLSchema" xmlns:xs="http://www.w3.org/2001/XMLSchema" xmlns:p="http://schemas.microsoft.com/office/2006/metadata/properties" xmlns:ns2="36e1edd4-7d17-4d57-9663-9ce4c188a227" xmlns:ns3="c8ff423a-c6d6-43d4-a310-ad7749d2149d" targetNamespace="http://schemas.microsoft.com/office/2006/metadata/properties" ma:root="true" ma:fieldsID="0e6f6a548449be269a22c6c0216ea7d6" ns2:_="" ns3:_="">
    <xsd:import namespace="36e1edd4-7d17-4d57-9663-9ce4c188a227"/>
    <xsd:import namespace="c8ff423a-c6d6-43d4-a310-ad7749d214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1edd4-7d17-4d57-9663-9ce4c188a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ff423a-c6d6-43d4-a310-ad7749d214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908cb34-1132-4eae-8895-a85bbd487e7e}" ma:internalName="TaxCatchAll" ma:showField="CatchAllData" ma:web="c8ff423a-c6d6-43d4-a310-ad7749d214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ff423a-c6d6-43d4-a310-ad7749d2149d" xsi:nil="true"/>
    <lcf76f155ced4ddcb4097134ff3c332f xmlns="36e1edd4-7d17-4d57-9663-9ce4c188a22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432ED-4A38-49E2-93DF-AC96E6F5C343}">
  <ds:schemaRefs>
    <ds:schemaRef ds:uri="36e1edd4-7d17-4d57-9663-9ce4c188a227"/>
    <ds:schemaRef ds:uri="c8ff423a-c6d6-43d4-a310-ad7749d214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CA68A8-A135-4E03-9FEA-65237DFAF0E8}">
  <ds:schemaRefs>
    <ds:schemaRef ds:uri="36e1edd4-7d17-4d57-9663-9ce4c188a227"/>
    <ds:schemaRef ds:uri="c8ff423a-c6d6-43d4-a310-ad7749d214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92F7047-818B-42F8-8A07-67D6DB3E4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14</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Theme1</vt:lpstr>
      <vt:lpstr>#HelpUsSayYes webinar: Vulnerable clients and further applications</vt:lpstr>
      <vt:lpstr>Technical tips for this webinar</vt:lpstr>
      <vt:lpstr>Contents</vt:lpstr>
      <vt:lpstr>Vulnerable clients and further applications</vt:lpstr>
      <vt:lpstr>Introduction</vt:lpstr>
      <vt:lpstr>Why are we here?</vt:lpstr>
      <vt:lpstr>Who are vulnerable clients?</vt:lpstr>
      <vt:lpstr>Types of vulnerable adults</vt:lpstr>
      <vt:lpstr>Impact on vulnerable applicants</vt:lpstr>
      <vt:lpstr>Vulnerable clients: Example calls to the customer service team</vt:lpstr>
      <vt:lpstr>Vulnerable clients: Example calls to the customer service team continued</vt:lpstr>
      <vt:lpstr>Action taken by the LAA</vt:lpstr>
      <vt:lpstr>Actions taken by LAA</vt:lpstr>
      <vt:lpstr>Hardship applications</vt:lpstr>
      <vt:lpstr>Hardship reviews and applications</vt:lpstr>
      <vt:lpstr>New applications following ineligibility (NAFI)</vt:lpstr>
      <vt:lpstr>How NAFIs, eligibility reviews (ER), and hardships are processed</vt:lpstr>
      <vt:lpstr>Change in financial circumstances</vt:lpstr>
      <vt:lpstr>Change in financial circumstances (CIFC)</vt:lpstr>
      <vt:lpstr>CIFC: Change after date stamp</vt:lpstr>
      <vt:lpstr>CIFC: Change to original application</vt:lpstr>
      <vt:lpstr>Unable to obtain the evidence within time limits</vt:lpstr>
      <vt:lpstr>Processing a CIFC</vt:lpstr>
      <vt:lpstr>Submitting further applications for vulnerable defendants</vt:lpstr>
      <vt:lpstr>Contact us / additional guidance</vt:lpstr>
      <vt:lpstr>Useful links</vt:lpstr>
      <vt:lpstr>Contact us / our training website</vt:lpstr>
      <vt:lpstr>Our communications channels</vt:lpstr>
      <vt:lpstr>End slide</vt:lpstr>
    </vt:vector>
  </TitlesOfParts>
  <Manager>Legal Aid Agency</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[Subject or description]</dc:subject>
  <dc:creator>Goddard, Tammy | She/Hers</dc:creator>
  <cp:keywords>[Key words separated by commas]</cp:keywords>
  <cp:revision>73</cp:revision>
  <dcterms:created xsi:type="dcterms:W3CDTF">2024-10-29T19:15:47Z</dcterms:created>
  <dcterms:modified xsi:type="dcterms:W3CDTF">2026-04-02T08:22:13Z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b734f1-cb36-428c-8453-d227e30ff63d_Enabled">
    <vt:lpwstr>true</vt:lpwstr>
  </property>
  <property fmtid="{D5CDD505-2E9C-101B-9397-08002B2CF9AE}" pid="3" name="MSIP_Label_15b734f1-cb36-428c-8453-d227e30ff63d_SetDate">
    <vt:lpwstr>2024-11-08T06:59:39Z</vt:lpwstr>
  </property>
  <property fmtid="{D5CDD505-2E9C-101B-9397-08002B2CF9AE}" pid="4" name="MSIP_Label_15b734f1-cb36-428c-8453-d227e30ff63d_Method">
    <vt:lpwstr>Privileged</vt:lpwstr>
  </property>
  <property fmtid="{D5CDD505-2E9C-101B-9397-08002B2CF9AE}" pid="5" name="MSIP_Label_15b734f1-cb36-428c-8453-d227e30ff63d_Name">
    <vt:lpwstr>OFFICIAL - FOR PUBLIC RELEASE</vt:lpwstr>
  </property>
  <property fmtid="{D5CDD505-2E9C-101B-9397-08002B2CF9AE}" pid="6" name="MSIP_Label_15b734f1-cb36-428c-8453-d227e30ff63d_SiteId">
    <vt:lpwstr>c6874728-71e6-41fe-a9e1-2e8c36776ad8</vt:lpwstr>
  </property>
  <property fmtid="{D5CDD505-2E9C-101B-9397-08002B2CF9AE}" pid="7" name="MSIP_Label_15b734f1-cb36-428c-8453-d227e30ff63d_ActionId">
    <vt:lpwstr>321c69c6-b81a-4ef3-ba29-7cd8782668b8</vt:lpwstr>
  </property>
  <property fmtid="{D5CDD505-2E9C-101B-9397-08002B2CF9AE}" pid="8" name="MSIP_Label_15b734f1-cb36-428c-8453-d227e30ff63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 - FOR PUBLIC RELEASE</vt:lpwstr>
  </property>
  <property fmtid="{D5CDD505-2E9C-101B-9397-08002B2CF9AE}" pid="11" name="ClassificationContentMarkingHeaderLocations">
    <vt:lpwstr>Office Theme:9</vt:lpwstr>
  </property>
  <property fmtid="{D5CDD505-2E9C-101B-9397-08002B2CF9AE}" pid="12" name="ClassificationContentMarkingHeaderText">
    <vt:lpwstr>OFFICIAL - FOR PUBLIC RELEASE</vt:lpwstr>
  </property>
  <property fmtid="{D5CDD505-2E9C-101B-9397-08002B2CF9AE}" pid="13" name="ContentTypeId">
    <vt:lpwstr>0x01010023506B6B9618F74E8C06D11EFDD53444</vt:lpwstr>
  </property>
  <property fmtid="{D5CDD505-2E9C-101B-9397-08002B2CF9AE}" pid="14" name="MediaServiceImageTags">
    <vt:lpwstr/>
  </property>
</Properties>
</file>