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4"/>
  </p:sldMasterIdLst>
  <p:notesMasterIdLst>
    <p:notesMasterId r:id="rId43"/>
  </p:notesMasterIdLst>
  <p:handoutMasterIdLst>
    <p:handoutMasterId r:id="rId44"/>
  </p:handoutMasterIdLst>
  <p:sldIdLst>
    <p:sldId id="256" r:id="rId5"/>
    <p:sldId id="426" r:id="rId6"/>
    <p:sldId id="610" r:id="rId7"/>
    <p:sldId id="502" r:id="rId8"/>
    <p:sldId id="619" r:id="rId9"/>
    <p:sldId id="515" r:id="rId10"/>
    <p:sldId id="540" r:id="rId11"/>
    <p:sldId id="620" r:id="rId12"/>
    <p:sldId id="621" r:id="rId13"/>
    <p:sldId id="622" r:id="rId14"/>
    <p:sldId id="623" r:id="rId15"/>
    <p:sldId id="541" r:id="rId16"/>
    <p:sldId id="614" r:id="rId17"/>
    <p:sldId id="618" r:id="rId18"/>
    <p:sldId id="617" r:id="rId19"/>
    <p:sldId id="624" r:id="rId20"/>
    <p:sldId id="611" r:id="rId21"/>
    <p:sldId id="518" r:id="rId22"/>
    <p:sldId id="545" r:id="rId23"/>
    <p:sldId id="607" r:id="rId24"/>
    <p:sldId id="495" r:id="rId25"/>
    <p:sldId id="608" r:id="rId26"/>
    <p:sldId id="530" r:id="rId27"/>
    <p:sldId id="531" r:id="rId28"/>
    <p:sldId id="546" r:id="rId29"/>
    <p:sldId id="543" r:id="rId30"/>
    <p:sldId id="532" r:id="rId31"/>
    <p:sldId id="506" r:id="rId32"/>
    <p:sldId id="527" r:id="rId33"/>
    <p:sldId id="528" r:id="rId34"/>
    <p:sldId id="529" r:id="rId35"/>
    <p:sldId id="497" r:id="rId36"/>
    <p:sldId id="525" r:id="rId37"/>
    <p:sldId id="526" r:id="rId38"/>
    <p:sldId id="625" r:id="rId39"/>
    <p:sldId id="438" r:id="rId40"/>
    <p:sldId id="375" r:id="rId41"/>
    <p:sldId id="524"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836644A-1EA2-E1B1-6D4D-A81665371522}" name="Goddard, Tammy | She/Hers" initials="GT|S" userId="S::Tammy.Goddard@justice.gov.uk::d78adb15-2ef7-4946-b0f0-f690891709e6" providerId="AD"/>
  <p188:author id="{02D9CA4B-C399-FDC1-5040-180B76DFD4A0}" name="Edwards, Paul" initials="EP" userId="S::paul.edwards3@justice.gov.uk::eb2a653c-f8e0-4b01-adb0-4f8dd5f8abe6" providerId="AD"/>
  <p188:author id="{A75A748C-065E-F346-1F73-77F0F8B0C53D}" name="King, Andrea (LAA)" initials="AK" userId="S::Andrea.King1@justice.gov.uk::89d8bc03-523e-4044-b74e-62fdbdb9e0d7" providerId="AD"/>
  <p188:author id="{E2A7F996-C7DE-1F35-3D6F-B0F170EBC248}" name="Goddard, Tammy | She/Hers" initials="GS" userId="S::tammy.goddard@justice.gov.uk::d78adb15-2ef7-4946-b0f0-f690891709e6" providerId="AD"/>
  <p188:author id="{B7B230F6-710D-4380-1770-3066CFA58EF0}" name="King, Andrea (LAA)" initials="KA" userId="S::andrea.king1@justice.gov.uk::89d8bc03-523e-4044-b74e-62fdbdb9e0d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6160"/>
    <a:srgbClr val="00A5A1"/>
    <a:srgbClr val="CCF9F4"/>
    <a:srgbClr val="575C96"/>
    <a:srgbClr val="F8F6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C6467D-461A-432D-AE73-45EB128DCF61}" v="7" dt="2026-07-06T07:58:57.862"/>
  </p1510:revLst>
</p1510:revInfo>
</file>

<file path=ppt/tableStyles.xml><?xml version="1.0" encoding="utf-8"?>
<a:tblStyleLst xmlns:a="http://schemas.openxmlformats.org/drawingml/2006/main" def="{5C22544A-7EE6-4342-B048-85BDC9FD1C3A}">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657" autoAdjust="0"/>
  </p:normalViewPr>
  <p:slideViewPr>
    <p:cSldViewPr snapToGrid="0">
      <p:cViewPr varScale="1">
        <p:scale>
          <a:sx n="89" d="100"/>
          <a:sy n="89" d="100"/>
        </p:scale>
        <p:origin x="1398" y="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hyperlink" Target="mailto:Online-Support@justice.gov.uk" TargetMode="External"/><Relationship Id="rId2" Type="http://schemas.openxmlformats.org/officeDocument/2006/relationships/hyperlink" Target="https://www.youtube.com/@legalaidagency4058?app=desktop" TargetMode="External"/><Relationship Id="rId1" Type="http://schemas.openxmlformats.org/officeDocument/2006/relationships/hyperlink" Target="https://legalaidlearning.justice.gov.uk/" TargetMode="External"/><Relationship Id="rId5" Type="http://schemas.openxmlformats.org/officeDocument/2006/relationships/hyperlink" Target="https://legalaidlearning.justice.gov.uk/ccms-modules/introduction-3/" TargetMode="External"/><Relationship Id="rId4" Type="http://schemas.openxmlformats.org/officeDocument/2006/relationships/hyperlink" Target="https://legalaidlearning.justice.gov.uk/crime/" TargetMode="External"/></Relationships>
</file>

<file path=ppt/diagrams/_rels/data2.xml.rels><?xml version="1.0" encoding="UTF-8" standalone="yes"?>
<Relationships xmlns="http://schemas.openxmlformats.org/package/2006/relationships"><Relationship Id="rId3" Type="http://schemas.openxmlformats.org/officeDocument/2006/relationships/hyperlink" Target="https://x.com/LAAHelpTeam" TargetMode="External"/><Relationship Id="rId2" Type="http://schemas.openxmlformats.org/officeDocument/2006/relationships/hyperlink" Target="https://eur03.safelinks.protection.outlook.com/?url=https%3A%2F%2Flabulletin.org.uk%2Fc%2FAQipARCniPMGGOKro8UCIOiVyp0Bm1r9RGAHRAUnz4XvDMoUT5bKy0dLOu3xqbkA7vtoAO0&amp;data=05%7C02%7CTammy.Goddard%40justice.gov.uk%7Cd8df38a031b04aabb73708dc6ab4a2d3%7Cc687472871e641fea9e12e8c36776ad8%7C0%7C0%7C638502571293822287%7CUnknown%7CTWFpbGZsb3d8eyJWIjoiMC4wLjAwMDAiLCJQIjoiV2luMzIiLCJBTiI6Ik1haWwiLCJXVCI6Mn0%3D%7C0%7C%7C%7C&amp;sdata=V0Tv3AX9aGYaZEWa2RdEku7NEo4Ce4aBmd9rmscpgGs%3D&amp;reserved=0" TargetMode="External"/><Relationship Id="rId1" Type="http://schemas.openxmlformats.org/officeDocument/2006/relationships/hyperlink" Target="https://twitter.com/LegalAidAgency"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mailto:Online-Support@justice.gov.uk" TargetMode="External"/><Relationship Id="rId2" Type="http://schemas.openxmlformats.org/officeDocument/2006/relationships/hyperlink" Target="https://legalaidlearning.justice.gov.uk/ccms-modules/introduction-3/" TargetMode="External"/><Relationship Id="rId1" Type="http://schemas.openxmlformats.org/officeDocument/2006/relationships/hyperlink" Target="https://legalaidlearning.justice.gov.uk/crime/" TargetMode="External"/><Relationship Id="rId5" Type="http://schemas.openxmlformats.org/officeDocument/2006/relationships/hyperlink" Target="https://www.youtube.com/@legalaidagency4058?app=desktop" TargetMode="External"/><Relationship Id="rId4" Type="http://schemas.openxmlformats.org/officeDocument/2006/relationships/hyperlink" Target="https://legalaidlearning.justice.gov.uk/" TargetMode="External"/></Relationships>
</file>

<file path=ppt/diagrams/_rels/drawing2.xml.rels><?xml version="1.0" encoding="UTF-8" standalone="yes"?>
<Relationships xmlns="http://schemas.openxmlformats.org/package/2006/relationships"><Relationship Id="rId3" Type="http://schemas.openxmlformats.org/officeDocument/2006/relationships/hyperlink" Target="https://x.com/LAAHelpTeam" TargetMode="External"/><Relationship Id="rId2" Type="http://schemas.openxmlformats.org/officeDocument/2006/relationships/hyperlink" Target="https://twitter.com/LegalAidAgency" TargetMode="External"/><Relationship Id="rId1" Type="http://schemas.openxmlformats.org/officeDocument/2006/relationships/hyperlink" Target="https://eur03.safelinks.protection.outlook.com/?url=https%3A%2F%2Flabulletin.org.uk%2Fc%2FAQipARCniPMGGOKro8UCIOiVyp0Bm1r9RGAHRAUnz4XvDMoUT5bKy0dLOu3xqbkA7vtoAO0&amp;data=05%7C02%7CTammy.Goddard%40justice.gov.uk%7Cd8df38a031b04aabb73708dc6ab4a2d3%7Cc687472871e641fea9e12e8c36776ad8%7C0%7C0%7C638502571293822287%7CUnknown%7CTWFpbGZsb3d8eyJWIjoiMC4wLjAwMDAiLCJQIjoiV2luMzIiLCJBTiI6Ik1haWwiLCJXVCI6Mn0%3D%7C0%7C%7C%7C&amp;sdata=V0Tv3AX9aGYaZEWa2RdEku7NEo4Ce4aBmd9rmscpgGs%3D&amp;reserved=0" TargetMode="Externa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72BB69-779C-4E92-8A9B-EF5EF705EDE1}" type="doc">
      <dgm:prSet loTypeId="urn:microsoft.com/office/officeart/2005/8/layout/list1" loCatId="list" qsTypeId="urn:microsoft.com/office/officeart/2005/8/quickstyle/simple1" qsCatId="simple" csTypeId="urn:microsoft.com/office/officeart/2005/8/colors/accent5_2" csCatId="accent5" phldr="1"/>
      <dgm:spPr/>
      <dgm:t>
        <a:bodyPr/>
        <a:lstStyle/>
        <a:p>
          <a:endParaRPr lang="en-GB"/>
        </a:p>
      </dgm:t>
    </dgm:pt>
    <dgm:pt modelId="{4FF9991D-4474-498A-A74B-32475B5B3E8F}">
      <dgm:prSet custT="1"/>
      <dgm:spPr/>
      <dgm:t>
        <a:bodyPr/>
        <a:lstStyle/>
        <a:p>
          <a:r>
            <a:rPr lang="en-GB" sz="2000" b="1" dirty="0">
              <a:latin typeface="+mn-lt"/>
              <a:cs typeface="Arial" panose="020B0604020202020204" pitchFamily="34" charset="0"/>
            </a:rPr>
            <a:t>LAA training and support website</a:t>
          </a:r>
        </a:p>
      </dgm:t>
    </dgm:pt>
    <dgm:pt modelId="{7BB3D060-DF92-4C81-8A00-A6902184DB46}" type="parTrans" cxnId="{8C598C6B-5EB6-48E3-8FA3-E115F7BF233B}">
      <dgm:prSet/>
      <dgm:spPr/>
      <dgm:t>
        <a:bodyPr/>
        <a:lstStyle/>
        <a:p>
          <a:endParaRPr lang="en-GB" sz="2000">
            <a:solidFill>
              <a:schemeClr val="tx1"/>
            </a:solidFill>
            <a:latin typeface="+mn-lt"/>
            <a:cs typeface="Arial" panose="020B0604020202020204" pitchFamily="34" charset="0"/>
          </a:endParaRPr>
        </a:p>
      </dgm:t>
    </dgm:pt>
    <dgm:pt modelId="{9D06D4CA-519E-49D8-AF73-1CDA1C1C4C9D}" type="sibTrans" cxnId="{8C598C6B-5EB6-48E3-8FA3-E115F7BF233B}">
      <dgm:prSet/>
      <dgm:spPr/>
      <dgm:t>
        <a:bodyPr/>
        <a:lstStyle/>
        <a:p>
          <a:endParaRPr lang="en-GB" sz="2000">
            <a:solidFill>
              <a:schemeClr val="tx1"/>
            </a:solidFill>
            <a:latin typeface="+mn-lt"/>
            <a:cs typeface="Arial" panose="020B0604020202020204" pitchFamily="34" charset="0"/>
          </a:endParaRPr>
        </a:p>
      </dgm:t>
    </dgm:pt>
    <dgm:pt modelId="{817C6758-BB3C-4238-AEC6-C294BC4D0C2F}">
      <dgm:prSet custT="1"/>
      <dgm:spPr/>
      <dgm:t>
        <a:bodyPr/>
        <a:lstStyle/>
        <a:p>
          <a:r>
            <a:rPr lang="en-GB" sz="2000" b="1">
              <a:latin typeface="+mn-lt"/>
              <a:cs typeface="Arial" panose="020B0604020202020204" pitchFamily="34" charset="0"/>
            </a:rPr>
            <a:t>Webinar Recordings</a:t>
          </a:r>
        </a:p>
      </dgm:t>
    </dgm:pt>
    <dgm:pt modelId="{0CDD2F1D-7352-4ECA-8BD2-BCF4530B0D9A}" type="parTrans" cxnId="{DF136F73-6E4D-49A6-AE0E-F16A36B1B07E}">
      <dgm:prSet/>
      <dgm:spPr/>
      <dgm:t>
        <a:bodyPr/>
        <a:lstStyle/>
        <a:p>
          <a:endParaRPr lang="en-GB" sz="2000">
            <a:solidFill>
              <a:schemeClr val="tx1"/>
            </a:solidFill>
            <a:latin typeface="+mn-lt"/>
            <a:cs typeface="Arial" panose="020B0604020202020204" pitchFamily="34" charset="0"/>
          </a:endParaRPr>
        </a:p>
      </dgm:t>
    </dgm:pt>
    <dgm:pt modelId="{A37DBEA1-0418-4940-92F3-4D745BF975FA}" type="sibTrans" cxnId="{DF136F73-6E4D-49A6-AE0E-F16A36B1B07E}">
      <dgm:prSet/>
      <dgm:spPr/>
      <dgm:t>
        <a:bodyPr/>
        <a:lstStyle/>
        <a:p>
          <a:endParaRPr lang="en-GB" sz="2000">
            <a:solidFill>
              <a:schemeClr val="tx1"/>
            </a:solidFill>
            <a:latin typeface="+mn-lt"/>
            <a:cs typeface="Arial" panose="020B0604020202020204" pitchFamily="34" charset="0"/>
          </a:endParaRPr>
        </a:p>
      </dgm:t>
    </dgm:pt>
    <dgm:pt modelId="{9AB8DC72-3743-4347-AFDE-FA81DC32C4DE}">
      <dgm:prSet custT="1"/>
      <dgm:spPr/>
      <dgm:t>
        <a:bodyPr/>
        <a:lstStyle/>
        <a:p>
          <a:r>
            <a:rPr lang="en-GB" sz="2000" dirty="0">
              <a:latin typeface="+mn-lt"/>
              <a:cs typeface="Arial" panose="020B0604020202020204" pitchFamily="34" charset="0"/>
            </a:rPr>
            <a:t>Our ‘</a:t>
          </a:r>
          <a:r>
            <a:rPr lang="en-GB" sz="2000" dirty="0" err="1">
              <a:latin typeface="+mn-lt"/>
              <a:cs typeface="Arial" panose="020B0604020202020204" pitchFamily="34" charset="0"/>
            </a:rPr>
            <a:t>HelpUsSayYes</a:t>
          </a:r>
          <a:r>
            <a:rPr lang="en-GB" sz="2000" dirty="0">
              <a:latin typeface="+mn-lt"/>
              <a:cs typeface="Arial" panose="020B0604020202020204" pitchFamily="34" charset="0"/>
            </a:rPr>
            <a:t>’ webinars focus on areas where there have been issues or high enquiry levels</a:t>
          </a:r>
        </a:p>
      </dgm:t>
    </dgm:pt>
    <dgm:pt modelId="{2910D8AB-EC8B-4A7F-A821-1192B1B27DF2}" type="parTrans" cxnId="{47BC9C78-6A5E-4521-AA53-B1FCF8BC6993}">
      <dgm:prSet/>
      <dgm:spPr/>
      <dgm:t>
        <a:bodyPr/>
        <a:lstStyle/>
        <a:p>
          <a:endParaRPr lang="en-GB" sz="2000">
            <a:solidFill>
              <a:schemeClr val="tx1"/>
            </a:solidFill>
            <a:latin typeface="+mn-lt"/>
            <a:cs typeface="Arial" panose="020B0604020202020204" pitchFamily="34" charset="0"/>
          </a:endParaRPr>
        </a:p>
      </dgm:t>
    </dgm:pt>
    <dgm:pt modelId="{F52BA62B-01BB-43ED-BC06-399838749566}" type="sibTrans" cxnId="{47BC9C78-6A5E-4521-AA53-B1FCF8BC6993}">
      <dgm:prSet/>
      <dgm:spPr/>
      <dgm:t>
        <a:bodyPr/>
        <a:lstStyle/>
        <a:p>
          <a:endParaRPr lang="en-GB" sz="2000">
            <a:solidFill>
              <a:schemeClr val="tx1"/>
            </a:solidFill>
            <a:latin typeface="+mn-lt"/>
            <a:cs typeface="Arial" panose="020B0604020202020204" pitchFamily="34" charset="0"/>
          </a:endParaRPr>
        </a:p>
      </dgm:t>
    </dgm:pt>
    <dgm:pt modelId="{1ACFDEDA-C65A-4719-A1C4-907D4D8ED6AA}">
      <dgm:prSet custT="1"/>
      <dgm:spPr/>
      <dgm:t>
        <a:bodyPr/>
        <a:lstStyle/>
        <a:p>
          <a:r>
            <a:rPr lang="en-GB" sz="2000" dirty="0">
              <a:latin typeface="+mn-lt"/>
              <a:cs typeface="Arial" panose="020B0604020202020204" pitchFamily="34" charset="0"/>
            </a:rPr>
            <a:t>Popular sessions are posted on the training website: </a:t>
          </a:r>
          <a:r>
            <a:rPr lang="en-GB" sz="2000" dirty="0">
              <a:solidFill>
                <a:srgbClr val="276160"/>
              </a:solidFill>
              <a:latin typeface="+mn-lt"/>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Ministry of Justice</a:t>
          </a:r>
          <a:r>
            <a:rPr lang="en-GB" sz="2000" dirty="0">
              <a:solidFill>
                <a:srgbClr val="276160"/>
              </a:solidFill>
              <a:latin typeface="+mn-lt"/>
              <a:cs typeface="Arial" panose="020B0604020202020204" pitchFamily="34" charset="0"/>
            </a:rPr>
            <a:t> </a:t>
          </a:r>
          <a:r>
            <a:rPr lang="en-GB" sz="2000" dirty="0">
              <a:latin typeface="+mn-lt"/>
              <a:cs typeface="Arial" panose="020B0604020202020204" pitchFamily="34" charset="0"/>
            </a:rPr>
            <a:t>and the LAA YouTube channel: </a:t>
          </a:r>
          <a:r>
            <a:rPr lang="en-GB" sz="2000" dirty="0">
              <a:solidFill>
                <a:srgbClr val="276160"/>
              </a:solidFill>
              <a:latin typeface="+mn-lt"/>
              <a:hlinkClick xmlns:r="http://schemas.openxmlformats.org/officeDocument/2006/relationships" r:id="rId2" tooltip="https://www.youtube.com/@legalaidagency4058?app=desktop">
                <a:extLst>
                  <a:ext uri="{A12FA001-AC4F-418D-AE19-62706E023703}">
                    <ahyp:hlinkClr xmlns:ahyp="http://schemas.microsoft.com/office/drawing/2018/hyperlinkcolor" val="tx"/>
                  </a:ext>
                </a:extLst>
              </a:hlinkClick>
            </a:rPr>
            <a:t>Legal Aid Agency </a:t>
          </a:r>
          <a:r>
            <a:rPr lang="en-GB" sz="2000" dirty="0" err="1">
              <a:solidFill>
                <a:srgbClr val="276160"/>
              </a:solidFill>
              <a:latin typeface="+mn-lt"/>
              <a:hlinkClick xmlns:r="http://schemas.openxmlformats.org/officeDocument/2006/relationships" r:id="rId2" tooltip="https://www.youtube.com/@legalaidagency4058?app=desktop">
                <a:extLst>
                  <a:ext uri="{A12FA001-AC4F-418D-AE19-62706E023703}">
                    <ahyp:hlinkClr xmlns:ahyp="http://schemas.microsoft.com/office/drawing/2018/hyperlinkcolor" val="tx"/>
                  </a:ext>
                </a:extLst>
              </a:hlinkClick>
            </a:rPr>
            <a:t>youtube</a:t>
          </a:r>
          <a:r>
            <a:rPr lang="en-GB" sz="2000" dirty="0">
              <a:solidFill>
                <a:srgbClr val="276160"/>
              </a:solidFill>
              <a:latin typeface="+mn-lt"/>
              <a:hlinkClick xmlns:r="http://schemas.openxmlformats.org/officeDocument/2006/relationships" r:id="rId2" tooltip="https://www.youtube.com/@legalaidagency4058?app=desktop">
                <a:extLst>
                  <a:ext uri="{A12FA001-AC4F-418D-AE19-62706E023703}">
                    <ahyp:hlinkClr xmlns:ahyp="http://schemas.microsoft.com/office/drawing/2018/hyperlinkcolor" val="tx"/>
                  </a:ext>
                </a:extLst>
              </a:hlinkClick>
            </a:rPr>
            <a:t> channel</a:t>
          </a:r>
          <a:r>
            <a:rPr lang="en-GB" sz="2000" dirty="0">
              <a:solidFill>
                <a:srgbClr val="276160"/>
              </a:solidFill>
              <a:latin typeface="+mn-lt"/>
            </a:rPr>
            <a:t> </a:t>
          </a:r>
          <a:r>
            <a:rPr lang="en-GB" sz="2000" dirty="0">
              <a:latin typeface="+mn-lt"/>
            </a:rPr>
            <a:t>Remember to like and subscribe!</a:t>
          </a:r>
          <a:endParaRPr lang="en-GB" sz="2000" dirty="0">
            <a:latin typeface="+mn-lt"/>
            <a:cs typeface="Arial" panose="020B0604020202020204" pitchFamily="34" charset="0"/>
          </a:endParaRPr>
        </a:p>
      </dgm:t>
    </dgm:pt>
    <dgm:pt modelId="{D0472BEE-B72A-4B74-AD67-60CBA67680C0}" type="parTrans" cxnId="{D07709A5-82E2-4556-B367-86A02293D130}">
      <dgm:prSet/>
      <dgm:spPr/>
      <dgm:t>
        <a:bodyPr/>
        <a:lstStyle/>
        <a:p>
          <a:endParaRPr lang="en-GB" sz="2000">
            <a:solidFill>
              <a:schemeClr val="tx1"/>
            </a:solidFill>
            <a:latin typeface="+mn-lt"/>
            <a:cs typeface="Arial" panose="020B0604020202020204" pitchFamily="34" charset="0"/>
          </a:endParaRPr>
        </a:p>
      </dgm:t>
    </dgm:pt>
    <dgm:pt modelId="{E55098D6-E1A0-4FC2-BE29-9C8C9D7ABCC0}" type="sibTrans" cxnId="{D07709A5-82E2-4556-B367-86A02293D130}">
      <dgm:prSet/>
      <dgm:spPr/>
      <dgm:t>
        <a:bodyPr/>
        <a:lstStyle/>
        <a:p>
          <a:endParaRPr lang="en-GB" sz="2000">
            <a:solidFill>
              <a:schemeClr val="tx1"/>
            </a:solidFill>
            <a:latin typeface="+mn-lt"/>
            <a:cs typeface="Arial" panose="020B0604020202020204" pitchFamily="34" charset="0"/>
          </a:endParaRPr>
        </a:p>
      </dgm:t>
    </dgm:pt>
    <dgm:pt modelId="{3709CF60-DB13-4D0C-BF10-4E2291C83B4B}">
      <dgm:prSet custT="1"/>
      <dgm:spPr/>
      <dgm:t>
        <a:bodyPr/>
        <a:lstStyle/>
        <a:p>
          <a:r>
            <a:rPr lang="en-GB" sz="2000" b="1" dirty="0">
              <a:latin typeface="+mn-lt"/>
              <a:cs typeface="Arial" panose="020B0604020202020204" pitchFamily="34" charset="0"/>
            </a:rPr>
            <a:t>Online Support Webchat</a:t>
          </a:r>
        </a:p>
      </dgm:t>
    </dgm:pt>
    <dgm:pt modelId="{D64542C9-6AC7-468E-9E1F-600F5F7F3D33}" type="parTrans" cxnId="{18EFBE8D-8626-40DF-86D8-0BC1870E2BD7}">
      <dgm:prSet/>
      <dgm:spPr/>
      <dgm:t>
        <a:bodyPr/>
        <a:lstStyle/>
        <a:p>
          <a:endParaRPr lang="en-GB" sz="2000">
            <a:latin typeface="+mn-lt"/>
          </a:endParaRPr>
        </a:p>
      </dgm:t>
    </dgm:pt>
    <dgm:pt modelId="{3BA85ED9-2479-426A-A43C-57FE4C58C6F1}" type="sibTrans" cxnId="{18EFBE8D-8626-40DF-86D8-0BC1870E2BD7}">
      <dgm:prSet/>
      <dgm:spPr/>
      <dgm:t>
        <a:bodyPr/>
        <a:lstStyle/>
        <a:p>
          <a:endParaRPr lang="en-GB" sz="2000">
            <a:latin typeface="+mn-lt"/>
          </a:endParaRPr>
        </a:p>
      </dgm:t>
    </dgm:pt>
    <dgm:pt modelId="{8C7191FE-E6EA-4A01-ABAD-35F7329F8314}">
      <dgm:prSet custT="1"/>
      <dgm:spPr/>
      <dgm:t>
        <a:bodyPr/>
        <a:lstStyle/>
        <a:p>
          <a:r>
            <a:rPr lang="en-GB" sz="2000" b="0" dirty="0">
              <a:latin typeface="+mn-lt"/>
              <a:cs typeface="Arial" panose="020B0604020202020204" pitchFamily="34" charset="0"/>
            </a:rPr>
            <a:t>Use Webchat for help with IT system issues</a:t>
          </a:r>
          <a:r>
            <a:rPr lang="en-GB" sz="2000" b="0" dirty="0">
              <a:solidFill>
                <a:srgbClr val="276160"/>
              </a:solidFill>
              <a:latin typeface="+mn-lt"/>
              <a:cs typeface="Arial" panose="020B0604020202020204" pitchFamily="34" charset="0"/>
            </a:rPr>
            <a:t>: </a:t>
          </a:r>
          <a:r>
            <a:rPr lang="en-GB" sz="2000" b="0" i="0" dirty="0">
              <a:solidFill>
                <a:srgbClr val="276160"/>
              </a:solidFill>
              <a:latin typeface="+mn-lt"/>
              <a:hlinkClick xmlns:r="http://schemas.openxmlformats.org/officeDocument/2006/relationships" r:id="rId3">
                <a:extLst>
                  <a:ext uri="{A12FA001-AC4F-418D-AE19-62706E023703}">
                    <ahyp:hlinkClr xmlns:ahyp="http://schemas.microsoft.com/office/drawing/2018/hyperlinkcolor" val="tx"/>
                  </a:ext>
                </a:extLst>
              </a:hlinkClick>
            </a:rPr>
            <a:t>Online-Support@justice.gov.uk</a:t>
          </a:r>
          <a:r>
            <a:rPr lang="en-GB" sz="2000" b="0" i="0" dirty="0">
              <a:solidFill>
                <a:srgbClr val="276160"/>
              </a:solidFill>
              <a:latin typeface="+mn-lt"/>
            </a:rPr>
            <a:t> </a:t>
          </a:r>
          <a:endParaRPr lang="en-GB" sz="2000" b="1" dirty="0">
            <a:latin typeface="+mn-lt"/>
            <a:cs typeface="Arial" panose="020B0604020202020204" pitchFamily="34" charset="0"/>
          </a:endParaRPr>
        </a:p>
      </dgm:t>
    </dgm:pt>
    <dgm:pt modelId="{530ACB61-499D-4AEB-9C40-D00ABDEA979E}" type="parTrans" cxnId="{68C12B52-C44A-4964-86F8-88CBCB6A065C}">
      <dgm:prSet/>
      <dgm:spPr/>
      <dgm:t>
        <a:bodyPr/>
        <a:lstStyle/>
        <a:p>
          <a:endParaRPr lang="en-GB" sz="2000">
            <a:latin typeface="+mn-lt"/>
          </a:endParaRPr>
        </a:p>
      </dgm:t>
    </dgm:pt>
    <dgm:pt modelId="{C480CC44-62A9-4BB8-A027-32534E11D79F}" type="sibTrans" cxnId="{68C12B52-C44A-4964-86F8-88CBCB6A065C}">
      <dgm:prSet/>
      <dgm:spPr/>
      <dgm:t>
        <a:bodyPr/>
        <a:lstStyle/>
        <a:p>
          <a:endParaRPr lang="en-GB" sz="2000">
            <a:latin typeface="+mn-lt"/>
          </a:endParaRPr>
        </a:p>
      </dgm:t>
    </dgm:pt>
    <dgm:pt modelId="{A429BE38-7A7F-4A30-8555-093297C7120B}">
      <dgm:prSet custT="1"/>
      <dgm:spPr/>
      <dgm:t>
        <a:bodyPr/>
        <a:lstStyle/>
        <a:p>
          <a:pPr>
            <a:buFont typeface="Arial" panose="020B0604020202020204" pitchFamily="34" charset="0"/>
            <a:buChar char="•"/>
          </a:pPr>
          <a:r>
            <a:rPr lang="en-GB" sz="2000" dirty="0">
              <a:solidFill>
                <a:srgbClr val="276160"/>
              </a:solidFill>
              <a:hlinkClick xmlns:r="http://schemas.openxmlformats.org/officeDocument/2006/relationships" r:id="rId4">
                <a:extLst>
                  <a:ext uri="{A12FA001-AC4F-418D-AE19-62706E023703}">
                    <ahyp:hlinkClr xmlns:ahyp="http://schemas.microsoft.com/office/drawing/2018/hyperlinkcolor" val="tx"/>
                  </a:ext>
                </a:extLst>
              </a:hlinkClick>
            </a:rPr>
            <a:t>Criminal legal aid – Legal Aid Learning</a:t>
          </a:r>
          <a:endParaRPr lang="en-GB" sz="2000" b="1" dirty="0">
            <a:solidFill>
              <a:srgbClr val="276160"/>
            </a:solidFill>
            <a:latin typeface="+mn-lt"/>
            <a:cs typeface="Arial" panose="020B0604020202020204" pitchFamily="34" charset="0"/>
          </a:endParaRPr>
        </a:p>
      </dgm:t>
    </dgm:pt>
    <dgm:pt modelId="{4A011EE8-6F72-489C-A6DB-59CF1AD09A57}" type="parTrans" cxnId="{C66CEE21-5956-416F-8F5C-57B303D2FBBD}">
      <dgm:prSet/>
      <dgm:spPr/>
      <dgm:t>
        <a:bodyPr/>
        <a:lstStyle/>
        <a:p>
          <a:endParaRPr lang="en-GB" sz="2000">
            <a:latin typeface="+mn-lt"/>
          </a:endParaRPr>
        </a:p>
      </dgm:t>
    </dgm:pt>
    <dgm:pt modelId="{27245578-61F5-4257-8054-86E05B283695}" type="sibTrans" cxnId="{C66CEE21-5956-416F-8F5C-57B303D2FBBD}">
      <dgm:prSet/>
      <dgm:spPr/>
      <dgm:t>
        <a:bodyPr/>
        <a:lstStyle/>
        <a:p>
          <a:endParaRPr lang="en-GB" sz="2000">
            <a:latin typeface="+mn-lt"/>
          </a:endParaRPr>
        </a:p>
      </dgm:t>
    </dgm:pt>
    <dgm:pt modelId="{E92F9BE8-8CB2-453A-A508-25F38ECDACA8}">
      <dgm:prSet custT="1"/>
      <dgm:spPr/>
      <dgm:t>
        <a:bodyPr/>
        <a:lstStyle/>
        <a:p>
          <a:pPr>
            <a:buClr>
              <a:schemeClr val="tx1"/>
            </a:buClr>
          </a:pPr>
          <a:r>
            <a:rPr lang="en-GB" sz="2000" dirty="0">
              <a:solidFill>
                <a:srgbClr val="276160"/>
              </a:solidFill>
              <a:hlinkClick xmlns:r="http://schemas.openxmlformats.org/officeDocument/2006/relationships" r:id="rId5">
                <a:extLst>
                  <a:ext uri="{A12FA001-AC4F-418D-AE19-62706E023703}">
                    <ahyp:hlinkClr xmlns:ahyp="http://schemas.microsoft.com/office/drawing/2018/hyperlinkcolor" val="tx"/>
                  </a:ext>
                </a:extLst>
              </a:hlinkClick>
            </a:rPr>
            <a:t>GANGBO applications – Legal Aid Learning</a:t>
          </a:r>
          <a:endParaRPr lang="en-US" sz="2000" b="0" i="0" spc="0" baseline="0" dirty="0">
            <a:solidFill>
              <a:srgbClr val="276160"/>
            </a:solidFill>
            <a:latin typeface="+mn-lt"/>
          </a:endParaRPr>
        </a:p>
      </dgm:t>
    </dgm:pt>
    <dgm:pt modelId="{4A1F543A-DAA3-47E3-9DB5-1C0C14445D00}" type="parTrans" cxnId="{CD7F409A-3687-4ED8-8D96-3F0D9CABDB61}">
      <dgm:prSet/>
      <dgm:spPr/>
      <dgm:t>
        <a:bodyPr/>
        <a:lstStyle/>
        <a:p>
          <a:endParaRPr lang="en-GB" sz="2000">
            <a:latin typeface="+mn-lt"/>
          </a:endParaRPr>
        </a:p>
      </dgm:t>
    </dgm:pt>
    <dgm:pt modelId="{9F3271BF-386B-44C4-AA3A-0E7D3EEF4C15}" type="sibTrans" cxnId="{CD7F409A-3687-4ED8-8D96-3F0D9CABDB61}">
      <dgm:prSet/>
      <dgm:spPr/>
      <dgm:t>
        <a:bodyPr/>
        <a:lstStyle/>
        <a:p>
          <a:endParaRPr lang="en-GB" sz="2000">
            <a:latin typeface="+mn-lt"/>
          </a:endParaRPr>
        </a:p>
      </dgm:t>
    </dgm:pt>
    <dgm:pt modelId="{F326CDFE-C63A-487F-A5D8-1814D1401B77}" type="pres">
      <dgm:prSet presAssocID="{4F72BB69-779C-4E92-8A9B-EF5EF705EDE1}" presName="linear" presStyleCnt="0">
        <dgm:presLayoutVars>
          <dgm:dir/>
          <dgm:animLvl val="lvl"/>
          <dgm:resizeHandles val="exact"/>
        </dgm:presLayoutVars>
      </dgm:prSet>
      <dgm:spPr/>
    </dgm:pt>
    <dgm:pt modelId="{C0C07DE2-292A-4974-8BA9-EE0AB76FABC9}" type="pres">
      <dgm:prSet presAssocID="{4FF9991D-4474-498A-A74B-32475B5B3E8F}" presName="parentLin" presStyleCnt="0"/>
      <dgm:spPr/>
    </dgm:pt>
    <dgm:pt modelId="{6D24EA8C-2E0E-4554-B86F-A3CE533BC085}" type="pres">
      <dgm:prSet presAssocID="{4FF9991D-4474-498A-A74B-32475B5B3E8F}" presName="parentLeftMargin" presStyleLbl="node1" presStyleIdx="0" presStyleCnt="3"/>
      <dgm:spPr/>
    </dgm:pt>
    <dgm:pt modelId="{FE77AF1C-3A89-4C0E-AAED-39D2B822CEDF}" type="pres">
      <dgm:prSet presAssocID="{4FF9991D-4474-498A-A74B-32475B5B3E8F}" presName="parentText" presStyleLbl="node1" presStyleIdx="0" presStyleCnt="3">
        <dgm:presLayoutVars>
          <dgm:chMax val="0"/>
          <dgm:bulletEnabled val="1"/>
        </dgm:presLayoutVars>
      </dgm:prSet>
      <dgm:spPr/>
    </dgm:pt>
    <dgm:pt modelId="{BDEAC4B0-55ED-4062-A274-67338E5F5486}" type="pres">
      <dgm:prSet presAssocID="{4FF9991D-4474-498A-A74B-32475B5B3E8F}" presName="negativeSpace" presStyleCnt="0"/>
      <dgm:spPr/>
    </dgm:pt>
    <dgm:pt modelId="{75A5DF26-28A4-49BE-825D-32A0F9B644C1}" type="pres">
      <dgm:prSet presAssocID="{4FF9991D-4474-498A-A74B-32475B5B3E8F}" presName="childText" presStyleLbl="conFgAcc1" presStyleIdx="0" presStyleCnt="3">
        <dgm:presLayoutVars>
          <dgm:bulletEnabled val="1"/>
        </dgm:presLayoutVars>
      </dgm:prSet>
      <dgm:spPr/>
    </dgm:pt>
    <dgm:pt modelId="{58C9549A-D063-4910-ACE4-08A5DBB7569D}" type="pres">
      <dgm:prSet presAssocID="{9D06D4CA-519E-49D8-AF73-1CDA1C1C4C9D}" presName="spaceBetweenRectangles" presStyleCnt="0"/>
      <dgm:spPr/>
    </dgm:pt>
    <dgm:pt modelId="{342C5000-843A-4D4B-A2D1-3D37CD8C71D1}" type="pres">
      <dgm:prSet presAssocID="{3709CF60-DB13-4D0C-BF10-4E2291C83B4B}" presName="parentLin" presStyleCnt="0"/>
      <dgm:spPr/>
    </dgm:pt>
    <dgm:pt modelId="{2E535680-4DF4-49E1-84CA-C5BC5917BF9E}" type="pres">
      <dgm:prSet presAssocID="{3709CF60-DB13-4D0C-BF10-4E2291C83B4B}" presName="parentLeftMargin" presStyleLbl="node1" presStyleIdx="0" presStyleCnt="3"/>
      <dgm:spPr/>
    </dgm:pt>
    <dgm:pt modelId="{CDECDB88-6AE6-4DE5-B84E-47EB1C2F2BE0}" type="pres">
      <dgm:prSet presAssocID="{3709CF60-DB13-4D0C-BF10-4E2291C83B4B}" presName="parentText" presStyleLbl="node1" presStyleIdx="1" presStyleCnt="3">
        <dgm:presLayoutVars>
          <dgm:chMax val="0"/>
          <dgm:bulletEnabled val="1"/>
        </dgm:presLayoutVars>
      </dgm:prSet>
      <dgm:spPr/>
    </dgm:pt>
    <dgm:pt modelId="{BDB3E2C9-7F40-4A64-8414-691BBECBE7CF}" type="pres">
      <dgm:prSet presAssocID="{3709CF60-DB13-4D0C-BF10-4E2291C83B4B}" presName="negativeSpace" presStyleCnt="0"/>
      <dgm:spPr/>
    </dgm:pt>
    <dgm:pt modelId="{7DE851C5-0674-4852-9164-1C7D751A0721}" type="pres">
      <dgm:prSet presAssocID="{3709CF60-DB13-4D0C-BF10-4E2291C83B4B}" presName="childText" presStyleLbl="conFgAcc1" presStyleIdx="1" presStyleCnt="3">
        <dgm:presLayoutVars>
          <dgm:bulletEnabled val="1"/>
        </dgm:presLayoutVars>
      </dgm:prSet>
      <dgm:spPr/>
    </dgm:pt>
    <dgm:pt modelId="{807E7074-D075-49F4-95F6-69853D943B06}" type="pres">
      <dgm:prSet presAssocID="{3BA85ED9-2479-426A-A43C-57FE4C58C6F1}" presName="spaceBetweenRectangles" presStyleCnt="0"/>
      <dgm:spPr/>
    </dgm:pt>
    <dgm:pt modelId="{DA47DCFA-7712-4297-AE48-025230E92E85}" type="pres">
      <dgm:prSet presAssocID="{817C6758-BB3C-4238-AEC6-C294BC4D0C2F}" presName="parentLin" presStyleCnt="0"/>
      <dgm:spPr/>
    </dgm:pt>
    <dgm:pt modelId="{9FD5DA56-32BF-4A54-AE52-FB5398107B42}" type="pres">
      <dgm:prSet presAssocID="{817C6758-BB3C-4238-AEC6-C294BC4D0C2F}" presName="parentLeftMargin" presStyleLbl="node1" presStyleIdx="1" presStyleCnt="3"/>
      <dgm:spPr/>
    </dgm:pt>
    <dgm:pt modelId="{DE41F533-A90B-4791-A97F-D2263066D35F}" type="pres">
      <dgm:prSet presAssocID="{817C6758-BB3C-4238-AEC6-C294BC4D0C2F}" presName="parentText" presStyleLbl="node1" presStyleIdx="2" presStyleCnt="3">
        <dgm:presLayoutVars>
          <dgm:chMax val="0"/>
          <dgm:bulletEnabled val="1"/>
        </dgm:presLayoutVars>
      </dgm:prSet>
      <dgm:spPr/>
    </dgm:pt>
    <dgm:pt modelId="{892E7712-640C-4412-BB23-81EE98CB324F}" type="pres">
      <dgm:prSet presAssocID="{817C6758-BB3C-4238-AEC6-C294BC4D0C2F}" presName="negativeSpace" presStyleCnt="0"/>
      <dgm:spPr/>
    </dgm:pt>
    <dgm:pt modelId="{64286BCF-409A-4199-93D7-EC97D8E5BBF6}" type="pres">
      <dgm:prSet presAssocID="{817C6758-BB3C-4238-AEC6-C294BC4D0C2F}" presName="childText" presStyleLbl="conFgAcc1" presStyleIdx="2" presStyleCnt="3">
        <dgm:presLayoutVars>
          <dgm:bulletEnabled val="1"/>
        </dgm:presLayoutVars>
      </dgm:prSet>
      <dgm:spPr/>
    </dgm:pt>
  </dgm:ptLst>
  <dgm:cxnLst>
    <dgm:cxn modelId="{78124C02-8784-48A6-AAD6-3FBE5F2307CE}" type="presOf" srcId="{8C7191FE-E6EA-4A01-ABAD-35F7329F8314}" destId="{7DE851C5-0674-4852-9164-1C7D751A0721}" srcOrd="0" destOrd="0" presId="urn:microsoft.com/office/officeart/2005/8/layout/list1"/>
    <dgm:cxn modelId="{E39BBE03-2002-4377-9662-E674B0B4E489}" type="presOf" srcId="{817C6758-BB3C-4238-AEC6-C294BC4D0C2F}" destId="{DE41F533-A90B-4791-A97F-D2263066D35F}" srcOrd="1" destOrd="0" presId="urn:microsoft.com/office/officeart/2005/8/layout/list1"/>
    <dgm:cxn modelId="{4863BA04-A8FF-4E34-930D-6D4C6804B033}" type="presOf" srcId="{4F72BB69-779C-4E92-8A9B-EF5EF705EDE1}" destId="{F326CDFE-C63A-487F-A5D8-1814D1401B77}" srcOrd="0" destOrd="0" presId="urn:microsoft.com/office/officeart/2005/8/layout/list1"/>
    <dgm:cxn modelId="{C66CEE21-5956-416F-8F5C-57B303D2FBBD}" srcId="{4FF9991D-4474-498A-A74B-32475B5B3E8F}" destId="{A429BE38-7A7F-4A30-8555-093297C7120B}" srcOrd="0" destOrd="0" parTransId="{4A011EE8-6F72-489C-A6DB-59CF1AD09A57}" sibTransId="{27245578-61F5-4257-8054-86E05B283695}"/>
    <dgm:cxn modelId="{8AA6BD26-E4DF-454B-AEA9-4E258131DE3F}" type="presOf" srcId="{1ACFDEDA-C65A-4719-A1C4-907D4D8ED6AA}" destId="{64286BCF-409A-4199-93D7-EC97D8E5BBF6}" srcOrd="0" destOrd="1" presId="urn:microsoft.com/office/officeart/2005/8/layout/list1"/>
    <dgm:cxn modelId="{B8FFFC3D-8A9E-4E68-BE36-0FD4BC3C7E8D}" type="presOf" srcId="{4FF9991D-4474-498A-A74B-32475B5B3E8F}" destId="{FE77AF1C-3A89-4C0E-AAED-39D2B822CEDF}" srcOrd="1" destOrd="0" presId="urn:microsoft.com/office/officeart/2005/8/layout/list1"/>
    <dgm:cxn modelId="{8C598C6B-5EB6-48E3-8FA3-E115F7BF233B}" srcId="{4F72BB69-779C-4E92-8A9B-EF5EF705EDE1}" destId="{4FF9991D-4474-498A-A74B-32475B5B3E8F}" srcOrd="0" destOrd="0" parTransId="{7BB3D060-DF92-4C81-8A00-A6902184DB46}" sibTransId="{9D06D4CA-519E-49D8-AF73-1CDA1C1C4C9D}"/>
    <dgm:cxn modelId="{CE4B2A4C-B63F-40CF-A459-4A89D03FDA44}" type="presOf" srcId="{3709CF60-DB13-4D0C-BF10-4E2291C83B4B}" destId="{2E535680-4DF4-49E1-84CA-C5BC5917BF9E}" srcOrd="0" destOrd="0" presId="urn:microsoft.com/office/officeart/2005/8/layout/list1"/>
    <dgm:cxn modelId="{68C12B52-C44A-4964-86F8-88CBCB6A065C}" srcId="{3709CF60-DB13-4D0C-BF10-4E2291C83B4B}" destId="{8C7191FE-E6EA-4A01-ABAD-35F7329F8314}" srcOrd="0" destOrd="0" parTransId="{530ACB61-499D-4AEB-9C40-D00ABDEA979E}" sibTransId="{C480CC44-62A9-4BB8-A027-32534E11D79F}"/>
    <dgm:cxn modelId="{DF136F73-6E4D-49A6-AE0E-F16A36B1B07E}" srcId="{4F72BB69-779C-4E92-8A9B-EF5EF705EDE1}" destId="{817C6758-BB3C-4238-AEC6-C294BC4D0C2F}" srcOrd="2" destOrd="0" parTransId="{0CDD2F1D-7352-4ECA-8BD2-BCF4530B0D9A}" sibTransId="{A37DBEA1-0418-4940-92F3-4D745BF975FA}"/>
    <dgm:cxn modelId="{47BC9C78-6A5E-4521-AA53-B1FCF8BC6993}" srcId="{817C6758-BB3C-4238-AEC6-C294BC4D0C2F}" destId="{9AB8DC72-3743-4347-AFDE-FA81DC32C4DE}" srcOrd="0" destOrd="0" parTransId="{2910D8AB-EC8B-4A7F-A821-1192B1B27DF2}" sibTransId="{F52BA62B-01BB-43ED-BC06-399838749566}"/>
    <dgm:cxn modelId="{18EFBE8D-8626-40DF-86D8-0BC1870E2BD7}" srcId="{4F72BB69-779C-4E92-8A9B-EF5EF705EDE1}" destId="{3709CF60-DB13-4D0C-BF10-4E2291C83B4B}" srcOrd="1" destOrd="0" parTransId="{D64542C9-6AC7-468E-9E1F-600F5F7F3D33}" sibTransId="{3BA85ED9-2479-426A-A43C-57FE4C58C6F1}"/>
    <dgm:cxn modelId="{1560B197-DF23-4891-B00E-6CDF40E7B25C}" type="presOf" srcId="{3709CF60-DB13-4D0C-BF10-4E2291C83B4B}" destId="{CDECDB88-6AE6-4DE5-B84E-47EB1C2F2BE0}" srcOrd="1" destOrd="0" presId="urn:microsoft.com/office/officeart/2005/8/layout/list1"/>
    <dgm:cxn modelId="{CD7F409A-3687-4ED8-8D96-3F0D9CABDB61}" srcId="{4FF9991D-4474-498A-A74B-32475B5B3E8F}" destId="{E92F9BE8-8CB2-453A-A508-25F38ECDACA8}" srcOrd="1" destOrd="0" parTransId="{4A1F543A-DAA3-47E3-9DB5-1C0C14445D00}" sibTransId="{9F3271BF-386B-44C4-AA3A-0E7D3EEF4C15}"/>
    <dgm:cxn modelId="{E3A40E9C-A6F2-41ED-8BB3-B9DF098842D6}" type="presOf" srcId="{E92F9BE8-8CB2-453A-A508-25F38ECDACA8}" destId="{75A5DF26-28A4-49BE-825D-32A0F9B644C1}" srcOrd="0" destOrd="1" presId="urn:microsoft.com/office/officeart/2005/8/layout/list1"/>
    <dgm:cxn modelId="{596AA4A0-1A2F-4332-AC31-FADF7B4CEC1D}" type="presOf" srcId="{A429BE38-7A7F-4A30-8555-093297C7120B}" destId="{75A5DF26-28A4-49BE-825D-32A0F9B644C1}" srcOrd="0" destOrd="0" presId="urn:microsoft.com/office/officeart/2005/8/layout/list1"/>
    <dgm:cxn modelId="{D07709A5-82E2-4556-B367-86A02293D130}" srcId="{817C6758-BB3C-4238-AEC6-C294BC4D0C2F}" destId="{1ACFDEDA-C65A-4719-A1C4-907D4D8ED6AA}" srcOrd="1" destOrd="0" parTransId="{D0472BEE-B72A-4B74-AD67-60CBA67680C0}" sibTransId="{E55098D6-E1A0-4FC2-BE29-9C8C9D7ABCC0}"/>
    <dgm:cxn modelId="{7F323EA6-E775-4A28-9053-692F282B6082}" type="presOf" srcId="{9AB8DC72-3743-4347-AFDE-FA81DC32C4DE}" destId="{64286BCF-409A-4199-93D7-EC97D8E5BBF6}" srcOrd="0" destOrd="0" presId="urn:microsoft.com/office/officeart/2005/8/layout/list1"/>
    <dgm:cxn modelId="{01F501B6-2ABC-4B2E-B780-64F3636952C7}" type="presOf" srcId="{817C6758-BB3C-4238-AEC6-C294BC4D0C2F}" destId="{9FD5DA56-32BF-4A54-AE52-FB5398107B42}" srcOrd="0" destOrd="0" presId="urn:microsoft.com/office/officeart/2005/8/layout/list1"/>
    <dgm:cxn modelId="{982642DD-240D-4B2D-A988-F978236D8B28}" type="presOf" srcId="{4FF9991D-4474-498A-A74B-32475B5B3E8F}" destId="{6D24EA8C-2E0E-4554-B86F-A3CE533BC085}" srcOrd="0" destOrd="0" presId="urn:microsoft.com/office/officeart/2005/8/layout/list1"/>
    <dgm:cxn modelId="{E1921627-22F9-4D18-98DA-9324C34B999D}" type="presParOf" srcId="{F326CDFE-C63A-487F-A5D8-1814D1401B77}" destId="{C0C07DE2-292A-4974-8BA9-EE0AB76FABC9}" srcOrd="0" destOrd="0" presId="urn:microsoft.com/office/officeart/2005/8/layout/list1"/>
    <dgm:cxn modelId="{46F00224-F2B5-4930-B75E-DAFB01690BBE}" type="presParOf" srcId="{C0C07DE2-292A-4974-8BA9-EE0AB76FABC9}" destId="{6D24EA8C-2E0E-4554-B86F-A3CE533BC085}" srcOrd="0" destOrd="0" presId="urn:microsoft.com/office/officeart/2005/8/layout/list1"/>
    <dgm:cxn modelId="{D0F502D3-F3C8-47F6-8A6E-F81EB93107FF}" type="presParOf" srcId="{C0C07DE2-292A-4974-8BA9-EE0AB76FABC9}" destId="{FE77AF1C-3A89-4C0E-AAED-39D2B822CEDF}" srcOrd="1" destOrd="0" presId="urn:microsoft.com/office/officeart/2005/8/layout/list1"/>
    <dgm:cxn modelId="{0DCE7601-6801-4492-8D25-2D1276CFC3EA}" type="presParOf" srcId="{F326CDFE-C63A-487F-A5D8-1814D1401B77}" destId="{BDEAC4B0-55ED-4062-A274-67338E5F5486}" srcOrd="1" destOrd="0" presId="urn:microsoft.com/office/officeart/2005/8/layout/list1"/>
    <dgm:cxn modelId="{6127FD03-7DE9-41FF-9BE6-31DA4FDD79CD}" type="presParOf" srcId="{F326CDFE-C63A-487F-A5D8-1814D1401B77}" destId="{75A5DF26-28A4-49BE-825D-32A0F9B644C1}" srcOrd="2" destOrd="0" presId="urn:microsoft.com/office/officeart/2005/8/layout/list1"/>
    <dgm:cxn modelId="{95D9C94C-C10F-4A15-8F8F-541DCC3372C8}" type="presParOf" srcId="{F326CDFE-C63A-487F-A5D8-1814D1401B77}" destId="{58C9549A-D063-4910-ACE4-08A5DBB7569D}" srcOrd="3" destOrd="0" presId="urn:microsoft.com/office/officeart/2005/8/layout/list1"/>
    <dgm:cxn modelId="{026F2FDF-9B6E-4132-814B-C254B8E26643}" type="presParOf" srcId="{F326CDFE-C63A-487F-A5D8-1814D1401B77}" destId="{342C5000-843A-4D4B-A2D1-3D37CD8C71D1}" srcOrd="4" destOrd="0" presId="urn:microsoft.com/office/officeart/2005/8/layout/list1"/>
    <dgm:cxn modelId="{477BDDAB-84A5-4EAE-B73B-79E84FDF17DF}" type="presParOf" srcId="{342C5000-843A-4D4B-A2D1-3D37CD8C71D1}" destId="{2E535680-4DF4-49E1-84CA-C5BC5917BF9E}" srcOrd="0" destOrd="0" presId="urn:microsoft.com/office/officeart/2005/8/layout/list1"/>
    <dgm:cxn modelId="{CC49B7E8-3EB5-4433-B784-ECD138865A71}" type="presParOf" srcId="{342C5000-843A-4D4B-A2D1-3D37CD8C71D1}" destId="{CDECDB88-6AE6-4DE5-B84E-47EB1C2F2BE0}" srcOrd="1" destOrd="0" presId="urn:microsoft.com/office/officeart/2005/8/layout/list1"/>
    <dgm:cxn modelId="{3A45DC13-3A39-45F2-A7DD-59C7BD061A4A}" type="presParOf" srcId="{F326CDFE-C63A-487F-A5D8-1814D1401B77}" destId="{BDB3E2C9-7F40-4A64-8414-691BBECBE7CF}" srcOrd="5" destOrd="0" presId="urn:microsoft.com/office/officeart/2005/8/layout/list1"/>
    <dgm:cxn modelId="{5FB29FE9-77BC-491C-8872-C692B76264AD}" type="presParOf" srcId="{F326CDFE-C63A-487F-A5D8-1814D1401B77}" destId="{7DE851C5-0674-4852-9164-1C7D751A0721}" srcOrd="6" destOrd="0" presId="urn:microsoft.com/office/officeart/2005/8/layout/list1"/>
    <dgm:cxn modelId="{2B174EFB-5AA0-4DD0-BD5C-C9F1C20E6A6A}" type="presParOf" srcId="{F326CDFE-C63A-487F-A5D8-1814D1401B77}" destId="{807E7074-D075-49F4-95F6-69853D943B06}" srcOrd="7" destOrd="0" presId="urn:microsoft.com/office/officeart/2005/8/layout/list1"/>
    <dgm:cxn modelId="{AC34BE82-A30C-4920-A78F-6E6F8439ED87}" type="presParOf" srcId="{F326CDFE-C63A-487F-A5D8-1814D1401B77}" destId="{DA47DCFA-7712-4297-AE48-025230E92E85}" srcOrd="8" destOrd="0" presId="urn:microsoft.com/office/officeart/2005/8/layout/list1"/>
    <dgm:cxn modelId="{8C2A996F-2622-4282-8750-0EFBDB3252AE}" type="presParOf" srcId="{DA47DCFA-7712-4297-AE48-025230E92E85}" destId="{9FD5DA56-32BF-4A54-AE52-FB5398107B42}" srcOrd="0" destOrd="0" presId="urn:microsoft.com/office/officeart/2005/8/layout/list1"/>
    <dgm:cxn modelId="{1DA756EF-28FA-46BE-9891-D6117F6F00FB}" type="presParOf" srcId="{DA47DCFA-7712-4297-AE48-025230E92E85}" destId="{DE41F533-A90B-4791-A97F-D2263066D35F}" srcOrd="1" destOrd="0" presId="urn:microsoft.com/office/officeart/2005/8/layout/list1"/>
    <dgm:cxn modelId="{3BD2A962-4878-463C-9AB1-401307F60775}" type="presParOf" srcId="{F326CDFE-C63A-487F-A5D8-1814D1401B77}" destId="{892E7712-640C-4412-BB23-81EE98CB324F}" srcOrd="9" destOrd="0" presId="urn:microsoft.com/office/officeart/2005/8/layout/list1"/>
    <dgm:cxn modelId="{7740E337-6FCB-490D-AFC7-10486B39E7B5}" type="presParOf" srcId="{F326CDFE-C63A-487F-A5D8-1814D1401B77}" destId="{64286BCF-409A-4199-93D7-EC97D8E5BBF6}"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25F5B7-387C-4D68-AD22-9426EAA19B93}" type="doc">
      <dgm:prSet loTypeId="urn:microsoft.com/office/officeart/2009/3/layout/StepUpProcess" loCatId="process" qsTypeId="urn:microsoft.com/office/officeart/2005/8/quickstyle/simple1" qsCatId="simple" csTypeId="urn:microsoft.com/office/officeart/2005/8/colors/accent5_2" csCatId="accent5" phldr="1"/>
      <dgm:spPr/>
      <dgm:t>
        <a:bodyPr/>
        <a:lstStyle/>
        <a:p>
          <a:endParaRPr lang="en-GB"/>
        </a:p>
      </dgm:t>
    </dgm:pt>
    <dgm:pt modelId="{3DBE0109-7FA6-4187-94B7-3DDB588C4465}">
      <dgm:prSet custT="1"/>
      <dgm:spPr/>
      <dgm:t>
        <a:bodyPr/>
        <a:lstStyle/>
        <a:p>
          <a:pPr algn="l">
            <a:lnSpc>
              <a:spcPct val="100000"/>
            </a:lnSpc>
          </a:pPr>
          <a:r>
            <a:rPr lang="en-US" sz="2000" b="1"/>
            <a:t>Legal Aid Bulletin</a:t>
          </a:r>
          <a:endParaRPr lang="en-GB" sz="2000"/>
        </a:p>
      </dgm:t>
    </dgm:pt>
    <dgm:pt modelId="{EA459259-A947-4DC1-BB4A-438877AD1EA7}" type="parTrans" cxnId="{C188E02D-5560-459A-8E2F-F90D440C4659}">
      <dgm:prSet/>
      <dgm:spPr/>
      <dgm:t>
        <a:bodyPr/>
        <a:lstStyle/>
        <a:p>
          <a:endParaRPr lang="en-GB" sz="2000"/>
        </a:p>
      </dgm:t>
    </dgm:pt>
    <dgm:pt modelId="{501955D5-020C-47D7-8A5C-8BBF7D8BB7DB}" type="sibTrans" cxnId="{C188E02D-5560-459A-8E2F-F90D440C4659}">
      <dgm:prSet/>
      <dgm:spPr/>
      <dgm:t>
        <a:bodyPr/>
        <a:lstStyle/>
        <a:p>
          <a:endParaRPr lang="en-GB" sz="2000"/>
        </a:p>
      </dgm:t>
    </dgm:pt>
    <dgm:pt modelId="{95F5C3FB-93E0-49F7-813C-41F0B37D5EFF}">
      <dgm:prSet custT="1"/>
      <dgm:spPr/>
      <dgm:t>
        <a:bodyPr/>
        <a:lstStyle/>
        <a:p>
          <a:pPr algn="l">
            <a:lnSpc>
              <a:spcPct val="100000"/>
            </a:lnSpc>
          </a:pPr>
          <a:r>
            <a:rPr lang="en-US" sz="2000" b="1"/>
            <a:t>Social Media</a:t>
          </a:r>
          <a:endParaRPr lang="en-GB" sz="2000"/>
        </a:p>
      </dgm:t>
    </dgm:pt>
    <dgm:pt modelId="{A72BB4E7-4546-4D46-AC10-58EB7E6F039F}" type="parTrans" cxnId="{422D65E4-EFF3-44DF-ACCD-EA1CA0567553}">
      <dgm:prSet/>
      <dgm:spPr/>
      <dgm:t>
        <a:bodyPr/>
        <a:lstStyle/>
        <a:p>
          <a:endParaRPr lang="en-GB" sz="2000"/>
        </a:p>
      </dgm:t>
    </dgm:pt>
    <dgm:pt modelId="{5CDF0A17-086C-48BB-9C61-1711CF373B1D}" type="sibTrans" cxnId="{422D65E4-EFF3-44DF-ACCD-EA1CA0567553}">
      <dgm:prSet/>
      <dgm:spPr/>
      <dgm:t>
        <a:bodyPr/>
        <a:lstStyle/>
        <a:p>
          <a:endParaRPr lang="en-GB" sz="2000"/>
        </a:p>
      </dgm:t>
    </dgm:pt>
    <dgm:pt modelId="{9F8AC92B-0CFF-4D2A-87E0-238590224107}">
      <dgm:prSet custT="1"/>
      <dgm:spPr/>
      <dgm:t>
        <a:bodyPr/>
        <a:lstStyle/>
        <a:p>
          <a:pPr algn="l">
            <a:lnSpc>
              <a:spcPct val="100000"/>
            </a:lnSpc>
          </a:pPr>
          <a:r>
            <a:rPr lang="en-US" sz="2000" b="0"/>
            <a:t>A fortnightly e-alert with links to relevant pages</a:t>
          </a:r>
          <a:endParaRPr lang="en-GB" sz="2000"/>
        </a:p>
      </dgm:t>
    </dgm:pt>
    <dgm:pt modelId="{20E4AFCF-CF8A-4013-8331-546C0BCF83E2}" type="parTrans" cxnId="{CF9C4C36-4687-433E-9135-2FB4E4E9A99C}">
      <dgm:prSet/>
      <dgm:spPr/>
      <dgm:t>
        <a:bodyPr/>
        <a:lstStyle/>
        <a:p>
          <a:endParaRPr lang="en-GB" sz="2000"/>
        </a:p>
      </dgm:t>
    </dgm:pt>
    <dgm:pt modelId="{1419FC9C-9348-4E38-AC54-98538151E62D}" type="sibTrans" cxnId="{CF9C4C36-4687-433E-9135-2FB4E4E9A99C}">
      <dgm:prSet/>
      <dgm:spPr/>
      <dgm:t>
        <a:bodyPr/>
        <a:lstStyle/>
        <a:p>
          <a:endParaRPr lang="en-GB" sz="2000"/>
        </a:p>
      </dgm:t>
    </dgm:pt>
    <dgm:pt modelId="{C633FD28-E165-4631-82DA-99D4C0D77243}">
      <dgm:prSet custT="1"/>
      <dgm:spPr/>
      <dgm:t>
        <a:bodyPr/>
        <a:lstStyle/>
        <a:p>
          <a:pPr algn="l">
            <a:lnSpc>
              <a:spcPct val="100000"/>
            </a:lnSpc>
          </a:pPr>
          <a:r>
            <a:rPr lang="en-US" sz="2000" b="0" dirty="0"/>
            <a:t>Follow us on X: </a:t>
          </a:r>
          <a:r>
            <a:rPr lang="en-US" sz="2000" dirty="0">
              <a:solidFill>
                <a:srgbClr val="276160"/>
              </a:solidFill>
              <a:hlinkClick xmlns:r="http://schemas.openxmlformats.org/officeDocument/2006/relationships" r:id="rId1">
                <a:extLst>
                  <a:ext uri="{A12FA001-AC4F-418D-AE19-62706E023703}">
                    <ahyp:hlinkClr xmlns:ahyp="http://schemas.microsoft.com/office/drawing/2018/hyperlinkcolor" val="tx"/>
                  </a:ext>
                </a:extLst>
              </a:hlinkClick>
            </a:rPr>
            <a:t>@LegalAidAgency</a:t>
          </a:r>
          <a:endParaRPr lang="en-GB" sz="2000" dirty="0">
            <a:solidFill>
              <a:srgbClr val="276160"/>
            </a:solidFill>
          </a:endParaRPr>
        </a:p>
      </dgm:t>
    </dgm:pt>
    <dgm:pt modelId="{8166A4F0-003E-4E85-A83E-DFE5B0EA1970}" type="parTrans" cxnId="{998CC519-5ACA-499C-8278-9DE36AD1EB9E}">
      <dgm:prSet/>
      <dgm:spPr/>
      <dgm:t>
        <a:bodyPr/>
        <a:lstStyle/>
        <a:p>
          <a:endParaRPr lang="en-GB" sz="2000"/>
        </a:p>
      </dgm:t>
    </dgm:pt>
    <dgm:pt modelId="{948ACCE0-DEDC-4FC8-BD19-5C0E1C06F3DC}" type="sibTrans" cxnId="{998CC519-5ACA-499C-8278-9DE36AD1EB9E}">
      <dgm:prSet/>
      <dgm:spPr/>
      <dgm:t>
        <a:bodyPr/>
        <a:lstStyle/>
        <a:p>
          <a:endParaRPr lang="en-GB" sz="2000"/>
        </a:p>
      </dgm:t>
    </dgm:pt>
    <dgm:pt modelId="{EDE521FA-F07E-47B4-8BFF-7ED707C3B7A6}">
      <dgm:prSet custT="1"/>
      <dgm:spPr/>
      <dgm:t>
        <a:bodyPr/>
        <a:lstStyle/>
        <a:p>
          <a:pPr algn="l">
            <a:lnSpc>
              <a:spcPct val="100000"/>
            </a:lnSpc>
          </a:pPr>
          <a:r>
            <a:rPr lang="en-US" sz="2000" b="0"/>
            <a:t>Join our thousands of subscribers: </a:t>
          </a:r>
          <a:r>
            <a:rPr lang="en-GB" sz="2000">
              <a:solidFill>
                <a:srgbClr val="276160"/>
              </a:solidFill>
              <a:hlinkClick xmlns:r="http://schemas.openxmlformats.org/officeDocument/2006/relationships" r:id="rId2">
                <a:extLst>
                  <a:ext uri="{A12FA001-AC4F-418D-AE19-62706E023703}">
                    <ahyp:hlinkClr xmlns:ahyp="http://schemas.microsoft.com/office/drawing/2018/hyperlinkcolor" val="tx"/>
                  </a:ext>
                </a:extLst>
              </a:hlinkClick>
            </a:rPr>
            <a:t>Sign-up to LAA Bulletin &gt;&gt;</a:t>
          </a:r>
          <a:endParaRPr lang="en-GB" sz="2000">
            <a:solidFill>
              <a:srgbClr val="276160"/>
            </a:solidFill>
          </a:endParaRPr>
        </a:p>
      </dgm:t>
    </dgm:pt>
    <dgm:pt modelId="{13C3D820-DE79-40AF-9605-29C85E259C31}" type="parTrans" cxnId="{ABEA63B1-126E-4E19-BEB4-92B3CA176D01}">
      <dgm:prSet/>
      <dgm:spPr/>
      <dgm:t>
        <a:bodyPr/>
        <a:lstStyle/>
        <a:p>
          <a:endParaRPr lang="en-GB" sz="2000"/>
        </a:p>
      </dgm:t>
    </dgm:pt>
    <dgm:pt modelId="{A08D72C5-E9F6-47A7-9393-B9FBC974CF42}" type="sibTrans" cxnId="{ABEA63B1-126E-4E19-BEB4-92B3CA176D01}">
      <dgm:prSet/>
      <dgm:spPr/>
      <dgm:t>
        <a:bodyPr/>
        <a:lstStyle/>
        <a:p>
          <a:endParaRPr lang="en-GB" sz="2000"/>
        </a:p>
      </dgm:t>
    </dgm:pt>
    <dgm:pt modelId="{47527E50-5219-4043-8AF4-B716E7867316}">
      <dgm:prSet custT="1"/>
      <dgm:spPr/>
      <dgm:t>
        <a:bodyPr/>
        <a:lstStyle/>
        <a:p>
          <a:pPr algn="l">
            <a:lnSpc>
              <a:spcPct val="100000"/>
            </a:lnSpc>
          </a:pPr>
          <a:r>
            <a:rPr lang="en-GB" sz="2000" dirty="0"/>
            <a:t>Read our blog</a:t>
          </a:r>
        </a:p>
      </dgm:t>
    </dgm:pt>
    <dgm:pt modelId="{2D4FDB7A-B06A-4991-86C8-12F3B2300E2D}" type="parTrans" cxnId="{04EFEDE2-1535-4CB3-AD27-F1C0AFA56AF3}">
      <dgm:prSet/>
      <dgm:spPr/>
      <dgm:t>
        <a:bodyPr/>
        <a:lstStyle/>
        <a:p>
          <a:endParaRPr lang="en-GB" sz="2000"/>
        </a:p>
      </dgm:t>
    </dgm:pt>
    <dgm:pt modelId="{80574B66-473E-4701-A6F9-817B8E57E4AD}" type="sibTrans" cxnId="{04EFEDE2-1535-4CB3-AD27-F1C0AFA56AF3}">
      <dgm:prSet/>
      <dgm:spPr/>
      <dgm:t>
        <a:bodyPr/>
        <a:lstStyle/>
        <a:p>
          <a:endParaRPr lang="en-GB" sz="2000"/>
        </a:p>
      </dgm:t>
    </dgm:pt>
    <dgm:pt modelId="{45BA9823-692E-4894-A532-062AAFE1C0DE}">
      <dgm:prSet custT="1"/>
      <dgm:spPr/>
      <dgm:t>
        <a:bodyPr/>
        <a:lstStyle/>
        <a:p>
          <a:pPr algn="l">
            <a:lnSpc>
              <a:spcPct val="100000"/>
            </a:lnSpc>
          </a:pPr>
          <a:r>
            <a:rPr lang="en-US" sz="2000" b="0" dirty="0"/>
            <a:t>Get help from our customer </a:t>
          </a:r>
          <a:r>
            <a:rPr lang="en-GB" sz="2000" dirty="0"/>
            <a:t>service  account:</a:t>
          </a:r>
          <a:r>
            <a:rPr lang="en-GB" sz="2000" dirty="0">
              <a:solidFill>
                <a:srgbClr val="276160"/>
              </a:solidFill>
              <a:hlinkClick xmlns:r="http://schemas.openxmlformats.org/officeDocument/2006/relationships" r:id="rId3" tooltip="https://x.com/laahelpteam">
                <a:extLst>
                  <a:ext uri="{A12FA001-AC4F-418D-AE19-62706E023703}">
                    <ahyp:hlinkClr xmlns:ahyp="http://schemas.microsoft.com/office/drawing/2018/hyperlinkcolor" val="tx"/>
                  </a:ext>
                </a:extLst>
              </a:hlinkClick>
            </a:rPr>
            <a:t>@</a:t>
          </a:r>
          <a:r>
            <a:rPr lang="en-GB" sz="2000" dirty="0" err="1">
              <a:solidFill>
                <a:srgbClr val="276160"/>
              </a:solidFill>
              <a:hlinkClick xmlns:r="http://schemas.openxmlformats.org/officeDocument/2006/relationships" r:id="rId3" tooltip="https://x.com/laahelpteam">
                <a:extLst>
                  <a:ext uri="{A12FA001-AC4F-418D-AE19-62706E023703}">
                    <ahyp:hlinkClr xmlns:ahyp="http://schemas.microsoft.com/office/drawing/2018/hyperlinkcolor" val="tx"/>
                  </a:ext>
                </a:extLst>
              </a:hlinkClick>
            </a:rPr>
            <a:t>LAAHelpTeam</a:t>
          </a:r>
          <a:r>
            <a:rPr lang="en-GB" sz="2000" dirty="0">
              <a:solidFill>
                <a:srgbClr val="276160"/>
              </a:solidFill>
            </a:rPr>
            <a:t> </a:t>
          </a:r>
        </a:p>
      </dgm:t>
    </dgm:pt>
    <dgm:pt modelId="{2C6DA98C-A36E-426F-8394-1BB7CCC95221}" type="parTrans" cxnId="{744AC0F3-3196-4FD8-BC46-E366D016DAB2}">
      <dgm:prSet/>
      <dgm:spPr/>
      <dgm:t>
        <a:bodyPr/>
        <a:lstStyle/>
        <a:p>
          <a:endParaRPr lang="en-GB" sz="2000"/>
        </a:p>
      </dgm:t>
    </dgm:pt>
    <dgm:pt modelId="{6F4AB22E-1574-4944-AAE8-71973F4CA7A2}" type="sibTrans" cxnId="{744AC0F3-3196-4FD8-BC46-E366D016DAB2}">
      <dgm:prSet/>
      <dgm:spPr/>
      <dgm:t>
        <a:bodyPr/>
        <a:lstStyle/>
        <a:p>
          <a:endParaRPr lang="en-GB" sz="2000"/>
        </a:p>
      </dgm:t>
    </dgm:pt>
    <dgm:pt modelId="{61396595-EBD2-4C22-A56F-99D9199A2956}" type="pres">
      <dgm:prSet presAssocID="{6125F5B7-387C-4D68-AD22-9426EAA19B93}" presName="rootnode" presStyleCnt="0">
        <dgm:presLayoutVars>
          <dgm:chMax/>
          <dgm:chPref/>
          <dgm:dir/>
          <dgm:animLvl val="lvl"/>
        </dgm:presLayoutVars>
      </dgm:prSet>
      <dgm:spPr/>
    </dgm:pt>
    <dgm:pt modelId="{FF8030C4-593F-4840-A1B1-870020D41BCB}" type="pres">
      <dgm:prSet presAssocID="{3DBE0109-7FA6-4187-94B7-3DDB588C4465}" presName="composite" presStyleCnt="0"/>
      <dgm:spPr/>
    </dgm:pt>
    <dgm:pt modelId="{C59BA069-A66D-4B36-817C-76B712173D42}" type="pres">
      <dgm:prSet presAssocID="{3DBE0109-7FA6-4187-94B7-3DDB588C4465}" presName="LShape" presStyleLbl="alignNode1" presStyleIdx="0" presStyleCnt="3" custScaleX="137245"/>
      <dgm:spPr/>
    </dgm:pt>
    <dgm:pt modelId="{185F89CF-98A2-4964-8B5C-249B26A1B783}" type="pres">
      <dgm:prSet presAssocID="{3DBE0109-7FA6-4187-94B7-3DDB588C4465}" presName="ParentText" presStyleLbl="revTx" presStyleIdx="0" presStyleCnt="2" custScaleX="146771" custLinFactNeighborX="4157" custLinFactNeighborY="2249">
        <dgm:presLayoutVars>
          <dgm:chMax val="0"/>
          <dgm:chPref val="0"/>
          <dgm:bulletEnabled val="1"/>
        </dgm:presLayoutVars>
      </dgm:prSet>
      <dgm:spPr/>
    </dgm:pt>
    <dgm:pt modelId="{56E93CB9-72B4-4F91-A22C-AF9924480AB8}" type="pres">
      <dgm:prSet presAssocID="{3DBE0109-7FA6-4187-94B7-3DDB588C4465}" presName="Triangle" presStyleLbl="alignNode1" presStyleIdx="1" presStyleCnt="3" custLinFactX="7422" custLinFactNeighborX="100000" custLinFactNeighborY="15324"/>
      <dgm:spPr/>
    </dgm:pt>
    <dgm:pt modelId="{5F885AB2-D831-4A23-9F1A-AF92AB2C5E64}" type="pres">
      <dgm:prSet presAssocID="{501955D5-020C-47D7-8A5C-8BBF7D8BB7DB}" presName="sibTrans" presStyleCnt="0"/>
      <dgm:spPr/>
    </dgm:pt>
    <dgm:pt modelId="{73FF56C9-542D-448A-9426-90AE73A3CB90}" type="pres">
      <dgm:prSet presAssocID="{501955D5-020C-47D7-8A5C-8BBF7D8BB7DB}" presName="space" presStyleCnt="0"/>
      <dgm:spPr/>
    </dgm:pt>
    <dgm:pt modelId="{E059D796-F12F-41CB-9943-9CAF789C0E67}" type="pres">
      <dgm:prSet presAssocID="{95F5C3FB-93E0-49F7-813C-41F0B37D5EFF}" presName="composite" presStyleCnt="0"/>
      <dgm:spPr/>
    </dgm:pt>
    <dgm:pt modelId="{9BC7C547-C38B-4461-9DD9-5C3D0FDC541A}" type="pres">
      <dgm:prSet presAssocID="{95F5C3FB-93E0-49F7-813C-41F0B37D5EFF}" presName="LShape" presStyleLbl="alignNode1" presStyleIdx="2" presStyleCnt="3" custScaleX="127276" custLinFactNeighborX="8775" custLinFactNeighborY="-721"/>
      <dgm:spPr/>
    </dgm:pt>
    <dgm:pt modelId="{1DB7C282-84EA-4A18-AFDC-B0F17F2DC774}" type="pres">
      <dgm:prSet presAssocID="{95F5C3FB-93E0-49F7-813C-41F0B37D5EFF}" presName="ParentText" presStyleLbl="revTx" presStyleIdx="1" presStyleCnt="2" custScaleX="131085" custLinFactNeighborX="15657" custLinFactNeighborY="6231">
        <dgm:presLayoutVars>
          <dgm:chMax val="0"/>
          <dgm:chPref val="0"/>
          <dgm:bulletEnabled val="1"/>
        </dgm:presLayoutVars>
      </dgm:prSet>
      <dgm:spPr/>
    </dgm:pt>
  </dgm:ptLst>
  <dgm:cxnLst>
    <dgm:cxn modelId="{998CC519-5ACA-499C-8278-9DE36AD1EB9E}" srcId="{95F5C3FB-93E0-49F7-813C-41F0B37D5EFF}" destId="{C633FD28-E165-4631-82DA-99D4C0D77243}" srcOrd="0" destOrd="0" parTransId="{8166A4F0-003E-4E85-A83E-DFE5B0EA1970}" sibTransId="{948ACCE0-DEDC-4FC8-BD19-5C0E1C06F3DC}"/>
    <dgm:cxn modelId="{7C115228-541B-44C9-B48C-E36901399891}" type="presOf" srcId="{47527E50-5219-4043-8AF4-B716E7867316}" destId="{1DB7C282-84EA-4A18-AFDC-B0F17F2DC774}" srcOrd="0" destOrd="3" presId="urn:microsoft.com/office/officeart/2009/3/layout/StepUpProcess"/>
    <dgm:cxn modelId="{C188E02D-5560-459A-8E2F-F90D440C4659}" srcId="{6125F5B7-387C-4D68-AD22-9426EAA19B93}" destId="{3DBE0109-7FA6-4187-94B7-3DDB588C4465}" srcOrd="0" destOrd="0" parTransId="{EA459259-A947-4DC1-BB4A-438877AD1EA7}" sibTransId="{501955D5-020C-47D7-8A5C-8BBF7D8BB7DB}"/>
    <dgm:cxn modelId="{CF9C4C36-4687-433E-9135-2FB4E4E9A99C}" srcId="{3DBE0109-7FA6-4187-94B7-3DDB588C4465}" destId="{9F8AC92B-0CFF-4D2A-87E0-238590224107}" srcOrd="0" destOrd="0" parTransId="{20E4AFCF-CF8A-4013-8331-546C0BCF83E2}" sibTransId="{1419FC9C-9348-4E38-AC54-98538151E62D}"/>
    <dgm:cxn modelId="{77C0B73E-A206-49C6-B954-6D0F59A3FE7D}" type="presOf" srcId="{9F8AC92B-0CFF-4D2A-87E0-238590224107}" destId="{185F89CF-98A2-4964-8B5C-249B26A1B783}" srcOrd="0" destOrd="1" presId="urn:microsoft.com/office/officeart/2009/3/layout/StepUpProcess"/>
    <dgm:cxn modelId="{0CC12741-2720-4FEC-871A-0D77FFE358D3}" type="presOf" srcId="{95F5C3FB-93E0-49F7-813C-41F0B37D5EFF}" destId="{1DB7C282-84EA-4A18-AFDC-B0F17F2DC774}" srcOrd="0" destOrd="0" presId="urn:microsoft.com/office/officeart/2009/3/layout/StepUpProcess"/>
    <dgm:cxn modelId="{9D260843-08D6-410A-8507-C489CA86CECB}" type="presOf" srcId="{EDE521FA-F07E-47B4-8BFF-7ED707C3B7A6}" destId="{185F89CF-98A2-4964-8B5C-249B26A1B783}" srcOrd="0" destOrd="2" presId="urn:microsoft.com/office/officeart/2009/3/layout/StepUpProcess"/>
    <dgm:cxn modelId="{B396C549-5913-481C-B78D-E3C1F9CC05C9}" type="presOf" srcId="{3DBE0109-7FA6-4187-94B7-3DDB588C4465}" destId="{185F89CF-98A2-4964-8B5C-249B26A1B783}" srcOrd="0" destOrd="0" presId="urn:microsoft.com/office/officeart/2009/3/layout/StepUpProcess"/>
    <dgm:cxn modelId="{6DFDFE75-DBF1-491E-844F-8C9EB0C41FA5}" type="presOf" srcId="{45BA9823-692E-4894-A532-062AAFE1C0DE}" destId="{1DB7C282-84EA-4A18-AFDC-B0F17F2DC774}" srcOrd="0" destOrd="2" presId="urn:microsoft.com/office/officeart/2009/3/layout/StepUpProcess"/>
    <dgm:cxn modelId="{E1AB208A-4A4D-41BC-8EAC-3F2BCB626361}" type="presOf" srcId="{6125F5B7-387C-4D68-AD22-9426EAA19B93}" destId="{61396595-EBD2-4C22-A56F-99D9199A2956}" srcOrd="0" destOrd="0" presId="urn:microsoft.com/office/officeart/2009/3/layout/StepUpProcess"/>
    <dgm:cxn modelId="{ABEA63B1-126E-4E19-BEB4-92B3CA176D01}" srcId="{3DBE0109-7FA6-4187-94B7-3DDB588C4465}" destId="{EDE521FA-F07E-47B4-8BFF-7ED707C3B7A6}" srcOrd="1" destOrd="0" parTransId="{13C3D820-DE79-40AF-9605-29C85E259C31}" sibTransId="{A08D72C5-E9F6-47A7-9393-B9FBC974CF42}"/>
    <dgm:cxn modelId="{B57385E2-450A-4972-8744-4212C977C86B}" type="presOf" srcId="{C633FD28-E165-4631-82DA-99D4C0D77243}" destId="{1DB7C282-84EA-4A18-AFDC-B0F17F2DC774}" srcOrd="0" destOrd="1" presId="urn:microsoft.com/office/officeart/2009/3/layout/StepUpProcess"/>
    <dgm:cxn modelId="{04EFEDE2-1535-4CB3-AD27-F1C0AFA56AF3}" srcId="{95F5C3FB-93E0-49F7-813C-41F0B37D5EFF}" destId="{47527E50-5219-4043-8AF4-B716E7867316}" srcOrd="2" destOrd="0" parTransId="{2D4FDB7A-B06A-4991-86C8-12F3B2300E2D}" sibTransId="{80574B66-473E-4701-A6F9-817B8E57E4AD}"/>
    <dgm:cxn modelId="{422D65E4-EFF3-44DF-ACCD-EA1CA0567553}" srcId="{6125F5B7-387C-4D68-AD22-9426EAA19B93}" destId="{95F5C3FB-93E0-49F7-813C-41F0B37D5EFF}" srcOrd="1" destOrd="0" parTransId="{A72BB4E7-4546-4D46-AC10-58EB7E6F039F}" sibTransId="{5CDF0A17-086C-48BB-9C61-1711CF373B1D}"/>
    <dgm:cxn modelId="{744AC0F3-3196-4FD8-BC46-E366D016DAB2}" srcId="{95F5C3FB-93E0-49F7-813C-41F0B37D5EFF}" destId="{45BA9823-692E-4894-A532-062AAFE1C0DE}" srcOrd="1" destOrd="0" parTransId="{2C6DA98C-A36E-426F-8394-1BB7CCC95221}" sibTransId="{6F4AB22E-1574-4944-AAE8-71973F4CA7A2}"/>
    <dgm:cxn modelId="{60DE42B7-A720-4EB8-A826-7BE9BC143EE2}" type="presParOf" srcId="{61396595-EBD2-4C22-A56F-99D9199A2956}" destId="{FF8030C4-593F-4840-A1B1-870020D41BCB}" srcOrd="0" destOrd="0" presId="urn:microsoft.com/office/officeart/2009/3/layout/StepUpProcess"/>
    <dgm:cxn modelId="{7497D9C7-196D-4F6C-9806-C69260478E73}" type="presParOf" srcId="{FF8030C4-593F-4840-A1B1-870020D41BCB}" destId="{C59BA069-A66D-4B36-817C-76B712173D42}" srcOrd="0" destOrd="0" presId="urn:microsoft.com/office/officeart/2009/3/layout/StepUpProcess"/>
    <dgm:cxn modelId="{3B31CF25-D340-44B3-80E9-C8A3B1D1F480}" type="presParOf" srcId="{FF8030C4-593F-4840-A1B1-870020D41BCB}" destId="{185F89CF-98A2-4964-8B5C-249B26A1B783}" srcOrd="1" destOrd="0" presId="urn:microsoft.com/office/officeart/2009/3/layout/StepUpProcess"/>
    <dgm:cxn modelId="{AC93787D-5F01-4C8A-9807-D4C8DDFF8082}" type="presParOf" srcId="{FF8030C4-593F-4840-A1B1-870020D41BCB}" destId="{56E93CB9-72B4-4F91-A22C-AF9924480AB8}" srcOrd="2" destOrd="0" presId="urn:microsoft.com/office/officeart/2009/3/layout/StepUpProcess"/>
    <dgm:cxn modelId="{15811985-AC59-4B08-BE3D-F5F404071298}" type="presParOf" srcId="{61396595-EBD2-4C22-A56F-99D9199A2956}" destId="{5F885AB2-D831-4A23-9F1A-AF92AB2C5E64}" srcOrd="1" destOrd="0" presId="urn:microsoft.com/office/officeart/2009/3/layout/StepUpProcess"/>
    <dgm:cxn modelId="{B51A8388-CB10-4FAC-9562-16BA2AB05C6E}" type="presParOf" srcId="{5F885AB2-D831-4A23-9F1A-AF92AB2C5E64}" destId="{73FF56C9-542D-448A-9426-90AE73A3CB90}" srcOrd="0" destOrd="0" presId="urn:microsoft.com/office/officeart/2009/3/layout/StepUpProcess"/>
    <dgm:cxn modelId="{7102BE15-EF99-40B0-886E-5FF8D2A6FD6D}" type="presParOf" srcId="{61396595-EBD2-4C22-A56F-99D9199A2956}" destId="{E059D796-F12F-41CB-9943-9CAF789C0E67}" srcOrd="2" destOrd="0" presId="urn:microsoft.com/office/officeart/2009/3/layout/StepUpProcess"/>
    <dgm:cxn modelId="{C73039A7-F4B4-48A7-A99A-4F5A6B451D07}" type="presParOf" srcId="{E059D796-F12F-41CB-9943-9CAF789C0E67}" destId="{9BC7C547-C38B-4461-9DD9-5C3D0FDC541A}" srcOrd="0" destOrd="0" presId="urn:microsoft.com/office/officeart/2009/3/layout/StepUpProcess"/>
    <dgm:cxn modelId="{49B3BBED-CC1A-460D-8158-5363D9C72759}" type="presParOf" srcId="{E059D796-F12F-41CB-9943-9CAF789C0E67}" destId="{1DB7C282-84EA-4A18-AFDC-B0F17F2DC774}"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A5DF26-28A4-49BE-825D-32A0F9B644C1}">
      <dsp:nvSpPr>
        <dsp:cNvPr id="0" name=""/>
        <dsp:cNvSpPr/>
      </dsp:nvSpPr>
      <dsp:spPr>
        <a:xfrm>
          <a:off x="0" y="235980"/>
          <a:ext cx="10138391" cy="10395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6852" tIns="312420" rIns="786852" bIns="142240" numCol="1" spcCol="1270" anchor="t" anchorCtr="0">
          <a:noAutofit/>
        </a:bodyPr>
        <a:lstStyle/>
        <a:p>
          <a:pPr marL="228600" lvl="1" indent="-228600" algn="l" defTabSz="889000">
            <a:lnSpc>
              <a:spcPct val="90000"/>
            </a:lnSpc>
            <a:spcBef>
              <a:spcPct val="0"/>
            </a:spcBef>
            <a:spcAft>
              <a:spcPct val="15000"/>
            </a:spcAft>
            <a:buFont typeface="Arial" panose="020B0604020202020204" pitchFamily="34" charset="0"/>
            <a:buChar char="•"/>
          </a:pPr>
          <a:r>
            <a:rPr lang="en-GB" sz="2000" kern="1200" dirty="0">
              <a:solidFill>
                <a:srgbClr val="276160"/>
              </a:solidFill>
              <a:hlinkClick xmlns:r="http://schemas.openxmlformats.org/officeDocument/2006/relationships" r:id="rId1">
                <a:extLst>
                  <a:ext uri="{A12FA001-AC4F-418D-AE19-62706E023703}">
                    <ahyp:hlinkClr xmlns:ahyp="http://schemas.microsoft.com/office/drawing/2018/hyperlinkcolor" val="tx"/>
                  </a:ext>
                </a:extLst>
              </a:hlinkClick>
            </a:rPr>
            <a:t>Criminal legal aid – Legal Aid Learning</a:t>
          </a:r>
          <a:endParaRPr lang="en-GB" sz="2000" b="1" kern="1200" dirty="0">
            <a:solidFill>
              <a:srgbClr val="276160"/>
            </a:solidFill>
            <a:latin typeface="+mn-lt"/>
            <a:cs typeface="Arial" panose="020B0604020202020204" pitchFamily="34" charset="0"/>
          </a:endParaRPr>
        </a:p>
        <a:p>
          <a:pPr marL="228600" lvl="1" indent="-228600" algn="l" defTabSz="889000">
            <a:lnSpc>
              <a:spcPct val="90000"/>
            </a:lnSpc>
            <a:spcBef>
              <a:spcPct val="0"/>
            </a:spcBef>
            <a:spcAft>
              <a:spcPct val="15000"/>
            </a:spcAft>
            <a:buClr>
              <a:schemeClr val="tx1"/>
            </a:buClr>
            <a:buChar char="•"/>
          </a:pPr>
          <a:r>
            <a:rPr lang="en-GB" sz="2000" kern="1200" dirty="0">
              <a:solidFill>
                <a:srgbClr val="276160"/>
              </a:solidFill>
              <a:hlinkClick xmlns:r="http://schemas.openxmlformats.org/officeDocument/2006/relationships" r:id="rId2">
                <a:extLst>
                  <a:ext uri="{A12FA001-AC4F-418D-AE19-62706E023703}">
                    <ahyp:hlinkClr xmlns:ahyp="http://schemas.microsoft.com/office/drawing/2018/hyperlinkcolor" val="tx"/>
                  </a:ext>
                </a:extLst>
              </a:hlinkClick>
            </a:rPr>
            <a:t>GANGBO applications – Legal Aid Learning</a:t>
          </a:r>
          <a:endParaRPr lang="en-US" sz="2000" b="0" i="0" kern="1200" spc="0" baseline="0" dirty="0">
            <a:solidFill>
              <a:srgbClr val="276160"/>
            </a:solidFill>
            <a:latin typeface="+mn-lt"/>
          </a:endParaRPr>
        </a:p>
      </dsp:txBody>
      <dsp:txXfrm>
        <a:off x="0" y="235980"/>
        <a:ext cx="10138391" cy="1039500"/>
      </dsp:txXfrm>
    </dsp:sp>
    <dsp:sp modelId="{FE77AF1C-3A89-4C0E-AAED-39D2B822CEDF}">
      <dsp:nvSpPr>
        <dsp:cNvPr id="0" name=""/>
        <dsp:cNvSpPr/>
      </dsp:nvSpPr>
      <dsp:spPr>
        <a:xfrm>
          <a:off x="506919" y="14580"/>
          <a:ext cx="7096873" cy="4428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8245" tIns="0" rIns="268245" bIns="0" numCol="1" spcCol="1270" anchor="ctr" anchorCtr="0">
          <a:noAutofit/>
        </a:bodyPr>
        <a:lstStyle/>
        <a:p>
          <a:pPr marL="0" lvl="0" indent="0" algn="l" defTabSz="889000">
            <a:lnSpc>
              <a:spcPct val="90000"/>
            </a:lnSpc>
            <a:spcBef>
              <a:spcPct val="0"/>
            </a:spcBef>
            <a:spcAft>
              <a:spcPct val="35000"/>
            </a:spcAft>
            <a:buNone/>
          </a:pPr>
          <a:r>
            <a:rPr lang="en-GB" sz="2000" b="1" kern="1200" dirty="0">
              <a:latin typeface="+mn-lt"/>
              <a:cs typeface="Arial" panose="020B0604020202020204" pitchFamily="34" charset="0"/>
            </a:rPr>
            <a:t>LAA training and support website</a:t>
          </a:r>
        </a:p>
      </dsp:txBody>
      <dsp:txXfrm>
        <a:off x="528535" y="36196"/>
        <a:ext cx="7053641" cy="399568"/>
      </dsp:txXfrm>
    </dsp:sp>
    <dsp:sp modelId="{7DE851C5-0674-4852-9164-1C7D751A0721}">
      <dsp:nvSpPr>
        <dsp:cNvPr id="0" name=""/>
        <dsp:cNvSpPr/>
      </dsp:nvSpPr>
      <dsp:spPr>
        <a:xfrm>
          <a:off x="0" y="1577881"/>
          <a:ext cx="10138391" cy="9922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6852" tIns="312420" rIns="786852" bIns="142240" numCol="1" spcCol="1270" anchor="t" anchorCtr="0">
          <a:noAutofit/>
        </a:bodyPr>
        <a:lstStyle/>
        <a:p>
          <a:pPr marL="228600" lvl="1" indent="-228600" algn="l" defTabSz="889000">
            <a:lnSpc>
              <a:spcPct val="90000"/>
            </a:lnSpc>
            <a:spcBef>
              <a:spcPct val="0"/>
            </a:spcBef>
            <a:spcAft>
              <a:spcPct val="15000"/>
            </a:spcAft>
            <a:buChar char="•"/>
          </a:pPr>
          <a:r>
            <a:rPr lang="en-GB" sz="2000" b="0" kern="1200" dirty="0">
              <a:latin typeface="+mn-lt"/>
              <a:cs typeface="Arial" panose="020B0604020202020204" pitchFamily="34" charset="0"/>
            </a:rPr>
            <a:t>Use Webchat for help with IT system issues</a:t>
          </a:r>
          <a:r>
            <a:rPr lang="en-GB" sz="2000" b="0" kern="1200" dirty="0">
              <a:solidFill>
                <a:srgbClr val="276160"/>
              </a:solidFill>
              <a:latin typeface="+mn-lt"/>
              <a:cs typeface="Arial" panose="020B0604020202020204" pitchFamily="34" charset="0"/>
            </a:rPr>
            <a:t>: </a:t>
          </a:r>
          <a:r>
            <a:rPr lang="en-GB" sz="2000" b="0" i="0" kern="1200" dirty="0">
              <a:solidFill>
                <a:srgbClr val="276160"/>
              </a:solidFill>
              <a:latin typeface="+mn-lt"/>
              <a:hlinkClick xmlns:r="http://schemas.openxmlformats.org/officeDocument/2006/relationships" r:id="rId3">
                <a:extLst>
                  <a:ext uri="{A12FA001-AC4F-418D-AE19-62706E023703}">
                    <ahyp:hlinkClr xmlns:ahyp="http://schemas.microsoft.com/office/drawing/2018/hyperlinkcolor" val="tx"/>
                  </a:ext>
                </a:extLst>
              </a:hlinkClick>
            </a:rPr>
            <a:t>Online-Support@justice.gov.uk</a:t>
          </a:r>
          <a:r>
            <a:rPr lang="en-GB" sz="2000" b="0" i="0" kern="1200" dirty="0">
              <a:solidFill>
                <a:srgbClr val="276160"/>
              </a:solidFill>
              <a:latin typeface="+mn-lt"/>
            </a:rPr>
            <a:t> </a:t>
          </a:r>
          <a:endParaRPr lang="en-GB" sz="2000" b="1" kern="1200" dirty="0">
            <a:latin typeface="+mn-lt"/>
            <a:cs typeface="Arial" panose="020B0604020202020204" pitchFamily="34" charset="0"/>
          </a:endParaRPr>
        </a:p>
      </dsp:txBody>
      <dsp:txXfrm>
        <a:off x="0" y="1577881"/>
        <a:ext cx="10138391" cy="992250"/>
      </dsp:txXfrm>
    </dsp:sp>
    <dsp:sp modelId="{CDECDB88-6AE6-4DE5-B84E-47EB1C2F2BE0}">
      <dsp:nvSpPr>
        <dsp:cNvPr id="0" name=""/>
        <dsp:cNvSpPr/>
      </dsp:nvSpPr>
      <dsp:spPr>
        <a:xfrm>
          <a:off x="506919" y="1356481"/>
          <a:ext cx="7096873" cy="4428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8245" tIns="0" rIns="268245" bIns="0" numCol="1" spcCol="1270" anchor="ctr" anchorCtr="0">
          <a:noAutofit/>
        </a:bodyPr>
        <a:lstStyle/>
        <a:p>
          <a:pPr marL="0" lvl="0" indent="0" algn="l" defTabSz="889000">
            <a:lnSpc>
              <a:spcPct val="90000"/>
            </a:lnSpc>
            <a:spcBef>
              <a:spcPct val="0"/>
            </a:spcBef>
            <a:spcAft>
              <a:spcPct val="35000"/>
            </a:spcAft>
            <a:buNone/>
          </a:pPr>
          <a:r>
            <a:rPr lang="en-GB" sz="2000" b="1" kern="1200" dirty="0">
              <a:latin typeface="+mn-lt"/>
              <a:cs typeface="Arial" panose="020B0604020202020204" pitchFamily="34" charset="0"/>
            </a:rPr>
            <a:t>Online Support Webchat</a:t>
          </a:r>
        </a:p>
      </dsp:txBody>
      <dsp:txXfrm>
        <a:off x="528535" y="1378097"/>
        <a:ext cx="7053641" cy="399568"/>
      </dsp:txXfrm>
    </dsp:sp>
    <dsp:sp modelId="{64286BCF-409A-4199-93D7-EC97D8E5BBF6}">
      <dsp:nvSpPr>
        <dsp:cNvPr id="0" name=""/>
        <dsp:cNvSpPr/>
      </dsp:nvSpPr>
      <dsp:spPr>
        <a:xfrm>
          <a:off x="0" y="2872531"/>
          <a:ext cx="10138391" cy="18427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6852" tIns="312420" rIns="786852" bIns="142240" numCol="1" spcCol="1270" anchor="t" anchorCtr="0">
          <a:noAutofit/>
        </a:bodyPr>
        <a:lstStyle/>
        <a:p>
          <a:pPr marL="228600" lvl="1" indent="-228600" algn="l" defTabSz="889000">
            <a:lnSpc>
              <a:spcPct val="90000"/>
            </a:lnSpc>
            <a:spcBef>
              <a:spcPct val="0"/>
            </a:spcBef>
            <a:spcAft>
              <a:spcPct val="15000"/>
            </a:spcAft>
            <a:buChar char="•"/>
          </a:pPr>
          <a:r>
            <a:rPr lang="en-GB" sz="2000" kern="1200" dirty="0">
              <a:latin typeface="+mn-lt"/>
              <a:cs typeface="Arial" panose="020B0604020202020204" pitchFamily="34" charset="0"/>
            </a:rPr>
            <a:t>Our ‘</a:t>
          </a:r>
          <a:r>
            <a:rPr lang="en-GB" sz="2000" kern="1200" dirty="0" err="1">
              <a:latin typeface="+mn-lt"/>
              <a:cs typeface="Arial" panose="020B0604020202020204" pitchFamily="34" charset="0"/>
            </a:rPr>
            <a:t>HelpUsSayYes</a:t>
          </a:r>
          <a:r>
            <a:rPr lang="en-GB" sz="2000" kern="1200" dirty="0">
              <a:latin typeface="+mn-lt"/>
              <a:cs typeface="Arial" panose="020B0604020202020204" pitchFamily="34" charset="0"/>
            </a:rPr>
            <a:t>’ webinars focus on areas where there have been issues or high enquiry levels</a:t>
          </a:r>
        </a:p>
        <a:p>
          <a:pPr marL="228600" lvl="1" indent="-228600" algn="l" defTabSz="889000">
            <a:lnSpc>
              <a:spcPct val="90000"/>
            </a:lnSpc>
            <a:spcBef>
              <a:spcPct val="0"/>
            </a:spcBef>
            <a:spcAft>
              <a:spcPct val="15000"/>
            </a:spcAft>
            <a:buChar char="•"/>
          </a:pPr>
          <a:r>
            <a:rPr lang="en-GB" sz="2000" kern="1200" dirty="0">
              <a:latin typeface="+mn-lt"/>
              <a:cs typeface="Arial" panose="020B0604020202020204" pitchFamily="34" charset="0"/>
            </a:rPr>
            <a:t>Popular sessions are posted on the training website: </a:t>
          </a:r>
          <a:r>
            <a:rPr lang="en-GB" sz="2000" kern="1200" dirty="0">
              <a:solidFill>
                <a:srgbClr val="276160"/>
              </a:solidFill>
              <a:latin typeface="+mn-lt"/>
              <a:cs typeface="Arial" panose="020B0604020202020204" pitchFamily="34" charset="0"/>
              <a:hlinkClick xmlns:r="http://schemas.openxmlformats.org/officeDocument/2006/relationships" r:id="rId4">
                <a:extLst>
                  <a:ext uri="{A12FA001-AC4F-418D-AE19-62706E023703}">
                    <ahyp:hlinkClr xmlns:ahyp="http://schemas.microsoft.com/office/drawing/2018/hyperlinkcolor" val="tx"/>
                  </a:ext>
                </a:extLst>
              </a:hlinkClick>
            </a:rPr>
            <a:t>Ministry of Justice</a:t>
          </a:r>
          <a:r>
            <a:rPr lang="en-GB" sz="2000" kern="1200" dirty="0">
              <a:solidFill>
                <a:srgbClr val="276160"/>
              </a:solidFill>
              <a:latin typeface="+mn-lt"/>
              <a:cs typeface="Arial" panose="020B0604020202020204" pitchFamily="34" charset="0"/>
            </a:rPr>
            <a:t> </a:t>
          </a:r>
          <a:r>
            <a:rPr lang="en-GB" sz="2000" kern="1200" dirty="0">
              <a:latin typeface="+mn-lt"/>
              <a:cs typeface="Arial" panose="020B0604020202020204" pitchFamily="34" charset="0"/>
            </a:rPr>
            <a:t>and the LAA YouTube channel: </a:t>
          </a:r>
          <a:r>
            <a:rPr lang="en-GB" sz="2000" kern="1200" dirty="0">
              <a:solidFill>
                <a:srgbClr val="276160"/>
              </a:solidFill>
              <a:latin typeface="+mn-lt"/>
              <a:hlinkClick xmlns:r="http://schemas.openxmlformats.org/officeDocument/2006/relationships" r:id="rId5" tooltip="https://www.youtube.com/@legalaidagency4058?app=desktop">
                <a:extLst>
                  <a:ext uri="{A12FA001-AC4F-418D-AE19-62706E023703}">
                    <ahyp:hlinkClr xmlns:ahyp="http://schemas.microsoft.com/office/drawing/2018/hyperlinkcolor" val="tx"/>
                  </a:ext>
                </a:extLst>
              </a:hlinkClick>
            </a:rPr>
            <a:t>Legal Aid Agency </a:t>
          </a:r>
          <a:r>
            <a:rPr lang="en-GB" sz="2000" kern="1200" dirty="0" err="1">
              <a:solidFill>
                <a:srgbClr val="276160"/>
              </a:solidFill>
              <a:latin typeface="+mn-lt"/>
              <a:hlinkClick xmlns:r="http://schemas.openxmlformats.org/officeDocument/2006/relationships" r:id="rId5" tooltip="https://www.youtube.com/@legalaidagency4058?app=desktop">
                <a:extLst>
                  <a:ext uri="{A12FA001-AC4F-418D-AE19-62706E023703}">
                    <ahyp:hlinkClr xmlns:ahyp="http://schemas.microsoft.com/office/drawing/2018/hyperlinkcolor" val="tx"/>
                  </a:ext>
                </a:extLst>
              </a:hlinkClick>
            </a:rPr>
            <a:t>youtube</a:t>
          </a:r>
          <a:r>
            <a:rPr lang="en-GB" sz="2000" kern="1200" dirty="0">
              <a:solidFill>
                <a:srgbClr val="276160"/>
              </a:solidFill>
              <a:latin typeface="+mn-lt"/>
              <a:hlinkClick xmlns:r="http://schemas.openxmlformats.org/officeDocument/2006/relationships" r:id="rId5" tooltip="https://www.youtube.com/@legalaidagency4058?app=desktop">
                <a:extLst>
                  <a:ext uri="{A12FA001-AC4F-418D-AE19-62706E023703}">
                    <ahyp:hlinkClr xmlns:ahyp="http://schemas.microsoft.com/office/drawing/2018/hyperlinkcolor" val="tx"/>
                  </a:ext>
                </a:extLst>
              </a:hlinkClick>
            </a:rPr>
            <a:t> channel</a:t>
          </a:r>
          <a:r>
            <a:rPr lang="en-GB" sz="2000" kern="1200" dirty="0">
              <a:solidFill>
                <a:srgbClr val="276160"/>
              </a:solidFill>
              <a:latin typeface="+mn-lt"/>
            </a:rPr>
            <a:t> </a:t>
          </a:r>
          <a:r>
            <a:rPr lang="en-GB" sz="2000" kern="1200" dirty="0">
              <a:latin typeface="+mn-lt"/>
            </a:rPr>
            <a:t>Remember to like and subscribe!</a:t>
          </a:r>
          <a:endParaRPr lang="en-GB" sz="2000" kern="1200" dirty="0">
            <a:latin typeface="+mn-lt"/>
            <a:cs typeface="Arial" panose="020B0604020202020204" pitchFamily="34" charset="0"/>
          </a:endParaRPr>
        </a:p>
      </dsp:txBody>
      <dsp:txXfrm>
        <a:off x="0" y="2872531"/>
        <a:ext cx="10138391" cy="1842750"/>
      </dsp:txXfrm>
    </dsp:sp>
    <dsp:sp modelId="{DE41F533-A90B-4791-A97F-D2263066D35F}">
      <dsp:nvSpPr>
        <dsp:cNvPr id="0" name=""/>
        <dsp:cNvSpPr/>
      </dsp:nvSpPr>
      <dsp:spPr>
        <a:xfrm>
          <a:off x="506919" y="2651131"/>
          <a:ext cx="7096873" cy="4428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8245" tIns="0" rIns="268245" bIns="0" numCol="1" spcCol="1270" anchor="ctr" anchorCtr="0">
          <a:noAutofit/>
        </a:bodyPr>
        <a:lstStyle/>
        <a:p>
          <a:pPr marL="0" lvl="0" indent="0" algn="l" defTabSz="889000">
            <a:lnSpc>
              <a:spcPct val="90000"/>
            </a:lnSpc>
            <a:spcBef>
              <a:spcPct val="0"/>
            </a:spcBef>
            <a:spcAft>
              <a:spcPct val="35000"/>
            </a:spcAft>
            <a:buNone/>
          </a:pPr>
          <a:r>
            <a:rPr lang="en-GB" sz="2000" b="1" kern="1200">
              <a:latin typeface="+mn-lt"/>
              <a:cs typeface="Arial" panose="020B0604020202020204" pitchFamily="34" charset="0"/>
            </a:rPr>
            <a:t>Webinar Recordings</a:t>
          </a:r>
        </a:p>
      </dsp:txBody>
      <dsp:txXfrm>
        <a:off x="528535" y="2672747"/>
        <a:ext cx="7053641" cy="3995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BA069-A66D-4B36-817C-76B712173D42}">
      <dsp:nvSpPr>
        <dsp:cNvPr id="0" name=""/>
        <dsp:cNvSpPr/>
      </dsp:nvSpPr>
      <dsp:spPr>
        <a:xfrm rot="5400000">
          <a:off x="3965467" y="-276001"/>
          <a:ext cx="1482816" cy="3386347"/>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5F89CF-98A2-4964-8B5C-249B26A1B783}">
      <dsp:nvSpPr>
        <dsp:cNvPr id="0" name=""/>
        <dsp:cNvSpPr/>
      </dsp:nvSpPr>
      <dsp:spPr>
        <a:xfrm>
          <a:off x="3289622" y="921670"/>
          <a:ext cx="3269410" cy="19525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100000"/>
            </a:lnSpc>
            <a:spcBef>
              <a:spcPct val="0"/>
            </a:spcBef>
            <a:spcAft>
              <a:spcPct val="35000"/>
            </a:spcAft>
            <a:buNone/>
          </a:pPr>
          <a:r>
            <a:rPr lang="en-US" sz="2000" b="1" kern="1200"/>
            <a:t>Legal Aid Bulletin</a:t>
          </a:r>
          <a:endParaRPr lang="en-GB" sz="2000" kern="1200"/>
        </a:p>
        <a:p>
          <a:pPr marL="228600" lvl="1" indent="-228600" algn="l" defTabSz="889000">
            <a:lnSpc>
              <a:spcPct val="100000"/>
            </a:lnSpc>
            <a:spcBef>
              <a:spcPct val="0"/>
            </a:spcBef>
            <a:spcAft>
              <a:spcPct val="15000"/>
            </a:spcAft>
            <a:buChar char="•"/>
          </a:pPr>
          <a:r>
            <a:rPr lang="en-US" sz="2000" b="0" kern="1200"/>
            <a:t>A fortnightly e-alert with links to relevant pages</a:t>
          </a:r>
          <a:endParaRPr lang="en-GB" sz="2000" kern="1200"/>
        </a:p>
        <a:p>
          <a:pPr marL="228600" lvl="1" indent="-228600" algn="l" defTabSz="889000">
            <a:lnSpc>
              <a:spcPct val="100000"/>
            </a:lnSpc>
            <a:spcBef>
              <a:spcPct val="0"/>
            </a:spcBef>
            <a:spcAft>
              <a:spcPct val="15000"/>
            </a:spcAft>
            <a:buChar char="•"/>
          </a:pPr>
          <a:r>
            <a:rPr lang="en-US" sz="2000" b="0" kern="1200"/>
            <a:t>Join our thousands of subscribers: </a:t>
          </a:r>
          <a:r>
            <a:rPr lang="en-GB" sz="2000" kern="1200">
              <a:solidFill>
                <a:srgbClr val="276160"/>
              </a:solidFill>
              <a:hlinkClick xmlns:r="http://schemas.openxmlformats.org/officeDocument/2006/relationships" r:id="rId1">
                <a:extLst>
                  <a:ext uri="{A12FA001-AC4F-418D-AE19-62706E023703}">
                    <ahyp:hlinkClr xmlns:ahyp="http://schemas.microsoft.com/office/drawing/2018/hyperlinkcolor" val="tx"/>
                  </a:ext>
                </a:extLst>
              </a:hlinkClick>
            </a:rPr>
            <a:t>Sign-up to LAA Bulletin &gt;&gt;</a:t>
          </a:r>
          <a:endParaRPr lang="en-GB" sz="2000" kern="1200">
            <a:solidFill>
              <a:srgbClr val="276160"/>
            </a:solidFill>
          </a:endParaRPr>
        </a:p>
      </dsp:txBody>
      <dsp:txXfrm>
        <a:off x="3289622" y="921670"/>
        <a:ext cx="3269410" cy="1952586"/>
      </dsp:txXfrm>
    </dsp:sp>
    <dsp:sp modelId="{56E93CB9-72B4-4F91-A22C-AF9924480AB8}">
      <dsp:nvSpPr>
        <dsp:cNvPr id="0" name=""/>
        <dsp:cNvSpPr/>
      </dsp:nvSpPr>
      <dsp:spPr>
        <a:xfrm>
          <a:off x="5976701" y="66240"/>
          <a:ext cx="420294" cy="420294"/>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C7C547-C38B-4461-9DD9-5C3D0FDC541A}">
      <dsp:nvSpPr>
        <dsp:cNvPr id="0" name=""/>
        <dsp:cNvSpPr/>
      </dsp:nvSpPr>
      <dsp:spPr>
        <a:xfrm rot="5400000">
          <a:off x="7766373" y="-838497"/>
          <a:ext cx="1482816" cy="3140374"/>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B7C282-84EA-4A18-AFDC-B0F17F2DC774}">
      <dsp:nvSpPr>
        <dsp:cNvPr id="0" name=""/>
        <dsp:cNvSpPr/>
      </dsp:nvSpPr>
      <dsp:spPr>
        <a:xfrm>
          <a:off x="7304892" y="367573"/>
          <a:ext cx="2919995" cy="19525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100000"/>
            </a:lnSpc>
            <a:spcBef>
              <a:spcPct val="0"/>
            </a:spcBef>
            <a:spcAft>
              <a:spcPct val="35000"/>
            </a:spcAft>
            <a:buNone/>
          </a:pPr>
          <a:r>
            <a:rPr lang="en-US" sz="2000" b="1" kern="1200"/>
            <a:t>Social Media</a:t>
          </a:r>
          <a:endParaRPr lang="en-GB" sz="2000" kern="1200"/>
        </a:p>
        <a:p>
          <a:pPr marL="228600" lvl="1" indent="-228600" algn="l" defTabSz="889000">
            <a:lnSpc>
              <a:spcPct val="100000"/>
            </a:lnSpc>
            <a:spcBef>
              <a:spcPct val="0"/>
            </a:spcBef>
            <a:spcAft>
              <a:spcPct val="15000"/>
            </a:spcAft>
            <a:buChar char="•"/>
          </a:pPr>
          <a:r>
            <a:rPr lang="en-US" sz="2000" b="0" kern="1200" dirty="0"/>
            <a:t>Follow us on X: </a:t>
          </a:r>
          <a:r>
            <a:rPr lang="en-US" sz="2000" kern="1200" dirty="0">
              <a:solidFill>
                <a:srgbClr val="276160"/>
              </a:solidFill>
              <a:hlinkClick xmlns:r="http://schemas.openxmlformats.org/officeDocument/2006/relationships" r:id="rId2">
                <a:extLst>
                  <a:ext uri="{A12FA001-AC4F-418D-AE19-62706E023703}">
                    <ahyp:hlinkClr xmlns:ahyp="http://schemas.microsoft.com/office/drawing/2018/hyperlinkcolor" val="tx"/>
                  </a:ext>
                </a:extLst>
              </a:hlinkClick>
            </a:rPr>
            <a:t>@LegalAidAgency</a:t>
          </a:r>
          <a:endParaRPr lang="en-GB" sz="2000" kern="1200" dirty="0">
            <a:solidFill>
              <a:srgbClr val="276160"/>
            </a:solidFill>
          </a:endParaRPr>
        </a:p>
        <a:p>
          <a:pPr marL="228600" lvl="1" indent="-228600" algn="l" defTabSz="889000">
            <a:lnSpc>
              <a:spcPct val="100000"/>
            </a:lnSpc>
            <a:spcBef>
              <a:spcPct val="0"/>
            </a:spcBef>
            <a:spcAft>
              <a:spcPct val="15000"/>
            </a:spcAft>
            <a:buChar char="•"/>
          </a:pPr>
          <a:r>
            <a:rPr lang="en-US" sz="2000" b="0" kern="1200" dirty="0"/>
            <a:t>Get help from our customer </a:t>
          </a:r>
          <a:r>
            <a:rPr lang="en-GB" sz="2000" kern="1200" dirty="0"/>
            <a:t>service  account:</a:t>
          </a:r>
          <a:r>
            <a:rPr lang="en-GB" sz="2000" kern="1200" dirty="0">
              <a:solidFill>
                <a:srgbClr val="276160"/>
              </a:solidFill>
              <a:hlinkClick xmlns:r="http://schemas.openxmlformats.org/officeDocument/2006/relationships" r:id="rId3" tooltip="https://x.com/laahelpteam">
                <a:extLst>
                  <a:ext uri="{A12FA001-AC4F-418D-AE19-62706E023703}">
                    <ahyp:hlinkClr xmlns:ahyp="http://schemas.microsoft.com/office/drawing/2018/hyperlinkcolor" val="tx"/>
                  </a:ext>
                </a:extLst>
              </a:hlinkClick>
            </a:rPr>
            <a:t>@</a:t>
          </a:r>
          <a:r>
            <a:rPr lang="en-GB" sz="2000" kern="1200" dirty="0" err="1">
              <a:solidFill>
                <a:srgbClr val="276160"/>
              </a:solidFill>
              <a:hlinkClick xmlns:r="http://schemas.openxmlformats.org/officeDocument/2006/relationships" r:id="rId3" tooltip="https://x.com/laahelpteam">
                <a:extLst>
                  <a:ext uri="{A12FA001-AC4F-418D-AE19-62706E023703}">
                    <ahyp:hlinkClr xmlns:ahyp="http://schemas.microsoft.com/office/drawing/2018/hyperlinkcolor" val="tx"/>
                  </a:ext>
                </a:extLst>
              </a:hlinkClick>
            </a:rPr>
            <a:t>LAAHelpTeam</a:t>
          </a:r>
          <a:r>
            <a:rPr lang="en-GB" sz="2000" kern="1200" dirty="0">
              <a:solidFill>
                <a:srgbClr val="276160"/>
              </a:solidFill>
            </a:rPr>
            <a:t> </a:t>
          </a:r>
        </a:p>
        <a:p>
          <a:pPr marL="228600" lvl="1" indent="-228600" algn="l" defTabSz="889000">
            <a:lnSpc>
              <a:spcPct val="100000"/>
            </a:lnSpc>
            <a:spcBef>
              <a:spcPct val="0"/>
            </a:spcBef>
            <a:spcAft>
              <a:spcPct val="15000"/>
            </a:spcAft>
            <a:buChar char="•"/>
          </a:pPr>
          <a:r>
            <a:rPr lang="en-GB" sz="2000" kern="1200" dirty="0"/>
            <a:t>Read our blog</a:t>
          </a:r>
        </a:p>
      </dsp:txBody>
      <dsp:txXfrm>
        <a:off x="7304892" y="367573"/>
        <a:ext cx="2919995" cy="195258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312176-CD2F-C906-EA25-53B5142851F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034098B-0B48-AE56-B862-572A56252B4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BA73BFB-98CB-48B9-94EC-951DC396B1C8}" type="datetimeFigureOut">
              <a:rPr lang="en-GB" smtClean="0"/>
              <a:t>21/09/2026</a:t>
            </a:fld>
            <a:endParaRPr lang="en-GB"/>
          </a:p>
        </p:txBody>
      </p:sp>
      <p:sp>
        <p:nvSpPr>
          <p:cNvPr id="4" name="Footer Placeholder 3">
            <a:extLst>
              <a:ext uri="{FF2B5EF4-FFF2-40B4-BE49-F238E27FC236}">
                <a16:creationId xmlns:a16="http://schemas.microsoft.com/office/drawing/2014/main" id="{AC63B982-9802-C80C-80B6-69CAFE725F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FE5156C-BE97-DE51-2C5F-56A7C7AA8F5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4B72910-E49B-45A5-AD4F-261F7F28C03D}" type="slidenum">
              <a:rPr lang="en-GB" smtClean="0"/>
              <a:t>‹#›</a:t>
            </a:fld>
            <a:endParaRPr lang="en-GB"/>
          </a:p>
        </p:txBody>
      </p:sp>
    </p:spTree>
    <p:extLst>
      <p:ext uri="{BB962C8B-B14F-4D97-AF65-F5344CB8AC3E}">
        <p14:creationId xmlns:p14="http://schemas.microsoft.com/office/powerpoint/2010/main" val="21836796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9010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mailto:CNTP.extensions@justice.gov.uk"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C1A3158-828B-45DC-A055-D433B2F6AF05}" type="slidenum">
              <a:rPr lang="en-GB" smtClean="0"/>
              <a:t>7</a:t>
            </a:fld>
            <a:endParaRPr lang="en-GB"/>
          </a:p>
        </p:txBody>
      </p:sp>
    </p:spTree>
    <p:extLst>
      <p:ext uri="{BB962C8B-B14F-4D97-AF65-F5344CB8AC3E}">
        <p14:creationId xmlns:p14="http://schemas.microsoft.com/office/powerpoint/2010/main" val="1600121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A53E7-DFF9-53CF-0772-A4F6988E27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208785-DF48-6021-B88A-0F2687F706A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4B8ED4D-9F34-BC63-F339-1277F1034EB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rPr>
              <a:t>•	(The team presenting the webinar are NCAT2)</a:t>
            </a:r>
          </a:p>
          <a:p>
            <a:endParaRPr lang="en-GB" dirty="0"/>
          </a:p>
        </p:txBody>
      </p:sp>
      <p:sp>
        <p:nvSpPr>
          <p:cNvPr id="4" name="Slide Number Placeholder 3">
            <a:extLst>
              <a:ext uri="{FF2B5EF4-FFF2-40B4-BE49-F238E27FC236}">
                <a16:creationId xmlns:a16="http://schemas.microsoft.com/office/drawing/2014/main" id="{0E5FDF19-53EC-FF10-A2D1-7EE11B663AEA}"/>
              </a:ext>
            </a:extLst>
          </p:cNvPr>
          <p:cNvSpPr>
            <a:spLocks noGrp="1"/>
          </p:cNvSpPr>
          <p:nvPr>
            <p:ph type="sldNum" sz="quarter" idx="5"/>
          </p:nvPr>
        </p:nvSpPr>
        <p:spPr/>
        <p:txBody>
          <a:bodyPr/>
          <a:lstStyle/>
          <a:p>
            <a:fld id="{2C1A3158-828B-45DC-A055-D433B2F6AF05}" type="slidenum">
              <a:rPr lang="en-GB" smtClean="0"/>
              <a:t>8</a:t>
            </a:fld>
            <a:endParaRPr lang="en-GB"/>
          </a:p>
        </p:txBody>
      </p:sp>
    </p:spTree>
    <p:extLst>
      <p:ext uri="{BB962C8B-B14F-4D97-AF65-F5344CB8AC3E}">
        <p14:creationId xmlns:p14="http://schemas.microsoft.com/office/powerpoint/2010/main" val="2735523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64897-0F8C-DC07-A8D4-4F12E56460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01BF21-3F8A-A238-64AC-4643A2CAA99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D137B44-F2C9-D643-99C9-3DA358DF33E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BA45C9F-2B15-D1EA-C502-55D3A5BAB5DD}"/>
              </a:ext>
            </a:extLst>
          </p:cNvPr>
          <p:cNvSpPr>
            <a:spLocks noGrp="1"/>
          </p:cNvSpPr>
          <p:nvPr>
            <p:ph type="sldNum" sz="quarter" idx="5"/>
          </p:nvPr>
        </p:nvSpPr>
        <p:spPr/>
        <p:txBody>
          <a:bodyPr/>
          <a:lstStyle/>
          <a:p>
            <a:fld id="{2C1A3158-828B-45DC-A055-D433B2F6AF05}" type="slidenum">
              <a:rPr lang="en-GB" smtClean="0"/>
              <a:t>9</a:t>
            </a:fld>
            <a:endParaRPr lang="en-GB"/>
          </a:p>
        </p:txBody>
      </p:sp>
    </p:spTree>
    <p:extLst>
      <p:ext uri="{BB962C8B-B14F-4D97-AF65-F5344CB8AC3E}">
        <p14:creationId xmlns:p14="http://schemas.microsoft.com/office/powerpoint/2010/main" val="3910187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78391-0D69-FE25-99A4-719455F0BB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539B7-E333-D7FF-E5F2-03E040F98B7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B6998EF-0B92-1BC8-A406-6DF12FFFF30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FD7AD5C-CC32-3BF0-C89E-4CEC7E3EC81C}"/>
              </a:ext>
            </a:extLst>
          </p:cNvPr>
          <p:cNvSpPr>
            <a:spLocks noGrp="1"/>
          </p:cNvSpPr>
          <p:nvPr>
            <p:ph type="sldNum" sz="quarter" idx="5"/>
          </p:nvPr>
        </p:nvSpPr>
        <p:spPr/>
        <p:txBody>
          <a:bodyPr/>
          <a:lstStyle/>
          <a:p>
            <a:fld id="{2C1A3158-828B-45DC-A055-D433B2F6AF05}" type="slidenum">
              <a:rPr lang="en-GB" smtClean="0"/>
              <a:t>10</a:t>
            </a:fld>
            <a:endParaRPr lang="en-GB"/>
          </a:p>
        </p:txBody>
      </p:sp>
    </p:spTree>
    <p:extLst>
      <p:ext uri="{BB962C8B-B14F-4D97-AF65-F5344CB8AC3E}">
        <p14:creationId xmlns:p14="http://schemas.microsoft.com/office/powerpoint/2010/main" val="1812048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C1A3158-828B-45DC-A055-D433B2F6AF05}" type="slidenum">
              <a:rPr lang="en-GB" smtClean="0"/>
              <a:t>12</a:t>
            </a:fld>
            <a:endParaRPr lang="en-GB"/>
          </a:p>
        </p:txBody>
      </p:sp>
    </p:spTree>
    <p:extLst>
      <p:ext uri="{BB962C8B-B14F-4D97-AF65-F5344CB8AC3E}">
        <p14:creationId xmlns:p14="http://schemas.microsoft.com/office/powerpoint/2010/main" val="2998992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C1A3158-828B-45DC-A055-D433B2F6AF05}" type="slidenum">
              <a:rPr lang="en-GB" smtClean="0"/>
              <a:t>13</a:t>
            </a:fld>
            <a:endParaRPr lang="en-GB"/>
          </a:p>
        </p:txBody>
      </p:sp>
    </p:spTree>
    <p:extLst>
      <p:ext uri="{BB962C8B-B14F-4D97-AF65-F5344CB8AC3E}">
        <p14:creationId xmlns:p14="http://schemas.microsoft.com/office/powerpoint/2010/main" val="683092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A459B-3B63-98FB-6221-D163A3625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5E0BC1-0605-B673-EBFC-5ECD91DEF42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39256F6-43D6-C36C-5D45-B5F169A0580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FE041D1-828F-87AC-A953-03A86F0D9030}"/>
              </a:ext>
            </a:extLst>
          </p:cNvPr>
          <p:cNvSpPr>
            <a:spLocks noGrp="1"/>
          </p:cNvSpPr>
          <p:nvPr>
            <p:ph type="sldNum" sz="quarter" idx="5"/>
          </p:nvPr>
        </p:nvSpPr>
        <p:spPr/>
        <p:txBody>
          <a:bodyPr/>
          <a:lstStyle/>
          <a:p>
            <a:fld id="{2C1A3158-828B-45DC-A055-D433B2F6AF05}" type="slidenum">
              <a:rPr lang="en-GB" smtClean="0"/>
              <a:t>14</a:t>
            </a:fld>
            <a:endParaRPr lang="en-GB"/>
          </a:p>
        </p:txBody>
      </p:sp>
    </p:spTree>
    <p:extLst>
      <p:ext uri="{BB962C8B-B14F-4D97-AF65-F5344CB8AC3E}">
        <p14:creationId xmlns:p14="http://schemas.microsoft.com/office/powerpoint/2010/main" val="132420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70EBD-94D1-357D-4C43-4954D42378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3CDDE3-2BA1-91F8-5394-84F65348CD1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F157E5D-AFA3-91E8-0C9C-88F71575982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A053A85-5CC2-96BC-D5B5-5B0C47A711A9}"/>
              </a:ext>
            </a:extLst>
          </p:cNvPr>
          <p:cNvSpPr>
            <a:spLocks noGrp="1"/>
          </p:cNvSpPr>
          <p:nvPr>
            <p:ph type="sldNum" sz="quarter" idx="5"/>
          </p:nvPr>
        </p:nvSpPr>
        <p:spPr/>
        <p:txBody>
          <a:bodyPr/>
          <a:lstStyle/>
          <a:p>
            <a:fld id="{2C1A3158-828B-45DC-A055-D433B2F6AF05}" type="slidenum">
              <a:rPr lang="en-GB" smtClean="0"/>
              <a:t>15</a:t>
            </a:fld>
            <a:endParaRPr lang="en-GB"/>
          </a:p>
        </p:txBody>
      </p:sp>
    </p:spTree>
    <p:extLst>
      <p:ext uri="{BB962C8B-B14F-4D97-AF65-F5344CB8AC3E}">
        <p14:creationId xmlns:p14="http://schemas.microsoft.com/office/powerpoint/2010/main" val="4180948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are currently developing a provider guide to help you decide if a case is Non-Means tested, this is in user testing at present, as soon as it is available it will be clearly publicized to everyone. If anyone would like to be involved in this, please speak to your contract manager.’</a:t>
            </a:r>
          </a:p>
          <a:p>
            <a:endParaRPr lang="en-GB" dirty="0"/>
          </a:p>
        </p:txBody>
      </p:sp>
      <p:sp>
        <p:nvSpPr>
          <p:cNvPr id="4" name="Slide Number Placeholder 3"/>
          <p:cNvSpPr>
            <a:spLocks noGrp="1"/>
          </p:cNvSpPr>
          <p:nvPr>
            <p:ph type="sldNum" sz="quarter" idx="5"/>
          </p:nvPr>
        </p:nvSpPr>
        <p:spPr/>
        <p:txBody>
          <a:bodyPr/>
          <a:lstStyle/>
          <a:p>
            <a:fld id="{2C1A3158-828B-45DC-A055-D433B2F6AF05}" type="slidenum">
              <a:rPr lang="en-GB" smtClean="0"/>
              <a:t>17</a:t>
            </a:fld>
            <a:endParaRPr lang="en-GB"/>
          </a:p>
        </p:txBody>
      </p:sp>
    </p:spTree>
    <p:extLst>
      <p:ext uri="{BB962C8B-B14F-4D97-AF65-F5344CB8AC3E}">
        <p14:creationId xmlns:p14="http://schemas.microsoft.com/office/powerpoint/2010/main" val="2658978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pPr>
              <a:spcAft>
                <a:spcPts val="600"/>
              </a:spcAft>
              <a:tabLst>
                <a:tab pos="286512" algn="l"/>
              </a:tabLst>
            </a:pPr>
            <a:r>
              <a:rPr lang="en-GB" sz="1200" dirty="0">
                <a:solidFill>
                  <a:srgbClr val="000000"/>
                </a:solidFill>
                <a:cs typeface="Arial"/>
              </a:rPr>
              <a:t>The following are the evidence required for non-means tested applications:</a:t>
            </a:r>
          </a:p>
          <a:p>
            <a:pPr>
              <a:spcAft>
                <a:spcPts val="600"/>
              </a:spcAft>
              <a:tabLst>
                <a:tab pos="286512" algn="l"/>
              </a:tabLst>
            </a:pPr>
            <a:r>
              <a:rPr lang="en-GB" sz="1200" dirty="0">
                <a:solidFill>
                  <a:srgbClr val="000000"/>
                </a:solidFill>
                <a:cs typeface="Arial"/>
              </a:rPr>
              <a:t>•	Contempt of court / breach of anti-social behaviour crime &amp; policing act injunctions (ASBCPA)</a:t>
            </a:r>
          </a:p>
          <a:p>
            <a:pPr>
              <a:spcAft>
                <a:spcPts val="600"/>
              </a:spcAft>
              <a:tabLst>
                <a:tab pos="286512" algn="l"/>
              </a:tabLst>
            </a:pPr>
            <a:r>
              <a:rPr lang="en-GB" sz="1200" dirty="0">
                <a:solidFill>
                  <a:srgbClr val="000000"/>
                </a:solidFill>
                <a:cs typeface="Arial"/>
              </a:rPr>
              <a:t>•	On occasions there will be limited evidence available for these cases. </a:t>
            </a:r>
          </a:p>
          <a:p>
            <a:pPr>
              <a:spcAft>
                <a:spcPts val="600"/>
              </a:spcAft>
              <a:tabLst>
                <a:tab pos="286512" algn="l"/>
              </a:tabLst>
            </a:pPr>
            <a:r>
              <a:rPr lang="en-GB" sz="1200" dirty="0">
                <a:solidFill>
                  <a:srgbClr val="000000"/>
                </a:solidFill>
                <a:cs typeface="Arial"/>
              </a:rPr>
              <a:t>•	</a:t>
            </a:r>
            <a:r>
              <a:rPr lang="en-GB" sz="1200" b="1" dirty="0">
                <a:solidFill>
                  <a:srgbClr val="000000"/>
                </a:solidFill>
                <a:cs typeface="Arial"/>
              </a:rPr>
              <a:t>Please note:</a:t>
            </a:r>
            <a:r>
              <a:rPr lang="en-GB" sz="1200" dirty="0">
                <a:solidFill>
                  <a:srgbClr val="000000"/>
                </a:solidFill>
                <a:cs typeface="Arial"/>
              </a:rPr>
              <a:t> We require proof of the allegations being laid against your applicant as we do not have access to the court system </a:t>
            </a:r>
          </a:p>
          <a:p>
            <a:pPr marL="342900" indent="-342900">
              <a:spcAft>
                <a:spcPts val="600"/>
              </a:spcAft>
              <a:buFont typeface="Arial" panose="020B0604020202020204" pitchFamily="34" charset="0"/>
              <a:buChar char="•"/>
              <a:tabLst>
                <a:tab pos="286512" algn="l"/>
              </a:tabLst>
            </a:pPr>
            <a:r>
              <a:rPr lang="en-GB" sz="1200" dirty="0">
                <a:solidFill>
                  <a:srgbClr val="000000"/>
                </a:solidFill>
                <a:cs typeface="Arial"/>
              </a:rPr>
              <a:t>Suggested evidence is any combination of the following:</a:t>
            </a:r>
          </a:p>
          <a:p>
            <a:pPr>
              <a:spcAft>
                <a:spcPts val="600"/>
              </a:spcAft>
              <a:tabLst>
                <a:tab pos="286512" algn="l"/>
              </a:tabLst>
            </a:pPr>
            <a:r>
              <a:rPr lang="en-GB" sz="1200" dirty="0">
                <a:solidFill>
                  <a:srgbClr val="000000"/>
                </a:solidFill>
                <a:cs typeface="Arial"/>
              </a:rPr>
              <a:t>•	The original injunction / order</a:t>
            </a:r>
          </a:p>
          <a:p>
            <a:pPr>
              <a:spcAft>
                <a:spcPts val="600"/>
              </a:spcAft>
              <a:tabLst>
                <a:tab pos="286512" algn="l"/>
              </a:tabLst>
            </a:pPr>
            <a:r>
              <a:rPr lang="en-GB" sz="1200" dirty="0">
                <a:solidFill>
                  <a:srgbClr val="000000"/>
                </a:solidFill>
                <a:cs typeface="Arial"/>
              </a:rPr>
              <a:t>•	Schedule of breaches</a:t>
            </a:r>
          </a:p>
          <a:p>
            <a:pPr>
              <a:spcAft>
                <a:spcPts val="600"/>
              </a:spcAft>
              <a:tabLst>
                <a:tab pos="286512" algn="l"/>
              </a:tabLst>
            </a:pPr>
            <a:r>
              <a:rPr lang="en-GB" sz="1200" dirty="0">
                <a:solidFill>
                  <a:srgbClr val="000000"/>
                </a:solidFill>
                <a:cs typeface="Arial"/>
              </a:rPr>
              <a:t>•	Witness statements</a:t>
            </a:r>
          </a:p>
          <a:p>
            <a:pPr>
              <a:spcAft>
                <a:spcPts val="600"/>
              </a:spcAft>
              <a:tabLst>
                <a:tab pos="286512" algn="l"/>
              </a:tabLst>
            </a:pPr>
            <a:r>
              <a:rPr lang="en-GB" sz="1200" dirty="0">
                <a:solidFill>
                  <a:srgbClr val="000000"/>
                </a:solidFill>
                <a:cs typeface="Arial"/>
              </a:rPr>
              <a:t>•	Contempt application N244</a:t>
            </a:r>
          </a:p>
          <a:p>
            <a:pPr>
              <a:spcAft>
                <a:spcPts val="600"/>
              </a:spcAft>
              <a:tabLst>
                <a:tab pos="286512" algn="l"/>
              </a:tabLst>
            </a:pPr>
            <a:r>
              <a:rPr lang="en-GB" sz="1200" dirty="0">
                <a:solidFill>
                  <a:srgbClr val="000000"/>
                </a:solidFill>
                <a:cs typeface="Arial"/>
              </a:rPr>
              <a:t>•	Letters or emails from court / local authority / prosecutor</a:t>
            </a:r>
          </a:p>
          <a:p>
            <a:pPr>
              <a:spcAft>
                <a:spcPts val="600"/>
              </a:spcAft>
              <a:tabLst>
                <a:tab pos="286512" algn="l"/>
              </a:tabLst>
            </a:pPr>
            <a:r>
              <a:rPr lang="en-GB" sz="1200" dirty="0">
                <a:solidFill>
                  <a:srgbClr val="000000"/>
                </a:solidFill>
                <a:cs typeface="Arial"/>
              </a:rPr>
              <a:t>•	Other court papers</a:t>
            </a:r>
          </a:p>
          <a:p>
            <a:pPr marL="342900" indent="-342900">
              <a:spcAft>
                <a:spcPts val="600"/>
              </a:spcAft>
              <a:buFont typeface="Arial" panose="020B0604020202020204" pitchFamily="34" charset="0"/>
              <a:buChar char="•"/>
              <a:tabLst>
                <a:tab pos="286512" algn="l"/>
              </a:tabLst>
            </a:pPr>
            <a:r>
              <a:rPr lang="en-GB" sz="1200" dirty="0">
                <a:solidFill>
                  <a:srgbClr val="000000"/>
                </a:solidFill>
                <a:cs typeface="Arial"/>
              </a:rPr>
              <a:t>Please note: There is an upload limit of 10 mb per attachment but not limit to the number of attachments uploaded. However, the main requirements would be the original injunction/order, schedule of breaches and witness statements.</a:t>
            </a:r>
          </a:p>
          <a:p>
            <a:pPr marL="342900" indent="-342900">
              <a:spcAft>
                <a:spcPts val="600"/>
              </a:spcAft>
              <a:buFont typeface="Arial" panose="020B0604020202020204" pitchFamily="34" charset="0"/>
              <a:buChar char="•"/>
              <a:tabLst>
                <a:tab pos="286512" algn="l"/>
              </a:tabLst>
            </a:pPr>
            <a:r>
              <a:rPr lang="en-GB" sz="1200" dirty="0">
                <a:solidFill>
                  <a:srgbClr val="000000"/>
                </a:solidFill>
                <a:cs typeface="Arial"/>
              </a:rPr>
              <a:t>Any application submitted without evidence for these cases will be returned to you.</a:t>
            </a:r>
            <a:endParaRPr lang="en-US" sz="1200" dirty="0">
              <a:solidFill>
                <a:srgbClr val="000000"/>
              </a:solidFill>
              <a:cs typeface="Arial"/>
            </a:endParaRPr>
          </a:p>
          <a:p>
            <a:endParaRPr lang="en-GB" dirty="0"/>
          </a:p>
        </p:txBody>
      </p:sp>
    </p:spTree>
    <p:extLst>
      <p:ext uri="{BB962C8B-B14F-4D97-AF65-F5344CB8AC3E}">
        <p14:creationId xmlns:p14="http://schemas.microsoft.com/office/powerpoint/2010/main" val="2124140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pPr marL="0">
              <a:lnSpc>
                <a:spcPct val="150000"/>
              </a:lnSpc>
              <a:tabLst>
                <a:tab pos="286511" algn="l"/>
              </a:tabLst>
            </a:pPr>
            <a:r>
              <a:rPr lang="en-US" sz="1200" b="1" i="0" spc="0" baseline="0" dirty="0">
                <a:solidFill>
                  <a:srgbClr val="000000"/>
                </a:solidFill>
              </a:rPr>
              <a:t>Crown Court breaches / variation of a Crown </a:t>
            </a:r>
            <a:r>
              <a:rPr lang="en-US" sz="1200" b="1" dirty="0">
                <a:solidFill>
                  <a:srgbClr val="000000"/>
                </a:solidFill>
              </a:rPr>
              <a:t>C</a:t>
            </a:r>
            <a:r>
              <a:rPr lang="en-US" sz="1200" b="1" i="0" spc="0" baseline="0" dirty="0">
                <a:solidFill>
                  <a:srgbClr val="000000"/>
                </a:solidFill>
              </a:rPr>
              <a:t>ourt order </a:t>
            </a:r>
            <a:r>
              <a:rPr lang="en-US" sz="1200" b="0" i="0" spc="0" baseline="0" dirty="0">
                <a:solidFill>
                  <a:srgbClr val="000000"/>
                </a:solidFill>
              </a:rPr>
              <a:t>(no existing representation order):</a:t>
            </a:r>
          </a:p>
          <a:p>
            <a:pPr marL="720725" indent="-265113">
              <a:lnSpc>
                <a:spcPct val="150000"/>
              </a:lnSpc>
              <a:tabLst>
                <a:tab pos="743661" algn="l"/>
              </a:tabLst>
            </a:pPr>
            <a:r>
              <a:rPr lang="en-US" sz="1200" b="0" i="0" spc="0" baseline="0" dirty="0">
                <a:solidFill>
                  <a:srgbClr val="000000"/>
                </a:solidFill>
              </a:rPr>
              <a:t>•	If you are applying for breach of a Crown </a:t>
            </a:r>
            <a:r>
              <a:rPr lang="en-US" sz="1200" dirty="0">
                <a:solidFill>
                  <a:srgbClr val="000000"/>
                </a:solidFill>
              </a:rPr>
              <a:t>C</a:t>
            </a:r>
            <a:r>
              <a:rPr lang="en-US" sz="1200" b="0" i="0" spc="0" baseline="0" dirty="0">
                <a:solidFill>
                  <a:srgbClr val="000000"/>
                </a:solidFill>
              </a:rPr>
              <a:t>ourt order, where the client has been summoned directly to the Crown Court, or want to vary a Crown </a:t>
            </a:r>
            <a:r>
              <a:rPr lang="en-US" sz="1200" dirty="0">
                <a:solidFill>
                  <a:srgbClr val="000000"/>
                </a:solidFill>
              </a:rPr>
              <a:t>C</a:t>
            </a:r>
            <a:r>
              <a:rPr lang="en-US" sz="1200" b="0" i="0" spc="0" baseline="0" dirty="0">
                <a:solidFill>
                  <a:srgbClr val="000000"/>
                </a:solidFill>
              </a:rPr>
              <a:t>ourt order in cases where the client does not have a representation order for the substantive case:</a:t>
            </a:r>
          </a:p>
          <a:p>
            <a:pPr marL="914349">
              <a:lnSpc>
                <a:spcPct val="150000"/>
              </a:lnSpc>
              <a:tabLst>
                <a:tab pos="1257249" algn="l"/>
              </a:tabLst>
            </a:pPr>
            <a:r>
              <a:rPr lang="en-US" sz="1200" b="0" i="0" spc="0" baseline="0" dirty="0">
                <a:solidFill>
                  <a:srgbClr val="000000"/>
                </a:solidFill>
              </a:rPr>
              <a:t>•	No evidence required</a:t>
            </a:r>
          </a:p>
          <a:p>
            <a:pPr>
              <a:lnSpc>
                <a:spcPct val="150000"/>
              </a:lnSpc>
            </a:pPr>
            <a:r>
              <a:rPr lang="en-US" sz="1200" b="1" dirty="0">
                <a:solidFill>
                  <a:srgbClr val="000000"/>
                </a:solidFill>
              </a:rPr>
              <a:t>Please note: </a:t>
            </a:r>
          </a:p>
          <a:p>
            <a:pPr>
              <a:lnSpc>
                <a:spcPct val="150000"/>
              </a:lnSpc>
              <a:tabLst>
                <a:tab pos="286511" algn="l"/>
              </a:tabLst>
            </a:pPr>
            <a:r>
              <a:rPr lang="en-US" sz="1200" dirty="0">
                <a:solidFill>
                  <a:srgbClr val="000000"/>
                </a:solidFill>
              </a:rPr>
              <a:t>•	The correct Crown Court should be selected in the IOJ section</a:t>
            </a:r>
          </a:p>
          <a:p>
            <a:pPr>
              <a:lnSpc>
                <a:spcPct val="150000"/>
              </a:lnSpc>
              <a:tabLst>
                <a:tab pos="286511" algn="l"/>
              </a:tabLst>
            </a:pPr>
            <a:r>
              <a:rPr lang="en-US" sz="1200" dirty="0">
                <a:solidFill>
                  <a:srgbClr val="000000"/>
                </a:solidFill>
              </a:rPr>
              <a:t>•	Post submission evidence should not be used to submit the evidence for contempt / breach </a:t>
            </a:r>
          </a:p>
          <a:p>
            <a:pPr>
              <a:lnSpc>
                <a:spcPct val="150000"/>
              </a:lnSpc>
              <a:tabLst>
                <a:tab pos="286511" algn="l"/>
              </a:tabLst>
            </a:pPr>
            <a:r>
              <a:rPr lang="en-US" sz="1200" dirty="0">
                <a:solidFill>
                  <a:srgbClr val="000000"/>
                </a:solidFill>
              </a:rPr>
              <a:t>•	ASBCPA: Evidence must be attached to the application before submission to avoid a reject</a:t>
            </a:r>
          </a:p>
          <a:p>
            <a:endParaRPr lang="en-GB" dirty="0"/>
          </a:p>
        </p:txBody>
      </p:sp>
    </p:spTree>
    <p:extLst>
      <p:ext uri="{BB962C8B-B14F-4D97-AF65-F5344CB8AC3E}">
        <p14:creationId xmlns:p14="http://schemas.microsoft.com/office/powerpoint/2010/main" val="1347688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C1A3158-828B-45DC-A055-D433B2F6AF05}" type="slidenum">
              <a:rPr lang="en-GB" smtClean="0"/>
              <a:t>24</a:t>
            </a:fld>
            <a:endParaRPr lang="en-GB"/>
          </a:p>
        </p:txBody>
      </p:sp>
    </p:spTree>
    <p:extLst>
      <p:ext uri="{BB962C8B-B14F-4D97-AF65-F5344CB8AC3E}">
        <p14:creationId xmlns:p14="http://schemas.microsoft.com/office/powerpoint/2010/main" val="457486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pPr marL="91440">
              <a:spcBef>
                <a:spcPts val="0"/>
              </a:spcBef>
              <a:spcAft>
                <a:spcPts val="400"/>
              </a:spcAft>
            </a:pPr>
            <a:r>
              <a:rPr lang="en-GB" sz="1200" b="0" dirty="0">
                <a:solidFill>
                  <a:srgbClr val="000000"/>
                </a:solidFill>
              </a:rPr>
              <a:t>Do not automatically mark a case as non-means tested just because the client is under 18.</a:t>
            </a:r>
          </a:p>
          <a:p>
            <a:pPr marL="91440">
              <a:spcBef>
                <a:spcPts val="0"/>
              </a:spcBef>
              <a:spcAft>
                <a:spcPts val="400"/>
              </a:spcAft>
            </a:pPr>
            <a:r>
              <a:rPr lang="en-GB" sz="1200" b="0" dirty="0">
                <a:solidFill>
                  <a:srgbClr val="000000"/>
                </a:solidFill>
              </a:rPr>
              <a:t>Means testing depends on the type of case, so check the proceedings first.</a:t>
            </a:r>
          </a:p>
          <a:p>
            <a:pPr marL="809625" indent="-361950">
              <a:spcBef>
                <a:spcPts val="0"/>
              </a:spcBef>
              <a:spcAft>
                <a:spcPts val="400"/>
              </a:spcAft>
              <a:buFont typeface="Arial"/>
              <a:buChar char="•"/>
            </a:pPr>
            <a:r>
              <a:rPr lang="en-GB" sz="1200" b="0" dirty="0">
                <a:solidFill>
                  <a:srgbClr val="000000"/>
                </a:solidFill>
              </a:rPr>
              <a:t>If a breach of ASBCPA or contempt case is heard in the Youth Court, select </a:t>
            </a:r>
            <a:r>
              <a:rPr lang="en-GB" sz="1200" b="1" dirty="0">
                <a:solidFill>
                  <a:srgbClr val="000000"/>
                </a:solidFill>
              </a:rPr>
              <a:t>No</a:t>
            </a:r>
            <a:r>
              <a:rPr lang="en-GB" sz="1200" b="0" dirty="0">
                <a:solidFill>
                  <a:srgbClr val="000000"/>
                </a:solidFill>
              </a:rPr>
              <a:t> to means testing because that offence is non-means tested.</a:t>
            </a:r>
          </a:p>
          <a:p>
            <a:pPr marL="809625" indent="-361950">
              <a:spcBef>
                <a:spcPts val="0"/>
              </a:spcBef>
              <a:spcAft>
                <a:spcPts val="400"/>
              </a:spcAft>
              <a:buFont typeface="Arial"/>
              <a:buChar char="•"/>
            </a:pPr>
            <a:r>
              <a:rPr lang="en-GB" sz="1200" b="0" dirty="0">
                <a:solidFill>
                  <a:srgbClr val="000000"/>
                </a:solidFill>
              </a:rPr>
              <a:t>If the client is charged with theft in the Youth Court, select </a:t>
            </a:r>
            <a:r>
              <a:rPr lang="en-GB" sz="1200" b="1" dirty="0">
                <a:solidFill>
                  <a:srgbClr val="000000"/>
                </a:solidFill>
              </a:rPr>
              <a:t>Yes</a:t>
            </a:r>
            <a:r>
              <a:rPr lang="en-GB" sz="1200" b="0" dirty="0">
                <a:solidFill>
                  <a:srgbClr val="000000"/>
                </a:solidFill>
              </a:rPr>
              <a:t> to means testing because theft is means tested.</a:t>
            </a:r>
          </a:p>
          <a:p>
            <a:pPr marL="809625" indent="-361950">
              <a:spcBef>
                <a:spcPts val="0"/>
              </a:spcBef>
              <a:spcAft>
                <a:spcPts val="400"/>
              </a:spcAft>
              <a:buFont typeface="Arial"/>
              <a:buChar char="•"/>
            </a:pPr>
            <a:r>
              <a:rPr lang="en-GB" sz="1200" b="0" dirty="0">
                <a:solidFill>
                  <a:srgbClr val="000000"/>
                </a:solidFill>
              </a:rPr>
              <a:t>A youth may be passported on means, but you still need to choose the correct means-testing option for the offence.</a:t>
            </a:r>
            <a:endParaRPr lang="en-GB" sz="1200" dirty="0">
              <a:solidFill>
                <a:srgbClr val="000000"/>
              </a:solidFill>
            </a:endParaRPr>
          </a:p>
          <a:p>
            <a:endParaRPr lang="en-GB" dirty="0"/>
          </a:p>
        </p:txBody>
      </p:sp>
    </p:spTree>
    <p:extLst>
      <p:ext uri="{BB962C8B-B14F-4D97-AF65-F5344CB8AC3E}">
        <p14:creationId xmlns:p14="http://schemas.microsoft.com/office/powerpoint/2010/main" val="3795776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sz="1200">
              <a:cs typeface="Arial" panose="020B0604020202020204" pitchFamily="34" charset="0"/>
            </a:endParaRPr>
          </a:p>
        </p:txBody>
      </p:sp>
    </p:spTree>
    <p:extLst>
      <p:ext uri="{BB962C8B-B14F-4D97-AF65-F5344CB8AC3E}">
        <p14:creationId xmlns:p14="http://schemas.microsoft.com/office/powerpoint/2010/main" val="20422211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US" sz="1200" dirty="0">
                <a:latin typeface="Arial" panose="020B0604020202020204" pitchFamily="34" charset="0"/>
                <a:cs typeface="Arial" panose="020B0604020202020204" pitchFamily="34" charset="0"/>
              </a:rPr>
              <a:t>As these are in relation to non-means tested cases and therefore do not have a MAAT reference you cannot request a prior authority through the CRM4 portal.</a:t>
            </a:r>
          </a:p>
          <a:p>
            <a:r>
              <a:rPr lang="en-US" sz="1200" dirty="0">
                <a:latin typeface="Arial" panose="020B0604020202020204" pitchFamily="34" charset="0"/>
                <a:cs typeface="Arial" panose="020B0604020202020204" pitchFamily="34" charset="0"/>
              </a:rPr>
              <a:t>To request a prior authority:</a:t>
            </a:r>
          </a:p>
          <a:p>
            <a:pPr marL="892175" indent="-355600"/>
            <a:r>
              <a:rPr lang="en-US" sz="1200" dirty="0">
                <a:latin typeface="Arial" panose="020B0604020202020204" pitchFamily="34" charset="0"/>
                <a:cs typeface="Arial" panose="020B0604020202020204" pitchFamily="34" charset="0"/>
              </a:rPr>
              <a:t>•	Email: </a:t>
            </a:r>
            <a:r>
              <a:rPr lang="en-US" sz="1200" u="sng" dirty="0">
                <a:latin typeface="Arial" panose="020B0604020202020204" pitchFamily="34" charset="0"/>
                <a:cs typeface="Arial" panose="020B0604020202020204" pitchFamily="34" charset="0"/>
                <a:hlinkClick r:id="rId3"/>
              </a:rPr>
              <a:t>CNTP.extensions@justice.gov.uk</a:t>
            </a:r>
            <a:r>
              <a:rPr lang="en-GB" sz="1200" dirty="0">
                <a:latin typeface="Arial" panose="020B0604020202020204" pitchFamily="34" charset="0"/>
                <a:cs typeface="Arial" panose="020B0604020202020204" pitchFamily="34" charset="0"/>
              </a:rPr>
              <a:t> </a:t>
            </a:r>
          </a:p>
          <a:p>
            <a:pPr marL="892175" indent="-355600"/>
            <a:r>
              <a:rPr lang="en-US" sz="1200" dirty="0">
                <a:latin typeface="Arial" panose="020B0604020202020204" pitchFamily="34" charset="0"/>
                <a:cs typeface="Arial" panose="020B0604020202020204" pitchFamily="34" charset="0"/>
              </a:rPr>
              <a:t>•	Include your clients name and CNTP number in the subject</a:t>
            </a:r>
          </a:p>
          <a:p>
            <a:pPr marL="892175" indent="-355600"/>
            <a:r>
              <a:rPr lang="en-US" sz="1200" dirty="0">
                <a:latin typeface="Arial" panose="020B0604020202020204" pitchFamily="34" charset="0"/>
                <a:cs typeface="Arial" panose="020B0604020202020204" pitchFamily="34" charset="0"/>
              </a:rPr>
              <a:t>•	Provide the quote from the expert and the reasons why the require expert needs to instructed </a:t>
            </a:r>
          </a:p>
          <a:p>
            <a:pPr marL="892175" indent="-355600"/>
            <a:r>
              <a:rPr lang="en-US" sz="1200" dirty="0">
                <a:latin typeface="Arial" panose="020B0604020202020204" pitchFamily="34" charset="0"/>
                <a:cs typeface="Arial" panose="020B0604020202020204" pitchFamily="34" charset="0"/>
              </a:rPr>
              <a:t>•	If there is an agreed joint instruction with the prosecution, please confirm this and the amount your client is liable to pay</a:t>
            </a:r>
            <a:endParaRPr lang="en-GB" sz="12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2502141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108375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pPr marL="0"/>
            <a:r>
              <a:rPr lang="en-US" sz="1200" b="1" i="0" spc="0" baseline="0" dirty="0">
                <a:solidFill>
                  <a:srgbClr val="000000"/>
                </a:solidFill>
                <a:latin typeface="Arial" panose="020B0604020202020204" pitchFamily="34" charset="0"/>
                <a:cs typeface="Arial" panose="020B0604020202020204" pitchFamily="34" charset="0"/>
              </a:rPr>
              <a:t>Gang related injunctions (</a:t>
            </a:r>
            <a:r>
              <a:rPr lang="en-US" sz="1200" b="1" i="0" spc="0" baseline="0" dirty="0" err="1">
                <a:solidFill>
                  <a:srgbClr val="000000"/>
                </a:solidFill>
                <a:latin typeface="Arial" panose="020B0604020202020204" pitchFamily="34" charset="0"/>
                <a:cs typeface="Arial" panose="020B0604020202020204" pitchFamily="34" charset="0"/>
              </a:rPr>
              <a:t>Gangbo</a:t>
            </a:r>
            <a:r>
              <a:rPr lang="en-US" sz="1200" b="1" i="0" spc="480" baseline="0" dirty="0">
                <a:solidFill>
                  <a:srgbClr val="000000"/>
                </a:solidFill>
                <a:latin typeface="Arial" panose="020B0604020202020204" pitchFamily="34" charset="0"/>
                <a:cs typeface="Arial" panose="020B0604020202020204" pitchFamily="34" charset="0"/>
              </a:rPr>
              <a:t>)</a:t>
            </a:r>
            <a:r>
              <a:rPr lang="en-US" sz="1200" b="1" i="0" spc="0" baseline="0" dirty="0">
                <a:solidFill>
                  <a:srgbClr val="000000"/>
                </a:solidFill>
                <a:latin typeface="Arial" panose="020B0604020202020204" pitchFamily="34" charset="0"/>
                <a:cs typeface="Arial" panose="020B0604020202020204" pitchFamily="34" charset="0"/>
              </a:rPr>
              <a:t>guidance:</a:t>
            </a:r>
          </a:p>
          <a:p>
            <a:pPr marL="0">
              <a:lnSpc>
                <a:spcPts val="4322"/>
              </a:lnSpc>
              <a:tabLst>
                <a:tab pos="286511" algn="l"/>
              </a:tabLst>
            </a:pPr>
            <a:r>
              <a:rPr lang="en-US" sz="1200" b="0" i="0" spc="0" baseline="0" dirty="0">
                <a:solidFill>
                  <a:srgbClr val="000000"/>
                </a:solidFill>
                <a:latin typeface="Arial" panose="020B0604020202020204" pitchFamily="34" charset="0"/>
                <a:cs typeface="Arial" panose="020B0604020202020204" pitchFamily="34" charset="0"/>
              </a:rPr>
              <a:t>•	</a:t>
            </a:r>
            <a:r>
              <a:rPr lang="en-US" sz="1200" b="1" i="0" spc="0" baseline="0" dirty="0">
                <a:solidFill>
                  <a:srgbClr val="000000"/>
                </a:solidFill>
                <a:latin typeface="Arial" panose="020B0604020202020204" pitchFamily="34" charset="0"/>
                <a:cs typeface="Arial" panose="020B0604020202020204" pitchFamily="34" charset="0"/>
              </a:rPr>
              <a:t>Please note</a:t>
            </a:r>
            <a:r>
              <a:rPr lang="en-US" sz="1200" b="0" i="0" spc="0" baseline="0" dirty="0">
                <a:solidFill>
                  <a:srgbClr val="000000"/>
                </a:solidFill>
                <a:latin typeface="Arial" panose="020B0604020202020204" pitchFamily="34" charset="0"/>
                <a:cs typeface="Arial" panose="020B0604020202020204" pitchFamily="34" charset="0"/>
              </a:rPr>
              <a:t>: Proceedings relating to gang-related injunctions under s.34 of the Policing &amp; Crime </a:t>
            </a:r>
          </a:p>
          <a:p>
            <a:pPr marL="286511">
              <a:lnSpc>
                <a:spcPts val="2160"/>
              </a:lnSpc>
            </a:pPr>
            <a:r>
              <a:rPr lang="en-US" sz="1200" b="0" i="0" spc="0" baseline="0" dirty="0">
                <a:solidFill>
                  <a:srgbClr val="000000"/>
                </a:solidFill>
                <a:latin typeface="Arial" panose="020B0604020202020204" pitchFamily="34" charset="0"/>
                <a:cs typeface="Arial" panose="020B0604020202020204" pitchFamily="34" charset="0"/>
              </a:rPr>
              <a:t>Act 2009 </a:t>
            </a:r>
            <a:r>
              <a:rPr lang="en-US" sz="1200" b="1" i="1" spc="0" baseline="0" dirty="0">
                <a:solidFill>
                  <a:srgbClr val="000000"/>
                </a:solidFill>
                <a:latin typeface="Arial" panose="020B0604020202020204" pitchFamily="34" charset="0"/>
                <a:cs typeface="Arial" panose="020B0604020202020204" pitchFamily="34" charset="0"/>
              </a:rPr>
              <a:t>are not a criminal matter</a:t>
            </a:r>
            <a:r>
              <a:rPr lang="en-US" sz="1200" b="0" i="0" spc="0" baseline="0" dirty="0">
                <a:solidFill>
                  <a:srgbClr val="000000"/>
                </a:solidFill>
                <a:latin typeface="Arial" panose="020B0604020202020204" pitchFamily="34" charset="0"/>
                <a:cs typeface="Arial" panose="020B0604020202020204" pitchFamily="34" charset="0"/>
              </a:rPr>
              <a:t>, as your client has not been charged with a criminal offence</a:t>
            </a:r>
          </a:p>
          <a:p>
            <a:pPr marL="457149">
              <a:lnSpc>
                <a:spcPts val="2160"/>
              </a:lnSpc>
              <a:tabLst>
                <a:tab pos="743661" algn="l"/>
              </a:tabLst>
            </a:pPr>
            <a:r>
              <a:rPr lang="en-US" sz="1200" b="0" i="0" spc="0" baseline="0" dirty="0">
                <a:solidFill>
                  <a:srgbClr val="000000"/>
                </a:solidFill>
                <a:latin typeface="Arial" panose="020B0604020202020204" pitchFamily="34" charset="0"/>
                <a:cs typeface="Arial" panose="020B0604020202020204" pitchFamily="34" charset="0"/>
              </a:rPr>
              <a:t>•	Only breaches of these injunctions, prescribed as criminal proceedings by virtue of section </a:t>
            </a:r>
          </a:p>
          <a:p>
            <a:pPr marL="743661">
              <a:lnSpc>
                <a:spcPts val="2160"/>
              </a:lnSpc>
            </a:pPr>
            <a:r>
              <a:rPr lang="en-US" sz="1400" b="0" i="0" spc="0" baseline="0" dirty="0">
                <a:solidFill>
                  <a:srgbClr val="000000"/>
                </a:solidFill>
                <a:latin typeface="Arial" panose="020B0604020202020204" pitchFamily="34" charset="0"/>
                <a:cs typeface="Arial" panose="020B0604020202020204" pitchFamily="34" charset="0"/>
              </a:rPr>
              <a:t>14(h) of LASPO 2012 and regulation 9(v) of the Criminal Legal Aid (General) Regulations 2013</a:t>
            </a:r>
          </a:p>
          <a:p>
            <a:pPr marL="0">
              <a:lnSpc>
                <a:spcPts val="4321"/>
              </a:lnSpc>
            </a:pPr>
            <a:r>
              <a:rPr lang="en-US" sz="1200" b="0" i="0" spc="0" baseline="0" dirty="0">
                <a:solidFill>
                  <a:srgbClr val="000000"/>
                </a:solidFill>
                <a:latin typeface="Arial" panose="020B0604020202020204" pitchFamily="34" charset="0"/>
                <a:cs typeface="Arial" panose="020B0604020202020204" pitchFamily="34" charset="0"/>
              </a:rPr>
              <a:t>If you require representation, to respond to a gang-related injunction, you need to make a civil </a:t>
            </a:r>
          </a:p>
          <a:p>
            <a:pPr marL="0">
              <a:lnSpc>
                <a:spcPts val="2160"/>
              </a:lnSpc>
            </a:pPr>
            <a:r>
              <a:rPr lang="en-US" sz="1200" b="0" i="0" spc="0" baseline="0" dirty="0">
                <a:solidFill>
                  <a:srgbClr val="000000"/>
                </a:solidFill>
                <a:latin typeface="Arial" panose="020B0604020202020204" pitchFamily="34" charset="0"/>
                <a:cs typeface="Arial" panose="020B0604020202020204" pitchFamily="34" charset="0"/>
              </a:rPr>
              <a:t>application (please see slide 29 for link to guidance)</a:t>
            </a:r>
          </a:p>
          <a:p>
            <a:pPr marL="0">
              <a:lnSpc>
                <a:spcPts val="4320"/>
              </a:lnSpc>
              <a:tabLst>
                <a:tab pos="286511" algn="l"/>
              </a:tabLst>
            </a:pPr>
            <a:r>
              <a:rPr lang="en-US" sz="1400" b="0" i="0" spc="0" baseline="0" dirty="0">
                <a:solidFill>
                  <a:srgbClr val="000000"/>
                </a:solidFill>
                <a:latin typeface="Arial" panose="020B0604020202020204" pitchFamily="34" charset="0"/>
                <a:cs typeface="Arial" panose="020B0604020202020204" pitchFamily="34" charset="0"/>
              </a:rPr>
              <a:t>•	Access to the client and cost management system (CCMS) portal can be arranged through your </a:t>
            </a:r>
          </a:p>
          <a:p>
            <a:pPr marL="286511">
              <a:lnSpc>
                <a:spcPts val="2162"/>
              </a:lnSpc>
            </a:pPr>
            <a:r>
              <a:rPr lang="en-US" sz="1200" b="0" i="0" spc="0" baseline="0" dirty="0">
                <a:solidFill>
                  <a:srgbClr val="000000"/>
                </a:solidFill>
                <a:latin typeface="Arial" panose="020B0604020202020204" pitchFamily="34" charset="0"/>
                <a:cs typeface="Arial" panose="020B0604020202020204" pitchFamily="34" charset="0"/>
              </a:rPr>
              <a:t>contract manager:</a:t>
            </a:r>
          </a:p>
          <a:p>
            <a:pPr marL="457149">
              <a:lnSpc>
                <a:spcPts val="2160"/>
              </a:lnSpc>
              <a:tabLst>
                <a:tab pos="743661" algn="l"/>
              </a:tabLst>
            </a:pPr>
            <a:r>
              <a:rPr lang="en-US" sz="1200" b="0" i="0" spc="0" baseline="0" dirty="0">
                <a:solidFill>
                  <a:srgbClr val="000000"/>
                </a:solidFill>
                <a:latin typeface="Arial" panose="020B0604020202020204" pitchFamily="34" charset="0"/>
                <a:cs typeface="Arial" panose="020B0604020202020204" pitchFamily="34" charset="0"/>
              </a:rPr>
              <a:t>•	</a:t>
            </a:r>
            <a:r>
              <a:rPr lang="en-US" sz="1200" b="1" i="0" spc="0" baseline="0" dirty="0">
                <a:solidFill>
                  <a:srgbClr val="000000"/>
                </a:solidFill>
                <a:latin typeface="Arial" panose="020B0604020202020204" pitchFamily="34" charset="0"/>
                <a:cs typeface="Arial" panose="020B0604020202020204" pitchFamily="34" charset="0"/>
              </a:rPr>
              <a:t>Please note: </a:t>
            </a:r>
            <a:r>
              <a:rPr lang="en-US" sz="1200" b="0" i="0" spc="0" baseline="0" dirty="0">
                <a:solidFill>
                  <a:srgbClr val="000000"/>
                </a:solidFill>
                <a:latin typeface="Arial" panose="020B0604020202020204" pitchFamily="34" charset="0"/>
                <a:cs typeface="Arial" panose="020B0604020202020204" pitchFamily="34" charset="0"/>
              </a:rPr>
              <a:t>Civil applications are means and merit tested, and full justification will be </a:t>
            </a:r>
          </a:p>
          <a:p>
            <a:pPr marL="743661">
              <a:lnSpc>
                <a:spcPts val="2160"/>
              </a:lnSpc>
            </a:pPr>
            <a:r>
              <a:rPr lang="en-US" sz="1200" b="0" i="0" spc="0" baseline="0" dirty="0">
                <a:solidFill>
                  <a:srgbClr val="000000"/>
                </a:solidFill>
                <a:latin typeface="Arial" panose="020B0604020202020204" pitchFamily="34" charset="0"/>
                <a:cs typeface="Arial" panose="020B0604020202020204" pitchFamily="34" charset="0"/>
              </a:rPr>
              <a:t>required.</a:t>
            </a:r>
          </a:p>
          <a:p>
            <a:pPr marL="457149">
              <a:lnSpc>
                <a:spcPts val="4320"/>
              </a:lnSpc>
            </a:pPr>
            <a:r>
              <a:rPr lang="en-US" sz="1400" b="1" i="0" spc="0" baseline="0" dirty="0">
                <a:solidFill>
                  <a:srgbClr val="000000"/>
                </a:solidFill>
                <a:latin typeface="Arial" panose="020B0604020202020204" pitchFamily="34" charset="0"/>
                <a:cs typeface="Arial" panose="020B0604020202020204" pitchFamily="34" charset="0"/>
              </a:rPr>
              <a:t>The same process also applies to the initial proceedings for an Anti-Social Behaviour </a:t>
            </a:r>
          </a:p>
          <a:p>
            <a:pPr marL="457149">
              <a:lnSpc>
                <a:spcPts val="2161"/>
              </a:lnSpc>
            </a:pPr>
            <a:r>
              <a:rPr lang="en-US" sz="1200" b="1" i="0" spc="0" baseline="0" dirty="0">
                <a:solidFill>
                  <a:srgbClr val="000000"/>
                </a:solidFill>
                <a:latin typeface="Arial" panose="020B0604020202020204" pitchFamily="34" charset="0"/>
                <a:cs typeface="Arial" panose="020B0604020202020204" pitchFamily="34" charset="0"/>
              </a:rPr>
              <a:t>Crime and Policing Act 2014 Injunction.</a:t>
            </a:r>
          </a:p>
          <a:p>
            <a:endParaRPr lang="en-GB" dirty="0"/>
          </a:p>
        </p:txBody>
      </p:sp>
    </p:spTree>
    <p:extLst>
      <p:ext uri="{BB962C8B-B14F-4D97-AF65-F5344CB8AC3E}">
        <p14:creationId xmlns:p14="http://schemas.microsoft.com/office/powerpoint/2010/main" val="1992108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US" sz="1200" b="1" dirty="0">
                <a:solidFill>
                  <a:srgbClr val="000000"/>
                </a:solidFill>
                <a:latin typeface="Arial" panose="020B0604020202020204" pitchFamily="34" charset="0"/>
                <a:cs typeface="Arial" panose="020B0604020202020204" pitchFamily="34" charset="0"/>
              </a:rPr>
              <a:t>Please be aware that where a contempt of court representation order has been issued the court has  a duty to consider making an RDCO.</a:t>
            </a:r>
          </a:p>
          <a:p>
            <a:r>
              <a:rPr lang="en-US" sz="1200" b="1" dirty="0">
                <a:solidFill>
                  <a:srgbClr val="000000"/>
                </a:solidFill>
                <a:latin typeface="Arial" panose="020B0604020202020204" pitchFamily="34" charset="0"/>
                <a:cs typeface="Arial" panose="020B0604020202020204" pitchFamily="34" charset="0"/>
              </a:rPr>
              <a:t> </a:t>
            </a:r>
          </a:p>
          <a:p>
            <a:pPr>
              <a:lnSpc>
                <a:spcPts val="4320"/>
              </a:lnSpc>
              <a:tabLst>
                <a:tab pos="286511" algn="l"/>
              </a:tabLst>
            </a:pPr>
            <a:r>
              <a:rPr lang="en-GB" sz="1200" dirty="0">
                <a:latin typeface="Arial" panose="020B0604020202020204" pitchFamily="34" charset="0"/>
                <a:cs typeface="Arial" panose="020B0604020202020204" pitchFamily="34" charset="0"/>
              </a:rPr>
              <a:t>Regulation 5 of the Criminal Legal Aid (Recovery of Defence Costs Orders) Regulations 2013 (RDCO Regulations) 2013</a:t>
            </a:r>
            <a:endParaRPr lang="en-GB" sz="1200" i="1" dirty="0">
              <a:latin typeface="Arial" panose="020B0604020202020204" pitchFamily="34" charset="0"/>
              <a:cs typeface="Arial" panose="020B0604020202020204" pitchFamily="34" charset="0"/>
            </a:endParaRPr>
          </a:p>
          <a:p>
            <a:pPr>
              <a:lnSpc>
                <a:spcPts val="4320"/>
              </a:lnSpc>
              <a:tabLst>
                <a:tab pos="286511" algn="l"/>
              </a:tabLst>
            </a:pPr>
            <a:r>
              <a:rPr lang="en-GB" sz="1200" i="1" dirty="0">
                <a:latin typeface="Arial" panose="020B0604020202020204" pitchFamily="34" charset="0"/>
                <a:cs typeface="Arial" panose="020B0604020202020204" pitchFamily="34" charset="0"/>
              </a:rPr>
              <a:t>Following the </a:t>
            </a:r>
            <a:r>
              <a:rPr lang="en-GB" sz="1200" dirty="0">
                <a:latin typeface="Arial" panose="020B0604020202020204" pitchFamily="34" charset="0"/>
                <a:cs typeface="Arial" panose="020B0604020202020204" pitchFamily="34" charset="0"/>
              </a:rPr>
              <a:t>successful judgment in the case of </a:t>
            </a:r>
            <a:r>
              <a:rPr lang="en-GB" sz="1200" i="1" dirty="0" err="1">
                <a:latin typeface="Arial" panose="020B0604020202020204" pitchFamily="34" charset="0"/>
                <a:cs typeface="Arial" panose="020B0604020202020204" pitchFamily="34" charset="0"/>
              </a:rPr>
              <a:t>Isbilen</a:t>
            </a:r>
            <a:r>
              <a:rPr lang="en-GB" sz="1200" i="1" dirty="0">
                <a:latin typeface="Arial" panose="020B0604020202020204" pitchFamily="34" charset="0"/>
                <a:cs typeface="Arial" panose="020B0604020202020204" pitchFamily="34" charset="0"/>
              </a:rPr>
              <a:t> v Turk </a:t>
            </a:r>
            <a:r>
              <a:rPr lang="en-GB" sz="1200" dirty="0">
                <a:latin typeface="Arial" panose="020B0604020202020204" pitchFamily="34" charset="0"/>
                <a:cs typeface="Arial" panose="020B0604020202020204" pitchFamily="34" charset="0"/>
              </a:rPr>
              <a:t>[2025] EWHC 841 (Ch) The Judge, Sir Anthony Mann, determined that a RDCO could be made in a civil contempt matter involving committal proceedings for breach of a court order. On 17</a:t>
            </a:r>
            <a:r>
              <a:rPr lang="en-GB" sz="1200" baseline="30000" dirty="0">
                <a:latin typeface="Arial" panose="020B0604020202020204" pitchFamily="34" charset="0"/>
                <a:cs typeface="Arial" panose="020B0604020202020204" pitchFamily="34" charset="0"/>
              </a:rPr>
              <a:t>th</a:t>
            </a:r>
            <a:r>
              <a:rPr lang="en-GB" sz="1200" dirty="0">
                <a:latin typeface="Arial" panose="020B0604020202020204" pitchFamily="34" charset="0"/>
                <a:cs typeface="Arial" panose="020B0604020202020204" pitchFamily="34" charset="0"/>
              </a:rPr>
              <a:t> April 2026 the Court of Appeal upheld Sir Anthony Mann’s decision [2026] EWCA </a:t>
            </a:r>
            <a:r>
              <a:rPr lang="en-GB" sz="1200" dirty="0" err="1">
                <a:latin typeface="Arial" panose="020B0604020202020204" pitchFamily="34" charset="0"/>
                <a:cs typeface="Arial" panose="020B0604020202020204" pitchFamily="34" charset="0"/>
              </a:rPr>
              <a:t>Civ</a:t>
            </a:r>
            <a:r>
              <a:rPr lang="en-GB" sz="1200" dirty="0">
                <a:latin typeface="Arial" panose="020B0604020202020204" pitchFamily="34" charset="0"/>
                <a:cs typeface="Arial" panose="020B0604020202020204" pitchFamily="34" charset="0"/>
              </a:rPr>
              <a:t> 469. </a:t>
            </a:r>
          </a:p>
          <a:p>
            <a:pPr>
              <a:lnSpc>
                <a:spcPts val="4320"/>
              </a:lnSpc>
              <a:tabLst>
                <a:tab pos="286511" algn="l"/>
              </a:tabLst>
            </a:pPr>
            <a:r>
              <a:rPr lang="en-GB" sz="1200" dirty="0">
                <a:latin typeface="Arial" panose="020B0604020202020204" pitchFamily="34" charset="0"/>
                <a:cs typeface="Arial" panose="020B0604020202020204" pitchFamily="34" charset="0"/>
              </a:rPr>
              <a:t>This may therefore be something you may want to discuss with your clients for awareness. </a:t>
            </a:r>
          </a:p>
          <a:p>
            <a:endParaRPr lang="en-GB" dirty="0"/>
          </a:p>
        </p:txBody>
      </p:sp>
    </p:spTree>
    <p:extLst>
      <p:ext uri="{BB962C8B-B14F-4D97-AF65-F5344CB8AC3E}">
        <p14:creationId xmlns:p14="http://schemas.microsoft.com/office/powerpoint/2010/main" val="179750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1042113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26429064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34370750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590F9-5019-854C-18E3-647D62225888}"/>
              </a:ext>
            </a:extLst>
          </p:cNvPr>
          <p:cNvSpPr>
            <a:spLocks noGrp="1"/>
          </p:cNvSpPr>
          <p:nvPr>
            <p:ph type="ctrTitle"/>
          </p:nvPr>
        </p:nvSpPr>
        <p:spPr>
          <a:xfrm>
            <a:off x="758189" y="2622074"/>
            <a:ext cx="7920000" cy="1080000"/>
          </a:xfrm>
        </p:spPr>
        <p:txBody>
          <a:bodyPr anchor="t" anchorCtr="0">
            <a:normAutofit/>
          </a:bodyPr>
          <a:lstStyle>
            <a:lvl1pPr algn="l">
              <a:lnSpc>
                <a:spcPct val="100000"/>
              </a:lnSpc>
              <a:defRPr sz="3400" b="1"/>
            </a:lvl1pPr>
          </a:lstStyle>
          <a:p>
            <a:r>
              <a:rPr lang="en-US" noProof="0"/>
              <a:t>Click to edit Master title style</a:t>
            </a:r>
            <a:endParaRPr lang="en-GB" noProof="0"/>
          </a:p>
        </p:txBody>
      </p:sp>
      <p:sp>
        <p:nvSpPr>
          <p:cNvPr id="3" name="Subtitle 2">
            <a:extLst>
              <a:ext uri="{FF2B5EF4-FFF2-40B4-BE49-F238E27FC236}">
                <a16:creationId xmlns:a16="http://schemas.microsoft.com/office/drawing/2014/main" id="{9F0F1EE0-638B-690E-3374-CE1E12D2585D}"/>
              </a:ext>
            </a:extLst>
          </p:cNvPr>
          <p:cNvSpPr>
            <a:spLocks noGrp="1"/>
          </p:cNvSpPr>
          <p:nvPr>
            <p:ph type="subTitle" idx="1"/>
          </p:nvPr>
        </p:nvSpPr>
        <p:spPr>
          <a:xfrm>
            <a:off x="758190" y="3838357"/>
            <a:ext cx="7920000" cy="1080000"/>
          </a:xfrm>
        </p:spPr>
        <p:txBody>
          <a:bodyPr/>
          <a:lstStyle>
            <a:lvl1pPr marL="0" indent="0" algn="l">
              <a:lnSpc>
                <a:spcPct val="100000"/>
              </a:lnSpc>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GB" noProof="0"/>
          </a:p>
        </p:txBody>
      </p:sp>
      <p:sp>
        <p:nvSpPr>
          <p:cNvPr id="10" name="Text Placeholder 9">
            <a:extLst>
              <a:ext uri="{FF2B5EF4-FFF2-40B4-BE49-F238E27FC236}">
                <a16:creationId xmlns:a16="http://schemas.microsoft.com/office/drawing/2014/main" id="{A565C95F-3718-1528-8609-763CA15704E3}"/>
              </a:ext>
            </a:extLst>
          </p:cNvPr>
          <p:cNvSpPr>
            <a:spLocks noGrp="1"/>
          </p:cNvSpPr>
          <p:nvPr>
            <p:ph type="body" sz="quarter" idx="13" hasCustomPrompt="1"/>
          </p:nvPr>
        </p:nvSpPr>
        <p:spPr>
          <a:xfrm>
            <a:off x="758189" y="5364119"/>
            <a:ext cx="7920000" cy="288000"/>
          </a:xfrm>
        </p:spPr>
        <p:txBody>
          <a:bodyPr>
            <a:normAutofit/>
          </a:bodyPr>
          <a:lstStyle>
            <a:lvl1pPr marL="0" indent="0">
              <a:lnSpc>
                <a:spcPct val="100000"/>
              </a:lnSpc>
              <a:spcBef>
                <a:spcPts val="0"/>
              </a:spcBef>
              <a:buNone/>
              <a:defRPr sz="1600"/>
            </a:lvl1pPr>
            <a:lvl2pPr marL="457200" indent="0">
              <a:buNone/>
              <a:defRPr/>
            </a:lvl2pPr>
          </a:lstStyle>
          <a:p>
            <a:pPr lvl="0"/>
            <a:r>
              <a:rPr lang="en-US"/>
              <a:t>Month YYYY</a:t>
            </a:r>
          </a:p>
        </p:txBody>
      </p:sp>
      <p:pic>
        <p:nvPicPr>
          <p:cNvPr id="5" name="Picture 4">
            <a:extLst>
              <a:ext uri="{FF2B5EF4-FFF2-40B4-BE49-F238E27FC236}">
                <a16:creationId xmlns:a16="http://schemas.microsoft.com/office/drawing/2014/main" id="{41F72911-4543-BB8B-B85F-A994E7D664F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813750" y="622800"/>
            <a:ext cx="1364100" cy="1191144"/>
          </a:xfrm>
          <a:prstGeom prst="rect">
            <a:avLst/>
          </a:prstGeom>
          <a:noFill/>
          <a:ln>
            <a:noFill/>
          </a:ln>
        </p:spPr>
      </p:pic>
      <p:pic>
        <p:nvPicPr>
          <p:cNvPr id="6" name="Picture 5">
            <a:extLst>
              <a:ext uri="{FF2B5EF4-FFF2-40B4-BE49-F238E27FC236}">
                <a16:creationId xmlns:a16="http://schemas.microsoft.com/office/drawing/2014/main" id="{FA9E8DE4-1BD1-6396-E411-41BF61B2A9B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bwMode="auto">
          <a:xfrm>
            <a:off x="813750" y="622800"/>
            <a:ext cx="1364100" cy="1191144"/>
          </a:xfrm>
          <a:prstGeom prst="rect">
            <a:avLst/>
          </a:prstGeom>
          <a:noFill/>
          <a:ln>
            <a:noFill/>
          </a:ln>
        </p:spPr>
      </p:pic>
    </p:spTree>
    <p:extLst>
      <p:ext uri="{BB962C8B-B14F-4D97-AF65-F5344CB8AC3E}">
        <p14:creationId xmlns:p14="http://schemas.microsoft.com/office/powerpoint/2010/main" val="24370997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Section Header">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58C2E-1BEC-755C-0E22-BFF6411F2A66}"/>
              </a:ext>
              <a:ext uri="{C183D7F6-B498-43B3-948B-1728B52AA6E4}">
                <adec:decorative xmlns:adec="http://schemas.microsoft.com/office/drawing/2017/decorative" val="1"/>
              </a:ext>
            </a:extLst>
          </p:cNvPr>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31201"/>
          <a:stretch/>
        </p:blipFill>
        <p:spPr>
          <a:xfrm>
            <a:off x="5417" y="2140943"/>
            <a:ext cx="12186583" cy="4717057"/>
          </a:xfrm>
          <a:prstGeom prst="rect">
            <a:avLst/>
          </a:prstGeom>
          <a:blipFill>
            <a:blip r:embed="rId3">
              <a:clrChange>
                <a:clrFrom>
                  <a:srgbClr val="FFFFFF"/>
                </a:clrFrom>
                <a:clrTo>
                  <a:srgbClr val="FFFFFF">
                    <a:alpha val="0"/>
                  </a:srgbClr>
                </a:clrTo>
              </a:clrChange>
            </a:blip>
            <a:stretch>
              <a:fillRect/>
            </a:stretch>
          </a:blipFill>
        </p:spPr>
      </p:pic>
      <p:pic>
        <p:nvPicPr>
          <p:cNvPr id="6" name="Picture 5">
            <a:extLst>
              <a:ext uri="{FF2B5EF4-FFF2-40B4-BE49-F238E27FC236}">
                <a16:creationId xmlns:a16="http://schemas.microsoft.com/office/drawing/2014/main" id="{7AE192E8-C229-F8C3-3D2C-A2C8B0ECC75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bwMode="auto">
          <a:xfrm>
            <a:off x="759600" y="709871"/>
            <a:ext cx="1364100" cy="1191144"/>
          </a:xfrm>
          <a:prstGeom prst="rect">
            <a:avLst/>
          </a:prstGeom>
          <a:noFill/>
          <a:ln>
            <a:noFill/>
          </a:ln>
        </p:spPr>
      </p:pic>
      <p:sp>
        <p:nvSpPr>
          <p:cNvPr id="4" name="Title 1">
            <a:extLst>
              <a:ext uri="{FF2B5EF4-FFF2-40B4-BE49-F238E27FC236}">
                <a16:creationId xmlns:a16="http://schemas.microsoft.com/office/drawing/2014/main" id="{F601524D-E031-FE10-B07A-3F12760FA609}"/>
              </a:ext>
            </a:extLst>
          </p:cNvPr>
          <p:cNvSpPr txBox="1">
            <a:spLocks/>
          </p:cNvSpPr>
          <p:nvPr userDrawn="1"/>
        </p:nvSpPr>
        <p:spPr>
          <a:xfrm>
            <a:off x="912000" y="2773200"/>
            <a:ext cx="7920000" cy="1080000"/>
          </a:xfrm>
          <a:prstGeom prst="rect">
            <a:avLst/>
          </a:prstGeom>
        </p:spPr>
        <p:txBody>
          <a:bodyPr vert="horz" lIns="0" tIns="0" rIns="0" bIns="0" rtlCol="0" anchor="t" anchorCtr="0">
            <a:normAutofit/>
          </a:bodyPr>
          <a:lstStyle>
            <a:lvl1pPr algn="l" defTabSz="914400" rtl="0" eaLnBrk="1" latinLnBrk="0" hangingPunct="1">
              <a:lnSpc>
                <a:spcPct val="100000"/>
              </a:lnSpc>
              <a:spcBef>
                <a:spcPct val="0"/>
              </a:spcBef>
              <a:buNone/>
              <a:defRPr sz="3400" b="1" kern="1200">
                <a:solidFill>
                  <a:schemeClr val="tx1"/>
                </a:solidFill>
                <a:latin typeface="+mj-lt"/>
                <a:ea typeface="+mj-ea"/>
                <a:cs typeface="+mj-cs"/>
              </a:defRPr>
            </a:lvl1pPr>
          </a:lstStyle>
          <a:p>
            <a:endParaRPr lang="en-GB"/>
          </a:p>
        </p:txBody>
      </p:sp>
    </p:spTree>
    <p:extLst>
      <p:ext uri="{BB962C8B-B14F-4D97-AF65-F5344CB8AC3E}">
        <p14:creationId xmlns:p14="http://schemas.microsoft.com/office/powerpoint/2010/main" val="2603101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D33D3-D582-48EF-0A2B-74426CCEC468}"/>
              </a:ext>
            </a:extLst>
          </p:cNvPr>
          <p:cNvSpPr>
            <a:spLocks noGrp="1"/>
          </p:cNvSpPr>
          <p:nvPr>
            <p:ph type="title"/>
          </p:nvPr>
        </p:nvSpPr>
        <p:spPr/>
        <p:txBody>
          <a:bodyPr/>
          <a:lstStyle/>
          <a:p>
            <a:r>
              <a:rPr lang="en-US" noProof="0"/>
              <a:t>Click to edit Master title style</a:t>
            </a:r>
            <a:endParaRPr lang="en-GB" noProof="0"/>
          </a:p>
        </p:txBody>
      </p:sp>
      <p:sp>
        <p:nvSpPr>
          <p:cNvPr id="3" name="Content Placeholder 2">
            <a:extLst>
              <a:ext uri="{FF2B5EF4-FFF2-40B4-BE49-F238E27FC236}">
                <a16:creationId xmlns:a16="http://schemas.microsoft.com/office/drawing/2014/main" id="{311E300F-E606-52C3-A6CF-24C403CD7DD4}"/>
              </a:ext>
            </a:extLst>
          </p:cNvPr>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5" name="Footer Placeholder 4">
            <a:extLst>
              <a:ext uri="{FF2B5EF4-FFF2-40B4-BE49-F238E27FC236}">
                <a16:creationId xmlns:a16="http://schemas.microsoft.com/office/drawing/2014/main" id="{C25AF1ED-CB8C-A0D7-A9FC-6325155370BC}"/>
              </a:ext>
            </a:extLst>
          </p:cNvPr>
          <p:cNvSpPr>
            <a:spLocks noGrp="1"/>
          </p:cNvSpPr>
          <p:nvPr>
            <p:ph type="ftr" sz="quarter" idx="11"/>
          </p:nvPr>
        </p:nvSpPr>
        <p:spPr/>
        <p:txBody>
          <a:bodyPr/>
          <a:lstStyle/>
          <a:p>
            <a:pPr>
              <a:spcAft>
                <a:spcPts val="600"/>
              </a:spcAft>
            </a:pPr>
            <a:r>
              <a:rPr lang="en-GB"/>
              <a:t>Providing access to justice through working with others to achieve excellence in the delivery of legal aid</a:t>
            </a:r>
          </a:p>
        </p:txBody>
      </p:sp>
      <p:sp>
        <p:nvSpPr>
          <p:cNvPr id="6" name="Slide Number Placeholder 5">
            <a:extLst>
              <a:ext uri="{FF2B5EF4-FFF2-40B4-BE49-F238E27FC236}">
                <a16:creationId xmlns:a16="http://schemas.microsoft.com/office/drawing/2014/main" id="{B1464B7B-2E91-374D-D445-0D9781F85D50}"/>
              </a:ext>
            </a:extLst>
          </p:cNvPr>
          <p:cNvSpPr>
            <a:spLocks noGrp="1"/>
          </p:cNvSpPr>
          <p:nvPr>
            <p:ph type="sldNum" sz="quarter" idx="12"/>
          </p:nvPr>
        </p:nvSpPr>
        <p:spPr/>
        <p:txBody>
          <a:bodyPr/>
          <a:lstStyle/>
          <a:p>
            <a:fld id="{C0189ED6-F87B-4BC1-907E-EF602CA5C674}" type="slidenum">
              <a:rPr lang="en-GB" smtClean="0"/>
              <a:t>‹#›</a:t>
            </a:fld>
            <a:endParaRPr lang="en-GB"/>
          </a:p>
        </p:txBody>
      </p:sp>
    </p:spTree>
    <p:extLst>
      <p:ext uri="{BB962C8B-B14F-4D97-AF65-F5344CB8AC3E}">
        <p14:creationId xmlns:p14="http://schemas.microsoft.com/office/powerpoint/2010/main" val="364031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382AE5D-6592-4E1B-A6D2-0CB294D7117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707" y="857"/>
            <a:ext cx="12189600" cy="6857983"/>
          </a:xfrm>
          <a:prstGeom prst="rect">
            <a:avLst/>
          </a:prstGeom>
        </p:spPr>
      </p:pic>
      <p:sp>
        <p:nvSpPr>
          <p:cNvPr id="2" name="Title 1">
            <a:extLst>
              <a:ext uri="{FF2B5EF4-FFF2-40B4-BE49-F238E27FC236}">
                <a16:creationId xmlns:a16="http://schemas.microsoft.com/office/drawing/2014/main" id="{298DA5BE-9F0C-9C33-E738-BB0C9ACF4C41}"/>
              </a:ext>
            </a:extLst>
          </p:cNvPr>
          <p:cNvSpPr>
            <a:spLocks noGrp="1"/>
          </p:cNvSpPr>
          <p:nvPr>
            <p:ph type="title"/>
          </p:nvPr>
        </p:nvSpPr>
        <p:spPr/>
        <p:txBody>
          <a:bodyPr/>
          <a:lstStyle/>
          <a:p>
            <a:r>
              <a:rPr lang="en-US" noProof="0"/>
              <a:t>Click to edit Master title style</a:t>
            </a:r>
            <a:endParaRPr lang="en-GB" noProof="0"/>
          </a:p>
        </p:txBody>
      </p:sp>
      <p:sp>
        <p:nvSpPr>
          <p:cNvPr id="3" name="Content Placeholder 2">
            <a:extLst>
              <a:ext uri="{FF2B5EF4-FFF2-40B4-BE49-F238E27FC236}">
                <a16:creationId xmlns:a16="http://schemas.microsoft.com/office/drawing/2014/main" id="{3F6B1209-6B5A-DD57-363E-9C28D7B61B4D}"/>
              </a:ext>
            </a:extLst>
          </p:cNvPr>
          <p:cNvSpPr>
            <a:spLocks noGrp="1"/>
          </p:cNvSpPr>
          <p:nvPr>
            <p:ph sz="half" idx="1"/>
          </p:nvPr>
        </p:nvSpPr>
        <p:spPr>
          <a:xfrm>
            <a:off x="810000" y="1396800"/>
            <a:ext cx="5140800" cy="423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4" name="Content Placeholder 3">
            <a:extLst>
              <a:ext uri="{FF2B5EF4-FFF2-40B4-BE49-F238E27FC236}">
                <a16:creationId xmlns:a16="http://schemas.microsoft.com/office/drawing/2014/main" id="{8D3296D8-E2C8-3A59-6DA0-2FCCEA8D1B50}"/>
              </a:ext>
            </a:extLst>
          </p:cNvPr>
          <p:cNvSpPr>
            <a:spLocks noGrp="1"/>
          </p:cNvSpPr>
          <p:nvPr>
            <p:ph sz="half" idx="2"/>
          </p:nvPr>
        </p:nvSpPr>
        <p:spPr>
          <a:xfrm>
            <a:off x="6396340" y="1396800"/>
            <a:ext cx="5141085" cy="423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57E578A9-AEFF-4AB7-B964-8C5EFAE84103}"/>
              </a:ext>
            </a:extLst>
          </p:cNvPr>
          <p:cNvSpPr>
            <a:spLocks noGrp="1"/>
          </p:cNvSpPr>
          <p:nvPr>
            <p:ph type="ftr" sz="quarter" idx="11"/>
          </p:nvPr>
        </p:nvSpPr>
        <p:spPr/>
        <p:txBody>
          <a:bodyPr/>
          <a:lstStyle/>
          <a:p>
            <a:pPr>
              <a:spcAft>
                <a:spcPts val="600"/>
              </a:spcAft>
            </a:pPr>
            <a:r>
              <a:rPr lang="en-GB"/>
              <a:t>Providing access to justice through working with others to achieve excellence in the delivery of legal aid</a:t>
            </a:r>
          </a:p>
        </p:txBody>
      </p:sp>
      <p:sp>
        <p:nvSpPr>
          <p:cNvPr id="7" name="Slide Number Placeholder 6">
            <a:extLst>
              <a:ext uri="{FF2B5EF4-FFF2-40B4-BE49-F238E27FC236}">
                <a16:creationId xmlns:a16="http://schemas.microsoft.com/office/drawing/2014/main" id="{2D0A671D-0D15-C5DF-0D6D-0416008266FB}"/>
              </a:ext>
            </a:extLst>
          </p:cNvPr>
          <p:cNvSpPr>
            <a:spLocks noGrp="1"/>
          </p:cNvSpPr>
          <p:nvPr>
            <p:ph type="sldNum" sz="quarter" idx="12"/>
          </p:nvPr>
        </p:nvSpPr>
        <p:spPr/>
        <p:txBody>
          <a:bodyPr/>
          <a:lstStyle/>
          <a:p>
            <a:fld id="{C0189ED6-F87B-4BC1-907E-EF602CA5C674}" type="slidenum">
              <a:rPr lang="en-GB" smtClean="0"/>
              <a:t>‹#›</a:t>
            </a:fld>
            <a:endParaRPr lang="en-GB"/>
          </a:p>
        </p:txBody>
      </p:sp>
    </p:spTree>
    <p:extLst>
      <p:ext uri="{BB962C8B-B14F-4D97-AF65-F5344CB8AC3E}">
        <p14:creationId xmlns:p14="http://schemas.microsoft.com/office/powerpoint/2010/main" val="3515043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mp; Emphasi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DA5BE-9F0C-9C33-E738-BB0C9ACF4C41}"/>
              </a:ext>
            </a:extLst>
          </p:cNvPr>
          <p:cNvSpPr>
            <a:spLocks noGrp="1"/>
          </p:cNvSpPr>
          <p:nvPr>
            <p:ph type="title"/>
          </p:nvPr>
        </p:nvSpPr>
        <p:spPr/>
        <p:txBody>
          <a:bodyPr/>
          <a:lstStyle/>
          <a:p>
            <a:r>
              <a:rPr lang="en-US" noProof="0"/>
              <a:t>Click to edit Master title style</a:t>
            </a:r>
            <a:endParaRPr lang="en-GB" noProof="0"/>
          </a:p>
        </p:txBody>
      </p:sp>
      <p:sp>
        <p:nvSpPr>
          <p:cNvPr id="6" name="Footer Placeholder 5">
            <a:extLst>
              <a:ext uri="{FF2B5EF4-FFF2-40B4-BE49-F238E27FC236}">
                <a16:creationId xmlns:a16="http://schemas.microsoft.com/office/drawing/2014/main" id="{57E578A9-AEFF-4AB7-B964-8C5EFAE84103}"/>
              </a:ext>
            </a:extLst>
          </p:cNvPr>
          <p:cNvSpPr>
            <a:spLocks noGrp="1"/>
          </p:cNvSpPr>
          <p:nvPr>
            <p:ph type="ftr" sz="quarter" idx="11"/>
          </p:nvPr>
        </p:nvSpPr>
        <p:spPr/>
        <p:txBody>
          <a:bodyPr/>
          <a:lstStyle/>
          <a:p>
            <a:pPr>
              <a:spcAft>
                <a:spcPts val="600"/>
              </a:spcAft>
            </a:pPr>
            <a:r>
              <a:rPr lang="en-GB"/>
              <a:t>Providing access to justice through working with others to achieve excellence in the delivery of legal aid</a:t>
            </a:r>
          </a:p>
        </p:txBody>
      </p:sp>
      <p:sp>
        <p:nvSpPr>
          <p:cNvPr id="7" name="Slide Number Placeholder 6">
            <a:extLst>
              <a:ext uri="{FF2B5EF4-FFF2-40B4-BE49-F238E27FC236}">
                <a16:creationId xmlns:a16="http://schemas.microsoft.com/office/drawing/2014/main" id="{2D0A671D-0D15-C5DF-0D6D-0416008266FB}"/>
              </a:ext>
            </a:extLst>
          </p:cNvPr>
          <p:cNvSpPr>
            <a:spLocks noGrp="1"/>
          </p:cNvSpPr>
          <p:nvPr>
            <p:ph type="sldNum" sz="quarter" idx="12"/>
          </p:nvPr>
        </p:nvSpPr>
        <p:spPr/>
        <p:txBody>
          <a:bodyPr/>
          <a:lstStyle/>
          <a:p>
            <a:fld id="{C0189ED6-F87B-4BC1-907E-EF602CA5C674}" type="slidenum">
              <a:rPr lang="en-GB" smtClean="0"/>
              <a:t>‹#›</a:t>
            </a:fld>
            <a:endParaRPr lang="en-GB"/>
          </a:p>
        </p:txBody>
      </p:sp>
    </p:spTree>
    <p:extLst>
      <p:ext uri="{BB962C8B-B14F-4D97-AF65-F5344CB8AC3E}">
        <p14:creationId xmlns:p14="http://schemas.microsoft.com/office/powerpoint/2010/main" val="446874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0CAA80-C190-ABB9-9518-D5ADD08D030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813750" y="622800"/>
            <a:ext cx="1364100" cy="1191144"/>
          </a:xfrm>
          <a:prstGeom prst="rect">
            <a:avLst/>
          </a:prstGeom>
          <a:noFill/>
          <a:ln>
            <a:noFill/>
          </a:ln>
        </p:spPr>
      </p:pic>
      <p:pic>
        <p:nvPicPr>
          <p:cNvPr id="6" name="Picture 5">
            <a:extLst>
              <a:ext uri="{FF2B5EF4-FFF2-40B4-BE49-F238E27FC236}">
                <a16:creationId xmlns:a16="http://schemas.microsoft.com/office/drawing/2014/main" id="{EEC46FDE-2545-F0FC-CA2B-A594A2E31AB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bwMode="auto">
          <a:xfrm>
            <a:off x="813750" y="622800"/>
            <a:ext cx="1364100" cy="1191144"/>
          </a:xfrm>
          <a:prstGeom prst="rect">
            <a:avLst/>
          </a:prstGeom>
          <a:noFill/>
          <a:ln>
            <a:noFill/>
          </a:ln>
        </p:spPr>
      </p:pic>
      <p:sp>
        <p:nvSpPr>
          <p:cNvPr id="10" name="TextBox 9">
            <a:extLst>
              <a:ext uri="{FF2B5EF4-FFF2-40B4-BE49-F238E27FC236}">
                <a16:creationId xmlns:a16="http://schemas.microsoft.com/office/drawing/2014/main" id="{982BECAB-34DD-B7CB-12D5-1F93453513EF}"/>
              </a:ext>
            </a:extLst>
          </p:cNvPr>
          <p:cNvSpPr txBox="1"/>
          <p:nvPr userDrawn="1"/>
        </p:nvSpPr>
        <p:spPr>
          <a:xfrm>
            <a:off x="813750" y="3893871"/>
            <a:ext cx="6097712" cy="1715854"/>
          </a:xfrm>
          <a:prstGeom prst="rect">
            <a:avLst/>
          </a:prstGeom>
          <a:noFill/>
        </p:spPr>
        <p:txBody>
          <a:bodyPr wrap="square">
            <a:spAutoFit/>
          </a:bodyPr>
          <a:lstStyle/>
          <a:p>
            <a:pPr algn="l" rtl="0" fontAlgn="base">
              <a:lnSpc>
                <a:spcPts val="1350"/>
              </a:lnSpc>
            </a:pPr>
            <a:r>
              <a:rPr lang="en-GB" sz="2000" b="1" i="0" u="none" strike="noStrike">
                <a:solidFill>
                  <a:schemeClr val="tx1"/>
                </a:solidFill>
                <a:effectLst/>
                <a:latin typeface="+mn-lt"/>
              </a:rPr>
              <a:t>Legal Aid Agency</a:t>
            </a:r>
            <a:r>
              <a:rPr lang="en-US" sz="2000" b="0" i="0">
                <a:solidFill>
                  <a:schemeClr val="tx1"/>
                </a:solidFill>
                <a:effectLst/>
                <a:latin typeface="+mn-lt"/>
              </a:rPr>
              <a:t>​</a:t>
            </a:r>
          </a:p>
          <a:p>
            <a:pPr algn="l" rtl="0" fontAlgn="base">
              <a:lnSpc>
                <a:spcPts val="1350"/>
              </a:lnSpc>
            </a:pPr>
            <a:br>
              <a:rPr lang="en-US" sz="2000" b="0" i="0">
                <a:solidFill>
                  <a:schemeClr val="tx1"/>
                </a:solidFill>
                <a:effectLst/>
                <a:latin typeface="+mn-lt"/>
              </a:rPr>
            </a:br>
            <a:r>
              <a:rPr lang="en-GB" sz="2000" b="0" i="0" u="none" strike="noStrike">
                <a:solidFill>
                  <a:schemeClr val="tx1"/>
                </a:solidFill>
                <a:effectLst/>
                <a:latin typeface="+mn-lt"/>
              </a:rPr>
              <a:t>13th Floor (13.51)</a:t>
            </a:r>
            <a:r>
              <a:rPr lang="en-US" sz="2000" b="0" i="0">
                <a:solidFill>
                  <a:schemeClr val="tx1"/>
                </a:solidFill>
                <a:effectLst/>
                <a:latin typeface="+mn-lt"/>
              </a:rPr>
              <a:t>​</a:t>
            </a:r>
          </a:p>
          <a:p>
            <a:pPr algn="l" rtl="0" fontAlgn="base">
              <a:lnSpc>
                <a:spcPts val="1350"/>
              </a:lnSpc>
            </a:pPr>
            <a:br>
              <a:rPr lang="en-US" sz="2000" b="0" i="0">
                <a:solidFill>
                  <a:schemeClr val="tx1"/>
                </a:solidFill>
                <a:effectLst/>
                <a:latin typeface="+mn-lt"/>
              </a:rPr>
            </a:br>
            <a:r>
              <a:rPr lang="en-GB" sz="2000" b="0" i="0" u="none" strike="noStrike">
                <a:solidFill>
                  <a:schemeClr val="tx1"/>
                </a:solidFill>
                <a:effectLst/>
                <a:latin typeface="+mn-lt"/>
              </a:rPr>
              <a:t>102 Petty France</a:t>
            </a:r>
          </a:p>
          <a:p>
            <a:pPr algn="l" rtl="0" fontAlgn="base">
              <a:lnSpc>
                <a:spcPts val="1350"/>
              </a:lnSpc>
            </a:pPr>
            <a:r>
              <a:rPr lang="en-US" sz="2000" b="0" i="0">
                <a:solidFill>
                  <a:schemeClr val="tx1"/>
                </a:solidFill>
                <a:effectLst/>
                <a:latin typeface="+mn-lt"/>
              </a:rPr>
              <a:t>​</a:t>
            </a:r>
            <a:br>
              <a:rPr lang="en-US" sz="2000" b="0" i="0">
                <a:solidFill>
                  <a:schemeClr val="tx1"/>
                </a:solidFill>
                <a:effectLst/>
                <a:latin typeface="+mn-lt"/>
              </a:rPr>
            </a:br>
            <a:r>
              <a:rPr lang="en-GB" sz="2000" b="0" i="0" u="none" strike="noStrike">
                <a:solidFill>
                  <a:schemeClr val="tx1"/>
                </a:solidFill>
                <a:effectLst/>
                <a:latin typeface="+mn-lt"/>
              </a:rPr>
              <a:t>London SW1H 9AJ</a:t>
            </a:r>
          </a:p>
          <a:p>
            <a:pPr algn="l" rtl="0" fontAlgn="base">
              <a:lnSpc>
                <a:spcPts val="1350"/>
              </a:lnSpc>
            </a:pPr>
            <a:r>
              <a:rPr lang="en-US" sz="2000" b="0" i="0">
                <a:solidFill>
                  <a:schemeClr val="tx1"/>
                </a:solidFill>
                <a:effectLst/>
                <a:latin typeface="+mn-lt"/>
              </a:rPr>
              <a:t>​</a:t>
            </a:r>
          </a:p>
          <a:p>
            <a:pPr algn="l" rtl="0" fontAlgn="base">
              <a:lnSpc>
                <a:spcPts val="1350"/>
              </a:lnSpc>
            </a:pPr>
            <a:r>
              <a:rPr lang="en-GB" sz="2000" b="0" i="0" u="none" strike="noStrike">
                <a:solidFill>
                  <a:schemeClr val="tx1"/>
                </a:solidFill>
                <a:effectLst/>
                <a:latin typeface="+mn-lt"/>
              </a:rPr>
              <a:t>gov.uk/government/organisations/legal-aid-agency </a:t>
            </a:r>
            <a:endParaRPr lang="en-GB" sz="2000">
              <a:solidFill>
                <a:schemeClr val="tx1"/>
              </a:solidFill>
              <a:latin typeface="+mn-lt"/>
            </a:endParaRPr>
          </a:p>
        </p:txBody>
      </p:sp>
    </p:spTree>
    <p:extLst>
      <p:ext uri="{BB962C8B-B14F-4D97-AF65-F5344CB8AC3E}">
        <p14:creationId xmlns:p14="http://schemas.microsoft.com/office/powerpoint/2010/main" val="341175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Large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624F3EF4-BF41-0563-2948-DCF0BDB2E7FF}"/>
              </a:ext>
            </a:extLst>
          </p:cNvPr>
          <p:cNvSpPr>
            <a:spLocks noGrp="1"/>
          </p:cNvSpPr>
          <p:nvPr>
            <p:ph type="body" sz="quarter" idx="13"/>
          </p:nvPr>
        </p:nvSpPr>
        <p:spPr>
          <a:xfrm>
            <a:off x="809426" y="1395413"/>
            <a:ext cx="10727999" cy="4229897"/>
          </a:xfrm>
        </p:spPr>
        <p:txBody>
          <a:bodyPr>
            <a:normAutofit/>
          </a:bodyPr>
          <a:lstStyle>
            <a:lvl1pPr>
              <a:defRPr sz="2000"/>
            </a:lvl1pPr>
            <a:lvl2pPr marL="360000" indent="-360000">
              <a:defRPr sz="2000"/>
            </a:lvl2pPr>
            <a:lvl3pPr marL="720000" indent="-360000">
              <a:defRPr sz="2000"/>
            </a:lvl3pPr>
            <a:lvl4pPr marL="1080000" indent="-360000">
              <a:defRPr sz="2000"/>
            </a:lvl4pPr>
            <a:lvl5pPr marL="1440000" indent="-360000">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B1464B7B-2E91-374D-D445-0D9781F85D50}"/>
              </a:ext>
            </a:extLst>
          </p:cNvPr>
          <p:cNvSpPr>
            <a:spLocks noGrp="1"/>
          </p:cNvSpPr>
          <p:nvPr>
            <p:ph type="sldNum" sz="quarter" idx="12"/>
          </p:nvPr>
        </p:nvSpPr>
        <p:spPr/>
        <p:txBody>
          <a:bodyPr/>
          <a:lstStyle/>
          <a:p>
            <a:fld id="{C0189ED6-F87B-4BC1-907E-EF602CA5C674}" type="slidenum">
              <a:rPr lang="en-GB" smtClean="0"/>
              <a:t>‹#›</a:t>
            </a:fld>
            <a:endParaRPr lang="en-GB"/>
          </a:p>
        </p:txBody>
      </p:sp>
      <p:sp>
        <p:nvSpPr>
          <p:cNvPr id="2" name="Footer Placeholder 4">
            <a:extLst>
              <a:ext uri="{FF2B5EF4-FFF2-40B4-BE49-F238E27FC236}">
                <a16:creationId xmlns:a16="http://schemas.microsoft.com/office/drawing/2014/main" id="{1095A724-0307-5E19-7110-5595331D61B1}"/>
              </a:ext>
              <a:ext uri="{C183D7F6-B498-43B3-948B-1728B52AA6E4}">
                <adec:decorative xmlns:adec="http://schemas.microsoft.com/office/drawing/2017/decorative" val="1"/>
              </a:ext>
            </a:extLst>
          </p:cNvPr>
          <p:cNvSpPr>
            <a:spLocks noGrp="1"/>
          </p:cNvSpPr>
          <p:nvPr>
            <p:ph type="ftr" sz="quarter" idx="11"/>
          </p:nvPr>
        </p:nvSpPr>
        <p:spPr>
          <a:xfrm>
            <a:off x="2941093" y="6435400"/>
            <a:ext cx="7201467" cy="180000"/>
          </a:xfrm>
        </p:spPr>
        <p:txBody>
          <a:bodyPr/>
          <a:lstStyle/>
          <a:p>
            <a:r>
              <a:rPr lang="en-GB"/>
              <a:t>Providing access to justice through w</a:t>
            </a:r>
            <a:r>
              <a:rPr lang="en-GB">
                <a:cs typeface="Arial"/>
              </a:rPr>
              <a:t>orking with others to achieve excellence in the delivery of legal aid</a:t>
            </a:r>
          </a:p>
        </p:txBody>
      </p:sp>
      <p:sp>
        <p:nvSpPr>
          <p:cNvPr id="3" name="Title 1">
            <a:extLst>
              <a:ext uri="{FF2B5EF4-FFF2-40B4-BE49-F238E27FC236}">
                <a16:creationId xmlns:a16="http://schemas.microsoft.com/office/drawing/2014/main" id="{3E5F334E-7AE3-0CBE-EA56-9B84B7D2E1E5}"/>
              </a:ext>
            </a:extLst>
          </p:cNvPr>
          <p:cNvSpPr>
            <a:spLocks noGrp="1"/>
          </p:cNvSpPr>
          <p:nvPr>
            <p:ph type="title"/>
          </p:nvPr>
        </p:nvSpPr>
        <p:spPr>
          <a:xfrm>
            <a:off x="809425" y="372136"/>
            <a:ext cx="10728000" cy="900000"/>
          </a:xfrm>
        </p:spPr>
        <p:txBody>
          <a:bodyPr/>
          <a:lstStyle/>
          <a:p>
            <a:r>
              <a:rPr lang="en-US" noProof="0"/>
              <a:t>Click to edit Master title style</a:t>
            </a:r>
            <a:endParaRPr lang="en-GB" noProof="0"/>
          </a:p>
        </p:txBody>
      </p:sp>
    </p:spTree>
    <p:extLst>
      <p:ext uri="{BB962C8B-B14F-4D97-AF65-F5344CB8AC3E}">
        <p14:creationId xmlns:p14="http://schemas.microsoft.com/office/powerpoint/2010/main" val="3264439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64E23D-FE4D-87EC-DB78-4BAA2E5DEC66}"/>
              </a:ext>
            </a:extLst>
          </p:cNvPr>
          <p:cNvSpPr>
            <a:spLocks noGrp="1"/>
          </p:cNvSpPr>
          <p:nvPr>
            <p:ph type="title"/>
          </p:nvPr>
        </p:nvSpPr>
        <p:spPr>
          <a:xfrm>
            <a:off x="809425" y="372136"/>
            <a:ext cx="10728000" cy="900000"/>
          </a:xfrm>
          <a:prstGeom prst="rect">
            <a:avLst/>
          </a:prstGeom>
        </p:spPr>
        <p:txBody>
          <a:bodyPr vert="horz" lIns="0" tIns="0" rIns="0" bIns="0" rtlCol="0" anchor="ctr">
            <a:normAutofit/>
          </a:bodyPr>
          <a:lstStyle/>
          <a:p>
            <a:r>
              <a:rPr lang="en-US" noProof="0"/>
              <a:t>Click to edit Master title style</a:t>
            </a:r>
            <a:endParaRPr lang="en-GB" noProof="0"/>
          </a:p>
        </p:txBody>
      </p:sp>
      <p:sp>
        <p:nvSpPr>
          <p:cNvPr id="3" name="Text Placeholder 2">
            <a:extLst>
              <a:ext uri="{FF2B5EF4-FFF2-40B4-BE49-F238E27FC236}">
                <a16:creationId xmlns:a16="http://schemas.microsoft.com/office/drawing/2014/main" id="{8F2BB569-A999-1851-FEC6-8F133AB3290A}"/>
              </a:ext>
            </a:extLst>
          </p:cNvPr>
          <p:cNvSpPr>
            <a:spLocks noGrp="1"/>
          </p:cNvSpPr>
          <p:nvPr>
            <p:ph type="body" idx="1"/>
          </p:nvPr>
        </p:nvSpPr>
        <p:spPr>
          <a:xfrm>
            <a:off x="809426" y="1395662"/>
            <a:ext cx="10728000" cy="4229897"/>
          </a:xfrm>
          <a:prstGeom prst="rect">
            <a:avLst/>
          </a:prstGeom>
        </p:spPr>
        <p:txBody>
          <a:bodyPr vert="horz" lIns="0" tIns="0" rIns="0" bIns="0" rtlCol="0">
            <a:normAutofit/>
          </a:bodyPr>
          <a:lstStyle/>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5" name="Footer Placeholder 4">
            <a:extLst>
              <a:ext uri="{FF2B5EF4-FFF2-40B4-BE49-F238E27FC236}">
                <a16:creationId xmlns:a16="http://schemas.microsoft.com/office/drawing/2014/main" id="{F8035D26-AA16-8F2A-0616-ED002328EE4E}"/>
              </a:ext>
            </a:extLst>
          </p:cNvPr>
          <p:cNvSpPr>
            <a:spLocks noGrp="1"/>
          </p:cNvSpPr>
          <p:nvPr>
            <p:ph type="ftr" sz="quarter" idx="3"/>
          </p:nvPr>
        </p:nvSpPr>
        <p:spPr>
          <a:xfrm>
            <a:off x="2951367" y="6426526"/>
            <a:ext cx="7201467" cy="180000"/>
          </a:xfrm>
          <a:prstGeom prst="rect">
            <a:avLst/>
          </a:prstGeom>
        </p:spPr>
        <p:txBody>
          <a:bodyPr vert="horz" lIns="0" tIns="0" rIns="0" bIns="0" rtlCol="0" anchor="ctr"/>
          <a:lstStyle>
            <a:lvl1pPr algn="r">
              <a:defRPr sz="1100">
                <a:solidFill>
                  <a:schemeClr val="tx1"/>
                </a:solidFill>
              </a:defRPr>
            </a:lvl1pPr>
          </a:lstStyle>
          <a:p>
            <a:pPr>
              <a:spcAft>
                <a:spcPts val="600"/>
              </a:spcAft>
            </a:pPr>
            <a:r>
              <a:rPr lang="en-GB"/>
              <a:t>Providing access to justice through working with others to achieve excellence in the delivery of legal aid</a:t>
            </a:r>
          </a:p>
        </p:txBody>
      </p:sp>
      <p:sp>
        <p:nvSpPr>
          <p:cNvPr id="6" name="Slide Number Placeholder 5">
            <a:extLst>
              <a:ext uri="{FF2B5EF4-FFF2-40B4-BE49-F238E27FC236}">
                <a16:creationId xmlns:a16="http://schemas.microsoft.com/office/drawing/2014/main" id="{4F5FE07B-E53E-0564-C75F-F4BF63EE2F4C}"/>
              </a:ext>
            </a:extLst>
          </p:cNvPr>
          <p:cNvSpPr>
            <a:spLocks noGrp="1"/>
          </p:cNvSpPr>
          <p:nvPr>
            <p:ph type="sldNum" sz="quarter" idx="4"/>
          </p:nvPr>
        </p:nvSpPr>
        <p:spPr>
          <a:xfrm>
            <a:off x="11443648" y="6169565"/>
            <a:ext cx="450436" cy="365125"/>
          </a:xfrm>
          <a:prstGeom prst="rect">
            <a:avLst/>
          </a:prstGeom>
        </p:spPr>
        <p:txBody>
          <a:bodyPr vert="horz" lIns="0" tIns="0" rIns="0" bIns="0" rtlCol="0" anchor="ctr"/>
          <a:lstStyle>
            <a:lvl1pPr algn="ctr">
              <a:defRPr sz="1500" b="1">
                <a:solidFill>
                  <a:schemeClr val="accent1"/>
                </a:solidFill>
              </a:defRPr>
            </a:lvl1pPr>
          </a:lstStyle>
          <a:p>
            <a:fld id="{C0189ED6-F87B-4BC1-907E-EF602CA5C674}" type="slidenum">
              <a:rPr lang="en-GB" smtClean="0"/>
              <a:pPr/>
              <a:t>‹#›</a:t>
            </a:fld>
            <a:endParaRPr lang="en-GB"/>
          </a:p>
        </p:txBody>
      </p:sp>
      <p:sp>
        <p:nvSpPr>
          <p:cNvPr id="7" name="TextBox 6">
            <a:extLst>
              <a:ext uri="{FF2B5EF4-FFF2-40B4-BE49-F238E27FC236}">
                <a16:creationId xmlns:a16="http://schemas.microsoft.com/office/drawing/2014/main" id="{43FF27CC-1B50-E338-B2EE-8B6A30D148F2}"/>
              </a:ext>
            </a:extLst>
          </p:cNvPr>
          <p:cNvSpPr txBox="1"/>
          <p:nvPr userDrawn="1">
            <p:extLst>
              <p:ext uri="{1162E1C5-73C7-4A58-AE30-91384D911F3F}">
                <p184:classification xmlns:p184="http://schemas.microsoft.com/office/powerpoint/2018/4/main" val="hdr"/>
              </p:ext>
            </p:extLst>
          </p:nvPr>
        </p:nvSpPr>
        <p:spPr>
          <a:xfrm>
            <a:off x="5114925" y="63500"/>
            <a:ext cx="1997075" cy="182880"/>
          </a:xfrm>
          <a:prstGeom prst="rect">
            <a:avLst/>
          </a:prstGeom>
        </p:spPr>
        <p:txBody>
          <a:bodyPr horzOverflow="overflow" lIns="0" tIns="0" rIns="0" bIns="0">
            <a:spAutoFit/>
          </a:bodyPr>
          <a:lstStyle/>
          <a:p>
            <a:pPr algn="l"/>
            <a:r>
              <a:rPr lang="en-GB" sz="1200">
                <a:solidFill>
                  <a:srgbClr val="000000"/>
                </a:solidFill>
                <a:latin typeface="Calibri" panose="020F0502020204030204" pitchFamily="34" charset="0"/>
                <a:cs typeface="Calibri" panose="020F0502020204030204" pitchFamily="34" charset="0"/>
              </a:rPr>
              <a:t>OFFICIAL - FOR PUBLIC RELEASE</a:t>
            </a:r>
          </a:p>
        </p:txBody>
      </p:sp>
      <p:sp>
        <p:nvSpPr>
          <p:cNvPr id="8" name="TextBox 7">
            <a:extLst>
              <a:ext uri="{FF2B5EF4-FFF2-40B4-BE49-F238E27FC236}">
                <a16:creationId xmlns:a16="http://schemas.microsoft.com/office/drawing/2014/main" id="{BBCE86C5-6C8B-F386-77C0-89E133AB297D}"/>
              </a:ext>
            </a:extLst>
          </p:cNvPr>
          <p:cNvSpPr txBox="1"/>
          <p:nvPr userDrawn="1">
            <p:extLst>
              <p:ext uri="{1162E1C5-73C7-4A58-AE30-91384D911F3F}">
                <p184:classification xmlns:p184="http://schemas.microsoft.com/office/powerpoint/2018/4/main" val="ftr"/>
              </p:ext>
            </p:extLst>
          </p:nvPr>
        </p:nvSpPr>
        <p:spPr>
          <a:xfrm>
            <a:off x="5114925" y="6611620"/>
            <a:ext cx="1997075" cy="182880"/>
          </a:xfrm>
          <a:prstGeom prst="rect">
            <a:avLst/>
          </a:prstGeom>
        </p:spPr>
        <p:txBody>
          <a:bodyPr horzOverflow="overflow" lIns="0" tIns="0" rIns="0" bIns="0">
            <a:spAutoFit/>
          </a:bodyPr>
          <a:lstStyle/>
          <a:p>
            <a:pPr algn="l"/>
            <a:r>
              <a:rPr lang="en-GB" sz="1200">
                <a:solidFill>
                  <a:srgbClr val="000000"/>
                </a:solidFill>
                <a:latin typeface="Calibri" panose="020F0502020204030204" pitchFamily="34" charset="0"/>
                <a:cs typeface="Calibri" panose="020F0502020204030204" pitchFamily="34" charset="0"/>
              </a:rPr>
              <a:t>OFFICIAL - FOR PUBLIC RELEASE</a:t>
            </a:r>
          </a:p>
        </p:txBody>
      </p:sp>
    </p:spTree>
    <p:extLst>
      <p:ext uri="{BB962C8B-B14F-4D97-AF65-F5344CB8AC3E}">
        <p14:creationId xmlns:p14="http://schemas.microsoft.com/office/powerpoint/2010/main" val="3520713840"/>
      </p:ext>
    </p:extLst>
  </p:cSld>
  <p:clrMap bg1="lt1" tx1="dk1" bg2="lt2" tx2="dk2" accent1="accent1" accent2="accent2" accent3="accent3" accent4="accent4" accent5="accent5" accent6="accent6" hlink="hlink" folHlink="folHlink"/>
  <p:sldLayoutIdLst>
    <p:sldLayoutId id="2147483660" r:id="rId1"/>
    <p:sldLayoutId id="2147483668" r:id="rId2"/>
    <p:sldLayoutId id="2147483662" r:id="rId3"/>
    <p:sldLayoutId id="2147483663" r:id="rId4"/>
    <p:sldLayoutId id="2147483664" r:id="rId5"/>
    <p:sldLayoutId id="2147483667" r:id="rId6"/>
    <p:sldLayoutId id="2147483653" r:id="rId7"/>
  </p:sldLayoutIdLst>
  <p:hf hdr="0" dt="0"/>
  <p:txStyles>
    <p:titleStyle>
      <a:lvl1pPr algn="l" defTabSz="914400" rtl="0" eaLnBrk="1" latinLnBrk="0" hangingPunct="1">
        <a:lnSpc>
          <a:spcPct val="100000"/>
        </a:lnSpc>
        <a:spcBef>
          <a:spcPct val="0"/>
        </a:spcBef>
        <a:buNone/>
        <a:defRPr sz="24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spcAft>
          <a:spcPts val="1000"/>
        </a:spcAft>
        <a:buClrTx/>
        <a:buFont typeface="Arial" panose="020B0604020202020204" pitchFamily="34" charset="0"/>
        <a:buNone/>
        <a:defRPr sz="2000" kern="1200">
          <a:solidFill>
            <a:schemeClr val="tx1"/>
          </a:solidFill>
          <a:latin typeface="+mn-lt"/>
          <a:ea typeface="+mn-ea"/>
          <a:cs typeface="+mn-cs"/>
        </a:defRPr>
      </a:lvl1pPr>
      <a:lvl2pPr marL="252000" indent="-252000" algn="l" defTabSz="914400" rtl="0" eaLnBrk="1" latinLnBrk="0" hangingPunct="1">
        <a:lnSpc>
          <a:spcPct val="100000"/>
        </a:lnSpc>
        <a:spcBef>
          <a:spcPts val="0"/>
        </a:spcBef>
        <a:spcAft>
          <a:spcPts val="1000"/>
        </a:spcAft>
        <a:buClrTx/>
        <a:buFont typeface="Arial" panose="020B0604020202020204" pitchFamily="34" charset="0"/>
        <a:buChar char="•"/>
        <a:defRPr sz="2000" kern="1200">
          <a:solidFill>
            <a:schemeClr val="tx1"/>
          </a:solidFill>
          <a:latin typeface="+mn-lt"/>
          <a:ea typeface="+mn-ea"/>
          <a:cs typeface="+mn-cs"/>
        </a:defRPr>
      </a:lvl2pPr>
      <a:lvl3pPr marL="504000" indent="-252000" algn="l" defTabSz="914400" rtl="0" eaLnBrk="1" latinLnBrk="0" hangingPunct="1">
        <a:lnSpc>
          <a:spcPct val="100000"/>
        </a:lnSpc>
        <a:spcBef>
          <a:spcPts val="0"/>
        </a:spcBef>
        <a:spcAft>
          <a:spcPts val="1000"/>
        </a:spcAft>
        <a:buClrTx/>
        <a:buFont typeface="Arial" panose="020B0604020202020204" pitchFamily="34" charset="0"/>
        <a:buChar char="•"/>
        <a:defRPr sz="2000" kern="1200">
          <a:solidFill>
            <a:schemeClr val="tx1"/>
          </a:solidFill>
          <a:latin typeface="+mn-lt"/>
          <a:ea typeface="+mn-ea"/>
          <a:cs typeface="+mn-cs"/>
        </a:defRPr>
      </a:lvl3pPr>
      <a:lvl4pPr marL="756000" indent="-252000" algn="l" defTabSz="914400" rtl="0" eaLnBrk="1" latinLnBrk="0" hangingPunct="1">
        <a:lnSpc>
          <a:spcPct val="100000"/>
        </a:lnSpc>
        <a:spcBef>
          <a:spcPts val="0"/>
        </a:spcBef>
        <a:spcAft>
          <a:spcPts val="1000"/>
        </a:spcAft>
        <a:buClrTx/>
        <a:buFont typeface="Arial" panose="020B0604020202020204" pitchFamily="34" charset="0"/>
        <a:buChar char="•"/>
        <a:defRPr sz="2000" kern="1200">
          <a:solidFill>
            <a:schemeClr val="tx1"/>
          </a:solidFill>
          <a:latin typeface="+mn-lt"/>
          <a:ea typeface="+mn-ea"/>
          <a:cs typeface="+mn-cs"/>
        </a:defRPr>
      </a:lvl4pPr>
      <a:lvl5pPr marL="1008000" indent="-252000" algn="l" defTabSz="914400" rtl="0" eaLnBrk="1" latinLnBrk="0" hangingPunct="1">
        <a:lnSpc>
          <a:spcPct val="100000"/>
        </a:lnSpc>
        <a:spcBef>
          <a:spcPts val="0"/>
        </a:spcBef>
        <a:spcAft>
          <a:spcPts val="1000"/>
        </a:spcAft>
        <a:buClrTx/>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LAAHelpUsSayYes@justice.gov.uk" TargetMode="Externa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CNTP.extensions@justice.gov.uk"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mailto:CNTP.extensions@justice.gov.uk"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mailto:Nationalcrimeteam@justice.gov.uk"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mailto:Online-Support@justice.gov.uk" TargetMode="External"/><Relationship Id="rId2" Type="http://schemas.openxmlformats.org/officeDocument/2006/relationships/hyperlink" Target="mailto:Nationalcrimeteam@justice.gov.uk" TargetMode="Externa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983311/criminal_legal_aid_manual_may_2021.pdf"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hyperlink" Target="https://legalaidlearning.justice.gov.uk/non-means-tested-funding/"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legalaidlearning.justice.gov.uk/change-in-financial-circumstances/" TargetMode="External"/><Relationship Id="rId2" Type="http://schemas.openxmlformats.org/officeDocument/2006/relationships/hyperlink" Target="https://assets.publishing.service.gov.uk/media/69d642dc2ea7bc150a394ac3/criminal_legal_aid_manual.pdf" TargetMode="External"/><Relationship Id="rId1" Type="http://schemas.openxmlformats.org/officeDocument/2006/relationships/slideLayout" Target="../slideLayouts/slideLayout4.xml"/><Relationship Id="rId5" Type="http://schemas.openxmlformats.org/officeDocument/2006/relationships/hyperlink" Target="https://legalaidlearning.justice.gov.uk/pluginfile.php/1783/block_html/content/Rejects_guidance_-_a_guide_to_reduce_CRM14_rejects.pdf" TargetMode="External"/><Relationship Id="rId4" Type="http://schemas.openxmlformats.org/officeDocument/2006/relationships/hyperlink" Target="https://legalaidlearning.justice.gov.uk/criminal-applications-transfers-withdrawals-and-amendments/" TargetMode="Externa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677F71-B14D-5C0D-3FF5-1BBCC940D4C4}"/>
              </a:ext>
            </a:extLst>
          </p:cNvPr>
          <p:cNvSpPr>
            <a:spLocks noGrp="1"/>
          </p:cNvSpPr>
          <p:nvPr>
            <p:ph type="ctrTitle"/>
          </p:nvPr>
        </p:nvSpPr>
        <p:spPr>
          <a:xfrm>
            <a:off x="758188" y="2622074"/>
            <a:ext cx="10071177" cy="1080000"/>
          </a:xfrm>
        </p:spPr>
        <p:txBody>
          <a:bodyPr>
            <a:normAutofit/>
          </a:bodyPr>
          <a:lstStyle/>
          <a:p>
            <a:r>
              <a:rPr lang="en-GB" dirty="0"/>
              <a:t>#HelpUsSayYes webinar: Non-Means Tested </a:t>
            </a:r>
            <a:br>
              <a:rPr lang="en-GB" dirty="0"/>
            </a:br>
            <a:r>
              <a:rPr lang="en-GB" dirty="0"/>
              <a:t>Applications</a:t>
            </a:r>
          </a:p>
        </p:txBody>
      </p:sp>
      <p:sp>
        <p:nvSpPr>
          <p:cNvPr id="5" name="Subtitle 4">
            <a:extLst>
              <a:ext uri="{FF2B5EF4-FFF2-40B4-BE49-F238E27FC236}">
                <a16:creationId xmlns:a16="http://schemas.microsoft.com/office/drawing/2014/main" id="{D41182CE-9392-D73E-F3D7-AE07E2B2DAEE}"/>
              </a:ext>
            </a:extLst>
          </p:cNvPr>
          <p:cNvSpPr>
            <a:spLocks noGrp="1"/>
          </p:cNvSpPr>
          <p:nvPr>
            <p:ph type="subTitle" idx="1"/>
          </p:nvPr>
        </p:nvSpPr>
        <p:spPr>
          <a:xfrm>
            <a:off x="758188" y="3993096"/>
            <a:ext cx="7920000" cy="1080000"/>
          </a:xfrm>
        </p:spPr>
        <p:txBody>
          <a:bodyPr vert="horz" lIns="0" tIns="0" rIns="0" bIns="0" rtlCol="0" anchor="t">
            <a:normAutofit/>
          </a:bodyPr>
          <a:lstStyle/>
          <a:p>
            <a:r>
              <a:rPr lang="en-US" dirty="0"/>
              <a:t>National criminal applications team (NCAT)</a:t>
            </a:r>
            <a:endParaRPr lang="en-GB" dirty="0"/>
          </a:p>
        </p:txBody>
      </p:sp>
      <p:sp>
        <p:nvSpPr>
          <p:cNvPr id="6" name="Text Placeholder 5">
            <a:extLst>
              <a:ext uri="{FF2B5EF4-FFF2-40B4-BE49-F238E27FC236}">
                <a16:creationId xmlns:a16="http://schemas.microsoft.com/office/drawing/2014/main" id="{82E208B1-4788-BFC0-7C66-534FFDA51C88}"/>
              </a:ext>
            </a:extLst>
          </p:cNvPr>
          <p:cNvSpPr>
            <a:spLocks noGrp="1"/>
          </p:cNvSpPr>
          <p:nvPr>
            <p:ph type="body" sz="quarter" idx="13"/>
          </p:nvPr>
        </p:nvSpPr>
        <p:spPr/>
        <p:txBody>
          <a:bodyPr/>
          <a:lstStyle/>
          <a:p>
            <a:r>
              <a:rPr lang="en-US" dirty="0"/>
              <a:t>July 2026</a:t>
            </a:r>
            <a:endParaRPr lang="en-GB" dirty="0"/>
          </a:p>
        </p:txBody>
      </p:sp>
    </p:spTree>
    <p:extLst>
      <p:ext uri="{BB962C8B-B14F-4D97-AF65-F5344CB8AC3E}">
        <p14:creationId xmlns:p14="http://schemas.microsoft.com/office/powerpoint/2010/main" val="3337775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FEEA8-10A9-4C57-8FBD-DACCF56D584B}"/>
              </a:ext>
              <a:ext uri="{C183D7F6-B498-43B3-948B-1728B52AA6E4}">
                <adec:decorative xmlns:adec="http://schemas.microsoft.com/office/drawing/2017/decorative" val="0"/>
              </a:ext>
            </a:extLst>
          </p:cNvPr>
          <p:cNvSpPr>
            <a:spLocks noGrp="1"/>
          </p:cNvSpPr>
          <p:nvPr>
            <p:ph type="title"/>
          </p:nvPr>
        </p:nvSpPr>
        <p:spPr>
          <a:xfrm>
            <a:off x="589612" y="672396"/>
            <a:ext cx="11012776" cy="345232"/>
          </a:xfrm>
        </p:spPr>
        <p:txBody>
          <a:bodyPr>
            <a:normAutofit fontScale="90000"/>
          </a:bodyPr>
          <a:lstStyle/>
          <a:p>
            <a:r>
              <a:rPr lang="en-US">
                <a:cs typeface="Arial"/>
              </a:rPr>
              <a:t>Technical tips for this webinar</a:t>
            </a:r>
          </a:p>
        </p:txBody>
      </p:sp>
      <p:sp>
        <p:nvSpPr>
          <p:cNvPr id="4" name="Content Placeholder 3">
            <a:extLst>
              <a:ext uri="{FF2B5EF4-FFF2-40B4-BE49-F238E27FC236}">
                <a16:creationId xmlns:a16="http://schemas.microsoft.com/office/drawing/2014/main" id="{8F5E4139-CF14-43F8-8722-07ADA914DCBF}"/>
              </a:ext>
            </a:extLst>
          </p:cNvPr>
          <p:cNvSpPr>
            <a:spLocks noGrp="1"/>
          </p:cNvSpPr>
          <p:nvPr>
            <p:ph sz="half" idx="1"/>
          </p:nvPr>
        </p:nvSpPr>
        <p:spPr>
          <a:xfrm>
            <a:off x="687101" y="1525432"/>
            <a:ext cx="6035598" cy="3524288"/>
          </a:xfrm>
        </p:spPr>
        <p:txBody>
          <a:bodyPr>
            <a:noAutofit/>
          </a:bodyPr>
          <a:lstStyle/>
          <a:p>
            <a:pPr marL="342900" indent="-342900">
              <a:lnSpc>
                <a:spcPct val="150000"/>
              </a:lnSpc>
              <a:buFont typeface="+mj-lt"/>
              <a:buAutoNum type="arabicPeriod"/>
            </a:pPr>
            <a:r>
              <a:rPr lang="en-US" b="0" dirty="0">
                <a:cs typeface="Arial"/>
              </a:rPr>
              <a:t>You can ask us questions throughout each section using the ‘meeting chat’</a:t>
            </a:r>
          </a:p>
          <a:p>
            <a:pPr marL="342900" indent="-342900">
              <a:lnSpc>
                <a:spcPct val="150000"/>
              </a:lnSpc>
              <a:buFont typeface="+mj-lt"/>
              <a:buAutoNum type="arabicPeriod"/>
            </a:pPr>
            <a:r>
              <a:rPr lang="en-US" b="0" dirty="0">
                <a:cs typeface="Arial"/>
              </a:rPr>
              <a:t>You can view the meeting chat throughout the event to view other questions</a:t>
            </a:r>
          </a:p>
          <a:p>
            <a:pPr marL="342900" indent="-342900">
              <a:lnSpc>
                <a:spcPct val="150000"/>
              </a:lnSpc>
              <a:buFont typeface="+mj-lt"/>
              <a:buAutoNum type="arabicPeriod"/>
            </a:pPr>
            <a:r>
              <a:rPr lang="en-US" b="0" dirty="0">
                <a:cs typeface="Arial"/>
              </a:rPr>
              <a:t>Email us if you experience technical issues during the webinar: </a:t>
            </a:r>
            <a:r>
              <a:rPr lang="en-GB" b="0" u="sng" dirty="0">
                <a:solidFill>
                  <a:srgbClr val="276160"/>
                </a:solidFill>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LAAHelpUsSayYes@justice.gov.uk</a:t>
            </a:r>
            <a:endParaRPr lang="en-US" b="0" dirty="0">
              <a:solidFill>
                <a:srgbClr val="276160"/>
              </a:solidFill>
              <a:cs typeface="Arial"/>
            </a:endParaRPr>
          </a:p>
        </p:txBody>
      </p:sp>
      <p:sp>
        <p:nvSpPr>
          <p:cNvPr id="12" name="Footer Placeholder 4">
            <a:extLst>
              <a:ext uri="{FF2B5EF4-FFF2-40B4-BE49-F238E27FC236}">
                <a16:creationId xmlns:a16="http://schemas.microsoft.com/office/drawing/2014/main" id="{38E029E9-38F7-6AC8-715B-86FAC9AFBB01}"/>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6" name="Slide Number Placeholder 5">
            <a:extLst>
              <a:ext uri="{FF2B5EF4-FFF2-40B4-BE49-F238E27FC236}">
                <a16:creationId xmlns:a16="http://schemas.microsoft.com/office/drawing/2014/main" id="{FC2F61A2-6647-43DA-9FD9-AD4ECDC18669}"/>
              </a:ext>
              <a:ext uri="{C183D7F6-B498-43B3-948B-1728B52AA6E4}">
                <adec:decorative xmlns:adec="http://schemas.microsoft.com/office/drawing/2017/decorative" val="1"/>
              </a:ext>
            </a:extLst>
          </p:cNvPr>
          <p:cNvSpPr>
            <a:spLocks noGrp="1"/>
          </p:cNvSpPr>
          <p:nvPr>
            <p:ph type="sldNum" sz="quarter" idx="12"/>
          </p:nvPr>
        </p:nvSpPr>
        <p:spPr/>
        <p:txBody>
          <a:bodyPr/>
          <a:lstStyle/>
          <a:p>
            <a:fld id="{9A8223AF-F2F5-41F7-A71C-81CE492BCB88}" type="slidenum">
              <a:rPr lang="en-GB" smtClean="0"/>
              <a:pPr/>
              <a:t>2</a:t>
            </a:fld>
            <a:endParaRPr lang="en-GB"/>
          </a:p>
        </p:txBody>
      </p:sp>
      <p:grpSp>
        <p:nvGrpSpPr>
          <p:cNvPr id="8" name="Group 7" descr="screen shots of MS Teams">
            <a:extLst>
              <a:ext uri="{FF2B5EF4-FFF2-40B4-BE49-F238E27FC236}">
                <a16:creationId xmlns:a16="http://schemas.microsoft.com/office/drawing/2014/main" id="{4313DFD6-115A-4265-BD9D-06F7DC6548C9}"/>
              </a:ext>
            </a:extLst>
          </p:cNvPr>
          <p:cNvGrpSpPr/>
          <p:nvPr/>
        </p:nvGrpSpPr>
        <p:grpSpPr>
          <a:xfrm>
            <a:off x="7002204" y="1442364"/>
            <a:ext cx="4502695" cy="3910832"/>
            <a:chOff x="6923569" y="1050548"/>
            <a:chExt cx="4502695" cy="3910832"/>
          </a:xfrm>
        </p:grpSpPr>
        <p:sp>
          <p:nvSpPr>
            <p:cNvPr id="11" name="TextBox 10">
              <a:extLst>
                <a:ext uri="{FF2B5EF4-FFF2-40B4-BE49-F238E27FC236}">
                  <a16:creationId xmlns:a16="http://schemas.microsoft.com/office/drawing/2014/main" id="{922B6B0F-160C-40D8-BE03-E744F522C7A2}"/>
                </a:ext>
              </a:extLst>
            </p:cNvPr>
            <p:cNvSpPr txBox="1"/>
            <p:nvPr/>
          </p:nvSpPr>
          <p:spPr>
            <a:xfrm>
              <a:off x="6923569" y="1050548"/>
              <a:ext cx="358607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t>Camera and audio off when icons appear like this:</a:t>
              </a:r>
              <a:endParaRPr lang="en-US" sz="2000">
                <a:cs typeface="Arial"/>
              </a:endParaRPr>
            </a:p>
          </p:txBody>
        </p:sp>
        <p:pic>
          <p:nvPicPr>
            <p:cNvPr id="7" name="Picture 7" descr="Graphic showing meeting chat bubble ">
              <a:extLst>
                <a:ext uri="{FF2B5EF4-FFF2-40B4-BE49-F238E27FC236}">
                  <a16:creationId xmlns:a16="http://schemas.microsoft.com/office/drawing/2014/main" id="{EBFBABC9-8BEE-4185-8625-57B4AAE7ACAB}"/>
                </a:ext>
              </a:extLst>
            </p:cNvPr>
            <p:cNvPicPr>
              <a:picLocks noChangeAspect="1"/>
            </p:cNvPicPr>
            <p:nvPr/>
          </p:nvPicPr>
          <p:blipFill>
            <a:blip r:embed="rId3"/>
            <a:stretch>
              <a:fillRect/>
            </a:stretch>
          </p:blipFill>
          <p:spPr>
            <a:xfrm>
              <a:off x="7697980" y="1997983"/>
              <a:ext cx="2449015" cy="1123950"/>
            </a:xfrm>
            <a:prstGeom prst="rect">
              <a:avLst/>
            </a:prstGeom>
          </p:spPr>
        </p:pic>
        <p:sp>
          <p:nvSpPr>
            <p:cNvPr id="10" name="TextBox 9" descr="Text: Click here to view the meeting chat&#10;">
              <a:extLst>
                <a:ext uri="{FF2B5EF4-FFF2-40B4-BE49-F238E27FC236}">
                  <a16:creationId xmlns:a16="http://schemas.microsoft.com/office/drawing/2014/main" id="{92C0B6FA-7EBE-4DF4-90DC-DEE680BC15F8}"/>
                </a:ext>
              </a:extLst>
            </p:cNvPr>
            <p:cNvSpPr txBox="1"/>
            <p:nvPr/>
          </p:nvSpPr>
          <p:spPr>
            <a:xfrm>
              <a:off x="7205273" y="3373938"/>
              <a:ext cx="343443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t>Click here to view the meeting chat </a:t>
              </a:r>
              <a:endParaRPr lang="en-US" sz="2000">
                <a:cs typeface="Arial"/>
              </a:endParaRPr>
            </a:p>
          </p:txBody>
        </p:sp>
        <p:cxnSp>
          <p:nvCxnSpPr>
            <p:cNvPr id="9" name="Straight Arrow Connector 8" descr="arrow pointing from text to chat bubble">
              <a:extLst>
                <a:ext uri="{FF2B5EF4-FFF2-40B4-BE49-F238E27FC236}">
                  <a16:creationId xmlns:a16="http://schemas.microsoft.com/office/drawing/2014/main" id="{32625F2F-6257-47D5-B1B6-01611C66E296}"/>
                </a:ext>
              </a:extLst>
            </p:cNvPr>
            <p:cNvCxnSpPr>
              <a:cxnSpLocks/>
              <a:endCxn id="18" idx="0"/>
            </p:cNvCxnSpPr>
            <p:nvPr/>
          </p:nvCxnSpPr>
          <p:spPr>
            <a:xfrm flipH="1">
              <a:off x="7848916" y="3993877"/>
              <a:ext cx="741911" cy="301852"/>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descr="Screen shot of the icons on MS Teams: Participants, meeting chat ">
              <a:extLst>
                <a:ext uri="{FF2B5EF4-FFF2-40B4-BE49-F238E27FC236}">
                  <a16:creationId xmlns:a16="http://schemas.microsoft.com/office/drawing/2014/main" id="{E940DE29-B5BD-46F2-8AE2-C1165A5B91A8}"/>
                </a:ext>
              </a:extLst>
            </p:cNvPr>
            <p:cNvPicPr>
              <a:picLocks noChangeAspect="1"/>
            </p:cNvPicPr>
            <p:nvPr/>
          </p:nvPicPr>
          <p:blipFill>
            <a:blip r:embed="rId4"/>
            <a:stretch>
              <a:fillRect/>
            </a:stretch>
          </p:blipFill>
          <p:spPr>
            <a:xfrm>
              <a:off x="6923569" y="4281920"/>
              <a:ext cx="4502695" cy="679460"/>
            </a:xfrm>
            <a:prstGeom prst="rect">
              <a:avLst/>
            </a:prstGeom>
          </p:spPr>
        </p:pic>
        <p:sp>
          <p:nvSpPr>
            <p:cNvPr id="18" name="Rectangle 17" descr="Highlights the chat bubble&#10;">
              <a:extLst>
                <a:ext uri="{FF2B5EF4-FFF2-40B4-BE49-F238E27FC236}">
                  <a16:creationId xmlns:a16="http://schemas.microsoft.com/office/drawing/2014/main" id="{C1ECF84D-8BF4-4734-8F59-74554C96090A}"/>
                </a:ext>
              </a:extLst>
            </p:cNvPr>
            <p:cNvSpPr/>
            <p:nvPr/>
          </p:nvSpPr>
          <p:spPr>
            <a:xfrm>
              <a:off x="7624063" y="4295729"/>
              <a:ext cx="449705" cy="66252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140368317"/>
      </p:ext>
    </p:extLst>
  </p:cSld>
  <p:clrMapOvr>
    <a:masterClrMapping/>
  </p:clrMapOvr>
  <p:transition>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112FB-A057-094F-8BB5-E69D42D263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B7EB3D-F034-2252-CE3E-8BB6E6949012}"/>
              </a:ext>
            </a:extLst>
          </p:cNvPr>
          <p:cNvSpPr>
            <a:spLocks noGrp="1"/>
          </p:cNvSpPr>
          <p:nvPr>
            <p:ph type="title"/>
          </p:nvPr>
        </p:nvSpPr>
        <p:spPr/>
        <p:txBody>
          <a:bodyPr/>
          <a:lstStyle/>
          <a:p>
            <a:r>
              <a:rPr lang="en-GB"/>
              <a:t>Content</a:t>
            </a:r>
          </a:p>
        </p:txBody>
      </p:sp>
      <p:sp>
        <p:nvSpPr>
          <p:cNvPr id="4" name="Footer Placeholder 3">
            <a:extLst>
              <a:ext uri="{FF2B5EF4-FFF2-40B4-BE49-F238E27FC236}">
                <a16:creationId xmlns:a16="http://schemas.microsoft.com/office/drawing/2014/main" id="{B385F3AB-08D6-4293-64E5-FCB804CABA83}"/>
              </a:ext>
              <a:ext uri="{C183D7F6-B498-43B3-948B-1728B52AA6E4}">
                <adec:decorative xmlns:adec="http://schemas.microsoft.com/office/drawing/2017/decorative" val="1"/>
              </a:ext>
            </a:extLst>
          </p:cNvPr>
          <p:cNvSpPr>
            <a:spLocks noGrp="1"/>
          </p:cNvSpPr>
          <p:nvPr>
            <p:ph type="ftr" sz="quarter" idx="11"/>
          </p:nvPr>
        </p:nvSpPr>
        <p:spPr/>
        <p:txBody>
          <a:bodyPr/>
          <a:lstStyle/>
          <a:p>
            <a:pPr>
              <a:spcAft>
                <a:spcPts val="600"/>
              </a:spcAft>
            </a:pPr>
            <a:r>
              <a:rPr lang="en-GB"/>
              <a:t>Providing access to justice through working with others to achieve excellence in the delivery of legal aid</a:t>
            </a:r>
          </a:p>
        </p:txBody>
      </p:sp>
      <p:grpSp>
        <p:nvGrpSpPr>
          <p:cNvPr id="6" name="Group 5" descr="Vertical box list showing contents of the session:&#10;Introduction&#10;The perfect CRM7 claim&#10;The portal&#10;Claiming work by Counsel and agents&#10;General hints and tips &#10;Contact us / additional guidance">
            <a:extLst>
              <a:ext uri="{FF2B5EF4-FFF2-40B4-BE49-F238E27FC236}">
                <a16:creationId xmlns:a16="http://schemas.microsoft.com/office/drawing/2014/main" id="{AAC3F285-322A-5A11-6326-43C12D5DC1DB}"/>
              </a:ext>
            </a:extLst>
          </p:cNvPr>
          <p:cNvGrpSpPr/>
          <p:nvPr/>
        </p:nvGrpSpPr>
        <p:grpSpPr>
          <a:xfrm>
            <a:off x="809424" y="1174911"/>
            <a:ext cx="9717061" cy="5091889"/>
            <a:chOff x="1585686" y="1429640"/>
            <a:chExt cx="9256484" cy="4288438"/>
          </a:xfrm>
        </p:grpSpPr>
        <p:sp>
          <p:nvSpPr>
            <p:cNvPr id="7" name="Rectangle 6">
              <a:extLst>
                <a:ext uri="{FF2B5EF4-FFF2-40B4-BE49-F238E27FC236}">
                  <a16:creationId xmlns:a16="http://schemas.microsoft.com/office/drawing/2014/main" id="{EE2CAB72-E8A6-5801-DF19-D7AA67BF18B9}"/>
                </a:ext>
              </a:extLst>
            </p:cNvPr>
            <p:cNvSpPr/>
            <p:nvPr/>
          </p:nvSpPr>
          <p:spPr>
            <a:xfrm>
              <a:off x="1585686" y="1606760"/>
              <a:ext cx="9256484" cy="302400"/>
            </a:xfrm>
            <a:prstGeom prst="rect">
              <a:avLst/>
            </a:pr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8" name="Freeform: Shape 7" descr="Vertical box list containing contents of the session:&#10;Introduction&#10;The perfect CRM7 claim&#10;The portal&#10;Claiming work by Counsel and agents&#10;General hints and tips &#10;Contact us / additional guidance&#10;">
              <a:extLst>
                <a:ext uri="{FF2B5EF4-FFF2-40B4-BE49-F238E27FC236}">
                  <a16:creationId xmlns:a16="http://schemas.microsoft.com/office/drawing/2014/main" id="{89FA8A5D-D155-766B-713C-E1888E61D422}"/>
                </a:ext>
              </a:extLst>
            </p:cNvPr>
            <p:cNvSpPr/>
            <p:nvPr/>
          </p:nvSpPr>
          <p:spPr>
            <a:xfrm>
              <a:off x="2048510" y="1429640"/>
              <a:ext cx="8557804" cy="302400"/>
            </a:xfrm>
            <a:custGeom>
              <a:avLst/>
              <a:gdLst>
                <a:gd name="csX0" fmla="*/ 0 w 6479539"/>
                <a:gd name="csY0" fmla="*/ 59041 h 354240"/>
                <a:gd name="csX1" fmla="*/ 59041 w 6479539"/>
                <a:gd name="csY1" fmla="*/ 0 h 354240"/>
                <a:gd name="csX2" fmla="*/ 6420498 w 6479539"/>
                <a:gd name="csY2" fmla="*/ 0 h 354240"/>
                <a:gd name="csX3" fmla="*/ 6479539 w 6479539"/>
                <a:gd name="csY3" fmla="*/ 59041 h 354240"/>
                <a:gd name="csX4" fmla="*/ 6479539 w 6479539"/>
                <a:gd name="csY4" fmla="*/ 295199 h 354240"/>
                <a:gd name="csX5" fmla="*/ 6420498 w 6479539"/>
                <a:gd name="csY5" fmla="*/ 354240 h 354240"/>
                <a:gd name="csX6" fmla="*/ 59041 w 6479539"/>
                <a:gd name="csY6" fmla="*/ 354240 h 354240"/>
                <a:gd name="csX7" fmla="*/ 0 w 6479539"/>
                <a:gd name="csY7" fmla="*/ 295199 h 354240"/>
                <a:gd name="csX8" fmla="*/ 0 w 6479539"/>
                <a:gd name="csY8" fmla="*/ 59041 h 3542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479539" h="354240">
                  <a:moveTo>
                    <a:pt x="0" y="59041"/>
                  </a:moveTo>
                  <a:cubicBezTo>
                    <a:pt x="0" y="26434"/>
                    <a:pt x="26434" y="0"/>
                    <a:pt x="59041" y="0"/>
                  </a:cubicBezTo>
                  <a:lnTo>
                    <a:pt x="6420498" y="0"/>
                  </a:lnTo>
                  <a:cubicBezTo>
                    <a:pt x="6453105" y="0"/>
                    <a:pt x="6479539" y="26434"/>
                    <a:pt x="6479539" y="59041"/>
                  </a:cubicBezTo>
                  <a:lnTo>
                    <a:pt x="6479539" y="295199"/>
                  </a:lnTo>
                  <a:cubicBezTo>
                    <a:pt x="6479539" y="327806"/>
                    <a:pt x="6453105" y="354240"/>
                    <a:pt x="6420498" y="354240"/>
                  </a:cubicBezTo>
                  <a:lnTo>
                    <a:pt x="59041" y="354240"/>
                  </a:lnTo>
                  <a:cubicBezTo>
                    <a:pt x="26434" y="354240"/>
                    <a:pt x="0" y="327806"/>
                    <a:pt x="0" y="295199"/>
                  </a:cubicBezTo>
                  <a:lnTo>
                    <a:pt x="0" y="59041"/>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62204" tIns="17293" rIns="262204" bIns="17293" numCol="1" spcCol="1270" anchor="ctr" anchorCtr="0">
              <a:noAutofit/>
            </a:bodyPr>
            <a:lstStyle/>
            <a:p>
              <a:pPr marL="0" lvl="0" indent="0" algn="l" defTabSz="889000">
                <a:lnSpc>
                  <a:spcPct val="90000"/>
                </a:lnSpc>
                <a:spcBef>
                  <a:spcPct val="0"/>
                </a:spcBef>
                <a:spcAft>
                  <a:spcPct val="35000"/>
                </a:spcAft>
                <a:buNone/>
              </a:pPr>
              <a:r>
                <a:rPr lang="en-GB" sz="2000" kern="1200"/>
                <a:t>Introduction</a:t>
              </a:r>
            </a:p>
          </p:txBody>
        </p:sp>
        <p:sp>
          <p:nvSpPr>
            <p:cNvPr id="9" name="Rectangle 8">
              <a:extLst>
                <a:ext uri="{FF2B5EF4-FFF2-40B4-BE49-F238E27FC236}">
                  <a16:creationId xmlns:a16="http://schemas.microsoft.com/office/drawing/2014/main" id="{52E0E7FF-A73B-825F-C2BD-F1F39190E946}"/>
                </a:ext>
              </a:extLst>
            </p:cNvPr>
            <p:cNvSpPr/>
            <p:nvPr/>
          </p:nvSpPr>
          <p:spPr>
            <a:xfrm>
              <a:off x="1585686" y="2149758"/>
              <a:ext cx="9256484" cy="302400"/>
            </a:xfrm>
            <a:prstGeom prst="rect">
              <a:avLst/>
            </a:pr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0" name="Freeform: Shape 9" descr="Vertical box list containing contents of the session:&#10;Introduction&#10;The perfect CRM7 claim&#10;The portal&#10;Claiming work by Counsel and agents&#10;General hints and tips &#10;Contact us / additional guidance&#10;">
              <a:extLst>
                <a:ext uri="{FF2B5EF4-FFF2-40B4-BE49-F238E27FC236}">
                  <a16:creationId xmlns:a16="http://schemas.microsoft.com/office/drawing/2014/main" id="{0A311D2F-941D-70E6-AE43-15F32984ED2B}"/>
                </a:ext>
              </a:extLst>
            </p:cNvPr>
            <p:cNvSpPr/>
            <p:nvPr/>
          </p:nvSpPr>
          <p:spPr>
            <a:xfrm>
              <a:off x="2048509" y="1973960"/>
              <a:ext cx="8482581" cy="301271"/>
            </a:xfrm>
            <a:custGeom>
              <a:avLst/>
              <a:gdLst>
                <a:gd name="csX0" fmla="*/ 0 w 6422584"/>
                <a:gd name="csY0" fmla="*/ 58821 h 352918"/>
                <a:gd name="csX1" fmla="*/ 58821 w 6422584"/>
                <a:gd name="csY1" fmla="*/ 0 h 352918"/>
                <a:gd name="csX2" fmla="*/ 6363763 w 6422584"/>
                <a:gd name="csY2" fmla="*/ 0 h 352918"/>
                <a:gd name="csX3" fmla="*/ 6422584 w 6422584"/>
                <a:gd name="csY3" fmla="*/ 58821 h 352918"/>
                <a:gd name="csX4" fmla="*/ 6422584 w 6422584"/>
                <a:gd name="csY4" fmla="*/ 294097 h 352918"/>
                <a:gd name="csX5" fmla="*/ 6363763 w 6422584"/>
                <a:gd name="csY5" fmla="*/ 352918 h 352918"/>
                <a:gd name="csX6" fmla="*/ 58821 w 6422584"/>
                <a:gd name="csY6" fmla="*/ 352918 h 352918"/>
                <a:gd name="csX7" fmla="*/ 0 w 6422584"/>
                <a:gd name="csY7" fmla="*/ 294097 h 352918"/>
                <a:gd name="csX8" fmla="*/ 0 w 6422584"/>
                <a:gd name="csY8" fmla="*/ 58821 h 352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422584" h="352918">
                  <a:moveTo>
                    <a:pt x="0" y="58821"/>
                  </a:moveTo>
                  <a:cubicBezTo>
                    <a:pt x="0" y="26335"/>
                    <a:pt x="26335" y="0"/>
                    <a:pt x="58821" y="0"/>
                  </a:cubicBezTo>
                  <a:lnTo>
                    <a:pt x="6363763" y="0"/>
                  </a:lnTo>
                  <a:cubicBezTo>
                    <a:pt x="6396249" y="0"/>
                    <a:pt x="6422584" y="26335"/>
                    <a:pt x="6422584" y="58821"/>
                  </a:cubicBezTo>
                  <a:lnTo>
                    <a:pt x="6422584" y="294097"/>
                  </a:lnTo>
                  <a:cubicBezTo>
                    <a:pt x="6422584" y="326583"/>
                    <a:pt x="6396249" y="352918"/>
                    <a:pt x="6363763" y="352918"/>
                  </a:cubicBezTo>
                  <a:lnTo>
                    <a:pt x="58821" y="352918"/>
                  </a:lnTo>
                  <a:cubicBezTo>
                    <a:pt x="26335" y="352918"/>
                    <a:pt x="0" y="326583"/>
                    <a:pt x="0" y="294097"/>
                  </a:cubicBezTo>
                  <a:lnTo>
                    <a:pt x="0" y="58821"/>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62139" tIns="17228" rIns="262139" bIns="17228" numCol="1" spcCol="1270" anchor="ctr" anchorCtr="0">
              <a:noAutofit/>
            </a:bodyPr>
            <a:lstStyle/>
            <a:p>
              <a:pPr marL="0" lvl="0" indent="0" algn="l" defTabSz="889000">
                <a:lnSpc>
                  <a:spcPct val="90000"/>
                </a:lnSpc>
                <a:spcBef>
                  <a:spcPct val="0"/>
                </a:spcBef>
                <a:spcAft>
                  <a:spcPct val="35000"/>
                </a:spcAft>
                <a:buNone/>
              </a:pPr>
              <a:r>
                <a:rPr lang="en-US" sz="2000" b="0" kern="1200">
                  <a:latin typeface="+mn-lt"/>
                </a:rPr>
                <a:t>Who we are</a:t>
              </a:r>
              <a:endParaRPr lang="en-GB" sz="2000" kern="1200"/>
            </a:p>
          </p:txBody>
        </p:sp>
        <p:sp>
          <p:nvSpPr>
            <p:cNvPr id="11" name="Rectangle 10">
              <a:extLst>
                <a:ext uri="{FF2B5EF4-FFF2-40B4-BE49-F238E27FC236}">
                  <a16:creationId xmlns:a16="http://schemas.microsoft.com/office/drawing/2014/main" id="{EB0570F4-95F8-B8C7-2521-936CFC09B090}"/>
                </a:ext>
              </a:extLst>
            </p:cNvPr>
            <p:cNvSpPr/>
            <p:nvPr/>
          </p:nvSpPr>
          <p:spPr>
            <a:xfrm>
              <a:off x="1585686" y="2694078"/>
              <a:ext cx="9256484" cy="302400"/>
            </a:xfrm>
            <a:prstGeom prst="rect">
              <a:avLst/>
            </a:pr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2" name="Freeform: Shape 11" descr="Vertical box list containing contents of the session:&#10;Introduction&#10;The perfect CRM7 claim&#10;The portal&#10;Claiming work by Counsel and agents&#10;General hints and tips &#10;Contact us / additional guidance&#10;">
              <a:extLst>
                <a:ext uri="{FF2B5EF4-FFF2-40B4-BE49-F238E27FC236}">
                  <a16:creationId xmlns:a16="http://schemas.microsoft.com/office/drawing/2014/main" id="{9722D8DA-C405-4AF2-3F6F-EF3073903833}"/>
                </a:ext>
              </a:extLst>
            </p:cNvPr>
            <p:cNvSpPr/>
            <p:nvPr/>
          </p:nvSpPr>
          <p:spPr>
            <a:xfrm>
              <a:off x="2048510" y="2516958"/>
              <a:ext cx="8557804" cy="302400"/>
            </a:xfrm>
            <a:custGeom>
              <a:avLst/>
              <a:gdLst>
                <a:gd name="csX0" fmla="*/ 0 w 6479539"/>
                <a:gd name="csY0" fmla="*/ 59041 h 354240"/>
                <a:gd name="csX1" fmla="*/ 59041 w 6479539"/>
                <a:gd name="csY1" fmla="*/ 0 h 354240"/>
                <a:gd name="csX2" fmla="*/ 6420498 w 6479539"/>
                <a:gd name="csY2" fmla="*/ 0 h 354240"/>
                <a:gd name="csX3" fmla="*/ 6479539 w 6479539"/>
                <a:gd name="csY3" fmla="*/ 59041 h 354240"/>
                <a:gd name="csX4" fmla="*/ 6479539 w 6479539"/>
                <a:gd name="csY4" fmla="*/ 295199 h 354240"/>
                <a:gd name="csX5" fmla="*/ 6420498 w 6479539"/>
                <a:gd name="csY5" fmla="*/ 354240 h 354240"/>
                <a:gd name="csX6" fmla="*/ 59041 w 6479539"/>
                <a:gd name="csY6" fmla="*/ 354240 h 354240"/>
                <a:gd name="csX7" fmla="*/ 0 w 6479539"/>
                <a:gd name="csY7" fmla="*/ 295199 h 354240"/>
                <a:gd name="csX8" fmla="*/ 0 w 6479539"/>
                <a:gd name="csY8" fmla="*/ 59041 h 3542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479539" h="354240">
                  <a:moveTo>
                    <a:pt x="0" y="59041"/>
                  </a:moveTo>
                  <a:cubicBezTo>
                    <a:pt x="0" y="26434"/>
                    <a:pt x="26434" y="0"/>
                    <a:pt x="59041" y="0"/>
                  </a:cubicBezTo>
                  <a:lnTo>
                    <a:pt x="6420498" y="0"/>
                  </a:lnTo>
                  <a:cubicBezTo>
                    <a:pt x="6453105" y="0"/>
                    <a:pt x="6479539" y="26434"/>
                    <a:pt x="6479539" y="59041"/>
                  </a:cubicBezTo>
                  <a:lnTo>
                    <a:pt x="6479539" y="295199"/>
                  </a:lnTo>
                  <a:cubicBezTo>
                    <a:pt x="6479539" y="327806"/>
                    <a:pt x="6453105" y="354240"/>
                    <a:pt x="6420498" y="354240"/>
                  </a:cubicBezTo>
                  <a:lnTo>
                    <a:pt x="59041" y="354240"/>
                  </a:lnTo>
                  <a:cubicBezTo>
                    <a:pt x="26434" y="354240"/>
                    <a:pt x="0" y="327806"/>
                    <a:pt x="0" y="295199"/>
                  </a:cubicBezTo>
                  <a:lnTo>
                    <a:pt x="0" y="59041"/>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62204" tIns="17293" rIns="262204" bIns="17293" numCol="1" spcCol="1270" anchor="ctr" anchorCtr="0">
              <a:noAutofit/>
            </a:bodyPr>
            <a:lstStyle/>
            <a:p>
              <a:pPr marL="0" lvl="0" indent="0" algn="l" defTabSz="889000" rtl="0">
                <a:lnSpc>
                  <a:spcPct val="90000"/>
                </a:lnSpc>
                <a:spcBef>
                  <a:spcPct val="0"/>
                </a:spcBef>
                <a:spcAft>
                  <a:spcPct val="35000"/>
                </a:spcAft>
                <a:buNone/>
              </a:pPr>
              <a:r>
                <a:rPr lang="en-US" sz="2000" b="0" kern="1200">
                  <a:latin typeface="+mn-lt"/>
                </a:rPr>
                <a:t>Form completion</a:t>
              </a:r>
            </a:p>
          </p:txBody>
        </p:sp>
        <p:sp>
          <p:nvSpPr>
            <p:cNvPr id="13" name="Rectangle 12">
              <a:extLst>
                <a:ext uri="{FF2B5EF4-FFF2-40B4-BE49-F238E27FC236}">
                  <a16:creationId xmlns:a16="http://schemas.microsoft.com/office/drawing/2014/main" id="{9D0C124D-ABC0-3F79-3BBD-8E7C8DF1DCC6}"/>
                </a:ext>
              </a:extLst>
            </p:cNvPr>
            <p:cNvSpPr/>
            <p:nvPr/>
          </p:nvSpPr>
          <p:spPr>
            <a:xfrm>
              <a:off x="1585686" y="3238398"/>
              <a:ext cx="9256484" cy="302400"/>
            </a:xfrm>
            <a:prstGeom prst="rect">
              <a:avLst/>
            </a:pr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4" name="Freeform: Shape 13" descr="Vertical box list containing contents of the session:&#10;Introduction&#10;The perfect CRM7 claim&#10;The portal&#10;Claiming work by Counsel and agents&#10;General hints and tips &#10;Contact us / additional guidance&#10;">
              <a:extLst>
                <a:ext uri="{FF2B5EF4-FFF2-40B4-BE49-F238E27FC236}">
                  <a16:creationId xmlns:a16="http://schemas.microsoft.com/office/drawing/2014/main" id="{01AB33D7-3024-3C9D-1748-5314907B9D85}"/>
                </a:ext>
              </a:extLst>
            </p:cNvPr>
            <p:cNvSpPr/>
            <p:nvPr/>
          </p:nvSpPr>
          <p:spPr>
            <a:xfrm>
              <a:off x="2059585" y="3061278"/>
              <a:ext cx="8557804" cy="302400"/>
            </a:xfrm>
            <a:custGeom>
              <a:avLst/>
              <a:gdLst>
                <a:gd name="csX0" fmla="*/ 0 w 6479539"/>
                <a:gd name="csY0" fmla="*/ 59041 h 354240"/>
                <a:gd name="csX1" fmla="*/ 59041 w 6479539"/>
                <a:gd name="csY1" fmla="*/ 0 h 354240"/>
                <a:gd name="csX2" fmla="*/ 6420498 w 6479539"/>
                <a:gd name="csY2" fmla="*/ 0 h 354240"/>
                <a:gd name="csX3" fmla="*/ 6479539 w 6479539"/>
                <a:gd name="csY3" fmla="*/ 59041 h 354240"/>
                <a:gd name="csX4" fmla="*/ 6479539 w 6479539"/>
                <a:gd name="csY4" fmla="*/ 295199 h 354240"/>
                <a:gd name="csX5" fmla="*/ 6420498 w 6479539"/>
                <a:gd name="csY5" fmla="*/ 354240 h 354240"/>
                <a:gd name="csX6" fmla="*/ 59041 w 6479539"/>
                <a:gd name="csY6" fmla="*/ 354240 h 354240"/>
                <a:gd name="csX7" fmla="*/ 0 w 6479539"/>
                <a:gd name="csY7" fmla="*/ 295199 h 354240"/>
                <a:gd name="csX8" fmla="*/ 0 w 6479539"/>
                <a:gd name="csY8" fmla="*/ 59041 h 3542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479539" h="354240">
                  <a:moveTo>
                    <a:pt x="0" y="59041"/>
                  </a:moveTo>
                  <a:cubicBezTo>
                    <a:pt x="0" y="26434"/>
                    <a:pt x="26434" y="0"/>
                    <a:pt x="59041" y="0"/>
                  </a:cubicBezTo>
                  <a:lnTo>
                    <a:pt x="6420498" y="0"/>
                  </a:lnTo>
                  <a:cubicBezTo>
                    <a:pt x="6453105" y="0"/>
                    <a:pt x="6479539" y="26434"/>
                    <a:pt x="6479539" y="59041"/>
                  </a:cubicBezTo>
                  <a:lnTo>
                    <a:pt x="6479539" y="295199"/>
                  </a:lnTo>
                  <a:cubicBezTo>
                    <a:pt x="6479539" y="327806"/>
                    <a:pt x="6453105" y="354240"/>
                    <a:pt x="6420498" y="354240"/>
                  </a:cubicBezTo>
                  <a:lnTo>
                    <a:pt x="59041" y="354240"/>
                  </a:lnTo>
                  <a:cubicBezTo>
                    <a:pt x="26434" y="354240"/>
                    <a:pt x="0" y="327806"/>
                    <a:pt x="0" y="295199"/>
                  </a:cubicBezTo>
                  <a:lnTo>
                    <a:pt x="0" y="59041"/>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62204" tIns="17293" rIns="262204" bIns="17293" numCol="1" spcCol="1270" anchor="ctr" anchorCtr="0">
              <a:noAutofit/>
            </a:bodyPr>
            <a:lstStyle/>
            <a:p>
              <a:pPr marL="0" lvl="0" indent="0" algn="l" defTabSz="889000" rtl="0">
                <a:lnSpc>
                  <a:spcPct val="90000"/>
                </a:lnSpc>
                <a:spcBef>
                  <a:spcPct val="0"/>
                </a:spcBef>
                <a:spcAft>
                  <a:spcPct val="35000"/>
                </a:spcAft>
                <a:buNone/>
              </a:pPr>
              <a:r>
                <a:rPr lang="en-US" sz="2000" b="0" kern="1200">
                  <a:latin typeface="+mn-lt"/>
                  <a:ea typeface="Calibri"/>
                  <a:cs typeface="Calibri"/>
                </a:rPr>
                <a:t>Types of non-means tested proceedings</a:t>
              </a:r>
              <a:endParaRPr lang="en-US" sz="2000" b="0" kern="1200">
                <a:latin typeface="+mn-lt"/>
                <a:ea typeface="+mn-lt"/>
                <a:cs typeface="+mn-lt"/>
              </a:endParaRPr>
            </a:p>
          </p:txBody>
        </p:sp>
        <p:sp>
          <p:nvSpPr>
            <p:cNvPr id="15" name="Rectangle 14">
              <a:extLst>
                <a:ext uri="{FF2B5EF4-FFF2-40B4-BE49-F238E27FC236}">
                  <a16:creationId xmlns:a16="http://schemas.microsoft.com/office/drawing/2014/main" id="{6D57CD0F-CA41-D44E-E618-640B3E07578F}"/>
                </a:ext>
              </a:extLst>
            </p:cNvPr>
            <p:cNvSpPr/>
            <p:nvPr/>
          </p:nvSpPr>
          <p:spPr>
            <a:xfrm>
              <a:off x="1585686" y="3782718"/>
              <a:ext cx="9256484" cy="302400"/>
            </a:xfrm>
            <a:prstGeom prst="rect">
              <a:avLst/>
            </a:pr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6" name="Freeform: Shape 15" descr="Vertical box list containing contents of the session:&#10;Introduction&#10;The perfect CRM7 claim&#10;The portal&#10;Claiming work by Counsel and agents&#10;General hints and tips &#10;Contact us / additional guidance&#10;">
              <a:extLst>
                <a:ext uri="{FF2B5EF4-FFF2-40B4-BE49-F238E27FC236}">
                  <a16:creationId xmlns:a16="http://schemas.microsoft.com/office/drawing/2014/main" id="{8ABA88D6-C0DB-B9AF-6E34-2EC818F6A578}"/>
                </a:ext>
              </a:extLst>
            </p:cNvPr>
            <p:cNvSpPr/>
            <p:nvPr/>
          </p:nvSpPr>
          <p:spPr>
            <a:xfrm>
              <a:off x="2048510" y="3605598"/>
              <a:ext cx="8557804" cy="302400"/>
            </a:xfrm>
            <a:custGeom>
              <a:avLst/>
              <a:gdLst>
                <a:gd name="csX0" fmla="*/ 0 w 6479539"/>
                <a:gd name="csY0" fmla="*/ 59041 h 354240"/>
                <a:gd name="csX1" fmla="*/ 59041 w 6479539"/>
                <a:gd name="csY1" fmla="*/ 0 h 354240"/>
                <a:gd name="csX2" fmla="*/ 6420498 w 6479539"/>
                <a:gd name="csY2" fmla="*/ 0 h 354240"/>
                <a:gd name="csX3" fmla="*/ 6479539 w 6479539"/>
                <a:gd name="csY3" fmla="*/ 59041 h 354240"/>
                <a:gd name="csX4" fmla="*/ 6479539 w 6479539"/>
                <a:gd name="csY4" fmla="*/ 295199 h 354240"/>
                <a:gd name="csX5" fmla="*/ 6420498 w 6479539"/>
                <a:gd name="csY5" fmla="*/ 354240 h 354240"/>
                <a:gd name="csX6" fmla="*/ 59041 w 6479539"/>
                <a:gd name="csY6" fmla="*/ 354240 h 354240"/>
                <a:gd name="csX7" fmla="*/ 0 w 6479539"/>
                <a:gd name="csY7" fmla="*/ 295199 h 354240"/>
                <a:gd name="csX8" fmla="*/ 0 w 6479539"/>
                <a:gd name="csY8" fmla="*/ 59041 h 3542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479539" h="354240">
                  <a:moveTo>
                    <a:pt x="0" y="59041"/>
                  </a:moveTo>
                  <a:cubicBezTo>
                    <a:pt x="0" y="26434"/>
                    <a:pt x="26434" y="0"/>
                    <a:pt x="59041" y="0"/>
                  </a:cubicBezTo>
                  <a:lnTo>
                    <a:pt x="6420498" y="0"/>
                  </a:lnTo>
                  <a:cubicBezTo>
                    <a:pt x="6453105" y="0"/>
                    <a:pt x="6479539" y="26434"/>
                    <a:pt x="6479539" y="59041"/>
                  </a:cubicBezTo>
                  <a:lnTo>
                    <a:pt x="6479539" y="295199"/>
                  </a:lnTo>
                  <a:cubicBezTo>
                    <a:pt x="6479539" y="327806"/>
                    <a:pt x="6453105" y="354240"/>
                    <a:pt x="6420498" y="354240"/>
                  </a:cubicBezTo>
                  <a:lnTo>
                    <a:pt x="59041" y="354240"/>
                  </a:lnTo>
                  <a:cubicBezTo>
                    <a:pt x="26434" y="354240"/>
                    <a:pt x="0" y="327806"/>
                    <a:pt x="0" y="295199"/>
                  </a:cubicBezTo>
                  <a:lnTo>
                    <a:pt x="0" y="59041"/>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62204" tIns="17293" rIns="262204" bIns="17293" numCol="1" spcCol="1270" anchor="ctr" anchorCtr="0">
              <a:noAutofit/>
            </a:bodyPr>
            <a:lstStyle/>
            <a:p>
              <a:pPr marL="0" lvl="0" indent="0" algn="l" defTabSz="889000" rtl="0">
                <a:lnSpc>
                  <a:spcPct val="90000"/>
                </a:lnSpc>
                <a:spcBef>
                  <a:spcPct val="0"/>
                </a:spcBef>
                <a:spcAft>
                  <a:spcPct val="35000"/>
                </a:spcAft>
                <a:buNone/>
              </a:pPr>
              <a:r>
                <a:rPr lang="en-US" sz="2000" b="0" kern="1200">
                  <a:latin typeface="+mn-lt"/>
                  <a:ea typeface="Calibri"/>
                  <a:cs typeface="Calibri"/>
                </a:rPr>
                <a:t>Evidence requirements</a:t>
              </a:r>
            </a:p>
          </p:txBody>
        </p:sp>
        <p:sp>
          <p:nvSpPr>
            <p:cNvPr id="17" name="Rectangle 16">
              <a:extLst>
                <a:ext uri="{FF2B5EF4-FFF2-40B4-BE49-F238E27FC236}">
                  <a16:creationId xmlns:a16="http://schemas.microsoft.com/office/drawing/2014/main" id="{F4AA2550-A492-57BB-C1BC-81AC926BAEC3}"/>
                </a:ext>
              </a:extLst>
            </p:cNvPr>
            <p:cNvSpPr/>
            <p:nvPr/>
          </p:nvSpPr>
          <p:spPr>
            <a:xfrm>
              <a:off x="1585686" y="4327038"/>
              <a:ext cx="9256484" cy="302400"/>
            </a:xfrm>
            <a:prstGeom prst="rect">
              <a:avLst/>
            </a:pr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8" name="Freeform: Shape 17" descr="Vertical box list containing contents of the session:&#10;Introduction&#10;The perfect CRM7 claim&#10;The portal&#10;Claiming work by Counsel and agents&#10;General hints and tips &#10;Contact us / additional guidance&#10;">
              <a:extLst>
                <a:ext uri="{FF2B5EF4-FFF2-40B4-BE49-F238E27FC236}">
                  <a16:creationId xmlns:a16="http://schemas.microsoft.com/office/drawing/2014/main" id="{FFEBF63B-0F3D-1884-7999-CFB9852A6A82}"/>
                </a:ext>
              </a:extLst>
            </p:cNvPr>
            <p:cNvSpPr/>
            <p:nvPr/>
          </p:nvSpPr>
          <p:spPr>
            <a:xfrm>
              <a:off x="2048510" y="4149918"/>
              <a:ext cx="8557804" cy="302400"/>
            </a:xfrm>
            <a:custGeom>
              <a:avLst/>
              <a:gdLst>
                <a:gd name="csX0" fmla="*/ 0 w 6479539"/>
                <a:gd name="csY0" fmla="*/ 59041 h 354240"/>
                <a:gd name="csX1" fmla="*/ 59041 w 6479539"/>
                <a:gd name="csY1" fmla="*/ 0 h 354240"/>
                <a:gd name="csX2" fmla="*/ 6420498 w 6479539"/>
                <a:gd name="csY2" fmla="*/ 0 h 354240"/>
                <a:gd name="csX3" fmla="*/ 6479539 w 6479539"/>
                <a:gd name="csY3" fmla="*/ 59041 h 354240"/>
                <a:gd name="csX4" fmla="*/ 6479539 w 6479539"/>
                <a:gd name="csY4" fmla="*/ 295199 h 354240"/>
                <a:gd name="csX5" fmla="*/ 6420498 w 6479539"/>
                <a:gd name="csY5" fmla="*/ 354240 h 354240"/>
                <a:gd name="csX6" fmla="*/ 59041 w 6479539"/>
                <a:gd name="csY6" fmla="*/ 354240 h 354240"/>
                <a:gd name="csX7" fmla="*/ 0 w 6479539"/>
                <a:gd name="csY7" fmla="*/ 295199 h 354240"/>
                <a:gd name="csX8" fmla="*/ 0 w 6479539"/>
                <a:gd name="csY8" fmla="*/ 59041 h 3542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479539" h="354240">
                  <a:moveTo>
                    <a:pt x="0" y="59041"/>
                  </a:moveTo>
                  <a:cubicBezTo>
                    <a:pt x="0" y="26434"/>
                    <a:pt x="26434" y="0"/>
                    <a:pt x="59041" y="0"/>
                  </a:cubicBezTo>
                  <a:lnTo>
                    <a:pt x="6420498" y="0"/>
                  </a:lnTo>
                  <a:cubicBezTo>
                    <a:pt x="6453105" y="0"/>
                    <a:pt x="6479539" y="26434"/>
                    <a:pt x="6479539" y="59041"/>
                  </a:cubicBezTo>
                  <a:lnTo>
                    <a:pt x="6479539" y="295199"/>
                  </a:lnTo>
                  <a:cubicBezTo>
                    <a:pt x="6479539" y="327806"/>
                    <a:pt x="6453105" y="354240"/>
                    <a:pt x="6420498" y="354240"/>
                  </a:cubicBezTo>
                  <a:lnTo>
                    <a:pt x="59041" y="354240"/>
                  </a:lnTo>
                  <a:cubicBezTo>
                    <a:pt x="26434" y="354240"/>
                    <a:pt x="0" y="327806"/>
                    <a:pt x="0" y="295199"/>
                  </a:cubicBezTo>
                  <a:lnTo>
                    <a:pt x="0" y="59041"/>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62204" tIns="17293" rIns="262204" bIns="17293" numCol="1" spcCol="1270" anchor="ctr" anchorCtr="0">
              <a:noAutofit/>
            </a:bodyPr>
            <a:lstStyle/>
            <a:p>
              <a:pPr marL="0" lvl="0" indent="0" algn="l" defTabSz="889000" rtl="0">
                <a:lnSpc>
                  <a:spcPct val="90000"/>
                </a:lnSpc>
                <a:spcBef>
                  <a:spcPct val="0"/>
                </a:spcBef>
                <a:spcAft>
                  <a:spcPct val="35000"/>
                </a:spcAft>
                <a:buNone/>
              </a:pPr>
              <a:r>
                <a:rPr lang="en-US" sz="2000" b="0" kern="1200">
                  <a:latin typeface="+mn-lt"/>
                  <a:ea typeface="Calibri"/>
                  <a:cs typeface="Calibri"/>
                </a:rPr>
                <a:t>Common reject reasons</a:t>
              </a:r>
            </a:p>
          </p:txBody>
        </p:sp>
        <p:sp>
          <p:nvSpPr>
            <p:cNvPr id="19" name="Rectangle 18">
              <a:extLst>
                <a:ext uri="{FF2B5EF4-FFF2-40B4-BE49-F238E27FC236}">
                  <a16:creationId xmlns:a16="http://schemas.microsoft.com/office/drawing/2014/main" id="{72088D54-86A9-DC27-C59F-B24AD6612F62}"/>
                </a:ext>
              </a:extLst>
            </p:cNvPr>
            <p:cNvSpPr/>
            <p:nvPr/>
          </p:nvSpPr>
          <p:spPr>
            <a:xfrm>
              <a:off x="1585686" y="4871358"/>
              <a:ext cx="9256484" cy="302400"/>
            </a:xfrm>
            <a:prstGeom prst="rect">
              <a:avLst/>
            </a:pr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0" name="Freeform: Shape 19" descr="Vertical box list containing contents of the session:&#10;Introduction&#10;The perfect CRM7 claim&#10;The portal&#10;Claiming work by Counsel and agents&#10;General hints and tips &#10;Contact us / additional guidance&#10;">
              <a:extLst>
                <a:ext uri="{FF2B5EF4-FFF2-40B4-BE49-F238E27FC236}">
                  <a16:creationId xmlns:a16="http://schemas.microsoft.com/office/drawing/2014/main" id="{09574616-9156-C89B-E6B5-067118DAC2CC}"/>
                </a:ext>
              </a:extLst>
            </p:cNvPr>
            <p:cNvSpPr/>
            <p:nvPr/>
          </p:nvSpPr>
          <p:spPr>
            <a:xfrm>
              <a:off x="2048510" y="4694238"/>
              <a:ext cx="8557804" cy="302400"/>
            </a:xfrm>
            <a:custGeom>
              <a:avLst/>
              <a:gdLst>
                <a:gd name="csX0" fmla="*/ 0 w 6479539"/>
                <a:gd name="csY0" fmla="*/ 59041 h 354240"/>
                <a:gd name="csX1" fmla="*/ 59041 w 6479539"/>
                <a:gd name="csY1" fmla="*/ 0 h 354240"/>
                <a:gd name="csX2" fmla="*/ 6420498 w 6479539"/>
                <a:gd name="csY2" fmla="*/ 0 h 354240"/>
                <a:gd name="csX3" fmla="*/ 6479539 w 6479539"/>
                <a:gd name="csY3" fmla="*/ 59041 h 354240"/>
                <a:gd name="csX4" fmla="*/ 6479539 w 6479539"/>
                <a:gd name="csY4" fmla="*/ 295199 h 354240"/>
                <a:gd name="csX5" fmla="*/ 6420498 w 6479539"/>
                <a:gd name="csY5" fmla="*/ 354240 h 354240"/>
                <a:gd name="csX6" fmla="*/ 59041 w 6479539"/>
                <a:gd name="csY6" fmla="*/ 354240 h 354240"/>
                <a:gd name="csX7" fmla="*/ 0 w 6479539"/>
                <a:gd name="csY7" fmla="*/ 295199 h 354240"/>
                <a:gd name="csX8" fmla="*/ 0 w 6479539"/>
                <a:gd name="csY8" fmla="*/ 59041 h 3542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479539" h="354240">
                  <a:moveTo>
                    <a:pt x="0" y="59041"/>
                  </a:moveTo>
                  <a:cubicBezTo>
                    <a:pt x="0" y="26434"/>
                    <a:pt x="26434" y="0"/>
                    <a:pt x="59041" y="0"/>
                  </a:cubicBezTo>
                  <a:lnTo>
                    <a:pt x="6420498" y="0"/>
                  </a:lnTo>
                  <a:cubicBezTo>
                    <a:pt x="6453105" y="0"/>
                    <a:pt x="6479539" y="26434"/>
                    <a:pt x="6479539" y="59041"/>
                  </a:cubicBezTo>
                  <a:lnTo>
                    <a:pt x="6479539" y="295199"/>
                  </a:lnTo>
                  <a:cubicBezTo>
                    <a:pt x="6479539" y="327806"/>
                    <a:pt x="6453105" y="354240"/>
                    <a:pt x="6420498" y="354240"/>
                  </a:cubicBezTo>
                  <a:lnTo>
                    <a:pt x="59041" y="354240"/>
                  </a:lnTo>
                  <a:cubicBezTo>
                    <a:pt x="26434" y="354240"/>
                    <a:pt x="0" y="327806"/>
                    <a:pt x="0" y="295199"/>
                  </a:cubicBezTo>
                  <a:lnTo>
                    <a:pt x="0" y="59041"/>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62204" tIns="17293" rIns="262204" bIns="17293" numCol="1" spcCol="1270" anchor="ctr" anchorCtr="0">
              <a:noAutofit/>
            </a:bodyPr>
            <a:lstStyle/>
            <a:p>
              <a:pPr marL="0" lvl="0" indent="0" algn="l" defTabSz="889000">
                <a:lnSpc>
                  <a:spcPct val="90000"/>
                </a:lnSpc>
                <a:spcBef>
                  <a:spcPct val="0"/>
                </a:spcBef>
                <a:spcAft>
                  <a:spcPct val="35000"/>
                </a:spcAft>
                <a:buNone/>
              </a:pPr>
              <a:r>
                <a:rPr lang="en-US" sz="2000" b="0" kern="1200">
                  <a:solidFill>
                    <a:schemeClr val="bg1"/>
                  </a:solidFill>
                  <a:latin typeface="Arial"/>
                </a:rPr>
                <a:t>C</a:t>
              </a:r>
              <a:r>
                <a:rPr kumimoji="0" lang="en-US" sz="2000" b="0" i="0" u="none" strike="noStrike" kern="1200" cap="none" spc="0" normalizeH="0" baseline="0" noProof="0" err="1">
                  <a:ln>
                    <a:noFill/>
                  </a:ln>
                  <a:solidFill>
                    <a:schemeClr val="bg1"/>
                  </a:solidFill>
                  <a:effectLst/>
                  <a:uLnTx/>
                  <a:uFillTx/>
                  <a:latin typeface="Arial"/>
                  <a:ea typeface="+mj-ea"/>
                  <a:cs typeface="+mj-cs"/>
                </a:rPr>
                <a:t>ost</a:t>
              </a:r>
              <a:r>
                <a:rPr kumimoji="0" lang="en-US" sz="2000" b="0" i="0" u="none" strike="noStrike" kern="1200" cap="none" spc="0" normalizeH="0" baseline="0" noProof="0">
                  <a:ln>
                    <a:noFill/>
                  </a:ln>
                  <a:solidFill>
                    <a:schemeClr val="bg1"/>
                  </a:solidFill>
                  <a:effectLst/>
                  <a:uLnTx/>
                  <a:uFillTx/>
                  <a:latin typeface="Arial"/>
                  <a:ea typeface="+mj-ea"/>
                  <a:cs typeface="+mj-cs"/>
                </a:rPr>
                <a:t> limitations, prior authorities, further breaches and RDCO’s</a:t>
              </a:r>
              <a:endParaRPr lang="en-US" sz="2000" b="0" kern="1200">
                <a:solidFill>
                  <a:schemeClr val="bg1"/>
                </a:solidFill>
                <a:latin typeface="+mn-lt"/>
                <a:ea typeface="Calibri"/>
                <a:cs typeface="Calibri"/>
              </a:endParaRPr>
            </a:p>
          </p:txBody>
        </p:sp>
        <p:sp>
          <p:nvSpPr>
            <p:cNvPr id="21" name="Rectangle 20">
              <a:extLst>
                <a:ext uri="{FF2B5EF4-FFF2-40B4-BE49-F238E27FC236}">
                  <a16:creationId xmlns:a16="http://schemas.microsoft.com/office/drawing/2014/main" id="{4B475634-8AFA-3D62-566A-FA1B0AD8123A}"/>
                </a:ext>
              </a:extLst>
            </p:cNvPr>
            <p:cNvSpPr/>
            <p:nvPr/>
          </p:nvSpPr>
          <p:spPr>
            <a:xfrm>
              <a:off x="1585686" y="5415678"/>
              <a:ext cx="9256484" cy="302400"/>
            </a:xfrm>
            <a:prstGeom prst="rect">
              <a:avLst/>
            </a:pr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2" name="Freeform: Shape 21" descr="Vertical box list containing contents of the session:&#10;Introduction&#10;The perfect CRM7 claim&#10;The portal&#10;Claiming work by Counsel and agents&#10;General hints and tips &#10;Contact us / additional guidance&#10;">
              <a:extLst>
                <a:ext uri="{FF2B5EF4-FFF2-40B4-BE49-F238E27FC236}">
                  <a16:creationId xmlns:a16="http://schemas.microsoft.com/office/drawing/2014/main" id="{87DF49F3-ECC7-7C6E-709B-C762773BA10F}"/>
                </a:ext>
              </a:extLst>
            </p:cNvPr>
            <p:cNvSpPr/>
            <p:nvPr/>
          </p:nvSpPr>
          <p:spPr>
            <a:xfrm>
              <a:off x="2058030" y="5238558"/>
              <a:ext cx="8557804" cy="302400"/>
            </a:xfrm>
            <a:custGeom>
              <a:avLst/>
              <a:gdLst>
                <a:gd name="csX0" fmla="*/ 0 w 6479539"/>
                <a:gd name="csY0" fmla="*/ 59041 h 354240"/>
                <a:gd name="csX1" fmla="*/ 59041 w 6479539"/>
                <a:gd name="csY1" fmla="*/ 0 h 354240"/>
                <a:gd name="csX2" fmla="*/ 6420498 w 6479539"/>
                <a:gd name="csY2" fmla="*/ 0 h 354240"/>
                <a:gd name="csX3" fmla="*/ 6479539 w 6479539"/>
                <a:gd name="csY3" fmla="*/ 59041 h 354240"/>
                <a:gd name="csX4" fmla="*/ 6479539 w 6479539"/>
                <a:gd name="csY4" fmla="*/ 295199 h 354240"/>
                <a:gd name="csX5" fmla="*/ 6420498 w 6479539"/>
                <a:gd name="csY5" fmla="*/ 354240 h 354240"/>
                <a:gd name="csX6" fmla="*/ 59041 w 6479539"/>
                <a:gd name="csY6" fmla="*/ 354240 h 354240"/>
                <a:gd name="csX7" fmla="*/ 0 w 6479539"/>
                <a:gd name="csY7" fmla="*/ 295199 h 354240"/>
                <a:gd name="csX8" fmla="*/ 0 w 6479539"/>
                <a:gd name="csY8" fmla="*/ 59041 h 3542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479539" h="354240">
                  <a:moveTo>
                    <a:pt x="0" y="59041"/>
                  </a:moveTo>
                  <a:cubicBezTo>
                    <a:pt x="0" y="26434"/>
                    <a:pt x="26434" y="0"/>
                    <a:pt x="59041" y="0"/>
                  </a:cubicBezTo>
                  <a:lnTo>
                    <a:pt x="6420498" y="0"/>
                  </a:lnTo>
                  <a:cubicBezTo>
                    <a:pt x="6453105" y="0"/>
                    <a:pt x="6479539" y="26434"/>
                    <a:pt x="6479539" y="59041"/>
                  </a:cubicBezTo>
                  <a:lnTo>
                    <a:pt x="6479539" y="295199"/>
                  </a:lnTo>
                  <a:cubicBezTo>
                    <a:pt x="6479539" y="327806"/>
                    <a:pt x="6453105" y="354240"/>
                    <a:pt x="6420498" y="354240"/>
                  </a:cubicBezTo>
                  <a:lnTo>
                    <a:pt x="59041" y="354240"/>
                  </a:lnTo>
                  <a:cubicBezTo>
                    <a:pt x="26434" y="354240"/>
                    <a:pt x="0" y="327806"/>
                    <a:pt x="0" y="295199"/>
                  </a:cubicBezTo>
                  <a:lnTo>
                    <a:pt x="0" y="59041"/>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62204" tIns="17293" rIns="262204" bIns="17293" numCol="1" spcCol="1270" anchor="ctr" anchorCtr="0">
              <a:noAutofit/>
            </a:bodyPr>
            <a:lstStyle/>
            <a:p>
              <a:pPr marL="0" lvl="0" indent="0" algn="l" defTabSz="889000">
                <a:lnSpc>
                  <a:spcPct val="90000"/>
                </a:lnSpc>
                <a:spcBef>
                  <a:spcPct val="0"/>
                </a:spcBef>
                <a:spcAft>
                  <a:spcPct val="35000"/>
                </a:spcAft>
                <a:buNone/>
              </a:pPr>
              <a:r>
                <a:rPr lang="en-US" sz="2000" b="0" kern="1200">
                  <a:latin typeface="+mn-lt"/>
                </a:rPr>
                <a:t>Contact us / additional guidance</a:t>
              </a:r>
            </a:p>
          </p:txBody>
        </p:sp>
      </p:grpSp>
      <p:sp>
        <p:nvSpPr>
          <p:cNvPr id="5" name="Slide Number Placeholder 4">
            <a:extLst>
              <a:ext uri="{FF2B5EF4-FFF2-40B4-BE49-F238E27FC236}">
                <a16:creationId xmlns:a16="http://schemas.microsoft.com/office/drawing/2014/main" id="{1636DB76-FEE9-ED6F-3142-B9E483E88EDE}"/>
              </a:ext>
            </a:extLst>
          </p:cNvPr>
          <p:cNvSpPr>
            <a:spLocks noGrp="1"/>
          </p:cNvSpPr>
          <p:nvPr>
            <p:ph type="sldNum" sz="quarter" idx="12"/>
          </p:nvPr>
        </p:nvSpPr>
        <p:spPr/>
        <p:txBody>
          <a:bodyPr/>
          <a:lstStyle/>
          <a:p>
            <a:fld id="{C0189ED6-F87B-4BC1-907E-EF602CA5C674}" type="slidenum">
              <a:rPr lang="en-GB" smtClean="0"/>
              <a:t>3</a:t>
            </a:fld>
            <a:endParaRPr lang="en-GB"/>
          </a:p>
        </p:txBody>
      </p:sp>
    </p:spTree>
    <p:extLst>
      <p:ext uri="{BB962C8B-B14F-4D97-AF65-F5344CB8AC3E}">
        <p14:creationId xmlns:p14="http://schemas.microsoft.com/office/powerpoint/2010/main" val="2574507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261843-A39F-E7BC-A07F-DB0DBE9A15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F43C6D-192A-5CA3-A055-4CB54D811E32}"/>
              </a:ext>
            </a:extLst>
          </p:cNvPr>
          <p:cNvSpPr txBox="1">
            <a:spLocks noGrp="1"/>
          </p:cNvSpPr>
          <p:nvPr>
            <p:ph type="title" idx="4294967295"/>
          </p:nvPr>
        </p:nvSpPr>
        <p:spPr>
          <a:xfrm>
            <a:off x="795458" y="2755271"/>
            <a:ext cx="7920000" cy="1080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400" b="1" kern="1200">
                <a:solidFill>
                  <a:schemeClr val="accent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200" b="1" i="0" u="none" strike="noStrike" kern="1200" cap="none" spc="0" normalizeH="0" baseline="0" noProof="0">
                <a:ln>
                  <a:noFill/>
                </a:ln>
                <a:solidFill>
                  <a:schemeClr val="tx1"/>
                </a:solidFill>
                <a:effectLst/>
                <a:uLnTx/>
                <a:uFillTx/>
                <a:latin typeface="+mj-lt"/>
                <a:ea typeface="+mj-ea"/>
                <a:cs typeface="+mj-cs"/>
              </a:rPr>
              <a:t>Introduction</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4279983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9E40D-7362-9475-FF5D-F748FA132F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FA0914-FF77-230F-39A1-9126DCCA3D64}"/>
              </a:ext>
            </a:extLst>
          </p:cNvPr>
          <p:cNvSpPr>
            <a:spLocks noGrp="1"/>
          </p:cNvSpPr>
          <p:nvPr>
            <p:ph type="title"/>
          </p:nvPr>
        </p:nvSpPr>
        <p:spPr/>
        <p:txBody>
          <a:bodyPr/>
          <a:lstStyle/>
          <a:p>
            <a:r>
              <a:rPr lang="en-GB" dirty="0">
                <a:cs typeface="Arial"/>
              </a:rPr>
              <a:t>Purpose of the webinar:</a:t>
            </a:r>
            <a:endParaRPr lang="en-GB" dirty="0"/>
          </a:p>
        </p:txBody>
      </p:sp>
      <p:sp>
        <p:nvSpPr>
          <p:cNvPr id="4" name="Footer Placeholder 3">
            <a:extLst>
              <a:ext uri="{FF2B5EF4-FFF2-40B4-BE49-F238E27FC236}">
                <a16:creationId xmlns:a16="http://schemas.microsoft.com/office/drawing/2014/main" id="{9E179D2B-BCE6-5DA3-D63E-C03CF3798215}"/>
              </a:ext>
              <a:ext uri="{C183D7F6-B498-43B3-948B-1728B52AA6E4}">
                <adec:decorative xmlns:adec="http://schemas.microsoft.com/office/drawing/2017/decorative" val="1"/>
              </a:ext>
            </a:extLst>
          </p:cNvPr>
          <p:cNvSpPr>
            <a:spLocks noGrp="1"/>
          </p:cNvSpPr>
          <p:nvPr>
            <p:ph type="ftr" sz="quarter" idx="11"/>
          </p:nvPr>
        </p:nvSpPr>
        <p:spPr/>
        <p:txBody>
          <a:bodyPr/>
          <a:lstStyle/>
          <a:p>
            <a:pPr>
              <a:spcAft>
                <a:spcPts val="600"/>
              </a:spcAft>
            </a:pPr>
            <a:r>
              <a:rPr lang="en-GB"/>
              <a:t>Providing access to justice through working with others to achieve excellence in the delivery of legal aid</a:t>
            </a:r>
          </a:p>
        </p:txBody>
      </p:sp>
      <p:sp>
        <p:nvSpPr>
          <p:cNvPr id="7" name="TextBox 6">
            <a:extLst>
              <a:ext uri="{FF2B5EF4-FFF2-40B4-BE49-F238E27FC236}">
                <a16:creationId xmlns:a16="http://schemas.microsoft.com/office/drawing/2014/main" id="{AD3F1C05-2451-2CED-4510-955CC0DEC649}"/>
              </a:ext>
            </a:extLst>
          </p:cNvPr>
          <p:cNvSpPr txBox="1"/>
          <p:nvPr/>
        </p:nvSpPr>
        <p:spPr>
          <a:xfrm>
            <a:off x="297916" y="1004625"/>
            <a:ext cx="11360684" cy="5164940"/>
          </a:xfrm>
          <a:prstGeom prst="rect">
            <a:avLst/>
          </a:prstGeom>
          <a:noFill/>
        </p:spPr>
        <p:txBody>
          <a:bodyPr wrap="square">
            <a:spAutoFit/>
          </a:bodyPr>
          <a:lstStyle/>
          <a:p>
            <a:pPr marL="457200">
              <a:lnSpc>
                <a:spcPts val="3804"/>
              </a:lnSpc>
              <a:tabLst>
                <a:tab pos="743661" algn="l"/>
              </a:tabLst>
            </a:pPr>
            <a:r>
              <a:rPr lang="en-US" sz="2000" i="0" spc="0" baseline="0" dirty="0">
                <a:solidFill>
                  <a:srgbClr val="000000"/>
                </a:solidFill>
              </a:rPr>
              <a:t>To assist you in submitting a fully completed non means tested application to reduce rejects and delays</a:t>
            </a:r>
          </a:p>
          <a:p>
            <a:pPr marL="3121736">
              <a:lnSpc>
                <a:spcPct val="150000"/>
              </a:lnSpc>
            </a:pPr>
            <a:r>
              <a:rPr lang="en-US" sz="2000" b="0" i="0" spc="0" baseline="0" dirty="0">
                <a:solidFill>
                  <a:srgbClr val="000000"/>
                </a:solidFill>
              </a:rPr>
              <a:t>By the end of this session, you will understand:</a:t>
            </a:r>
          </a:p>
          <a:p>
            <a:pPr marL="3121736">
              <a:lnSpc>
                <a:spcPct val="150000"/>
              </a:lnSpc>
              <a:tabLst>
                <a:tab pos="3408628" algn="l"/>
              </a:tabLst>
            </a:pPr>
            <a:r>
              <a:rPr lang="en-US" sz="2000" b="0" i="0" spc="0" baseline="0" dirty="0">
                <a:solidFill>
                  <a:srgbClr val="000000"/>
                </a:solidFill>
                <a:latin typeface="ArialMT"/>
              </a:rPr>
              <a:t>•	</a:t>
            </a:r>
            <a:r>
              <a:rPr lang="en-US" sz="2000" b="0" i="0" spc="0" baseline="0" dirty="0">
                <a:solidFill>
                  <a:srgbClr val="000000"/>
                </a:solidFill>
                <a:latin typeface="Arial"/>
              </a:rPr>
              <a:t>Form completion</a:t>
            </a:r>
          </a:p>
          <a:p>
            <a:pPr marL="3121736">
              <a:lnSpc>
                <a:spcPct val="150000"/>
              </a:lnSpc>
              <a:tabLst>
                <a:tab pos="3408628" algn="l"/>
              </a:tabLst>
            </a:pPr>
            <a:r>
              <a:rPr lang="en-US" sz="2000" b="0" i="0" spc="0" baseline="0" dirty="0">
                <a:solidFill>
                  <a:srgbClr val="000000"/>
                </a:solidFill>
                <a:latin typeface="ArialMT"/>
              </a:rPr>
              <a:t>•	</a:t>
            </a:r>
            <a:r>
              <a:rPr lang="en-US" sz="2000" b="0" i="0" spc="0" baseline="0" dirty="0">
                <a:solidFill>
                  <a:srgbClr val="000000"/>
                </a:solidFill>
                <a:latin typeface="Arial"/>
              </a:rPr>
              <a:t>The different types of non-means applications</a:t>
            </a:r>
          </a:p>
          <a:p>
            <a:pPr marL="3121736">
              <a:lnSpc>
                <a:spcPct val="150000"/>
              </a:lnSpc>
              <a:tabLst>
                <a:tab pos="3408628" algn="l"/>
              </a:tabLst>
            </a:pPr>
            <a:r>
              <a:rPr lang="en-US" sz="2000" b="0" i="0" spc="0" baseline="0" dirty="0">
                <a:solidFill>
                  <a:srgbClr val="000000"/>
                </a:solidFill>
                <a:latin typeface="ArialMT"/>
              </a:rPr>
              <a:t>•	</a:t>
            </a:r>
            <a:r>
              <a:rPr lang="en-US" sz="2000" b="0" i="0" spc="0" baseline="0" dirty="0">
                <a:solidFill>
                  <a:srgbClr val="000000"/>
                </a:solidFill>
                <a:latin typeface="Arial"/>
              </a:rPr>
              <a:t>Evidence requirements for:</a:t>
            </a:r>
          </a:p>
          <a:p>
            <a:pPr marL="3579317">
              <a:lnSpc>
                <a:spcPct val="150000"/>
              </a:lnSpc>
              <a:tabLst>
                <a:tab pos="3865828" algn="l"/>
              </a:tabLst>
            </a:pPr>
            <a:r>
              <a:rPr lang="en-US" sz="2000" b="0" i="0" spc="0" baseline="0" dirty="0">
                <a:solidFill>
                  <a:srgbClr val="000000"/>
                </a:solidFill>
                <a:latin typeface="ArialMT"/>
              </a:rPr>
              <a:t>•	</a:t>
            </a:r>
            <a:r>
              <a:rPr lang="en-US" sz="2000" b="0" i="0" spc="0" baseline="0" dirty="0">
                <a:solidFill>
                  <a:srgbClr val="000000"/>
                </a:solidFill>
                <a:latin typeface="Arial"/>
              </a:rPr>
              <a:t>Contempt </a:t>
            </a:r>
          </a:p>
          <a:p>
            <a:pPr marL="3579317">
              <a:lnSpc>
                <a:spcPct val="150000"/>
              </a:lnSpc>
              <a:tabLst>
                <a:tab pos="3865828" algn="l"/>
              </a:tabLst>
            </a:pPr>
            <a:r>
              <a:rPr lang="en-US" sz="2000" b="0" i="0" spc="0" baseline="0" dirty="0">
                <a:solidFill>
                  <a:srgbClr val="000000"/>
                </a:solidFill>
                <a:latin typeface="ArialMT"/>
              </a:rPr>
              <a:t>•	</a:t>
            </a:r>
            <a:r>
              <a:rPr lang="en-US" sz="2000" b="0" i="0" spc="0" baseline="0" dirty="0">
                <a:solidFill>
                  <a:srgbClr val="000000"/>
                </a:solidFill>
                <a:latin typeface="Arial"/>
              </a:rPr>
              <a:t>Breach of anti-social behaviour Crime &amp; Policing Act 2014</a:t>
            </a:r>
          </a:p>
          <a:p>
            <a:pPr marL="3579317">
              <a:lnSpc>
                <a:spcPct val="150000"/>
              </a:lnSpc>
              <a:tabLst>
                <a:tab pos="3865828" algn="l"/>
              </a:tabLst>
            </a:pPr>
            <a:r>
              <a:rPr lang="en-US" sz="2000" b="0" i="0" spc="0" baseline="0" dirty="0">
                <a:solidFill>
                  <a:srgbClr val="000000"/>
                </a:solidFill>
                <a:latin typeface="ArialMT"/>
              </a:rPr>
              <a:t>•	</a:t>
            </a:r>
            <a:r>
              <a:rPr lang="en-US" sz="2000" b="0" i="0" spc="0" baseline="0" dirty="0">
                <a:solidFill>
                  <a:srgbClr val="000000"/>
                </a:solidFill>
                <a:latin typeface="Arial"/>
              </a:rPr>
              <a:t>Applying for prior authority</a:t>
            </a:r>
          </a:p>
          <a:p>
            <a:pPr marL="3579317">
              <a:lnSpc>
                <a:spcPct val="150000"/>
              </a:lnSpc>
              <a:tabLst>
                <a:tab pos="3865828" algn="l"/>
              </a:tabLst>
            </a:pPr>
            <a:r>
              <a:rPr lang="en-US" sz="2000" b="0" i="0" spc="0" baseline="0" dirty="0">
                <a:solidFill>
                  <a:srgbClr val="000000"/>
                </a:solidFill>
                <a:latin typeface="ArialMT"/>
              </a:rPr>
              <a:t>•	</a:t>
            </a:r>
            <a:r>
              <a:rPr lang="en-US" sz="2000" b="0" i="0" spc="0" baseline="0" dirty="0">
                <a:solidFill>
                  <a:srgbClr val="000000"/>
                </a:solidFill>
                <a:latin typeface="Arial"/>
              </a:rPr>
              <a:t>Requesting a cost increase</a:t>
            </a:r>
          </a:p>
          <a:p>
            <a:pPr marL="3121736">
              <a:lnSpc>
                <a:spcPct val="150000"/>
              </a:lnSpc>
            </a:pPr>
            <a:r>
              <a:rPr lang="en-US" sz="2000" b="0" i="0" spc="1472" baseline="0" dirty="0">
                <a:solidFill>
                  <a:srgbClr val="000000"/>
                </a:solidFill>
                <a:latin typeface="ArialMT"/>
              </a:rPr>
              <a:t>•</a:t>
            </a:r>
            <a:r>
              <a:rPr lang="en-US" sz="2000" b="0" i="0" spc="0" baseline="0" dirty="0">
                <a:solidFill>
                  <a:srgbClr val="000000"/>
                </a:solidFill>
                <a:latin typeface="Arial"/>
              </a:rPr>
              <a:t>The most common reject reasons and how to avoid them</a:t>
            </a:r>
          </a:p>
        </p:txBody>
      </p:sp>
      <p:sp>
        <p:nvSpPr>
          <p:cNvPr id="5" name="Slide Number Placeholder 4">
            <a:extLst>
              <a:ext uri="{FF2B5EF4-FFF2-40B4-BE49-F238E27FC236}">
                <a16:creationId xmlns:a16="http://schemas.microsoft.com/office/drawing/2014/main" id="{B16F6CC1-6BB4-906F-908D-3C3359AF4C5D}"/>
              </a:ext>
            </a:extLst>
          </p:cNvPr>
          <p:cNvSpPr>
            <a:spLocks noGrp="1"/>
          </p:cNvSpPr>
          <p:nvPr>
            <p:ph type="sldNum" sz="quarter" idx="12"/>
          </p:nvPr>
        </p:nvSpPr>
        <p:spPr/>
        <p:txBody>
          <a:bodyPr/>
          <a:lstStyle/>
          <a:p>
            <a:fld id="{C0189ED6-F87B-4BC1-907E-EF602CA5C674}" type="slidenum">
              <a:rPr lang="en-GB" smtClean="0"/>
              <a:t>5</a:t>
            </a:fld>
            <a:endParaRPr lang="en-GB"/>
          </a:p>
        </p:txBody>
      </p:sp>
      <p:pic>
        <p:nvPicPr>
          <p:cNvPr id="8" name="Picture 157">
            <a:extLst>
              <a:ext uri="{FF2B5EF4-FFF2-40B4-BE49-F238E27FC236}">
                <a16:creationId xmlns:a16="http://schemas.microsoft.com/office/drawing/2014/main" id="{46692A99-8813-0E32-EE0F-3AF1FDDAF2B8}"/>
              </a:ext>
              <a:ext uri="{C183D7F6-B498-43B3-948B-1728B52AA6E4}">
                <adec:decorative xmlns:adec="http://schemas.microsoft.com/office/drawing/2017/decorative" val="1"/>
              </a:ext>
            </a:extLst>
          </p:cNvPr>
          <p:cNvPicPr>
            <a:picLocks noChangeArrowheads="1"/>
          </p:cNvPicPr>
          <p:nvPr/>
        </p:nvPicPr>
        <p:blipFill>
          <a:blip r:embed="rId2">
            <a:extLst>
              <a:ext uri="{28A0092B-C50C-407E-A947-70E740481C1C}">
                <a14:useLocalDpi xmlns:a14="http://schemas.microsoft.com/office/drawing/2010/main" val="0"/>
              </a:ext>
            </a:extLst>
          </a:blip>
          <a:stretch>
            <a:fillRect/>
          </a:stretch>
        </p:blipFill>
        <p:spPr>
          <a:xfrm>
            <a:off x="809425" y="2816806"/>
            <a:ext cx="2390975" cy="2632643"/>
          </a:xfrm>
          <a:prstGeom prst="rect">
            <a:avLst/>
          </a:prstGeom>
          <a:noFill/>
        </p:spPr>
      </p:pic>
    </p:spTree>
    <p:extLst>
      <p:ext uri="{BB962C8B-B14F-4D97-AF65-F5344CB8AC3E}">
        <p14:creationId xmlns:p14="http://schemas.microsoft.com/office/powerpoint/2010/main" val="1126898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6FA5EC-CC95-9C8C-8F1D-92A334536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D587AC-B020-E27E-F658-352BFD297637}"/>
              </a:ext>
            </a:extLst>
          </p:cNvPr>
          <p:cNvSpPr txBox="1">
            <a:spLocks noGrp="1"/>
          </p:cNvSpPr>
          <p:nvPr>
            <p:ph type="title" idx="4294967295"/>
          </p:nvPr>
        </p:nvSpPr>
        <p:spPr>
          <a:xfrm>
            <a:off x="759599" y="2620800"/>
            <a:ext cx="8918555" cy="160716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400" b="1" kern="1200">
                <a:solidFill>
                  <a:schemeClr val="accent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Arial"/>
                <a:ea typeface="+mj-ea"/>
                <a:cs typeface="+mj-cs"/>
              </a:rPr>
              <a:t>Who we are</a:t>
            </a:r>
          </a:p>
        </p:txBody>
      </p:sp>
    </p:spTree>
    <p:extLst>
      <p:ext uri="{BB962C8B-B14F-4D97-AF65-F5344CB8AC3E}">
        <p14:creationId xmlns:p14="http://schemas.microsoft.com/office/powerpoint/2010/main" val="1495724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F1478-1DD1-68AB-8951-8969C9A5D1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965A69-F2F0-7A61-86DF-5491BE16136F}"/>
              </a:ext>
            </a:extLst>
          </p:cNvPr>
          <p:cNvSpPr>
            <a:spLocks noGrp="1"/>
          </p:cNvSpPr>
          <p:nvPr>
            <p:ph type="title"/>
          </p:nvPr>
        </p:nvSpPr>
        <p:spPr>
          <a:xfrm>
            <a:off x="452767" y="390243"/>
            <a:ext cx="10728000" cy="900000"/>
          </a:xfrm>
        </p:spPr>
        <p:txBody>
          <a:bodyPr/>
          <a:lstStyle/>
          <a:p>
            <a:r>
              <a:rPr lang="en-US" dirty="0">
                <a:solidFill>
                  <a:srgbClr val="276160"/>
                </a:solidFill>
                <a:cs typeface="Arial"/>
              </a:rPr>
              <a:t>National criminal applications team (NCAT)</a:t>
            </a:r>
            <a:endParaRPr lang="en-US" sz="2400" dirty="0">
              <a:solidFill>
                <a:srgbClr val="276160"/>
              </a:solidFill>
              <a:cs typeface="Arial"/>
            </a:endParaRPr>
          </a:p>
        </p:txBody>
      </p:sp>
      <p:sp>
        <p:nvSpPr>
          <p:cNvPr id="10" name="Footer Placeholder 4">
            <a:extLst>
              <a:ext uri="{FF2B5EF4-FFF2-40B4-BE49-F238E27FC236}">
                <a16:creationId xmlns:a16="http://schemas.microsoft.com/office/drawing/2014/main" id="{283A183C-64F8-9244-47A8-17BA79A94F17}"/>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4" name="TextBox 3">
            <a:extLst>
              <a:ext uri="{FF2B5EF4-FFF2-40B4-BE49-F238E27FC236}">
                <a16:creationId xmlns:a16="http://schemas.microsoft.com/office/drawing/2014/main" id="{B70FDE46-1339-BF28-F28C-5A2A8DD7A810}"/>
              </a:ext>
            </a:extLst>
          </p:cNvPr>
          <p:cNvSpPr txBox="1"/>
          <p:nvPr/>
        </p:nvSpPr>
        <p:spPr>
          <a:xfrm>
            <a:off x="452767" y="1481539"/>
            <a:ext cx="11135825" cy="4575035"/>
          </a:xfrm>
          <a:prstGeom prst="rect">
            <a:avLst/>
          </a:prstGeom>
          <a:noFill/>
        </p:spPr>
        <p:txBody>
          <a:bodyPr wrap="square">
            <a:spAutoFit/>
          </a:bodyPr>
          <a:lstStyle/>
          <a:p>
            <a:pPr>
              <a:lnSpc>
                <a:spcPct val="250000"/>
              </a:lnSpc>
            </a:pPr>
            <a:r>
              <a:rPr lang="en-GB" dirty="0"/>
              <a:t> </a:t>
            </a:r>
            <a:r>
              <a:rPr lang="en-GB" sz="2000" dirty="0"/>
              <a:t>In April 2022, the national crime team (NCT) and the crime applications team (CAT) merged to form the National Criminal Applications Team (NCAT) </a:t>
            </a:r>
          </a:p>
          <a:p>
            <a:pPr marL="342900" indent="-342900">
              <a:lnSpc>
                <a:spcPct val="250000"/>
              </a:lnSpc>
              <a:buFont typeface="Arial" panose="020B0604020202020204" pitchFamily="34" charset="0"/>
              <a:buChar char="•"/>
            </a:pPr>
            <a:r>
              <a:rPr lang="en-GB" sz="2000" dirty="0"/>
              <a:t>This merger was part of a long-term plan following changes in 2013 </a:t>
            </a:r>
          </a:p>
          <a:p>
            <a:pPr marL="342900" indent="-342900">
              <a:lnSpc>
                <a:spcPct val="250000"/>
              </a:lnSpc>
              <a:buFont typeface="Arial" panose="020B0604020202020204" pitchFamily="34" charset="0"/>
              <a:buChar char="•"/>
            </a:pPr>
            <a:r>
              <a:rPr lang="en-GB" sz="2000" dirty="0"/>
              <a:t>Before 2013, courts processed most applications, with a specialist team handling complex cases </a:t>
            </a:r>
            <a:endParaRPr lang="en-US" sz="2000" dirty="0">
              <a:solidFill>
                <a:srgbClr val="000000"/>
              </a:solidFill>
            </a:endParaRPr>
          </a:p>
          <a:p>
            <a:pPr marL="91440">
              <a:lnSpc>
                <a:spcPct val="250000"/>
              </a:lnSpc>
              <a:tabLst>
                <a:tab pos="377951" algn="l"/>
              </a:tabLst>
            </a:pPr>
            <a:endParaRPr lang="en-US" sz="2000" dirty="0">
              <a:solidFill>
                <a:srgbClr val="000000"/>
              </a:solidFill>
            </a:endParaRPr>
          </a:p>
        </p:txBody>
      </p:sp>
      <p:sp>
        <p:nvSpPr>
          <p:cNvPr id="7" name="Slide Number Placeholder 6">
            <a:extLst>
              <a:ext uri="{FF2B5EF4-FFF2-40B4-BE49-F238E27FC236}">
                <a16:creationId xmlns:a16="http://schemas.microsoft.com/office/drawing/2014/main" id="{1458F188-7879-0810-9F39-490C9CB10A9B}"/>
              </a:ext>
            </a:extLst>
          </p:cNvPr>
          <p:cNvSpPr>
            <a:spLocks noGrp="1"/>
          </p:cNvSpPr>
          <p:nvPr>
            <p:ph type="sldNum" sz="quarter" idx="12"/>
          </p:nvPr>
        </p:nvSpPr>
        <p:spPr/>
        <p:txBody>
          <a:bodyPr/>
          <a:lstStyle/>
          <a:p>
            <a:fld id="{C0189ED6-F87B-4BC1-907E-EF602CA5C674}" type="slidenum">
              <a:rPr lang="en-GB" smtClean="0"/>
              <a:t>7</a:t>
            </a:fld>
            <a:endParaRPr lang="en-GB"/>
          </a:p>
        </p:txBody>
      </p:sp>
    </p:spTree>
    <p:extLst>
      <p:ext uri="{BB962C8B-B14F-4D97-AF65-F5344CB8AC3E}">
        <p14:creationId xmlns:p14="http://schemas.microsoft.com/office/powerpoint/2010/main" val="4154410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D8BE3-D08E-E594-FE43-ACAA3316AE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373269-B747-D0EF-4E28-8E248704DC72}"/>
              </a:ext>
            </a:extLst>
          </p:cNvPr>
          <p:cNvSpPr>
            <a:spLocks noGrp="1"/>
          </p:cNvSpPr>
          <p:nvPr>
            <p:ph type="title"/>
          </p:nvPr>
        </p:nvSpPr>
        <p:spPr>
          <a:xfrm>
            <a:off x="452767" y="390243"/>
            <a:ext cx="10728000" cy="900000"/>
          </a:xfrm>
        </p:spPr>
        <p:txBody>
          <a:bodyPr/>
          <a:lstStyle/>
          <a:p>
            <a:r>
              <a:rPr lang="en-US" dirty="0">
                <a:solidFill>
                  <a:srgbClr val="276160"/>
                </a:solidFill>
                <a:cs typeface="Arial"/>
              </a:rPr>
              <a:t>NCAT continued</a:t>
            </a:r>
            <a:endParaRPr lang="en-US" sz="2400" dirty="0">
              <a:solidFill>
                <a:srgbClr val="276160"/>
              </a:solidFill>
              <a:cs typeface="Arial"/>
            </a:endParaRPr>
          </a:p>
        </p:txBody>
      </p:sp>
      <p:sp>
        <p:nvSpPr>
          <p:cNvPr id="10" name="Footer Placeholder 4">
            <a:extLst>
              <a:ext uri="{FF2B5EF4-FFF2-40B4-BE49-F238E27FC236}">
                <a16:creationId xmlns:a16="http://schemas.microsoft.com/office/drawing/2014/main" id="{43781CA7-88AA-1F6D-0309-B034F7385353}"/>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4" name="TextBox 3">
            <a:extLst>
              <a:ext uri="{FF2B5EF4-FFF2-40B4-BE49-F238E27FC236}">
                <a16:creationId xmlns:a16="http://schemas.microsoft.com/office/drawing/2014/main" id="{371506FE-D7BC-9057-5E23-54E3230F8FE6}"/>
              </a:ext>
            </a:extLst>
          </p:cNvPr>
          <p:cNvSpPr txBox="1"/>
          <p:nvPr/>
        </p:nvSpPr>
        <p:spPr>
          <a:xfrm>
            <a:off x="456099" y="1161499"/>
            <a:ext cx="11135825" cy="4190314"/>
          </a:xfrm>
          <a:prstGeom prst="rect">
            <a:avLst/>
          </a:prstGeom>
          <a:noFill/>
        </p:spPr>
        <p:txBody>
          <a:bodyPr wrap="square">
            <a:spAutoFit/>
          </a:bodyPr>
          <a:lstStyle/>
          <a:p>
            <a:pPr marL="91440">
              <a:lnSpc>
                <a:spcPct val="150000"/>
              </a:lnSpc>
              <a:tabLst>
                <a:tab pos="377951" algn="l"/>
              </a:tabLst>
            </a:pPr>
            <a:r>
              <a:rPr lang="en-US" sz="2000" dirty="0">
                <a:solidFill>
                  <a:srgbClr val="000000"/>
                </a:solidFill>
              </a:rPr>
              <a:t>•	NCAT has two sections:</a:t>
            </a:r>
          </a:p>
          <a:p>
            <a:pPr marL="809625" indent="-261938">
              <a:lnSpc>
                <a:spcPct val="150000"/>
              </a:lnSpc>
              <a:tabLst>
                <a:tab pos="835101" algn="l"/>
              </a:tabLst>
            </a:pPr>
            <a:r>
              <a:rPr lang="en-US" sz="2000" dirty="0">
                <a:solidFill>
                  <a:srgbClr val="000000"/>
                </a:solidFill>
              </a:rPr>
              <a:t>•	Category 1 (NCAT1): Process employed, unemployed and passported benefits applications.</a:t>
            </a:r>
          </a:p>
          <a:p>
            <a:pPr marL="548589">
              <a:lnSpc>
                <a:spcPct val="150000"/>
              </a:lnSpc>
              <a:tabLst>
                <a:tab pos="835101" algn="l"/>
              </a:tabLst>
            </a:pPr>
            <a:r>
              <a:rPr lang="en-US" sz="2000" dirty="0">
                <a:solidFill>
                  <a:srgbClr val="000000"/>
                </a:solidFill>
              </a:rPr>
              <a:t>•	Category 2 (NCAT2): Process CRM 14 applications, CRM16 applications, self-employed </a:t>
            </a:r>
          </a:p>
          <a:p>
            <a:pPr marL="835101">
              <a:lnSpc>
                <a:spcPct val="150000"/>
              </a:lnSpc>
            </a:pPr>
            <a:r>
              <a:rPr lang="en-US" sz="2000" dirty="0">
                <a:solidFill>
                  <a:srgbClr val="000000"/>
                </a:solidFill>
              </a:rPr>
              <a:t>applications, including directorships, and non-means tested applications</a:t>
            </a:r>
          </a:p>
          <a:p>
            <a:pPr marL="91440">
              <a:lnSpc>
                <a:spcPct val="150000"/>
              </a:lnSpc>
              <a:tabLst>
                <a:tab pos="377951" algn="l"/>
              </a:tabLst>
            </a:pPr>
            <a:r>
              <a:rPr lang="en-US" sz="2000" dirty="0">
                <a:solidFill>
                  <a:srgbClr val="000000"/>
                </a:solidFill>
              </a:rPr>
              <a:t>•	NCAT2 consist of the following:</a:t>
            </a:r>
          </a:p>
          <a:p>
            <a:pPr marL="809625" indent="-261938">
              <a:lnSpc>
                <a:spcPct val="150000"/>
              </a:lnSpc>
              <a:tabLst>
                <a:tab pos="835101" algn="l"/>
              </a:tabLst>
            </a:pPr>
            <a:r>
              <a:rPr lang="en-US" sz="2000" dirty="0">
                <a:solidFill>
                  <a:srgbClr val="000000"/>
                </a:solidFill>
              </a:rPr>
              <a:t>•	1 team manager, 3 supervisors, 1 technical lead, 16 senior caseworkers and 12 </a:t>
            </a:r>
          </a:p>
          <a:p>
            <a:pPr marL="809625" indent="-261938">
              <a:lnSpc>
                <a:spcPct val="150000"/>
              </a:lnSpc>
              <a:tabLst>
                <a:tab pos="835101" algn="l"/>
              </a:tabLst>
            </a:pPr>
            <a:r>
              <a:rPr lang="en-US" sz="2000" dirty="0">
                <a:solidFill>
                  <a:srgbClr val="000000"/>
                </a:solidFill>
              </a:rPr>
              <a:t>caseworkers</a:t>
            </a:r>
          </a:p>
          <a:p>
            <a:pPr marL="548589">
              <a:lnSpc>
                <a:spcPct val="150000"/>
              </a:lnSpc>
            </a:pPr>
            <a:r>
              <a:rPr lang="en-US" sz="2000" spc="1494" dirty="0">
                <a:solidFill>
                  <a:srgbClr val="000000"/>
                </a:solidFill>
              </a:rPr>
              <a:t>•</a:t>
            </a:r>
            <a:r>
              <a:rPr lang="en-US" sz="2000" dirty="0">
                <a:solidFill>
                  <a:srgbClr val="000000"/>
                </a:solidFill>
              </a:rPr>
              <a:t>The caseworkers are based in our Nottingham and Liverpool offices</a:t>
            </a:r>
          </a:p>
        </p:txBody>
      </p:sp>
      <p:sp>
        <p:nvSpPr>
          <p:cNvPr id="7" name="Slide Number Placeholder 6">
            <a:extLst>
              <a:ext uri="{FF2B5EF4-FFF2-40B4-BE49-F238E27FC236}">
                <a16:creationId xmlns:a16="http://schemas.microsoft.com/office/drawing/2014/main" id="{7FC6CBAB-9652-36B4-0DE9-003168C03790}"/>
              </a:ext>
            </a:extLst>
          </p:cNvPr>
          <p:cNvSpPr>
            <a:spLocks noGrp="1"/>
          </p:cNvSpPr>
          <p:nvPr>
            <p:ph type="sldNum" sz="quarter" idx="12"/>
          </p:nvPr>
        </p:nvSpPr>
        <p:spPr/>
        <p:txBody>
          <a:bodyPr/>
          <a:lstStyle/>
          <a:p>
            <a:fld id="{C0189ED6-F87B-4BC1-907E-EF602CA5C674}" type="slidenum">
              <a:rPr lang="en-GB" smtClean="0"/>
              <a:t>8</a:t>
            </a:fld>
            <a:endParaRPr lang="en-GB"/>
          </a:p>
        </p:txBody>
      </p:sp>
    </p:spTree>
    <p:extLst>
      <p:ext uri="{BB962C8B-B14F-4D97-AF65-F5344CB8AC3E}">
        <p14:creationId xmlns:p14="http://schemas.microsoft.com/office/powerpoint/2010/main" val="3524937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0FF25-0C6F-55C9-D8CC-8CF63F7645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23F68A-5322-532F-69C8-E1D563D48FB6}"/>
              </a:ext>
            </a:extLst>
          </p:cNvPr>
          <p:cNvSpPr>
            <a:spLocks noGrp="1"/>
          </p:cNvSpPr>
          <p:nvPr>
            <p:ph type="title"/>
          </p:nvPr>
        </p:nvSpPr>
        <p:spPr>
          <a:xfrm>
            <a:off x="452767" y="390243"/>
            <a:ext cx="10728000" cy="900000"/>
          </a:xfrm>
        </p:spPr>
        <p:txBody>
          <a:bodyPr/>
          <a:lstStyle/>
          <a:p>
            <a:pPr marL="0"/>
            <a:r>
              <a:rPr lang="en-US" sz="2402" dirty="0">
                <a:solidFill>
                  <a:srgbClr val="00A5A1"/>
                </a:solidFill>
              </a:rPr>
              <a:t>Breakdown of statistics by month:</a:t>
            </a:r>
          </a:p>
        </p:txBody>
      </p:sp>
      <p:sp>
        <p:nvSpPr>
          <p:cNvPr id="10" name="Footer Placeholder 4">
            <a:extLst>
              <a:ext uri="{FF2B5EF4-FFF2-40B4-BE49-F238E27FC236}">
                <a16:creationId xmlns:a16="http://schemas.microsoft.com/office/drawing/2014/main" id="{2529506D-F3A8-AD44-CB5B-BDBCF4055DEC}"/>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graphicFrame>
        <p:nvGraphicFramePr>
          <p:cNvPr id="12" name="Table 11">
            <a:extLst>
              <a:ext uri="{FF2B5EF4-FFF2-40B4-BE49-F238E27FC236}">
                <a16:creationId xmlns:a16="http://schemas.microsoft.com/office/drawing/2014/main" id="{4C91EF68-6445-8ABB-7C53-4D610D7041B5}"/>
              </a:ext>
            </a:extLst>
          </p:cNvPr>
          <p:cNvGraphicFramePr>
            <a:graphicFrameLocks noGrp="1"/>
          </p:cNvGraphicFramePr>
          <p:nvPr>
            <p:extLst>
              <p:ext uri="{D42A27DB-BD31-4B8C-83A1-F6EECF244321}">
                <p14:modId xmlns:p14="http://schemas.microsoft.com/office/powerpoint/2010/main" val="3481876724"/>
              </p:ext>
            </p:extLst>
          </p:nvPr>
        </p:nvGraphicFramePr>
        <p:xfrm>
          <a:off x="452766" y="1290243"/>
          <a:ext cx="10196184" cy="1828800"/>
        </p:xfrm>
        <a:graphic>
          <a:graphicData uri="http://schemas.openxmlformats.org/drawingml/2006/table">
            <a:tbl>
              <a:tblPr firstRow="1" bandRow="1">
                <a:tableStyleId>{5C22544A-7EE6-4342-B048-85BDC9FD1C3A}</a:tableStyleId>
              </a:tblPr>
              <a:tblGrid>
                <a:gridCol w="7260799">
                  <a:extLst>
                    <a:ext uri="{9D8B030D-6E8A-4147-A177-3AD203B41FA5}">
                      <a16:colId xmlns:a16="http://schemas.microsoft.com/office/drawing/2014/main" val="1155655219"/>
                    </a:ext>
                  </a:extLst>
                </a:gridCol>
                <a:gridCol w="2935385">
                  <a:extLst>
                    <a:ext uri="{9D8B030D-6E8A-4147-A177-3AD203B41FA5}">
                      <a16:colId xmlns:a16="http://schemas.microsoft.com/office/drawing/2014/main" val="1953895826"/>
                    </a:ext>
                  </a:extLst>
                </a:gridCol>
              </a:tblGrid>
              <a:tr h="0">
                <a:tc>
                  <a:txBody>
                    <a:bodyPr/>
                    <a:lstStyle/>
                    <a:p>
                      <a:r>
                        <a:rPr lang="en-US" sz="1800" b="1" dirty="0"/>
                        <a:t>Non-means tested applications: March 2026</a:t>
                      </a:r>
                      <a:endParaRPr lang="en-GB" sz="1800" dirty="0"/>
                    </a:p>
                  </a:txBody>
                  <a:tcPr/>
                </a:tc>
                <a:tc>
                  <a:txBody>
                    <a:bodyPr/>
                    <a:lstStyle/>
                    <a:p>
                      <a:r>
                        <a:rPr lang="en-US" sz="1800" b="1" dirty="0"/>
                        <a:t>Total</a:t>
                      </a:r>
                      <a:endParaRPr lang="en-GB" sz="1800" dirty="0"/>
                    </a:p>
                  </a:txBody>
                  <a:tcPr/>
                </a:tc>
                <a:extLst>
                  <a:ext uri="{0D108BD9-81ED-4DB2-BD59-A6C34878D82A}">
                    <a16:rowId xmlns:a16="http://schemas.microsoft.com/office/drawing/2014/main" val="1836550074"/>
                  </a:ext>
                </a:extLst>
              </a:tr>
              <a:tr h="344979">
                <a:tc>
                  <a:txBody>
                    <a:bodyPr/>
                    <a:lstStyle/>
                    <a:p>
                      <a:r>
                        <a:rPr kumimoji="0" lang="en-US" sz="1800" b="0" i="0" u="none" strike="noStrike" kern="0" cap="none" spc="0" normalizeH="0" baseline="0" noProof="0" dirty="0">
                          <a:ln>
                            <a:noFill/>
                          </a:ln>
                          <a:solidFill>
                            <a:srgbClr val="000000"/>
                          </a:solidFill>
                          <a:effectLst/>
                          <a:uLnTx/>
                          <a:uFillTx/>
                          <a:latin typeface="+mn-lt"/>
                        </a:rPr>
                        <a:t>Total applications</a:t>
                      </a:r>
                      <a:endParaRPr lang="en-GB" sz="1800" dirty="0"/>
                    </a:p>
                  </a:txBody>
                  <a:tcPr/>
                </a:tc>
                <a:tc>
                  <a:txBody>
                    <a:bodyPr/>
                    <a:lstStyle/>
                    <a:p>
                      <a:r>
                        <a:rPr lang="en-GB" sz="1800" dirty="0"/>
                        <a:t>400</a:t>
                      </a:r>
                    </a:p>
                  </a:txBody>
                  <a:tcPr/>
                </a:tc>
                <a:extLst>
                  <a:ext uri="{0D108BD9-81ED-4DB2-BD59-A6C34878D82A}">
                    <a16:rowId xmlns:a16="http://schemas.microsoft.com/office/drawing/2014/main" val="4254717246"/>
                  </a:ext>
                </a:extLst>
              </a:tr>
              <a:tr h="344979">
                <a:tc>
                  <a:txBody>
                    <a:bodyPr/>
                    <a:lstStyle/>
                    <a:p>
                      <a:r>
                        <a:rPr kumimoji="0" lang="en-US" sz="1800" b="0" i="0" u="none" strike="noStrike" kern="0" cap="none" spc="0" normalizeH="0" baseline="0" noProof="0" dirty="0">
                          <a:ln>
                            <a:noFill/>
                          </a:ln>
                          <a:solidFill>
                            <a:srgbClr val="000000"/>
                          </a:solidFill>
                          <a:effectLst/>
                          <a:uLnTx/>
                          <a:uFillTx/>
                          <a:latin typeface="+mn-lt"/>
                        </a:rPr>
                        <a:t>Number rejected</a:t>
                      </a:r>
                      <a:endParaRPr lang="en-GB" sz="1800" dirty="0"/>
                    </a:p>
                  </a:txBody>
                  <a:tcPr/>
                </a:tc>
                <a:tc>
                  <a:txBody>
                    <a:bodyPr/>
                    <a:lstStyle/>
                    <a:p>
                      <a:r>
                        <a:rPr lang="en-GB" sz="1800" dirty="0"/>
                        <a:t>98</a:t>
                      </a:r>
                    </a:p>
                  </a:txBody>
                  <a:tcPr/>
                </a:tc>
                <a:extLst>
                  <a:ext uri="{0D108BD9-81ED-4DB2-BD59-A6C34878D82A}">
                    <a16:rowId xmlns:a16="http://schemas.microsoft.com/office/drawing/2014/main" val="1584589680"/>
                  </a:ext>
                </a:extLst>
              </a:tr>
              <a:tr h="344979">
                <a:tc>
                  <a:txBody>
                    <a:bodyPr/>
                    <a:lstStyle/>
                    <a:p>
                      <a:r>
                        <a:rPr kumimoji="0" lang="en-US" sz="1800" b="0" i="0" u="none" strike="noStrike" kern="0" cap="none" spc="0" normalizeH="0" baseline="0" noProof="0" dirty="0">
                          <a:ln>
                            <a:noFill/>
                          </a:ln>
                          <a:solidFill>
                            <a:srgbClr val="000000"/>
                          </a:solidFill>
                          <a:effectLst/>
                          <a:uLnTx/>
                          <a:uFillTx/>
                          <a:latin typeface="+mn-lt"/>
                        </a:rPr>
                        <a:t>Reject rate</a:t>
                      </a:r>
                      <a:endParaRPr lang="en-GB" sz="1800" dirty="0"/>
                    </a:p>
                  </a:txBody>
                  <a:tcPr/>
                </a:tc>
                <a:tc>
                  <a:txBody>
                    <a:bodyPr/>
                    <a:lstStyle/>
                    <a:p>
                      <a:r>
                        <a:rPr lang="en-GB" sz="1800" dirty="0"/>
                        <a:t>24.5%</a:t>
                      </a:r>
                    </a:p>
                  </a:txBody>
                  <a:tcPr/>
                </a:tc>
                <a:extLst>
                  <a:ext uri="{0D108BD9-81ED-4DB2-BD59-A6C34878D82A}">
                    <a16:rowId xmlns:a16="http://schemas.microsoft.com/office/drawing/2014/main" val="259355578"/>
                  </a:ext>
                </a:extLst>
              </a:tr>
              <a:tr h="344979">
                <a:tc>
                  <a:txBody>
                    <a:bodyPr/>
                    <a:lstStyle/>
                    <a:p>
                      <a:r>
                        <a:rPr kumimoji="0" lang="en-US" sz="1800" b="0" i="0" u="none" strike="noStrike" kern="0" cap="none" spc="0" normalizeH="0" baseline="0" noProof="0" dirty="0">
                          <a:ln>
                            <a:noFill/>
                          </a:ln>
                          <a:solidFill>
                            <a:srgbClr val="000000"/>
                          </a:solidFill>
                          <a:effectLst/>
                          <a:uLnTx/>
                          <a:uFillTx/>
                          <a:latin typeface="+mn-lt"/>
                        </a:rPr>
                        <a:t>Initial applications submitted as means tested in error</a:t>
                      </a:r>
                      <a:endParaRPr lang="en-GB" sz="1800" dirty="0"/>
                    </a:p>
                  </a:txBody>
                  <a:tcPr/>
                </a:tc>
                <a:tc>
                  <a:txBody>
                    <a:bodyPr/>
                    <a:lstStyle/>
                    <a:p>
                      <a:r>
                        <a:rPr lang="en-GB" sz="1800" dirty="0"/>
                        <a:t>130</a:t>
                      </a:r>
                    </a:p>
                  </a:txBody>
                  <a:tcPr/>
                </a:tc>
                <a:extLst>
                  <a:ext uri="{0D108BD9-81ED-4DB2-BD59-A6C34878D82A}">
                    <a16:rowId xmlns:a16="http://schemas.microsoft.com/office/drawing/2014/main" val="1261330636"/>
                  </a:ext>
                </a:extLst>
              </a:tr>
            </a:tbl>
          </a:graphicData>
        </a:graphic>
      </p:graphicFrame>
      <p:graphicFrame>
        <p:nvGraphicFramePr>
          <p:cNvPr id="13" name="Table 12">
            <a:extLst>
              <a:ext uri="{FF2B5EF4-FFF2-40B4-BE49-F238E27FC236}">
                <a16:creationId xmlns:a16="http://schemas.microsoft.com/office/drawing/2014/main" id="{130CA8AD-4A2B-04FB-8A97-779FB0755C90}"/>
              </a:ext>
            </a:extLst>
          </p:cNvPr>
          <p:cNvGraphicFramePr>
            <a:graphicFrameLocks noGrp="1"/>
          </p:cNvGraphicFramePr>
          <p:nvPr>
            <p:extLst>
              <p:ext uri="{D42A27DB-BD31-4B8C-83A1-F6EECF244321}">
                <p14:modId xmlns:p14="http://schemas.microsoft.com/office/powerpoint/2010/main" val="2651680657"/>
              </p:ext>
            </p:extLst>
          </p:nvPr>
        </p:nvGraphicFramePr>
        <p:xfrm>
          <a:off x="452766" y="3765277"/>
          <a:ext cx="10196184" cy="1828800"/>
        </p:xfrm>
        <a:graphic>
          <a:graphicData uri="http://schemas.openxmlformats.org/drawingml/2006/table">
            <a:tbl>
              <a:tblPr firstRow="1" bandRow="1">
                <a:tableStyleId>{5C22544A-7EE6-4342-B048-85BDC9FD1C3A}</a:tableStyleId>
              </a:tblPr>
              <a:tblGrid>
                <a:gridCol w="7260799">
                  <a:extLst>
                    <a:ext uri="{9D8B030D-6E8A-4147-A177-3AD203B41FA5}">
                      <a16:colId xmlns:a16="http://schemas.microsoft.com/office/drawing/2014/main" val="1155655219"/>
                    </a:ext>
                  </a:extLst>
                </a:gridCol>
                <a:gridCol w="2935385">
                  <a:extLst>
                    <a:ext uri="{9D8B030D-6E8A-4147-A177-3AD203B41FA5}">
                      <a16:colId xmlns:a16="http://schemas.microsoft.com/office/drawing/2014/main" val="1953895826"/>
                    </a:ext>
                  </a:extLst>
                </a:gridCol>
              </a:tblGrid>
              <a:tr h="336485">
                <a:tc>
                  <a:txBody>
                    <a:bodyPr/>
                    <a:lstStyle/>
                    <a:p>
                      <a:r>
                        <a:rPr lang="en-US" sz="1800" b="1" dirty="0"/>
                        <a:t>Non-means tested applications: April 2026</a:t>
                      </a:r>
                      <a:endParaRPr lang="en-GB" dirty="0"/>
                    </a:p>
                  </a:txBody>
                  <a:tcPr/>
                </a:tc>
                <a:tc>
                  <a:txBody>
                    <a:bodyPr/>
                    <a:lstStyle/>
                    <a:p>
                      <a:r>
                        <a:rPr lang="en-US" sz="1800" b="1" dirty="0"/>
                        <a:t>Total</a:t>
                      </a:r>
                      <a:endParaRPr lang="en-GB" dirty="0"/>
                    </a:p>
                  </a:txBody>
                  <a:tcPr/>
                </a:tc>
                <a:extLst>
                  <a:ext uri="{0D108BD9-81ED-4DB2-BD59-A6C34878D82A}">
                    <a16:rowId xmlns:a16="http://schemas.microsoft.com/office/drawing/2014/main" val="1836550074"/>
                  </a:ext>
                </a:extLst>
              </a:tr>
              <a:tr h="336485">
                <a:tc>
                  <a:txBody>
                    <a:bodyPr/>
                    <a:lstStyle/>
                    <a:p>
                      <a:r>
                        <a:rPr kumimoji="0" lang="en-US" sz="1800" b="0" i="0" u="none" strike="noStrike" kern="0" cap="none" spc="0" normalizeH="0" baseline="0" noProof="0" dirty="0">
                          <a:ln>
                            <a:noFill/>
                          </a:ln>
                          <a:solidFill>
                            <a:srgbClr val="000000"/>
                          </a:solidFill>
                          <a:effectLst/>
                          <a:uLnTx/>
                          <a:uFillTx/>
                          <a:latin typeface="+mn-lt"/>
                        </a:rPr>
                        <a:t>Total applications</a:t>
                      </a:r>
                      <a:endParaRPr lang="en-GB" dirty="0"/>
                    </a:p>
                  </a:txBody>
                  <a:tcPr/>
                </a:tc>
                <a:tc>
                  <a:txBody>
                    <a:bodyPr/>
                    <a:lstStyle/>
                    <a:p>
                      <a:r>
                        <a:rPr lang="en-GB" dirty="0"/>
                        <a:t>362</a:t>
                      </a:r>
                    </a:p>
                  </a:txBody>
                  <a:tcPr/>
                </a:tc>
                <a:extLst>
                  <a:ext uri="{0D108BD9-81ED-4DB2-BD59-A6C34878D82A}">
                    <a16:rowId xmlns:a16="http://schemas.microsoft.com/office/drawing/2014/main" val="4254717246"/>
                  </a:ext>
                </a:extLst>
              </a:tr>
              <a:tr h="336485">
                <a:tc>
                  <a:txBody>
                    <a:bodyPr/>
                    <a:lstStyle/>
                    <a:p>
                      <a:r>
                        <a:rPr kumimoji="0" lang="en-US" sz="1800" b="0" i="0" u="none" strike="noStrike" kern="0" cap="none" spc="0" normalizeH="0" baseline="0" noProof="0" dirty="0">
                          <a:ln>
                            <a:noFill/>
                          </a:ln>
                          <a:solidFill>
                            <a:srgbClr val="000000"/>
                          </a:solidFill>
                          <a:effectLst/>
                          <a:uLnTx/>
                          <a:uFillTx/>
                          <a:latin typeface="+mn-lt"/>
                        </a:rPr>
                        <a:t>Number rejected</a:t>
                      </a:r>
                      <a:endParaRPr lang="en-GB" dirty="0"/>
                    </a:p>
                  </a:txBody>
                  <a:tcPr/>
                </a:tc>
                <a:tc>
                  <a:txBody>
                    <a:bodyPr/>
                    <a:lstStyle/>
                    <a:p>
                      <a:r>
                        <a:rPr lang="en-GB" dirty="0"/>
                        <a:t>97</a:t>
                      </a:r>
                    </a:p>
                  </a:txBody>
                  <a:tcPr/>
                </a:tc>
                <a:extLst>
                  <a:ext uri="{0D108BD9-81ED-4DB2-BD59-A6C34878D82A}">
                    <a16:rowId xmlns:a16="http://schemas.microsoft.com/office/drawing/2014/main" val="1584589680"/>
                  </a:ext>
                </a:extLst>
              </a:tr>
              <a:tr h="336485">
                <a:tc>
                  <a:txBody>
                    <a:bodyPr/>
                    <a:lstStyle/>
                    <a:p>
                      <a:r>
                        <a:rPr kumimoji="0" lang="en-US" sz="1800" b="0" i="0" u="none" strike="noStrike" kern="0" cap="none" spc="0" normalizeH="0" baseline="0" noProof="0" dirty="0">
                          <a:ln>
                            <a:noFill/>
                          </a:ln>
                          <a:solidFill>
                            <a:srgbClr val="000000"/>
                          </a:solidFill>
                          <a:effectLst/>
                          <a:uLnTx/>
                          <a:uFillTx/>
                          <a:latin typeface="+mn-lt"/>
                        </a:rPr>
                        <a:t>Reject rate</a:t>
                      </a:r>
                      <a:endParaRPr lang="en-GB" dirty="0"/>
                    </a:p>
                  </a:txBody>
                  <a:tcPr/>
                </a:tc>
                <a:tc>
                  <a:txBody>
                    <a:bodyPr/>
                    <a:lstStyle/>
                    <a:p>
                      <a:r>
                        <a:rPr lang="en-GB" dirty="0"/>
                        <a:t>26.8%</a:t>
                      </a:r>
                    </a:p>
                  </a:txBody>
                  <a:tcPr/>
                </a:tc>
                <a:extLst>
                  <a:ext uri="{0D108BD9-81ED-4DB2-BD59-A6C34878D82A}">
                    <a16:rowId xmlns:a16="http://schemas.microsoft.com/office/drawing/2014/main" val="259355578"/>
                  </a:ext>
                </a:extLst>
              </a:tr>
              <a:tr h="336485">
                <a:tc>
                  <a:txBody>
                    <a:bodyPr/>
                    <a:lstStyle/>
                    <a:p>
                      <a:r>
                        <a:rPr kumimoji="0" lang="en-US" sz="1800" b="0" i="0" u="none" strike="noStrike" kern="0" cap="none" spc="0" normalizeH="0" baseline="0" noProof="0" dirty="0">
                          <a:ln>
                            <a:noFill/>
                          </a:ln>
                          <a:solidFill>
                            <a:srgbClr val="000000"/>
                          </a:solidFill>
                          <a:effectLst/>
                          <a:uLnTx/>
                          <a:uFillTx/>
                          <a:latin typeface="+mn-lt"/>
                        </a:rPr>
                        <a:t>Initial applications submitted as means tested in error</a:t>
                      </a:r>
                      <a:endParaRPr lang="en-GB" dirty="0"/>
                    </a:p>
                  </a:txBody>
                  <a:tcPr/>
                </a:tc>
                <a:tc>
                  <a:txBody>
                    <a:bodyPr/>
                    <a:lstStyle/>
                    <a:p>
                      <a:r>
                        <a:rPr lang="en-GB" dirty="0"/>
                        <a:t>113</a:t>
                      </a:r>
                    </a:p>
                  </a:txBody>
                  <a:tcPr/>
                </a:tc>
                <a:extLst>
                  <a:ext uri="{0D108BD9-81ED-4DB2-BD59-A6C34878D82A}">
                    <a16:rowId xmlns:a16="http://schemas.microsoft.com/office/drawing/2014/main" val="1261330636"/>
                  </a:ext>
                </a:extLst>
              </a:tr>
            </a:tbl>
          </a:graphicData>
        </a:graphic>
      </p:graphicFrame>
      <p:sp>
        <p:nvSpPr>
          <p:cNvPr id="7" name="Slide Number Placeholder 6">
            <a:extLst>
              <a:ext uri="{FF2B5EF4-FFF2-40B4-BE49-F238E27FC236}">
                <a16:creationId xmlns:a16="http://schemas.microsoft.com/office/drawing/2014/main" id="{8E632E42-71DE-4DFA-AA57-76FD3738D013}"/>
              </a:ext>
            </a:extLst>
          </p:cNvPr>
          <p:cNvSpPr>
            <a:spLocks noGrp="1"/>
          </p:cNvSpPr>
          <p:nvPr>
            <p:ph type="sldNum" sz="quarter" idx="12"/>
          </p:nvPr>
        </p:nvSpPr>
        <p:spPr/>
        <p:txBody>
          <a:bodyPr/>
          <a:lstStyle/>
          <a:p>
            <a:fld id="{C0189ED6-F87B-4BC1-907E-EF602CA5C674}" type="slidenum">
              <a:rPr lang="en-GB" smtClean="0"/>
              <a:t>9</a:t>
            </a:fld>
            <a:endParaRPr lang="en-GB"/>
          </a:p>
        </p:txBody>
      </p:sp>
    </p:spTree>
    <p:extLst>
      <p:ext uri="{BB962C8B-B14F-4D97-AF65-F5344CB8AC3E}">
        <p14:creationId xmlns:p14="http://schemas.microsoft.com/office/powerpoint/2010/main" val="364875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2C1E2-B47F-F63A-44DB-F6930B6AD3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8F94DF-CD41-2BB0-B396-303EE228B4E5}"/>
              </a:ext>
            </a:extLst>
          </p:cNvPr>
          <p:cNvSpPr>
            <a:spLocks noGrp="1"/>
          </p:cNvSpPr>
          <p:nvPr>
            <p:ph type="title"/>
          </p:nvPr>
        </p:nvSpPr>
        <p:spPr>
          <a:xfrm>
            <a:off x="452767" y="390243"/>
            <a:ext cx="10728000" cy="900000"/>
          </a:xfrm>
        </p:spPr>
        <p:txBody>
          <a:bodyPr/>
          <a:lstStyle/>
          <a:p>
            <a:pPr marL="0"/>
            <a:r>
              <a:rPr lang="en-US" sz="2402" dirty="0">
                <a:solidFill>
                  <a:srgbClr val="00A5A1"/>
                </a:solidFill>
              </a:rPr>
              <a:t>Breakdown of statistics by month continued:</a:t>
            </a:r>
          </a:p>
        </p:txBody>
      </p:sp>
      <p:sp>
        <p:nvSpPr>
          <p:cNvPr id="10" name="Footer Placeholder 4">
            <a:extLst>
              <a:ext uri="{FF2B5EF4-FFF2-40B4-BE49-F238E27FC236}">
                <a16:creationId xmlns:a16="http://schemas.microsoft.com/office/drawing/2014/main" id="{1B0013BC-75B4-41CA-5D9A-80C1250BDB67}"/>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graphicFrame>
        <p:nvGraphicFramePr>
          <p:cNvPr id="14" name="Table 13">
            <a:extLst>
              <a:ext uri="{FF2B5EF4-FFF2-40B4-BE49-F238E27FC236}">
                <a16:creationId xmlns:a16="http://schemas.microsoft.com/office/drawing/2014/main" id="{B6489865-8F89-3489-12BA-48C8DB9BF4F8}"/>
              </a:ext>
            </a:extLst>
          </p:cNvPr>
          <p:cNvGraphicFramePr>
            <a:graphicFrameLocks noGrp="1"/>
          </p:cNvGraphicFramePr>
          <p:nvPr>
            <p:extLst>
              <p:ext uri="{D42A27DB-BD31-4B8C-83A1-F6EECF244321}">
                <p14:modId xmlns:p14="http://schemas.microsoft.com/office/powerpoint/2010/main" val="2848275164"/>
              </p:ext>
            </p:extLst>
          </p:nvPr>
        </p:nvGraphicFramePr>
        <p:xfrm>
          <a:off x="452767" y="1381451"/>
          <a:ext cx="10196184" cy="1828800"/>
        </p:xfrm>
        <a:graphic>
          <a:graphicData uri="http://schemas.openxmlformats.org/drawingml/2006/table">
            <a:tbl>
              <a:tblPr firstRow="1" bandRow="1">
                <a:tableStyleId>{5C22544A-7EE6-4342-B048-85BDC9FD1C3A}</a:tableStyleId>
              </a:tblPr>
              <a:tblGrid>
                <a:gridCol w="7260799">
                  <a:extLst>
                    <a:ext uri="{9D8B030D-6E8A-4147-A177-3AD203B41FA5}">
                      <a16:colId xmlns:a16="http://schemas.microsoft.com/office/drawing/2014/main" val="1155655219"/>
                    </a:ext>
                  </a:extLst>
                </a:gridCol>
                <a:gridCol w="2935385">
                  <a:extLst>
                    <a:ext uri="{9D8B030D-6E8A-4147-A177-3AD203B41FA5}">
                      <a16:colId xmlns:a16="http://schemas.microsoft.com/office/drawing/2014/main" val="1953895826"/>
                    </a:ext>
                  </a:extLst>
                </a:gridCol>
              </a:tblGrid>
              <a:tr h="349928">
                <a:tc>
                  <a:txBody>
                    <a:bodyPr/>
                    <a:lstStyle/>
                    <a:p>
                      <a:r>
                        <a:rPr lang="en-US" sz="1800" b="1" dirty="0"/>
                        <a:t>Non-means tested applications: May 2026</a:t>
                      </a:r>
                      <a:endParaRPr lang="en-GB" dirty="0"/>
                    </a:p>
                  </a:txBody>
                  <a:tcPr/>
                </a:tc>
                <a:tc>
                  <a:txBody>
                    <a:bodyPr/>
                    <a:lstStyle/>
                    <a:p>
                      <a:r>
                        <a:rPr lang="en-US" sz="1800" b="1" dirty="0"/>
                        <a:t>Total</a:t>
                      </a:r>
                      <a:endParaRPr lang="en-GB" dirty="0"/>
                    </a:p>
                  </a:txBody>
                  <a:tcPr/>
                </a:tc>
                <a:extLst>
                  <a:ext uri="{0D108BD9-81ED-4DB2-BD59-A6C34878D82A}">
                    <a16:rowId xmlns:a16="http://schemas.microsoft.com/office/drawing/2014/main" val="1836550074"/>
                  </a:ext>
                </a:extLst>
              </a:tr>
              <a:tr h="349928">
                <a:tc>
                  <a:txBody>
                    <a:bodyPr/>
                    <a:lstStyle/>
                    <a:p>
                      <a:r>
                        <a:rPr kumimoji="0" lang="en-US" sz="1800" b="0" i="0" u="none" strike="noStrike" kern="0" cap="none" spc="0" normalizeH="0" baseline="0" noProof="0" dirty="0">
                          <a:ln>
                            <a:noFill/>
                          </a:ln>
                          <a:solidFill>
                            <a:srgbClr val="000000"/>
                          </a:solidFill>
                          <a:effectLst/>
                          <a:uLnTx/>
                          <a:uFillTx/>
                          <a:latin typeface="+mn-lt"/>
                        </a:rPr>
                        <a:t>Total applications</a:t>
                      </a:r>
                      <a:endParaRPr lang="en-GB" dirty="0"/>
                    </a:p>
                  </a:txBody>
                  <a:tcPr/>
                </a:tc>
                <a:tc>
                  <a:txBody>
                    <a:bodyPr/>
                    <a:lstStyle/>
                    <a:p>
                      <a:r>
                        <a:rPr lang="en-GB" dirty="0"/>
                        <a:t>352</a:t>
                      </a:r>
                    </a:p>
                  </a:txBody>
                  <a:tcPr/>
                </a:tc>
                <a:extLst>
                  <a:ext uri="{0D108BD9-81ED-4DB2-BD59-A6C34878D82A}">
                    <a16:rowId xmlns:a16="http://schemas.microsoft.com/office/drawing/2014/main" val="4254717246"/>
                  </a:ext>
                </a:extLst>
              </a:tr>
              <a:tr h="349928">
                <a:tc>
                  <a:txBody>
                    <a:bodyPr/>
                    <a:lstStyle/>
                    <a:p>
                      <a:r>
                        <a:rPr kumimoji="0" lang="en-US" sz="1800" b="0" i="0" u="none" strike="noStrike" kern="0" cap="none" spc="0" normalizeH="0" baseline="0" noProof="0" dirty="0">
                          <a:ln>
                            <a:noFill/>
                          </a:ln>
                          <a:solidFill>
                            <a:srgbClr val="000000"/>
                          </a:solidFill>
                          <a:effectLst/>
                          <a:uLnTx/>
                          <a:uFillTx/>
                          <a:latin typeface="+mn-lt"/>
                        </a:rPr>
                        <a:t>Number rejected</a:t>
                      </a:r>
                      <a:endParaRPr lang="en-GB" dirty="0"/>
                    </a:p>
                  </a:txBody>
                  <a:tcPr/>
                </a:tc>
                <a:tc>
                  <a:txBody>
                    <a:bodyPr/>
                    <a:lstStyle/>
                    <a:p>
                      <a:r>
                        <a:rPr lang="en-GB" dirty="0"/>
                        <a:t>87</a:t>
                      </a:r>
                    </a:p>
                  </a:txBody>
                  <a:tcPr/>
                </a:tc>
                <a:extLst>
                  <a:ext uri="{0D108BD9-81ED-4DB2-BD59-A6C34878D82A}">
                    <a16:rowId xmlns:a16="http://schemas.microsoft.com/office/drawing/2014/main" val="1584589680"/>
                  </a:ext>
                </a:extLst>
              </a:tr>
              <a:tr h="349928">
                <a:tc>
                  <a:txBody>
                    <a:bodyPr/>
                    <a:lstStyle/>
                    <a:p>
                      <a:r>
                        <a:rPr kumimoji="0" lang="en-US" sz="1800" b="0" i="0" u="none" strike="noStrike" kern="0" cap="none" spc="0" normalizeH="0" baseline="0" noProof="0" dirty="0">
                          <a:ln>
                            <a:noFill/>
                          </a:ln>
                          <a:solidFill>
                            <a:srgbClr val="000000"/>
                          </a:solidFill>
                          <a:effectLst/>
                          <a:uLnTx/>
                          <a:uFillTx/>
                          <a:latin typeface="+mn-lt"/>
                        </a:rPr>
                        <a:t>Reject rate</a:t>
                      </a:r>
                      <a:endParaRPr lang="en-GB" dirty="0"/>
                    </a:p>
                  </a:txBody>
                  <a:tcPr/>
                </a:tc>
                <a:tc>
                  <a:txBody>
                    <a:bodyPr/>
                    <a:lstStyle/>
                    <a:p>
                      <a:r>
                        <a:rPr lang="en-GB" dirty="0"/>
                        <a:t>24.7%</a:t>
                      </a:r>
                    </a:p>
                  </a:txBody>
                  <a:tcPr/>
                </a:tc>
                <a:extLst>
                  <a:ext uri="{0D108BD9-81ED-4DB2-BD59-A6C34878D82A}">
                    <a16:rowId xmlns:a16="http://schemas.microsoft.com/office/drawing/2014/main" val="259355578"/>
                  </a:ext>
                </a:extLst>
              </a:tr>
              <a:tr h="349928">
                <a:tc>
                  <a:txBody>
                    <a:bodyPr/>
                    <a:lstStyle/>
                    <a:p>
                      <a:r>
                        <a:rPr kumimoji="0" lang="en-US" sz="1800" b="0" i="0" u="none" strike="noStrike" kern="0" cap="none" spc="0" normalizeH="0" baseline="0" noProof="0" dirty="0">
                          <a:ln>
                            <a:noFill/>
                          </a:ln>
                          <a:solidFill>
                            <a:srgbClr val="000000"/>
                          </a:solidFill>
                          <a:effectLst/>
                          <a:uLnTx/>
                          <a:uFillTx/>
                          <a:latin typeface="+mn-lt"/>
                        </a:rPr>
                        <a:t>Initial applications submitted as means tested in error</a:t>
                      </a:r>
                      <a:endParaRPr lang="en-GB" dirty="0"/>
                    </a:p>
                  </a:txBody>
                  <a:tcPr/>
                </a:tc>
                <a:tc>
                  <a:txBody>
                    <a:bodyPr/>
                    <a:lstStyle/>
                    <a:p>
                      <a:r>
                        <a:rPr lang="en-GB" dirty="0"/>
                        <a:t>113</a:t>
                      </a:r>
                    </a:p>
                  </a:txBody>
                  <a:tcPr/>
                </a:tc>
                <a:extLst>
                  <a:ext uri="{0D108BD9-81ED-4DB2-BD59-A6C34878D82A}">
                    <a16:rowId xmlns:a16="http://schemas.microsoft.com/office/drawing/2014/main" val="1261330636"/>
                  </a:ext>
                </a:extLst>
              </a:tr>
            </a:tbl>
          </a:graphicData>
        </a:graphic>
      </p:graphicFrame>
      <p:sp>
        <p:nvSpPr>
          <p:cNvPr id="7" name="Slide Number Placeholder 6">
            <a:extLst>
              <a:ext uri="{FF2B5EF4-FFF2-40B4-BE49-F238E27FC236}">
                <a16:creationId xmlns:a16="http://schemas.microsoft.com/office/drawing/2014/main" id="{A70D8223-9A1E-91F4-5369-7AA19DE33938}"/>
              </a:ext>
            </a:extLst>
          </p:cNvPr>
          <p:cNvSpPr>
            <a:spLocks noGrp="1"/>
          </p:cNvSpPr>
          <p:nvPr>
            <p:ph type="sldNum" sz="quarter" idx="12"/>
          </p:nvPr>
        </p:nvSpPr>
        <p:spPr/>
        <p:txBody>
          <a:bodyPr/>
          <a:lstStyle/>
          <a:p>
            <a:fld id="{C0189ED6-F87B-4BC1-907E-EF602CA5C674}" type="slidenum">
              <a:rPr lang="en-GB" smtClean="0"/>
              <a:t>10</a:t>
            </a:fld>
            <a:endParaRPr lang="en-GB"/>
          </a:p>
        </p:txBody>
      </p:sp>
    </p:spTree>
    <p:extLst>
      <p:ext uri="{BB962C8B-B14F-4D97-AF65-F5344CB8AC3E}">
        <p14:creationId xmlns:p14="http://schemas.microsoft.com/office/powerpoint/2010/main" val="1074817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57C65F-8A2B-BB44-36C1-CB83EE4C59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CB132E-760A-5D26-E27D-EF3EB78E0776}"/>
              </a:ext>
            </a:extLst>
          </p:cNvPr>
          <p:cNvSpPr txBox="1">
            <a:spLocks noGrp="1"/>
          </p:cNvSpPr>
          <p:nvPr>
            <p:ph type="title" idx="4294967295"/>
          </p:nvPr>
        </p:nvSpPr>
        <p:spPr>
          <a:xfrm>
            <a:off x="759599" y="2620800"/>
            <a:ext cx="8918555" cy="160716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400" b="1" kern="1200">
                <a:solidFill>
                  <a:schemeClr val="accent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a:solidFill>
                  <a:schemeClr val="tx1"/>
                </a:solidFill>
                <a:latin typeface="Arial"/>
              </a:rPr>
              <a:t>Form completion</a:t>
            </a:r>
            <a:endParaRPr kumimoji="0" lang="en-US" sz="3200" b="1" i="0" u="none" strike="noStrike" kern="1200" cap="none" spc="0" normalizeH="0" baseline="0" noProof="0" dirty="0">
              <a:ln>
                <a:noFill/>
              </a:ln>
              <a:solidFill>
                <a:schemeClr val="tx1"/>
              </a:solidFill>
              <a:effectLst/>
              <a:uLnTx/>
              <a:uFillTx/>
              <a:latin typeface="Arial"/>
              <a:ea typeface="+mj-ea"/>
              <a:cs typeface="+mj-cs"/>
            </a:endParaRPr>
          </a:p>
        </p:txBody>
      </p:sp>
    </p:spTree>
    <p:extLst>
      <p:ext uri="{BB962C8B-B14F-4D97-AF65-F5344CB8AC3E}">
        <p14:creationId xmlns:p14="http://schemas.microsoft.com/office/powerpoint/2010/main" val="4093640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BDCDF-AC62-82CB-82E9-364F5DCABA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92946A-C25D-5303-0C36-C47F22581337}"/>
              </a:ext>
            </a:extLst>
          </p:cNvPr>
          <p:cNvSpPr>
            <a:spLocks noGrp="1"/>
          </p:cNvSpPr>
          <p:nvPr>
            <p:ph type="title"/>
          </p:nvPr>
        </p:nvSpPr>
        <p:spPr>
          <a:xfrm>
            <a:off x="601051" y="390243"/>
            <a:ext cx="10728000" cy="900000"/>
          </a:xfrm>
        </p:spPr>
        <p:txBody>
          <a:bodyPr/>
          <a:lstStyle/>
          <a:p>
            <a:pPr marL="0"/>
            <a:r>
              <a:rPr lang="en-US" sz="2402" dirty="0">
                <a:solidFill>
                  <a:srgbClr val="276160"/>
                </a:solidFill>
              </a:rPr>
              <a:t>CRM 14: Non-means tested funding form:</a:t>
            </a:r>
          </a:p>
        </p:txBody>
      </p:sp>
      <p:sp>
        <p:nvSpPr>
          <p:cNvPr id="10" name="Footer Placeholder 4">
            <a:extLst>
              <a:ext uri="{FF2B5EF4-FFF2-40B4-BE49-F238E27FC236}">
                <a16:creationId xmlns:a16="http://schemas.microsoft.com/office/drawing/2014/main" id="{E505C612-60E9-B4C5-A8F2-48B02A80244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8" name="TextBox 7">
            <a:extLst>
              <a:ext uri="{FF2B5EF4-FFF2-40B4-BE49-F238E27FC236}">
                <a16:creationId xmlns:a16="http://schemas.microsoft.com/office/drawing/2014/main" id="{69AC4DB9-26AC-EBCB-8A54-F027C4A916ED}"/>
              </a:ext>
            </a:extLst>
          </p:cNvPr>
          <p:cNvSpPr txBox="1"/>
          <p:nvPr/>
        </p:nvSpPr>
        <p:spPr>
          <a:xfrm>
            <a:off x="601051" y="1027708"/>
            <a:ext cx="11148799" cy="2805320"/>
          </a:xfrm>
          <a:prstGeom prst="rect">
            <a:avLst/>
          </a:prstGeom>
          <a:noFill/>
        </p:spPr>
        <p:txBody>
          <a:bodyPr wrap="square">
            <a:spAutoFit/>
          </a:bodyPr>
          <a:lstStyle/>
          <a:p>
            <a:pPr marL="91440">
              <a:lnSpc>
                <a:spcPct val="150000"/>
              </a:lnSpc>
            </a:pPr>
            <a:r>
              <a:rPr lang="en-US" sz="2000" dirty="0" err="1">
                <a:solidFill>
                  <a:srgbClr val="000000"/>
                </a:solidFill>
              </a:rPr>
              <a:t>SiLAS</a:t>
            </a:r>
            <a:r>
              <a:rPr lang="en-US" sz="2000" dirty="0">
                <a:solidFill>
                  <a:srgbClr val="000000"/>
                </a:solidFill>
              </a:rPr>
              <a:t> can be used for non-means tested applications</a:t>
            </a:r>
            <a:endParaRPr lang="en-US" sz="2000" dirty="0">
              <a:solidFill>
                <a:srgbClr val="000000"/>
              </a:solidFill>
              <a:cs typeface="Arial"/>
            </a:endParaRPr>
          </a:p>
          <a:p>
            <a:pPr marL="91440">
              <a:lnSpc>
                <a:spcPct val="150000"/>
              </a:lnSpc>
              <a:tabLst>
                <a:tab pos="377951" algn="l"/>
              </a:tabLst>
            </a:pPr>
            <a:r>
              <a:rPr lang="en-US" sz="2000" dirty="0">
                <a:solidFill>
                  <a:srgbClr val="000000"/>
                </a:solidFill>
              </a:rPr>
              <a:t>•	The form is different – complete it carefully</a:t>
            </a:r>
            <a:endParaRPr lang="en-US" sz="2000" dirty="0">
              <a:solidFill>
                <a:srgbClr val="000000"/>
              </a:solidFill>
              <a:cs typeface="Arial"/>
            </a:endParaRPr>
          </a:p>
          <a:p>
            <a:pPr marL="91440">
              <a:lnSpc>
                <a:spcPct val="150000"/>
              </a:lnSpc>
              <a:tabLst>
                <a:tab pos="377951" algn="l"/>
              </a:tabLst>
            </a:pPr>
            <a:r>
              <a:rPr lang="en-US" sz="2000" dirty="0">
                <a:solidFill>
                  <a:srgbClr val="000000"/>
                </a:solidFill>
              </a:rPr>
              <a:t>•	Answer </a:t>
            </a:r>
            <a:r>
              <a:rPr lang="en-US" sz="2000" b="1" dirty="0">
                <a:solidFill>
                  <a:srgbClr val="000000"/>
                </a:solidFill>
              </a:rPr>
              <a:t>question 3 </a:t>
            </a:r>
            <a:r>
              <a:rPr lang="en-US" sz="2000" dirty="0">
                <a:solidFill>
                  <a:srgbClr val="000000"/>
                </a:solidFill>
              </a:rPr>
              <a:t>correctly: Select ‘</a:t>
            </a:r>
            <a:r>
              <a:rPr lang="en-US" sz="2000" b="1" dirty="0">
                <a:solidFill>
                  <a:srgbClr val="000000"/>
                </a:solidFill>
              </a:rPr>
              <a:t>No’</a:t>
            </a:r>
            <a:r>
              <a:rPr lang="en-US" sz="2000" dirty="0">
                <a:solidFill>
                  <a:srgbClr val="000000"/>
                </a:solidFill>
              </a:rPr>
              <a:t> to ‘Subject to means test’ (see below): </a:t>
            </a:r>
            <a:endParaRPr lang="en-US" sz="2000" dirty="0">
              <a:solidFill>
                <a:srgbClr val="000000"/>
              </a:solidFill>
              <a:cs typeface="Arial"/>
            </a:endParaRPr>
          </a:p>
          <a:p>
            <a:pPr marL="548005">
              <a:lnSpc>
                <a:spcPct val="150000"/>
              </a:lnSpc>
              <a:tabLst>
                <a:tab pos="835101" algn="l"/>
              </a:tabLst>
            </a:pPr>
            <a:r>
              <a:rPr lang="en-US" sz="2000" dirty="0">
                <a:solidFill>
                  <a:srgbClr val="000000"/>
                </a:solidFill>
              </a:rPr>
              <a:t>•	This removes financial questions</a:t>
            </a:r>
          </a:p>
          <a:p>
            <a:pPr marL="890905" indent="-342900">
              <a:lnSpc>
                <a:spcPct val="150000"/>
              </a:lnSpc>
              <a:buFont typeface="Arial" panose="020B0604020202020204" pitchFamily="34" charset="0"/>
              <a:buChar char="•"/>
              <a:tabLst>
                <a:tab pos="835101" algn="l"/>
              </a:tabLst>
            </a:pPr>
            <a:r>
              <a:rPr lang="en-US" sz="2000" dirty="0">
                <a:solidFill>
                  <a:srgbClr val="000000"/>
                </a:solidFill>
              </a:rPr>
              <a:t>Your application will be directed to a specialist queue processed by non-means tested trained caseworkers</a:t>
            </a:r>
            <a:endParaRPr lang="en-GB" sz="2000" i="0" dirty="0">
              <a:solidFill>
                <a:srgbClr val="242424"/>
              </a:solidFill>
              <a:effectLst/>
            </a:endParaRPr>
          </a:p>
        </p:txBody>
      </p:sp>
      <p:sp>
        <p:nvSpPr>
          <p:cNvPr id="5" name="TextBox 4">
            <a:extLst>
              <a:ext uri="{FF2B5EF4-FFF2-40B4-BE49-F238E27FC236}">
                <a16:creationId xmlns:a16="http://schemas.microsoft.com/office/drawing/2014/main" id="{09EA13BB-7427-2EB8-3ED0-97C75E512515}"/>
              </a:ext>
            </a:extLst>
          </p:cNvPr>
          <p:cNvSpPr txBox="1"/>
          <p:nvPr/>
        </p:nvSpPr>
        <p:spPr>
          <a:xfrm>
            <a:off x="601051" y="4108744"/>
            <a:ext cx="9424692" cy="1938992"/>
          </a:xfrm>
          <a:prstGeom prst="rect">
            <a:avLst/>
          </a:prstGeom>
          <a:noFill/>
          <a:ln w="38100">
            <a:solidFill>
              <a:srgbClr val="00A5A1"/>
            </a:solidFill>
          </a:ln>
        </p:spPr>
        <p:txBody>
          <a:bodyPr wrap="square">
            <a:spAutoFit/>
          </a:bodyPr>
          <a:lstStyle/>
          <a:p>
            <a:pPr algn="l">
              <a:spcBef>
                <a:spcPts val="375"/>
              </a:spcBef>
              <a:spcAft>
                <a:spcPts val="600"/>
              </a:spcAft>
              <a:buNone/>
            </a:pPr>
            <a:r>
              <a:rPr lang="en-GB" sz="2000" b="1" i="0" dirty="0">
                <a:solidFill>
                  <a:srgbClr val="0B0C0C"/>
                </a:solidFill>
                <a:effectLst/>
                <a:latin typeface="Arial" panose="020B0604020202020204" pitchFamily="34" charset="0"/>
                <a:cs typeface="Arial" panose="020B0604020202020204" pitchFamily="34" charset="0"/>
              </a:rPr>
              <a:t>Overview</a:t>
            </a:r>
          </a:p>
          <a:p>
            <a:pPr algn="l">
              <a:spcAft>
                <a:spcPts val="600"/>
              </a:spcAft>
              <a:buNone/>
            </a:pPr>
            <a:r>
              <a:rPr lang="en-GB" sz="2000" b="1" i="0" dirty="0">
                <a:solidFill>
                  <a:srgbClr val="0B0C0C"/>
                </a:solidFill>
                <a:effectLst/>
                <a:latin typeface="Arial" panose="020B0604020202020204" pitchFamily="34" charset="0"/>
                <a:cs typeface="Arial" panose="020B0604020202020204" pitchFamily="34" charset="0"/>
              </a:rPr>
              <a:t>Application type:</a:t>
            </a:r>
          </a:p>
          <a:p>
            <a:pPr algn="l">
              <a:spcAft>
                <a:spcPts val="600"/>
              </a:spcAft>
              <a:buNone/>
            </a:pPr>
            <a:r>
              <a:rPr lang="en-GB" sz="2000" b="0" i="0" dirty="0">
                <a:solidFill>
                  <a:srgbClr val="0B0C0C"/>
                </a:solidFill>
                <a:effectLst/>
                <a:latin typeface="Arial" panose="020B0604020202020204" pitchFamily="34" charset="0"/>
                <a:cs typeface="Arial" panose="020B0604020202020204" pitchFamily="34" charset="0"/>
              </a:rPr>
              <a:t>Initial application</a:t>
            </a:r>
          </a:p>
          <a:p>
            <a:pPr algn="l">
              <a:spcAft>
                <a:spcPts val="600"/>
              </a:spcAft>
              <a:buNone/>
            </a:pPr>
            <a:r>
              <a:rPr lang="en-GB" sz="2000" b="1" i="0" dirty="0">
                <a:solidFill>
                  <a:srgbClr val="0B0C0C"/>
                </a:solidFill>
                <a:effectLst/>
                <a:latin typeface="Arial" panose="020B0604020202020204" pitchFamily="34" charset="0"/>
                <a:cs typeface="Arial" panose="020B0604020202020204" pitchFamily="34" charset="0"/>
              </a:rPr>
              <a:t>Subject to means test?</a:t>
            </a:r>
          </a:p>
          <a:p>
            <a:pPr algn="l">
              <a:spcAft>
                <a:spcPts val="600"/>
              </a:spcAft>
              <a:buNone/>
            </a:pPr>
            <a:r>
              <a:rPr lang="en-GB" sz="2000" b="0" i="0" dirty="0">
                <a:solidFill>
                  <a:srgbClr val="0B0C0C"/>
                </a:solidFill>
                <a:effectLst/>
                <a:latin typeface="Arial" panose="020B0604020202020204" pitchFamily="34" charset="0"/>
                <a:cs typeface="Arial" panose="020B0604020202020204" pitchFamily="34" charset="0"/>
              </a:rPr>
              <a:t>No</a:t>
            </a:r>
          </a:p>
        </p:txBody>
      </p:sp>
      <p:sp>
        <p:nvSpPr>
          <p:cNvPr id="7" name="Slide Number Placeholder 6">
            <a:extLst>
              <a:ext uri="{FF2B5EF4-FFF2-40B4-BE49-F238E27FC236}">
                <a16:creationId xmlns:a16="http://schemas.microsoft.com/office/drawing/2014/main" id="{81A4787F-7D3D-0949-D313-3254454678A0}"/>
              </a:ext>
            </a:extLst>
          </p:cNvPr>
          <p:cNvSpPr>
            <a:spLocks noGrp="1"/>
          </p:cNvSpPr>
          <p:nvPr>
            <p:ph type="sldNum" sz="quarter" idx="12"/>
          </p:nvPr>
        </p:nvSpPr>
        <p:spPr/>
        <p:txBody>
          <a:bodyPr/>
          <a:lstStyle/>
          <a:p>
            <a:fld id="{C0189ED6-F87B-4BC1-907E-EF602CA5C674}" type="slidenum">
              <a:rPr lang="en-GB" smtClean="0"/>
              <a:t>12</a:t>
            </a:fld>
            <a:endParaRPr lang="en-GB"/>
          </a:p>
        </p:txBody>
      </p:sp>
    </p:spTree>
    <p:extLst>
      <p:ext uri="{BB962C8B-B14F-4D97-AF65-F5344CB8AC3E}">
        <p14:creationId xmlns:p14="http://schemas.microsoft.com/office/powerpoint/2010/main" val="1919490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A8B08-8285-9A87-E318-DF8AA3977EDB}"/>
              </a:ext>
            </a:extLst>
          </p:cNvPr>
          <p:cNvSpPr>
            <a:spLocks noGrp="1"/>
          </p:cNvSpPr>
          <p:nvPr>
            <p:ph type="title"/>
          </p:nvPr>
        </p:nvSpPr>
        <p:spPr/>
        <p:txBody>
          <a:bodyPr/>
          <a:lstStyle/>
          <a:p>
            <a:r>
              <a:rPr lang="en-GB" dirty="0">
                <a:cs typeface="Arial"/>
              </a:rPr>
              <a:t>CRM14: Form completion: Non-means tested:</a:t>
            </a:r>
            <a:endParaRPr lang="en-US" dirty="0">
              <a:cs typeface="Arial"/>
            </a:endParaRPr>
          </a:p>
        </p:txBody>
      </p:sp>
      <p:sp>
        <p:nvSpPr>
          <p:cNvPr id="5" name="Footer Placeholder 4">
            <a:extLst>
              <a:ext uri="{FF2B5EF4-FFF2-40B4-BE49-F238E27FC236}">
                <a16:creationId xmlns:a16="http://schemas.microsoft.com/office/drawing/2014/main" id="{7D1BA65A-1952-B598-D483-2B9EA7984DDC}"/>
              </a:ext>
              <a:ext uri="{C183D7F6-B498-43B3-948B-1728B52AA6E4}">
                <adec:decorative xmlns:adec="http://schemas.microsoft.com/office/drawing/2017/decorative" val="1"/>
              </a:ext>
            </a:extLst>
          </p:cNvPr>
          <p:cNvSpPr>
            <a:spLocks noGrp="1"/>
          </p:cNvSpPr>
          <p:nvPr>
            <p:ph type="ftr" sz="quarter" idx="11"/>
          </p:nvPr>
        </p:nvSpPr>
        <p:spPr/>
        <p:txBody>
          <a:bodyPr/>
          <a:lstStyle/>
          <a:p>
            <a:pPr>
              <a:spcAft>
                <a:spcPts val="600"/>
              </a:spcAft>
            </a:pPr>
            <a:r>
              <a:rPr lang="en-GB"/>
              <a:t>Providing access to justice through working with others to achieve excellence in the delivery of legal aid</a:t>
            </a:r>
          </a:p>
        </p:txBody>
      </p:sp>
      <p:sp>
        <p:nvSpPr>
          <p:cNvPr id="9" name="TextBox 8">
            <a:extLst>
              <a:ext uri="{FF2B5EF4-FFF2-40B4-BE49-F238E27FC236}">
                <a16:creationId xmlns:a16="http://schemas.microsoft.com/office/drawing/2014/main" id="{63758AB0-F3BD-9CD1-7B5F-7FF2C6A86D29}"/>
              </a:ext>
            </a:extLst>
          </p:cNvPr>
          <p:cNvSpPr txBox="1"/>
          <p:nvPr/>
        </p:nvSpPr>
        <p:spPr>
          <a:xfrm>
            <a:off x="809425" y="1272136"/>
            <a:ext cx="10728000" cy="4478149"/>
          </a:xfrm>
          <a:prstGeom prst="rect">
            <a:avLst/>
          </a:prstGeom>
          <a:noFill/>
        </p:spPr>
        <p:txBody>
          <a:bodyPr wrap="square">
            <a:spAutoFit/>
          </a:bodyPr>
          <a:lstStyle/>
          <a:p>
            <a:pPr>
              <a:spcAft>
                <a:spcPts val="600"/>
              </a:spcAft>
            </a:pPr>
            <a:r>
              <a:rPr lang="en-US" sz="2000" b="1" dirty="0">
                <a:solidFill>
                  <a:srgbClr val="000000"/>
                </a:solidFill>
                <a:cs typeface="Arial" panose="020B0604020202020204" pitchFamily="34" charset="0"/>
              </a:rPr>
              <a:t>Case details: </a:t>
            </a:r>
          </a:p>
          <a:p>
            <a:pPr>
              <a:spcAft>
                <a:spcPts val="600"/>
              </a:spcAft>
              <a:tabLst>
                <a:tab pos="286511" algn="l"/>
              </a:tabLst>
            </a:pPr>
            <a:r>
              <a:rPr lang="en-US" sz="2000" dirty="0">
                <a:solidFill>
                  <a:srgbClr val="000000"/>
                </a:solidFill>
                <a:cs typeface="Arial" panose="020B0604020202020204" pitchFamily="34" charset="0"/>
              </a:rPr>
              <a:t>•	Identifies case details (which must be included)</a:t>
            </a:r>
          </a:p>
          <a:p>
            <a:pPr>
              <a:spcAft>
                <a:spcPts val="600"/>
              </a:spcAft>
              <a:tabLst>
                <a:tab pos="286511" algn="l"/>
              </a:tabLst>
            </a:pPr>
            <a:r>
              <a:rPr lang="en-US" sz="2000" b="1" dirty="0">
                <a:solidFill>
                  <a:srgbClr val="000000"/>
                </a:solidFill>
                <a:cs typeface="Arial" panose="020B0604020202020204" pitchFamily="34" charset="0"/>
              </a:rPr>
              <a:t>Offence:</a:t>
            </a:r>
          </a:p>
          <a:p>
            <a:pPr marL="285750" indent="-285750">
              <a:spcAft>
                <a:spcPts val="600"/>
              </a:spcAft>
              <a:buFont typeface="Arial" panose="020B0604020202020204" pitchFamily="34" charset="0"/>
              <a:buChar char="•"/>
              <a:tabLst>
                <a:tab pos="286511" algn="l"/>
              </a:tabLst>
            </a:pPr>
            <a:r>
              <a:rPr lang="en-US" sz="2000" dirty="0">
                <a:solidFill>
                  <a:srgbClr val="000000"/>
                </a:solidFill>
                <a:cs typeface="Arial" panose="020B0604020202020204" pitchFamily="34" charset="0"/>
              </a:rPr>
              <a:t>Confirm the proceedings you are applying for</a:t>
            </a:r>
          </a:p>
          <a:p>
            <a:pPr>
              <a:spcAft>
                <a:spcPts val="600"/>
              </a:spcAft>
              <a:tabLst>
                <a:tab pos="286511" algn="l"/>
              </a:tabLst>
            </a:pPr>
            <a:r>
              <a:rPr lang="en-US" sz="2000" b="1" dirty="0">
                <a:solidFill>
                  <a:srgbClr val="000000"/>
                </a:solidFill>
                <a:cs typeface="Arial" panose="020B0604020202020204" pitchFamily="34" charset="0"/>
              </a:rPr>
              <a:t>The court hearing the case: </a:t>
            </a:r>
          </a:p>
          <a:p>
            <a:pPr>
              <a:spcAft>
                <a:spcPts val="600"/>
              </a:spcAft>
              <a:tabLst>
                <a:tab pos="286511" algn="l"/>
              </a:tabLst>
            </a:pPr>
            <a:r>
              <a:rPr lang="en-US" sz="2000" dirty="0">
                <a:solidFill>
                  <a:srgbClr val="000000"/>
                </a:solidFill>
                <a:cs typeface="Arial" panose="020B0604020202020204" pitchFamily="34" charset="0"/>
              </a:rPr>
              <a:t>•	Specify the court hearing the case, for example county court / high court</a:t>
            </a:r>
          </a:p>
          <a:p>
            <a:pPr marL="892175" indent="-358775">
              <a:spcAft>
                <a:spcPts val="600"/>
              </a:spcAft>
              <a:tabLst>
                <a:tab pos="286511" algn="l"/>
              </a:tabLst>
            </a:pPr>
            <a:r>
              <a:rPr lang="en-US" sz="2000" dirty="0">
                <a:solidFill>
                  <a:srgbClr val="000000"/>
                </a:solidFill>
                <a:cs typeface="Arial" panose="020B0604020202020204" pitchFamily="34" charset="0"/>
              </a:rPr>
              <a:t>•		There are no specific county or high courts in the drop-down list, only a generic county court or high court.</a:t>
            </a:r>
          </a:p>
          <a:p>
            <a:pPr indent="533400">
              <a:spcAft>
                <a:spcPts val="600"/>
              </a:spcAft>
              <a:tabLst>
                <a:tab pos="286511" algn="l"/>
              </a:tabLst>
            </a:pPr>
            <a:r>
              <a:rPr lang="en-US" sz="2000" dirty="0">
                <a:solidFill>
                  <a:srgbClr val="000000"/>
                </a:solidFill>
                <a:cs typeface="Arial" panose="020B0604020202020204" pitchFamily="34" charset="0"/>
              </a:rPr>
              <a:t>•	The evidence attached to the application will allow the caseworker to identify the 			specific court </a:t>
            </a:r>
          </a:p>
          <a:p>
            <a:pPr>
              <a:spcAft>
                <a:spcPts val="600"/>
              </a:spcAft>
            </a:pPr>
            <a:r>
              <a:rPr lang="en-US" sz="2000" b="1" dirty="0">
                <a:solidFill>
                  <a:srgbClr val="000000"/>
                </a:solidFill>
                <a:cs typeface="Arial" panose="020B0604020202020204" pitchFamily="34" charset="0"/>
              </a:rPr>
              <a:t>Interests of Justice: </a:t>
            </a:r>
          </a:p>
          <a:p>
            <a:pPr>
              <a:spcAft>
                <a:spcPts val="600"/>
              </a:spcAft>
              <a:tabLst>
                <a:tab pos="286511" algn="l"/>
              </a:tabLst>
            </a:pPr>
            <a:r>
              <a:rPr lang="en-US" sz="2000" dirty="0">
                <a:solidFill>
                  <a:srgbClr val="000000"/>
                </a:solidFill>
                <a:cs typeface="Arial" panose="020B0604020202020204" pitchFamily="34" charset="0"/>
              </a:rPr>
              <a:t>•	Explain why the case meets the interest of justice (IOJ) test</a:t>
            </a:r>
          </a:p>
        </p:txBody>
      </p:sp>
      <p:sp>
        <p:nvSpPr>
          <p:cNvPr id="6" name="Slide Number Placeholder 5">
            <a:extLst>
              <a:ext uri="{FF2B5EF4-FFF2-40B4-BE49-F238E27FC236}">
                <a16:creationId xmlns:a16="http://schemas.microsoft.com/office/drawing/2014/main" id="{AE3B172B-2415-0DF4-3720-48F09C787D06}"/>
              </a:ext>
            </a:extLst>
          </p:cNvPr>
          <p:cNvSpPr>
            <a:spLocks noGrp="1"/>
          </p:cNvSpPr>
          <p:nvPr>
            <p:ph type="sldNum" sz="quarter" idx="12"/>
          </p:nvPr>
        </p:nvSpPr>
        <p:spPr/>
        <p:txBody>
          <a:bodyPr/>
          <a:lstStyle/>
          <a:p>
            <a:fld id="{C0189ED6-F87B-4BC1-907E-EF602CA5C674}" type="slidenum">
              <a:rPr lang="en-GB" smtClean="0"/>
              <a:t>13</a:t>
            </a:fld>
            <a:endParaRPr lang="en-GB"/>
          </a:p>
        </p:txBody>
      </p:sp>
    </p:spTree>
    <p:extLst>
      <p:ext uri="{BB962C8B-B14F-4D97-AF65-F5344CB8AC3E}">
        <p14:creationId xmlns:p14="http://schemas.microsoft.com/office/powerpoint/2010/main" val="3445129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B3096-6CE9-9871-069B-BB9F7DF868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17CA34-C7FD-D243-F686-B3027240DE89}"/>
              </a:ext>
            </a:extLst>
          </p:cNvPr>
          <p:cNvSpPr>
            <a:spLocks noGrp="1"/>
          </p:cNvSpPr>
          <p:nvPr>
            <p:ph type="title"/>
          </p:nvPr>
        </p:nvSpPr>
        <p:spPr/>
        <p:txBody>
          <a:bodyPr/>
          <a:lstStyle/>
          <a:p>
            <a:r>
              <a:rPr lang="en-US" dirty="0">
                <a:cs typeface="Arial"/>
              </a:rPr>
              <a:t>Form Completion: Additional guidance:</a:t>
            </a:r>
            <a:endParaRPr lang="en-GB" dirty="0">
              <a:cs typeface="Arial"/>
            </a:endParaRPr>
          </a:p>
        </p:txBody>
      </p:sp>
      <p:sp>
        <p:nvSpPr>
          <p:cNvPr id="5" name="Footer Placeholder 4">
            <a:extLst>
              <a:ext uri="{FF2B5EF4-FFF2-40B4-BE49-F238E27FC236}">
                <a16:creationId xmlns:a16="http://schemas.microsoft.com/office/drawing/2014/main" id="{1D70F9EC-C12B-02AF-EB7C-B182736855A1}"/>
              </a:ext>
              <a:ext uri="{C183D7F6-B498-43B3-948B-1728B52AA6E4}">
                <adec:decorative xmlns:adec="http://schemas.microsoft.com/office/drawing/2017/decorative" val="1"/>
              </a:ext>
            </a:extLst>
          </p:cNvPr>
          <p:cNvSpPr>
            <a:spLocks noGrp="1"/>
          </p:cNvSpPr>
          <p:nvPr>
            <p:ph type="ftr" sz="quarter" idx="11"/>
          </p:nvPr>
        </p:nvSpPr>
        <p:spPr/>
        <p:txBody>
          <a:bodyPr/>
          <a:lstStyle/>
          <a:p>
            <a:pPr>
              <a:spcAft>
                <a:spcPts val="600"/>
              </a:spcAft>
            </a:pPr>
            <a:r>
              <a:rPr lang="en-GB"/>
              <a:t>Providing access to justice through working with others to achieve excellence in the delivery of legal aid</a:t>
            </a:r>
          </a:p>
        </p:txBody>
      </p:sp>
      <p:sp>
        <p:nvSpPr>
          <p:cNvPr id="9" name="TextBox 8">
            <a:extLst>
              <a:ext uri="{FF2B5EF4-FFF2-40B4-BE49-F238E27FC236}">
                <a16:creationId xmlns:a16="http://schemas.microsoft.com/office/drawing/2014/main" id="{7DB7CECD-B81B-1D38-CFAB-DBA1AAC525A0}"/>
              </a:ext>
            </a:extLst>
          </p:cNvPr>
          <p:cNvSpPr txBox="1"/>
          <p:nvPr/>
        </p:nvSpPr>
        <p:spPr>
          <a:xfrm>
            <a:off x="804329" y="1055921"/>
            <a:ext cx="10864537" cy="5113644"/>
          </a:xfrm>
          <a:prstGeom prst="rect">
            <a:avLst/>
          </a:prstGeom>
          <a:noFill/>
        </p:spPr>
        <p:txBody>
          <a:bodyPr wrap="square">
            <a:spAutoFit/>
          </a:bodyPr>
          <a:lstStyle/>
          <a:p>
            <a:pPr>
              <a:lnSpc>
                <a:spcPct val="150000"/>
              </a:lnSpc>
            </a:pPr>
            <a:r>
              <a:rPr lang="en-US" sz="2000" b="1" dirty="0">
                <a:solidFill>
                  <a:srgbClr val="000000"/>
                </a:solidFill>
              </a:rPr>
              <a:t>Please note: </a:t>
            </a:r>
            <a:r>
              <a:rPr lang="en-US" sz="2000" dirty="0">
                <a:solidFill>
                  <a:srgbClr val="000000"/>
                </a:solidFill>
              </a:rPr>
              <a:t>There are limitations when selecting a court venue for work outside the magistrates' court and Crown Court.</a:t>
            </a:r>
          </a:p>
          <a:p>
            <a:pPr marL="714375" indent="-258763">
              <a:lnSpc>
                <a:spcPct val="150000"/>
              </a:lnSpc>
              <a:tabLst>
                <a:tab pos="743661" algn="l"/>
              </a:tabLst>
            </a:pPr>
            <a:r>
              <a:rPr lang="en-US" sz="2000" dirty="0">
                <a:solidFill>
                  <a:srgbClr val="000000"/>
                </a:solidFill>
              </a:rPr>
              <a:t>•	No specific higher court venues are available. However, you can select a generic court venue from the drop-down list as follows:</a:t>
            </a:r>
          </a:p>
          <a:p>
            <a:pPr marL="914349">
              <a:lnSpc>
                <a:spcPct val="150000"/>
              </a:lnSpc>
              <a:tabLst>
                <a:tab pos="1200860" algn="l"/>
              </a:tabLst>
            </a:pPr>
            <a:r>
              <a:rPr lang="en-US" sz="2000" dirty="0">
                <a:solidFill>
                  <a:srgbClr val="000000"/>
                </a:solidFill>
              </a:rPr>
              <a:t>•	County court</a:t>
            </a:r>
          </a:p>
          <a:p>
            <a:pPr marL="914349">
              <a:lnSpc>
                <a:spcPct val="150000"/>
              </a:lnSpc>
              <a:tabLst>
                <a:tab pos="1200860" algn="l"/>
              </a:tabLst>
            </a:pPr>
            <a:r>
              <a:rPr lang="en-US" sz="2000" dirty="0">
                <a:solidFill>
                  <a:srgbClr val="000000"/>
                </a:solidFill>
              </a:rPr>
              <a:t>•	High court</a:t>
            </a:r>
          </a:p>
          <a:p>
            <a:pPr marL="914349">
              <a:lnSpc>
                <a:spcPct val="150000"/>
              </a:lnSpc>
              <a:tabLst>
                <a:tab pos="1200860" algn="l"/>
              </a:tabLst>
            </a:pPr>
            <a:r>
              <a:rPr lang="en-US" sz="2000" dirty="0">
                <a:solidFill>
                  <a:srgbClr val="000000"/>
                </a:solidFill>
              </a:rPr>
              <a:t>•	Family court</a:t>
            </a:r>
          </a:p>
          <a:p>
            <a:pPr marL="914349">
              <a:lnSpc>
                <a:spcPct val="150000"/>
              </a:lnSpc>
              <a:tabLst>
                <a:tab pos="1200860" algn="l"/>
              </a:tabLst>
            </a:pPr>
            <a:r>
              <a:rPr lang="en-US" sz="2000" dirty="0">
                <a:solidFill>
                  <a:srgbClr val="000000"/>
                </a:solidFill>
              </a:rPr>
              <a:t>•	Court of protection</a:t>
            </a:r>
          </a:p>
          <a:p>
            <a:pPr marL="914349">
              <a:lnSpc>
                <a:spcPct val="150000"/>
              </a:lnSpc>
              <a:tabLst>
                <a:tab pos="1200860" algn="l"/>
              </a:tabLst>
            </a:pPr>
            <a:r>
              <a:rPr lang="en-US" sz="2000" dirty="0">
                <a:solidFill>
                  <a:srgbClr val="000000"/>
                </a:solidFill>
              </a:rPr>
              <a:t>•	Chancery division</a:t>
            </a:r>
          </a:p>
          <a:p>
            <a:pPr marL="266700" indent="-266700">
              <a:lnSpc>
                <a:spcPct val="150000"/>
              </a:lnSpc>
              <a:tabLst>
                <a:tab pos="286511" algn="l"/>
                <a:tab pos="10253929" algn="l"/>
                <a:tab pos="10253929" algn="l"/>
              </a:tabLst>
            </a:pPr>
            <a:r>
              <a:rPr lang="en-US" sz="2000" dirty="0">
                <a:solidFill>
                  <a:srgbClr val="000000"/>
                </a:solidFill>
              </a:rPr>
              <a:t>•	The evidence you provide allows us to identify the specific venue for inclusion on the representation order. </a:t>
            </a:r>
          </a:p>
        </p:txBody>
      </p:sp>
      <p:sp>
        <p:nvSpPr>
          <p:cNvPr id="6" name="Slide Number Placeholder 5">
            <a:extLst>
              <a:ext uri="{FF2B5EF4-FFF2-40B4-BE49-F238E27FC236}">
                <a16:creationId xmlns:a16="http://schemas.microsoft.com/office/drawing/2014/main" id="{1F713716-1BFC-09BE-EE5F-04A9D3651B83}"/>
              </a:ext>
            </a:extLst>
          </p:cNvPr>
          <p:cNvSpPr>
            <a:spLocks noGrp="1"/>
          </p:cNvSpPr>
          <p:nvPr>
            <p:ph type="sldNum" sz="quarter" idx="12"/>
          </p:nvPr>
        </p:nvSpPr>
        <p:spPr/>
        <p:txBody>
          <a:bodyPr/>
          <a:lstStyle/>
          <a:p>
            <a:fld id="{C0189ED6-F87B-4BC1-907E-EF602CA5C674}" type="slidenum">
              <a:rPr lang="en-GB" smtClean="0"/>
              <a:t>14</a:t>
            </a:fld>
            <a:endParaRPr lang="en-GB"/>
          </a:p>
        </p:txBody>
      </p:sp>
    </p:spTree>
    <p:extLst>
      <p:ext uri="{BB962C8B-B14F-4D97-AF65-F5344CB8AC3E}">
        <p14:creationId xmlns:p14="http://schemas.microsoft.com/office/powerpoint/2010/main" val="29353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77FDA-636A-935B-33FA-368D6444BB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98DA7E-7DAF-5CD5-5FC8-DDB94AC73E53}"/>
              </a:ext>
            </a:extLst>
          </p:cNvPr>
          <p:cNvSpPr>
            <a:spLocks noGrp="1"/>
          </p:cNvSpPr>
          <p:nvPr>
            <p:ph type="title"/>
          </p:nvPr>
        </p:nvSpPr>
        <p:spPr/>
        <p:txBody>
          <a:bodyPr/>
          <a:lstStyle/>
          <a:p>
            <a:r>
              <a:rPr lang="en-GB" dirty="0">
                <a:cs typeface="Arial"/>
              </a:rPr>
              <a:t>CRM 14: Non-means tested funding: Additional guidance continued:</a:t>
            </a:r>
            <a:endParaRPr lang="en-US" dirty="0"/>
          </a:p>
        </p:txBody>
      </p:sp>
      <p:sp>
        <p:nvSpPr>
          <p:cNvPr id="5" name="Footer Placeholder 4">
            <a:extLst>
              <a:ext uri="{FF2B5EF4-FFF2-40B4-BE49-F238E27FC236}">
                <a16:creationId xmlns:a16="http://schemas.microsoft.com/office/drawing/2014/main" id="{3CB87B34-80D1-877D-27B2-D7D620DDAE49}"/>
              </a:ext>
              <a:ext uri="{C183D7F6-B498-43B3-948B-1728B52AA6E4}">
                <adec:decorative xmlns:adec="http://schemas.microsoft.com/office/drawing/2017/decorative" val="1"/>
              </a:ext>
            </a:extLst>
          </p:cNvPr>
          <p:cNvSpPr>
            <a:spLocks noGrp="1"/>
          </p:cNvSpPr>
          <p:nvPr>
            <p:ph type="ftr" sz="quarter" idx="11"/>
          </p:nvPr>
        </p:nvSpPr>
        <p:spPr/>
        <p:txBody>
          <a:bodyPr/>
          <a:lstStyle/>
          <a:p>
            <a:pPr>
              <a:spcAft>
                <a:spcPts val="600"/>
              </a:spcAft>
            </a:pPr>
            <a:r>
              <a:rPr lang="en-GB"/>
              <a:t>Providing access to justice through working with others to achieve excellence in the delivery of legal aid</a:t>
            </a:r>
          </a:p>
        </p:txBody>
      </p:sp>
      <p:sp>
        <p:nvSpPr>
          <p:cNvPr id="9" name="TextBox 8">
            <a:extLst>
              <a:ext uri="{FF2B5EF4-FFF2-40B4-BE49-F238E27FC236}">
                <a16:creationId xmlns:a16="http://schemas.microsoft.com/office/drawing/2014/main" id="{049F000F-9040-3E30-C898-CA8858876B4C}"/>
              </a:ext>
            </a:extLst>
          </p:cNvPr>
          <p:cNvSpPr txBox="1"/>
          <p:nvPr/>
        </p:nvSpPr>
        <p:spPr>
          <a:xfrm>
            <a:off x="809425" y="1148592"/>
            <a:ext cx="10728000" cy="5113644"/>
          </a:xfrm>
          <a:prstGeom prst="rect">
            <a:avLst/>
          </a:prstGeom>
          <a:noFill/>
        </p:spPr>
        <p:txBody>
          <a:bodyPr wrap="square">
            <a:spAutoFit/>
          </a:bodyPr>
          <a:lstStyle/>
          <a:p>
            <a:pPr marL="91440">
              <a:lnSpc>
                <a:spcPct val="150000"/>
              </a:lnSpc>
            </a:pPr>
            <a:r>
              <a:rPr lang="en-US" sz="2000" b="1" dirty="0">
                <a:solidFill>
                  <a:srgbClr val="000000"/>
                </a:solidFill>
                <a:cs typeface="Arial" panose="020B0604020202020204" pitchFamily="34" charset="0"/>
              </a:rPr>
              <a:t>Contempt / breach of ASBCPA / other court venues:</a:t>
            </a:r>
          </a:p>
          <a:p>
            <a:pPr marL="91440">
              <a:lnSpc>
                <a:spcPct val="150000"/>
              </a:lnSpc>
              <a:tabLst>
                <a:tab pos="377951" algn="l"/>
              </a:tabLst>
            </a:pPr>
            <a:r>
              <a:rPr lang="en-US" sz="2000" dirty="0">
                <a:solidFill>
                  <a:srgbClr val="000000"/>
                </a:solidFill>
                <a:cs typeface="Arial" panose="020B0604020202020204" pitchFamily="34" charset="0"/>
              </a:rPr>
              <a:t>•	The applicants’ details</a:t>
            </a:r>
          </a:p>
          <a:p>
            <a:pPr marL="91440">
              <a:lnSpc>
                <a:spcPct val="150000"/>
              </a:lnSpc>
              <a:tabLst>
                <a:tab pos="377951" algn="l"/>
              </a:tabLst>
            </a:pPr>
            <a:r>
              <a:rPr lang="en-US" sz="2000" dirty="0">
                <a:solidFill>
                  <a:srgbClr val="000000"/>
                </a:solidFill>
                <a:cs typeface="Arial" panose="020B0604020202020204" pitchFamily="34" charset="0"/>
              </a:rPr>
              <a:t>•	Their current residence</a:t>
            </a:r>
          </a:p>
          <a:p>
            <a:pPr marL="91440">
              <a:lnSpc>
                <a:spcPct val="150000"/>
              </a:lnSpc>
              <a:tabLst>
                <a:tab pos="377951" algn="l"/>
              </a:tabLst>
            </a:pPr>
            <a:r>
              <a:rPr lang="en-US" sz="2000" dirty="0">
                <a:solidFill>
                  <a:srgbClr val="000000"/>
                </a:solidFill>
                <a:cs typeface="Arial" panose="020B0604020202020204" pitchFamily="34" charset="0"/>
              </a:rPr>
              <a:t>•	The case details:</a:t>
            </a:r>
          </a:p>
          <a:p>
            <a:pPr marL="548589">
              <a:lnSpc>
                <a:spcPct val="150000"/>
              </a:lnSpc>
              <a:tabLst>
                <a:tab pos="835101" algn="l"/>
              </a:tabLst>
            </a:pPr>
            <a:r>
              <a:rPr lang="en-US" sz="2000" dirty="0">
                <a:solidFill>
                  <a:srgbClr val="000000"/>
                </a:solidFill>
                <a:cs typeface="Arial" panose="020B0604020202020204" pitchFamily="34" charset="0"/>
              </a:rPr>
              <a:t>•	Charges</a:t>
            </a:r>
          </a:p>
          <a:p>
            <a:pPr marL="548589">
              <a:lnSpc>
                <a:spcPct val="150000"/>
              </a:lnSpc>
              <a:tabLst>
                <a:tab pos="835101" algn="l"/>
              </a:tabLst>
            </a:pPr>
            <a:r>
              <a:rPr lang="en-US" sz="2000" dirty="0">
                <a:solidFill>
                  <a:srgbClr val="000000"/>
                </a:solidFill>
                <a:cs typeface="Arial" panose="020B0604020202020204" pitchFamily="34" charset="0"/>
              </a:rPr>
              <a:t>•	Dates</a:t>
            </a:r>
          </a:p>
          <a:p>
            <a:pPr marL="548589">
              <a:lnSpc>
                <a:spcPct val="150000"/>
              </a:lnSpc>
              <a:tabLst>
                <a:tab pos="835101" algn="l"/>
              </a:tabLst>
            </a:pPr>
            <a:r>
              <a:rPr lang="en-US" sz="2000" dirty="0">
                <a:solidFill>
                  <a:srgbClr val="000000"/>
                </a:solidFill>
                <a:cs typeface="Arial" panose="020B0604020202020204" pitchFamily="34" charset="0"/>
              </a:rPr>
              <a:t>•	Court venue</a:t>
            </a:r>
          </a:p>
          <a:p>
            <a:pPr marL="91440">
              <a:lnSpc>
                <a:spcPct val="150000"/>
              </a:lnSpc>
              <a:tabLst>
                <a:tab pos="377951" algn="l"/>
              </a:tabLst>
            </a:pPr>
            <a:r>
              <a:rPr lang="en-US" sz="2000" dirty="0">
                <a:solidFill>
                  <a:srgbClr val="000000"/>
                </a:solidFill>
                <a:cs typeface="Arial" panose="020B0604020202020204" pitchFamily="34" charset="0"/>
              </a:rPr>
              <a:t>•	The interest of justice reasons</a:t>
            </a:r>
          </a:p>
          <a:p>
            <a:pPr marL="91440">
              <a:lnSpc>
                <a:spcPct val="150000"/>
              </a:lnSpc>
              <a:tabLst>
                <a:tab pos="377951" algn="l"/>
              </a:tabLst>
            </a:pPr>
            <a:r>
              <a:rPr lang="en-US" sz="2000" dirty="0">
                <a:solidFill>
                  <a:srgbClr val="000000"/>
                </a:solidFill>
                <a:cs typeface="Arial" panose="020B0604020202020204" pitchFamily="34" charset="0"/>
              </a:rPr>
              <a:t>•	All evidence of the breach / contempt allegations / original injunction or order</a:t>
            </a:r>
          </a:p>
          <a:p>
            <a:pPr>
              <a:lnSpc>
                <a:spcPct val="150000"/>
              </a:lnSpc>
            </a:pPr>
            <a:r>
              <a:rPr lang="en-US" sz="2000" b="1" dirty="0">
                <a:solidFill>
                  <a:srgbClr val="000000"/>
                </a:solidFill>
                <a:cs typeface="Arial" panose="020B0604020202020204" pitchFamily="34" charset="0"/>
              </a:rPr>
              <a:t>Please note: </a:t>
            </a:r>
            <a:r>
              <a:rPr lang="en-US" sz="2000" dirty="0">
                <a:solidFill>
                  <a:srgbClr val="000000"/>
                </a:solidFill>
                <a:cs typeface="Arial" panose="020B0604020202020204" pitchFamily="34" charset="0"/>
              </a:rPr>
              <a:t>The message facility and IOJ section can be used to add further information and / or clarification if needed</a:t>
            </a:r>
          </a:p>
        </p:txBody>
      </p:sp>
      <p:sp>
        <p:nvSpPr>
          <p:cNvPr id="6" name="Slide Number Placeholder 5">
            <a:extLst>
              <a:ext uri="{FF2B5EF4-FFF2-40B4-BE49-F238E27FC236}">
                <a16:creationId xmlns:a16="http://schemas.microsoft.com/office/drawing/2014/main" id="{AAF57D73-A317-02FD-8CF5-6D7E6C3685F4}"/>
              </a:ext>
            </a:extLst>
          </p:cNvPr>
          <p:cNvSpPr>
            <a:spLocks noGrp="1"/>
          </p:cNvSpPr>
          <p:nvPr>
            <p:ph type="sldNum" sz="quarter" idx="12"/>
          </p:nvPr>
        </p:nvSpPr>
        <p:spPr/>
        <p:txBody>
          <a:bodyPr/>
          <a:lstStyle/>
          <a:p>
            <a:fld id="{C0189ED6-F87B-4BC1-907E-EF602CA5C674}" type="slidenum">
              <a:rPr lang="en-GB" smtClean="0"/>
              <a:t>15</a:t>
            </a:fld>
            <a:endParaRPr lang="en-GB"/>
          </a:p>
        </p:txBody>
      </p:sp>
    </p:spTree>
    <p:extLst>
      <p:ext uri="{BB962C8B-B14F-4D97-AF65-F5344CB8AC3E}">
        <p14:creationId xmlns:p14="http://schemas.microsoft.com/office/powerpoint/2010/main" val="268010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8E2832-265B-E839-1FBB-62C3EF24B5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4F0467-F342-526B-2F7E-1A8C6C88858A}"/>
              </a:ext>
            </a:extLst>
          </p:cNvPr>
          <p:cNvSpPr txBox="1">
            <a:spLocks noGrp="1"/>
          </p:cNvSpPr>
          <p:nvPr>
            <p:ph type="title" idx="4294967295"/>
          </p:nvPr>
        </p:nvSpPr>
        <p:spPr>
          <a:xfrm>
            <a:off x="759599" y="2620800"/>
            <a:ext cx="9698851" cy="160716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400" b="1" kern="1200">
                <a:solidFill>
                  <a:schemeClr val="accent1"/>
                </a:solidFill>
                <a:latin typeface="+mj-lt"/>
                <a:ea typeface="+mj-ea"/>
                <a:cs typeface="+mj-cs"/>
              </a:defRPr>
            </a:lvl1pPr>
          </a:lstStyle>
          <a:p>
            <a:pPr>
              <a:defRPr/>
            </a:pPr>
            <a:r>
              <a:rPr lang="en-US" sz="3200" dirty="0">
                <a:solidFill>
                  <a:schemeClr val="tx1"/>
                </a:solidFill>
                <a:latin typeface="Arial"/>
              </a:rPr>
              <a:t>Types of non-means tested proceedings</a:t>
            </a:r>
            <a:br>
              <a:rPr lang="en-US" sz="3200" dirty="0">
                <a:solidFill>
                  <a:srgbClr val="276160"/>
                </a:solidFill>
              </a:rPr>
            </a:br>
            <a:endParaRPr kumimoji="0" lang="en-US" sz="3200" b="1" i="0" u="none" strike="noStrike" kern="1200" cap="none" spc="0" normalizeH="0" baseline="0" noProof="0" dirty="0">
              <a:ln>
                <a:noFill/>
              </a:ln>
              <a:solidFill>
                <a:srgbClr val="276160"/>
              </a:solidFill>
              <a:effectLst/>
              <a:uLnTx/>
              <a:uFillTx/>
              <a:latin typeface="Arial"/>
              <a:ea typeface="+mj-ea"/>
              <a:cs typeface="+mj-cs"/>
            </a:endParaRPr>
          </a:p>
        </p:txBody>
      </p:sp>
    </p:spTree>
    <p:extLst>
      <p:ext uri="{BB962C8B-B14F-4D97-AF65-F5344CB8AC3E}">
        <p14:creationId xmlns:p14="http://schemas.microsoft.com/office/powerpoint/2010/main" val="1139890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8CE35-66E8-CC83-8F38-9BAD8CB16B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359CA2-21E2-D3E2-76B5-CFF35E5F38B0}"/>
              </a:ext>
            </a:extLst>
          </p:cNvPr>
          <p:cNvSpPr>
            <a:spLocks noGrp="1"/>
          </p:cNvSpPr>
          <p:nvPr>
            <p:ph type="title"/>
          </p:nvPr>
        </p:nvSpPr>
        <p:spPr>
          <a:xfrm>
            <a:off x="731639" y="381291"/>
            <a:ext cx="10728000" cy="900000"/>
          </a:xfrm>
        </p:spPr>
        <p:txBody>
          <a:bodyPr/>
          <a:lstStyle/>
          <a:p>
            <a:r>
              <a:rPr lang="en-US" dirty="0">
                <a:solidFill>
                  <a:srgbClr val="276160"/>
                </a:solidFill>
                <a:cs typeface="Arial"/>
              </a:rPr>
              <a:t>Non-means tested funding</a:t>
            </a:r>
            <a:endParaRPr lang="en-US" sz="2400" dirty="0">
              <a:solidFill>
                <a:srgbClr val="276160"/>
              </a:solidFill>
              <a:cs typeface="Arial"/>
            </a:endParaRPr>
          </a:p>
        </p:txBody>
      </p:sp>
      <p:sp>
        <p:nvSpPr>
          <p:cNvPr id="10" name="Footer Placeholder 4">
            <a:extLst>
              <a:ext uri="{FF2B5EF4-FFF2-40B4-BE49-F238E27FC236}">
                <a16:creationId xmlns:a16="http://schemas.microsoft.com/office/drawing/2014/main" id="{89BDF579-5242-2A2F-D427-7333FBA693AB}"/>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5" name="TextBox 4">
            <a:extLst>
              <a:ext uri="{FF2B5EF4-FFF2-40B4-BE49-F238E27FC236}">
                <a16:creationId xmlns:a16="http://schemas.microsoft.com/office/drawing/2014/main" id="{4AAD3CDD-6DBA-1151-8BF6-25E9B2F3674E}"/>
              </a:ext>
            </a:extLst>
          </p:cNvPr>
          <p:cNvSpPr txBox="1"/>
          <p:nvPr/>
        </p:nvSpPr>
        <p:spPr>
          <a:xfrm>
            <a:off x="731639" y="1180469"/>
            <a:ext cx="11084658" cy="4632037"/>
          </a:xfrm>
          <a:prstGeom prst="rect">
            <a:avLst/>
          </a:prstGeom>
          <a:noFill/>
        </p:spPr>
        <p:txBody>
          <a:bodyPr wrap="square" lIns="91440" tIns="45720" rIns="91440" bIns="45720" anchor="t">
            <a:spAutoFit/>
          </a:bodyPr>
          <a:lstStyle/>
          <a:p>
            <a:pPr marL="434340" indent="-342900">
              <a:spcAft>
                <a:spcPts val="600"/>
              </a:spcAft>
              <a:buFont typeface="Arial" panose="020B0604020202020204" pitchFamily="34" charset="0"/>
              <a:buChar char="•"/>
            </a:pPr>
            <a:r>
              <a:rPr lang="en-US" sz="2000" dirty="0">
                <a:solidFill>
                  <a:srgbClr val="000000"/>
                </a:solidFill>
              </a:rPr>
              <a:t>Main points:</a:t>
            </a:r>
          </a:p>
          <a:p>
            <a:pPr marL="892175" indent="-358775">
              <a:spcAft>
                <a:spcPts val="600"/>
              </a:spcAft>
              <a:buFont typeface="Arial" panose="020B0604020202020204" pitchFamily="34" charset="0"/>
              <a:buChar char="•"/>
            </a:pPr>
            <a:r>
              <a:rPr lang="en-US" sz="2000" dirty="0">
                <a:solidFill>
                  <a:srgbClr val="000000"/>
                </a:solidFill>
              </a:rPr>
              <a:t>This type of funding is </a:t>
            </a:r>
            <a:r>
              <a:rPr lang="en-US" sz="2000" b="1" dirty="0">
                <a:solidFill>
                  <a:srgbClr val="000000"/>
                </a:solidFill>
              </a:rPr>
              <a:t>not</a:t>
            </a:r>
            <a:r>
              <a:rPr lang="en-US" sz="2000" b="1" spc="492" dirty="0">
                <a:solidFill>
                  <a:srgbClr val="000000"/>
                </a:solidFill>
              </a:rPr>
              <a:t> </a:t>
            </a:r>
            <a:r>
              <a:rPr lang="en-US" sz="2000" dirty="0">
                <a:solidFill>
                  <a:srgbClr val="000000"/>
                </a:solidFill>
              </a:rPr>
              <a:t>based on your clients’ financial circumstances: </a:t>
            </a:r>
          </a:p>
          <a:p>
            <a:pPr marL="1348740" lvl="2" indent="-342900">
              <a:spcAft>
                <a:spcPts val="600"/>
              </a:spcAft>
              <a:buFont typeface="Arial" panose="020B0604020202020204" pitchFamily="34" charset="0"/>
              <a:buChar char="•"/>
            </a:pPr>
            <a:r>
              <a:rPr lang="en-US" sz="2000" dirty="0">
                <a:solidFill>
                  <a:srgbClr val="000000"/>
                </a:solidFill>
              </a:rPr>
              <a:t>It depends on the type of proceeding </a:t>
            </a:r>
          </a:p>
          <a:p>
            <a:pPr marL="1348740" lvl="2" indent="-342900">
              <a:spcAft>
                <a:spcPts val="600"/>
              </a:spcAft>
              <a:buFont typeface="Arial" panose="020B0604020202020204" pitchFamily="34" charset="0"/>
              <a:buChar char="•"/>
            </a:pPr>
            <a:r>
              <a:rPr lang="en-US" sz="2000" dirty="0">
                <a:solidFill>
                  <a:srgbClr val="000000"/>
                </a:solidFill>
              </a:rPr>
              <a:t>Cases which start in magistrates' court are always means tested.</a:t>
            </a:r>
          </a:p>
          <a:p>
            <a:pPr marL="91440">
              <a:spcAft>
                <a:spcPts val="600"/>
              </a:spcAft>
              <a:tabLst>
                <a:tab pos="377951" algn="l"/>
              </a:tabLst>
            </a:pPr>
            <a:r>
              <a:rPr lang="en-US" sz="2000" dirty="0">
                <a:solidFill>
                  <a:srgbClr val="000000"/>
                </a:solidFill>
              </a:rPr>
              <a:t>•	Common examples (not an exhaustive list):</a:t>
            </a:r>
          </a:p>
          <a:p>
            <a:pPr marL="548589">
              <a:spcAft>
                <a:spcPts val="600"/>
              </a:spcAft>
              <a:tabLst>
                <a:tab pos="835101" algn="l"/>
              </a:tabLst>
            </a:pPr>
            <a:r>
              <a:rPr lang="en-US" sz="2000" dirty="0">
                <a:solidFill>
                  <a:srgbClr val="000000"/>
                </a:solidFill>
              </a:rPr>
              <a:t>•	Crown Court breach (direct summons)</a:t>
            </a:r>
          </a:p>
          <a:p>
            <a:pPr marL="548589">
              <a:spcAft>
                <a:spcPts val="600"/>
              </a:spcAft>
              <a:tabLst>
                <a:tab pos="835101" algn="l"/>
              </a:tabLst>
            </a:pPr>
            <a:r>
              <a:rPr lang="en-US" sz="2000" dirty="0">
                <a:solidFill>
                  <a:srgbClr val="000000"/>
                </a:solidFill>
              </a:rPr>
              <a:t>•	Vary Crown Court order (no existing representation order for the original case)</a:t>
            </a:r>
          </a:p>
          <a:p>
            <a:pPr marL="548589">
              <a:spcAft>
                <a:spcPts val="600"/>
              </a:spcAft>
              <a:tabLst>
                <a:tab pos="835101" algn="l"/>
              </a:tabLst>
            </a:pPr>
            <a:r>
              <a:rPr lang="en-US" sz="2000" dirty="0">
                <a:solidFill>
                  <a:srgbClr val="000000"/>
                </a:solidFill>
              </a:rPr>
              <a:t>•	Confiscation proceedings (no existing representation order for the original case) </a:t>
            </a:r>
          </a:p>
          <a:p>
            <a:pPr marL="548589">
              <a:spcAft>
                <a:spcPts val="600"/>
              </a:spcAft>
              <a:tabLst>
                <a:tab pos="835101" algn="l"/>
              </a:tabLst>
            </a:pPr>
            <a:r>
              <a:rPr lang="en-US" sz="2000" dirty="0">
                <a:solidFill>
                  <a:srgbClr val="000000"/>
                </a:solidFill>
              </a:rPr>
              <a:t>•	Certain prescribed proceedings</a:t>
            </a:r>
          </a:p>
          <a:p>
            <a:pPr marL="548589">
              <a:spcAft>
                <a:spcPts val="600"/>
              </a:spcAft>
              <a:tabLst>
                <a:tab pos="835101" algn="l"/>
              </a:tabLst>
            </a:pPr>
            <a:r>
              <a:rPr lang="en-US" sz="2000" dirty="0">
                <a:solidFill>
                  <a:srgbClr val="000000"/>
                </a:solidFill>
              </a:rPr>
              <a:t>•	Sentence review hearing</a:t>
            </a:r>
            <a:r>
              <a:rPr lang="en-US" sz="2000" spc="531" dirty="0">
                <a:solidFill>
                  <a:srgbClr val="000000"/>
                </a:solidFill>
              </a:rPr>
              <a:t>s</a:t>
            </a:r>
            <a:r>
              <a:rPr lang="en-US" sz="2000" dirty="0">
                <a:solidFill>
                  <a:srgbClr val="000000"/>
                </a:solidFill>
              </a:rPr>
              <a:t>(no existing representation order for the original case)</a:t>
            </a:r>
          </a:p>
          <a:p>
            <a:pPr marL="548589">
              <a:spcAft>
                <a:spcPts val="600"/>
              </a:spcAft>
              <a:tabLst>
                <a:tab pos="835101" algn="l"/>
              </a:tabLst>
            </a:pPr>
            <a:r>
              <a:rPr lang="en-US" sz="2000" dirty="0">
                <a:solidFill>
                  <a:srgbClr val="000000"/>
                </a:solidFill>
              </a:rPr>
              <a:t>•	Contempt of court (breaches of civil orders / injunctions)</a:t>
            </a:r>
          </a:p>
          <a:p>
            <a:pPr marL="548589">
              <a:spcAft>
                <a:spcPts val="600"/>
              </a:spcAft>
              <a:tabLst>
                <a:tab pos="835101" algn="l"/>
              </a:tabLst>
            </a:pPr>
            <a:r>
              <a:rPr lang="en-US" sz="2000" dirty="0">
                <a:solidFill>
                  <a:srgbClr val="000000"/>
                </a:solidFill>
              </a:rPr>
              <a:t>•	Breach of ASBCPA 2014 injunctions</a:t>
            </a:r>
            <a:endParaRPr lang="en-US" sz="2000" dirty="0">
              <a:solidFill>
                <a:srgbClr val="000000"/>
              </a:solidFill>
              <a:cs typeface="Arial"/>
            </a:endParaRPr>
          </a:p>
        </p:txBody>
      </p:sp>
      <p:sp>
        <p:nvSpPr>
          <p:cNvPr id="7" name="Slide Number Placeholder 6">
            <a:extLst>
              <a:ext uri="{FF2B5EF4-FFF2-40B4-BE49-F238E27FC236}">
                <a16:creationId xmlns:a16="http://schemas.microsoft.com/office/drawing/2014/main" id="{2BA6C49A-A046-A469-F032-08275A8729E7}"/>
              </a:ext>
            </a:extLst>
          </p:cNvPr>
          <p:cNvSpPr>
            <a:spLocks noGrp="1"/>
          </p:cNvSpPr>
          <p:nvPr>
            <p:ph type="sldNum" sz="quarter" idx="12"/>
          </p:nvPr>
        </p:nvSpPr>
        <p:spPr/>
        <p:txBody>
          <a:bodyPr/>
          <a:lstStyle/>
          <a:p>
            <a:fld id="{C0189ED6-F87B-4BC1-907E-EF602CA5C674}" type="slidenum">
              <a:rPr lang="en-GB" smtClean="0"/>
              <a:t>17</a:t>
            </a:fld>
            <a:endParaRPr lang="en-GB"/>
          </a:p>
        </p:txBody>
      </p:sp>
    </p:spTree>
    <p:extLst>
      <p:ext uri="{BB962C8B-B14F-4D97-AF65-F5344CB8AC3E}">
        <p14:creationId xmlns:p14="http://schemas.microsoft.com/office/powerpoint/2010/main" val="1771637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03546F-8E00-E30B-1060-EBCFF65A0F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876CFC-06E6-DDAA-6F9E-4B6D034AEAAF}"/>
              </a:ext>
            </a:extLst>
          </p:cNvPr>
          <p:cNvSpPr txBox="1">
            <a:spLocks noGrp="1"/>
          </p:cNvSpPr>
          <p:nvPr>
            <p:ph type="title" idx="4294967295"/>
          </p:nvPr>
        </p:nvSpPr>
        <p:spPr>
          <a:xfrm>
            <a:off x="759600" y="2620800"/>
            <a:ext cx="9434602" cy="1080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400" b="1" kern="1200">
                <a:solidFill>
                  <a:schemeClr val="accent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Arial"/>
                <a:ea typeface="+mj-ea"/>
                <a:cs typeface="+mj-cs"/>
              </a:rPr>
              <a:t>Evidence requirements</a:t>
            </a:r>
          </a:p>
        </p:txBody>
      </p:sp>
    </p:spTree>
    <p:extLst>
      <p:ext uri="{BB962C8B-B14F-4D97-AF65-F5344CB8AC3E}">
        <p14:creationId xmlns:p14="http://schemas.microsoft.com/office/powerpoint/2010/main" val="3470725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AC858-663E-3888-AA27-C1561763A6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24C62B-3B29-B9D9-A51F-4BFF0878D227}"/>
              </a:ext>
            </a:extLst>
          </p:cNvPr>
          <p:cNvSpPr>
            <a:spLocks noGrp="1"/>
          </p:cNvSpPr>
          <p:nvPr>
            <p:ph type="title"/>
          </p:nvPr>
        </p:nvSpPr>
        <p:spPr>
          <a:xfrm>
            <a:off x="631096" y="390243"/>
            <a:ext cx="10728000" cy="900000"/>
          </a:xfrm>
        </p:spPr>
        <p:txBody>
          <a:bodyPr/>
          <a:lstStyle/>
          <a:p>
            <a:r>
              <a:rPr lang="en-US" dirty="0">
                <a:solidFill>
                  <a:srgbClr val="276160"/>
                </a:solidFill>
                <a:cs typeface="Arial"/>
              </a:rPr>
              <a:t>Evidential requirements for non-means tested applications</a:t>
            </a:r>
            <a:endParaRPr lang="en-US" sz="2400" dirty="0">
              <a:solidFill>
                <a:srgbClr val="276160"/>
              </a:solidFill>
              <a:cs typeface="Arial"/>
            </a:endParaRPr>
          </a:p>
        </p:txBody>
      </p:sp>
      <p:sp>
        <p:nvSpPr>
          <p:cNvPr id="10" name="Footer Placeholder 4">
            <a:extLst>
              <a:ext uri="{FF2B5EF4-FFF2-40B4-BE49-F238E27FC236}">
                <a16:creationId xmlns:a16="http://schemas.microsoft.com/office/drawing/2014/main" id="{EF4D6446-3EC9-ED6A-F605-698FE1D1513A}"/>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7" name="Slide Number Placeholder 6">
            <a:extLst>
              <a:ext uri="{FF2B5EF4-FFF2-40B4-BE49-F238E27FC236}">
                <a16:creationId xmlns:a16="http://schemas.microsoft.com/office/drawing/2014/main" id="{2B1DE6A0-3CF3-69FC-61AA-04D7121C9228}"/>
              </a:ext>
            </a:extLst>
          </p:cNvPr>
          <p:cNvSpPr>
            <a:spLocks noGrp="1"/>
          </p:cNvSpPr>
          <p:nvPr>
            <p:ph type="sldNum" sz="quarter" idx="12"/>
          </p:nvPr>
        </p:nvSpPr>
        <p:spPr/>
        <p:txBody>
          <a:bodyPr/>
          <a:lstStyle/>
          <a:p>
            <a:fld id="{C0189ED6-F87B-4BC1-907E-EF602CA5C674}" type="slidenum">
              <a:rPr lang="en-GB" smtClean="0"/>
              <a:t>19</a:t>
            </a:fld>
            <a:endParaRPr lang="en-GB"/>
          </a:p>
        </p:txBody>
      </p:sp>
      <p:sp>
        <p:nvSpPr>
          <p:cNvPr id="4" name="TextBox 3">
            <a:extLst>
              <a:ext uri="{FF2B5EF4-FFF2-40B4-BE49-F238E27FC236}">
                <a16:creationId xmlns:a16="http://schemas.microsoft.com/office/drawing/2014/main" id="{5CD3C7C6-5A21-F267-D261-315326D414AF}"/>
              </a:ext>
            </a:extLst>
          </p:cNvPr>
          <p:cNvSpPr txBox="1"/>
          <p:nvPr/>
        </p:nvSpPr>
        <p:spPr>
          <a:xfrm>
            <a:off x="631096" y="1133966"/>
            <a:ext cx="11061794" cy="5093702"/>
          </a:xfrm>
          <a:prstGeom prst="rect">
            <a:avLst/>
          </a:prstGeom>
          <a:noFill/>
        </p:spPr>
        <p:txBody>
          <a:bodyPr wrap="square">
            <a:spAutoFit/>
          </a:bodyPr>
          <a:lstStyle/>
          <a:p>
            <a:pPr marL="800100" lvl="1" indent="-342900">
              <a:buFont typeface="Arial" panose="020B0604020202020204" pitchFamily="34" charset="0"/>
              <a:buChar char="•"/>
            </a:pPr>
            <a:r>
              <a:rPr lang="en-GB" sz="2000" dirty="0"/>
              <a:t>Applies to contempt of court and breach of ASBCPA injunctions</a:t>
            </a:r>
          </a:p>
          <a:p>
            <a:pPr marL="800100" lvl="1" indent="-342900">
              <a:spcBef>
                <a:spcPts val="600"/>
              </a:spcBef>
              <a:buFont typeface="Arial" panose="020B0604020202020204" pitchFamily="34" charset="0"/>
              <a:buChar char="•"/>
            </a:pPr>
            <a:r>
              <a:rPr lang="en-GB" sz="2000" dirty="0"/>
              <a:t>Sometimes limited evidence may be available</a:t>
            </a:r>
          </a:p>
          <a:p>
            <a:pPr marL="800100" lvl="1" indent="-342900">
              <a:buFont typeface="Arial" panose="020B0604020202020204" pitchFamily="34" charset="0"/>
              <a:buChar char="•"/>
            </a:pPr>
            <a:r>
              <a:rPr lang="en-GB" sz="2000" dirty="0"/>
              <a:t>You must provide proof of the allegations: </a:t>
            </a:r>
            <a:r>
              <a:rPr lang="en-GB" sz="2000" i="1" dirty="0"/>
              <a:t>We cannot access court systems</a:t>
            </a:r>
          </a:p>
          <a:p>
            <a:pPr marL="342900" indent="-342900">
              <a:buFont typeface="Arial" panose="020B0604020202020204" pitchFamily="34" charset="0"/>
              <a:buChar char="•"/>
            </a:pPr>
            <a:r>
              <a:rPr lang="en-GB" sz="2000" b="1" dirty="0"/>
              <a:t>You can send any combination of the following:</a:t>
            </a:r>
          </a:p>
          <a:p>
            <a:pPr marL="800100" lvl="1" indent="-342900">
              <a:spcBef>
                <a:spcPts val="600"/>
              </a:spcBef>
              <a:buFont typeface="Arial" panose="020B0604020202020204" pitchFamily="34" charset="0"/>
              <a:buChar char="•"/>
            </a:pPr>
            <a:r>
              <a:rPr lang="en-GB" sz="2000" dirty="0"/>
              <a:t>Original injunction or court order</a:t>
            </a:r>
          </a:p>
          <a:p>
            <a:pPr marL="800100" lvl="1" indent="-342900">
              <a:spcBef>
                <a:spcPts val="600"/>
              </a:spcBef>
              <a:buFont typeface="Arial" panose="020B0604020202020204" pitchFamily="34" charset="0"/>
              <a:buChar char="•"/>
            </a:pPr>
            <a:r>
              <a:rPr lang="en-GB" sz="2000" dirty="0"/>
              <a:t>Schedule of breaches</a:t>
            </a:r>
          </a:p>
          <a:p>
            <a:pPr marL="800100" lvl="1" indent="-342900">
              <a:spcBef>
                <a:spcPts val="600"/>
              </a:spcBef>
              <a:buFont typeface="Arial" panose="020B0604020202020204" pitchFamily="34" charset="0"/>
              <a:buChar char="•"/>
            </a:pPr>
            <a:r>
              <a:rPr lang="en-GB" sz="2000" dirty="0"/>
              <a:t>Witness statements</a:t>
            </a:r>
          </a:p>
          <a:p>
            <a:pPr marL="800100" lvl="1" indent="-342900">
              <a:spcBef>
                <a:spcPts val="600"/>
              </a:spcBef>
              <a:buFont typeface="Arial" panose="020B0604020202020204" pitchFamily="34" charset="0"/>
              <a:buChar char="•"/>
            </a:pPr>
            <a:r>
              <a:rPr lang="en-GB" sz="2000" dirty="0"/>
              <a:t>Contempt application (N244)</a:t>
            </a:r>
          </a:p>
          <a:p>
            <a:pPr marL="800100" lvl="1" indent="-342900">
              <a:spcBef>
                <a:spcPts val="600"/>
              </a:spcBef>
              <a:buFont typeface="Arial" panose="020B0604020202020204" pitchFamily="34" charset="0"/>
              <a:buChar char="•"/>
            </a:pPr>
            <a:r>
              <a:rPr lang="en-GB" sz="2000" dirty="0"/>
              <a:t>Letters or emails from the court, local authority, or prosecutor</a:t>
            </a:r>
          </a:p>
          <a:p>
            <a:pPr marL="800100" lvl="1" indent="-342900">
              <a:buFont typeface="Arial" panose="020B0604020202020204" pitchFamily="34" charset="0"/>
              <a:buChar char="•"/>
            </a:pPr>
            <a:r>
              <a:rPr lang="en-GB" sz="2000" dirty="0"/>
              <a:t>Other court documents</a:t>
            </a:r>
          </a:p>
          <a:p>
            <a:r>
              <a:rPr lang="en-GB" sz="2000" b="1" dirty="0"/>
              <a:t>Please note:</a:t>
            </a:r>
          </a:p>
          <a:p>
            <a:pPr marL="342900" lvl="0" indent="-342900">
              <a:spcBef>
                <a:spcPts val="600"/>
              </a:spcBef>
              <a:buFont typeface="Arial" panose="020B0604020202020204" pitchFamily="34" charset="0"/>
              <a:buChar char="•"/>
            </a:pPr>
            <a:r>
              <a:rPr lang="en-GB" sz="2000" dirty="0"/>
              <a:t>Upload limit is 10MB per file, but no limit on number of files</a:t>
            </a:r>
          </a:p>
          <a:p>
            <a:pPr marL="342900" lvl="0" indent="-342900">
              <a:spcBef>
                <a:spcPts val="600"/>
              </a:spcBef>
              <a:buFont typeface="Arial" panose="020B0604020202020204" pitchFamily="34" charset="0"/>
              <a:buChar char="•"/>
            </a:pPr>
            <a:r>
              <a:rPr lang="en-GB" sz="2000" dirty="0"/>
              <a:t>Key documents: Original injunction / order, breach schedule, and witness statements</a:t>
            </a:r>
          </a:p>
          <a:p>
            <a:pPr marL="342900" lvl="0" indent="-342900">
              <a:spcBef>
                <a:spcPts val="600"/>
              </a:spcBef>
              <a:buFont typeface="Arial" panose="020B0604020202020204" pitchFamily="34" charset="0"/>
              <a:buChar char="•"/>
            </a:pPr>
            <a:r>
              <a:rPr lang="en-GB" sz="2000" dirty="0"/>
              <a:t>Applications without evidence will be returned</a:t>
            </a:r>
          </a:p>
        </p:txBody>
      </p:sp>
    </p:spTree>
    <p:extLst>
      <p:ext uri="{BB962C8B-B14F-4D97-AF65-F5344CB8AC3E}">
        <p14:creationId xmlns:p14="http://schemas.microsoft.com/office/powerpoint/2010/main" val="147749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34BDC-30DA-E015-1314-EFEC7FD9C1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80DC01-FC5E-DFF4-D58A-FE2F4DE691BA}"/>
              </a:ext>
            </a:extLst>
          </p:cNvPr>
          <p:cNvSpPr>
            <a:spLocks noGrp="1"/>
          </p:cNvSpPr>
          <p:nvPr>
            <p:ph type="title"/>
          </p:nvPr>
        </p:nvSpPr>
        <p:spPr>
          <a:xfrm>
            <a:off x="452767" y="396646"/>
            <a:ext cx="10990881" cy="893597"/>
          </a:xfrm>
        </p:spPr>
        <p:txBody>
          <a:bodyPr/>
          <a:lstStyle/>
          <a:p>
            <a:r>
              <a:rPr lang="en-US" dirty="0">
                <a:solidFill>
                  <a:srgbClr val="276160"/>
                </a:solidFill>
                <a:cs typeface="Arial"/>
              </a:rPr>
              <a:t>Evidential requirements continued:</a:t>
            </a:r>
            <a:endParaRPr lang="en-US" sz="2400" dirty="0">
              <a:solidFill>
                <a:srgbClr val="276160"/>
              </a:solidFill>
              <a:cs typeface="Arial"/>
            </a:endParaRPr>
          </a:p>
        </p:txBody>
      </p:sp>
      <p:sp>
        <p:nvSpPr>
          <p:cNvPr id="10" name="Footer Placeholder 4">
            <a:extLst>
              <a:ext uri="{FF2B5EF4-FFF2-40B4-BE49-F238E27FC236}">
                <a16:creationId xmlns:a16="http://schemas.microsoft.com/office/drawing/2014/main" id="{B17ACADE-8325-6E73-2A4C-9E6018BACCE9}"/>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12" name="TextBox 11">
            <a:extLst>
              <a:ext uri="{FF2B5EF4-FFF2-40B4-BE49-F238E27FC236}">
                <a16:creationId xmlns:a16="http://schemas.microsoft.com/office/drawing/2014/main" id="{E691D143-231E-C65C-BE86-D512E306B101}"/>
              </a:ext>
            </a:extLst>
          </p:cNvPr>
          <p:cNvSpPr txBox="1"/>
          <p:nvPr/>
        </p:nvSpPr>
        <p:spPr>
          <a:xfrm>
            <a:off x="452767" y="1290243"/>
            <a:ext cx="11101058" cy="4585871"/>
          </a:xfrm>
          <a:prstGeom prst="rect">
            <a:avLst/>
          </a:prstGeom>
          <a:noFill/>
        </p:spPr>
        <p:txBody>
          <a:bodyPr wrap="square">
            <a:spAutoFit/>
          </a:bodyPr>
          <a:lstStyle/>
          <a:p>
            <a:pPr marL="342900" indent="-342900">
              <a:lnSpc>
                <a:spcPct val="200000"/>
              </a:lnSpc>
              <a:buFont typeface="Arial" panose="020B0604020202020204" pitchFamily="34" charset="0"/>
              <a:buChar char="•"/>
            </a:pPr>
            <a:r>
              <a:rPr lang="en-GB" sz="2000" dirty="0"/>
              <a:t>For Crown Court breaches or variations* (no existing representation order): </a:t>
            </a:r>
          </a:p>
          <a:p>
            <a:pPr marL="800100" lvl="1" indent="-342900">
              <a:lnSpc>
                <a:spcPct val="200000"/>
              </a:lnSpc>
              <a:buFont typeface="Arial" panose="020B0604020202020204" pitchFamily="34" charset="0"/>
              <a:buChar char="•"/>
            </a:pPr>
            <a:r>
              <a:rPr lang="en-GB" sz="2000" dirty="0"/>
              <a:t>No evidence is required </a:t>
            </a:r>
          </a:p>
          <a:p>
            <a:pPr marL="342900" indent="-342900">
              <a:lnSpc>
                <a:spcPct val="200000"/>
              </a:lnSpc>
              <a:buFont typeface="Arial" panose="020B0604020202020204" pitchFamily="34" charset="0"/>
              <a:buChar char="•"/>
            </a:pPr>
            <a:r>
              <a:rPr lang="en-GB" sz="2000" dirty="0"/>
              <a:t>Select the correct Crown Court in the IOJ section </a:t>
            </a:r>
          </a:p>
          <a:p>
            <a:pPr marL="342900" indent="-342900">
              <a:lnSpc>
                <a:spcPct val="200000"/>
              </a:lnSpc>
              <a:buFont typeface="Arial" panose="020B0604020202020204" pitchFamily="34" charset="0"/>
              <a:buChar char="•"/>
            </a:pPr>
            <a:r>
              <a:rPr lang="en-GB" sz="2000" dirty="0"/>
              <a:t>Do not send evidence after submission for breach / contempt cases </a:t>
            </a:r>
          </a:p>
          <a:p>
            <a:pPr marL="342900" indent="-342900">
              <a:lnSpc>
                <a:spcPct val="200000"/>
              </a:lnSpc>
              <a:buFont typeface="Arial" panose="020B0604020202020204" pitchFamily="34" charset="0"/>
              <a:buChar char="•"/>
            </a:pPr>
            <a:r>
              <a:rPr lang="en-GB" sz="2000" dirty="0"/>
              <a:t>For ASBCPA cases: </a:t>
            </a:r>
          </a:p>
          <a:p>
            <a:pPr marL="800100" lvl="1" indent="-342900">
              <a:lnSpc>
                <a:spcPct val="200000"/>
              </a:lnSpc>
              <a:buFont typeface="Arial" panose="020B0604020202020204" pitchFamily="34" charset="0"/>
              <a:buChar char="•"/>
            </a:pPr>
            <a:r>
              <a:rPr lang="en-GB" sz="2000" dirty="0"/>
              <a:t>Evidence must be uploaded before submitting to avoid rejection</a:t>
            </a:r>
          </a:p>
          <a:p>
            <a:pPr>
              <a:tabLst>
                <a:tab pos="286511" algn="l"/>
              </a:tabLst>
            </a:pPr>
            <a:r>
              <a:rPr lang="en-US" sz="2000" b="1" i="0" spc="0" baseline="0" dirty="0">
                <a:solidFill>
                  <a:srgbClr val="000000"/>
                </a:solidFill>
              </a:rPr>
              <a:t>* </a:t>
            </a:r>
            <a:r>
              <a:rPr lang="en-US" sz="1600" dirty="0">
                <a:solidFill>
                  <a:srgbClr val="000000"/>
                </a:solidFill>
              </a:rPr>
              <a:t>If you are applying for breach of a Crown Court order, where the client has been summoned directly to the Crown Court, or want to vary a Crown Court order in cases where the client does not have a representation order for the substantive case no evidence </a:t>
            </a:r>
            <a:r>
              <a:rPr lang="en-US" sz="1600">
                <a:solidFill>
                  <a:srgbClr val="000000"/>
                </a:solidFill>
              </a:rPr>
              <a:t>is required</a:t>
            </a:r>
            <a:endParaRPr lang="en-US" sz="2000" dirty="0">
              <a:solidFill>
                <a:srgbClr val="000000"/>
              </a:solidFill>
            </a:endParaRPr>
          </a:p>
        </p:txBody>
      </p:sp>
      <p:sp>
        <p:nvSpPr>
          <p:cNvPr id="7" name="Slide Number Placeholder 6">
            <a:extLst>
              <a:ext uri="{FF2B5EF4-FFF2-40B4-BE49-F238E27FC236}">
                <a16:creationId xmlns:a16="http://schemas.microsoft.com/office/drawing/2014/main" id="{7FD3D440-4165-F3F3-5580-BEA395C39DB9}"/>
              </a:ext>
            </a:extLst>
          </p:cNvPr>
          <p:cNvSpPr>
            <a:spLocks noGrp="1"/>
          </p:cNvSpPr>
          <p:nvPr>
            <p:ph type="sldNum" sz="quarter" idx="12"/>
          </p:nvPr>
        </p:nvSpPr>
        <p:spPr/>
        <p:txBody>
          <a:bodyPr/>
          <a:lstStyle/>
          <a:p>
            <a:fld id="{C0189ED6-F87B-4BC1-907E-EF602CA5C674}" type="slidenum">
              <a:rPr lang="en-GB" smtClean="0"/>
              <a:t>20</a:t>
            </a:fld>
            <a:endParaRPr lang="en-GB"/>
          </a:p>
        </p:txBody>
      </p:sp>
    </p:spTree>
    <p:extLst>
      <p:ext uri="{BB962C8B-B14F-4D97-AF65-F5344CB8AC3E}">
        <p14:creationId xmlns:p14="http://schemas.microsoft.com/office/powerpoint/2010/main" val="639104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CA243-7A58-8DA3-6632-E245D2ACACE0}"/>
              </a:ext>
            </a:extLst>
          </p:cNvPr>
          <p:cNvSpPr txBox="1">
            <a:spLocks noGrp="1"/>
          </p:cNvSpPr>
          <p:nvPr>
            <p:ph type="title" idx="4294967295"/>
          </p:nvPr>
        </p:nvSpPr>
        <p:spPr>
          <a:xfrm>
            <a:off x="804866" y="2322035"/>
            <a:ext cx="9153945" cy="17610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400" b="1" kern="1200">
                <a:solidFill>
                  <a:schemeClr val="accent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Arial"/>
                <a:ea typeface="+mj-ea"/>
                <a:cs typeface="+mj-cs"/>
              </a:rPr>
              <a:t>Common reject reasons</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a:ln>
                <a:noFill/>
              </a:ln>
              <a:solidFill>
                <a:schemeClr val="tx1"/>
              </a:solidFill>
              <a:effectLst/>
              <a:uLnTx/>
              <a:uFillTx/>
              <a:latin typeface="+mj-lt"/>
              <a:ea typeface="+mj-ea"/>
              <a:cs typeface="Arial"/>
            </a:endParaRPr>
          </a:p>
        </p:txBody>
      </p:sp>
    </p:spTree>
    <p:extLst>
      <p:ext uri="{BB962C8B-B14F-4D97-AF65-F5344CB8AC3E}">
        <p14:creationId xmlns:p14="http://schemas.microsoft.com/office/powerpoint/2010/main" val="784168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AF4AE-10EF-5BB4-489B-2DD8FDE817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043FD9-CF3C-DB72-9A73-E476AF34F50B}"/>
              </a:ext>
            </a:extLst>
          </p:cNvPr>
          <p:cNvSpPr>
            <a:spLocks noGrp="1"/>
          </p:cNvSpPr>
          <p:nvPr>
            <p:ph type="title"/>
          </p:nvPr>
        </p:nvSpPr>
        <p:spPr>
          <a:xfrm>
            <a:off x="452767" y="390243"/>
            <a:ext cx="10728000" cy="900000"/>
          </a:xfrm>
        </p:spPr>
        <p:txBody>
          <a:bodyPr/>
          <a:lstStyle/>
          <a:p>
            <a:r>
              <a:rPr lang="en-US" dirty="0">
                <a:solidFill>
                  <a:srgbClr val="276160"/>
                </a:solidFill>
              </a:rPr>
              <a:t>Most common reject reasons</a:t>
            </a:r>
            <a:endParaRPr lang="en-GB" sz="2400" dirty="0">
              <a:solidFill>
                <a:srgbClr val="276160"/>
              </a:solidFill>
            </a:endParaRPr>
          </a:p>
        </p:txBody>
      </p:sp>
      <p:sp>
        <p:nvSpPr>
          <p:cNvPr id="10" name="Footer Placeholder 4">
            <a:extLst>
              <a:ext uri="{FF2B5EF4-FFF2-40B4-BE49-F238E27FC236}">
                <a16:creationId xmlns:a16="http://schemas.microsoft.com/office/drawing/2014/main" id="{0B3BDA4B-2381-D377-665C-2E6CA3FA4925}"/>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12" name="TextBox 11">
            <a:extLst>
              <a:ext uri="{FF2B5EF4-FFF2-40B4-BE49-F238E27FC236}">
                <a16:creationId xmlns:a16="http://schemas.microsoft.com/office/drawing/2014/main" id="{B1555AD8-B176-A657-1761-43E46FCA067D}"/>
              </a:ext>
            </a:extLst>
          </p:cNvPr>
          <p:cNvSpPr txBox="1"/>
          <p:nvPr/>
        </p:nvSpPr>
        <p:spPr>
          <a:xfrm>
            <a:off x="452767" y="1414076"/>
            <a:ext cx="8224225" cy="43057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200000"/>
              </a:lnSpc>
            </a:pPr>
            <a:r>
              <a:rPr lang="en-US" sz="2000" dirty="0">
                <a:solidFill>
                  <a:srgbClr val="000000"/>
                </a:solidFill>
              </a:rPr>
              <a:t>Applications will be returned if:</a:t>
            </a:r>
          </a:p>
          <a:p>
            <a:pPr lvl="1">
              <a:lnSpc>
                <a:spcPct val="200000"/>
              </a:lnSpc>
              <a:tabLst>
                <a:tab pos="342900" algn="l"/>
              </a:tabLst>
            </a:pPr>
            <a:r>
              <a:rPr lang="en-US" sz="2000" dirty="0">
                <a:solidFill>
                  <a:srgbClr val="000000"/>
                </a:solidFill>
              </a:rPr>
              <a:t>•	They are not non-means tested</a:t>
            </a:r>
          </a:p>
          <a:p>
            <a:pPr lvl="1">
              <a:lnSpc>
                <a:spcPct val="200000"/>
              </a:lnSpc>
              <a:tabLst>
                <a:tab pos="342900" algn="l"/>
              </a:tabLst>
            </a:pPr>
            <a:r>
              <a:rPr lang="en-US" sz="2000" dirty="0">
                <a:solidFill>
                  <a:srgbClr val="000000"/>
                </a:solidFill>
              </a:rPr>
              <a:t>•	No evidence has been provided for contempt / breach cases</a:t>
            </a:r>
          </a:p>
          <a:p>
            <a:pPr marL="819150" lvl="1" indent="-361950">
              <a:lnSpc>
                <a:spcPct val="200000"/>
              </a:lnSpc>
              <a:tabLst>
                <a:tab pos="342900" algn="l"/>
              </a:tabLst>
            </a:pPr>
            <a:r>
              <a:rPr lang="en-US" sz="2000" dirty="0">
                <a:solidFill>
                  <a:srgbClr val="000000"/>
                </a:solidFill>
              </a:rPr>
              <a:t>•	A variation, or Proceed of Crime application (POCA) proceedings, covered by an existing representation order</a:t>
            </a:r>
          </a:p>
          <a:p>
            <a:pPr lvl="1">
              <a:lnSpc>
                <a:spcPct val="200000"/>
              </a:lnSpc>
              <a:tabLst>
                <a:tab pos="342900" algn="l"/>
              </a:tabLst>
            </a:pPr>
            <a:r>
              <a:rPr lang="en-US" sz="2000" dirty="0">
                <a:solidFill>
                  <a:srgbClr val="000000"/>
                </a:solidFill>
              </a:rPr>
              <a:t>•	The proceedings are not in relation to a criminal </a:t>
            </a:r>
          </a:p>
          <a:p>
            <a:pPr marL="804863">
              <a:lnSpc>
                <a:spcPct val="200000"/>
              </a:lnSpc>
            </a:pPr>
            <a:r>
              <a:rPr lang="en-US" sz="2000" dirty="0">
                <a:solidFill>
                  <a:srgbClr val="000000"/>
                </a:solidFill>
              </a:rPr>
              <a:t>offence</a:t>
            </a:r>
            <a:endParaRPr lang="en-GB" sz="2000" dirty="0"/>
          </a:p>
        </p:txBody>
      </p:sp>
      <p:sp>
        <p:nvSpPr>
          <p:cNvPr id="7" name="Slide Number Placeholder 6">
            <a:extLst>
              <a:ext uri="{FF2B5EF4-FFF2-40B4-BE49-F238E27FC236}">
                <a16:creationId xmlns:a16="http://schemas.microsoft.com/office/drawing/2014/main" id="{F23D86B1-7A16-AF58-C3FF-99ADC691D42A}"/>
              </a:ext>
            </a:extLst>
          </p:cNvPr>
          <p:cNvSpPr>
            <a:spLocks noGrp="1"/>
          </p:cNvSpPr>
          <p:nvPr>
            <p:ph type="sldNum" sz="quarter" idx="12"/>
          </p:nvPr>
        </p:nvSpPr>
        <p:spPr/>
        <p:txBody>
          <a:bodyPr/>
          <a:lstStyle/>
          <a:p>
            <a:fld id="{C0189ED6-F87B-4BC1-907E-EF602CA5C674}" type="slidenum">
              <a:rPr lang="en-GB" smtClean="0"/>
              <a:t>22</a:t>
            </a:fld>
            <a:endParaRPr lang="en-GB"/>
          </a:p>
        </p:txBody>
      </p:sp>
      <p:pic>
        <p:nvPicPr>
          <p:cNvPr id="13" name="Picture 263">
            <a:extLst>
              <a:ext uri="{FF2B5EF4-FFF2-40B4-BE49-F238E27FC236}">
                <a16:creationId xmlns:a16="http://schemas.microsoft.com/office/drawing/2014/main" id="{B51E2935-4595-A431-BD86-0D6D6F5D7F56}"/>
              </a:ext>
              <a:ext uri="{C183D7F6-B498-43B3-948B-1728B52AA6E4}">
                <adec:decorative xmlns:adec="http://schemas.microsoft.com/office/drawing/2017/decorative" val="1"/>
              </a:ext>
            </a:extLst>
          </p:cNvPr>
          <p:cNvPicPr>
            <a:picLocks noChangeArrowheads="1"/>
          </p:cNvPicPr>
          <p:nvPr/>
        </p:nvPicPr>
        <p:blipFill>
          <a:blip r:embed="rId2">
            <a:extLst>
              <a:ext uri="{28A0092B-C50C-407E-A947-70E740481C1C}">
                <a14:useLocalDpi xmlns:a14="http://schemas.microsoft.com/office/drawing/2010/main" val="0"/>
              </a:ext>
            </a:extLst>
          </a:blip>
          <a:srcRect t="2500" b="4906"/>
          <a:stretch>
            <a:fillRect/>
          </a:stretch>
        </p:blipFill>
        <p:spPr>
          <a:xfrm>
            <a:off x="8676992" y="1844913"/>
            <a:ext cx="2766655" cy="3168173"/>
          </a:xfrm>
          <a:prstGeom prst="rect">
            <a:avLst/>
          </a:prstGeom>
          <a:noFill/>
        </p:spPr>
      </p:pic>
    </p:spTree>
    <p:extLst>
      <p:ext uri="{BB962C8B-B14F-4D97-AF65-F5344CB8AC3E}">
        <p14:creationId xmlns:p14="http://schemas.microsoft.com/office/powerpoint/2010/main" val="4247132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B9235-B5F2-DBB4-6951-2722CCC0C6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D8C288-00EE-5008-404A-E41F4A6030E2}"/>
              </a:ext>
            </a:extLst>
          </p:cNvPr>
          <p:cNvSpPr>
            <a:spLocks noGrp="1"/>
          </p:cNvSpPr>
          <p:nvPr>
            <p:ph type="title"/>
          </p:nvPr>
        </p:nvSpPr>
        <p:spPr>
          <a:xfrm>
            <a:off x="452767" y="390243"/>
            <a:ext cx="10728000" cy="900000"/>
          </a:xfrm>
        </p:spPr>
        <p:txBody>
          <a:bodyPr/>
          <a:lstStyle/>
          <a:p>
            <a:r>
              <a:rPr lang="en-US" dirty="0">
                <a:solidFill>
                  <a:srgbClr val="276160"/>
                </a:solidFill>
                <a:cs typeface="Arial"/>
              </a:rPr>
              <a:t>Avoiding rejects: Additional guidance </a:t>
            </a:r>
            <a:endParaRPr lang="en-US" sz="2400" dirty="0">
              <a:solidFill>
                <a:srgbClr val="276160"/>
              </a:solidFill>
              <a:cs typeface="Arial"/>
            </a:endParaRPr>
          </a:p>
        </p:txBody>
      </p:sp>
      <p:sp>
        <p:nvSpPr>
          <p:cNvPr id="10" name="Footer Placeholder 4">
            <a:extLst>
              <a:ext uri="{FF2B5EF4-FFF2-40B4-BE49-F238E27FC236}">
                <a16:creationId xmlns:a16="http://schemas.microsoft.com/office/drawing/2014/main" id="{942F8077-ED8F-4219-A16E-B02D963BF064}"/>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5" name="TextBox 4">
            <a:extLst>
              <a:ext uri="{FF2B5EF4-FFF2-40B4-BE49-F238E27FC236}">
                <a16:creationId xmlns:a16="http://schemas.microsoft.com/office/drawing/2014/main" id="{02080F7D-2BFD-98B6-0C9A-642402DCC469}"/>
              </a:ext>
            </a:extLst>
          </p:cNvPr>
          <p:cNvSpPr txBox="1"/>
          <p:nvPr/>
        </p:nvSpPr>
        <p:spPr>
          <a:xfrm>
            <a:off x="452767" y="1354654"/>
            <a:ext cx="11084658" cy="5370124"/>
          </a:xfrm>
          <a:prstGeom prst="rect">
            <a:avLst/>
          </a:prstGeom>
          <a:noFill/>
        </p:spPr>
        <p:txBody>
          <a:bodyPr wrap="square" lIns="91440" tIns="45720" rIns="91440" bIns="45720" anchor="t">
            <a:spAutoFit/>
          </a:bodyPr>
          <a:lstStyle/>
          <a:p>
            <a:pPr marL="91440">
              <a:lnSpc>
                <a:spcPct val="150000"/>
              </a:lnSpc>
              <a:spcBef>
                <a:spcPts val="0"/>
              </a:spcBef>
              <a:spcAft>
                <a:spcPts val="200"/>
              </a:spcAft>
            </a:pPr>
            <a:r>
              <a:rPr lang="en-GB" sz="2000" dirty="0">
                <a:solidFill>
                  <a:srgbClr val="000000"/>
                </a:solidFill>
              </a:rPr>
              <a:t>Criminal legal aid is only available once the client has been charged with a criminal offence.</a:t>
            </a:r>
          </a:p>
          <a:p>
            <a:pPr marL="91440">
              <a:lnSpc>
                <a:spcPct val="150000"/>
              </a:lnSpc>
              <a:spcBef>
                <a:spcPts val="0"/>
              </a:spcBef>
              <a:spcAft>
                <a:spcPts val="200"/>
              </a:spcAft>
            </a:pPr>
            <a:r>
              <a:rPr lang="en-GB" sz="2000" dirty="0">
                <a:solidFill>
                  <a:srgbClr val="000000"/>
                </a:solidFill>
              </a:rPr>
              <a:t>Before applying, check:</a:t>
            </a:r>
          </a:p>
          <a:p>
            <a:pPr marL="809625" indent="-361950">
              <a:lnSpc>
                <a:spcPct val="150000"/>
              </a:lnSpc>
              <a:spcBef>
                <a:spcPts val="0"/>
              </a:spcBef>
              <a:spcAft>
                <a:spcPts val="200"/>
              </a:spcAft>
              <a:buFont typeface="Arial"/>
              <a:buChar char="•"/>
            </a:pPr>
            <a:r>
              <a:rPr lang="en-GB" sz="2000" dirty="0">
                <a:solidFill>
                  <a:srgbClr val="000000"/>
                </a:solidFill>
              </a:rPr>
              <a:t>Has the client been charged?</a:t>
            </a:r>
          </a:p>
          <a:p>
            <a:pPr marL="809625" indent="-361950">
              <a:lnSpc>
                <a:spcPct val="150000"/>
              </a:lnSpc>
              <a:spcBef>
                <a:spcPts val="0"/>
              </a:spcBef>
              <a:spcAft>
                <a:spcPts val="200"/>
              </a:spcAft>
              <a:buFont typeface="Arial"/>
              <a:buChar char="•"/>
            </a:pPr>
            <a:r>
              <a:rPr lang="en-GB" sz="2000" dirty="0">
                <a:solidFill>
                  <a:srgbClr val="000000"/>
                </a:solidFill>
              </a:rPr>
              <a:t>“Non-means tested” is not based on the client’s finances.</a:t>
            </a:r>
          </a:p>
          <a:p>
            <a:pPr marL="809625" indent="-361950">
              <a:lnSpc>
                <a:spcPct val="150000"/>
              </a:lnSpc>
              <a:spcBef>
                <a:spcPts val="0"/>
              </a:spcBef>
              <a:spcAft>
                <a:spcPts val="200"/>
              </a:spcAft>
              <a:buFont typeface="Arial"/>
              <a:buChar char="•"/>
            </a:pPr>
            <a:r>
              <a:rPr lang="en-GB" sz="2000" dirty="0">
                <a:solidFill>
                  <a:srgbClr val="000000"/>
                </a:solidFill>
              </a:rPr>
              <a:t>Magistrates’ court cases, including those later sent to Crown Court, are always means tested.</a:t>
            </a:r>
          </a:p>
          <a:p>
            <a:pPr marL="91440">
              <a:lnSpc>
                <a:spcPct val="150000"/>
              </a:lnSpc>
              <a:spcBef>
                <a:spcPts val="0"/>
              </a:spcBef>
              <a:spcAft>
                <a:spcPts val="200"/>
              </a:spcAft>
            </a:pPr>
            <a:r>
              <a:rPr lang="en-GB" sz="2000" dirty="0">
                <a:solidFill>
                  <a:srgbClr val="000000"/>
                </a:solidFill>
              </a:rPr>
              <a:t>If you apply after the case has been sent to the Crown Court:</a:t>
            </a:r>
          </a:p>
          <a:p>
            <a:pPr marL="809625" indent="-361950">
              <a:lnSpc>
                <a:spcPct val="150000"/>
              </a:lnSpc>
              <a:spcBef>
                <a:spcPts val="0"/>
              </a:spcBef>
              <a:spcAft>
                <a:spcPts val="200"/>
              </a:spcAft>
              <a:buFont typeface="Arial"/>
              <a:buChar char="•"/>
            </a:pPr>
            <a:r>
              <a:rPr lang="en-GB" sz="2000" dirty="0">
                <a:solidFill>
                  <a:srgbClr val="000000"/>
                </a:solidFill>
              </a:rPr>
              <a:t>Add all key details to the </a:t>
            </a:r>
            <a:r>
              <a:rPr lang="en-GB" sz="2000" b="1" dirty="0">
                <a:solidFill>
                  <a:srgbClr val="000000"/>
                </a:solidFill>
              </a:rPr>
              <a:t>IOJ</a:t>
            </a:r>
            <a:r>
              <a:rPr lang="en-GB" sz="2000" dirty="0">
                <a:solidFill>
                  <a:srgbClr val="000000"/>
                </a:solidFill>
              </a:rPr>
              <a:t> section so caseworkers can assess and process the application accurately.</a:t>
            </a:r>
          </a:p>
          <a:p>
            <a:pPr marL="809625" indent="-361950">
              <a:lnSpc>
                <a:spcPct val="150000"/>
              </a:lnSpc>
              <a:tabLst>
                <a:tab pos="1267917" algn="l"/>
              </a:tabLst>
            </a:pPr>
            <a:endParaRPr lang="en-US" sz="2000" dirty="0">
              <a:solidFill>
                <a:srgbClr val="000000"/>
              </a:solidFill>
            </a:endParaRPr>
          </a:p>
          <a:p>
            <a:pPr marL="342900" indent="-342900">
              <a:lnSpc>
                <a:spcPct val="150000"/>
              </a:lnSpc>
              <a:spcBef>
                <a:spcPts val="600"/>
              </a:spcBef>
              <a:spcAft>
                <a:spcPts val="600"/>
              </a:spcAft>
              <a:buFont typeface="Arial"/>
              <a:buChar char="•"/>
              <a:tabLst>
                <a:tab pos="286512" algn="l"/>
              </a:tabLst>
            </a:pPr>
            <a:endParaRPr lang="en-US" sz="2000" dirty="0">
              <a:solidFill>
                <a:srgbClr val="000000"/>
              </a:solidFill>
              <a:cs typeface="Arial"/>
            </a:endParaRPr>
          </a:p>
        </p:txBody>
      </p:sp>
      <p:sp>
        <p:nvSpPr>
          <p:cNvPr id="7" name="Slide Number Placeholder 6">
            <a:extLst>
              <a:ext uri="{FF2B5EF4-FFF2-40B4-BE49-F238E27FC236}">
                <a16:creationId xmlns:a16="http://schemas.microsoft.com/office/drawing/2014/main" id="{7A465102-708D-6266-D0EF-E55BBA73D9C2}"/>
              </a:ext>
            </a:extLst>
          </p:cNvPr>
          <p:cNvSpPr>
            <a:spLocks noGrp="1"/>
          </p:cNvSpPr>
          <p:nvPr>
            <p:ph type="sldNum" sz="quarter" idx="12"/>
          </p:nvPr>
        </p:nvSpPr>
        <p:spPr/>
        <p:txBody>
          <a:bodyPr/>
          <a:lstStyle/>
          <a:p>
            <a:fld id="{C0189ED6-F87B-4BC1-907E-EF602CA5C674}" type="slidenum">
              <a:rPr lang="en-GB" smtClean="0"/>
              <a:t>23</a:t>
            </a:fld>
            <a:endParaRPr lang="en-GB"/>
          </a:p>
        </p:txBody>
      </p:sp>
    </p:spTree>
    <p:extLst>
      <p:ext uri="{BB962C8B-B14F-4D97-AF65-F5344CB8AC3E}">
        <p14:creationId xmlns:p14="http://schemas.microsoft.com/office/powerpoint/2010/main" val="2031729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8DAA2-4D8A-C5F3-FAC2-A53E7D07BF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2B927D-D315-E551-01F0-3E1343A7DDDE}"/>
              </a:ext>
            </a:extLst>
          </p:cNvPr>
          <p:cNvSpPr>
            <a:spLocks noGrp="1"/>
          </p:cNvSpPr>
          <p:nvPr>
            <p:ph type="title"/>
          </p:nvPr>
        </p:nvSpPr>
        <p:spPr>
          <a:xfrm>
            <a:off x="736975" y="390243"/>
            <a:ext cx="10728000" cy="900000"/>
          </a:xfrm>
        </p:spPr>
        <p:txBody>
          <a:bodyPr/>
          <a:lstStyle/>
          <a:p>
            <a:r>
              <a:rPr lang="en-US" dirty="0">
                <a:solidFill>
                  <a:srgbClr val="276160"/>
                </a:solidFill>
                <a:cs typeface="Arial"/>
              </a:rPr>
              <a:t>Additional guidance continued</a:t>
            </a:r>
            <a:endParaRPr lang="en-US" sz="2400" dirty="0">
              <a:solidFill>
                <a:srgbClr val="276160"/>
              </a:solidFill>
              <a:cs typeface="Arial"/>
            </a:endParaRPr>
          </a:p>
        </p:txBody>
      </p:sp>
      <p:sp>
        <p:nvSpPr>
          <p:cNvPr id="10" name="Footer Placeholder 4">
            <a:extLst>
              <a:ext uri="{FF2B5EF4-FFF2-40B4-BE49-F238E27FC236}">
                <a16:creationId xmlns:a16="http://schemas.microsoft.com/office/drawing/2014/main" id="{BC22ED7D-71DB-FF63-E6E3-91BC2A1D6C63}"/>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4" name="TextBox 3">
            <a:extLst>
              <a:ext uri="{FF2B5EF4-FFF2-40B4-BE49-F238E27FC236}">
                <a16:creationId xmlns:a16="http://schemas.microsoft.com/office/drawing/2014/main" id="{A209C897-6744-BE00-B392-01523A7580C2}"/>
              </a:ext>
            </a:extLst>
          </p:cNvPr>
          <p:cNvSpPr txBox="1"/>
          <p:nvPr/>
        </p:nvSpPr>
        <p:spPr>
          <a:xfrm>
            <a:off x="748352" y="1141752"/>
            <a:ext cx="10706673" cy="5190588"/>
          </a:xfrm>
          <a:prstGeom prst="rect">
            <a:avLst/>
          </a:prstGeom>
          <a:noFill/>
        </p:spPr>
        <p:txBody>
          <a:bodyPr wrap="square" lIns="91440" tIns="45720" rIns="91440" bIns="45720" anchor="t">
            <a:spAutoFit/>
          </a:bodyPr>
          <a:lstStyle/>
          <a:p>
            <a:pPr marL="342900" indent="-342900">
              <a:lnSpc>
                <a:spcPct val="150000"/>
              </a:lnSpc>
              <a:buFont typeface="Arial" panose="020B0604020202020204" pitchFamily="34" charset="0"/>
              <a:buChar char="•"/>
              <a:tabLst>
                <a:tab pos="810717" algn="l"/>
              </a:tabLst>
            </a:pPr>
            <a:r>
              <a:rPr lang="en-US" sz="2000" dirty="0">
                <a:solidFill>
                  <a:srgbClr val="000000"/>
                </a:solidFill>
              </a:rPr>
              <a:t>Only breaches of ASBCPA, or gang related injunctions (</a:t>
            </a:r>
            <a:r>
              <a:rPr lang="en-US" sz="2000" dirty="0" err="1">
                <a:solidFill>
                  <a:srgbClr val="000000"/>
                </a:solidFill>
              </a:rPr>
              <a:t>Gangbos</a:t>
            </a:r>
            <a:r>
              <a:rPr lang="en-US" sz="2000" dirty="0">
                <a:solidFill>
                  <a:srgbClr val="000000"/>
                </a:solidFill>
              </a:rPr>
              <a:t>), are considered criminal:</a:t>
            </a:r>
          </a:p>
          <a:p>
            <a:pPr marL="908253">
              <a:lnSpc>
                <a:spcPct val="150000"/>
              </a:lnSpc>
              <a:tabLst>
                <a:tab pos="1267917" algn="l"/>
              </a:tabLst>
            </a:pPr>
            <a:r>
              <a:rPr lang="en-US" sz="2000" dirty="0">
                <a:solidFill>
                  <a:srgbClr val="000000"/>
                </a:solidFill>
              </a:rPr>
              <a:t>•	The initial applications are funded by civil legal aid</a:t>
            </a:r>
          </a:p>
          <a:p>
            <a:pPr marL="450850" indent="-450850">
              <a:lnSpc>
                <a:spcPct val="150000"/>
              </a:lnSpc>
              <a:tabLst>
                <a:tab pos="810717" algn="l"/>
              </a:tabLst>
            </a:pPr>
            <a:r>
              <a:rPr lang="en-US" sz="2000" dirty="0">
                <a:solidFill>
                  <a:srgbClr val="000000"/>
                </a:solidFill>
              </a:rPr>
              <a:t>•	Evidence is mandatory in all contempt / breach of ASBCPA applications:</a:t>
            </a:r>
          </a:p>
          <a:p>
            <a:pPr marL="908253">
              <a:lnSpc>
                <a:spcPct val="150000"/>
              </a:lnSpc>
              <a:tabLst>
                <a:tab pos="1267917" algn="l"/>
              </a:tabLst>
            </a:pPr>
            <a:r>
              <a:rPr lang="en-US" sz="2000" dirty="0">
                <a:solidFill>
                  <a:srgbClr val="000000"/>
                </a:solidFill>
              </a:rPr>
              <a:t>•	If the evidence is not submitted the application cannot be processed</a:t>
            </a:r>
          </a:p>
          <a:p>
            <a:pPr marL="1252538" indent="-344488">
              <a:lnSpc>
                <a:spcPct val="150000"/>
              </a:lnSpc>
              <a:tabLst>
                <a:tab pos="1267917" algn="l"/>
              </a:tabLst>
            </a:pPr>
            <a:r>
              <a:rPr lang="en-US" sz="2000" dirty="0">
                <a:solidFill>
                  <a:srgbClr val="000000"/>
                </a:solidFill>
              </a:rPr>
              <a:t>•	If there is limited evidence, explain the reason why when you submit the form</a:t>
            </a:r>
          </a:p>
          <a:p>
            <a:pPr marL="450850" indent="-450850">
              <a:lnSpc>
                <a:spcPct val="150000"/>
              </a:lnSpc>
              <a:tabLst>
                <a:tab pos="810717" algn="l"/>
              </a:tabLst>
            </a:pPr>
            <a:r>
              <a:rPr lang="en-US" sz="2000" dirty="0">
                <a:solidFill>
                  <a:srgbClr val="000000"/>
                </a:solidFill>
              </a:rPr>
              <a:t>•	Section 6 of the Criminal Legal Aid Manual (CLAM) gives details of when an existing </a:t>
            </a:r>
          </a:p>
          <a:p>
            <a:pPr marL="809625" indent="-358775">
              <a:lnSpc>
                <a:spcPct val="150000"/>
              </a:lnSpc>
            </a:pPr>
            <a:r>
              <a:rPr lang="en-US" sz="2000" dirty="0">
                <a:solidFill>
                  <a:srgbClr val="000000"/>
                </a:solidFill>
              </a:rPr>
              <a:t>representation order will cover incidental proceedings</a:t>
            </a:r>
          </a:p>
          <a:p>
            <a:pPr marL="450850" indent="-450850">
              <a:lnSpc>
                <a:spcPct val="150000"/>
              </a:lnSpc>
              <a:tabLst>
                <a:tab pos="810717" algn="l"/>
              </a:tabLst>
            </a:pPr>
            <a:r>
              <a:rPr lang="en-US" sz="2000" dirty="0">
                <a:solidFill>
                  <a:srgbClr val="000000"/>
                </a:solidFill>
              </a:rPr>
              <a:t>•	Section 23 of the CLAM gives specific guidance on Proceeds Of Crime Act proceedings</a:t>
            </a:r>
          </a:p>
          <a:p>
            <a:pPr marL="450850" indent="-450850">
              <a:lnSpc>
                <a:spcPct val="150000"/>
              </a:lnSpc>
              <a:tabLst>
                <a:tab pos="810717" algn="l"/>
              </a:tabLst>
            </a:pPr>
            <a:r>
              <a:rPr lang="en-US" sz="2000" dirty="0">
                <a:solidFill>
                  <a:srgbClr val="000000"/>
                </a:solidFill>
              </a:rPr>
              <a:t>•	Section 26 of the CLAM gives details of prescribed Proceedings</a:t>
            </a:r>
          </a:p>
          <a:p>
            <a:pPr marL="800100" lvl="1" indent="-342900">
              <a:lnSpc>
                <a:spcPct val="150000"/>
              </a:lnSpc>
              <a:spcBef>
                <a:spcPts val="600"/>
              </a:spcBef>
              <a:spcAft>
                <a:spcPts val="600"/>
              </a:spcAft>
              <a:buFont typeface="Arial" panose="020B0604020202020204" pitchFamily="34" charset="0"/>
              <a:buChar char="•"/>
            </a:pPr>
            <a:endParaRPr lang="en-GB" sz="2000" b="0" i="0" dirty="0">
              <a:solidFill>
                <a:srgbClr val="424242"/>
              </a:solidFill>
              <a:effectLst/>
              <a:cs typeface="Arial"/>
            </a:endParaRPr>
          </a:p>
        </p:txBody>
      </p:sp>
      <p:sp>
        <p:nvSpPr>
          <p:cNvPr id="7" name="Slide Number Placeholder 6">
            <a:extLst>
              <a:ext uri="{FF2B5EF4-FFF2-40B4-BE49-F238E27FC236}">
                <a16:creationId xmlns:a16="http://schemas.microsoft.com/office/drawing/2014/main" id="{9145AF56-58BF-D93A-6B5C-8E5AAFF0B499}"/>
              </a:ext>
            </a:extLst>
          </p:cNvPr>
          <p:cNvSpPr>
            <a:spLocks noGrp="1"/>
          </p:cNvSpPr>
          <p:nvPr>
            <p:ph type="sldNum" sz="quarter" idx="12"/>
          </p:nvPr>
        </p:nvSpPr>
        <p:spPr/>
        <p:txBody>
          <a:bodyPr/>
          <a:lstStyle/>
          <a:p>
            <a:fld id="{C0189ED6-F87B-4BC1-907E-EF602CA5C674}" type="slidenum">
              <a:rPr lang="en-GB" smtClean="0"/>
              <a:t>24</a:t>
            </a:fld>
            <a:endParaRPr lang="en-GB"/>
          </a:p>
        </p:txBody>
      </p:sp>
    </p:spTree>
    <p:extLst>
      <p:ext uri="{BB962C8B-B14F-4D97-AF65-F5344CB8AC3E}">
        <p14:creationId xmlns:p14="http://schemas.microsoft.com/office/powerpoint/2010/main" val="3666687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5AAC5-C18F-BCA0-C4C3-94F4773991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18999E-7C23-3BC9-C906-4863BE8E68AD}"/>
              </a:ext>
            </a:extLst>
          </p:cNvPr>
          <p:cNvSpPr>
            <a:spLocks noGrp="1"/>
          </p:cNvSpPr>
          <p:nvPr>
            <p:ph type="title"/>
          </p:nvPr>
        </p:nvSpPr>
        <p:spPr>
          <a:xfrm>
            <a:off x="452767" y="390243"/>
            <a:ext cx="10728000" cy="900000"/>
          </a:xfrm>
        </p:spPr>
        <p:txBody>
          <a:bodyPr/>
          <a:lstStyle/>
          <a:p>
            <a:r>
              <a:rPr lang="en-US" dirty="0">
                <a:solidFill>
                  <a:srgbClr val="276160"/>
                </a:solidFill>
                <a:cs typeface="Arial"/>
              </a:rPr>
              <a:t>Youths</a:t>
            </a:r>
            <a:endParaRPr lang="en-US" sz="2400" dirty="0">
              <a:cs typeface="Arial"/>
            </a:endParaRPr>
          </a:p>
        </p:txBody>
      </p:sp>
      <p:sp>
        <p:nvSpPr>
          <p:cNvPr id="10" name="Footer Placeholder 4">
            <a:extLst>
              <a:ext uri="{FF2B5EF4-FFF2-40B4-BE49-F238E27FC236}">
                <a16:creationId xmlns:a16="http://schemas.microsoft.com/office/drawing/2014/main" id="{A0AA60CD-3A08-4556-C178-E832E7E749A2}"/>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5" name="TextBox 4">
            <a:extLst>
              <a:ext uri="{FF2B5EF4-FFF2-40B4-BE49-F238E27FC236}">
                <a16:creationId xmlns:a16="http://schemas.microsoft.com/office/drawing/2014/main" id="{70357BD7-5BE4-CF11-D43E-B8DBB2478DD3}"/>
              </a:ext>
            </a:extLst>
          </p:cNvPr>
          <p:cNvSpPr txBox="1"/>
          <p:nvPr/>
        </p:nvSpPr>
        <p:spPr>
          <a:xfrm>
            <a:off x="452767" y="1490008"/>
            <a:ext cx="11084658" cy="3279809"/>
          </a:xfrm>
          <a:prstGeom prst="rect">
            <a:avLst/>
          </a:prstGeom>
          <a:noFill/>
        </p:spPr>
        <p:txBody>
          <a:bodyPr wrap="square" lIns="91440" tIns="45720" rIns="91440" bIns="45720" anchor="t">
            <a:spAutoFit/>
          </a:bodyPr>
          <a:lstStyle/>
          <a:p>
            <a:pPr marL="91440">
              <a:lnSpc>
                <a:spcPct val="200000"/>
              </a:lnSpc>
              <a:spcBef>
                <a:spcPts val="0"/>
              </a:spcBef>
              <a:spcAft>
                <a:spcPts val="400"/>
              </a:spcAft>
            </a:pPr>
            <a:r>
              <a:rPr lang="en-GB" sz="2000" dirty="0">
                <a:solidFill>
                  <a:srgbClr val="000000"/>
                </a:solidFill>
              </a:rPr>
              <a:t>Do not mark a youth case as non-means tested automatically.</a:t>
            </a:r>
          </a:p>
          <a:p>
            <a:pPr marL="91440">
              <a:lnSpc>
                <a:spcPct val="200000"/>
              </a:lnSpc>
              <a:spcBef>
                <a:spcPts val="0"/>
              </a:spcBef>
              <a:spcAft>
                <a:spcPts val="400"/>
              </a:spcAft>
            </a:pPr>
            <a:r>
              <a:rPr lang="en-GB" sz="2000" dirty="0">
                <a:solidFill>
                  <a:srgbClr val="000000"/>
                </a:solidFill>
              </a:rPr>
              <a:t>Check the case type first:</a:t>
            </a:r>
          </a:p>
          <a:p>
            <a:pPr marL="809625" indent="-361950">
              <a:lnSpc>
                <a:spcPct val="200000"/>
              </a:lnSpc>
              <a:spcBef>
                <a:spcPts val="0"/>
              </a:spcBef>
              <a:spcAft>
                <a:spcPts val="400"/>
              </a:spcAft>
              <a:buFont typeface="Arial"/>
              <a:buChar char="•"/>
            </a:pPr>
            <a:r>
              <a:rPr lang="en-GB" sz="2000" dirty="0">
                <a:solidFill>
                  <a:srgbClr val="000000"/>
                </a:solidFill>
              </a:rPr>
              <a:t>Breach of ASBCPA or contempt in Youth Court: select </a:t>
            </a:r>
            <a:r>
              <a:rPr lang="en-GB" sz="2000" b="1" dirty="0">
                <a:solidFill>
                  <a:srgbClr val="000000"/>
                </a:solidFill>
              </a:rPr>
              <a:t>No</a:t>
            </a:r>
            <a:r>
              <a:rPr lang="en-GB" sz="2000" dirty="0">
                <a:solidFill>
                  <a:srgbClr val="000000"/>
                </a:solidFill>
              </a:rPr>
              <a:t>.</a:t>
            </a:r>
          </a:p>
          <a:p>
            <a:pPr marL="809625" indent="-361950">
              <a:lnSpc>
                <a:spcPct val="200000"/>
              </a:lnSpc>
              <a:spcBef>
                <a:spcPts val="0"/>
              </a:spcBef>
              <a:spcAft>
                <a:spcPts val="400"/>
              </a:spcAft>
              <a:buFont typeface="Arial"/>
              <a:buChar char="•"/>
            </a:pPr>
            <a:r>
              <a:rPr lang="en-GB" sz="2000" dirty="0">
                <a:solidFill>
                  <a:srgbClr val="000000"/>
                </a:solidFill>
              </a:rPr>
              <a:t>Theft in Youth Court: select </a:t>
            </a:r>
            <a:r>
              <a:rPr lang="en-GB" sz="2000" b="1" dirty="0">
                <a:solidFill>
                  <a:srgbClr val="000000"/>
                </a:solidFill>
              </a:rPr>
              <a:t>Yes</a:t>
            </a:r>
            <a:r>
              <a:rPr lang="en-GB" sz="2000" dirty="0">
                <a:solidFill>
                  <a:srgbClr val="000000"/>
                </a:solidFill>
              </a:rPr>
              <a:t>.</a:t>
            </a:r>
          </a:p>
          <a:p>
            <a:pPr marL="809625" indent="-361950">
              <a:lnSpc>
                <a:spcPct val="200000"/>
              </a:lnSpc>
              <a:spcBef>
                <a:spcPts val="0"/>
              </a:spcBef>
              <a:spcAft>
                <a:spcPts val="400"/>
              </a:spcAft>
              <a:buFont typeface="Arial"/>
              <a:buChar char="•"/>
            </a:pPr>
            <a:r>
              <a:rPr lang="en-GB" sz="2000" dirty="0">
                <a:solidFill>
                  <a:srgbClr val="000000"/>
                </a:solidFill>
              </a:rPr>
              <a:t>A youth may be passported, but means testing still depends on the offence</a:t>
            </a:r>
            <a:endParaRPr lang="en-GB" sz="2000" b="0" dirty="0">
              <a:solidFill>
                <a:srgbClr val="000000"/>
              </a:solidFill>
            </a:endParaRPr>
          </a:p>
        </p:txBody>
      </p:sp>
      <p:sp>
        <p:nvSpPr>
          <p:cNvPr id="7" name="Slide Number Placeholder 6">
            <a:extLst>
              <a:ext uri="{FF2B5EF4-FFF2-40B4-BE49-F238E27FC236}">
                <a16:creationId xmlns:a16="http://schemas.microsoft.com/office/drawing/2014/main" id="{CF612583-070F-FC92-2CA9-53E43360DD7E}"/>
              </a:ext>
            </a:extLst>
          </p:cNvPr>
          <p:cNvSpPr>
            <a:spLocks noGrp="1"/>
          </p:cNvSpPr>
          <p:nvPr>
            <p:ph type="sldNum" sz="quarter" idx="12"/>
          </p:nvPr>
        </p:nvSpPr>
        <p:spPr/>
        <p:txBody>
          <a:bodyPr/>
          <a:lstStyle/>
          <a:p>
            <a:fld id="{C0189ED6-F87B-4BC1-907E-EF602CA5C674}" type="slidenum">
              <a:rPr lang="en-GB" smtClean="0"/>
              <a:t>25</a:t>
            </a:fld>
            <a:endParaRPr lang="en-GB"/>
          </a:p>
        </p:txBody>
      </p:sp>
    </p:spTree>
    <p:extLst>
      <p:ext uri="{BB962C8B-B14F-4D97-AF65-F5344CB8AC3E}">
        <p14:creationId xmlns:p14="http://schemas.microsoft.com/office/powerpoint/2010/main" val="1165466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380783-512C-F118-7B48-B534AFD07C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F7C2D0-6EA7-E30F-C4B9-601AEF018BC8}"/>
              </a:ext>
            </a:extLst>
          </p:cNvPr>
          <p:cNvSpPr txBox="1">
            <a:spLocks noGrp="1"/>
          </p:cNvSpPr>
          <p:nvPr>
            <p:ph type="title" idx="4294967295"/>
          </p:nvPr>
        </p:nvSpPr>
        <p:spPr>
          <a:xfrm>
            <a:off x="804866" y="2322035"/>
            <a:ext cx="10017463" cy="17610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400" b="1" kern="1200">
                <a:solidFill>
                  <a:schemeClr val="accent1"/>
                </a:solidFill>
                <a:latin typeface="+mj-lt"/>
                <a:ea typeface="+mj-ea"/>
                <a:cs typeface="+mj-cs"/>
              </a:defRPr>
            </a:lvl1pPr>
          </a:lstStyle>
          <a:p>
            <a:pPr marL="0"/>
            <a:r>
              <a:rPr kumimoji="0" lang="en-US" sz="3200" b="1" i="0" u="none" strike="noStrike" kern="1200" cap="none" spc="0" normalizeH="0" baseline="0" noProof="0" dirty="0">
                <a:ln>
                  <a:noFill/>
                </a:ln>
                <a:solidFill>
                  <a:schemeClr val="tx1"/>
                </a:solidFill>
                <a:effectLst/>
                <a:uLnTx/>
                <a:uFillTx/>
                <a:latin typeface="Arial"/>
                <a:ea typeface="+mj-ea"/>
                <a:cs typeface="+mj-cs"/>
              </a:rPr>
              <a:t>Cost limitations, prior authority, further breaches and RDCO’s</a:t>
            </a:r>
            <a:br>
              <a:rPr kumimoji="0" lang="en-US" sz="3200" b="1" i="0" u="none" strike="noStrike" kern="1200" cap="none" spc="0" normalizeH="0" baseline="0" noProof="0" dirty="0">
                <a:ln>
                  <a:noFill/>
                </a:ln>
                <a:solidFill>
                  <a:schemeClr val="tx1"/>
                </a:solidFill>
                <a:effectLst/>
                <a:uLnTx/>
                <a:uFillTx/>
                <a:latin typeface="Arial"/>
                <a:ea typeface="+mj-ea"/>
                <a:cs typeface="+mj-cs"/>
              </a:rPr>
            </a:br>
            <a:br>
              <a:rPr lang="en-US" dirty="0">
                <a:solidFill>
                  <a:srgbClr val="276160"/>
                </a:solidFill>
                <a:latin typeface="Arial" panose="020B0604020202020204" pitchFamily="34" charset="0"/>
                <a:cs typeface="Arial" panose="020B0604020202020204" pitchFamily="34" charset="0"/>
              </a:rPr>
            </a:br>
            <a:endParaRPr kumimoji="0" lang="en-US" sz="2400" b="1" i="0" u="none" strike="noStrike" kern="1200" cap="none" spc="0" normalizeH="0" baseline="0" noProof="0" dirty="0">
              <a:ln>
                <a:noFill/>
              </a:ln>
              <a:solidFill>
                <a:srgbClr val="276160"/>
              </a:solidFill>
              <a:effectLst/>
              <a:uLnTx/>
              <a:uFillTx/>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a:ln>
                <a:noFill/>
              </a:ln>
              <a:solidFill>
                <a:schemeClr val="tx1"/>
              </a:solidFill>
              <a:effectLst/>
              <a:uLnTx/>
              <a:uFillTx/>
              <a:latin typeface="+mj-lt"/>
              <a:ea typeface="+mj-ea"/>
              <a:cs typeface="Arial"/>
            </a:endParaRPr>
          </a:p>
        </p:txBody>
      </p:sp>
    </p:spTree>
    <p:extLst>
      <p:ext uri="{BB962C8B-B14F-4D97-AF65-F5344CB8AC3E}">
        <p14:creationId xmlns:p14="http://schemas.microsoft.com/office/powerpoint/2010/main" val="40067930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F43D7-4A67-DD8F-ED5C-85DAF9FF7D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8918BA-1430-B7C7-0CAE-FC92BDFF3F6B}"/>
              </a:ext>
            </a:extLst>
          </p:cNvPr>
          <p:cNvSpPr>
            <a:spLocks noGrp="1"/>
          </p:cNvSpPr>
          <p:nvPr>
            <p:ph type="title"/>
          </p:nvPr>
        </p:nvSpPr>
        <p:spPr>
          <a:xfrm>
            <a:off x="452767" y="390243"/>
            <a:ext cx="10728000" cy="900000"/>
          </a:xfrm>
        </p:spPr>
        <p:txBody>
          <a:bodyPr/>
          <a:lstStyle/>
          <a:p>
            <a:r>
              <a:rPr lang="en-US" dirty="0">
                <a:solidFill>
                  <a:srgbClr val="276160"/>
                </a:solidFill>
                <a:cs typeface="Arial"/>
              </a:rPr>
              <a:t>Cost limitations</a:t>
            </a:r>
            <a:endParaRPr lang="en-US" sz="2400" dirty="0">
              <a:solidFill>
                <a:srgbClr val="276160"/>
              </a:solidFill>
              <a:cs typeface="Arial"/>
            </a:endParaRPr>
          </a:p>
        </p:txBody>
      </p:sp>
      <p:sp>
        <p:nvSpPr>
          <p:cNvPr id="10" name="Footer Placeholder 4">
            <a:extLst>
              <a:ext uri="{FF2B5EF4-FFF2-40B4-BE49-F238E27FC236}">
                <a16:creationId xmlns:a16="http://schemas.microsoft.com/office/drawing/2014/main" id="{F0157776-6940-F7F0-F62F-5AB663ED9AFA}"/>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5" name="TextBox 4">
            <a:extLst>
              <a:ext uri="{FF2B5EF4-FFF2-40B4-BE49-F238E27FC236}">
                <a16:creationId xmlns:a16="http://schemas.microsoft.com/office/drawing/2014/main" id="{03CAB751-0F17-59AD-E3B9-98BBEE784111}"/>
              </a:ext>
            </a:extLst>
          </p:cNvPr>
          <p:cNvSpPr txBox="1"/>
          <p:nvPr/>
        </p:nvSpPr>
        <p:spPr>
          <a:xfrm>
            <a:off x="452767" y="1290243"/>
            <a:ext cx="11084658" cy="4651979"/>
          </a:xfrm>
          <a:prstGeom prst="rect">
            <a:avLst/>
          </a:prstGeom>
          <a:noFill/>
        </p:spPr>
        <p:txBody>
          <a:bodyPr wrap="square" lIns="91440" tIns="45720" rIns="91440" bIns="45720" anchor="t">
            <a:spAutoFit/>
          </a:bodyPr>
          <a:lstStyle/>
          <a:p>
            <a:pPr>
              <a:lnSpc>
                <a:spcPct val="150000"/>
              </a:lnSpc>
            </a:pPr>
            <a:r>
              <a:rPr lang="en-US" sz="2000" dirty="0">
                <a:cs typeface="Arial" panose="020B0604020202020204" pitchFamily="34" charset="0"/>
              </a:rPr>
              <a:t>All representation orders issued for contempt matters will have an initial cost limit of £1574.06:</a:t>
            </a:r>
          </a:p>
          <a:p>
            <a:pPr indent="536575">
              <a:lnSpc>
                <a:spcPct val="150000"/>
              </a:lnSpc>
            </a:pPr>
            <a:r>
              <a:rPr lang="en-US" sz="2000" dirty="0">
                <a:cs typeface="Arial" panose="020B0604020202020204" pitchFamily="34" charset="0"/>
              </a:rPr>
              <a:t>•	You can apply to extend this limit at any time before the case concludes</a:t>
            </a:r>
            <a:endParaRPr lang="en-GB" sz="2000" dirty="0">
              <a:cs typeface="Arial" panose="020B0604020202020204" pitchFamily="34" charset="0"/>
            </a:endParaRPr>
          </a:p>
          <a:p>
            <a:pPr indent="536575">
              <a:lnSpc>
                <a:spcPct val="150000"/>
              </a:lnSpc>
            </a:pPr>
            <a:r>
              <a:rPr lang="en-US" sz="2000" dirty="0">
                <a:cs typeface="Arial" panose="020B0604020202020204" pitchFamily="34" charset="0"/>
              </a:rPr>
              <a:t>•	Any request must be made before the work has been undertaken</a:t>
            </a:r>
          </a:p>
          <a:p>
            <a:pPr>
              <a:lnSpc>
                <a:spcPct val="150000"/>
              </a:lnSpc>
            </a:pPr>
            <a:r>
              <a:rPr lang="en-US" sz="2000" dirty="0">
                <a:cs typeface="Arial" panose="020B0604020202020204" pitchFamily="34" charset="0"/>
              </a:rPr>
              <a:t>To extend the limit:</a:t>
            </a:r>
          </a:p>
          <a:p>
            <a:pPr indent="536575">
              <a:lnSpc>
                <a:spcPct val="150000"/>
              </a:lnSpc>
            </a:pPr>
            <a:r>
              <a:rPr lang="en-US" sz="2000" dirty="0">
                <a:cs typeface="Arial" panose="020B0604020202020204" pitchFamily="34" charset="0"/>
              </a:rPr>
              <a:t>•	Email: </a:t>
            </a:r>
            <a:r>
              <a:rPr lang="en-US" sz="2000" u="sng" dirty="0">
                <a:cs typeface="Arial" panose="020B0604020202020204" pitchFamily="34" charset="0"/>
                <a:hlinkClick r:id="rId3"/>
              </a:rPr>
              <a:t>CNTP.extensions@justice.gov.uk</a:t>
            </a:r>
            <a:r>
              <a:rPr lang="en-GB" sz="2000" dirty="0">
                <a:cs typeface="Arial" panose="020B0604020202020204" pitchFamily="34" charset="0"/>
              </a:rPr>
              <a:t> </a:t>
            </a:r>
          </a:p>
          <a:p>
            <a:pPr indent="536575">
              <a:lnSpc>
                <a:spcPct val="150000"/>
              </a:lnSpc>
            </a:pPr>
            <a:r>
              <a:rPr lang="en-US" sz="2000" dirty="0">
                <a:cs typeface="Arial" panose="020B0604020202020204" pitchFamily="34" charset="0"/>
              </a:rPr>
              <a:t>•	Include your clients name and CNTP number in the subject</a:t>
            </a:r>
            <a:endParaRPr lang="en-GB" sz="2000" dirty="0">
              <a:cs typeface="Arial" panose="020B0604020202020204" pitchFamily="34" charset="0"/>
            </a:endParaRPr>
          </a:p>
          <a:p>
            <a:pPr>
              <a:lnSpc>
                <a:spcPct val="150000"/>
              </a:lnSpc>
            </a:pPr>
            <a:r>
              <a:rPr lang="en-US" sz="2000" dirty="0">
                <a:cs typeface="Arial" panose="020B0604020202020204" pitchFamily="34" charset="0"/>
              </a:rPr>
              <a:t>Provide details of:</a:t>
            </a:r>
            <a:endParaRPr lang="en-GB" sz="2000" dirty="0">
              <a:cs typeface="Arial" panose="020B0604020202020204" pitchFamily="34" charset="0"/>
            </a:endParaRPr>
          </a:p>
          <a:p>
            <a:pPr indent="536575">
              <a:lnSpc>
                <a:spcPct val="150000"/>
              </a:lnSpc>
            </a:pPr>
            <a:r>
              <a:rPr lang="en-US" sz="2000" dirty="0">
                <a:cs typeface="Arial" panose="020B0604020202020204" pitchFamily="34" charset="0"/>
              </a:rPr>
              <a:t>•	Work completed</a:t>
            </a:r>
            <a:endParaRPr lang="en-GB" sz="2000" dirty="0">
              <a:cs typeface="Arial" panose="020B0604020202020204" pitchFamily="34" charset="0"/>
            </a:endParaRPr>
          </a:p>
          <a:p>
            <a:pPr indent="536575">
              <a:lnSpc>
                <a:spcPct val="150000"/>
              </a:lnSpc>
            </a:pPr>
            <a:r>
              <a:rPr lang="en-US" sz="2000" dirty="0">
                <a:cs typeface="Arial" panose="020B0604020202020204" pitchFamily="34" charset="0"/>
              </a:rPr>
              <a:t>•	Further work required</a:t>
            </a:r>
            <a:endParaRPr lang="en-GB" sz="2000" dirty="0">
              <a:cs typeface="Arial" panose="020B0604020202020204" pitchFamily="34" charset="0"/>
            </a:endParaRPr>
          </a:p>
          <a:p>
            <a:pPr indent="536575">
              <a:lnSpc>
                <a:spcPct val="150000"/>
              </a:lnSpc>
            </a:pPr>
            <a:r>
              <a:rPr lang="en-US" sz="2000" dirty="0">
                <a:cs typeface="Arial" panose="020B0604020202020204" pitchFamily="34" charset="0"/>
              </a:rPr>
              <a:t>•	New limit requested</a:t>
            </a:r>
            <a:endParaRPr lang="en-GB" sz="2000" dirty="0">
              <a:cs typeface="Arial" panose="020B0604020202020204" pitchFamily="34" charset="0"/>
            </a:endParaRPr>
          </a:p>
        </p:txBody>
      </p:sp>
      <p:sp>
        <p:nvSpPr>
          <p:cNvPr id="7" name="Slide Number Placeholder 6">
            <a:extLst>
              <a:ext uri="{FF2B5EF4-FFF2-40B4-BE49-F238E27FC236}">
                <a16:creationId xmlns:a16="http://schemas.microsoft.com/office/drawing/2014/main" id="{3F36EBCD-FD3C-032A-2D0C-608B82F4D77B}"/>
              </a:ext>
            </a:extLst>
          </p:cNvPr>
          <p:cNvSpPr>
            <a:spLocks noGrp="1"/>
          </p:cNvSpPr>
          <p:nvPr>
            <p:ph type="sldNum" sz="quarter" idx="12"/>
          </p:nvPr>
        </p:nvSpPr>
        <p:spPr/>
        <p:txBody>
          <a:bodyPr/>
          <a:lstStyle/>
          <a:p>
            <a:fld id="{C0189ED6-F87B-4BC1-907E-EF602CA5C674}" type="slidenum">
              <a:rPr lang="en-GB" smtClean="0"/>
              <a:t>27</a:t>
            </a:fld>
            <a:endParaRPr lang="en-GB"/>
          </a:p>
        </p:txBody>
      </p:sp>
    </p:spTree>
    <p:extLst>
      <p:ext uri="{BB962C8B-B14F-4D97-AF65-F5344CB8AC3E}">
        <p14:creationId xmlns:p14="http://schemas.microsoft.com/office/powerpoint/2010/main" val="1030051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56A1C0BF-6CCA-3B02-F570-8F899E824C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DFB0AE-866E-6A1D-FCB5-5FC30C2B77F8}"/>
              </a:ext>
            </a:extLst>
          </p:cNvPr>
          <p:cNvSpPr>
            <a:spLocks noGrp="1"/>
          </p:cNvSpPr>
          <p:nvPr>
            <p:ph type="title"/>
          </p:nvPr>
        </p:nvSpPr>
        <p:spPr>
          <a:xfrm>
            <a:off x="452767" y="390243"/>
            <a:ext cx="10728000" cy="900000"/>
          </a:xfrm>
        </p:spPr>
        <p:txBody>
          <a:bodyPr/>
          <a:lstStyle/>
          <a:p>
            <a:r>
              <a:rPr lang="en-US" dirty="0">
                <a:solidFill>
                  <a:srgbClr val="276160"/>
                </a:solidFill>
              </a:rPr>
              <a:t>Prior Authority</a:t>
            </a:r>
            <a:endParaRPr lang="en-GB" sz="2400" dirty="0">
              <a:solidFill>
                <a:srgbClr val="276160"/>
              </a:solidFill>
            </a:endParaRPr>
          </a:p>
        </p:txBody>
      </p:sp>
      <p:sp>
        <p:nvSpPr>
          <p:cNvPr id="10" name="Footer Placeholder 4">
            <a:extLst>
              <a:ext uri="{FF2B5EF4-FFF2-40B4-BE49-F238E27FC236}">
                <a16:creationId xmlns:a16="http://schemas.microsoft.com/office/drawing/2014/main" id="{39265724-20B1-B852-DBCD-F091D1648AED}"/>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5" name="TextBox 4">
            <a:extLst>
              <a:ext uri="{FF2B5EF4-FFF2-40B4-BE49-F238E27FC236}">
                <a16:creationId xmlns:a16="http://schemas.microsoft.com/office/drawing/2014/main" id="{3B72A7C5-0408-C66F-3223-AF5FC32ACB8F}"/>
              </a:ext>
            </a:extLst>
          </p:cNvPr>
          <p:cNvSpPr txBox="1"/>
          <p:nvPr/>
        </p:nvSpPr>
        <p:spPr>
          <a:xfrm>
            <a:off x="452767" y="1276135"/>
            <a:ext cx="11084658" cy="4305730"/>
          </a:xfrm>
          <a:prstGeom prst="rect">
            <a:avLst/>
          </a:prstGeom>
          <a:noFill/>
        </p:spPr>
        <p:txBody>
          <a:bodyPr wrap="square" lIns="91440" tIns="45720" rIns="91440" bIns="45720" anchor="t">
            <a:spAutoFit/>
          </a:bodyPr>
          <a:lstStyle/>
          <a:p>
            <a:pPr>
              <a:lnSpc>
                <a:spcPct val="200000"/>
              </a:lnSpc>
            </a:pPr>
            <a:r>
              <a:rPr lang="en-US" sz="2000" dirty="0">
                <a:cs typeface="Arial" panose="020B0604020202020204" pitchFamily="34" charset="0"/>
              </a:rPr>
              <a:t>Non-means tested cases do not have a MAAT reference:</a:t>
            </a:r>
          </a:p>
          <a:p>
            <a:pPr marL="892175" indent="-355600">
              <a:lnSpc>
                <a:spcPct val="200000"/>
              </a:lnSpc>
              <a:buFont typeface="Arial" panose="020B0604020202020204" pitchFamily="34" charset="0"/>
              <a:buChar char="•"/>
            </a:pPr>
            <a:r>
              <a:rPr lang="en-US" sz="2000" dirty="0">
                <a:cs typeface="Arial" panose="020B0604020202020204" pitchFamily="34" charset="0"/>
              </a:rPr>
              <a:t>You cannot request through the CRM4 portal</a:t>
            </a:r>
          </a:p>
          <a:p>
            <a:pPr>
              <a:lnSpc>
                <a:spcPct val="200000"/>
              </a:lnSpc>
            </a:pPr>
            <a:r>
              <a:rPr lang="en-US" sz="2000" dirty="0">
                <a:cs typeface="Arial" panose="020B0604020202020204" pitchFamily="34" charset="0"/>
              </a:rPr>
              <a:t>To request a prior authority:</a:t>
            </a:r>
          </a:p>
          <a:p>
            <a:pPr marL="892175" indent="-355600">
              <a:lnSpc>
                <a:spcPct val="200000"/>
              </a:lnSpc>
            </a:pPr>
            <a:r>
              <a:rPr lang="en-US" sz="2000" dirty="0">
                <a:cs typeface="Arial" panose="020B0604020202020204" pitchFamily="34" charset="0"/>
              </a:rPr>
              <a:t>•	Email: </a:t>
            </a:r>
            <a:r>
              <a:rPr lang="en-US" sz="2000" u="sng" dirty="0">
                <a:cs typeface="Arial" panose="020B0604020202020204" pitchFamily="34" charset="0"/>
                <a:hlinkClick r:id="rId3"/>
              </a:rPr>
              <a:t>CNTP.extensions@justice.gov.uk</a:t>
            </a:r>
            <a:r>
              <a:rPr lang="en-GB" sz="2000" dirty="0">
                <a:cs typeface="Arial" panose="020B0604020202020204" pitchFamily="34" charset="0"/>
              </a:rPr>
              <a:t> </a:t>
            </a:r>
          </a:p>
          <a:p>
            <a:pPr marL="892175" indent="-355600">
              <a:lnSpc>
                <a:spcPct val="200000"/>
              </a:lnSpc>
            </a:pPr>
            <a:r>
              <a:rPr lang="en-US" sz="2000" dirty="0">
                <a:cs typeface="Arial" panose="020B0604020202020204" pitchFamily="34" charset="0"/>
              </a:rPr>
              <a:t>•	Include your clients name and CNTP number in the subject</a:t>
            </a:r>
          </a:p>
          <a:p>
            <a:pPr marL="892175" indent="-355600">
              <a:lnSpc>
                <a:spcPct val="200000"/>
              </a:lnSpc>
            </a:pPr>
            <a:r>
              <a:rPr lang="en-US" sz="2000" dirty="0">
                <a:cs typeface="Arial" panose="020B0604020202020204" pitchFamily="34" charset="0"/>
              </a:rPr>
              <a:t>•	Provide experts quote and reasons for instruction</a:t>
            </a:r>
          </a:p>
          <a:p>
            <a:pPr marL="892175" indent="-355600">
              <a:lnSpc>
                <a:spcPct val="200000"/>
              </a:lnSpc>
            </a:pPr>
            <a:r>
              <a:rPr lang="en-US" sz="2000" dirty="0">
                <a:cs typeface="Arial" panose="020B0604020202020204" pitchFamily="34" charset="0"/>
              </a:rPr>
              <a:t>•	Confirm if joint instruction is agreed and the clients share of costs</a:t>
            </a:r>
            <a:endParaRPr lang="en-GB" sz="2000" dirty="0">
              <a:cs typeface="Arial" panose="020B0604020202020204" pitchFamily="34" charset="0"/>
            </a:endParaRPr>
          </a:p>
        </p:txBody>
      </p:sp>
      <p:sp>
        <p:nvSpPr>
          <p:cNvPr id="7" name="Slide Number Placeholder 6">
            <a:extLst>
              <a:ext uri="{FF2B5EF4-FFF2-40B4-BE49-F238E27FC236}">
                <a16:creationId xmlns:a16="http://schemas.microsoft.com/office/drawing/2014/main" id="{7ED3421B-98B3-63A8-62B5-DD2E8E3F7878}"/>
              </a:ext>
            </a:extLst>
          </p:cNvPr>
          <p:cNvSpPr>
            <a:spLocks noGrp="1"/>
          </p:cNvSpPr>
          <p:nvPr>
            <p:ph type="sldNum" sz="quarter" idx="12"/>
          </p:nvPr>
        </p:nvSpPr>
        <p:spPr/>
        <p:txBody>
          <a:bodyPr/>
          <a:lstStyle/>
          <a:p>
            <a:fld id="{C0189ED6-F87B-4BC1-907E-EF602CA5C674}" type="slidenum">
              <a:rPr lang="en-GB" smtClean="0"/>
              <a:t>28</a:t>
            </a:fld>
            <a:endParaRPr lang="en-GB"/>
          </a:p>
        </p:txBody>
      </p:sp>
    </p:spTree>
    <p:extLst>
      <p:ext uri="{BB962C8B-B14F-4D97-AF65-F5344CB8AC3E}">
        <p14:creationId xmlns:p14="http://schemas.microsoft.com/office/powerpoint/2010/main" val="29271964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293C93F3-42F8-390E-39B4-7833CFAC95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316A8B-3BD8-2DCB-D342-DA7AD952DB34}"/>
              </a:ext>
            </a:extLst>
          </p:cNvPr>
          <p:cNvSpPr>
            <a:spLocks noGrp="1"/>
          </p:cNvSpPr>
          <p:nvPr>
            <p:ph type="title"/>
          </p:nvPr>
        </p:nvSpPr>
        <p:spPr>
          <a:xfrm>
            <a:off x="452767" y="390243"/>
            <a:ext cx="10728000" cy="900000"/>
          </a:xfrm>
        </p:spPr>
        <p:txBody>
          <a:bodyPr/>
          <a:lstStyle/>
          <a:p>
            <a:r>
              <a:rPr lang="en-US" dirty="0">
                <a:solidFill>
                  <a:srgbClr val="276160"/>
                </a:solidFill>
              </a:rPr>
              <a:t>Further breaches of the same injunction</a:t>
            </a:r>
            <a:endParaRPr lang="en-GB" sz="2400" dirty="0">
              <a:solidFill>
                <a:srgbClr val="276160"/>
              </a:solidFill>
            </a:endParaRPr>
          </a:p>
        </p:txBody>
      </p:sp>
      <p:sp>
        <p:nvSpPr>
          <p:cNvPr id="10" name="Footer Placeholder 4">
            <a:extLst>
              <a:ext uri="{FF2B5EF4-FFF2-40B4-BE49-F238E27FC236}">
                <a16:creationId xmlns:a16="http://schemas.microsoft.com/office/drawing/2014/main" id="{0084E590-FF5E-92D4-9CB5-F05A7DBB0A64}"/>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5" name="TextBox 4">
            <a:extLst>
              <a:ext uri="{FF2B5EF4-FFF2-40B4-BE49-F238E27FC236}">
                <a16:creationId xmlns:a16="http://schemas.microsoft.com/office/drawing/2014/main" id="{656F3F5D-390A-554D-5D23-1541DD8D291F}"/>
              </a:ext>
            </a:extLst>
          </p:cNvPr>
          <p:cNvSpPr txBox="1"/>
          <p:nvPr/>
        </p:nvSpPr>
        <p:spPr>
          <a:xfrm>
            <a:off x="452767" y="1290243"/>
            <a:ext cx="11084658" cy="5652253"/>
          </a:xfrm>
          <a:prstGeom prst="rect">
            <a:avLst/>
          </a:prstGeom>
          <a:noFill/>
        </p:spPr>
        <p:txBody>
          <a:bodyPr wrap="square" lIns="91440" tIns="45720" rIns="91440" bIns="45720" anchor="t">
            <a:spAutoFit/>
          </a:bodyPr>
          <a:lstStyle/>
          <a:p>
            <a:pPr marL="418185" indent="-342900">
              <a:lnSpc>
                <a:spcPct val="150000"/>
              </a:lnSpc>
              <a:buFont typeface="Arial" panose="020B0604020202020204" pitchFamily="34" charset="0"/>
              <a:buChar char="•"/>
            </a:pPr>
            <a:r>
              <a:rPr lang="en-US" sz="2000" dirty="0">
                <a:solidFill>
                  <a:srgbClr val="000000"/>
                </a:solidFill>
              </a:rPr>
              <a:t>Your action depends on whether the committal hearing has happened at the point a further breach is alleged.</a:t>
            </a:r>
          </a:p>
          <a:p>
            <a:pPr marL="418185" indent="-342900">
              <a:lnSpc>
                <a:spcPct val="150000"/>
              </a:lnSpc>
              <a:buFont typeface="Arial" panose="020B0604020202020204" pitchFamily="34" charset="0"/>
              <a:buChar char="•"/>
            </a:pPr>
            <a:r>
              <a:rPr lang="en-US" sz="2000" b="1" dirty="0">
                <a:solidFill>
                  <a:srgbClr val="000000"/>
                </a:solidFill>
              </a:rPr>
              <a:t>Committal already dealt with</a:t>
            </a:r>
            <a:r>
              <a:rPr lang="en-US" sz="2000" dirty="0">
                <a:solidFill>
                  <a:srgbClr val="000000"/>
                </a:solidFill>
              </a:rPr>
              <a:t>:</a:t>
            </a:r>
          </a:p>
          <a:p>
            <a:pPr marL="875385" lvl="1" indent="-342900">
              <a:lnSpc>
                <a:spcPct val="150000"/>
              </a:lnSpc>
              <a:buFont typeface="Arial" panose="020B0604020202020204" pitchFamily="34" charset="0"/>
              <a:buChar char="•"/>
            </a:pPr>
            <a:r>
              <a:rPr lang="en-US" sz="2000" dirty="0">
                <a:solidFill>
                  <a:srgbClr val="000000"/>
                </a:solidFill>
              </a:rPr>
              <a:t>Submit a new application with evidence</a:t>
            </a:r>
          </a:p>
          <a:p>
            <a:pPr marL="418185" indent="-342900">
              <a:lnSpc>
                <a:spcPct val="150000"/>
              </a:lnSpc>
              <a:buFont typeface="Arial" panose="020B0604020202020204" pitchFamily="34" charset="0"/>
              <a:buChar char="•"/>
            </a:pPr>
            <a:r>
              <a:rPr lang="en-US" sz="2000" b="1" dirty="0">
                <a:solidFill>
                  <a:srgbClr val="000000"/>
                </a:solidFill>
              </a:rPr>
              <a:t>Committal not yet dealt with:</a:t>
            </a:r>
          </a:p>
          <a:p>
            <a:pPr marL="875385" lvl="1" indent="-342900">
              <a:lnSpc>
                <a:spcPct val="150000"/>
              </a:lnSpc>
              <a:buFont typeface="Arial" panose="020B0604020202020204" pitchFamily="34" charset="0"/>
              <a:buChar char="•"/>
            </a:pPr>
            <a:r>
              <a:rPr lang="en-US" sz="2000" dirty="0">
                <a:solidFill>
                  <a:srgbClr val="000000"/>
                </a:solidFill>
              </a:rPr>
              <a:t>To add new breaches to the representation order:</a:t>
            </a:r>
          </a:p>
          <a:p>
            <a:pPr marL="1332585" lvl="2" indent="-342900">
              <a:lnSpc>
                <a:spcPct val="150000"/>
              </a:lnSpc>
              <a:buFont typeface="Arial" panose="020B0604020202020204" pitchFamily="34" charset="0"/>
              <a:buChar char="•"/>
            </a:pPr>
            <a:r>
              <a:rPr lang="en-US" sz="2000" dirty="0">
                <a:solidFill>
                  <a:srgbClr val="000000"/>
                </a:solidFill>
              </a:rPr>
              <a:t>Email: </a:t>
            </a:r>
            <a:r>
              <a:rPr lang="en-US" sz="2000" dirty="0">
                <a:solidFill>
                  <a:srgbClr val="00A5A1"/>
                </a:solidFill>
                <a:hlinkClick r:id="rId3"/>
              </a:rPr>
              <a:t>Nationalcrimeteam@justice.gov.u</a:t>
            </a:r>
            <a:r>
              <a:rPr lang="en-US" sz="2000" spc="548" dirty="0">
                <a:solidFill>
                  <a:srgbClr val="00A5A1"/>
                </a:solidFill>
                <a:hlinkClick r:id="rId3"/>
              </a:rPr>
              <a:t>k</a:t>
            </a:r>
            <a:r>
              <a:rPr lang="en-US" sz="2000" spc="548" dirty="0">
                <a:solidFill>
                  <a:srgbClr val="00A5A1"/>
                </a:solidFill>
              </a:rPr>
              <a:t> </a:t>
            </a:r>
          </a:p>
          <a:p>
            <a:pPr marL="1332585" lvl="2" indent="-342900">
              <a:lnSpc>
                <a:spcPct val="150000"/>
              </a:lnSpc>
              <a:buFont typeface="Arial" panose="020B0604020202020204" pitchFamily="34" charset="0"/>
              <a:buChar char="•"/>
            </a:pPr>
            <a:r>
              <a:rPr lang="en-US" sz="2000" dirty="0">
                <a:solidFill>
                  <a:srgbClr val="000000"/>
                </a:solidFill>
              </a:rPr>
              <a:t>Include your clients name and </a:t>
            </a:r>
            <a:r>
              <a:rPr lang="en-US" sz="2000" u="sng" dirty="0" err="1">
                <a:solidFill>
                  <a:srgbClr val="000000"/>
                </a:solidFill>
              </a:rPr>
              <a:t>C</a:t>
            </a:r>
            <a:r>
              <a:rPr lang="en-US" sz="2000" dirty="0" err="1">
                <a:solidFill>
                  <a:srgbClr val="000000"/>
                </a:solidFill>
              </a:rPr>
              <a:t>o</a:t>
            </a:r>
            <a:r>
              <a:rPr lang="en-US" sz="2000" u="sng" dirty="0" err="1">
                <a:solidFill>
                  <a:srgbClr val="000000"/>
                </a:solidFill>
              </a:rPr>
              <a:t>NT</a:t>
            </a:r>
            <a:r>
              <a:rPr lang="en-US" sz="2000" dirty="0" err="1">
                <a:solidFill>
                  <a:srgbClr val="000000"/>
                </a:solidFill>
              </a:rPr>
              <a:t>em</a:t>
            </a:r>
            <a:r>
              <a:rPr lang="en-US" sz="2000" u="sng" dirty="0" err="1">
                <a:solidFill>
                  <a:srgbClr val="000000"/>
                </a:solidFill>
              </a:rPr>
              <a:t>P</a:t>
            </a:r>
            <a:r>
              <a:rPr lang="en-US" sz="2000" dirty="0" err="1">
                <a:solidFill>
                  <a:srgbClr val="000000"/>
                </a:solidFill>
              </a:rPr>
              <a:t>t</a:t>
            </a:r>
            <a:r>
              <a:rPr lang="en-US" sz="2000" dirty="0">
                <a:solidFill>
                  <a:srgbClr val="000000"/>
                </a:solidFill>
              </a:rPr>
              <a:t> (CNTP) number in the subject, </a:t>
            </a:r>
          </a:p>
          <a:p>
            <a:pPr marL="1332585" lvl="2" indent="-342900">
              <a:lnSpc>
                <a:spcPct val="150000"/>
              </a:lnSpc>
              <a:buFont typeface="Arial" panose="020B0604020202020204" pitchFamily="34" charset="0"/>
              <a:buChar char="•"/>
            </a:pPr>
            <a:r>
              <a:rPr lang="en-US" sz="2000" dirty="0">
                <a:solidFill>
                  <a:srgbClr val="000000"/>
                </a:solidFill>
              </a:rPr>
              <a:t>Include evidence of the further allegations</a:t>
            </a:r>
          </a:p>
          <a:p>
            <a:pPr marL="1332585" lvl="2" indent="-342900">
              <a:lnSpc>
                <a:spcPct val="150000"/>
              </a:lnSpc>
              <a:buFont typeface="Arial" panose="020B0604020202020204" pitchFamily="34" charset="0"/>
              <a:buChar char="•"/>
            </a:pPr>
            <a:r>
              <a:rPr lang="en-US" sz="2000" dirty="0">
                <a:solidFill>
                  <a:srgbClr val="000000"/>
                </a:solidFill>
              </a:rPr>
              <a:t>Request to amend the representation order</a:t>
            </a:r>
          </a:p>
          <a:p>
            <a:pPr marL="342900" indent="-342900">
              <a:lnSpc>
                <a:spcPct val="150000"/>
              </a:lnSpc>
              <a:spcAft>
                <a:spcPts val="600"/>
              </a:spcAft>
              <a:buFont typeface="Arial" panose="020B0604020202020204" pitchFamily="34" charset="0"/>
              <a:buChar char="•"/>
              <a:tabLst>
                <a:tab pos="286512" algn="l"/>
              </a:tabLst>
            </a:pPr>
            <a:endParaRPr lang="en-US" sz="2000" dirty="0">
              <a:solidFill>
                <a:srgbClr val="000000"/>
              </a:solidFill>
              <a:cs typeface="Arial"/>
            </a:endParaRPr>
          </a:p>
          <a:p>
            <a:pPr marL="342900" indent="-342900">
              <a:lnSpc>
                <a:spcPct val="150000"/>
              </a:lnSpc>
              <a:spcAft>
                <a:spcPts val="600"/>
              </a:spcAft>
              <a:buFont typeface="Arial" panose="020B0604020202020204" pitchFamily="34" charset="0"/>
              <a:buChar char="•"/>
              <a:tabLst>
                <a:tab pos="286512" algn="l"/>
              </a:tabLst>
            </a:pPr>
            <a:endParaRPr lang="en-US" sz="2000" dirty="0">
              <a:solidFill>
                <a:srgbClr val="000000"/>
              </a:solidFill>
              <a:cs typeface="Arial"/>
            </a:endParaRPr>
          </a:p>
        </p:txBody>
      </p:sp>
      <p:sp>
        <p:nvSpPr>
          <p:cNvPr id="7" name="Slide Number Placeholder 6">
            <a:extLst>
              <a:ext uri="{FF2B5EF4-FFF2-40B4-BE49-F238E27FC236}">
                <a16:creationId xmlns:a16="http://schemas.microsoft.com/office/drawing/2014/main" id="{D1CD2DFC-114D-8A4A-3F83-7E7608467E11}"/>
              </a:ext>
            </a:extLst>
          </p:cNvPr>
          <p:cNvSpPr>
            <a:spLocks noGrp="1"/>
          </p:cNvSpPr>
          <p:nvPr>
            <p:ph type="sldNum" sz="quarter" idx="12"/>
          </p:nvPr>
        </p:nvSpPr>
        <p:spPr/>
        <p:txBody>
          <a:bodyPr/>
          <a:lstStyle/>
          <a:p>
            <a:fld id="{C0189ED6-F87B-4BC1-907E-EF602CA5C674}" type="slidenum">
              <a:rPr lang="en-GB" smtClean="0"/>
              <a:t>29</a:t>
            </a:fld>
            <a:endParaRPr lang="en-GB"/>
          </a:p>
        </p:txBody>
      </p:sp>
    </p:spTree>
    <p:extLst>
      <p:ext uri="{BB962C8B-B14F-4D97-AF65-F5344CB8AC3E}">
        <p14:creationId xmlns:p14="http://schemas.microsoft.com/office/powerpoint/2010/main" val="8097078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4CE2D185-4699-4F60-366F-970613451D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747605-86B1-4716-0336-C8EDBD614187}"/>
              </a:ext>
            </a:extLst>
          </p:cNvPr>
          <p:cNvSpPr>
            <a:spLocks noGrp="1"/>
          </p:cNvSpPr>
          <p:nvPr>
            <p:ph type="title"/>
          </p:nvPr>
        </p:nvSpPr>
        <p:spPr>
          <a:xfrm>
            <a:off x="753761" y="390243"/>
            <a:ext cx="10427005" cy="900000"/>
          </a:xfrm>
        </p:spPr>
        <p:txBody>
          <a:bodyPr/>
          <a:lstStyle/>
          <a:p>
            <a:r>
              <a:rPr lang="en-US" sz="2400" dirty="0">
                <a:solidFill>
                  <a:srgbClr val="276160"/>
                </a:solidFill>
              </a:rPr>
              <a:t>Gang related injunctions</a:t>
            </a:r>
            <a:endParaRPr lang="en-GB" sz="2400" dirty="0">
              <a:solidFill>
                <a:srgbClr val="276160"/>
              </a:solidFill>
            </a:endParaRPr>
          </a:p>
        </p:txBody>
      </p:sp>
      <p:sp>
        <p:nvSpPr>
          <p:cNvPr id="10" name="Footer Placeholder 4">
            <a:extLst>
              <a:ext uri="{FF2B5EF4-FFF2-40B4-BE49-F238E27FC236}">
                <a16:creationId xmlns:a16="http://schemas.microsoft.com/office/drawing/2014/main" id="{67C6EC5A-122B-E109-38B6-F9715BE7695E}"/>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5" name="TextBox 4">
            <a:extLst>
              <a:ext uri="{FF2B5EF4-FFF2-40B4-BE49-F238E27FC236}">
                <a16:creationId xmlns:a16="http://schemas.microsoft.com/office/drawing/2014/main" id="{1C4EFC5C-359E-22AA-FB15-A0D03689344A}"/>
              </a:ext>
            </a:extLst>
          </p:cNvPr>
          <p:cNvSpPr txBox="1"/>
          <p:nvPr/>
        </p:nvSpPr>
        <p:spPr>
          <a:xfrm>
            <a:off x="753761" y="1225689"/>
            <a:ext cx="11084658" cy="4190314"/>
          </a:xfrm>
          <a:prstGeom prst="rect">
            <a:avLst/>
          </a:prstGeom>
          <a:noFill/>
        </p:spPr>
        <p:txBody>
          <a:bodyPr wrap="square" lIns="91440" tIns="45720" rIns="91440" bIns="45720" anchor="t">
            <a:spAutoFit/>
          </a:bodyPr>
          <a:lstStyle/>
          <a:p>
            <a:pPr marL="342900" lvl="0" indent="-342900">
              <a:lnSpc>
                <a:spcPct val="150000"/>
              </a:lnSpc>
              <a:buFont typeface="Arial" panose="020B0604020202020204" pitchFamily="34" charset="0"/>
              <a:buChar char="•"/>
            </a:pPr>
            <a:r>
              <a:rPr lang="en-GB" sz="2000" dirty="0"/>
              <a:t>Gang related injunctions are not criminal cases under s.34 of the Policing &amp; Crime Act (no criminal charge):</a:t>
            </a:r>
          </a:p>
          <a:p>
            <a:pPr marL="800100" lvl="1" indent="-342900">
              <a:lnSpc>
                <a:spcPct val="150000"/>
              </a:lnSpc>
              <a:buFont typeface="Arial" panose="020B0604020202020204" pitchFamily="34" charset="0"/>
              <a:buChar char="•"/>
            </a:pPr>
            <a:r>
              <a:rPr lang="en-GB" sz="2000" dirty="0"/>
              <a:t>Only breaches of these injunctions are treated as criminal matters (</a:t>
            </a:r>
            <a:r>
              <a:rPr lang="en-US" sz="2000" dirty="0">
                <a:solidFill>
                  <a:srgbClr val="000000"/>
                </a:solidFill>
                <a:cs typeface="Arial" panose="020B0604020202020204" pitchFamily="34" charset="0"/>
              </a:rPr>
              <a:t>s.14(h) of LASPO 2012 and regulation 9(v) of the Criminal Legal Aid (General) Regulations 2013)</a:t>
            </a:r>
            <a:endParaRPr lang="en-GB" sz="2000" dirty="0"/>
          </a:p>
          <a:p>
            <a:pPr marL="342900" lvl="0" indent="-342900">
              <a:lnSpc>
                <a:spcPct val="150000"/>
              </a:lnSpc>
              <a:buFont typeface="Arial" panose="020B0604020202020204" pitchFamily="34" charset="0"/>
              <a:buChar char="•"/>
            </a:pPr>
            <a:r>
              <a:rPr lang="en-GB" sz="2000" dirty="0"/>
              <a:t>To respond to an injunction, you must make a civil legal aid application via the client and cost management system (CCMS):</a:t>
            </a:r>
          </a:p>
          <a:p>
            <a:pPr marL="800100" lvl="1" indent="-342900">
              <a:lnSpc>
                <a:spcPct val="150000"/>
              </a:lnSpc>
              <a:buFont typeface="Arial" panose="020B0604020202020204" pitchFamily="34" charset="0"/>
              <a:buChar char="•"/>
            </a:pPr>
            <a:r>
              <a:rPr lang="en-GB" sz="2000" dirty="0"/>
              <a:t>Contact your contract manager for CCMS access</a:t>
            </a:r>
          </a:p>
          <a:p>
            <a:pPr marL="800100" lvl="1" indent="-342900">
              <a:lnSpc>
                <a:spcPct val="150000"/>
              </a:lnSpc>
              <a:buFont typeface="Arial" panose="020B0604020202020204" pitchFamily="34" charset="0"/>
              <a:buChar char="•"/>
            </a:pPr>
            <a:r>
              <a:rPr lang="en-GB" sz="2000" dirty="0"/>
              <a:t>Civil applications are means and merits tested, and full justification is required</a:t>
            </a:r>
          </a:p>
          <a:p>
            <a:pPr marL="342900" indent="-342900">
              <a:lnSpc>
                <a:spcPct val="150000"/>
              </a:lnSpc>
              <a:buFont typeface="Arial" panose="020B0604020202020204" pitchFamily="34" charset="0"/>
              <a:buChar char="•"/>
            </a:pPr>
            <a:r>
              <a:rPr lang="en-GB" sz="2000" dirty="0"/>
              <a:t>This process also applies to initial proceedings for ASB injunctions (ASBCPA 2014)</a:t>
            </a:r>
            <a:endParaRPr lang="en-US" sz="2000" dirty="0">
              <a:solidFill>
                <a:srgbClr val="000000"/>
              </a:solidFill>
              <a:cs typeface="Arial"/>
            </a:endParaRPr>
          </a:p>
        </p:txBody>
      </p:sp>
      <p:sp>
        <p:nvSpPr>
          <p:cNvPr id="7" name="Slide Number Placeholder 6">
            <a:extLst>
              <a:ext uri="{FF2B5EF4-FFF2-40B4-BE49-F238E27FC236}">
                <a16:creationId xmlns:a16="http://schemas.microsoft.com/office/drawing/2014/main" id="{7414C200-0847-796E-CDD5-144EDBEAA93D}"/>
              </a:ext>
            </a:extLst>
          </p:cNvPr>
          <p:cNvSpPr>
            <a:spLocks noGrp="1"/>
          </p:cNvSpPr>
          <p:nvPr>
            <p:ph type="sldNum" sz="quarter" idx="12"/>
          </p:nvPr>
        </p:nvSpPr>
        <p:spPr/>
        <p:txBody>
          <a:bodyPr/>
          <a:lstStyle/>
          <a:p>
            <a:fld id="{C0189ED6-F87B-4BC1-907E-EF602CA5C674}" type="slidenum">
              <a:rPr lang="en-GB" smtClean="0"/>
              <a:t>30</a:t>
            </a:fld>
            <a:endParaRPr lang="en-GB"/>
          </a:p>
        </p:txBody>
      </p:sp>
    </p:spTree>
    <p:extLst>
      <p:ext uri="{BB962C8B-B14F-4D97-AF65-F5344CB8AC3E}">
        <p14:creationId xmlns:p14="http://schemas.microsoft.com/office/powerpoint/2010/main" val="7079206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43311528-7CF3-3830-4255-4DBF7BA8AD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589FCA-6ACC-07D9-BFE2-B91A60982FBA}"/>
              </a:ext>
            </a:extLst>
          </p:cNvPr>
          <p:cNvSpPr>
            <a:spLocks noGrp="1"/>
          </p:cNvSpPr>
          <p:nvPr>
            <p:ph type="title"/>
          </p:nvPr>
        </p:nvSpPr>
        <p:spPr>
          <a:xfrm>
            <a:off x="452767" y="390243"/>
            <a:ext cx="10728000" cy="900000"/>
          </a:xfrm>
        </p:spPr>
        <p:txBody>
          <a:bodyPr/>
          <a:lstStyle/>
          <a:p>
            <a:r>
              <a:rPr lang="en-US" dirty="0">
                <a:solidFill>
                  <a:srgbClr val="276160"/>
                </a:solidFill>
                <a:cs typeface="Arial"/>
              </a:rPr>
              <a:t>Recovery of defence cost order (RDCO): Contempt matters </a:t>
            </a:r>
            <a:endParaRPr lang="en-US" sz="2400" dirty="0">
              <a:solidFill>
                <a:srgbClr val="276160"/>
              </a:solidFill>
              <a:cs typeface="Arial"/>
            </a:endParaRPr>
          </a:p>
        </p:txBody>
      </p:sp>
      <p:sp>
        <p:nvSpPr>
          <p:cNvPr id="10" name="Footer Placeholder 4">
            <a:extLst>
              <a:ext uri="{FF2B5EF4-FFF2-40B4-BE49-F238E27FC236}">
                <a16:creationId xmlns:a16="http://schemas.microsoft.com/office/drawing/2014/main" id="{BBDC84CF-FDD2-01DC-3DB6-87AA75895A29}"/>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5" name="TextBox 4">
            <a:extLst>
              <a:ext uri="{FF2B5EF4-FFF2-40B4-BE49-F238E27FC236}">
                <a16:creationId xmlns:a16="http://schemas.microsoft.com/office/drawing/2014/main" id="{2892DEA6-DE70-FEF9-10EF-2DB5D3292C13}"/>
              </a:ext>
            </a:extLst>
          </p:cNvPr>
          <p:cNvSpPr txBox="1"/>
          <p:nvPr/>
        </p:nvSpPr>
        <p:spPr>
          <a:xfrm>
            <a:off x="452767" y="1290243"/>
            <a:ext cx="11084658" cy="3690177"/>
          </a:xfrm>
          <a:prstGeom prst="rect">
            <a:avLst/>
          </a:prstGeom>
          <a:noFill/>
        </p:spPr>
        <p:txBody>
          <a:bodyPr wrap="square" lIns="91440" tIns="45720" rIns="91440" bIns="45720" anchor="t">
            <a:spAutoFit/>
          </a:bodyPr>
          <a:lstStyle/>
          <a:p>
            <a:pPr>
              <a:lnSpc>
                <a:spcPct val="200000"/>
              </a:lnSpc>
            </a:pPr>
            <a:r>
              <a:rPr lang="en-GB" sz="2000" b="1" dirty="0"/>
              <a:t>Key points</a:t>
            </a:r>
          </a:p>
          <a:p>
            <a:pPr marL="342900" indent="-342900">
              <a:lnSpc>
                <a:spcPct val="200000"/>
              </a:lnSpc>
              <a:buFont typeface="Arial" panose="020B0604020202020204" pitchFamily="34" charset="0"/>
              <a:buChar char="•"/>
            </a:pPr>
            <a:r>
              <a:rPr lang="en-GB" sz="2000" dirty="0"/>
              <a:t>The court must consider making an RDCO in contempt cases </a:t>
            </a:r>
          </a:p>
          <a:p>
            <a:pPr marL="342900" indent="-342900">
              <a:lnSpc>
                <a:spcPct val="200000"/>
              </a:lnSpc>
              <a:buFont typeface="Arial" panose="020B0604020202020204" pitchFamily="34" charset="0"/>
              <a:buChar char="•"/>
            </a:pPr>
            <a:r>
              <a:rPr lang="en-GB" sz="2000" dirty="0"/>
              <a:t>This means your client may have to repay defence costs </a:t>
            </a:r>
          </a:p>
          <a:p>
            <a:pPr marL="342900" indent="-342900">
              <a:lnSpc>
                <a:spcPct val="200000"/>
              </a:lnSpc>
              <a:buFont typeface="Arial" panose="020B0604020202020204" pitchFamily="34" charset="0"/>
              <a:buChar char="•"/>
            </a:pPr>
            <a:r>
              <a:rPr lang="en-GB" sz="2000" dirty="0"/>
              <a:t>Case law confirms this applies to civil contempt (breach of court orders) </a:t>
            </a:r>
          </a:p>
          <a:p>
            <a:pPr marL="342900" indent="-342900">
              <a:lnSpc>
                <a:spcPct val="200000"/>
              </a:lnSpc>
              <a:buFont typeface="Arial" panose="020B0604020202020204" pitchFamily="34" charset="0"/>
              <a:buChar char="•"/>
            </a:pPr>
            <a:r>
              <a:rPr lang="en-GB" sz="2000" dirty="0"/>
              <a:t>You should make your client aware of this risk</a:t>
            </a:r>
          </a:p>
          <a:p>
            <a:pPr>
              <a:lnSpc>
                <a:spcPct val="200000"/>
              </a:lnSpc>
              <a:tabLst>
                <a:tab pos="286511" algn="l"/>
              </a:tabLst>
            </a:pPr>
            <a:endParaRPr lang="en-US" sz="2000" dirty="0">
              <a:solidFill>
                <a:srgbClr val="000000"/>
              </a:solidFill>
              <a:cs typeface="Arial"/>
            </a:endParaRPr>
          </a:p>
        </p:txBody>
      </p:sp>
      <p:sp>
        <p:nvSpPr>
          <p:cNvPr id="7" name="Slide Number Placeholder 6">
            <a:extLst>
              <a:ext uri="{FF2B5EF4-FFF2-40B4-BE49-F238E27FC236}">
                <a16:creationId xmlns:a16="http://schemas.microsoft.com/office/drawing/2014/main" id="{68502A0E-2CEC-879F-E235-0001F9F733A4}"/>
              </a:ext>
            </a:extLst>
          </p:cNvPr>
          <p:cNvSpPr>
            <a:spLocks noGrp="1"/>
          </p:cNvSpPr>
          <p:nvPr>
            <p:ph type="sldNum" sz="quarter" idx="12"/>
          </p:nvPr>
        </p:nvSpPr>
        <p:spPr/>
        <p:txBody>
          <a:bodyPr/>
          <a:lstStyle/>
          <a:p>
            <a:fld id="{C0189ED6-F87B-4BC1-907E-EF602CA5C674}" type="slidenum">
              <a:rPr lang="en-GB" smtClean="0"/>
              <a:t>31</a:t>
            </a:fld>
            <a:endParaRPr lang="en-GB"/>
          </a:p>
        </p:txBody>
      </p:sp>
    </p:spTree>
    <p:extLst>
      <p:ext uri="{BB962C8B-B14F-4D97-AF65-F5344CB8AC3E}">
        <p14:creationId xmlns:p14="http://schemas.microsoft.com/office/powerpoint/2010/main" val="3856219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1CA83F-921A-E8BD-1C22-63F0205BD982}"/>
              </a:ext>
            </a:extLst>
          </p:cNvPr>
          <p:cNvSpPr>
            <a:spLocks noGrp="1"/>
          </p:cNvSpPr>
          <p:nvPr>
            <p:ph type="title" idx="4294967295"/>
          </p:nvPr>
        </p:nvSpPr>
        <p:spPr>
          <a:xfrm>
            <a:off x="770965" y="2665133"/>
            <a:ext cx="9782175" cy="1079500"/>
          </a:xfrm>
        </p:spPr>
        <p:txBody>
          <a:bodyPr>
            <a:normAutofit/>
          </a:bodyPr>
          <a:lstStyle/>
          <a:p>
            <a:r>
              <a:rPr lang="en-GB" sz="3200">
                <a:solidFill>
                  <a:schemeClr val="tx1"/>
                </a:solidFill>
              </a:rPr>
              <a:t>Contact us / additional guidance</a:t>
            </a:r>
          </a:p>
        </p:txBody>
      </p:sp>
    </p:spTree>
    <p:extLst>
      <p:ext uri="{BB962C8B-B14F-4D97-AF65-F5344CB8AC3E}">
        <p14:creationId xmlns:p14="http://schemas.microsoft.com/office/powerpoint/2010/main" val="16994926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72E6FF01-766E-C23B-AB9A-864EC406BF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A553B6-27CF-A685-43AA-F2B1450A5BE4}"/>
              </a:ext>
            </a:extLst>
          </p:cNvPr>
          <p:cNvSpPr>
            <a:spLocks noGrp="1"/>
          </p:cNvSpPr>
          <p:nvPr>
            <p:ph type="title"/>
          </p:nvPr>
        </p:nvSpPr>
        <p:spPr>
          <a:xfrm>
            <a:off x="631096" y="390243"/>
            <a:ext cx="10728000" cy="900000"/>
          </a:xfrm>
        </p:spPr>
        <p:txBody>
          <a:bodyPr/>
          <a:lstStyle/>
          <a:p>
            <a:r>
              <a:rPr lang="en-US" sz="2400" b="1" i="0" spc="0" baseline="0">
                <a:solidFill>
                  <a:srgbClr val="276160"/>
                </a:solidFill>
              </a:rPr>
              <a:t>Contact us:</a:t>
            </a:r>
            <a:endParaRPr lang="en-GB" sz="2400">
              <a:solidFill>
                <a:srgbClr val="276160"/>
              </a:solidFill>
            </a:endParaRPr>
          </a:p>
        </p:txBody>
      </p:sp>
      <p:sp>
        <p:nvSpPr>
          <p:cNvPr id="10" name="Footer Placeholder 4">
            <a:extLst>
              <a:ext uri="{FF2B5EF4-FFF2-40B4-BE49-F238E27FC236}">
                <a16:creationId xmlns:a16="http://schemas.microsoft.com/office/drawing/2014/main" id="{7D5ECF0E-6412-C0B6-FB06-8F959A36128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5" name="TextBox 4">
            <a:extLst>
              <a:ext uri="{FF2B5EF4-FFF2-40B4-BE49-F238E27FC236}">
                <a16:creationId xmlns:a16="http://schemas.microsoft.com/office/drawing/2014/main" id="{56FB69DB-4270-2D45-CF9D-C30C70A0C2AF}"/>
              </a:ext>
            </a:extLst>
          </p:cNvPr>
          <p:cNvSpPr txBox="1"/>
          <p:nvPr/>
        </p:nvSpPr>
        <p:spPr>
          <a:xfrm>
            <a:off x="631096" y="1507957"/>
            <a:ext cx="11084658" cy="4305730"/>
          </a:xfrm>
          <a:prstGeom prst="rect">
            <a:avLst/>
          </a:prstGeom>
          <a:noFill/>
        </p:spPr>
        <p:txBody>
          <a:bodyPr wrap="square" lIns="91440" tIns="45720" rIns="91440" bIns="45720" anchor="t">
            <a:spAutoFit/>
          </a:bodyPr>
          <a:lstStyle/>
          <a:p>
            <a:pPr marL="342900" indent="-342900">
              <a:lnSpc>
                <a:spcPct val="200000"/>
              </a:lnSpc>
              <a:buFont typeface="Arial" panose="020B0604020202020204" pitchFamily="34" charset="0"/>
              <a:buChar char="•"/>
              <a:tabLst>
                <a:tab pos="286512" algn="l"/>
              </a:tabLst>
            </a:pPr>
            <a:r>
              <a:rPr lang="en-US" sz="2000" b="0" i="0" spc="0" baseline="0" dirty="0">
                <a:solidFill>
                  <a:srgbClr val="000000"/>
                </a:solidFill>
              </a:rPr>
              <a:t>Customer service team: </a:t>
            </a:r>
            <a:r>
              <a:rPr lang="en-GB" sz="2000" b="0" dirty="0">
                <a:cs typeface="Arial"/>
              </a:rPr>
              <a:t>Tel: 0300 200 2020: Option 3 (Mon-Fri, 9.00-5.00)</a:t>
            </a:r>
          </a:p>
          <a:p>
            <a:pPr marL="342900" indent="-342900">
              <a:lnSpc>
                <a:spcPct val="200000"/>
              </a:lnSpc>
              <a:buFont typeface="Arial" panose="020B0604020202020204" pitchFamily="34" charset="0"/>
              <a:buChar char="•"/>
              <a:tabLst>
                <a:tab pos="286512" algn="l"/>
              </a:tabLst>
            </a:pPr>
            <a:r>
              <a:rPr lang="en-GB" sz="2000" dirty="0">
                <a:cs typeface="Arial"/>
              </a:rPr>
              <a:t>Email: </a:t>
            </a:r>
            <a:r>
              <a:rPr lang="en-US" sz="2000" dirty="0">
                <a:solidFill>
                  <a:srgbClr val="276160"/>
                </a:solidFill>
                <a:hlinkClick r:id="rId2">
                  <a:extLst>
                    <a:ext uri="{A12FA001-AC4F-418D-AE19-62706E023703}">
                      <ahyp:hlinkClr xmlns:ahyp="http://schemas.microsoft.com/office/drawing/2018/hyperlinkcolor" val="tx"/>
                    </a:ext>
                  </a:extLst>
                </a:hlinkClick>
              </a:rPr>
              <a:t>Nationalcrimeteam@justice.gov.uk</a:t>
            </a:r>
          </a:p>
          <a:p>
            <a:pPr>
              <a:lnSpc>
                <a:spcPct val="200000"/>
              </a:lnSpc>
            </a:pPr>
            <a:r>
              <a:rPr lang="en-US" sz="2000" dirty="0">
                <a:solidFill>
                  <a:srgbClr val="000000"/>
                </a:solidFill>
              </a:rPr>
              <a:t>IT Issues: </a:t>
            </a:r>
          </a:p>
          <a:p>
            <a:pPr>
              <a:lnSpc>
                <a:spcPct val="200000"/>
              </a:lnSpc>
              <a:tabLst>
                <a:tab pos="286511" algn="l"/>
              </a:tabLst>
            </a:pPr>
            <a:r>
              <a:rPr lang="en-US" sz="2000" dirty="0">
                <a:solidFill>
                  <a:srgbClr val="000000"/>
                </a:solidFill>
              </a:rPr>
              <a:t>•	Email: </a:t>
            </a:r>
            <a:r>
              <a:rPr lang="en-US" sz="2000" dirty="0">
                <a:solidFill>
                  <a:srgbClr val="276160"/>
                </a:solidFill>
                <a:hlinkClick r:id="rId3">
                  <a:extLst>
                    <a:ext uri="{A12FA001-AC4F-418D-AE19-62706E023703}">
                      <ahyp:hlinkClr xmlns:ahyp="http://schemas.microsoft.com/office/drawing/2018/hyperlinkcolor" val="tx"/>
                    </a:ext>
                  </a:extLst>
                </a:hlinkClick>
              </a:rPr>
              <a:t>Online-Support@justice.gov.uk</a:t>
            </a:r>
          </a:p>
          <a:p>
            <a:pPr marL="342900" indent="-342900">
              <a:lnSpc>
                <a:spcPct val="200000"/>
              </a:lnSpc>
              <a:buFont typeface="Arial" panose="020B0604020202020204" pitchFamily="34" charset="0"/>
              <a:buChar char="•"/>
              <a:tabLst>
                <a:tab pos="286512" algn="l"/>
              </a:tabLst>
            </a:pPr>
            <a:endParaRPr lang="en-GB" sz="2000" b="0" i="0" spc="0" baseline="0" dirty="0">
              <a:solidFill>
                <a:srgbClr val="000000"/>
              </a:solidFill>
              <a:cs typeface="Arial"/>
            </a:endParaRPr>
          </a:p>
          <a:p>
            <a:pPr marL="342900" indent="-342900">
              <a:lnSpc>
                <a:spcPct val="200000"/>
              </a:lnSpc>
              <a:buFont typeface="Arial" panose="020B0604020202020204" pitchFamily="34" charset="0"/>
              <a:buChar char="•"/>
              <a:tabLst>
                <a:tab pos="286512" algn="l"/>
              </a:tabLst>
            </a:pPr>
            <a:endParaRPr lang="en-GB" sz="2000" dirty="0">
              <a:solidFill>
                <a:srgbClr val="000000"/>
              </a:solidFill>
              <a:cs typeface="Arial"/>
            </a:endParaRPr>
          </a:p>
          <a:p>
            <a:pPr marL="342900" indent="-342900">
              <a:lnSpc>
                <a:spcPct val="200000"/>
              </a:lnSpc>
              <a:buFont typeface="Arial" panose="020B0604020202020204" pitchFamily="34" charset="0"/>
              <a:buChar char="•"/>
              <a:tabLst>
                <a:tab pos="286512" algn="l"/>
              </a:tabLst>
            </a:pPr>
            <a:endParaRPr lang="en-US" sz="2000" dirty="0">
              <a:solidFill>
                <a:srgbClr val="000000"/>
              </a:solidFill>
              <a:cs typeface="Arial"/>
            </a:endParaRPr>
          </a:p>
        </p:txBody>
      </p:sp>
      <p:sp>
        <p:nvSpPr>
          <p:cNvPr id="7" name="Slide Number Placeholder 6">
            <a:extLst>
              <a:ext uri="{FF2B5EF4-FFF2-40B4-BE49-F238E27FC236}">
                <a16:creationId xmlns:a16="http://schemas.microsoft.com/office/drawing/2014/main" id="{95549752-B002-5891-A6B0-0241C7309433}"/>
              </a:ext>
            </a:extLst>
          </p:cNvPr>
          <p:cNvSpPr>
            <a:spLocks noGrp="1"/>
          </p:cNvSpPr>
          <p:nvPr>
            <p:ph type="sldNum" sz="quarter" idx="12"/>
          </p:nvPr>
        </p:nvSpPr>
        <p:spPr/>
        <p:txBody>
          <a:bodyPr/>
          <a:lstStyle/>
          <a:p>
            <a:fld id="{C0189ED6-F87B-4BC1-907E-EF602CA5C674}" type="slidenum">
              <a:rPr lang="en-GB" smtClean="0"/>
              <a:t>33</a:t>
            </a:fld>
            <a:endParaRPr lang="en-GB"/>
          </a:p>
        </p:txBody>
      </p:sp>
    </p:spTree>
    <p:extLst>
      <p:ext uri="{BB962C8B-B14F-4D97-AF65-F5344CB8AC3E}">
        <p14:creationId xmlns:p14="http://schemas.microsoft.com/office/powerpoint/2010/main" val="11155891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C65C6CC7-2542-F00C-462E-728FF44460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A0260B-A7CD-4CDA-193E-2E2C39D49339}"/>
              </a:ext>
            </a:extLst>
          </p:cNvPr>
          <p:cNvSpPr>
            <a:spLocks noGrp="1"/>
          </p:cNvSpPr>
          <p:nvPr>
            <p:ph type="title"/>
          </p:nvPr>
        </p:nvSpPr>
        <p:spPr>
          <a:xfrm>
            <a:off x="631096" y="449603"/>
            <a:ext cx="10728000" cy="900000"/>
          </a:xfrm>
        </p:spPr>
        <p:txBody>
          <a:bodyPr/>
          <a:lstStyle/>
          <a:p>
            <a:r>
              <a:rPr lang="en-US" sz="2400" b="1" i="0" spc="0" baseline="0">
                <a:solidFill>
                  <a:srgbClr val="276160"/>
                </a:solidFill>
              </a:rPr>
              <a:t>Useful links</a:t>
            </a:r>
            <a:endParaRPr lang="en-GB" sz="2400">
              <a:solidFill>
                <a:srgbClr val="276160"/>
              </a:solidFill>
            </a:endParaRPr>
          </a:p>
        </p:txBody>
      </p:sp>
      <p:sp>
        <p:nvSpPr>
          <p:cNvPr id="10" name="Footer Placeholder 4">
            <a:extLst>
              <a:ext uri="{FF2B5EF4-FFF2-40B4-BE49-F238E27FC236}">
                <a16:creationId xmlns:a16="http://schemas.microsoft.com/office/drawing/2014/main" id="{B794C429-4ACB-1165-211A-8DFB0EBD9E0A}"/>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5" name="TextBox 4">
            <a:extLst>
              <a:ext uri="{FF2B5EF4-FFF2-40B4-BE49-F238E27FC236}">
                <a16:creationId xmlns:a16="http://schemas.microsoft.com/office/drawing/2014/main" id="{E34C4381-F3AB-4916-A118-5CE693FF1AE9}"/>
              </a:ext>
            </a:extLst>
          </p:cNvPr>
          <p:cNvSpPr txBox="1"/>
          <p:nvPr/>
        </p:nvSpPr>
        <p:spPr>
          <a:xfrm>
            <a:off x="584208" y="1209928"/>
            <a:ext cx="10182852" cy="3036152"/>
          </a:xfrm>
          <a:prstGeom prst="rect">
            <a:avLst/>
          </a:prstGeom>
          <a:noFill/>
        </p:spPr>
        <p:txBody>
          <a:bodyPr wrap="square" lIns="91440" tIns="45720" rIns="91440" bIns="45720" anchor="t">
            <a:spAutoFit/>
          </a:bodyPr>
          <a:lstStyle/>
          <a:p>
            <a:pPr>
              <a:lnSpc>
                <a:spcPct val="250000"/>
              </a:lnSpc>
            </a:pPr>
            <a:r>
              <a:rPr lang="en-US" sz="2000" b="1" dirty="0">
                <a:solidFill>
                  <a:srgbClr val="000000"/>
                </a:solidFill>
              </a:rPr>
              <a:t>Non-means tested guidance:</a:t>
            </a:r>
          </a:p>
          <a:p>
            <a:pPr marL="342900" indent="-342900">
              <a:lnSpc>
                <a:spcPct val="250000"/>
              </a:lnSpc>
              <a:buFont typeface="Arial" panose="020B0604020202020204" pitchFamily="34" charset="0"/>
              <a:buChar char="•"/>
            </a:pPr>
            <a:r>
              <a:rPr lang="en-US" sz="2000" dirty="0">
                <a:solidFill>
                  <a:srgbClr val="000000"/>
                </a:solidFill>
              </a:rPr>
              <a:t>Identify if a case is non-means tested before you submit the application:</a:t>
            </a:r>
          </a:p>
          <a:p>
            <a:pPr lvl="1">
              <a:lnSpc>
                <a:spcPct val="250000"/>
              </a:lnSpc>
              <a:tabLst>
                <a:tab pos="286511" algn="l"/>
              </a:tabLst>
            </a:pPr>
            <a:r>
              <a:rPr lang="en-US" sz="2000" dirty="0">
                <a:solidFill>
                  <a:srgbClr val="000000"/>
                </a:solidFill>
              </a:rPr>
              <a:t>•</a:t>
            </a:r>
            <a:r>
              <a:rPr lang="en-US" sz="2000" dirty="0">
                <a:solidFill>
                  <a:srgbClr val="276160"/>
                </a:solidFill>
              </a:rPr>
              <a:t>	</a:t>
            </a:r>
            <a:r>
              <a:rPr lang="en-US" sz="2000" dirty="0">
                <a:solidFill>
                  <a:srgbClr val="276160"/>
                </a:solidFill>
                <a:hlinkClick r:id="rId3">
                  <a:extLst>
                    <a:ext uri="{A12FA001-AC4F-418D-AE19-62706E023703}">
                      <ahyp:hlinkClr xmlns:ahyp="http://schemas.microsoft.com/office/drawing/2018/hyperlinkcolor" val="tx"/>
                    </a:ext>
                  </a:extLst>
                </a:hlinkClick>
              </a:rPr>
              <a:t>s6.24 &amp; 26 of CLAM</a:t>
            </a:r>
            <a:endParaRPr lang="en-US" sz="2000" dirty="0">
              <a:solidFill>
                <a:srgbClr val="276160"/>
              </a:solidFill>
            </a:endParaRPr>
          </a:p>
          <a:p>
            <a:pPr marL="800100" lvl="1" indent="-342900">
              <a:lnSpc>
                <a:spcPct val="250000"/>
              </a:lnSpc>
              <a:buFont typeface="Arial" panose="020B0604020202020204" pitchFamily="34" charset="0"/>
              <a:buChar char="•"/>
              <a:tabLst>
                <a:tab pos="286511" algn="l"/>
              </a:tabLst>
            </a:pPr>
            <a:r>
              <a:rPr lang="en-US" sz="2000" dirty="0">
                <a:solidFill>
                  <a:srgbClr val="276160"/>
                </a:solidFill>
              </a:rPr>
              <a:t>	</a:t>
            </a:r>
            <a:r>
              <a:rPr lang="en-GB" sz="2000" dirty="0">
                <a:solidFill>
                  <a:srgbClr val="276160"/>
                </a:solidFill>
                <a:hlinkClick r:id="rId4">
                  <a:extLst>
                    <a:ext uri="{A12FA001-AC4F-418D-AE19-62706E023703}">
                      <ahyp:hlinkClr xmlns:ahyp="http://schemas.microsoft.com/office/drawing/2018/hyperlinkcolor" val="tx"/>
                    </a:ext>
                  </a:extLst>
                </a:hlinkClick>
              </a:rPr>
              <a:t>Non-means tested funding – Legal Aid Learning</a:t>
            </a:r>
            <a:endParaRPr lang="en-US" sz="2000" dirty="0">
              <a:solidFill>
                <a:srgbClr val="276160"/>
              </a:solidFill>
            </a:endParaRPr>
          </a:p>
        </p:txBody>
      </p:sp>
      <p:sp>
        <p:nvSpPr>
          <p:cNvPr id="7" name="Slide Number Placeholder 6">
            <a:extLst>
              <a:ext uri="{FF2B5EF4-FFF2-40B4-BE49-F238E27FC236}">
                <a16:creationId xmlns:a16="http://schemas.microsoft.com/office/drawing/2014/main" id="{DEBEDA62-3353-0360-0AEE-DDB6A49C2EF5}"/>
              </a:ext>
            </a:extLst>
          </p:cNvPr>
          <p:cNvSpPr>
            <a:spLocks noGrp="1"/>
          </p:cNvSpPr>
          <p:nvPr>
            <p:ph type="sldNum" sz="quarter" idx="12"/>
          </p:nvPr>
        </p:nvSpPr>
        <p:spPr/>
        <p:txBody>
          <a:bodyPr/>
          <a:lstStyle/>
          <a:p>
            <a:fld id="{C0189ED6-F87B-4BC1-907E-EF602CA5C674}" type="slidenum">
              <a:rPr lang="en-GB" smtClean="0"/>
              <a:t>34</a:t>
            </a:fld>
            <a:endParaRPr lang="en-GB"/>
          </a:p>
        </p:txBody>
      </p:sp>
    </p:spTree>
    <p:extLst>
      <p:ext uri="{BB962C8B-B14F-4D97-AF65-F5344CB8AC3E}">
        <p14:creationId xmlns:p14="http://schemas.microsoft.com/office/powerpoint/2010/main" val="40269870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E2FFD58F-C513-9871-AD0F-63D19626F4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892622-2E95-4AA2-7891-4B11AF771F55}"/>
              </a:ext>
            </a:extLst>
          </p:cNvPr>
          <p:cNvSpPr>
            <a:spLocks noGrp="1"/>
          </p:cNvSpPr>
          <p:nvPr>
            <p:ph type="title"/>
          </p:nvPr>
        </p:nvSpPr>
        <p:spPr>
          <a:xfrm>
            <a:off x="631096" y="449603"/>
            <a:ext cx="10728000" cy="900000"/>
          </a:xfrm>
        </p:spPr>
        <p:txBody>
          <a:bodyPr/>
          <a:lstStyle/>
          <a:p>
            <a:r>
              <a:rPr lang="en-US" sz="2400" b="1" i="0" spc="0" baseline="0" dirty="0">
                <a:solidFill>
                  <a:srgbClr val="276160"/>
                </a:solidFill>
              </a:rPr>
              <a:t>Useful links continued:</a:t>
            </a:r>
            <a:endParaRPr lang="en-GB" sz="2400" dirty="0">
              <a:solidFill>
                <a:srgbClr val="276160"/>
              </a:solidFill>
            </a:endParaRPr>
          </a:p>
        </p:txBody>
      </p:sp>
      <p:sp>
        <p:nvSpPr>
          <p:cNvPr id="10" name="Footer Placeholder 4">
            <a:extLst>
              <a:ext uri="{FF2B5EF4-FFF2-40B4-BE49-F238E27FC236}">
                <a16:creationId xmlns:a16="http://schemas.microsoft.com/office/drawing/2014/main" id="{2CA0A597-17F2-524A-2DE0-2450EEA5E781}"/>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5" name="TextBox 4">
            <a:extLst>
              <a:ext uri="{FF2B5EF4-FFF2-40B4-BE49-F238E27FC236}">
                <a16:creationId xmlns:a16="http://schemas.microsoft.com/office/drawing/2014/main" id="{AD5BA658-4ABF-114D-7D55-7846FE2008EA}"/>
              </a:ext>
            </a:extLst>
          </p:cNvPr>
          <p:cNvSpPr txBox="1"/>
          <p:nvPr/>
        </p:nvSpPr>
        <p:spPr>
          <a:xfrm>
            <a:off x="584208" y="1209928"/>
            <a:ext cx="10182852" cy="2459071"/>
          </a:xfrm>
          <a:prstGeom prst="rect">
            <a:avLst/>
          </a:prstGeom>
          <a:noFill/>
        </p:spPr>
        <p:txBody>
          <a:bodyPr wrap="square" lIns="91440" tIns="45720" rIns="91440" bIns="45720" anchor="t">
            <a:spAutoFit/>
          </a:bodyPr>
          <a:lstStyle/>
          <a:p>
            <a:pPr>
              <a:lnSpc>
                <a:spcPct val="200000"/>
              </a:lnSpc>
            </a:pPr>
            <a:r>
              <a:rPr lang="en-US" sz="2000" b="1" dirty="0">
                <a:solidFill>
                  <a:srgbClr val="000000"/>
                </a:solidFill>
              </a:rPr>
              <a:t>Additional guidance links:</a:t>
            </a:r>
          </a:p>
          <a:p>
            <a:pPr marL="342900" indent="-342900">
              <a:lnSpc>
                <a:spcPct val="200000"/>
              </a:lnSpc>
              <a:buFont typeface="Arial" panose="020B0604020202020204" pitchFamily="34" charset="0"/>
              <a:buChar char="•"/>
              <a:tabLst>
                <a:tab pos="286511" algn="l"/>
              </a:tabLst>
            </a:pPr>
            <a:r>
              <a:rPr lang="en-GB" sz="2000" dirty="0">
                <a:solidFill>
                  <a:srgbClr val="276160"/>
                </a:solidFill>
                <a:hlinkClick r:id="rId2">
                  <a:extLst>
                    <a:ext uri="{A12FA001-AC4F-418D-AE19-62706E023703}">
                      <ahyp:hlinkClr xmlns:ahyp="http://schemas.microsoft.com/office/drawing/2018/hyperlinkcolor" val="tx"/>
                    </a:ext>
                  </a:extLst>
                </a:hlinkClick>
              </a:rPr>
              <a:t>Criminal Legal Aid Manual</a:t>
            </a:r>
            <a:endParaRPr lang="en-GB" sz="2000" dirty="0">
              <a:solidFill>
                <a:srgbClr val="276160"/>
              </a:solidFill>
            </a:endParaRPr>
          </a:p>
          <a:p>
            <a:pPr marL="342900" indent="-342900">
              <a:lnSpc>
                <a:spcPct val="200000"/>
              </a:lnSpc>
              <a:buFont typeface="Arial" panose="020B0604020202020204" pitchFamily="34" charset="0"/>
              <a:buChar char="•"/>
              <a:tabLst>
                <a:tab pos="286511" algn="l"/>
              </a:tabLst>
            </a:pPr>
            <a:r>
              <a:rPr lang="en-GB" sz="2000" dirty="0">
                <a:solidFill>
                  <a:srgbClr val="276160"/>
                </a:solidFill>
                <a:hlinkClick r:id="rId3">
                  <a:extLst>
                    <a:ext uri="{A12FA001-AC4F-418D-AE19-62706E023703}">
                      <ahyp:hlinkClr xmlns:ahyp="http://schemas.microsoft.com/office/drawing/2018/hyperlinkcolor" val="tx"/>
                    </a:ext>
                  </a:extLst>
                </a:hlinkClick>
              </a:rPr>
              <a:t>Change in financial circumstances – Legal Aid Learning</a:t>
            </a:r>
            <a:endParaRPr lang="en-US" sz="2000" dirty="0">
              <a:solidFill>
                <a:srgbClr val="276160"/>
              </a:solidFill>
            </a:endParaRPr>
          </a:p>
          <a:p>
            <a:pPr marL="342900" indent="-342900">
              <a:lnSpc>
                <a:spcPct val="200000"/>
              </a:lnSpc>
              <a:buFont typeface="Arial" panose="020B0604020202020204" pitchFamily="34" charset="0"/>
              <a:buChar char="•"/>
              <a:tabLst>
                <a:tab pos="286511" algn="l"/>
              </a:tabLst>
            </a:pPr>
            <a:r>
              <a:rPr lang="en-GB" sz="2000" dirty="0">
                <a:solidFill>
                  <a:srgbClr val="276160"/>
                </a:solidFill>
                <a:hlinkClick r:id="rId4">
                  <a:extLst>
                    <a:ext uri="{A12FA001-AC4F-418D-AE19-62706E023703}">
                      <ahyp:hlinkClr xmlns:ahyp="http://schemas.microsoft.com/office/drawing/2018/hyperlinkcolor" val="tx"/>
                    </a:ext>
                  </a:extLst>
                </a:hlinkClick>
              </a:rPr>
              <a:t>Criminal applications: transfers, withdrawals, and amendments – Legal Aid Learning</a:t>
            </a:r>
            <a:endParaRPr lang="en-US" sz="2000" dirty="0">
              <a:solidFill>
                <a:srgbClr val="00A5A1"/>
              </a:solidFill>
              <a:hlinkClick r:id="rId5"/>
            </a:endParaRPr>
          </a:p>
        </p:txBody>
      </p:sp>
      <p:sp>
        <p:nvSpPr>
          <p:cNvPr id="7" name="Slide Number Placeholder 6">
            <a:extLst>
              <a:ext uri="{FF2B5EF4-FFF2-40B4-BE49-F238E27FC236}">
                <a16:creationId xmlns:a16="http://schemas.microsoft.com/office/drawing/2014/main" id="{880BC223-800B-084A-DE02-3E3457317B32}"/>
              </a:ext>
            </a:extLst>
          </p:cNvPr>
          <p:cNvSpPr>
            <a:spLocks noGrp="1"/>
          </p:cNvSpPr>
          <p:nvPr>
            <p:ph type="sldNum" sz="quarter" idx="12"/>
          </p:nvPr>
        </p:nvSpPr>
        <p:spPr/>
        <p:txBody>
          <a:bodyPr/>
          <a:lstStyle/>
          <a:p>
            <a:fld id="{C0189ED6-F87B-4BC1-907E-EF602CA5C674}" type="slidenum">
              <a:rPr lang="en-GB" smtClean="0"/>
              <a:t>35</a:t>
            </a:fld>
            <a:endParaRPr lang="en-GB"/>
          </a:p>
        </p:txBody>
      </p:sp>
    </p:spTree>
    <p:extLst>
      <p:ext uri="{BB962C8B-B14F-4D97-AF65-F5344CB8AC3E}">
        <p14:creationId xmlns:p14="http://schemas.microsoft.com/office/powerpoint/2010/main" val="3148774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2A95B-E4F1-C9C0-A341-66A8A0F74923}"/>
              </a:ext>
            </a:extLst>
          </p:cNvPr>
          <p:cNvSpPr>
            <a:spLocks noGrp="1"/>
          </p:cNvSpPr>
          <p:nvPr>
            <p:ph type="title"/>
          </p:nvPr>
        </p:nvSpPr>
        <p:spPr/>
        <p:txBody>
          <a:bodyPr/>
          <a:lstStyle/>
          <a:p>
            <a:r>
              <a:rPr lang="en-GB"/>
              <a:t>Contact us / our training website</a:t>
            </a:r>
          </a:p>
        </p:txBody>
      </p:sp>
      <p:graphicFrame>
        <p:nvGraphicFramePr>
          <p:cNvPr id="3" name="Content Placeholder 2" descr="Vertical box list">
            <a:extLst>
              <a:ext uri="{FF2B5EF4-FFF2-40B4-BE49-F238E27FC236}">
                <a16:creationId xmlns:a16="http://schemas.microsoft.com/office/drawing/2014/main" id="{F6007573-130A-676F-85AD-8164979D902E}"/>
              </a:ext>
            </a:extLst>
          </p:cNvPr>
          <p:cNvGraphicFramePr>
            <a:graphicFrameLocks noGrp="1"/>
          </p:cNvGraphicFramePr>
          <p:nvPr>
            <p:ph sz="half" idx="1"/>
            <p:extLst>
              <p:ext uri="{D42A27DB-BD31-4B8C-83A1-F6EECF244321}">
                <p14:modId xmlns:p14="http://schemas.microsoft.com/office/powerpoint/2010/main" val="11467669"/>
              </p:ext>
            </p:extLst>
          </p:nvPr>
        </p:nvGraphicFramePr>
        <p:xfrm>
          <a:off x="639536" y="1413377"/>
          <a:ext cx="10138391" cy="4729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Footer Placeholder 4">
            <a:extLst>
              <a:ext uri="{FF2B5EF4-FFF2-40B4-BE49-F238E27FC236}">
                <a16:creationId xmlns:a16="http://schemas.microsoft.com/office/drawing/2014/main" id="{11153C06-4C31-9D15-C131-5113B69D141F}"/>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dirty="0"/>
              <a:t>Providing access to justice through w</a:t>
            </a:r>
            <a:r>
              <a:rPr lang="en-GB" dirty="0">
                <a:cs typeface="Arial"/>
              </a:rPr>
              <a:t>orking with others to achieve excellence in the delivery of legal aid</a:t>
            </a:r>
          </a:p>
        </p:txBody>
      </p:sp>
      <p:sp>
        <p:nvSpPr>
          <p:cNvPr id="7" name="Slide Number Placeholder 6">
            <a:extLst>
              <a:ext uri="{FF2B5EF4-FFF2-40B4-BE49-F238E27FC236}">
                <a16:creationId xmlns:a16="http://schemas.microsoft.com/office/drawing/2014/main" id="{5E75A8B2-8E19-B962-AA79-FB2843A709F4}"/>
              </a:ext>
            </a:extLst>
          </p:cNvPr>
          <p:cNvSpPr>
            <a:spLocks noGrp="1"/>
          </p:cNvSpPr>
          <p:nvPr>
            <p:ph type="sldNum" sz="quarter" idx="12"/>
          </p:nvPr>
        </p:nvSpPr>
        <p:spPr/>
        <p:txBody>
          <a:bodyPr/>
          <a:lstStyle/>
          <a:p>
            <a:fld id="{C0189ED6-F87B-4BC1-907E-EF602CA5C674}" type="slidenum">
              <a:rPr lang="en-GB" smtClean="0"/>
              <a:t>36</a:t>
            </a:fld>
            <a:endParaRPr lang="en-GB"/>
          </a:p>
        </p:txBody>
      </p:sp>
    </p:spTree>
    <p:extLst>
      <p:ext uri="{BB962C8B-B14F-4D97-AF65-F5344CB8AC3E}">
        <p14:creationId xmlns:p14="http://schemas.microsoft.com/office/powerpoint/2010/main" val="30276526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1F2D355-4C55-4518-B1D5-49752217B26C}"/>
              </a:ext>
            </a:extLst>
          </p:cNvPr>
          <p:cNvSpPr>
            <a:spLocks noGrp="1"/>
          </p:cNvSpPr>
          <p:nvPr>
            <p:ph type="title"/>
          </p:nvPr>
        </p:nvSpPr>
        <p:spPr>
          <a:xfrm>
            <a:off x="627448" y="586135"/>
            <a:ext cx="7718400" cy="345232"/>
          </a:xfrm>
        </p:spPr>
        <p:txBody>
          <a:bodyPr>
            <a:noAutofit/>
          </a:bodyPr>
          <a:lstStyle/>
          <a:p>
            <a:r>
              <a:rPr lang="en-GB"/>
              <a:t>Our communications channels</a:t>
            </a:r>
          </a:p>
        </p:txBody>
      </p:sp>
      <p:graphicFrame>
        <p:nvGraphicFramePr>
          <p:cNvPr id="6" name="Content Placeholder 5" descr="Step up process infographic">
            <a:extLst>
              <a:ext uri="{FF2B5EF4-FFF2-40B4-BE49-F238E27FC236}">
                <a16:creationId xmlns:a16="http://schemas.microsoft.com/office/drawing/2014/main" id="{0D53DB1A-39CA-4CFA-8832-06236C642902}"/>
              </a:ext>
            </a:extLst>
          </p:cNvPr>
          <p:cNvGraphicFramePr>
            <a:graphicFrameLocks noGrp="1"/>
          </p:cNvGraphicFramePr>
          <p:nvPr>
            <p:ph idx="1"/>
            <p:extLst>
              <p:ext uri="{D42A27DB-BD31-4B8C-83A1-F6EECF244321}">
                <p14:modId xmlns:p14="http://schemas.microsoft.com/office/powerpoint/2010/main" val="770697996"/>
              </p:ext>
            </p:extLst>
          </p:nvPr>
        </p:nvGraphicFramePr>
        <p:xfrm>
          <a:off x="-866396" y="1071196"/>
          <a:ext cx="12889822" cy="28742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4">
            <a:extLst>
              <a:ext uri="{FF2B5EF4-FFF2-40B4-BE49-F238E27FC236}">
                <a16:creationId xmlns:a16="http://schemas.microsoft.com/office/drawing/2014/main" id="{0A12CE99-694A-ED15-1FB7-5CEE177FFF5B}"/>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a:t>Providing access to justice through w</a:t>
            </a:r>
            <a:r>
              <a:rPr lang="en-GB">
                <a:cs typeface="Arial"/>
              </a:rPr>
              <a:t>orking with others to achieve excellence in the delivery of legal aid</a:t>
            </a:r>
          </a:p>
        </p:txBody>
      </p:sp>
      <p:sp>
        <p:nvSpPr>
          <p:cNvPr id="5" name="Slide Number Placeholder 4">
            <a:extLst>
              <a:ext uri="{FF2B5EF4-FFF2-40B4-BE49-F238E27FC236}">
                <a16:creationId xmlns:a16="http://schemas.microsoft.com/office/drawing/2014/main" id="{F5CE8B5A-7C0C-4A9E-AB9F-E796E14815AF}"/>
              </a:ext>
              <a:ext uri="{C183D7F6-B498-43B3-948B-1728B52AA6E4}">
                <adec:decorative xmlns:adec="http://schemas.microsoft.com/office/drawing/2017/decorative" val="1"/>
              </a:ext>
            </a:extLst>
          </p:cNvPr>
          <p:cNvSpPr>
            <a:spLocks noGrp="1"/>
          </p:cNvSpPr>
          <p:nvPr>
            <p:ph type="sldNum" sz="quarter" idx="12"/>
          </p:nvPr>
        </p:nvSpPr>
        <p:spPr/>
        <p:txBody>
          <a:bodyPr/>
          <a:lstStyle/>
          <a:p>
            <a:fld id="{9A8223AF-F2F5-41F7-A71C-81CE492BCB88}" type="slidenum">
              <a:rPr lang="en-GB" smtClean="0"/>
              <a:pPr/>
              <a:t>37</a:t>
            </a:fld>
            <a:endParaRPr lang="en-GB"/>
          </a:p>
        </p:txBody>
      </p:sp>
      <p:pic>
        <p:nvPicPr>
          <p:cNvPr id="7" name="Picture 6" descr="X formerly known as Twitter logo">
            <a:extLst>
              <a:ext uri="{FF2B5EF4-FFF2-40B4-BE49-F238E27FC236}">
                <a16:creationId xmlns:a16="http://schemas.microsoft.com/office/drawing/2014/main" id="{8C8DA38D-A23B-0B38-1847-B266194A8F7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bwMode="auto">
          <a:xfrm>
            <a:off x="3073818" y="4177964"/>
            <a:ext cx="1375751" cy="1411593"/>
          </a:xfrm>
          <a:prstGeom prst="rect">
            <a:avLst/>
          </a:prstGeom>
          <a:noFill/>
          <a:ln>
            <a:noFill/>
          </a:ln>
        </p:spPr>
      </p:pic>
      <p:pic>
        <p:nvPicPr>
          <p:cNvPr id="13" name="Picture 12">
            <a:extLst>
              <a:ext uri="{FF2B5EF4-FFF2-40B4-BE49-F238E27FC236}">
                <a16:creationId xmlns:a16="http://schemas.microsoft.com/office/drawing/2014/main" id="{E4B79E01-82C1-4759-9CEB-CC979A8F48B9}"/>
              </a:ext>
              <a:ext uri="{C183D7F6-B498-43B3-948B-1728B52AA6E4}">
                <adec:decorative xmlns:adec="http://schemas.microsoft.com/office/drawing/2017/decorative" val="1"/>
              </a:ext>
            </a:extLst>
          </p:cNvPr>
          <p:cNvPicPr>
            <a:picLocks noChangeAspect="1"/>
          </p:cNvPicPr>
          <p:nvPr/>
        </p:nvPicPr>
        <p:blipFill rotWithShape="1">
          <a:blip r:embed="rId9">
            <a:alphaModFix amt="70000"/>
            <a:extLst>
              <a:ext uri="{28A0092B-C50C-407E-A947-70E740481C1C}">
                <a14:useLocalDpi xmlns:a14="http://schemas.microsoft.com/office/drawing/2010/main" val="0"/>
              </a:ext>
            </a:extLst>
          </a:blip>
          <a:srcRect l="29496" t="13891" r="33297" b="23159"/>
          <a:stretch/>
        </p:blipFill>
        <p:spPr>
          <a:xfrm>
            <a:off x="6917577" y="4177963"/>
            <a:ext cx="1620653" cy="1411593"/>
          </a:xfrm>
          <a:prstGeom prst="rect">
            <a:avLst/>
          </a:prstGeom>
        </p:spPr>
      </p:pic>
    </p:spTree>
    <p:extLst>
      <p:ext uri="{BB962C8B-B14F-4D97-AF65-F5344CB8AC3E}">
        <p14:creationId xmlns:p14="http://schemas.microsoft.com/office/powerpoint/2010/main" val="501507774"/>
      </p:ext>
    </p:extLst>
  </p:cSld>
  <p:clrMapOvr>
    <a:masterClrMapping/>
  </p:clrMapOvr>
  <p:transition>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1FA7A4-E548-6D98-09A4-92EBB6EAAE84}"/>
              </a:ext>
            </a:extLst>
          </p:cNvPr>
          <p:cNvSpPr>
            <a:spLocks noGrp="1"/>
          </p:cNvSpPr>
          <p:nvPr>
            <p:ph type="title" idx="4294967295"/>
          </p:nvPr>
        </p:nvSpPr>
        <p:spPr>
          <a:xfrm>
            <a:off x="983597" y="1908514"/>
            <a:ext cx="10728000" cy="900000"/>
          </a:xfrm>
        </p:spPr>
        <p:txBody>
          <a:bodyPr vert="horz" lIns="0" tIns="0" rIns="0" bIns="0" rtlCol="0" anchor="b">
            <a:normAutofit/>
          </a:bodyPr>
          <a:lstStyle/>
          <a:p>
            <a:r>
              <a:rPr lang="en-GB">
                <a:solidFill>
                  <a:srgbClr val="CCF9F4"/>
                </a:solidFill>
              </a:rPr>
              <a:t>End slide</a:t>
            </a:r>
          </a:p>
        </p:txBody>
      </p:sp>
    </p:spTree>
    <p:extLst>
      <p:ext uri="{BB962C8B-B14F-4D97-AF65-F5344CB8AC3E}">
        <p14:creationId xmlns:p14="http://schemas.microsoft.com/office/powerpoint/2010/main" val="1196402237"/>
      </p:ext>
    </p:extLst>
  </p:cSld>
  <p:clrMapOvr>
    <a:masterClrMapping/>
  </p:clrMapOvr>
</p:sld>
</file>

<file path=ppt/theme/theme1.xml><?xml version="1.0" encoding="utf-8"?>
<a:theme xmlns:a="http://schemas.openxmlformats.org/drawingml/2006/main" name="Theme1">
  <a:themeElements>
    <a:clrScheme name="Legal Aid Agency - teal">
      <a:dk1>
        <a:sysClr val="windowText" lastClr="000000"/>
      </a:dk1>
      <a:lt1>
        <a:sysClr val="window" lastClr="FFFFFF"/>
      </a:lt1>
      <a:dk2>
        <a:srgbClr val="000000"/>
      </a:dk2>
      <a:lt2>
        <a:srgbClr val="FFFFFF"/>
      </a:lt2>
      <a:accent1>
        <a:srgbClr val="276160"/>
      </a:accent1>
      <a:accent2>
        <a:srgbClr val="565B96"/>
      </a:accent2>
      <a:accent3>
        <a:srgbClr val="EE7127"/>
      </a:accent3>
      <a:accent4>
        <a:srgbClr val="A0A5B4"/>
      </a:accent4>
      <a:accent5>
        <a:srgbClr val="00A5A1"/>
      </a:accent5>
      <a:accent6>
        <a:srgbClr val="D0333A"/>
      </a:accent6>
      <a:hlink>
        <a:srgbClr val="565B96"/>
      </a:hlink>
      <a:folHlink>
        <a:srgbClr val="565B96"/>
      </a:folHlink>
    </a:clrScheme>
    <a:fontScheme name="Legal Aid Agenc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A027ADFC-A8EB-48F2-86EB-9BE3CA3D3376}" vid="{B55771A7-4C6D-44BE-921A-281CED83F1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Legal Aid Agency - purple">
      <a:dk1>
        <a:sysClr val="windowText" lastClr="000000"/>
      </a:dk1>
      <a:lt1>
        <a:sysClr val="window" lastClr="FFFFFF"/>
      </a:lt1>
      <a:dk2>
        <a:srgbClr val="000000"/>
      </a:dk2>
      <a:lt2>
        <a:srgbClr val="FFFFFF"/>
      </a:lt2>
      <a:accent1>
        <a:srgbClr val="565B96"/>
      </a:accent1>
      <a:accent2>
        <a:srgbClr val="006D55"/>
      </a:accent2>
      <a:accent3>
        <a:srgbClr val="EE7127"/>
      </a:accent3>
      <a:accent4>
        <a:srgbClr val="A0A5B4"/>
      </a:accent4>
      <a:accent5>
        <a:srgbClr val="00A5A1"/>
      </a:accent5>
      <a:accent6>
        <a:srgbClr val="D0333A"/>
      </a:accent6>
      <a:hlink>
        <a:srgbClr val="565B96"/>
      </a:hlink>
      <a:folHlink>
        <a:srgbClr val="565B96"/>
      </a:folHlink>
    </a:clrScheme>
    <a:fontScheme name="Legal Aid Agenc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3506B6B9618F74E8C06D11EFDD53444" ma:contentTypeVersion="16" ma:contentTypeDescription="Create a new document." ma:contentTypeScope="" ma:versionID="785e69b9b32c99483e62c46ee3575807">
  <xsd:schema xmlns:xsd="http://www.w3.org/2001/XMLSchema" xmlns:xs="http://www.w3.org/2001/XMLSchema" xmlns:p="http://schemas.microsoft.com/office/2006/metadata/properties" xmlns:ns2="36e1edd4-7d17-4d57-9663-9ce4c188a227" xmlns:ns3="c8ff423a-c6d6-43d4-a310-ad7749d2149d" targetNamespace="http://schemas.microsoft.com/office/2006/metadata/properties" ma:root="true" ma:fieldsID="536ccd339964fef9615e49c67b4f9e30" ns2:_="" ns3:_="">
    <xsd:import namespace="36e1edd4-7d17-4d57-9663-9ce4c188a227"/>
    <xsd:import namespace="c8ff423a-c6d6-43d4-a310-ad7749d2149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MediaServiceGenerationTime" minOccurs="0"/>
                <xsd:element ref="ns2:MediaServiceEventHashCode" minOccurs="0"/>
                <xsd:element ref="ns2:MediaServiceSearchPropertie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e1edd4-7d17-4d57-9663-9ce4c188a2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5b7e4bc-7c04-4239-a3c8-056ff7db7bf8"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8ff423a-c6d6-43d4-a310-ad7749d2149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908cb34-1132-4eae-8895-a85bbd487e7e}" ma:internalName="TaxCatchAll" ma:showField="CatchAllData" ma:web="c8ff423a-c6d6-43d4-a310-ad7749d214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8ff423a-c6d6-43d4-a310-ad7749d2149d" xsi:nil="true"/>
    <lcf76f155ced4ddcb4097134ff3c332f xmlns="36e1edd4-7d17-4d57-9663-9ce4c188a22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190B4A-8777-439B-B8BF-5B5DCEFA67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e1edd4-7d17-4d57-9663-9ce4c188a227"/>
    <ds:schemaRef ds:uri="c8ff423a-c6d6-43d4-a310-ad7749d214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6CA68A8-A135-4E03-9FEA-65237DFAF0E8}">
  <ds:schemaRefs>
    <ds:schemaRef ds:uri="36e1edd4-7d17-4d57-9663-9ce4c188a227"/>
    <ds:schemaRef ds:uri="http://schemas.microsoft.com/office/2006/documentManagement/types"/>
    <ds:schemaRef ds:uri="http://purl.org/dc/terms/"/>
    <ds:schemaRef ds:uri="http://purl.org/dc/elements/1.1/"/>
    <ds:schemaRef ds:uri="http://www.w3.org/XML/1998/namespace"/>
    <ds:schemaRef ds:uri="http://purl.org/dc/dcmitype/"/>
    <ds:schemaRef ds:uri="c8ff423a-c6d6-43d4-a310-ad7749d2149d"/>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A92F7047-818B-42F8-8A07-67D6DB3E4B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16123</TotalTime>
  <Words>3617</Words>
  <Application>Microsoft Office PowerPoint</Application>
  <PresentationFormat>Widescreen</PresentationFormat>
  <Paragraphs>384</Paragraphs>
  <Slides>38</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Aptos</vt:lpstr>
      <vt:lpstr>Arial</vt:lpstr>
      <vt:lpstr>ArialMT</vt:lpstr>
      <vt:lpstr>Calibri</vt:lpstr>
      <vt:lpstr>Theme1</vt:lpstr>
      <vt:lpstr>#HelpUsSayYes webinar: Non-Means Tested  Applications</vt:lpstr>
      <vt:lpstr>Technical tips for this webinar</vt:lpstr>
      <vt:lpstr>Content</vt:lpstr>
      <vt:lpstr>Introduction </vt:lpstr>
      <vt:lpstr>Purpose of the webinar:</vt:lpstr>
      <vt:lpstr>Who we are</vt:lpstr>
      <vt:lpstr>National criminal applications team (NCAT)</vt:lpstr>
      <vt:lpstr>NCAT continued</vt:lpstr>
      <vt:lpstr>Breakdown of statistics by month:</vt:lpstr>
      <vt:lpstr>Breakdown of statistics by month continued:</vt:lpstr>
      <vt:lpstr>Form completion</vt:lpstr>
      <vt:lpstr>CRM 14: Non-means tested funding form:</vt:lpstr>
      <vt:lpstr>CRM14: Form completion: Non-means tested:</vt:lpstr>
      <vt:lpstr>Form Completion: Additional guidance:</vt:lpstr>
      <vt:lpstr>CRM 14: Non-means tested funding: Additional guidance continued:</vt:lpstr>
      <vt:lpstr>Types of non-means tested proceedings </vt:lpstr>
      <vt:lpstr>Non-means tested funding</vt:lpstr>
      <vt:lpstr>Evidence requirements</vt:lpstr>
      <vt:lpstr>Evidential requirements for non-means tested applications</vt:lpstr>
      <vt:lpstr>Evidential requirements continued:</vt:lpstr>
      <vt:lpstr>Common reject reasons </vt:lpstr>
      <vt:lpstr>Most common reject reasons</vt:lpstr>
      <vt:lpstr>Avoiding rejects: Additional guidance </vt:lpstr>
      <vt:lpstr>Additional guidance continued</vt:lpstr>
      <vt:lpstr>Youths</vt:lpstr>
      <vt:lpstr>Cost limitations, prior authority, further breaches and RDCO’s   </vt:lpstr>
      <vt:lpstr>Cost limitations</vt:lpstr>
      <vt:lpstr>Prior Authority</vt:lpstr>
      <vt:lpstr>Further breaches of the same injunction</vt:lpstr>
      <vt:lpstr>Gang related injunctions</vt:lpstr>
      <vt:lpstr>Recovery of defence cost order (RDCO): Contempt matters </vt:lpstr>
      <vt:lpstr>Contact us / additional guidance</vt:lpstr>
      <vt:lpstr>Contact us:</vt:lpstr>
      <vt:lpstr>Useful links</vt:lpstr>
      <vt:lpstr>Useful links continued:</vt:lpstr>
      <vt:lpstr>Contact us / our training website</vt:lpstr>
      <vt:lpstr>Our communications channels</vt:lpstr>
      <vt:lpstr>End slide</vt:lpstr>
    </vt:vector>
  </TitlesOfParts>
  <Manager>Legal Aid Agency</Manager>
  <Company>MOJ</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[Subject or description]</dc:subject>
  <dc:creator>Goddard, Tammy | She/Hers</dc:creator>
  <cp:keywords>[Key words separated by commas]</cp:keywords>
  <cp:lastModifiedBy>Shoulder, Darren</cp:lastModifiedBy>
  <cp:revision>2</cp:revision>
  <dcterms:created xsi:type="dcterms:W3CDTF">2024-10-29T19:15:47Z</dcterms:created>
  <dcterms:modified xsi:type="dcterms:W3CDTF">2026-09-21T15:22:23Z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b734f1-cb36-428c-8453-d227e30ff63d_Enabled">
    <vt:lpwstr>true</vt:lpwstr>
  </property>
  <property fmtid="{D5CDD505-2E9C-101B-9397-08002B2CF9AE}" pid="3" name="MSIP_Label_15b734f1-cb36-428c-8453-d227e30ff63d_SetDate">
    <vt:lpwstr>2024-11-08T06:59:39Z</vt:lpwstr>
  </property>
  <property fmtid="{D5CDD505-2E9C-101B-9397-08002B2CF9AE}" pid="4" name="MSIP_Label_15b734f1-cb36-428c-8453-d227e30ff63d_Method">
    <vt:lpwstr>Privileged</vt:lpwstr>
  </property>
  <property fmtid="{D5CDD505-2E9C-101B-9397-08002B2CF9AE}" pid="5" name="MSIP_Label_15b734f1-cb36-428c-8453-d227e30ff63d_Name">
    <vt:lpwstr>OFFICIAL - FOR PUBLIC RELEASE</vt:lpwstr>
  </property>
  <property fmtid="{D5CDD505-2E9C-101B-9397-08002B2CF9AE}" pid="6" name="MSIP_Label_15b734f1-cb36-428c-8453-d227e30ff63d_SiteId">
    <vt:lpwstr>c6874728-71e6-41fe-a9e1-2e8c36776ad8</vt:lpwstr>
  </property>
  <property fmtid="{D5CDD505-2E9C-101B-9397-08002B2CF9AE}" pid="7" name="MSIP_Label_15b734f1-cb36-428c-8453-d227e30ff63d_ActionId">
    <vt:lpwstr>321c69c6-b81a-4ef3-ba29-7cd8782668b8</vt:lpwstr>
  </property>
  <property fmtid="{D5CDD505-2E9C-101B-9397-08002B2CF9AE}" pid="8" name="MSIP_Label_15b734f1-cb36-428c-8453-d227e30ff63d_ContentBits">
    <vt:lpwstr>3</vt:lpwstr>
  </property>
  <property fmtid="{D5CDD505-2E9C-101B-9397-08002B2CF9AE}" pid="9" name="ClassificationContentMarkingFooterLocations">
    <vt:lpwstr>Office Theme:10</vt:lpwstr>
  </property>
  <property fmtid="{D5CDD505-2E9C-101B-9397-08002B2CF9AE}" pid="10" name="ClassificationContentMarkingFooterText">
    <vt:lpwstr>OFFICIAL - FOR PUBLIC RELEASE</vt:lpwstr>
  </property>
  <property fmtid="{D5CDD505-2E9C-101B-9397-08002B2CF9AE}" pid="11" name="ClassificationContentMarkingHeaderLocations">
    <vt:lpwstr>Office Theme:9</vt:lpwstr>
  </property>
  <property fmtid="{D5CDD505-2E9C-101B-9397-08002B2CF9AE}" pid="12" name="ClassificationContentMarkingHeaderText">
    <vt:lpwstr>OFFICIAL - FOR PUBLIC RELEASE</vt:lpwstr>
  </property>
  <property fmtid="{D5CDD505-2E9C-101B-9397-08002B2CF9AE}" pid="13" name="ContentTypeId">
    <vt:lpwstr>0x01010023506B6B9618F74E8C06D11EFDD53444</vt:lpwstr>
  </property>
  <property fmtid="{D5CDD505-2E9C-101B-9397-08002B2CF9AE}" pid="14" name="MediaServiceImageTags">
    <vt:lpwstr/>
  </property>
</Properties>
</file>