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9" r:id="rId5"/>
    <p:sldMasterId id="2147483668" r:id="rId6"/>
  </p:sldMasterIdLst>
  <p:notesMasterIdLst>
    <p:notesMasterId r:id="rId43"/>
  </p:notesMasterIdLst>
  <p:sldIdLst>
    <p:sldId id="256" r:id="rId7"/>
    <p:sldId id="607" r:id="rId8"/>
    <p:sldId id="651" r:id="rId9"/>
    <p:sldId id="258" r:id="rId10"/>
    <p:sldId id="442" r:id="rId11"/>
    <p:sldId id="653" r:id="rId12"/>
    <p:sldId id="662" r:id="rId13"/>
    <p:sldId id="464" r:id="rId14"/>
    <p:sldId id="663" r:id="rId15"/>
    <p:sldId id="652" r:id="rId16"/>
    <p:sldId id="675" r:id="rId17"/>
    <p:sldId id="470" r:id="rId18"/>
    <p:sldId id="654" r:id="rId19"/>
    <p:sldId id="655" r:id="rId20"/>
    <p:sldId id="660" r:id="rId21"/>
    <p:sldId id="661" r:id="rId22"/>
    <p:sldId id="472" r:id="rId23"/>
    <p:sldId id="458" r:id="rId24"/>
    <p:sldId id="664" r:id="rId25"/>
    <p:sldId id="460" r:id="rId26"/>
    <p:sldId id="677" r:id="rId27"/>
    <p:sldId id="473" r:id="rId28"/>
    <p:sldId id="468" r:id="rId29"/>
    <p:sldId id="665" r:id="rId30"/>
    <p:sldId id="467" r:id="rId31"/>
    <p:sldId id="637" r:id="rId32"/>
    <p:sldId id="392" r:id="rId33"/>
    <p:sldId id="399" r:id="rId34"/>
    <p:sldId id="674" r:id="rId35"/>
    <p:sldId id="441" r:id="rId36"/>
    <p:sldId id="420" r:id="rId37"/>
    <p:sldId id="666" r:id="rId38"/>
    <p:sldId id="659" r:id="rId39"/>
    <p:sldId id="671" r:id="rId40"/>
    <p:sldId id="676" r:id="rId41"/>
    <p:sldId id="658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 section" id="{1BBE52B2-C342-43D8-96A2-1F39D6421927}">
          <p14:sldIdLst>
            <p14:sldId id="256"/>
            <p14:sldId id="607"/>
            <p14:sldId id="651"/>
            <p14:sldId id="258"/>
            <p14:sldId id="442"/>
            <p14:sldId id="653"/>
            <p14:sldId id="662"/>
            <p14:sldId id="464"/>
            <p14:sldId id="663"/>
            <p14:sldId id="652"/>
            <p14:sldId id="675"/>
            <p14:sldId id="470"/>
            <p14:sldId id="654"/>
            <p14:sldId id="655"/>
            <p14:sldId id="660"/>
            <p14:sldId id="661"/>
            <p14:sldId id="472"/>
            <p14:sldId id="458"/>
            <p14:sldId id="664"/>
            <p14:sldId id="460"/>
            <p14:sldId id="677"/>
            <p14:sldId id="473"/>
            <p14:sldId id="468"/>
            <p14:sldId id="665"/>
            <p14:sldId id="467"/>
            <p14:sldId id="637"/>
            <p14:sldId id="392"/>
            <p14:sldId id="399"/>
            <p14:sldId id="674"/>
            <p14:sldId id="441"/>
            <p14:sldId id="420"/>
            <p14:sldId id="666"/>
            <p14:sldId id="659"/>
            <p14:sldId id="671"/>
            <p14:sldId id="676"/>
            <p14:sldId id="658"/>
          </p14:sldIdLst>
        </p14:section>
      </p14:section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08702A-1A49-8D5C-89D2-346176F266D7}" name="Campbell, John (LAA)  |  He/His" initials="JC" userId="S::John.Campbell@justice.gov.uk::27af0d32-deb2-46fe-8885-07561a7aae9d" providerId="AD"/>
  <p188:author id="{C836644A-1EA2-E1B1-6D4D-A81665371522}" name="Goddard, Tammy | She/Hers" initials="GT|S" userId="S::Tammy.Goddard@justice.gov.uk::d78adb15-2ef7-4946-b0f0-f690891709e6" providerId="AD"/>
  <p188:author id="{87E06F9C-ECE8-4F5E-F68F-62F994E3F727}" name="Kirby, John (LAA)" initials="KJ(" userId="S::John.Kirby@justice.gov.uk::bb7e9651-0706-4362-bbb8-c1d84b4c12c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miao, Robert (LAA)" initials="DR(" lastIdx="1" clrIdx="0">
    <p:extLst>
      <p:ext uri="{19B8F6BF-5375-455C-9EA6-DF929625EA0E}">
        <p15:presenceInfo xmlns:p15="http://schemas.microsoft.com/office/powerpoint/2012/main" userId="S::Robert.Damiao@justice.gov.uk::94b4f98b-ab02-4799-bb6c-3926920274e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2F2F2"/>
    <a:srgbClr val="EDE8F3"/>
    <a:srgbClr val="575C96"/>
    <a:srgbClr val="F6F5FC"/>
    <a:srgbClr val="DDDEEA"/>
    <a:srgbClr val="ABADCB"/>
    <a:srgbClr val="61A396"/>
    <a:srgbClr val="006D55"/>
    <a:srgbClr val="A7D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94861B-AABB-4F2C-BD26-E50121F197E8}" v="6" dt="2026-09-18T13:16:33.113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theme" Target="theme/theme1.xml"/><Relationship Id="rId50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596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1A3158-828B-45DC-A055-D433B2F6AF0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749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B60E-C0A5-416E-864A-9ED7E1B46AC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421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4643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A88C7-4669-0938-D211-39FACFCF3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CA6674-FABB-D422-C9E6-F27ECD50AB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B7537F-7B50-6DDE-E0EB-3AB24A3BDB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56CC3-2EB2-B1D1-A180-BD391CBBEA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B60E-C0A5-416E-864A-9ED7E1B46AC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401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4A61F-A263-984F-3EA2-E1C1F2A05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25AF1F-094B-381A-3999-782A3E5C6E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4A4B6E-916B-CCCB-F503-0888BC987A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B267B5-017C-6987-7D80-8479D8BFBB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B60E-C0A5-416E-864A-9ED7E1B46AC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623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B60E-C0A5-416E-864A-9ED7E1B46AC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5198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0FD10-6171-9718-6E24-A4E7D186D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55D85D-9CD9-EA7A-217F-09A94EFD13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70B26B-9C9F-0281-BAF8-B530B57F87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587833-6FE1-3949-D8CB-E0676BEF80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B60E-C0A5-416E-864A-9ED7E1B46AC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827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D5908-D383-8272-37E9-30D058F4A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4674F2-0312-E14C-14AF-9A74CF444F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2F0CAA-945B-6D8C-E265-9F6E8FF9A5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7DFF61-E94C-1009-FF95-07417E2F98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B60E-C0A5-416E-864A-9ED7E1B46AC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7101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D7BB3-A2F0-4B36-7092-F4350EC4A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C42A97-BC50-7F8D-51DC-3DB39FB325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B1D569-289A-C8E1-2CCE-60EFFEFA11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55A129-B399-A375-D706-DD23D67501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B60E-C0A5-416E-864A-9ED7E1B46AC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475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AF166-BB78-BF53-53D5-9284EE859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1E092B-9585-3DAE-9EA1-B5EE489411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AD61FE-B634-171B-C2F7-74B9E62749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FAF842-38F4-18BA-19BD-E2DAE63629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B60E-C0A5-416E-864A-9ED7E1B46AC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319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BD02A-7E2B-5949-91E8-E3F74EB10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93F8EE-F799-7E7D-6821-6D1A49C7F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CC4A3F-92D7-C89A-87E5-E7FEA725D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EDCA9D-5362-9B7D-4C8D-1E0FBDF8BC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B60E-C0A5-416E-864A-9ED7E1B46AC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3319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63126-7619-3C57-12A2-6936A552B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69DA21-C4E4-0F86-9EC4-E28A37462C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1087B2-E644-1095-B297-924EC47330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60640F-808F-DA24-88B4-C944D92154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B60E-C0A5-416E-864A-9ED7E1B46AC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32353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E74C1-4E08-BF73-956E-F403A1EB4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E433EF-6A29-FC11-2FA8-C5784C8720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BFF9B8-6E2E-DE94-FECD-CC27BC1CC9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4CD7F6-F64A-EF9E-5CC6-B37EA64AEA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B60E-C0A5-416E-864A-9ED7E1B46AC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753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B60E-C0A5-416E-864A-9ED7E1B46AC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613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988E0-0053-79F2-D1B6-51DFA2E0A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E94033-16E5-6A2D-D4B0-F562000CD8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6A90FE-555D-5A57-57E9-68ECA84140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429DD1-C048-93D8-4777-2CCF65FBD0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B60E-C0A5-416E-864A-9ED7E1B46AC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4464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B60E-C0A5-416E-864A-9ED7E1B46AC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5454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34678-F604-DE89-6928-48E66AE2A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175D67-DD1C-A5B7-5329-A629295A24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592052-5E21-B4C4-0B4D-40F49DCB69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EE82D-4F8D-078E-4C37-29A234AE47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EFB60E-C0A5-416E-864A-9ED7E1B46ACC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00390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>
              <a:solidFill>
                <a:srgbClr val="000000"/>
              </a:solidFill>
              <a:effectLst/>
              <a:ea typeface="Times New Roman" panose="02020603050405020304" pitchFamily="18" charset="0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B60E-C0A5-416E-864A-9ED7E1B46AC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4431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9426C-E1BE-7C32-E8B9-B7A7456EA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9E0890-D041-28B8-E40F-E55AB9FA93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08C00E-1DE5-7AB2-BF0B-8F4B778515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D742E7-16D7-5027-3835-4DD5251E17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B60E-C0A5-416E-864A-9ED7E1B46ACC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2516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B60E-C0A5-416E-864A-9ED7E1B46AC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4949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B72D7-2479-205E-92BF-39A8D8433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50EF0E-656D-A070-8BF2-5300F80371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56068A-2E05-CFC7-6FD2-0E6BA34AC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E4A62B-5F2C-6F20-50B9-C3710F292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B60E-C0A5-416E-864A-9ED7E1B46ACC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7598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FB60E-C0A5-416E-864A-9ED7E1B46ACC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0889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GB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1645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C11F2-9599-0842-E945-0D5CB7263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8A1CA0-6486-2740-53C4-235C304EE5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3E57AB-A4F5-C392-F271-D797EFE4E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9209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2744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7C879-619C-7E6D-B1AB-524EA3375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777088-A3BB-C547-7258-6C48F21E1D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6ED903-9ED4-104C-27E8-CB65CEC341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90288-81EF-D8C3-3C05-29B3E19CFA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1A3158-828B-45DC-A055-D433B2F6AF0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2022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8EB3E-B15F-EB97-EA6E-3FEA3AE66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9C0E6A-36ED-CD2D-642C-842EC9D6F7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5222E7-BEC9-C8F6-B21E-00C277D5E8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8D6000-F5E1-F6A4-AAA4-9A9385D83C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1A3158-828B-45DC-A055-D433B2F6AF0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8818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84E6D4-9D15-43A0-BB36-A73A3EFC79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" y="1527"/>
            <a:ext cx="12221623" cy="68729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DDC3A8-E3D7-48E5-9559-9C05FC0867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6000" y="2679699"/>
            <a:ext cx="9940940" cy="1009124"/>
          </a:xfrm>
        </p:spPr>
        <p:txBody>
          <a:bodyPr anchor="t" anchorCtr="0">
            <a:normAutofit/>
          </a:bodyPr>
          <a:lstStyle>
            <a:lvl1pPr algn="l"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64A54C-99DF-4290-B7D8-60194329B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6000" y="3844940"/>
            <a:ext cx="7390060" cy="1425496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AFEA738-E8B3-437F-8D4D-5F4800F1A7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000" y="5427311"/>
            <a:ext cx="4017600" cy="271604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YYYY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612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D5C5B19-B5CB-47EC-A3E6-CEE55FC463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" y="9143"/>
            <a:ext cx="12189628" cy="6854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6DB5A5-EF61-426C-B4D9-3924814EC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35A26-94E6-488E-9CDE-7B1D969001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000" y="1329655"/>
            <a:ext cx="5371199" cy="46647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D5B0C-FD37-49D6-81C9-AE8D20B99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29655"/>
            <a:ext cx="5488575" cy="46647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1AF33610-64A5-4F5F-8CA1-3588A09D8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On the Insert ribbon select Header &amp; Footer to edit this holding text- LAA Document 2019 – Optional Footer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9691DCA-C59C-46C5-875F-06C338EB0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165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34E1025-4692-4D8C-A557-D60B602FCD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" y="9143"/>
            <a:ext cx="12189628" cy="6854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4214C6-ECDA-467D-B40F-ED549B15D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172B8-BB78-4472-BCD0-2892B3F88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A6A383B-3681-4646-801A-50A9C59C1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On the Insert ribbon select Header &amp; Footer to edit this holding text- LAA Document 2019 – Optional Footer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D5C4FF7-7031-4234-A30D-4545371B4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35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hasis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3465744-92B4-4ED3-BCB2-536449F30F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" y="9143"/>
            <a:ext cx="12189628" cy="6854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6DB5A5-EF61-426C-B4D9-3924814EC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35A26-94E6-488E-9CDE-7B1D969001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000" y="1329655"/>
            <a:ext cx="5371199" cy="4513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D5B0C-FD37-49D6-81C9-AE8D20B9949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800" y="1329655"/>
            <a:ext cx="5487976" cy="3960803"/>
          </a:xfrm>
          <a:blipFill>
            <a:blip r:embed="rId3"/>
            <a:stretch>
              <a:fillRect/>
            </a:stretch>
          </a:blipFill>
        </p:spPr>
        <p:txBody>
          <a:bodyPr lIns="223200" tIns="223200" rIns="223200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Emphasis Text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078EC60-6F82-4732-B2DE-CB6909311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On the Insert ribbon select Header &amp; Footer to edit this holding text- LAA Document 2019 – Optional Footer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DF76537-CC05-4DFB-8795-5815E3718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342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8572C6D-C3B3-4399-8C80-6E80177792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" y="9143"/>
            <a:ext cx="12189628" cy="685495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172B8-BB78-4472-BCD0-2892B3F88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7999" y="1296000"/>
            <a:ext cx="11012777" cy="4266000"/>
          </a:xfrm>
        </p:spPr>
        <p:txBody>
          <a:bodyPr>
            <a:normAutofit/>
          </a:bodyPr>
          <a:lstStyle>
            <a:lvl1pPr>
              <a:defRPr sz="3400" b="0">
                <a:solidFill>
                  <a:srgbClr val="575C96"/>
                </a:solidFill>
              </a:defRPr>
            </a:lvl1pPr>
          </a:lstStyle>
          <a:p>
            <a:pPr lvl="0"/>
            <a:r>
              <a:rPr lang="en-US"/>
              <a:t>Large text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1800271-3FB8-4215-8F17-0E1D0D6D2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On the Insert ribbon select Header &amp; Footer to edit this holding text- LAA Document 2019 – Optional Footer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7FF09E1-5251-4D01-B98C-8F705DADB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90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xag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8E01D39-A23A-4BDB-81DF-BDE5EFDA96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" y="9143"/>
            <a:ext cx="12189628" cy="6854952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DFB0FAD-A321-43A8-BA9A-B1A8FCC82C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0000" y="2129425"/>
            <a:ext cx="4512000" cy="1114816"/>
          </a:xfrm>
        </p:spPr>
        <p:txBody>
          <a:bodyPr anchor="ctr" anchorCtr="0">
            <a:normAutofit/>
          </a:bodyPr>
          <a:lstStyle>
            <a:lvl1pPr algn="ctr">
              <a:defRPr sz="9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£##%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D8C0118-5548-4737-B916-2D5C5EDF74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40000" y="3244242"/>
            <a:ext cx="4512000" cy="1164921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 or other text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B006830-85D1-4CD5-A112-2F93FF582C9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On the Insert ribbon select Header &amp; Footer to edit this holding text- LAA Document 2019 – Optional Footer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FB47C90-1708-47D3-8EC2-D57A44FCA0A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745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519BE5-D727-4DCC-95A6-FE3CF3C1B3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" y="1526"/>
            <a:ext cx="12221625" cy="68729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881AD0-F3BF-419C-814D-EFDAD3390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00" y="2679834"/>
            <a:ext cx="10291200" cy="1013863"/>
          </a:xfrm>
        </p:spPr>
        <p:txBody>
          <a:bodyPr anchor="t" anchorCtr="0">
            <a:normAutofit/>
          </a:bodyPr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820A5E-5729-42D6-953D-F8478EE3AA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6000" y="3838833"/>
            <a:ext cx="7147200" cy="1912262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072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69B1CC-6EA8-4791-A776-8A5DD38BEF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1527"/>
            <a:ext cx="12221623" cy="6872945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A8D8B7-1CFD-49AB-9068-319313F08B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000" y="4267915"/>
            <a:ext cx="4888231" cy="382462"/>
          </a:xfrm>
        </p:spPr>
        <p:txBody>
          <a:bodyPr>
            <a:norm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Legal Aid Agency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FA76E13-F0E2-4CD0-8C79-B636AEB69D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000" y="4558936"/>
            <a:ext cx="4888231" cy="885298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600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13th Floor (13.51) </a:t>
            </a:r>
            <a:br>
              <a:rPr lang="en-US"/>
            </a:br>
            <a:r>
              <a:rPr lang="en-US"/>
              <a:t>102 Petty France</a:t>
            </a:r>
            <a:br>
              <a:rPr lang="en-US"/>
            </a:br>
            <a:r>
              <a:rPr lang="en-US"/>
              <a:t>London SW1H 9AJ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9FE9206-C0BC-477B-9E79-7A9E34677E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00" y="5444235"/>
            <a:ext cx="6835200" cy="363975"/>
          </a:xfrm>
        </p:spPr>
        <p:txBody>
          <a:bodyPr>
            <a:normAutofit/>
          </a:bodyPr>
          <a:lstStyle>
            <a:lvl1pPr>
              <a:defRPr sz="16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gov.uk/government/organisations/legal-aid-agency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50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50D788D-F4F1-FF26-7209-48E348FC9E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857"/>
            <a:ext cx="12191998" cy="685628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A437BF8-E4DE-E87A-40B3-CE5DDB0E8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8087" y="420705"/>
            <a:ext cx="1794029" cy="1564212"/>
            <a:chOff x="3501189" y="548630"/>
            <a:chExt cx="1672390" cy="1340328"/>
          </a:xfrm>
          <a:solidFill>
            <a:srgbClr val="EDE8F3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ADDF7B6-A032-AD61-0883-6D327A87D436}"/>
                </a:ext>
              </a:extLst>
            </p:cNvPr>
            <p:cNvSpPr/>
            <p:nvPr/>
          </p:nvSpPr>
          <p:spPr>
            <a:xfrm>
              <a:off x="3501189" y="553453"/>
              <a:ext cx="1672390" cy="1335505"/>
            </a:xfrm>
            <a:prstGeom prst="rect">
              <a:avLst/>
            </a:prstGeom>
            <a:grpFill/>
            <a:ln>
              <a:solidFill>
                <a:srgbClr val="EDE8F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2279223-6B98-B692-D4F4-189635A0D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689298" y="548630"/>
              <a:ext cx="1364100" cy="1191144"/>
            </a:xfrm>
            <a:prstGeom prst="rect">
              <a:avLst/>
            </a:prstGeom>
            <a:grpFill/>
            <a:ln>
              <a:solidFill>
                <a:srgbClr val="EDE8F3"/>
              </a:solidFill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47590F9-5019-854C-18E3-647D62225888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758189" y="2622074"/>
            <a:ext cx="7920000" cy="1080000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3400" b="1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0F1EE0-638B-690E-3374-CE1E12D2585D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758190" y="3838357"/>
            <a:ext cx="7920000" cy="1080000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565C95F-3718-1528-8609-763CA15704E3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58189" y="5364119"/>
            <a:ext cx="7920000" cy="288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Month YYYY</a:t>
            </a:r>
          </a:p>
        </p:txBody>
      </p:sp>
    </p:spTree>
    <p:extLst>
      <p:ext uri="{BB962C8B-B14F-4D97-AF65-F5344CB8AC3E}">
        <p14:creationId xmlns:p14="http://schemas.microsoft.com/office/powerpoint/2010/main" val="410883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B2B409A-9F0D-2551-F099-53245753D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715"/>
            <a:ext cx="12192000" cy="6856285"/>
            <a:chOff x="0" y="1715"/>
            <a:chExt cx="12192000" cy="685628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E5B4F51-5365-3BA7-A54C-CBC64BD46D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1715"/>
              <a:ext cx="12192000" cy="68562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F826356-EAC0-74DB-920D-41B155170F34}"/>
                </a:ext>
              </a:extLst>
            </p:cNvPr>
            <p:cNvGrpSpPr/>
            <p:nvPr userDrawn="1"/>
          </p:nvGrpSpPr>
          <p:grpSpPr>
            <a:xfrm>
              <a:off x="648087" y="420705"/>
              <a:ext cx="1794029" cy="1564212"/>
              <a:chOff x="3501189" y="548630"/>
              <a:chExt cx="1672390" cy="1340328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8EF3425-6B2E-178D-92CD-757F1A13677E}"/>
                  </a:ext>
                </a:extLst>
              </p:cNvPr>
              <p:cNvSpPr/>
              <p:nvPr/>
            </p:nvSpPr>
            <p:spPr>
              <a:xfrm>
                <a:off x="3501189" y="553453"/>
                <a:ext cx="1672390" cy="1335505"/>
              </a:xfrm>
              <a:prstGeom prst="rect">
                <a:avLst/>
              </a:prstGeom>
              <a:solidFill>
                <a:srgbClr val="F2F2F2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8A201554-F688-00E6-3C4F-AEC3858650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3689298" y="548630"/>
                <a:ext cx="1364100" cy="1191144"/>
              </a:xfrm>
              <a:prstGeom prst="rect">
                <a:avLst/>
              </a:prstGeom>
              <a:noFill/>
              <a:ln>
                <a:solidFill>
                  <a:schemeClr val="bg1">
                    <a:lumMod val="95000"/>
                  </a:schemeClr>
                </a:solidFill>
              </a:ln>
            </p:spPr>
          </p:pic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AB1583C-FBCA-EA5C-1733-E09C1C9D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00" y="2620800"/>
            <a:ext cx="7920000" cy="1080000"/>
          </a:xfrm>
        </p:spPr>
        <p:txBody>
          <a:bodyPr anchor="t" anchorCtr="0">
            <a:norm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E1315A-D470-E14A-1174-2675FA007A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9600" y="3837600"/>
            <a:ext cx="7920000" cy="10800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255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36EF8E2-187D-6D0F-4B84-B96F66A36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AD33D3-D582-48EF-0A2B-74426CCEC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E300F-E606-52C3-A6CF-24C403CD7D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DAAC7B-B7C8-1A3B-136D-63FA4F550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9B82-31CD-4257-9983-9D3A86BF2CFF}" type="datetime1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AF1ED-CB8C-A0D7-A9FC-632515537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- use Insert &gt; Header &amp; Footer to edit this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64B7B-2E91-374D-D445-0D9781F85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9ED6-F87B-4BC1-907E-EF602CA5C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65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714443D-2133-B9A5-3208-7A1FB40F0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DA5BE-9F0C-9C33-E738-BB0C9ACF4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6B1209-6B5A-DD57-363E-9C28D7B61B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0000" y="1396800"/>
            <a:ext cx="5140800" cy="423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3296D8-E2C8-3A59-6DA0-2FCCEA8D1B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96340" y="1396800"/>
            <a:ext cx="5141085" cy="423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44ED3-56E8-EEBB-FFA7-9E84F7C64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33E6-4F09-488F-A0F2-21D685F15792}" type="datetime1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E578A9-AEFF-4AB7-B964-8C5EFAE84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- use Insert &gt; Header &amp; Footer to edit this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A671D-0D15-C5DF-0D6D-041600826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9ED6-F87B-4BC1-907E-EF602CA5C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057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&amp; Emph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714443D-2133-B9A5-3208-7A1FB40F0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DA5BE-9F0C-9C33-E738-BB0C9ACF4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6B1209-6B5A-DD57-363E-9C28D7B61B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0000" y="1396800"/>
            <a:ext cx="5140800" cy="423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3296D8-E2C8-3A59-6DA0-2FCCEA8D1B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96340" y="1396800"/>
            <a:ext cx="5141085" cy="4230000"/>
          </a:xfrm>
          <a:solidFill>
            <a:srgbClr val="F8F6FA"/>
          </a:solidFill>
        </p:spPr>
        <p:txBody>
          <a:bodyPr lIns="180000" tIns="180000" rIns="180000" bIns="180000"/>
          <a:lstStyle>
            <a:lvl1pPr>
              <a:defRPr b="1">
                <a:solidFill>
                  <a:schemeClr val="accent1"/>
                </a:solidFill>
              </a:defRPr>
            </a:lvl1pPr>
            <a:lvl2pPr marL="0" indent="0">
              <a:buNone/>
              <a:defRPr>
                <a:solidFill>
                  <a:schemeClr val="accent1"/>
                </a:solidFill>
              </a:defRPr>
            </a:lvl2pPr>
            <a:lvl3pPr marL="252000">
              <a:defRPr>
                <a:solidFill>
                  <a:schemeClr val="accent1"/>
                </a:solidFill>
              </a:defRPr>
            </a:lvl3pPr>
            <a:lvl4pPr marL="504000">
              <a:defRPr>
                <a:solidFill>
                  <a:schemeClr val="accent1"/>
                </a:solidFill>
              </a:defRPr>
            </a:lvl4pPr>
            <a:lvl5pPr marL="756000"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44ED3-56E8-EEBB-FFA7-9E84F7C64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7BDC9-1058-4A6E-91CD-7826F558505E}" type="datetime1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E578A9-AEFF-4AB7-B964-8C5EFAE84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- use Insert &gt; Header &amp; Footer to edit this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A671D-0D15-C5DF-0D6D-041600826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9ED6-F87B-4BC1-907E-EF602CA5C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4520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614D97-A481-C608-D685-8C463CFC78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24F3EF4-BF41-0563-2948-DCF0BDB2E7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9426" y="1395413"/>
            <a:ext cx="10727999" cy="4229897"/>
          </a:xfrm>
        </p:spPr>
        <p:txBody>
          <a:bodyPr>
            <a:normAutofit/>
          </a:bodyPr>
          <a:lstStyle>
            <a:lvl1pPr>
              <a:defRPr sz="3400"/>
            </a:lvl1pPr>
            <a:lvl2pPr marL="360000" indent="-360000">
              <a:defRPr sz="3400"/>
            </a:lvl2pPr>
            <a:lvl3pPr marL="720000" indent="-360000">
              <a:defRPr sz="3400"/>
            </a:lvl3pPr>
            <a:lvl4pPr marL="1080000" indent="-360000">
              <a:defRPr sz="3400"/>
            </a:lvl4pPr>
            <a:lvl5pPr marL="1440000" indent="-360000">
              <a:defRPr sz="3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DAAC7B-B7C8-1A3B-136D-63FA4F550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61415-A2E6-456E-A378-4AF2C88D0C52}" type="datetime1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AF1ED-CB8C-A0D7-A9FC-632515537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- use Insert &gt; Header &amp; Footer to edit this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64B7B-2E91-374D-D445-0D9781F85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9ED6-F87B-4BC1-907E-EF602CA5C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408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xag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DF5BB4E-3FA5-0EC2-690A-231A2CFE3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DAAC7B-B7C8-1A3B-136D-63FA4F550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3EB01-24D9-4993-826A-BF3AD83D8092}" type="datetime1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AF1ED-CB8C-A0D7-A9FC-632515537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- use Insert &gt; Header &amp; Footer to edit this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64B7B-2E91-374D-D445-0D9781F85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9ED6-F87B-4BC1-907E-EF602CA5C674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73D6F2E-3ED3-16DB-77BD-6462682259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34326" y="1968135"/>
            <a:ext cx="3415552" cy="1260000"/>
          </a:xfrm>
        </p:spPr>
        <p:txBody>
          <a:bodyPr>
            <a:noAutofit/>
          </a:bodyPr>
          <a:lstStyle>
            <a:lvl1pPr algn="ctr">
              <a:defRPr sz="9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9D7248E-F2DF-A4EE-65D8-557D031691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34326" y="3365295"/>
            <a:ext cx="3415552" cy="1260000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 of the change</a:t>
            </a:r>
          </a:p>
        </p:txBody>
      </p:sp>
    </p:spTree>
    <p:extLst>
      <p:ext uri="{BB962C8B-B14F-4D97-AF65-F5344CB8AC3E}">
        <p14:creationId xmlns:p14="http://schemas.microsoft.com/office/powerpoint/2010/main" val="35424891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E5B4F51-5365-3BA7-A54C-CBC64BD46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715"/>
            <a:ext cx="12192000" cy="685628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E1315A-D470-E14A-1174-2675FA007A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9600" y="3429000"/>
            <a:ext cx="7920000" cy="217490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36213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50D788D-F4F1-FF26-7209-48E348FC9E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857"/>
            <a:ext cx="12191998" cy="6856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7590F9-5019-854C-18E3-647D62225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189" y="2622074"/>
            <a:ext cx="7920000" cy="1080000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3400" b="1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0F1EE0-638B-690E-3374-CE1E12D258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190" y="3838357"/>
            <a:ext cx="7920000" cy="1080000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565C95F-3718-1528-8609-763CA15704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8189" y="5364119"/>
            <a:ext cx="7920000" cy="288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Month YYYY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D82072-2C01-2A68-D7B0-AA6398650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935976"/>
            <a:ext cx="12191998" cy="68562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97879D-FDF1-265D-2B64-B03D43900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7631" y="529498"/>
            <a:ext cx="1463316" cy="1390109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985724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50D788D-F4F1-FF26-7209-48E348FC9E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857"/>
            <a:ext cx="12191998" cy="6856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7590F9-5019-854C-18E3-647D62225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189" y="2622074"/>
            <a:ext cx="7920000" cy="1080000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3400" b="1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0F1EE0-638B-690E-3374-CE1E12D258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190" y="3838357"/>
            <a:ext cx="7920000" cy="1080000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565C95F-3718-1528-8609-763CA15704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8189" y="5364119"/>
            <a:ext cx="7920000" cy="288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Month YYYY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279A9B-1203-6748-7911-405F61EB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3750" y="622800"/>
            <a:ext cx="1364100" cy="1191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22401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1583C-FBCA-EA5C-1733-E09C1C9D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00" y="2620800"/>
            <a:ext cx="7920000" cy="1080000"/>
          </a:xfrm>
        </p:spPr>
        <p:txBody>
          <a:bodyPr anchor="t" anchorCtr="0">
            <a:norm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597969-9EB4-2310-95C7-FC28AB7CA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0531" y="490597"/>
            <a:ext cx="1364100" cy="1191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582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D33D3-D582-48EF-0A2B-74426CCEC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E300F-E606-52C3-A6CF-24C403CD7D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buClrTx/>
              <a:defRPr sz="2000"/>
            </a:lvl2pPr>
            <a:lvl3pPr>
              <a:buClrTx/>
              <a:defRPr sz="2000"/>
            </a:lvl3pPr>
            <a:lvl4pPr>
              <a:buClrTx/>
              <a:defRPr sz="2000"/>
            </a:lvl4pPr>
            <a:lvl5pPr>
              <a:buClrTx/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AF1ED-CB8C-A0D7-A9FC-632515537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3404" y="6444690"/>
            <a:ext cx="7201467" cy="180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64B7B-2E91-374D-D445-0D9781F85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9ED6-F87B-4BC1-907E-EF602CA5C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4487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DA5BE-9F0C-9C33-E738-BB0C9ACF4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6B1209-6B5A-DD57-363E-9C28D7B61B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0000" y="1396800"/>
            <a:ext cx="5140800" cy="4230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buClrTx/>
              <a:defRPr sz="2000"/>
            </a:lvl2pPr>
            <a:lvl3pPr>
              <a:buClrTx/>
              <a:defRPr sz="2000"/>
            </a:lvl3pPr>
            <a:lvl4pPr>
              <a:buClrTx/>
              <a:defRPr sz="2000"/>
            </a:lvl4pPr>
            <a:lvl5pPr>
              <a:buClrTx/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3296D8-E2C8-3A59-6DA0-2FCCEA8D1B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96340" y="1396800"/>
            <a:ext cx="5141085" cy="4230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buClrTx/>
              <a:defRPr sz="2000"/>
            </a:lvl2pPr>
            <a:lvl3pPr>
              <a:buClrTx/>
              <a:defRPr sz="2000"/>
            </a:lvl3pPr>
            <a:lvl4pPr>
              <a:buClrTx/>
              <a:defRPr sz="2000"/>
            </a:lvl4pPr>
            <a:lvl5pPr>
              <a:buClrTx/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E578A9-AEFF-4AB7-B964-8C5EFAE841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3404" y="6434530"/>
            <a:ext cx="7201467" cy="180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A671D-0D15-C5DF-0D6D-041600826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9ED6-F87B-4BC1-907E-EF602CA5C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509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&amp; Emphasi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DA5BE-9F0C-9C33-E738-BB0C9ACF4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6B1209-6B5A-DD57-363E-9C28D7B61B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0000" y="1396800"/>
            <a:ext cx="5140800" cy="4230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buClrTx/>
              <a:defRPr sz="2000"/>
            </a:lvl2pPr>
            <a:lvl3pPr>
              <a:buClrTx/>
              <a:defRPr sz="2000"/>
            </a:lvl3pPr>
            <a:lvl4pPr>
              <a:buClrTx/>
              <a:defRPr sz="2000"/>
            </a:lvl4pPr>
            <a:lvl5pPr>
              <a:buClrTx/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E578A9-AEFF-4AB7-B964-8C5EFAE841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02284" y="6457194"/>
            <a:ext cx="7201467" cy="180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A671D-0D15-C5DF-0D6D-041600826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9ED6-F87B-4BC1-907E-EF602CA5C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7981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E1315A-D470-E14A-1174-2675FA007A0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08800" y="3281680"/>
            <a:ext cx="7920000" cy="2515262"/>
          </a:xfrm>
        </p:spPr>
        <p:txBody>
          <a:bodyPr anchor="b" anchorCtr="0">
            <a:normAutofit/>
          </a:bodyPr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 rtl="0" fontAlgn="base">
              <a:lnSpc>
                <a:spcPts val="1350"/>
              </a:lnSpc>
            </a:pPr>
            <a:r>
              <a:rPr lang="en-GB" sz="1800" b="1" i="0" u="none" strike="noStrike">
                <a:solidFill>
                  <a:srgbClr val="565B96"/>
                </a:solidFill>
                <a:effectLst/>
                <a:latin typeface="Arial" panose="020B0604020202020204" pitchFamily="34" charset="0"/>
              </a:rPr>
              <a:t>Legal Aid Agency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lnSpc>
                <a:spcPts val="1350"/>
              </a:lnSpc>
            </a:pPr>
            <a:b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1800" b="0" i="0" u="none" strike="noStrike">
                <a:solidFill>
                  <a:srgbClr val="565B96"/>
                </a:solidFill>
                <a:effectLst/>
                <a:latin typeface="Arial" panose="020B0604020202020204" pitchFamily="34" charset="0"/>
              </a:rPr>
              <a:t>13th Floor (13.51)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lnSpc>
                <a:spcPts val="1350"/>
              </a:lnSpc>
            </a:pPr>
            <a:b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1800" b="0" i="0" u="none" strike="noStrike">
                <a:solidFill>
                  <a:srgbClr val="565B96"/>
                </a:solidFill>
                <a:effectLst/>
                <a:latin typeface="Arial" panose="020B0604020202020204" pitchFamily="34" charset="0"/>
              </a:rPr>
              <a:t>102 Petty France</a:t>
            </a:r>
          </a:p>
          <a:p>
            <a:pPr algn="l" rtl="0" fontAlgn="base">
              <a:lnSpc>
                <a:spcPts val="1350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b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1800" b="0" i="0" u="none" strike="noStrike">
                <a:solidFill>
                  <a:srgbClr val="565B96"/>
                </a:solidFill>
                <a:effectLst/>
                <a:latin typeface="Arial" panose="020B0604020202020204" pitchFamily="34" charset="0"/>
              </a:rPr>
              <a:t>London SW1H 9AJ</a:t>
            </a:r>
          </a:p>
          <a:p>
            <a:pPr algn="l" rtl="0" fontAlgn="base">
              <a:lnSpc>
                <a:spcPts val="1350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lnSpc>
                <a:spcPts val="1350"/>
              </a:lnSpc>
            </a:pPr>
            <a:r>
              <a:rPr lang="en-GB" sz="1800" b="0" i="0" u="none" strike="noStrike">
                <a:solidFill>
                  <a:srgbClr val="565B96"/>
                </a:solidFill>
                <a:effectLst/>
                <a:latin typeface="Arial" panose="020B0604020202020204" pitchFamily="34" charset="0"/>
              </a:rPr>
              <a:t>gov.uk/government/organisations/legal-aid-agency 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621307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1583C-FBCA-EA5C-1733-E09C1C9D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00" y="2620800"/>
            <a:ext cx="7920000" cy="1080000"/>
          </a:xfrm>
        </p:spPr>
        <p:txBody>
          <a:bodyPr anchor="t" anchorCtr="0">
            <a:norm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681842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rge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24F3EF4-BF41-0563-2948-DCF0BDB2E7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9426" y="1395413"/>
            <a:ext cx="10727999" cy="4229897"/>
          </a:xfrm>
        </p:spPr>
        <p:txBody>
          <a:bodyPr>
            <a:normAutofit/>
          </a:bodyPr>
          <a:lstStyle>
            <a:lvl1pPr>
              <a:defRPr sz="3400"/>
            </a:lvl1pPr>
            <a:lvl2pPr marL="360000" indent="-360000">
              <a:buClrTx/>
              <a:defRPr sz="2400"/>
            </a:lvl2pPr>
            <a:lvl3pPr marL="720000" indent="-360000">
              <a:buClrTx/>
              <a:defRPr sz="2400"/>
            </a:lvl3pPr>
            <a:lvl4pPr marL="1080000" indent="-360000">
              <a:buClrTx/>
              <a:defRPr sz="2400"/>
            </a:lvl4pPr>
            <a:lvl5pPr marL="1440000" indent="-360000">
              <a:buClrTx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64B7B-2E91-374D-D445-0D9781F85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9ED6-F87B-4BC1-907E-EF602CA5C674}" type="slidenum">
              <a:rPr lang="en-GB" smtClean="0"/>
              <a:t>‹#›</a:t>
            </a:fld>
            <a:endParaRPr lang="en-GB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095A724-0307-5E19-7110-5595331D6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4613" y="6451040"/>
            <a:ext cx="7201467" cy="180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</p:spTree>
    <p:extLst>
      <p:ext uri="{BB962C8B-B14F-4D97-AF65-F5344CB8AC3E}">
        <p14:creationId xmlns:p14="http://schemas.microsoft.com/office/powerpoint/2010/main" val="30989423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E1315A-D470-E14A-1174-2675FA007A0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08800" y="3281680"/>
            <a:ext cx="7920000" cy="2515262"/>
          </a:xfrm>
        </p:spPr>
        <p:txBody>
          <a:bodyPr anchor="b" anchorCtr="0">
            <a:normAutofit/>
          </a:bodyPr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 rtl="0" fontAlgn="base">
              <a:lnSpc>
                <a:spcPts val="1350"/>
              </a:lnSpc>
            </a:pPr>
            <a:r>
              <a:rPr lang="en-GB" sz="1800" b="1" i="0" u="none" strike="noStrike">
                <a:solidFill>
                  <a:srgbClr val="565B96"/>
                </a:solidFill>
                <a:effectLst/>
                <a:latin typeface="Arial" panose="020B0604020202020204" pitchFamily="34" charset="0"/>
              </a:rPr>
              <a:t>Legal Aid Agency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lnSpc>
                <a:spcPts val="1350"/>
              </a:lnSpc>
            </a:pPr>
            <a:b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1800" b="0" i="0" u="none" strike="noStrike">
                <a:solidFill>
                  <a:srgbClr val="565B96"/>
                </a:solidFill>
                <a:effectLst/>
                <a:latin typeface="Arial" panose="020B0604020202020204" pitchFamily="34" charset="0"/>
              </a:rPr>
              <a:t>13th Floor (13.51)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lnSpc>
                <a:spcPts val="1350"/>
              </a:lnSpc>
            </a:pPr>
            <a:b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1800" b="0" i="0" u="none" strike="noStrike">
                <a:solidFill>
                  <a:srgbClr val="565B96"/>
                </a:solidFill>
                <a:effectLst/>
                <a:latin typeface="Arial" panose="020B0604020202020204" pitchFamily="34" charset="0"/>
              </a:rPr>
              <a:t>102 Petty France</a:t>
            </a:r>
          </a:p>
          <a:p>
            <a:pPr algn="l" rtl="0" fontAlgn="base">
              <a:lnSpc>
                <a:spcPts val="1350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b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en-GB" sz="1800" b="0" i="0" u="none" strike="noStrike">
                <a:solidFill>
                  <a:srgbClr val="565B96"/>
                </a:solidFill>
                <a:effectLst/>
                <a:latin typeface="Arial" panose="020B0604020202020204" pitchFamily="34" charset="0"/>
              </a:rPr>
              <a:t>London SW1H 9AJ</a:t>
            </a:r>
          </a:p>
          <a:p>
            <a:pPr algn="l" rtl="0" fontAlgn="base">
              <a:lnSpc>
                <a:spcPts val="1350"/>
              </a:lnSpc>
            </a:pP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lnSpc>
                <a:spcPts val="1350"/>
              </a:lnSpc>
            </a:pPr>
            <a:r>
              <a:rPr lang="en-GB" sz="1800" b="0" i="0" u="none" strike="noStrike">
                <a:solidFill>
                  <a:srgbClr val="565B96"/>
                </a:solidFill>
                <a:effectLst/>
                <a:latin typeface="Arial" panose="020B0604020202020204" pitchFamily="34" charset="0"/>
              </a:rPr>
              <a:t>gov.uk/government/organisations/legal-aid-agency 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07253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hasis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3465744-92B4-4ED3-BCB2-536449F30F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" y="-33177"/>
            <a:ext cx="12189628" cy="6854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6DB5A5-EF61-426C-B4D9-3924814EC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35A26-94E6-488E-9CDE-7B1D969001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000" y="1329655"/>
            <a:ext cx="5371199" cy="4513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D5B0C-FD37-49D6-81C9-AE8D20B9949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800" y="1329655"/>
            <a:ext cx="5487976" cy="3960803"/>
          </a:xfrm>
          <a:blipFill>
            <a:blip r:embed="rId3"/>
            <a:stretch>
              <a:fillRect/>
            </a:stretch>
          </a:blipFill>
        </p:spPr>
        <p:txBody>
          <a:bodyPr lIns="223200" tIns="223200" rIns="223200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Emphasis Text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DF76537-CC05-4DFB-8795-5815E3718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A745478F-B180-A994-4EBF-88A8F513C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273404" y="6434530"/>
            <a:ext cx="7201467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Providing access to justice through working with others to achieve excellence in the delivery of legal aid</a:t>
            </a:r>
          </a:p>
        </p:txBody>
      </p:sp>
    </p:spTree>
    <p:extLst>
      <p:ext uri="{BB962C8B-B14F-4D97-AF65-F5344CB8AC3E}">
        <p14:creationId xmlns:p14="http://schemas.microsoft.com/office/powerpoint/2010/main" val="1583218382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E5B4F51-5365-3BA7-A54C-CBC64BD46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715"/>
            <a:ext cx="12192000" cy="68562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B1583C-FBCA-EA5C-1733-E09C1C9D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00" y="2620800"/>
            <a:ext cx="7920000" cy="1080000"/>
          </a:xfrm>
        </p:spPr>
        <p:txBody>
          <a:bodyPr anchor="t" anchorCtr="0">
            <a:norm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E1315A-D470-E14A-1174-2675FA007A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9600" y="3837600"/>
            <a:ext cx="7920000" cy="10800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8589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B86170-144F-4641-97B4-22108ADC5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AB058-375D-41FF-927E-BB3206E08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8000" y="1328400"/>
            <a:ext cx="11012777" cy="46656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/>
              <a:t>Subheading (level 1)</a:t>
            </a:r>
          </a:p>
          <a:p>
            <a:pPr lvl="1"/>
            <a:r>
              <a:rPr lang="en-US"/>
              <a:t>Sub-subheading (level 2)</a:t>
            </a:r>
          </a:p>
          <a:p>
            <a:pPr lvl="2"/>
            <a:r>
              <a:rPr lang="en-US"/>
              <a:t>Text (level 3)</a:t>
            </a:r>
          </a:p>
          <a:p>
            <a:pPr lvl="3"/>
            <a:r>
              <a:rPr lang="en-US"/>
              <a:t>Bullet (level 4)</a:t>
            </a:r>
          </a:p>
          <a:p>
            <a:pPr lvl="4"/>
            <a:r>
              <a:rPr lang="en-US"/>
              <a:t>Sub-bullet (level 5)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62322-4E9F-43FC-9281-3453FB17DD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42469" y="6310156"/>
            <a:ext cx="9087085" cy="3312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  <a:p>
            <a:endParaRPr lang="en-GB" sz="12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E9B8C-38F9-40B1-AA41-77A2D52FA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1200" y="6223781"/>
            <a:ext cx="360000" cy="252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800" b="1">
                <a:solidFill>
                  <a:srgbClr val="003057"/>
                </a:solidFill>
              </a:defRPr>
            </a:lvl1pPr>
          </a:lstStyle>
          <a:p>
            <a:fld id="{9A8223AF-F2F5-41F7-A71C-81CE492BCB88}" type="slidenum">
              <a:rPr lang="en-GB" smtClean="0"/>
              <a:pPr/>
              <a:t>‹#›</a:t>
            </a:fld>
            <a:endParaRPr lang="en-GB" sz="18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D9D741-D23E-41B0-7854-5BE6B6478D4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114925" y="0"/>
            <a:ext cx="1997075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 - FOR PUBLIC RELEASE</a:t>
            </a:r>
          </a:p>
        </p:txBody>
      </p:sp>
    </p:spTree>
    <p:extLst>
      <p:ext uri="{BB962C8B-B14F-4D97-AF65-F5344CB8AC3E}">
        <p14:creationId xmlns:p14="http://schemas.microsoft.com/office/powerpoint/2010/main" val="990284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8" r:id="rId4"/>
    <p:sldLayoutId id="2147483657" r:id="rId5"/>
    <p:sldLayoutId id="2147483656" r:id="rId6"/>
    <p:sldLayoutId id="2147483651" r:id="rId7"/>
    <p:sldLayoutId id="2147483655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575C96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230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64E23D-FE4D-87EC-DB78-4BAA2E5DE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425" y="372136"/>
            <a:ext cx="10728000" cy="900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2BB569-A999-1851-FEC6-8F133AB32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9426" y="1395662"/>
            <a:ext cx="10728000" cy="42298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15EBF-0822-61E4-5172-1D0E3EC803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9427" y="6526800"/>
            <a:ext cx="180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E36EB0C6-036F-4D91-AC7C-6F920CFE0521}" type="datetime1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35D26-AA16-8F2A-0616-ED002328EE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41093" y="6527866"/>
            <a:ext cx="7201467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GB"/>
              <a:t>Footer - use Insert &gt; Header &amp; Footer to edit this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FE07B-E53E-0564-C75F-F4BF63EE2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3648" y="6169565"/>
            <a:ext cx="45043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500" b="1">
                <a:solidFill>
                  <a:schemeClr val="accent1"/>
                </a:solidFill>
              </a:defRPr>
            </a:lvl1pPr>
          </a:lstStyle>
          <a:p>
            <a:fld id="{C0189ED6-F87B-4BC1-907E-EF602CA5C67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D4D9C3-0259-605B-4C23-9CABC52E76A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114925" y="0"/>
            <a:ext cx="1997075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 - FOR PUBLIC RELEASE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88DC4A-238D-0ED3-DBD5-61929FE838C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114925" y="6675120"/>
            <a:ext cx="1997075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 - FOR PUBLIC RELEASE</a:t>
            </a:r>
          </a:p>
        </p:txBody>
      </p:sp>
    </p:spTree>
    <p:extLst>
      <p:ext uri="{BB962C8B-B14F-4D97-AF65-F5344CB8AC3E}">
        <p14:creationId xmlns:p14="http://schemas.microsoft.com/office/powerpoint/2010/main" val="305569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04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rgbClr val="A68EC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008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4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64E23D-FE4D-87EC-DB78-4BAA2E5DE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425" y="372136"/>
            <a:ext cx="10728000" cy="900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2BB569-A999-1851-FEC6-8F133AB32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9426" y="1395662"/>
            <a:ext cx="10728000" cy="42298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35D26-AA16-8F2A-0616-ED002328E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99828" y="6534690"/>
            <a:ext cx="7201467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  <a:endParaRPr lang="en-GB" sz="1200">
              <a:cs typeface="Arial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FE07B-E53E-0564-C75F-F4BF63EE2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3648" y="6169565"/>
            <a:ext cx="45043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800" b="1">
                <a:solidFill>
                  <a:schemeClr val="accent1"/>
                </a:solidFill>
              </a:defRPr>
            </a:lvl1pPr>
          </a:lstStyle>
          <a:p>
            <a:fld id="{C0189ED6-F87B-4BC1-907E-EF602CA5C674}" type="slidenum">
              <a:rPr lang="en-GB" smtClean="0"/>
              <a:pPr/>
              <a:t>‹#›</a:t>
            </a:fld>
            <a:endParaRPr lang="en-GB" sz="18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791CA8-91EF-4A56-DA76-4E3357B9B99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114925" y="63500"/>
            <a:ext cx="1997075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 - FOR PUBLIC RELEASE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B3C209A-4ABE-FA6B-E059-7AB94177A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2495267" y="3339000"/>
            <a:ext cx="7201467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>
              <a:cs typeface="Arial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D9AD815-E1A4-87EC-15A8-4EFEDA3F36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/>
        </p:nvSpPr>
        <p:spPr>
          <a:xfrm>
            <a:off x="2495267" y="3339000"/>
            <a:ext cx="7201467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C0981B-4327-7682-4299-89E73DF32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" y="-33177"/>
            <a:ext cx="12189628" cy="685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646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04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008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LAAHelpUsSayYes@justice.gov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latworldknowledge.lardbucket.org/books/public-speaking-practice-and-ethics/s09-finding-a-purpose-and-selectin.html" TargetMode="Externa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Highcostfamilyfixer@justice.gov.uk" TargetMode="External"/><Relationship Id="rId2" Type="http://schemas.openxmlformats.org/officeDocument/2006/relationships/hyperlink" Target="mailto:highcostfamily@justice.gov.uk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legalaidlearning.justice.gov.uk/civil-fixer-guidance/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assets.publishing.service.gov.uk/media/632c7d248fa8f51d29278e71/fgf_calculator.xlsx" TargetMode="External"/><Relationship Id="rId3" Type="http://schemas.openxmlformats.org/officeDocument/2006/relationships/hyperlink" Target="https://www.gov.uk/guidance/civil-high-cost-cases-family" TargetMode="External"/><Relationship Id="rId7" Type="http://schemas.openxmlformats.org/officeDocument/2006/relationships/hyperlink" Target="https://webarchive.nationalarchives.gov.uk/ukgwa/20130206215723/https:/www.justice.gov.uk/downloads/legal-aid/fee-schemes/fgfsrevisedguidance-august2009.pdf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assets.publishing.service.gov.uk/media/632c7a3de90e0711d40cf0db/2_Counsel_Final_FAST_Checklist_September_2019.docx" TargetMode="External"/><Relationship Id="rId5" Type="http://schemas.openxmlformats.org/officeDocument/2006/relationships/hyperlink" Target="https://assets.publishing.service.gov.uk/government/uploads/system/uploads/attachment_data/file/836973/Single_Counsel_Final_FASTchecklist_Sept19.doc" TargetMode="External"/><Relationship Id="rId4" Type="http://schemas.openxmlformats.org/officeDocument/2006/relationships/hyperlink" Target="https://assets.publishing.service.gov.uk/government/uploads/system/uploads/attachment_data/file/802984/Counsel_Acceptance_Form.docx" TargetMode="External"/><Relationship Id="rId9" Type="http://schemas.openxmlformats.org/officeDocument/2006/relationships/hyperlink" Target="https://assets.publishing.service.gov.uk/government/uploads/system/uploads/attachment_data/file/738739/civclaim5-version-13-September-2018.pdf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legalaidlearning.justice.gov.uk/Quick-guides" TargetMode="External"/><Relationship Id="rId2" Type="http://schemas.openxmlformats.org/officeDocument/2006/relationships/hyperlink" Target="https://assets.publishing.service.gov.uk/government/uploads/system/uploads/attachment_data/file/1182089/Civil_Finance_Electronic_Handbook_V3.4.pdf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supremecourt.uk/how-to-appeal/non-portal-pd13" TargetMode="External"/><Relationship Id="rId4" Type="http://schemas.openxmlformats.org/officeDocument/2006/relationships/hyperlink" Target="https://assets.publishing.service.gov.uk/government/uploads/system/uploads/attachment_data/file/980911/Costs_Assessment_Guidance_2018_-_Version_5-_April_2021___Clean___002_.pdf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legalaidlearning.justice.gov.uk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0.xml"/><Relationship Id="rId6" Type="http://schemas.openxmlformats.org/officeDocument/2006/relationships/hyperlink" Target="https://www.youtube.com/@legalaidagency4058?app=desktop" TargetMode="External"/><Relationship Id="rId5" Type="http://schemas.openxmlformats.org/officeDocument/2006/relationships/hyperlink" Target="https://legalaidlearning.justice.gov.uk/online-support-2/" TargetMode="External"/><Relationship Id="rId4" Type="http://schemas.openxmlformats.org/officeDocument/2006/relationships/hyperlink" Target="https://legalaidlearning.justice.gov.uk/trainer-led-events/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hyperlink" Target="https://eur03.safelinks.protection.outlook.com/?url=https%3A%2F%2Flabulletin.org.uk%2Fc%2FAQipARCniPMGGOKro8UCIOiVyp0Bm1r9RGAHRAUnz4XvDMoUT5bKy0dLOu3xqbkA7vtoAO0&amp;data=05%7C02%7CTammy.Goddard%40justice.gov.uk%7Cd8df38a031b04aabb73708dc6ab4a2d3%7Cc687472871e641fea9e12e8c36776ad8%7C0%7C0%7C638502571293822287%7CUnknown%7CTWFpbGZsb3d8eyJWIjoiMC4wLjAwMDAiLCJQIjoiV2luMzIiLCJBTiI6Ik1haWwiLCJXVCI6Mn0%3D%7C0%7C%7C%7C&amp;sdata=V0Tv3AX9aGYaZEWa2RdEku7NEo4Ce4aBmd9rmscpgGs%3D&amp;reserved=0" TargetMode="External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7.svg"/><Relationship Id="rId5" Type="http://schemas.openxmlformats.org/officeDocument/2006/relationships/hyperlink" Target="https://x.com/LAAHelpTeam" TargetMode="External"/><Relationship Id="rId4" Type="http://schemas.openxmlformats.org/officeDocument/2006/relationships/hyperlink" Target="https://twitter.com/LegalAidAgency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gov.uk/government/organisations/legal-aid-agency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32677F71-B14D-5C0D-3FF5-1BBCC940D4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758188" y="2622074"/>
            <a:ext cx="9725513" cy="1080000"/>
          </a:xfrm>
        </p:spPr>
        <p:txBody>
          <a:bodyPr/>
          <a:lstStyle/>
          <a:p>
            <a:r>
              <a:rPr lang="en-GB"/>
              <a:t>#HelpUsSayYes Webinar: Counsel fees</a:t>
            </a:r>
            <a:endParaRPr lang="en-US"/>
          </a:p>
        </p:txBody>
      </p:sp>
      <p:sp>
        <p:nvSpPr>
          <p:cNvPr id="10" name="Subtitle 4">
            <a:extLst>
              <a:ext uri="{FF2B5EF4-FFF2-40B4-BE49-F238E27FC236}">
                <a16:creationId xmlns:a16="http://schemas.microsoft.com/office/drawing/2014/main" id="{D41182CE-9392-D73E-F3D7-AE07E2B2DAE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758190" y="3838357"/>
            <a:ext cx="7920000" cy="1080000"/>
          </a:xfrm>
        </p:spPr>
        <p:txBody>
          <a:bodyPr/>
          <a:lstStyle/>
          <a:p>
            <a:r>
              <a:rPr lang="en-US"/>
              <a:t>High cost family (HCF)</a:t>
            </a:r>
            <a:endParaRPr lang="en-GB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82E208B1-4788-BFC0-7C66-534FFDA51C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8189" y="5364119"/>
            <a:ext cx="7920000" cy="288000"/>
          </a:xfrm>
        </p:spPr>
        <p:txBody>
          <a:bodyPr/>
          <a:lstStyle/>
          <a:p>
            <a:r>
              <a:rPr lang="en-US" b="1"/>
              <a:t>22 September 2026</a:t>
            </a:r>
            <a:endParaRPr lang="en-GB" b="1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2EFE702-88B1-7074-9578-EF6744B66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48087" y="420705"/>
            <a:ext cx="1794029" cy="1564212"/>
            <a:chOff x="3501189" y="548630"/>
            <a:chExt cx="1672390" cy="1340328"/>
          </a:xfrm>
          <a:solidFill>
            <a:srgbClr val="EDE8F3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C17FE86-EB03-D9C0-FA9E-269B5549F524}"/>
                </a:ext>
              </a:extLst>
            </p:cNvPr>
            <p:cNvSpPr/>
            <p:nvPr/>
          </p:nvSpPr>
          <p:spPr>
            <a:xfrm>
              <a:off x="3501189" y="553453"/>
              <a:ext cx="1672390" cy="1335505"/>
            </a:xfrm>
            <a:prstGeom prst="rect">
              <a:avLst/>
            </a:prstGeom>
            <a:grpFill/>
            <a:ln>
              <a:solidFill>
                <a:srgbClr val="EDE8F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ABA268A-79AF-F5E3-5910-E2C7755095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689298" y="548630"/>
              <a:ext cx="1364100" cy="1191144"/>
            </a:xfrm>
            <a:prstGeom prst="rect">
              <a:avLst/>
            </a:prstGeom>
            <a:grpFill/>
            <a:ln>
              <a:solidFill>
                <a:srgbClr val="EDE8F3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337775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2218ACA-F779-8C47-8A69-8B47659F6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425" y="372136"/>
            <a:ext cx="10728000" cy="900000"/>
          </a:xfrm>
        </p:spPr>
        <p:txBody>
          <a:bodyPr/>
          <a:lstStyle/>
          <a:p>
            <a:r>
              <a:rPr lang="en-US"/>
              <a:t>Technical tips for this webinar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2AC7D58-3FEC-C1D0-C8D4-72D78EEDB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9425" y="1262229"/>
            <a:ext cx="5210375" cy="4103320"/>
          </a:xfrm>
        </p:spPr>
        <p:txBody>
          <a:bodyPr>
            <a:noAutofit/>
          </a:bodyPr>
          <a:lstStyle/>
          <a:p>
            <a:pPr marL="342900" indent="-342900" rtl="0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You can ask us questions throughout each section using the ‘meeting chat’</a:t>
            </a:r>
            <a:r>
              <a:rPr lang="en-US" b="0" i="0">
                <a:effectLst/>
              </a:rPr>
              <a:t>​</a:t>
            </a:r>
          </a:p>
          <a:p>
            <a:pPr marL="342900" indent="-342900" rtl="0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You can keep the meeting chat throughout the event to view other questions</a:t>
            </a:r>
            <a:r>
              <a:rPr lang="en-US" b="0" i="0">
                <a:effectLst/>
              </a:rPr>
              <a:t>​</a:t>
            </a:r>
          </a:p>
          <a:p>
            <a:pPr marL="342900" indent="-342900" rtl="0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0" i="0" u="none" strike="noStrike">
                <a:effectLst/>
              </a:rPr>
              <a:t>If you experience technical issues during the webinar: </a:t>
            </a:r>
            <a:r>
              <a:rPr lang="en-GB" b="0" i="0" u="sng" strike="noStrike">
                <a:solidFill>
                  <a:srgbClr val="575C96"/>
                </a:solidFill>
                <a:effectLst/>
                <a:hlinkClick r:id="rId3" tooltip="Opens in pop 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 the Help Us Say Yes Team</a:t>
            </a:r>
            <a:endParaRPr lang="en-GB">
              <a:solidFill>
                <a:srgbClr val="575C96"/>
              </a:solidFill>
            </a:endParaRP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922B6B0F-160C-40D8-BE03-E744F522C7A2}"/>
              </a:ext>
            </a:extLst>
          </p:cNvPr>
          <p:cNvSpPr txBox="1"/>
          <p:nvPr/>
        </p:nvSpPr>
        <p:spPr>
          <a:xfrm>
            <a:off x="6411251" y="1121966"/>
            <a:ext cx="5210375" cy="101566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97280">
              <a:spcAft>
                <a:spcPts val="600"/>
              </a:spcAft>
            </a:pPr>
            <a:r>
              <a:rPr lang="en-GB" sz="2000">
                <a:latin typeface="Arial" panose="020B0604020202020204" pitchFamily="34" charset="0"/>
                <a:ea typeface="Times New Roman" panose="02020603050405020304" pitchFamily="18" charset="0"/>
              </a:rPr>
              <a:t>When your camera and microphone icons show a line through them, your camera and microphone are switched off</a:t>
            </a:r>
            <a:endParaRPr lang="en-GB" sz="2000"/>
          </a:p>
        </p:txBody>
      </p:sp>
      <p:pic>
        <p:nvPicPr>
          <p:cNvPr id="21" name="Picture 20" descr="Camera and microphone are switched off  when the icons have a diagonal line through each of them">
            <a:extLst>
              <a:ext uri="{FF2B5EF4-FFF2-40B4-BE49-F238E27FC236}">
                <a16:creationId xmlns:a16="http://schemas.microsoft.com/office/drawing/2014/main" id="{EBFBABC9-8BEE-4185-8625-57B4AAE7AC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975" y="2238590"/>
            <a:ext cx="2312345" cy="1057585"/>
          </a:xfrm>
          <a:prstGeom prst="rect">
            <a:avLst/>
          </a:prstGeom>
        </p:spPr>
      </p:pic>
      <p:sp>
        <p:nvSpPr>
          <p:cNvPr id="22" name="TextBox 21" descr="&#10;">
            <a:extLst>
              <a:ext uri="{FF2B5EF4-FFF2-40B4-BE49-F238E27FC236}">
                <a16:creationId xmlns:a16="http://schemas.microsoft.com/office/drawing/2014/main" id="{92C0B6FA-7EBE-4DF4-90DC-DEE680BC15F8}"/>
              </a:ext>
            </a:extLst>
          </p:cNvPr>
          <p:cNvSpPr txBox="1"/>
          <p:nvPr/>
        </p:nvSpPr>
        <p:spPr>
          <a:xfrm>
            <a:off x="6327050" y="3397136"/>
            <a:ext cx="5210375" cy="132343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097280">
              <a:spcAft>
                <a:spcPts val="600"/>
              </a:spcAft>
            </a:pPr>
            <a:r>
              <a:rPr lang="en-GB" sz="2000"/>
              <a:t>Select the chat button from the Teams meeting controls in the top right-hand-side of the screen to open and view the meeting chat</a:t>
            </a:r>
            <a:endParaRPr lang="en-US" sz="2000">
              <a:cs typeface="Arial"/>
            </a:endParaRPr>
          </a:p>
        </p:txBody>
      </p:sp>
      <p:grpSp>
        <p:nvGrpSpPr>
          <p:cNvPr id="8" name="Group 7" descr="MS Teams toolbar showing the Chat button used to open the meeting chat - this is also highlighted by a red box, indicating where users should select&#10;">
            <a:extLst>
              <a:ext uri="{FF2B5EF4-FFF2-40B4-BE49-F238E27FC236}">
                <a16:creationId xmlns:a16="http://schemas.microsoft.com/office/drawing/2014/main" id="{B96445FA-28C7-E0B6-C4B1-9DC2A26AD903}"/>
              </a:ext>
            </a:extLst>
          </p:cNvPr>
          <p:cNvGrpSpPr/>
          <p:nvPr/>
        </p:nvGrpSpPr>
        <p:grpSpPr>
          <a:xfrm>
            <a:off x="7015132" y="4768413"/>
            <a:ext cx="4002612" cy="1131627"/>
            <a:chOff x="6965578" y="4533360"/>
            <a:chExt cx="4002612" cy="1131627"/>
          </a:xfrm>
        </p:grpSpPr>
        <p:pic>
          <p:nvPicPr>
            <p:cNvPr id="24" name="Picture 23" descr="Microsoft Teams toolbar showing the meeting chat button used to open and view webinar questions and messages.">
              <a:extLst>
                <a:ext uri="{FF2B5EF4-FFF2-40B4-BE49-F238E27FC236}">
                  <a16:creationId xmlns:a16="http://schemas.microsoft.com/office/drawing/2014/main" id="{E940DE29-B5BD-46F2-8AE2-C1165A5B9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36994" b="3313"/>
            <a:stretch>
              <a:fillRect/>
            </a:stretch>
          </p:blipFill>
          <p:spPr>
            <a:xfrm>
              <a:off x="6965578" y="4533360"/>
              <a:ext cx="4002612" cy="1131627"/>
            </a:xfrm>
            <a:prstGeom prst="rect">
              <a:avLst/>
            </a:prstGeom>
          </p:spPr>
        </p:pic>
        <p:sp>
          <p:nvSpPr>
            <p:cNvPr id="25" name="Rectangle 24" descr="Highlights the chat bubble&#10;">
              <a:extLst>
                <a:ext uri="{FF2B5EF4-FFF2-40B4-BE49-F238E27FC236}">
                  <a16:creationId xmlns:a16="http://schemas.microsoft.com/office/drawing/2014/main" id="{C1ECF84D-8BF4-4734-8F59-74554C96090A}"/>
                </a:ext>
              </a:extLst>
            </p:cNvPr>
            <p:cNvSpPr/>
            <p:nvPr/>
          </p:nvSpPr>
          <p:spPr>
            <a:xfrm>
              <a:off x="7886369" y="4617528"/>
              <a:ext cx="680688" cy="84367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2000"/>
            </a:p>
          </p:txBody>
        </p:sp>
      </p:grp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B91B7D4C-D795-C2BE-A1D7-7DED6E3A867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11371200" y="6223781"/>
            <a:ext cx="360000" cy="252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5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8223AF-F2F5-41F7-A71C-81CE492BCB88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A4AB5-ABA5-D357-6B18-8D5C416CD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3404" y="6434530"/>
            <a:ext cx="7201467" cy="180000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GB"/>
              <a:t>Providing access to justice through working with others to achieve excellence in the delivery of legal aid</a:t>
            </a:r>
          </a:p>
        </p:txBody>
      </p:sp>
    </p:spTree>
    <p:extLst>
      <p:ext uri="{BB962C8B-B14F-4D97-AF65-F5344CB8AC3E}">
        <p14:creationId xmlns:p14="http://schemas.microsoft.com/office/powerpoint/2010/main" val="2175039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3FEDB40-A234-4DFE-BD8C-E1238BFF4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784" y="690984"/>
            <a:ext cx="7718400" cy="345232"/>
          </a:xfrm>
        </p:spPr>
        <p:txBody>
          <a:bodyPr anchor="t">
            <a:noAutofit/>
          </a:bodyPr>
          <a:lstStyle/>
          <a:p>
            <a:r>
              <a:rPr lang="en-US"/>
              <a:t>Webinar content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2A5042-59E1-C86D-CAD4-8B7CA5836470}"/>
              </a:ext>
            </a:extLst>
          </p:cNvPr>
          <p:cNvSpPr txBox="1"/>
          <p:nvPr/>
        </p:nvSpPr>
        <p:spPr>
          <a:xfrm>
            <a:off x="737784" y="1245732"/>
            <a:ext cx="9295067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>
              <a:lnSpc>
                <a:spcPct val="200000"/>
              </a:lnSpc>
            </a:pPr>
            <a:r>
              <a:rPr lang="en-GB" sz="2000" b="1">
                <a:latin typeface="+mj-lt"/>
              </a:rPr>
              <a:t>Table of contents:</a:t>
            </a:r>
          </a:p>
          <a:p>
            <a:pPr marL="285750" indent="-285750" font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/>
              <a:t>Introduction</a:t>
            </a:r>
          </a:p>
          <a:p>
            <a:pPr marL="342900" lvl="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/>
              <a:t>Care case fee scheme (CCFS): Single Counsel</a:t>
            </a:r>
          </a:p>
          <a:p>
            <a:pPr marL="342900" lvl="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/>
              <a:t>CCFS: Kings Counsel (KC) / two Counsel (2C)</a:t>
            </a:r>
          </a:p>
          <a:p>
            <a:pPr marL="285750" indent="-285750" font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/>
              <a:t>Hourly rates / appeals</a:t>
            </a:r>
          </a:p>
          <a:p>
            <a:pPr marL="285750" indent="-285750" font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/>
              <a:t>Family graduated fees (FGF)</a:t>
            </a:r>
          </a:p>
          <a:p>
            <a:pPr marL="285750" indent="-285750" font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/>
              <a:t>Additional guidance and contact us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7D45E9-DF16-4A16-947E-E2E24EF4D66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1515" y="6204808"/>
            <a:ext cx="270000" cy="252000"/>
          </a:xfrm>
        </p:spPr>
        <p:txBody>
          <a:bodyPr anchor="t">
            <a:normAutofit lnSpcReduction="10000"/>
          </a:bodyPr>
          <a:lstStyle/>
          <a:p>
            <a:pPr>
              <a:spcAft>
                <a:spcPts val="600"/>
              </a:spcAft>
            </a:pPr>
            <a:fld id="{9A8223AF-F2F5-41F7-A71C-81CE492BCB88}" type="slidenum">
              <a:rPr lang="en-GB" smtClean="0"/>
              <a:pPr>
                <a:spcAft>
                  <a:spcPts val="600"/>
                </a:spcAft>
              </a:pPr>
              <a:t>3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B3C209A-4ABE-FA6B-E059-7AB94177A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445570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</p:spTree>
    <p:extLst>
      <p:ext uri="{BB962C8B-B14F-4D97-AF65-F5344CB8AC3E}">
        <p14:creationId xmlns:p14="http://schemas.microsoft.com/office/powerpoint/2010/main" val="3773360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0">
            <a:extLst>
              <a:ext uri="{FF2B5EF4-FFF2-40B4-BE49-F238E27FC236}">
                <a16:creationId xmlns:a16="http://schemas.microsoft.com/office/drawing/2014/main" id="{8946D941-69F5-4D75-9CBE-0B026873E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GB"/>
              <a:t>Purpose of the webinar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4430A96E-AAE9-4F88-9369-867CBBEBAF2B}"/>
              </a:ext>
            </a:extLst>
          </p:cNvPr>
          <p:cNvSpPr txBox="1">
            <a:spLocks/>
          </p:cNvSpPr>
          <p:nvPr/>
        </p:nvSpPr>
        <p:spPr>
          <a:xfrm>
            <a:off x="648000" y="1312851"/>
            <a:ext cx="10561857" cy="100978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B1EB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3820" lvl="4" indent="0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2000">
                <a:ea typeface="+mn-lt"/>
                <a:cs typeface="Arial" panose="020B0604020202020204" pitchFamily="34" charset="0"/>
              </a:rPr>
              <a:t>The purpose of this webinar is to help you understand the processes involved in the care case fee scheme.</a:t>
            </a:r>
            <a:endParaRPr lang="en-US" sz="2000"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3621B7-F354-3E4E-3A38-ADE1CDC31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6182" t="4478" r="16143" b="8741"/>
          <a:stretch/>
        </p:blipFill>
        <p:spPr>
          <a:xfrm>
            <a:off x="648000" y="2511299"/>
            <a:ext cx="2554262" cy="3261375"/>
          </a:xfrm>
          <a:prstGeom prst="rect">
            <a:avLst/>
          </a:prstGeom>
          <a:pattFill prst="pct5">
            <a:fgClr>
              <a:srgbClr val="F2F2F2"/>
            </a:fgClr>
            <a:bgClr>
              <a:schemeClr val="bg1"/>
            </a:bgClr>
          </a:pattFill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C6BCFBE-26C2-411D-BBFA-860BC052D27F}"/>
              </a:ext>
            </a:extLst>
          </p:cNvPr>
          <p:cNvSpPr/>
          <p:nvPr/>
        </p:nvSpPr>
        <p:spPr>
          <a:xfrm>
            <a:off x="3850276" y="2511299"/>
            <a:ext cx="7520924" cy="28053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000">
                <a:ea typeface="Calibri"/>
                <a:cs typeface="Arial"/>
              </a:rPr>
              <a:t>By the end of the webinar, you will have an understanding of t</a:t>
            </a:r>
            <a:r>
              <a:rPr lang="en-GB" sz="2000">
                <a:cs typeface="Arial"/>
              </a:rPr>
              <a:t>he high cost family processes including: 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>
                <a:cs typeface="Arial"/>
              </a:rPr>
              <a:t>CCFS Single Counsel 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>
                <a:cs typeface="Arial"/>
              </a:rPr>
              <a:t>CCFS Kings Counsel / 2 counsel 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>
                <a:cs typeface="Arial"/>
              </a:rPr>
              <a:t>Hourly rates within high cost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>
                <a:cs typeface="Arial"/>
              </a:rPr>
              <a:t>Family graduated fees</a:t>
            </a:r>
            <a:endParaRPr lang="en-GB" sz="200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253D61-B3E2-4BAC-8774-45119DB4D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A0B0ABC-A27D-8585-63FD-B33FCBA754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</p:spTree>
    <p:extLst>
      <p:ext uri="{BB962C8B-B14F-4D97-AF65-F5344CB8AC3E}">
        <p14:creationId xmlns:p14="http://schemas.microsoft.com/office/powerpoint/2010/main" val="2034274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B346687-5296-81A5-9D9E-F3F6FEB80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00" y="2620800"/>
            <a:ext cx="7920000" cy="1080000"/>
          </a:xfrm>
        </p:spPr>
        <p:txBody>
          <a:bodyPr/>
          <a:lstStyle/>
          <a:p>
            <a:r>
              <a:rPr lang="en-US"/>
              <a:t>S</a:t>
            </a:r>
            <a:r>
              <a:rPr lang="en-GB"/>
              <a:t>ingle Counsel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C6D5047-70A6-1F6B-C946-7A6EE9513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48087" y="420705"/>
            <a:ext cx="1794029" cy="1564212"/>
            <a:chOff x="3501189" y="548630"/>
            <a:chExt cx="1672390" cy="134032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3FDE37F-DED5-99C4-D452-E0BD78753347}"/>
                </a:ext>
              </a:extLst>
            </p:cNvPr>
            <p:cNvSpPr/>
            <p:nvPr/>
          </p:nvSpPr>
          <p:spPr>
            <a:xfrm>
              <a:off x="3501189" y="553453"/>
              <a:ext cx="1672390" cy="1335505"/>
            </a:xfrm>
            <a:prstGeom prst="rect">
              <a:avLst/>
            </a:prstGeom>
            <a:solidFill>
              <a:srgbClr val="F2F2F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2667364-AF82-542E-8467-C43992E5FE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689298" y="548630"/>
              <a:ext cx="1364100" cy="1191144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19122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04350-C4E1-A541-C771-7B88C5984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15014AB-2314-6715-025E-1E2EDF4EB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GB"/>
              <a:t>CCFS: Single Counsel 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1AF9A14-0D48-F46E-29C3-6FDEB892C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11655-4D59-FDB9-AEC0-F3BD14AEA1CD}"/>
              </a:ext>
            </a:extLst>
          </p:cNvPr>
          <p:cNvSpPr txBox="1"/>
          <p:nvPr/>
        </p:nvSpPr>
        <p:spPr>
          <a:xfrm>
            <a:off x="480803" y="1203029"/>
            <a:ext cx="11012776" cy="612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cs typeface="Arial"/>
              </a:rPr>
              <a:t>The solicitor registers the case as high cost when costs are expected to exceed £25,000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FC168905-E234-BA61-DB8A-A305A2F1FB46}"/>
              </a:ext>
            </a:extLst>
          </p:cNvPr>
          <p:cNvSpPr txBox="1"/>
          <p:nvPr/>
        </p:nvSpPr>
        <p:spPr>
          <a:xfrm>
            <a:off x="480803" y="2224637"/>
            <a:ext cx="11179972" cy="496996"/>
          </a:xfrm>
          <a:prstGeom prst="rect">
            <a:avLst/>
          </a:prstGeom>
          <a:solidFill>
            <a:srgbClr val="DDDEEA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 b="1"/>
              <a:t>Please note: </a:t>
            </a:r>
            <a:r>
              <a:rPr lang="en-GB" altLang="en-US" sz="2000">
                <a:cs typeface="Arial"/>
              </a:rPr>
              <a:t>This calculation is based on counsel fees at family advocates scheme (FAS) rates</a:t>
            </a:r>
            <a:endParaRPr lang="en-GB" sz="2000"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0FC694-1248-7C38-6F80-12827F3EE014}"/>
              </a:ext>
            </a:extLst>
          </p:cNvPr>
          <p:cNvSpPr txBox="1"/>
          <p:nvPr/>
        </p:nvSpPr>
        <p:spPr>
          <a:xfrm>
            <a:off x="480803" y="2931770"/>
            <a:ext cx="10962845" cy="2689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cs typeface="Arial" panose="020B0604020202020204" pitchFamily="34" charset="0"/>
              </a:rPr>
              <a:t>The provider informs you when the case is registered as high cost</a:t>
            </a:r>
          </a:p>
          <a:p>
            <a:pPr marL="285750" indent="-28575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cs typeface="Arial" panose="020B0604020202020204" pitchFamily="34" charset="0"/>
              </a:rPr>
              <a:t>When informed counsel should:</a:t>
            </a:r>
          </a:p>
          <a:p>
            <a:pPr marL="800100" lvl="1" indent="-34290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cs typeface="Arial" panose="020B0604020202020204" pitchFamily="34" charset="0"/>
              </a:rPr>
              <a:t>Check whether the fees will escape FAS</a:t>
            </a:r>
          </a:p>
          <a:p>
            <a:pPr marL="800100" lvl="1" indent="-34290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cs typeface="Arial" panose="020B0604020202020204" pitchFamily="34" charset="0"/>
              </a:rPr>
              <a:t>Retain the supporting documents required for the applicable fee scheme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05EA0A-A74F-5A9E-BCBF-C70A413C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254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ACA35-6EA5-910A-6CAA-FDD544113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D4B69F3-F8EA-FBF5-B30F-D3001872E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GB"/>
              <a:t>CCFS continued: Single Counsel 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BFFF697-8680-D882-CCD6-A2986FAA7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7BAFA2-3F0D-FBBF-67A8-FC7E630C7EE2}"/>
              </a:ext>
            </a:extLst>
          </p:cNvPr>
          <p:cNvSpPr txBox="1"/>
          <p:nvPr/>
        </p:nvSpPr>
        <p:spPr>
          <a:xfrm>
            <a:off x="648000" y="1299515"/>
            <a:ext cx="10962845" cy="3921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cs typeface="Arial" panose="020B0604020202020204" pitchFamily="34" charset="0"/>
              </a:rPr>
              <a:t>The provider should provide their signed contract and submit a cost amendment for £32,500</a:t>
            </a:r>
          </a:p>
          <a:p>
            <a:pPr marL="285750" indent="-28575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cs typeface="Arial" panose="020B0604020202020204" pitchFamily="34" charset="0"/>
              </a:rPr>
              <a:t>If costs are expected to exceed £32,500 while the case is ongoing, an interim CCFS form can be submitted</a:t>
            </a:r>
          </a:p>
          <a:p>
            <a:pPr marL="285750" indent="-28575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cs typeface="Arial" panose="020B0604020202020204" pitchFamily="34" charset="0"/>
              </a:rPr>
              <a:t>Interim CCFS applications are subject to a ‘light-touch’ assessment. Supporting documents are not required for the interim assessment</a:t>
            </a: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cs typeface="Arial" panose="020B0604020202020204" pitchFamily="34" charset="0"/>
              </a:rPr>
              <a:t>At the end of the case, provide supporting evidence for the full final assessment of costs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051AD5-AAA2-2473-3495-9FD950915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384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E957F9B-C72D-B286-8500-96ADAF4F5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GB"/>
              <a:t>What counts as a main hearing: Single Counsel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D7522C-AA07-73A3-9F83-D4C0D77CD418}"/>
              </a:ext>
            </a:extLst>
          </p:cNvPr>
          <p:cNvSpPr txBox="1"/>
          <p:nvPr/>
        </p:nvSpPr>
        <p:spPr>
          <a:xfrm>
            <a:off x="648000" y="1330453"/>
            <a:ext cx="10809432" cy="37671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lnSpc>
                <a:spcPct val="2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0"/>
              <a:t>A ‘main hearing’ is defined as: </a:t>
            </a:r>
          </a:p>
          <a:p>
            <a:pPr marL="742950" lvl="1" indent="-285750">
              <a:lnSpc>
                <a:spcPct val="2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0"/>
              <a:t>A hearing listed for and proceeding as a substantive fact-finding, final hearing or associated judgment day  </a:t>
            </a:r>
          </a:p>
          <a:p>
            <a:pPr marL="742950" lvl="2" indent="-285750">
              <a:lnSpc>
                <a:spcPct val="2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0"/>
              <a:t>This excludes an </a:t>
            </a:r>
            <a:r>
              <a:rPr lang="en-GB" sz="2000"/>
              <a:t>interim resolution hearing (</a:t>
            </a:r>
            <a:r>
              <a:rPr lang="en-GB" sz="2000" b="0"/>
              <a:t>IRH) </a:t>
            </a:r>
            <a:endParaRPr lang="en-GB" sz="2000" b="0">
              <a:cs typeface="Arial"/>
            </a:endParaRPr>
          </a:p>
          <a:p>
            <a:pPr marL="285750" indent="-285750">
              <a:lnSpc>
                <a:spcPct val="2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0"/>
              <a:t>Counsel may opt to claim CCFS where the number of main hearing days exceeds 10 days</a:t>
            </a:r>
            <a:r>
              <a:rPr lang="en-GB" sz="200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6C93B3-CF43-0158-9070-57E2C6D95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E5D1027-CBD1-D6B6-BC61-E2DF99202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</p:spTree>
    <p:extLst>
      <p:ext uri="{BB962C8B-B14F-4D97-AF65-F5344CB8AC3E}">
        <p14:creationId xmlns:p14="http://schemas.microsoft.com/office/powerpoint/2010/main" val="1789362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75533-59D1-8DA4-2249-C603C08BE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19EFEEB-57E8-8032-9592-FA0797E21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GB"/>
              <a:t>What does not count as a main hearing: Single Counsel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F665CB-CCB8-EC38-8890-EA918B8F7A24}"/>
              </a:ext>
            </a:extLst>
          </p:cNvPr>
          <p:cNvSpPr txBox="1"/>
          <p:nvPr/>
        </p:nvSpPr>
        <p:spPr>
          <a:xfrm>
            <a:off x="648000" y="1330453"/>
            <a:ext cx="10809432" cy="230518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lnSpc>
                <a:spcPct val="2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0"/>
              <a:t>Reading days do not count towards the number of main hearing days</a:t>
            </a:r>
          </a:p>
          <a:p>
            <a:pPr marL="342900" indent="-342900">
              <a:lnSpc>
                <a:spcPct val="2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/>
              <a:t>Written submissions do not count towards the number of main hearing days </a:t>
            </a:r>
          </a:p>
          <a:p>
            <a:pPr marL="342900" indent="-342900">
              <a:lnSpc>
                <a:spcPct val="2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/>
              <a:t>Underrun and overrun event rates will only apply to hearing days post registration  </a:t>
            </a:r>
            <a:endParaRPr lang="en-GB" sz="2000" b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E461AC-0F02-6E52-0269-AE368A6D3246}"/>
              </a:ext>
            </a:extLst>
          </p:cNvPr>
          <p:cNvSpPr txBox="1"/>
          <p:nvPr/>
        </p:nvSpPr>
        <p:spPr>
          <a:xfrm>
            <a:off x="648000" y="4373865"/>
            <a:ext cx="9902566" cy="1227965"/>
          </a:xfrm>
          <a:prstGeom prst="rect">
            <a:avLst/>
          </a:prstGeom>
          <a:solidFill>
            <a:srgbClr val="DDDEEA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spcAft>
                <a:spcPts val="600"/>
              </a:spcAft>
            </a:pPr>
            <a:r>
              <a:rPr lang="en-GB" sz="2000" b="1"/>
              <a:t>Top tip: </a:t>
            </a:r>
            <a:r>
              <a:rPr lang="en-GB" sz="2000" b="0"/>
              <a:t>When vacated days are rescheduled, underruns cannot be claimed because preparation is not wasted and the full event is paid on the new date.</a:t>
            </a:r>
            <a:endParaRPr lang="en-US" sz="2000" b="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1CE4FA-A255-3A04-A75B-90DC42E67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0330027-5E7B-6CE7-43EB-44F41A142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</p:spTree>
    <p:extLst>
      <p:ext uri="{BB962C8B-B14F-4D97-AF65-F5344CB8AC3E}">
        <p14:creationId xmlns:p14="http://schemas.microsoft.com/office/powerpoint/2010/main" val="3397450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E8473-5557-4020-BB27-3AADF0629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B2A1551-F88F-28E2-D9B5-C74BE700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GB"/>
              <a:t>Common issues: Single Counsel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3451D3-B084-9B9A-B9A0-6A783D8500A7}"/>
              </a:ext>
            </a:extLst>
          </p:cNvPr>
          <p:cNvSpPr txBox="1"/>
          <p:nvPr/>
        </p:nvSpPr>
        <p:spPr>
          <a:xfrm>
            <a:off x="648000" y="1219377"/>
            <a:ext cx="10809432" cy="43057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000">
                <a:cs typeface="Arial" panose="020B0604020202020204" pitchFamily="34" charset="0"/>
              </a:rPr>
              <a:t>Common issues leading to rejection:</a:t>
            </a:r>
          </a:p>
          <a:p>
            <a:pPr>
              <a:lnSpc>
                <a:spcPct val="200000"/>
              </a:lnSpc>
            </a:pPr>
            <a:r>
              <a:rPr lang="en-GB" sz="2000" b="1">
                <a:cs typeface="Arial" panose="020B0604020202020204" pitchFamily="34" charset="0"/>
              </a:rPr>
              <a:t>Missing or unsuitable evidence: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>
                <a:cs typeface="Arial" panose="020B0604020202020204" pitchFamily="34" charset="0"/>
              </a:rPr>
              <a:t>Court orders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>
                <a:cs typeface="Arial" panose="020B0604020202020204" pitchFamily="34" charset="0"/>
              </a:rPr>
              <a:t>Endorsed brief back sheets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>
                <a:cs typeface="Arial" panose="020B0604020202020204" pitchFamily="34" charset="0"/>
              </a:rPr>
              <a:t>Disbursement vouchers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>
                <a:cs typeface="Arial" panose="020B0604020202020204" pitchFamily="34" charset="0"/>
              </a:rPr>
              <a:t>Counsel acceptance forms (CAFs)</a:t>
            </a:r>
          </a:p>
          <a:p>
            <a:pPr>
              <a:lnSpc>
                <a:spcPct val="200000"/>
              </a:lnSpc>
            </a:pPr>
            <a:endParaRPr lang="en-GB" sz="2000"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7E2F0B-6204-9484-6A6C-03EB5529E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88FA64A-A0A5-77FF-A379-34756F6E8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</p:spTree>
    <p:extLst>
      <p:ext uri="{BB962C8B-B14F-4D97-AF65-F5344CB8AC3E}">
        <p14:creationId xmlns:p14="http://schemas.microsoft.com/office/powerpoint/2010/main" val="3227995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DE92A-D8F1-FAE1-0DA1-2438B5E13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71A518B-0ED6-4084-05A8-B9277FC88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GB"/>
              <a:t>Common issues: Single Counsel continued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961468-CA70-4DA5-B126-1572105F92E5}"/>
              </a:ext>
            </a:extLst>
          </p:cNvPr>
          <p:cNvSpPr txBox="1"/>
          <p:nvPr/>
        </p:nvSpPr>
        <p:spPr>
          <a:xfrm>
            <a:off x="648000" y="1219377"/>
            <a:ext cx="10809432" cy="30746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000" b="1">
                <a:cs typeface="Arial" panose="020B0604020202020204" pitchFamily="34" charset="0"/>
              </a:rPr>
              <a:t>Claim issues: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>
                <a:cs typeface="Arial"/>
              </a:rPr>
              <a:t>Retrospective orders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/>
              <a:t>Consent orders</a:t>
            </a:r>
            <a:endParaRPr lang="en-GB" sz="2000">
              <a:cs typeface="Arial" panose="020B0604020202020204" pitchFamily="3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>
                <a:cs typeface="Arial" panose="020B0604020202020204" pitchFamily="34" charset="0"/>
              </a:rPr>
              <a:t>Non-local counsel justifications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>
                <a:cs typeface="Arial"/>
              </a:rPr>
              <a:t>Incorrect under-runs and over-runs claims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457295-419E-6A32-16A4-7C8F08921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86F960E-A2AC-A3EF-EE2C-3D472168E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</p:spTree>
    <p:extLst>
      <p:ext uri="{BB962C8B-B14F-4D97-AF65-F5344CB8AC3E}">
        <p14:creationId xmlns:p14="http://schemas.microsoft.com/office/powerpoint/2010/main" val="2545283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B346687-5296-81A5-9D9E-F3F6FEB80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00" y="2620800"/>
            <a:ext cx="7920000" cy="1080000"/>
          </a:xfrm>
        </p:spPr>
        <p:txBody>
          <a:bodyPr/>
          <a:lstStyle/>
          <a:p>
            <a:r>
              <a:rPr lang="en-GB"/>
              <a:t>King’s Counsel / two Counsel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3BAD725-D05A-618B-148A-141AAE1310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48087" y="420705"/>
            <a:ext cx="1794029" cy="1564212"/>
            <a:chOff x="3501189" y="548630"/>
            <a:chExt cx="1672390" cy="134032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2F52330-D88F-ED5E-E90E-68B2F6A450FF}"/>
                </a:ext>
              </a:extLst>
            </p:cNvPr>
            <p:cNvSpPr/>
            <p:nvPr/>
          </p:nvSpPr>
          <p:spPr>
            <a:xfrm>
              <a:off x="3501189" y="553453"/>
              <a:ext cx="1672390" cy="1335505"/>
            </a:xfrm>
            <a:prstGeom prst="rect">
              <a:avLst/>
            </a:prstGeom>
            <a:solidFill>
              <a:srgbClr val="F2F2F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6155771-A3AD-6E72-5D6B-54CF08C52B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689298" y="548630"/>
              <a:ext cx="1364100" cy="1191144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218818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15F4C-12ED-7E9B-D2BD-4A30FE0C6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78557E0-3140-5218-6F6E-B41F3E9AF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GB"/>
              <a:t>CCFS: King’s Counsel / two Counsel (KC/2C)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F00316-AFB4-939F-9FE1-242716AE028B}"/>
              </a:ext>
            </a:extLst>
          </p:cNvPr>
          <p:cNvSpPr txBox="1"/>
          <p:nvPr/>
        </p:nvSpPr>
        <p:spPr>
          <a:xfrm>
            <a:off x="648000" y="1260613"/>
            <a:ext cx="10809432" cy="50167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sz="2000" b="1"/>
              <a:t>Authority and registration: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High cost status starts when KC/2C authority is granted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Not all approvals trigger registration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Confirm the scope of the prior authority with the provider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sz="2000" b="1"/>
              <a:t>Contact and interim claims: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Check fee scheme implications and retain evidence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Provider submits the signed contract and £60,000 cost amendment 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Interim claims can be made if costs exceed £60,000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Evidence is not required for interim assessments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sz="2000" b="1"/>
              <a:t>Final assessment:</a:t>
            </a:r>
            <a:r>
              <a:rPr lang="en-GB" sz="2000"/>
              <a:t> 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Full evidence required</a:t>
            </a:r>
            <a:endParaRPr lang="en-GB" sz="2000" b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3A71D6-53F3-004D-7DCD-72682359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1280C71-491C-92A1-9C72-AB536411FD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</p:spTree>
    <p:extLst>
      <p:ext uri="{BB962C8B-B14F-4D97-AF65-F5344CB8AC3E}">
        <p14:creationId xmlns:p14="http://schemas.microsoft.com/office/powerpoint/2010/main" val="1883379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F68B2-31C8-6DBB-B151-71AAAB62F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A7ECB83-BCC1-3E4A-3316-F7690077E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GB"/>
              <a:t>Calculating the number of main hearings: KC/2C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ACFC1A-7656-65ED-258C-2889FC5848C0}"/>
              </a:ext>
            </a:extLst>
          </p:cNvPr>
          <p:cNvSpPr txBox="1"/>
          <p:nvPr/>
        </p:nvSpPr>
        <p:spPr>
          <a:xfrm>
            <a:off x="648000" y="1177025"/>
            <a:ext cx="10809432" cy="39979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CCFS applies where there are more than 10 main hearing days. </a:t>
            </a:r>
          </a:p>
          <a:p>
            <a:pPr marL="342900" lvl="0" indent="-34290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A main hearing is a fact-finding or final hearing (including judgment days). </a:t>
            </a:r>
          </a:p>
          <a:p>
            <a:pPr marL="342900" indent="-34290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Interim resolution hearings, reading days and written submissions do not usually count. </a:t>
            </a:r>
          </a:p>
          <a:p>
            <a:pPr marL="342900" lvl="0" indent="-34290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Hearing day totals can include eligible underruns and overruns. </a:t>
            </a:r>
          </a:p>
          <a:p>
            <a:pPr marL="342900" lvl="0" indent="-34290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Fees are adjusted using a refresher rate where hearings run shorter or longer than planned.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EE3495C-7B77-5DA7-1F46-74D04B330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26D55FAD-92AA-B24E-E780-C04AD4578071}"/>
              </a:ext>
            </a:extLst>
          </p:cNvPr>
          <p:cNvSpPr txBox="1"/>
          <p:nvPr/>
        </p:nvSpPr>
        <p:spPr>
          <a:xfrm>
            <a:off x="648001" y="5218204"/>
            <a:ext cx="8990270" cy="958660"/>
          </a:xfrm>
          <a:prstGeom prst="rect">
            <a:avLst/>
          </a:prstGeom>
          <a:solidFill>
            <a:srgbClr val="DDDEEA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GB" sz="2000" b="1"/>
              <a:t>Top Tip: </a:t>
            </a:r>
            <a:r>
              <a:rPr lang="en-GB" sz="2000"/>
              <a:t>No underrun is payable where vacated hearing days are relisted, as preparation is not treated as wasted work.</a:t>
            </a:r>
            <a:r>
              <a:rPr lang="en-GB" sz="2000" b="1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2689D6-E712-1F05-82F0-591C60C85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530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A771B-DD62-CB14-D96F-1C90D57CB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66223C6-4D24-CCB6-BF11-18E23BC4C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US"/>
              <a:t>Common issues:</a:t>
            </a:r>
            <a:r>
              <a:rPr lang="en-GB"/>
              <a:t> KC/2C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E73D97-161D-E84E-10B6-8EEBE7AAD69B}"/>
              </a:ext>
            </a:extLst>
          </p:cNvPr>
          <p:cNvSpPr txBox="1"/>
          <p:nvPr/>
        </p:nvSpPr>
        <p:spPr>
          <a:xfrm>
            <a:off x="648000" y="1420303"/>
            <a:ext cx="11012776" cy="292073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cs typeface="Arial" panose="020B0604020202020204" pitchFamily="34" charset="0"/>
              </a:rPr>
              <a:t>Too many conferences / advocates meetings</a:t>
            </a:r>
            <a:endParaRPr lang="en-GB" sz="200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cs typeface="Arial" panose="020B0604020202020204" pitchFamily="34" charset="0"/>
              </a:rPr>
              <a:t>No endorsed brief back sheets for advocates meetings / conferences</a:t>
            </a:r>
          </a:p>
          <a:p>
            <a:pPr marL="342900" lvl="0" indent="-3429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2000"/>
              <a:t>Written submissions claimed when no eligible hearing day was set aside for their preparation</a:t>
            </a:r>
          </a:p>
          <a:p>
            <a:pPr marL="342900" lvl="0" indent="-34290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2000">
                <a:cs typeface="Arial" panose="020B0604020202020204" pitchFamily="34" charset="0"/>
              </a:rPr>
              <a:t>Claims outside of the prior authority</a:t>
            </a:r>
            <a:endParaRPr lang="en-GB" sz="20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ED012F-B8B0-D774-A578-28ED368B9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1096C9F-8615-2660-4879-CDE45BBAB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</p:spTree>
    <p:extLst>
      <p:ext uri="{BB962C8B-B14F-4D97-AF65-F5344CB8AC3E}">
        <p14:creationId xmlns:p14="http://schemas.microsoft.com/office/powerpoint/2010/main" val="153524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A69FD-3415-7204-AFEE-6FCC13357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B0957A8-219E-C871-394F-96B5ABE94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US"/>
              <a:t>Common issues continued:</a:t>
            </a:r>
            <a:r>
              <a:rPr lang="en-GB"/>
              <a:t> KC/2C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FC7834-E82D-00D7-5271-FDF2B112453D}"/>
              </a:ext>
            </a:extLst>
          </p:cNvPr>
          <p:cNvSpPr txBox="1"/>
          <p:nvPr/>
        </p:nvSpPr>
        <p:spPr>
          <a:xfrm>
            <a:off x="648000" y="1420303"/>
            <a:ext cx="10809432" cy="36901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lnSpc>
                <a:spcPct val="2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>
                <a:cs typeface="Arial"/>
              </a:rPr>
              <a:t>Underruns and overruns claimed incorrectly</a:t>
            </a:r>
          </a:p>
          <a:p>
            <a:pPr marL="342900" indent="-342900">
              <a:lnSpc>
                <a:spcPct val="2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>
                <a:cs typeface="Arial"/>
              </a:rPr>
              <a:t>Senior junior rate claimed incorrectly</a:t>
            </a:r>
          </a:p>
          <a:p>
            <a:pPr marL="342900" indent="-342900">
              <a:lnSpc>
                <a:spcPct val="2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>
                <a:cs typeface="Arial"/>
              </a:rPr>
              <a:t>Missing counsel acceptance forms</a:t>
            </a:r>
          </a:p>
          <a:p>
            <a:pPr marL="342900" indent="-342900">
              <a:lnSpc>
                <a:spcPct val="2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>
                <a:cs typeface="Arial" panose="020B0604020202020204" pitchFamily="34" charset="0"/>
              </a:rPr>
              <a:t>Justification for the use of non-local counsel</a:t>
            </a:r>
          </a:p>
          <a:p>
            <a:pPr marL="342900" indent="-342900">
              <a:lnSpc>
                <a:spcPct val="2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>
                <a:cs typeface="Arial" panose="020B0604020202020204" pitchFamily="34" charset="0"/>
              </a:rPr>
              <a:t>Missing disbursement vouchers</a:t>
            </a:r>
            <a:endParaRPr lang="en-GB" sz="200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90BE616-9979-DFB5-1083-BDCB589C0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0375E987-FD3E-ED01-3305-AF5B23D6200E}"/>
              </a:ext>
            </a:extLst>
          </p:cNvPr>
          <p:cNvSpPr txBox="1"/>
          <p:nvPr/>
        </p:nvSpPr>
        <p:spPr>
          <a:xfrm>
            <a:off x="648000" y="5265121"/>
            <a:ext cx="9826066" cy="958660"/>
          </a:xfrm>
          <a:prstGeom prst="rect">
            <a:avLst/>
          </a:prstGeom>
          <a:solidFill>
            <a:srgbClr val="DDDEEA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GB" sz="2000" b="1"/>
              <a:t>Top tip: </a:t>
            </a:r>
            <a:r>
              <a:rPr lang="en-GB" sz="2000"/>
              <a:t>Where two junior counsel are instructed, they may split the fee for two events unevenly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1B4C05-3665-10A4-2889-B008DDEE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390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B346687-5296-81A5-9D9E-F3F6FEB80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00" y="2620800"/>
            <a:ext cx="7920000" cy="1080000"/>
          </a:xfrm>
        </p:spPr>
        <p:txBody>
          <a:bodyPr/>
          <a:lstStyle/>
          <a:p>
            <a:r>
              <a:rPr lang="en-GB"/>
              <a:t>Hourly rates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0F95E62-BBFA-8FFB-A37B-76F996CDC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48087" y="420705"/>
            <a:ext cx="1794029" cy="1564212"/>
            <a:chOff x="3501189" y="548630"/>
            <a:chExt cx="1672390" cy="134032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353F5C7-6E29-B028-D75E-EF74ABCC0704}"/>
                </a:ext>
              </a:extLst>
            </p:cNvPr>
            <p:cNvSpPr/>
            <p:nvPr/>
          </p:nvSpPr>
          <p:spPr>
            <a:xfrm>
              <a:off x="3501189" y="553453"/>
              <a:ext cx="1672390" cy="1335505"/>
            </a:xfrm>
            <a:prstGeom prst="rect">
              <a:avLst/>
            </a:prstGeom>
            <a:solidFill>
              <a:srgbClr val="F2F2F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BE5EAC9-8FE7-6355-0371-9FA00B22C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689298" y="548630"/>
              <a:ext cx="1364100" cy="1191144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8551628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D76A940-9C5E-1EDD-23C5-123C1633D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GB"/>
              <a:t>Hourly rates: How rates are applied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6264CAF-32F1-CFAA-84DC-F1A45688F9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BC850F-9461-3A01-8B8E-883DD3EA26A5}"/>
              </a:ext>
            </a:extLst>
          </p:cNvPr>
          <p:cNvSpPr txBox="1"/>
          <p:nvPr/>
        </p:nvSpPr>
        <p:spPr>
          <a:xfrm>
            <a:off x="648000" y="1070287"/>
            <a:ext cx="10723200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0" i="0">
                <a:effectLst/>
              </a:rPr>
              <a:t>Fees are assessed individually, based on the circumstances of the case. </a:t>
            </a:r>
          </a:p>
          <a:p>
            <a:pPr marL="342900" indent="-342900" fontAlgn="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0" i="0">
                <a:effectLst/>
              </a:rPr>
              <a:t>The assessment may take account of:</a:t>
            </a:r>
          </a:p>
          <a:p>
            <a:pPr marL="800100" lvl="1" indent="-342900" fontAlgn="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S</a:t>
            </a:r>
            <a:r>
              <a:rPr lang="en-GB" sz="2000" b="0" i="0">
                <a:effectLst/>
              </a:rPr>
              <a:t>olicitor rates</a:t>
            </a:r>
          </a:p>
          <a:p>
            <a:pPr marL="800100" lvl="1" indent="-342900" fontAlgn="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0" i="0">
                <a:effectLst/>
              </a:rPr>
              <a:t>Family graduated </a:t>
            </a:r>
            <a:r>
              <a:rPr lang="en-GB" sz="2000"/>
              <a:t>f</a:t>
            </a:r>
            <a:r>
              <a:rPr lang="en-GB" sz="2000" b="0" i="0">
                <a:effectLst/>
              </a:rPr>
              <a:t>ee (FGF) rates</a:t>
            </a:r>
          </a:p>
          <a:p>
            <a:pPr marL="800100" lvl="1" indent="-342900" fontAlgn="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W</a:t>
            </a:r>
            <a:r>
              <a:rPr lang="en-GB" sz="2000" b="0" i="0">
                <a:effectLst/>
              </a:rPr>
              <a:t>hat is reasonable for the case</a:t>
            </a:r>
          </a:p>
          <a:p>
            <a:pPr marL="342900" indent="-342900" fontAlgn="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0" i="0">
                <a:effectLst/>
              </a:rPr>
              <a:t>Solicitor harmonised rates apply to: </a:t>
            </a:r>
          </a:p>
          <a:p>
            <a:pPr marL="800100" lvl="1" indent="-342900" fontAlgn="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S</a:t>
            </a:r>
            <a:r>
              <a:rPr lang="en-GB" sz="2000" b="0" i="0">
                <a:effectLst/>
              </a:rPr>
              <a:t>eparate representation of a child in private law proceedings</a:t>
            </a:r>
          </a:p>
          <a:p>
            <a:pPr marL="800100" lvl="1" indent="-342900" fontAlgn="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0" i="0">
                <a:effectLst/>
              </a:rPr>
              <a:t>Single-counsel Article 21 Hague Convention proceedings</a:t>
            </a:r>
          </a:p>
          <a:p>
            <a:pPr marL="358775" lvl="1" indent="-358775" fontAlgn="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0" i="0">
                <a:effectLst/>
              </a:rPr>
              <a:t>An enhancement may be claimed where it is justified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85B2D9-AA93-0238-758B-45061D7B7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6653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5E07B-A8BE-54A7-6C35-108FFA585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ADFF6CA-D009-DD10-9476-D50EA20BD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GB"/>
              <a:t>Applicable counsel rates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60EFBBC-5079-7236-A668-E7CBC50FA1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19090A-BA98-91D5-E6E6-D6901C07C0A5}"/>
              </a:ext>
            </a:extLst>
          </p:cNvPr>
          <p:cNvSpPr txBox="1"/>
          <p:nvPr/>
        </p:nvSpPr>
        <p:spPr>
          <a:xfrm>
            <a:off x="647700" y="1312879"/>
            <a:ext cx="80499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50000"/>
              </a:lnSpc>
              <a:buNone/>
            </a:pPr>
            <a:r>
              <a:rPr lang="en-GB" sz="2000" b="1">
                <a:effectLst/>
              </a:rPr>
              <a:t>Single counsel wardship and inherent jurisdiction cases</a:t>
            </a:r>
          </a:p>
          <a:p>
            <a:pPr fontAlgn="t">
              <a:lnSpc>
                <a:spcPct val="150000"/>
              </a:lnSpc>
              <a:buNone/>
            </a:pPr>
            <a:endParaRPr lang="en-GB" sz="2000" b="1">
              <a:effectLst/>
            </a:endParaRPr>
          </a:p>
        </p:txBody>
      </p:sp>
      <p:graphicFrame>
        <p:nvGraphicFramePr>
          <p:cNvPr id="12" name="Table 11" descr="Hourly counsel rates for single counsel wardship and inherent jurisdiction cases, based on year of call">
            <a:extLst>
              <a:ext uri="{FF2B5EF4-FFF2-40B4-BE49-F238E27FC236}">
                <a16:creationId xmlns:a16="http://schemas.microsoft.com/office/drawing/2014/main" id="{2E6D5707-A22B-302D-FDDF-EC7EB52DE3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073874"/>
              </p:ext>
            </p:extLst>
          </p:nvPr>
        </p:nvGraphicFramePr>
        <p:xfrm>
          <a:off x="647700" y="2328542"/>
          <a:ext cx="8180615" cy="1861383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4604056">
                  <a:extLst>
                    <a:ext uri="{9D8B030D-6E8A-4147-A177-3AD203B41FA5}">
                      <a16:colId xmlns:a16="http://schemas.microsoft.com/office/drawing/2014/main" val="2932665831"/>
                    </a:ext>
                  </a:extLst>
                </a:gridCol>
                <a:gridCol w="3576559">
                  <a:extLst>
                    <a:ext uri="{9D8B030D-6E8A-4147-A177-3AD203B41FA5}">
                      <a16:colId xmlns:a16="http://schemas.microsoft.com/office/drawing/2014/main" val="3623497876"/>
                    </a:ext>
                  </a:extLst>
                </a:gridCol>
              </a:tblGrid>
              <a:tr h="620461">
                <a:tc>
                  <a:txBody>
                    <a:bodyPr/>
                    <a:lstStyle/>
                    <a:p>
                      <a:r>
                        <a:rPr lang="en-GB" sz="2000"/>
                        <a:t>Counsel’s year of 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/>
                        <a:t>Hourly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031154"/>
                  </a:ext>
                </a:extLst>
              </a:tr>
              <a:tr h="620461">
                <a:tc>
                  <a:txBody>
                    <a:bodyPr/>
                    <a:lstStyle/>
                    <a:p>
                      <a:r>
                        <a:rPr lang="en-GB" sz="2000"/>
                        <a:t>Less than 10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/>
                        <a:t>£112.50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659916"/>
                  </a:ext>
                </a:extLst>
              </a:tr>
              <a:tr h="620461">
                <a:tc>
                  <a:txBody>
                    <a:bodyPr/>
                    <a:lstStyle/>
                    <a:p>
                      <a:r>
                        <a:rPr lang="en-GB" sz="2000"/>
                        <a:t>10 years or more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/>
                        <a:t>£135.00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986274"/>
                  </a:ext>
                </a:extLst>
              </a:tr>
            </a:tbl>
          </a:graphicData>
        </a:graphic>
      </p:graphicFrame>
      <p:sp>
        <p:nvSpPr>
          <p:cNvPr id="15" name="TextBox 5">
            <a:extLst>
              <a:ext uri="{FF2B5EF4-FFF2-40B4-BE49-F238E27FC236}">
                <a16:creationId xmlns:a16="http://schemas.microsoft.com/office/drawing/2014/main" id="{4A99C31D-594C-E73C-7A49-A32C2B7C997A}"/>
              </a:ext>
            </a:extLst>
          </p:cNvPr>
          <p:cNvSpPr txBox="1"/>
          <p:nvPr/>
        </p:nvSpPr>
        <p:spPr>
          <a:xfrm>
            <a:off x="647700" y="4593176"/>
            <a:ext cx="8990270" cy="612412"/>
          </a:xfrm>
          <a:prstGeom prst="rect">
            <a:avLst/>
          </a:prstGeom>
          <a:solidFill>
            <a:srgbClr val="DDDEEA"/>
          </a:solidFill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en-GB" sz="2000" b="1"/>
              <a:t>Please note: </a:t>
            </a:r>
            <a:r>
              <a:rPr lang="en-GB" sz="2000"/>
              <a:t>The applicable rate depends on counsel’s year of call.</a:t>
            </a:r>
            <a:endParaRPr lang="en-GB" sz="2000" b="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D63221-6247-D5D1-E60B-0CCA097EF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0582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F3C2452-9589-6422-7A6B-7571E3654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7F7C4A8-DBDD-9376-5672-CA4DD3AA5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GB"/>
              <a:t>Appeals and prior authority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1C6F02-FFEA-BA6D-C174-58F53BB958FA}"/>
              </a:ext>
            </a:extLst>
          </p:cNvPr>
          <p:cNvSpPr txBox="1"/>
          <p:nvPr/>
        </p:nvSpPr>
        <p:spPr>
          <a:xfrm>
            <a:off x="648000" y="1433461"/>
            <a:ext cx="10723200" cy="3805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000"/>
              <a:t>No scope amendment needed for appeals of interim hearings.</a:t>
            </a:r>
          </a:p>
          <a:p>
            <a:pPr marL="342900" lvl="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000"/>
              <a:t>Prior authority required for King's Counsel (KC) or multiple counsel.</a:t>
            </a:r>
          </a:p>
          <a:p>
            <a:pPr marL="342900" lvl="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000"/>
              <a:t>Court of Appeal and Supreme Court work is paid at hourly rates.</a:t>
            </a:r>
          </a:p>
          <a:p>
            <a:pPr marL="342900" lvl="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000"/>
              <a:t>Hours must be approved in the high cost case plan before work starts.</a:t>
            </a:r>
          </a:p>
          <a:p>
            <a:pPr marL="342900" lvl="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000"/>
              <a:t>Supreme Court fees are capped under Practice Direction 13.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80C4E0-BBF7-E435-E7BB-16F9294D8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096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C0D08-2530-24BE-5E4D-F59EFEF1D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B3A1134-6FD5-54CF-DB78-F6CA84E1F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Providing access to justice through w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orking with others to achieve excellence in the delivery of legal aid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E53AB8A-2BC8-D2A8-6CCD-146E73CB9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GB"/>
              <a:t>Court of Appeal and Supreme Court rates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5B9132-D750-8B87-AFC0-5CC48C326FB7}"/>
              </a:ext>
            </a:extLst>
          </p:cNvPr>
          <p:cNvSpPr txBox="1"/>
          <p:nvPr/>
        </p:nvSpPr>
        <p:spPr>
          <a:xfrm>
            <a:off x="648000" y="1186028"/>
            <a:ext cx="8374080" cy="5068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GB" sz="2000" b="1"/>
              <a:t>Court of Appeal rates: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/>
              <a:t>King’s Counsel: 		£180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/>
              <a:t>Leading senior*: 		£157.50</a:t>
            </a:r>
          </a:p>
          <a:p>
            <a:pPr marL="365125" lvl="1" indent="-182563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/>
              <a:t>(* KC authority granted – work undertaken by a senior junior)</a:t>
            </a:r>
          </a:p>
          <a:p>
            <a:pPr marL="274638" lvl="1" indent="-274638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/>
              <a:t>Lead Junior: 			£112.50</a:t>
            </a:r>
          </a:p>
          <a:p>
            <a:pPr marL="274638" lvl="1" indent="-274638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/>
              <a:t>Junior Counsel: 		£112.50 / £135</a:t>
            </a:r>
          </a:p>
          <a:p>
            <a:pPr marL="274638" lvl="1" indent="-274638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/>
              <a:t>Noter / pupil / 2</a:t>
            </a:r>
            <a:r>
              <a:rPr lang="en-GB" sz="2000" baseline="30000"/>
              <a:t>nd</a:t>
            </a:r>
            <a:r>
              <a:rPr lang="en-GB" sz="2000"/>
              <a:t> lead junior: 	£36</a:t>
            </a:r>
          </a:p>
          <a:p>
            <a:pPr>
              <a:spcAft>
                <a:spcPts val="400"/>
              </a:spcAft>
            </a:pPr>
            <a:r>
              <a:rPr lang="en-GB" sz="2000" b="1"/>
              <a:t>Supreme Court rates: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/>
              <a:t>King’s Counsel: 		£225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/>
              <a:t>Leading senior*: 		£180</a:t>
            </a:r>
          </a:p>
          <a:p>
            <a:pPr marL="365125" lvl="1" indent="-182563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/>
              <a:t>(* KC authority granted – work undertaken by a senior junior)</a:t>
            </a:r>
          </a:p>
          <a:p>
            <a:pPr marL="274638" lvl="1" indent="-274638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/>
              <a:t>Lead Junior: 			£112.50</a:t>
            </a:r>
          </a:p>
          <a:p>
            <a:pPr marL="274638" lvl="1" indent="-274638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/>
              <a:t>Junior Counsel: 		£112.50 / £135</a:t>
            </a:r>
          </a:p>
          <a:p>
            <a:pPr marL="274638" lvl="1" indent="-274638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/>
              <a:t>Noter / pupil / 2</a:t>
            </a:r>
            <a:r>
              <a:rPr lang="en-GB" sz="2000" baseline="30000"/>
              <a:t>nd</a:t>
            </a:r>
            <a:r>
              <a:rPr lang="en-GB" sz="2000"/>
              <a:t> lead junior: 	£36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18ED57-5FE3-D3C5-F8EF-8EB08FC29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8223AF-F2F5-41F7-A71C-81CE492BCB88}" type="slidenum">
              <a:rPr kumimoji="0" lang="en-GB" sz="1800" b="1" i="0" u="none" strike="noStrike" kern="1200" cap="none" spc="0" normalizeH="0" baseline="0" noProof="0" smtClean="0">
                <a:ln>
                  <a:noFill/>
                </a:ln>
                <a:solidFill>
                  <a:srgbClr val="00305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00305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5637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46687-5296-81A5-9D9E-F3F6FEB80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Family graduated fee scheme (FGF)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FA0DF29-096B-1460-BED6-CE8080EB6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48087" y="420705"/>
            <a:ext cx="1794029" cy="1564212"/>
            <a:chOff x="3501189" y="548630"/>
            <a:chExt cx="1672390" cy="134032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8E0C98B-875F-FA2F-A144-81AC17B69F94}"/>
                </a:ext>
              </a:extLst>
            </p:cNvPr>
            <p:cNvSpPr/>
            <p:nvPr/>
          </p:nvSpPr>
          <p:spPr>
            <a:xfrm>
              <a:off x="3501189" y="553453"/>
              <a:ext cx="1672390" cy="1335505"/>
            </a:xfrm>
            <a:prstGeom prst="rect">
              <a:avLst/>
            </a:prstGeom>
            <a:solidFill>
              <a:srgbClr val="F2F2F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A6E2837-3145-2B31-2EE6-3A19F855F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689298" y="548630"/>
              <a:ext cx="1364100" cy="1191144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81529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AF64800-1855-CFE4-DACF-15A56087E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GB"/>
              <a:t>When family graduated fee scheme (FGF) applies: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DC86DC6-0415-8FE6-B475-FBE05EA69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D7AE40-CFB5-4B99-80FF-608E96A6DE2E}"/>
              </a:ext>
            </a:extLst>
          </p:cNvPr>
          <p:cNvSpPr txBox="1"/>
          <p:nvPr/>
        </p:nvSpPr>
        <p:spPr>
          <a:xfrm>
            <a:off x="638130" y="1075555"/>
            <a:ext cx="10733069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t">
              <a:lnSpc>
                <a:spcPct val="15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0" i="0">
                <a:effectLst/>
              </a:rPr>
              <a:t>Cases with 10 or fewer main-hearing days </a:t>
            </a:r>
          </a:p>
          <a:p>
            <a:pPr marL="342900" indent="-342900" fontAlgn="t">
              <a:lnSpc>
                <a:spcPct val="15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0" i="0">
                <a:effectLst/>
              </a:rPr>
              <a:t>Prior authority has been granted for: </a:t>
            </a:r>
            <a:endParaRPr lang="en-GB" sz="2000"/>
          </a:p>
          <a:p>
            <a:pPr marL="800100" lvl="1" indent="-342900" fontAlgn="t">
              <a:lnSpc>
                <a:spcPct val="15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0" i="0">
                <a:effectLst/>
              </a:rPr>
              <a:t>King’s Counsel and junior counsel</a:t>
            </a:r>
          </a:p>
          <a:p>
            <a:pPr marL="800100" lvl="1" indent="-342900" fontAlgn="t">
              <a:lnSpc>
                <a:spcPct val="15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0" i="0">
                <a:effectLst/>
              </a:rPr>
              <a:t>King’s Counsel alone</a:t>
            </a:r>
          </a:p>
          <a:p>
            <a:pPr marL="800100" lvl="1" indent="-342900" fontAlgn="t">
              <a:lnSpc>
                <a:spcPct val="15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0" i="0">
                <a:effectLst/>
              </a:rPr>
              <a:t>Two junior counsel</a:t>
            </a:r>
          </a:p>
          <a:p>
            <a:pPr marL="342900" indent="-342900" fontAlgn="t">
              <a:lnSpc>
                <a:spcPct val="15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0" i="0">
                <a:effectLst/>
              </a:rPr>
              <a:t>The scheme also applies to: </a:t>
            </a:r>
          </a:p>
          <a:p>
            <a:pPr marL="800100" lvl="1" indent="-342900" fontAlgn="t">
              <a:lnSpc>
                <a:spcPct val="15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0" i="0">
                <a:effectLst/>
              </a:rPr>
              <a:t>Child abduction</a:t>
            </a:r>
          </a:p>
          <a:p>
            <a:pPr marL="800100" lvl="1" indent="-342900" fontAlgn="t">
              <a:lnSpc>
                <a:spcPct val="15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0" i="0">
                <a:effectLst/>
              </a:rPr>
              <a:t>Female genital mutilation</a:t>
            </a:r>
          </a:p>
          <a:p>
            <a:pPr marL="800100" lvl="1" indent="-342900" fontAlgn="t">
              <a:lnSpc>
                <a:spcPct val="15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0" i="0">
                <a:effectLst/>
              </a:rPr>
              <a:t>Forced marriage protection cases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724086-D811-CF1B-CC32-A05A5D42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2123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48AF4-6797-0295-8FDB-DDD6C9DEE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E5000B3-8312-78D8-33BC-25BAA6C36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GB"/>
              <a:t>Four FGF categories: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63DD092-0120-09AE-C81C-D37F01B053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A21580-DFBD-5FEB-7C97-A10213F4C2D6}"/>
              </a:ext>
            </a:extLst>
          </p:cNvPr>
          <p:cNvSpPr txBox="1"/>
          <p:nvPr/>
        </p:nvSpPr>
        <p:spPr>
          <a:xfrm>
            <a:off x="648000" y="1195486"/>
            <a:ext cx="11134269" cy="2651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en-GB" sz="2000" kern="100">
                <a:ea typeface="Aptos" panose="020B0004020202020204" pitchFamily="34" charset="0"/>
                <a:cs typeface="Times New Roman" panose="02020603050405020304" pitchFamily="18" charset="0"/>
              </a:rPr>
              <a:t>Four categories of proceedings:</a:t>
            </a:r>
          </a:p>
          <a:p>
            <a:pPr marL="742950" lvl="1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0000"/>
                </a:solidFill>
                <a:ea typeface="Calibri" panose="020F0502020204030204" pitchFamily="34" charset="0"/>
                <a:cs typeface="Arial"/>
              </a:rPr>
              <a:t>CATEGORY 1:  </a:t>
            </a:r>
            <a:r>
              <a:rPr lang="en-GB" sz="200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/>
              </a:rPr>
              <a:t>Family injunctions</a:t>
            </a:r>
          </a:p>
          <a:p>
            <a:pPr marL="742950" lvl="1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/>
              </a:rPr>
              <a:t>CATEGORY 2:</a:t>
            </a:r>
            <a:r>
              <a:rPr lang="en-GB" sz="2000">
                <a:solidFill>
                  <a:srgbClr val="000000"/>
                </a:solidFill>
                <a:ea typeface="Calibri" panose="020F0502020204030204" pitchFamily="34" charset="0"/>
                <a:cs typeface="Arial"/>
              </a:rPr>
              <a:t> </a:t>
            </a:r>
            <a:r>
              <a:rPr lang="en-GB" sz="200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/>
              </a:rPr>
              <a:t> Public law children </a:t>
            </a:r>
          </a:p>
          <a:p>
            <a:pPr marL="742950" lvl="1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/>
              </a:rPr>
              <a:t>CATEGORY 3:</a:t>
            </a:r>
            <a:r>
              <a:rPr lang="en-GB" sz="2000">
                <a:solidFill>
                  <a:srgbClr val="000000"/>
                </a:solidFill>
                <a:ea typeface="Calibri" panose="020F0502020204030204" pitchFamily="34" charset="0"/>
                <a:cs typeface="Arial"/>
              </a:rPr>
              <a:t> </a:t>
            </a:r>
            <a:r>
              <a:rPr lang="en-GB" sz="200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/>
              </a:rPr>
              <a:t> Private law children</a:t>
            </a:r>
          </a:p>
          <a:p>
            <a:pPr marL="742950" lvl="1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/>
              </a:rPr>
              <a:t>CATEGORY 4:</a:t>
            </a:r>
            <a:r>
              <a:rPr lang="en-GB" sz="2000">
                <a:solidFill>
                  <a:srgbClr val="000000"/>
                </a:solidFill>
                <a:ea typeface="Calibri" panose="020F0502020204030204" pitchFamily="34" charset="0"/>
                <a:cs typeface="Arial"/>
              </a:rPr>
              <a:t>  </a:t>
            </a:r>
            <a:r>
              <a:rPr lang="en-GB" sz="200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/>
              </a:rPr>
              <a:t>Ancillary relief and all other family work.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53094D-28D8-8821-CEF0-04B70AE36EAA}"/>
              </a:ext>
            </a:extLst>
          </p:cNvPr>
          <p:cNvSpPr txBox="1"/>
          <p:nvPr/>
        </p:nvSpPr>
        <p:spPr>
          <a:xfrm>
            <a:off x="648000" y="4140986"/>
            <a:ext cx="9902566" cy="2035878"/>
          </a:xfrm>
          <a:prstGeom prst="rect">
            <a:avLst/>
          </a:prstGeom>
          <a:solidFill>
            <a:srgbClr val="DDDEEA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>
              <a:lnSpc>
                <a:spcPct val="150000"/>
              </a:lnSpc>
              <a:buNone/>
            </a:pPr>
            <a:r>
              <a:rPr lang="en-GB" sz="2000" b="1">
                <a:latin typeface="+mj-lt"/>
              </a:rPr>
              <a:t>Category 2 is the main high-cost category and includes:</a:t>
            </a:r>
          </a:p>
          <a:p>
            <a:pPr marL="1200150" lvl="2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0000"/>
                </a:solidFill>
                <a:ea typeface="Calibri" panose="020F0502020204030204" pitchFamily="34" charset="0"/>
                <a:cs typeface="Arial"/>
              </a:rPr>
              <a:t>Applications for care and supervision orders</a:t>
            </a:r>
          </a:p>
          <a:p>
            <a:pPr marL="1200150" lvl="2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0000"/>
                </a:solidFill>
                <a:ea typeface="Calibri" panose="020F0502020204030204" pitchFamily="34" charset="0"/>
                <a:cs typeface="Arial"/>
              </a:rPr>
              <a:t>Wardship and inherent jurisdiction cases </a:t>
            </a:r>
          </a:p>
          <a:p>
            <a:pPr marL="1200150" lvl="2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0000"/>
                </a:solidFill>
                <a:ea typeface="Calibri" panose="020F0502020204030204" pitchFamily="34" charset="0"/>
                <a:cs typeface="Arial"/>
              </a:rPr>
              <a:t>Proceedings under the Child Abduction and Custody Act 1996</a:t>
            </a:r>
            <a:endParaRPr lang="en-GB" sz="20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296416-6EBB-04E5-C248-34C93D76D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7718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36BBFA7-3C11-C13B-0460-0384DE533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GB"/>
              <a:t>FGF: Functions		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1DB8AA-1FAA-F7C7-519D-777E9454C2D7}"/>
              </a:ext>
            </a:extLst>
          </p:cNvPr>
          <p:cNvSpPr txBox="1"/>
          <p:nvPr/>
        </p:nvSpPr>
        <p:spPr>
          <a:xfrm>
            <a:off x="648000" y="1243089"/>
            <a:ext cx="11012776" cy="4421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000"/>
              <a:t>Work carried out within these categories is further broken down into five functions:</a:t>
            </a:r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000" b="1"/>
              <a:t>FUNCTION 1: </a:t>
            </a:r>
            <a:r>
              <a:rPr lang="en-GB" sz="2000"/>
              <a:t>Advice</a:t>
            </a:r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000" b="1"/>
              <a:t>FUNCTION 2: </a:t>
            </a:r>
            <a:r>
              <a:rPr lang="en-GB" sz="2000"/>
              <a:t>Injunction hearings</a:t>
            </a:r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000" b="1"/>
              <a:t>FUNCTION 3: </a:t>
            </a:r>
            <a:r>
              <a:rPr lang="en-GB" sz="2000"/>
              <a:t>Interim hearings</a:t>
            </a:r>
            <a:endParaRPr lang="en-GB" sz="2000" b="1"/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000" b="1"/>
              <a:t>FUNCTION 4: </a:t>
            </a:r>
            <a:r>
              <a:rPr lang="en-GB" sz="2000"/>
              <a:t>Conferences</a:t>
            </a:r>
            <a:endParaRPr lang="en-GB" sz="2000" b="1"/>
          </a:p>
          <a:p>
            <a:pPr marL="342900" indent="-3429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000" b="1"/>
              <a:t>FUNCTION 5: </a:t>
            </a:r>
            <a:r>
              <a:rPr lang="en-GB" sz="2000"/>
              <a:t>Main hearings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A57AEAC-15D1-7836-E4B3-A05078D4C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54DC00-8A3F-517B-680D-54E81F68F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651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514BC-54C7-911D-B6F6-D0B1F8F1C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93A341A-946F-C06A-B034-EF90EBE2D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GB"/>
              <a:t>FGF: Functions continued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78C28CF-3783-29CE-4491-06CCDAE16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DA9664-BA71-9A55-3F6D-5352404CD30A}"/>
              </a:ext>
            </a:extLst>
          </p:cNvPr>
          <p:cNvSpPr txBox="1"/>
          <p:nvPr/>
        </p:nvSpPr>
        <p:spPr>
          <a:xfrm>
            <a:off x="648000" y="1373608"/>
            <a:ext cx="11012776" cy="4459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000"/>
              <a:t>Each Function is comprised of a ‘Base Fee’ or ‘Hearing Fee’ that can be increased by: </a:t>
            </a:r>
          </a:p>
          <a:p>
            <a:pPr marL="285750" indent="-28575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Court bundle payments</a:t>
            </a:r>
          </a:p>
          <a:p>
            <a:pPr marL="285750" indent="-28575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Special issue payments (SIPs)</a:t>
            </a:r>
          </a:p>
          <a:p>
            <a:pPr marL="285750" indent="-28575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Special preparation</a:t>
            </a:r>
          </a:p>
          <a:p>
            <a:pPr marL="285750" indent="-28575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33 percent uplift when the case is heard by a High Court judge</a:t>
            </a:r>
          </a:p>
          <a:p>
            <a:pPr marL="285750" indent="-28575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Incidental payments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77BF49-6EE7-28DB-9EBA-0179EE14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439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>
            <a:extLst>
              <a:ext uri="{FF2B5EF4-FFF2-40B4-BE49-F238E27FC236}">
                <a16:creationId xmlns:a16="http://schemas.microsoft.com/office/drawing/2014/main" id="{8A57814A-5601-9B65-8723-AFBF245E3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GB"/>
              <a:t>Special issue payments (SIP): Category 2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94A651AC-897C-6D3E-7325-284DC0BC3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3C42A0E-D438-7D69-84B2-CABB48AB7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744235"/>
              </p:ext>
            </p:extLst>
          </p:nvPr>
        </p:nvGraphicFramePr>
        <p:xfrm>
          <a:off x="647998" y="1257915"/>
          <a:ext cx="11012775" cy="4491377"/>
        </p:xfrm>
        <a:graphic>
          <a:graphicData uri="http://schemas.openxmlformats.org/drawingml/2006/table">
            <a:tbl>
              <a:tblPr firstRow="1">
                <a:tableStyleId>{21E4AEA4-8DFA-4A89-87EB-49C32662AFE0}</a:tableStyleId>
              </a:tblPr>
              <a:tblGrid>
                <a:gridCol w="4026872">
                  <a:extLst>
                    <a:ext uri="{9D8B030D-6E8A-4147-A177-3AD203B41FA5}">
                      <a16:colId xmlns:a16="http://schemas.microsoft.com/office/drawing/2014/main" val="1027123749"/>
                    </a:ext>
                  </a:extLst>
                </a:gridCol>
                <a:gridCol w="6985903">
                  <a:extLst>
                    <a:ext uri="{9D8B030D-6E8A-4147-A177-3AD203B41FA5}">
                      <a16:colId xmlns:a16="http://schemas.microsoft.com/office/drawing/2014/main" val="1957568766"/>
                    </a:ext>
                  </a:extLst>
                </a:gridCol>
              </a:tblGrid>
              <a:tr h="456286">
                <a:tc>
                  <a:txBody>
                    <a:bodyPr/>
                    <a:lstStyle/>
                    <a:p>
                      <a:r>
                        <a:rPr lang="en-GB" sz="2000"/>
                        <a:t>SIP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/>
                        <a:t>When it applies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329947"/>
                  </a:ext>
                </a:extLst>
              </a:tr>
              <a:tr h="807275">
                <a:tc>
                  <a:txBody>
                    <a:bodyPr/>
                    <a:lstStyle/>
                    <a:p>
                      <a:r>
                        <a:rPr lang="en-GB" sz="2000" b="0"/>
                        <a:t>SIP 4: Multiple experts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/>
                        <a:t>More than one expert is instructed, with expert evidence and reports considered by the court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43519"/>
                  </a:ext>
                </a:extLst>
              </a:tr>
              <a:tr h="807275">
                <a:tc>
                  <a:txBody>
                    <a:bodyPr/>
                    <a:lstStyle/>
                    <a:p>
                      <a:r>
                        <a:rPr lang="en-GB" sz="2000" b="0"/>
                        <a:t>SIP 5: Foreign 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/>
                        <a:t>The case involves important issues relating to the law of another country.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819283"/>
                  </a:ext>
                </a:extLst>
              </a:tr>
              <a:tr h="807275">
                <a:tc>
                  <a:txBody>
                    <a:bodyPr/>
                    <a:lstStyle/>
                    <a:p>
                      <a:r>
                        <a:rPr lang="en-GB" sz="2000" b="0"/>
                        <a:t>SIP 7: Conduct issues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/>
                        <a:t>The case involves allegations that a child has suffered, or is at risk of suffering, significant harm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169840"/>
                  </a:ext>
                </a:extLst>
              </a:tr>
              <a:tr h="807275">
                <a:tc>
                  <a:txBody>
                    <a:bodyPr/>
                    <a:lstStyle/>
                    <a:p>
                      <a:r>
                        <a:rPr lang="en-GB" sz="2000" b="0"/>
                        <a:t>SIP 8: Parents or alleged perpetrators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/>
                        <a:t>Acting for a parent or a person accused of causing, or being likely to cause, significant harm to a child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27090"/>
                  </a:ext>
                </a:extLst>
              </a:tr>
              <a:tr h="805991">
                <a:tc>
                  <a:txBody>
                    <a:bodyPr/>
                    <a:lstStyle/>
                    <a:p>
                      <a:r>
                        <a:rPr lang="en-GB" sz="2000" b="0"/>
                        <a:t>SIP 9: Difficulty giving instructions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/>
                        <a:t>Supporting clients with mental health or learning difficulties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308889"/>
                  </a:ext>
                </a:extLst>
              </a:tr>
            </a:tbl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CEF39C-8AE2-6586-B1E5-9A1FA2DC2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6129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11C1F64-4327-4FB1-A94B-C068EF6D3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GB"/>
              <a:t>Most common reasons for rejection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58419E-6D0E-4077-9488-26AACB1F461D}"/>
              </a:ext>
            </a:extLst>
          </p:cNvPr>
          <p:cNvSpPr txBox="1"/>
          <p:nvPr/>
        </p:nvSpPr>
        <p:spPr>
          <a:xfrm>
            <a:off x="648000" y="1281419"/>
            <a:ext cx="10141920" cy="36901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Evidence and justification: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No Claim 5 forms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Special preparation not justified</a:t>
            </a:r>
          </a:p>
          <a:p>
            <a:pPr marL="285750" indent="-28575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2000">
                <a:solidFill>
                  <a:prstClr val="black"/>
                </a:solidFill>
              </a:rPr>
              <a:t>SIPs not justified</a:t>
            </a:r>
            <a:endParaRPr lang="en-GB" sz="2000">
              <a:solidFill>
                <a:prstClr val="black"/>
              </a:solidFill>
              <a:cs typeface="Arial"/>
            </a:endParaRPr>
          </a:p>
          <a:p>
            <a:pPr marL="285750" lvl="0" indent="-28575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2000">
                <a:solidFill>
                  <a:prstClr val="black"/>
                </a:solidFill>
              </a:rPr>
              <a:t>No CAFs provided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F1A506-AF39-AF3A-8941-57B349E9A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8223AF-F2F5-41F7-A71C-81CE492BCB88}" type="slidenum">
              <a:rPr kumimoji="0" lang="en-GB" sz="1600" b="1" i="0" u="none" strike="noStrike" kern="1200" cap="none" spc="0" normalizeH="0" baseline="0" noProof="0" smtClean="0">
                <a:ln>
                  <a:noFill/>
                </a:ln>
                <a:solidFill>
                  <a:srgbClr val="00305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600" b="1" i="0" u="none" strike="noStrike" kern="1200" cap="none" spc="0" normalizeH="0" baseline="0" noProof="0">
              <a:ln>
                <a:noFill/>
              </a:ln>
              <a:solidFill>
                <a:srgbClr val="00305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EF727F3-EA78-AC94-0EB0-681296F42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</p:spTree>
    <p:extLst>
      <p:ext uri="{BB962C8B-B14F-4D97-AF65-F5344CB8AC3E}">
        <p14:creationId xmlns:p14="http://schemas.microsoft.com/office/powerpoint/2010/main" val="21472990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3BB19-D374-B45F-67BF-C5D0BA8AF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D8F9301-31EE-09DF-8504-CFDA66C8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81136"/>
            <a:ext cx="11012776" cy="345232"/>
          </a:xfrm>
        </p:spPr>
        <p:txBody>
          <a:bodyPr/>
          <a:lstStyle/>
          <a:p>
            <a:r>
              <a:rPr lang="en-GB"/>
              <a:t>Most common reasons for rejection continued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C7B243-EE72-5CAF-268C-123A5687FCE4}"/>
              </a:ext>
            </a:extLst>
          </p:cNvPr>
          <p:cNvSpPr txBox="1"/>
          <p:nvPr/>
        </p:nvSpPr>
        <p:spPr>
          <a:xfrm>
            <a:off x="648000" y="1128878"/>
            <a:ext cx="10141920" cy="44596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Calculation and fee errors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>
                <a:solidFill>
                  <a:prstClr val="black"/>
                </a:solidFill>
              </a:rPr>
              <a:t>High Court uplift applied to special preparation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More than two Function 4 conferences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>
                <a:solidFill>
                  <a:prstClr val="black"/>
                </a:solidFill>
              </a:rPr>
              <a:t>Multiple Function 5 primary fees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Multiple Function 5 units</a:t>
            </a:r>
          </a:p>
          <a:p>
            <a:pPr marL="285750" indent="-28575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2000">
                <a:solidFill>
                  <a:prstClr val="black"/>
                </a:solidFill>
              </a:rPr>
              <a:t>10 percent reduction not applied to certificates after 1 February 2012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7CE797-2BB4-16E2-83B3-2BD75ABD1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8223AF-F2F5-41F7-A71C-81CE492BCB88}" type="slidenum">
              <a:rPr kumimoji="0" lang="en-GB" sz="1600" b="1" i="0" u="none" strike="noStrike" kern="1200" cap="none" spc="0" normalizeH="0" baseline="0" noProof="0" smtClean="0">
                <a:ln>
                  <a:noFill/>
                </a:ln>
                <a:solidFill>
                  <a:srgbClr val="00305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600" b="1" i="0" u="none" strike="noStrike" kern="1200" cap="none" spc="0" normalizeH="0" baseline="0" noProof="0">
              <a:ln>
                <a:noFill/>
              </a:ln>
              <a:solidFill>
                <a:srgbClr val="00305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B14247-75C0-0102-E15B-D972134B9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</p:spTree>
    <p:extLst>
      <p:ext uri="{BB962C8B-B14F-4D97-AF65-F5344CB8AC3E}">
        <p14:creationId xmlns:p14="http://schemas.microsoft.com/office/powerpoint/2010/main" val="31657230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B346687-5296-81A5-9D9E-F3F6FEB80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00" y="2620800"/>
            <a:ext cx="7920000" cy="1080000"/>
          </a:xfrm>
        </p:spPr>
        <p:txBody>
          <a:bodyPr/>
          <a:lstStyle/>
          <a:p>
            <a:r>
              <a:rPr lang="en-GB"/>
              <a:t>Additional guidance and contact us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3F437E0-6D03-8F3B-F645-F066BA29B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48087" y="420705"/>
            <a:ext cx="1794029" cy="1564212"/>
            <a:chOff x="3501189" y="548630"/>
            <a:chExt cx="1672390" cy="134032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68C43B0-5CEE-AF29-9F02-6722897D43AB}"/>
                </a:ext>
              </a:extLst>
            </p:cNvPr>
            <p:cNvSpPr/>
            <p:nvPr/>
          </p:nvSpPr>
          <p:spPr>
            <a:xfrm>
              <a:off x="3501189" y="553453"/>
              <a:ext cx="1672390" cy="1335505"/>
            </a:xfrm>
            <a:prstGeom prst="rect">
              <a:avLst/>
            </a:prstGeom>
            <a:solidFill>
              <a:srgbClr val="F2F2F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30492BC-E25D-2A77-9438-F1E0B78F77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689298" y="548630"/>
              <a:ext cx="1364100" cy="1191144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1204079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160F349-2CD5-E8F6-ACD7-F94B2EFE4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EEEECF37-A05B-4171-8185-7695613F7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77424"/>
            <a:ext cx="11012776" cy="345232"/>
          </a:xfrm>
        </p:spPr>
        <p:txBody>
          <a:bodyPr/>
          <a:lstStyle/>
          <a:p>
            <a:r>
              <a:rPr lang="en-GB"/>
              <a:t>Contact us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BB7DF8-ACB3-3E9F-1377-90255E5A273B}"/>
              </a:ext>
            </a:extLst>
          </p:cNvPr>
          <p:cNvSpPr txBox="1"/>
          <p:nvPr/>
        </p:nvSpPr>
        <p:spPr>
          <a:xfrm>
            <a:off x="648000" y="1196976"/>
            <a:ext cx="10723200" cy="43057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lvl="0" indent="-2857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General HCF enquiries</a:t>
            </a:r>
            <a:r>
              <a:rPr lang="en-GB" sz="2000">
                <a:solidFill>
                  <a:schemeClr val="accent2"/>
                </a:solidFill>
                <a:cs typeface="Arial" panose="020B0604020202020204" pitchFamily="34" charset="0"/>
              </a:rPr>
              <a:t>: </a:t>
            </a:r>
            <a:r>
              <a:rPr lang="en-GB" sz="2000">
                <a:solidFill>
                  <a:schemeClr val="accent2"/>
                </a:solidFill>
                <a:cs typeface="Arial" panose="020B0604020202020204" pitchFamily="34" charset="0"/>
                <a:hlinkClick r:id="rId2" tooltip="Opens in new ta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High cost case enquiries</a:t>
            </a:r>
            <a:r>
              <a:rPr lang="en-GB" sz="2000">
                <a:solidFill>
                  <a:schemeClr val="accent2"/>
                </a:solidFill>
                <a:cs typeface="Arial" panose="020B0604020202020204" pitchFamily="34" charset="0"/>
              </a:rPr>
              <a:t>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(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Use for negotiation of CIS cases or emergencies)</a:t>
            </a:r>
          </a:p>
          <a:p>
            <a:pPr marL="342900" marR="0" lvl="3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Case-specific enquiries:  Submit a case enquiry through CCMS. </a:t>
            </a:r>
          </a:p>
          <a:p>
            <a:pPr marL="342900" marR="0" lvl="3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Complex HCF cases support: </a:t>
            </a:r>
            <a:r>
              <a:rPr kumimoji="0" lang="en-GB" sz="2000" b="0" i="0" u="sng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  <a:hlinkClick r:id="rId3" tooltip="Opens in a pop 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 the high cost family fixer team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</a:p>
          <a:p>
            <a:pPr marL="285750" marR="0" lvl="2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Civil fixer mailbox guidance: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  <a:hlinkClick r:id="rId4" tooltip="Opens in new tab (Legal aid learning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the civil fixer email guidance 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Customer service team: Tel: 0300 200 2020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GB" sz="2000">
              <a:solidFill>
                <a:srgbClr val="575C96"/>
              </a:solidFill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D29B52-8212-4B1D-98C1-CA792A695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1960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7F414-9A0D-E137-0B43-1CA329698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D7C5D065-1A28-CAAC-509E-851C9798AD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E87D24A5-BFEA-D20B-087F-931BD408B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77424"/>
            <a:ext cx="11012776" cy="345232"/>
          </a:xfrm>
        </p:spPr>
        <p:txBody>
          <a:bodyPr/>
          <a:lstStyle/>
          <a:p>
            <a:r>
              <a:rPr lang="en-GB"/>
              <a:t>Useful links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3C61AE-3D33-746D-943D-E49392087EDD}"/>
              </a:ext>
            </a:extLst>
          </p:cNvPr>
          <p:cNvSpPr txBox="1"/>
          <p:nvPr/>
        </p:nvSpPr>
        <p:spPr>
          <a:xfrm>
            <a:off x="648000" y="1260334"/>
            <a:ext cx="10723200" cy="52675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</a:pPr>
            <a:r>
              <a:rPr lang="en-GB" sz="2000"/>
              <a:t>The links below provide access to key guidance, forms, checklists and calculators used when processing high cost family cases:</a:t>
            </a:r>
            <a:endParaRPr lang="en-GB" sz="2000" b="0">
              <a:cs typeface="Arial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000" b="0">
                <a:cs typeface="Arial"/>
              </a:rPr>
              <a:t>CCFS guidance: </a:t>
            </a:r>
            <a:r>
              <a:rPr lang="en-GB" sz="2000" b="0" u="sng">
                <a:solidFill>
                  <a:schemeClr val="accent2"/>
                </a:solidFill>
                <a:cs typeface="Arial"/>
                <a:hlinkClick r:id="rId3" tooltip="Opens in new ta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the civil high cost family CCFS guidance</a:t>
            </a:r>
            <a:endParaRPr lang="en-GB" sz="2000" b="0" u="sng">
              <a:solidFill>
                <a:schemeClr val="accent2"/>
              </a:solidFill>
              <a:cs typeface="Arial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000" b="0">
                <a:cs typeface="Arial"/>
              </a:rPr>
              <a:t>Counsel acceptance </a:t>
            </a:r>
            <a:r>
              <a:rPr lang="en-GB" sz="2000">
                <a:cs typeface="Arial"/>
              </a:rPr>
              <a:t>f</a:t>
            </a:r>
            <a:r>
              <a:rPr lang="en-GB" sz="2000" b="0">
                <a:cs typeface="Arial"/>
              </a:rPr>
              <a:t>orm: </a:t>
            </a:r>
            <a:r>
              <a:rPr lang="en-GB" sz="2000" b="0" u="sng">
                <a:solidFill>
                  <a:schemeClr val="accent2"/>
                </a:solidFill>
                <a:hlinkClick r:id="rId4" tooltip="Opens in new ta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the counsel acceptance form (CAF)</a:t>
            </a:r>
            <a:endParaRPr lang="en-GB" sz="2000" b="0">
              <a:solidFill>
                <a:schemeClr val="accent2"/>
              </a:solidFill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000" b="0">
                <a:cs typeface="Arial"/>
              </a:rPr>
              <a:t>High cost </a:t>
            </a:r>
            <a:r>
              <a:rPr lang="en-GB" sz="2000">
                <a:cs typeface="Arial"/>
              </a:rPr>
              <a:t>c</a:t>
            </a:r>
            <a:r>
              <a:rPr lang="en-GB" sz="2000" b="0">
                <a:cs typeface="Arial"/>
              </a:rPr>
              <a:t>hecklist: </a:t>
            </a:r>
            <a:r>
              <a:rPr lang="en-GB" sz="2000" b="0" u="sng">
                <a:solidFill>
                  <a:schemeClr val="accent2"/>
                </a:solidFill>
                <a:hlinkClick r:id="rId5" tooltip="Opens in new ta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the single counsel final FAST checklist</a:t>
            </a:r>
            <a:r>
              <a:rPr lang="en-GB" sz="2000">
                <a:solidFill>
                  <a:schemeClr val="accent2"/>
                </a:solidFill>
              </a:rPr>
              <a:t> 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000">
                <a:cs typeface="Arial"/>
              </a:rPr>
              <a:t>High cost checklist: </a:t>
            </a:r>
            <a:r>
              <a:rPr lang="en-GB" sz="2000" b="0" u="sng">
                <a:solidFill>
                  <a:schemeClr val="accent2"/>
                </a:solidFill>
                <a:hlinkClick r:id="rId6" tooltip="Opens in new ta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the two counsel final FAST checklist</a:t>
            </a:r>
            <a:endParaRPr lang="en-GB" sz="2000" b="0">
              <a:solidFill>
                <a:schemeClr val="accent2"/>
              </a:solidFill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0"/>
              <a:t>FGF manual: </a:t>
            </a:r>
            <a:r>
              <a:rPr lang="en-GB" sz="2000" b="0">
                <a:solidFill>
                  <a:schemeClr val="accent2"/>
                </a:solidFill>
                <a:hlinkClick r:id="rId7" tooltip="Opens in new ta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the FGF manual</a:t>
            </a:r>
            <a:endParaRPr lang="en-GB" sz="2000" b="0">
              <a:solidFill>
                <a:schemeClr val="accent2"/>
              </a:solidFill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0"/>
              <a:t>FGF Calculator: </a:t>
            </a:r>
            <a:r>
              <a:rPr lang="en-GB" sz="2000" b="0">
                <a:solidFill>
                  <a:schemeClr val="accent2"/>
                </a:solidFill>
                <a:hlinkClick r:id="rId8" tooltip="Opens in new ta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the FGF calculator</a:t>
            </a:r>
            <a:r>
              <a:rPr lang="en-GB" sz="2000" b="0">
                <a:solidFill>
                  <a:schemeClr val="accent2"/>
                </a:solidFill>
              </a:rPr>
              <a:t>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/>
              <a:t>C</a:t>
            </a:r>
            <a:r>
              <a:rPr lang="en-GB" sz="2000" b="0"/>
              <a:t>laim 5 Form: </a:t>
            </a:r>
            <a:r>
              <a:rPr lang="en-GB" sz="2000" b="0">
                <a:solidFill>
                  <a:schemeClr val="accent2"/>
                </a:solidFill>
                <a:hlinkClick r:id="rId9" tooltip="Opens in new ta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the Claim 5 form</a:t>
            </a:r>
            <a:r>
              <a:rPr lang="en-GB" sz="2000" b="0">
                <a:solidFill>
                  <a:schemeClr val="accent2"/>
                </a:solidFill>
              </a:rPr>
              <a:t> </a:t>
            </a:r>
            <a:endParaRPr lang="en-GB" sz="2000">
              <a:solidFill>
                <a:schemeClr val="accent2"/>
              </a:solidFill>
              <a:cs typeface="Arial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000">
              <a:solidFill>
                <a:srgbClr val="575C96"/>
              </a:solidFill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CAEE8-CDDF-BFA2-FFAF-CE229901E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6329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5EF0E-D318-BE3A-22A3-4E15B6732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6B8B2DC-7EA0-72B7-9432-8B7BBFA8A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41093" y="6527866"/>
            <a:ext cx="7201467" cy="180000"/>
          </a:xfrm>
        </p:spPr>
        <p:txBody>
          <a:bodyPr/>
          <a:lstStyle/>
          <a:p>
            <a:r>
              <a:rPr lang="en-GB"/>
              <a:t>Providing access to justice through w</a:t>
            </a:r>
            <a:r>
              <a:rPr lang="en-GB">
                <a:cs typeface="Arial"/>
              </a:rPr>
              <a:t>orking with others to achieve excellence in the delivery of legal aid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76CBB53D-FA17-1DD1-A729-43E913B3A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577424"/>
            <a:ext cx="11012776" cy="345232"/>
          </a:xfrm>
        </p:spPr>
        <p:txBody>
          <a:bodyPr/>
          <a:lstStyle/>
          <a:p>
            <a:r>
              <a:rPr lang="en-GB"/>
              <a:t>Useful links continued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3C3F70-5CAA-4552-C703-7B26E9D6FF58}"/>
              </a:ext>
            </a:extLst>
          </p:cNvPr>
          <p:cNvSpPr txBox="1"/>
          <p:nvPr/>
        </p:nvSpPr>
        <p:spPr>
          <a:xfrm>
            <a:off x="647999" y="1196976"/>
            <a:ext cx="11012775" cy="30361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000">
                <a:cs typeface="Arial"/>
              </a:rPr>
              <a:t>Electronic handbook: </a:t>
            </a:r>
            <a:r>
              <a:rPr lang="en-GB" sz="2000">
                <a:solidFill>
                  <a:schemeClr val="accent2"/>
                </a:solidFill>
                <a:ea typeface="+mn-lt"/>
                <a:cs typeface="+mn-lt"/>
                <a:hlinkClick r:id="rId2" tooltip="Opens in new ta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the civil finance electronic handbook</a:t>
            </a:r>
            <a:r>
              <a:rPr lang="en-GB" sz="2000">
                <a:solidFill>
                  <a:schemeClr val="accent2"/>
                </a:solidFill>
                <a:ea typeface="+mn-lt"/>
                <a:cs typeface="+mn-lt"/>
              </a:rPr>
              <a:t> 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000">
                <a:cs typeface="Arial"/>
              </a:rPr>
              <a:t>CCFS Quick Guides: </a:t>
            </a:r>
            <a:r>
              <a:rPr lang="en-GB" sz="2000">
                <a:solidFill>
                  <a:schemeClr val="accent2"/>
                </a:solidFill>
                <a:cs typeface="Arial"/>
                <a:hlinkClick r:id="rId3" tooltip="Opens in new ta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the CCFS quick guides</a:t>
            </a:r>
            <a:endParaRPr lang="en-GB" sz="2000">
              <a:solidFill>
                <a:schemeClr val="accent2"/>
              </a:solidFill>
              <a:cs typeface="Arial"/>
            </a:endParaRP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000">
                <a:cs typeface="Arial"/>
              </a:rPr>
              <a:t>Cost Assessment Guidance: </a:t>
            </a:r>
            <a:r>
              <a:rPr lang="en-GB" sz="2000">
                <a:solidFill>
                  <a:schemeClr val="accent2"/>
                </a:solidFill>
                <a:hlinkClick r:id="rId4" tooltip="Opens in new ta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the 'Cost Assessment Guidance 2018 Version April 2021’</a:t>
            </a:r>
            <a:endParaRPr lang="en-GB" sz="2000">
              <a:solidFill>
                <a:schemeClr val="accent2"/>
              </a:solidFill>
            </a:endParaRP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sz="2000"/>
              <a:t>Supreme court guidance: </a:t>
            </a:r>
            <a:r>
              <a:rPr lang="en-GB" sz="2000">
                <a:solidFill>
                  <a:schemeClr val="accent2"/>
                </a:solidFill>
                <a:hlinkClick r:id="rId5" tooltip="https://www.supremecourt.uk/how-to-appeal/non-portal-p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Non portal Practice direction 13 - UK Supreme Court</a:t>
            </a:r>
            <a:r>
              <a:rPr lang="en-GB" sz="2000">
                <a:solidFill>
                  <a:schemeClr val="accent2"/>
                </a:solidFill>
              </a:rPr>
              <a:t> 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66A2A-A315-DB8E-6B62-95C3A0282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223AF-F2F5-41F7-A71C-81CE492BCB88}" type="slidenum">
              <a:rPr lang="en-GB" smtClean="0"/>
              <a:pPr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3784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0F13F-88A2-98C0-3F90-DB6ABB891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CA66C3A-ED58-F930-C267-84EC81A49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425" y="372136"/>
            <a:ext cx="10728000" cy="900000"/>
          </a:xfrm>
        </p:spPr>
        <p:txBody>
          <a:bodyPr/>
          <a:lstStyle/>
          <a:p>
            <a:r>
              <a:rPr lang="en-GB"/>
              <a:t>Our training website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462A6D-D8F2-77C0-6405-963FAD79D5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Providing access to justice through w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orking with others to achieve excellence in the delivery of legal aid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58E5316-0211-4E30-A76C-1C433504F385}"/>
              </a:ext>
            </a:extLst>
          </p:cNvPr>
          <p:cNvSpPr txBox="1"/>
          <p:nvPr/>
        </p:nvSpPr>
        <p:spPr>
          <a:xfrm>
            <a:off x="809425" y="1219830"/>
            <a:ext cx="9804146" cy="707886"/>
          </a:xfrm>
          <a:prstGeom prst="rect">
            <a:avLst/>
          </a:prstGeom>
          <a:solidFill>
            <a:srgbClr val="F6F5FC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ptos Display" pitchFamily="34" charset="-122"/>
                <a:cs typeface="Aptos Display" pitchFamily="34" charset="-120"/>
              </a:rPr>
              <a:t>Legal aid learning website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/>
                <a:ea typeface="Aptos" pitchFamily="34" charset="-122"/>
                <a:cs typeface="Aptos" pitchFamily="34" charset="-120"/>
              </a:rPr>
              <a:t>Access training materials and updates: </a:t>
            </a:r>
            <a:r>
              <a:rPr kumimoji="0" lang="en-GB" sz="2000" b="0" i="0" u="sng" strike="noStrike" kern="1200" cap="none" spc="0" normalizeH="0" baseline="0" noProof="0">
                <a:ln>
                  <a:noFill/>
                </a:ln>
                <a:solidFill>
                  <a:srgbClr val="575C96"/>
                </a:solidFill>
                <a:effectLst/>
                <a:uLnTx/>
                <a:uFillTx/>
                <a:latin typeface="Arial"/>
                <a:ea typeface="Aptos" pitchFamily="34" charset="-122"/>
                <a:cs typeface="Aptos" pitchFamily="34" charset="-120"/>
                <a:hlinkClick r:id="rId3" tooltip="Opens in new ta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 the Legal Aid Learning website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140848B-FF51-30C5-70E2-5FE18FB64943}"/>
              </a:ext>
            </a:extLst>
          </p:cNvPr>
          <p:cNvSpPr txBox="1"/>
          <p:nvPr/>
        </p:nvSpPr>
        <p:spPr>
          <a:xfrm>
            <a:off x="809425" y="2141324"/>
            <a:ext cx="9804146" cy="707886"/>
          </a:xfrm>
          <a:prstGeom prst="rect">
            <a:avLst/>
          </a:prstGeom>
          <a:solidFill>
            <a:srgbClr val="F6F5FC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ptos Display" pitchFamily="34" charset="-122"/>
                <a:cs typeface="Aptos Display" pitchFamily="34" charset="-120"/>
              </a:rPr>
              <a:t>CCMS online training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/>
                <a:ea typeface="Aptos" pitchFamily="34" charset="-122"/>
                <a:cs typeface="Aptos" pitchFamily="34" charset="-120"/>
              </a:rPr>
              <a:t>Register for online CCMS training: </a:t>
            </a:r>
            <a:r>
              <a:rPr kumimoji="0" lang="en-US" sz="2000" b="0" i="0" u="sng" strike="noStrike" kern="1200" cap="none" spc="0" normalizeH="0" baseline="0" noProof="0">
                <a:ln>
                  <a:noFill/>
                </a:ln>
                <a:solidFill>
                  <a:srgbClr val="575C96"/>
                </a:solidFill>
                <a:effectLst/>
                <a:uLnTx/>
                <a:uFillTx/>
                <a:latin typeface="Arial"/>
                <a:ea typeface="Aptos" pitchFamily="34" charset="-122"/>
                <a:cs typeface="Aptos" pitchFamily="34" charset="-120"/>
                <a:hlinkClick r:id="rId4" tooltip="Opens in new ta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Register for CCMS online training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575C9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73" name="TextBox 3072">
            <a:extLst>
              <a:ext uri="{FF2B5EF4-FFF2-40B4-BE49-F238E27FC236}">
                <a16:creationId xmlns:a16="http://schemas.microsoft.com/office/drawing/2014/main" id="{009946E7-C31E-C465-F589-600175D6B0B1}"/>
              </a:ext>
            </a:extLst>
          </p:cNvPr>
          <p:cNvSpPr txBox="1"/>
          <p:nvPr/>
        </p:nvSpPr>
        <p:spPr>
          <a:xfrm>
            <a:off x="809426" y="3062818"/>
            <a:ext cx="9804146" cy="1015663"/>
          </a:xfrm>
          <a:prstGeom prst="rect">
            <a:avLst/>
          </a:prstGeom>
          <a:solidFill>
            <a:srgbClr val="F6F5FC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ptos Display" pitchFamily="34" charset="-122"/>
                <a:cs typeface="Aptos Display" pitchFamily="34" charset="-120"/>
              </a:rPr>
              <a:t>Online support and webchat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/>
                <a:ea typeface="Aptos" pitchFamily="34" charset="-122"/>
                <a:cs typeface="Aptos" pitchFamily="34" charset="-120"/>
              </a:rPr>
              <a:t>Use online support or select the green webchat button: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575C96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5" tooltip="Opens in new ta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 Legal Aid Learning Online Support and Webchat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575C9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9012DA-393F-F575-91B3-6CAF53643219}"/>
              </a:ext>
            </a:extLst>
          </p:cNvPr>
          <p:cNvSpPr txBox="1"/>
          <p:nvPr/>
        </p:nvSpPr>
        <p:spPr>
          <a:xfrm>
            <a:off x="809425" y="4215145"/>
            <a:ext cx="9804146" cy="2092881"/>
          </a:xfrm>
          <a:prstGeom prst="rect">
            <a:avLst/>
          </a:prstGeom>
          <a:solidFill>
            <a:srgbClr val="F6F5FC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Webinar recordings: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Our ‘Help Us Say Yes’ webinars focus on areas where there have been issues or high enquiry levels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565B96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hlinkClick r:id="rId3" tooltip="opens in new ta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Watch Help Us Say Yes recordings on the Legal Aid training website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565B96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565B96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6" tooltip="Opens in new ta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Watch Help Us Say Yes recordings on the Legal Aid Agency YouTube channel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565B9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CB7858-86CC-5CB3-62BC-DAA2AD6F3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189ED6-F87B-4BC1-907E-EF602CA5C674}" type="slidenum">
              <a:rPr kumimoji="0" lang="en-GB" sz="1800" b="1" i="0" u="none" strike="noStrike" kern="1200" cap="none" spc="0" normalizeH="0" baseline="0" noProof="0" smtClean="0">
                <a:ln>
                  <a:noFill/>
                </a:ln>
                <a:solidFill>
                  <a:srgbClr val="565B9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565B9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99569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2378C-977C-1D04-8907-EABE5E678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2B66573-9D3E-EE4B-10AC-41D1D5F36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425" y="372136"/>
            <a:ext cx="10728000" cy="900000"/>
          </a:xfrm>
        </p:spPr>
        <p:txBody>
          <a:bodyPr/>
          <a:lstStyle/>
          <a:p>
            <a:r>
              <a:rPr lang="en-GB"/>
              <a:t>Our communication channels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707309-04F6-D113-7145-D5D666E8A9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Providing access to justice through w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orking with others to achieve excellence in the delivery of legal aid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30D34D-2E02-7615-8BCA-964F8FF79705}"/>
              </a:ext>
            </a:extLst>
          </p:cNvPr>
          <p:cNvSpPr txBox="1"/>
          <p:nvPr/>
        </p:nvSpPr>
        <p:spPr>
          <a:xfrm>
            <a:off x="809425" y="1272136"/>
            <a:ext cx="10331813" cy="4575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623888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ea typeface="Aptos Display" pitchFamily="34" charset="-122"/>
                <a:cs typeface="Aptos Display" pitchFamily="34" charset="-120"/>
              </a:rPr>
              <a:t>Legal Aid Bulletin</a:t>
            </a:r>
          </a:p>
          <a:p>
            <a:pPr marL="342900" marR="0" lvl="0" indent="-34290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ea typeface="Aptos" pitchFamily="34" charset="-122"/>
                <a:cs typeface="Aptos" pitchFamily="34" charset="-120"/>
              </a:rPr>
              <a:t>Fortnightly e-alert with links to relevant pages: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565B96"/>
                </a:solidFill>
                <a:effectLst/>
                <a:uLnTx/>
                <a:uFillTx/>
                <a:ea typeface="+mn-ea"/>
                <a:cs typeface="+mn-cs"/>
                <a:hlinkClick r:id="rId3" tooltip="Opens in new ta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Subscribe to the Legal Aid Bulletin  &gt;&gt;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565B96"/>
              </a:solidFill>
              <a:effectLst/>
              <a:uLnTx/>
              <a:uFillTx/>
              <a:ea typeface="+mn-ea"/>
              <a:cs typeface="+mn-cs"/>
            </a:endParaRPr>
          </a:p>
          <a:p>
            <a:pPr lvl="0" indent="631825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sz="2000" b="1">
                <a:solidFill>
                  <a:srgbClr val="111111"/>
                </a:solidFill>
                <a:ea typeface="Aptos Display" pitchFamily="34" charset="-122"/>
                <a:cs typeface="Aptos Display" pitchFamily="34" charset="-120"/>
              </a:rPr>
              <a:t>Social media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prstClr val="black"/>
                </a:solidFill>
              </a:rPr>
              <a:t>Follow us on X: </a:t>
            </a:r>
            <a:r>
              <a:rPr lang="en-US" sz="2000">
                <a:solidFill>
                  <a:srgbClr val="6F74A5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@LegalAidAgency</a:t>
            </a:r>
            <a:endParaRPr lang="en-GB" sz="2000">
              <a:solidFill>
                <a:srgbClr val="6F74A5"/>
              </a:solidFill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prstClr val="black"/>
                </a:solidFill>
              </a:rPr>
              <a:t>Get help from our customer </a:t>
            </a:r>
            <a:r>
              <a:rPr lang="en-GB" sz="2000">
                <a:solidFill>
                  <a:prstClr val="black"/>
                </a:solidFill>
              </a:rPr>
              <a:t>service  account: </a:t>
            </a:r>
            <a:r>
              <a:rPr lang="en-GB" sz="2000">
                <a:solidFill>
                  <a:srgbClr val="6F74A5"/>
                </a:solidFill>
                <a:hlinkClick r:id="rId5" tooltip="https://x.com/laahelptea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@LAAHelpTeam</a:t>
            </a:r>
            <a:endParaRPr lang="en-GB" sz="2000">
              <a:solidFill>
                <a:srgbClr val="6F74A5"/>
              </a:solidFill>
            </a:endParaRPr>
          </a:p>
          <a:p>
            <a:pPr lvl="0" indent="631825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sz="2000" b="1">
                <a:solidFill>
                  <a:srgbClr val="111111"/>
                </a:solidFill>
                <a:ea typeface="Aptos Display" pitchFamily="34" charset="-122"/>
                <a:cs typeface="Aptos Display" pitchFamily="34" charset="-120"/>
              </a:rPr>
              <a:t>LAA Portal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prstClr val="black"/>
                </a:solidFill>
                <a:ea typeface="Aptos" pitchFamily="34" charset="-122"/>
                <a:cs typeface="Aptos" pitchFamily="34" charset="-120"/>
              </a:rPr>
              <a:t>Check online system status on the portal home page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prstClr val="black"/>
                </a:solidFill>
                <a:ea typeface="Aptos" pitchFamily="34" charset="-122"/>
                <a:cs typeface="Aptos" pitchFamily="34" charset="-120"/>
              </a:rPr>
              <a:t>Use the portal for key service updates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565B9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6FF40D-E1F9-A916-C858-4A5F9CED3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189ED6-F87B-4BC1-907E-EF602CA5C674}" type="slidenum">
              <a:rPr kumimoji="0" lang="en-GB" sz="1800" b="1" i="0" u="none" strike="noStrike" kern="1200" cap="none" spc="0" normalizeH="0" baseline="0" noProof="0" smtClean="0">
                <a:ln>
                  <a:noFill/>
                </a:ln>
                <a:solidFill>
                  <a:srgbClr val="565B9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565B9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9" name="Image 0">
            <a:extLst>
              <a:ext uri="{FF2B5EF4-FFF2-40B4-BE49-F238E27FC236}">
                <a16:creationId xmlns:a16="http://schemas.microsoft.com/office/drawing/2014/main" id="{D96060B1-EB54-E086-6E57-969536623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9425" y="1272136"/>
            <a:ext cx="640080" cy="640080"/>
          </a:xfrm>
          <a:prstGeom prst="rect">
            <a:avLst/>
          </a:prstGeom>
        </p:spPr>
      </p:pic>
      <p:pic>
        <p:nvPicPr>
          <p:cNvPr id="21" name="Image 1">
            <a:extLst>
              <a:ext uri="{FF2B5EF4-FFF2-40B4-BE49-F238E27FC236}">
                <a16:creationId xmlns:a16="http://schemas.microsoft.com/office/drawing/2014/main" id="{37476249-7391-1A8E-7DA1-70DE7F2F6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9425" y="2360844"/>
            <a:ext cx="667722" cy="640080"/>
          </a:xfrm>
          <a:prstGeom prst="rect">
            <a:avLst/>
          </a:prstGeom>
        </p:spPr>
      </p:pic>
      <p:pic>
        <p:nvPicPr>
          <p:cNvPr id="23" name="Image 2">
            <a:extLst>
              <a:ext uri="{FF2B5EF4-FFF2-40B4-BE49-F238E27FC236}">
                <a16:creationId xmlns:a16="http://schemas.microsoft.com/office/drawing/2014/main" id="{570C14B7-0983-6F64-C5B0-679BB27F7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9425" y="4104007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6615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844E8-CEBF-289E-DAA5-36B141C69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9709157-6F90-1787-A2D7-C28677B27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00" y="2620800"/>
            <a:ext cx="7920000" cy="1080000"/>
          </a:xfrm>
        </p:spPr>
        <p:txBody>
          <a:bodyPr/>
          <a:lstStyle/>
          <a:p>
            <a:r>
              <a:rPr lang="en-GB"/>
              <a:t>LAA contact information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AEB09E-3DCD-5DA7-F7A4-5889006919F5}"/>
              </a:ext>
            </a:extLst>
          </p:cNvPr>
          <p:cNvSpPr txBox="1"/>
          <p:nvPr/>
        </p:nvSpPr>
        <p:spPr>
          <a:xfrm>
            <a:off x="759600" y="3429000"/>
            <a:ext cx="6096000" cy="2471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r>
              <a:rPr lang="en-GB" sz="20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Legal Aid Agency</a:t>
            </a:r>
            <a:br>
              <a:rPr lang="en-GB" sz="2000" b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2000" b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Room 13.51, 13th Floor </a:t>
            </a:r>
            <a:br>
              <a:rPr lang="en-GB" sz="2000" b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2000" b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102 Petty France</a:t>
            </a:r>
            <a:br>
              <a:rPr lang="en-GB" sz="2000" b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2000" b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London SW1H 9AJ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n-GB" sz="2000">
                <a:hlinkClick r:id="rId2" tooltip="Opens in new tab"/>
              </a:rPr>
              <a:t>Visit the Legal Aid Agency website on GOV.UK.</a:t>
            </a:r>
            <a:endParaRPr lang="en-GB" sz="2000" b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D9B0501-F5B8-0DE6-786C-9C91BE42E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48087" y="420705"/>
            <a:ext cx="1794029" cy="1564212"/>
            <a:chOff x="3501189" y="548630"/>
            <a:chExt cx="1672390" cy="134032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C2CF53E-1F58-68A0-EA6D-9B0FC5BA26E2}"/>
                </a:ext>
              </a:extLst>
            </p:cNvPr>
            <p:cNvSpPr/>
            <p:nvPr/>
          </p:nvSpPr>
          <p:spPr>
            <a:xfrm>
              <a:off x="3501189" y="553453"/>
              <a:ext cx="1672390" cy="1335505"/>
            </a:xfrm>
            <a:prstGeom prst="rect">
              <a:avLst/>
            </a:prstGeom>
            <a:solidFill>
              <a:srgbClr val="F2F2F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5C0433F-5B90-29F9-995E-933A985BF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689298" y="548630"/>
              <a:ext cx="1364100" cy="1191144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4114972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AA - PURPL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6D55"/>
      </a:accent1>
      <a:accent2>
        <a:srgbClr val="565B96"/>
      </a:accent2>
      <a:accent3>
        <a:srgbClr val="00A5A1"/>
      </a:accent3>
      <a:accent4>
        <a:srgbClr val="7B2783"/>
      </a:accent4>
      <a:accent5>
        <a:srgbClr val="EE7127"/>
      </a:accent5>
      <a:accent6>
        <a:srgbClr val="A0A5B4"/>
      </a:accent6>
      <a:hlink>
        <a:srgbClr val="00A5A1"/>
      </a:hlink>
      <a:folHlink>
        <a:srgbClr val="00A5A1"/>
      </a:folHlink>
    </a:clrScheme>
    <a:fontScheme name="MoJ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6.5768_LAA_PowerPoint Template_PURPLE_Widescreen.potx" id="{B2D9ED0B-5D00-41A0-9C1A-F5CC8AC8DD3D}" vid="{D28A4432-A468-434B-A284-12295D737BEA}"/>
    </a:ext>
  </a:extLst>
</a:theme>
</file>

<file path=ppt/theme/theme2.xml><?xml version="1.0" encoding="utf-8"?>
<a:theme xmlns:a="http://schemas.openxmlformats.org/drawingml/2006/main" name="1_Office Theme">
  <a:themeElements>
    <a:clrScheme name="Legal Aid Agency - purpl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565B96"/>
      </a:accent1>
      <a:accent2>
        <a:srgbClr val="006D55"/>
      </a:accent2>
      <a:accent3>
        <a:srgbClr val="EE7127"/>
      </a:accent3>
      <a:accent4>
        <a:srgbClr val="A0A5B4"/>
      </a:accent4>
      <a:accent5>
        <a:srgbClr val="00A5A1"/>
      </a:accent5>
      <a:accent6>
        <a:srgbClr val="D0333A"/>
      </a:accent6>
      <a:hlink>
        <a:srgbClr val="565B96"/>
      </a:hlink>
      <a:folHlink>
        <a:srgbClr val="565B96"/>
      </a:folHlink>
    </a:clrScheme>
    <a:fontScheme name="Legal Aid Agenc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LAA PowerPoint template (purple).potx" id="{4D5ECBE3-F44F-4266-B5B1-6EF4524191EB}" vid="{7947B89B-BF1A-49F3-8D89-59A855A2B3C6}"/>
    </a:ext>
  </a:extLst>
</a:theme>
</file>

<file path=ppt/theme/theme3.xml><?xml version="1.0" encoding="utf-8"?>
<a:theme xmlns:a="http://schemas.openxmlformats.org/drawingml/2006/main" name="Purple LAA template">
  <a:themeElements>
    <a:clrScheme name="Legal Aid Agency - purpl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565B96"/>
      </a:accent1>
      <a:accent2>
        <a:srgbClr val="006D55"/>
      </a:accent2>
      <a:accent3>
        <a:srgbClr val="EE7127"/>
      </a:accent3>
      <a:accent4>
        <a:srgbClr val="A0A5B4"/>
      </a:accent4>
      <a:accent5>
        <a:srgbClr val="00A5A1"/>
      </a:accent5>
      <a:accent6>
        <a:srgbClr val="D0333A"/>
      </a:accent6>
      <a:hlink>
        <a:srgbClr val="565B96"/>
      </a:hlink>
      <a:folHlink>
        <a:srgbClr val="565B96"/>
      </a:folHlink>
    </a:clrScheme>
    <a:fontScheme name="Legal Aid Agenc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rple LAA template" id="{9285AC70-F94F-4C56-9A7F-FFD454421557}" vid="{4FBB97CA-136A-4F81-995A-B49DFDCD8F3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506B6B9618F74E8C06D11EFDD53444" ma:contentTypeVersion="16" ma:contentTypeDescription="Create a new document." ma:contentTypeScope="" ma:versionID="785e69b9b32c99483e62c46ee3575807">
  <xsd:schema xmlns:xsd="http://www.w3.org/2001/XMLSchema" xmlns:xs="http://www.w3.org/2001/XMLSchema" xmlns:p="http://schemas.microsoft.com/office/2006/metadata/properties" xmlns:ns2="36e1edd4-7d17-4d57-9663-9ce4c188a227" xmlns:ns3="c8ff423a-c6d6-43d4-a310-ad7749d2149d" targetNamespace="http://schemas.microsoft.com/office/2006/metadata/properties" ma:root="true" ma:fieldsID="536ccd339964fef9615e49c67b4f9e30" ns2:_="" ns3:_="">
    <xsd:import namespace="36e1edd4-7d17-4d57-9663-9ce4c188a227"/>
    <xsd:import namespace="c8ff423a-c6d6-43d4-a310-ad7749d214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e1edd4-7d17-4d57-9663-9ce4c188a2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5b7e4bc-7c04-4239-a3c8-056ff7db7b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ff423a-c6d6-43d4-a310-ad7749d2149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908cb34-1132-4eae-8895-a85bbd487e7e}" ma:internalName="TaxCatchAll" ma:showField="CatchAllData" ma:web="c8ff423a-c6d6-43d4-a310-ad7749d214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ff423a-c6d6-43d4-a310-ad7749d2149d" xsi:nil="true"/>
    <lcf76f155ced4ddcb4097134ff3c332f xmlns="36e1edd4-7d17-4d57-9663-9ce4c188a22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9A1ED2-B3C7-4934-B675-D593D0DE5207}">
  <ds:schemaRefs>
    <ds:schemaRef ds:uri="36e1edd4-7d17-4d57-9663-9ce4c188a227"/>
    <ds:schemaRef ds:uri="c8ff423a-c6d6-43d4-a310-ad7749d2149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4A28979-9E44-4BAA-90E0-0B9169E0CE61}">
  <ds:schemaRefs>
    <ds:schemaRef ds:uri="36e1edd4-7d17-4d57-9663-9ce4c188a227"/>
    <ds:schemaRef ds:uri="c8ff423a-c6d6-43d4-a310-ad7749d2149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869ABD0-4E83-47EA-AB79-95DE04EE0F5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36</Slides>
  <Notes>27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Office Theme</vt:lpstr>
      <vt:lpstr>1_Office Theme</vt:lpstr>
      <vt:lpstr>Purple LAA template</vt:lpstr>
      <vt:lpstr>#HelpUsSayYes Webinar: Counsel fees</vt:lpstr>
      <vt:lpstr>Technical tips for this webinar</vt:lpstr>
      <vt:lpstr>Webinar content</vt:lpstr>
      <vt:lpstr>Purpose of the webinar</vt:lpstr>
      <vt:lpstr>Single Counsel</vt:lpstr>
      <vt:lpstr>CCFS: Single Counsel </vt:lpstr>
      <vt:lpstr>CCFS continued: Single Counsel </vt:lpstr>
      <vt:lpstr>What counts as a main hearing: Single Counsel</vt:lpstr>
      <vt:lpstr>What does not count as a main hearing: Single Counsel</vt:lpstr>
      <vt:lpstr>Common issues: Single Counsel</vt:lpstr>
      <vt:lpstr>Common issues: Single Counsel continued</vt:lpstr>
      <vt:lpstr>King’s Counsel / two Counsel</vt:lpstr>
      <vt:lpstr>CCFS: King’s Counsel / two Counsel (KC/2C)</vt:lpstr>
      <vt:lpstr>Calculating the number of main hearings: KC/2C</vt:lpstr>
      <vt:lpstr>Common issues: KC/2C</vt:lpstr>
      <vt:lpstr>Common issues continued: KC/2C</vt:lpstr>
      <vt:lpstr>Hourly rates</vt:lpstr>
      <vt:lpstr>Hourly rates: How rates are applied</vt:lpstr>
      <vt:lpstr>Applicable counsel rates</vt:lpstr>
      <vt:lpstr>Appeals and prior authority</vt:lpstr>
      <vt:lpstr>Court of Appeal and Supreme Court rates</vt:lpstr>
      <vt:lpstr>Family graduated fee scheme (FGF)</vt:lpstr>
      <vt:lpstr>When family graduated fee scheme (FGF) applies:</vt:lpstr>
      <vt:lpstr>Four FGF categories:</vt:lpstr>
      <vt:lpstr>FGF: Functions  </vt:lpstr>
      <vt:lpstr>FGF: Functions continued</vt:lpstr>
      <vt:lpstr>Special issue payments (SIP): Category 2</vt:lpstr>
      <vt:lpstr>Most common reasons for rejection</vt:lpstr>
      <vt:lpstr>Most common reasons for rejection continued</vt:lpstr>
      <vt:lpstr>Additional guidance and contact us</vt:lpstr>
      <vt:lpstr>Contact us</vt:lpstr>
      <vt:lpstr>Useful links</vt:lpstr>
      <vt:lpstr>Useful links continued</vt:lpstr>
      <vt:lpstr>Our training website</vt:lpstr>
      <vt:lpstr>Our communication channels</vt:lpstr>
      <vt:lpstr>LAA 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Family Advocacy Scheme (FAS)</dc:title>
  <dc:creator>Cooke, Tristan (LAA)</dc:creator>
  <cp:revision>1</cp:revision>
  <dcterms:created xsi:type="dcterms:W3CDTF">2022-01-17T13:46:41Z</dcterms:created>
  <dcterms:modified xsi:type="dcterms:W3CDTF">2026-09-18T13:17:08Z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0x01010023506B6B9618F74E8C06D11EFDD53444</vt:lpwstr>
  </property>
  <property fmtid="{D5CDD505-2E9C-101B-9397-08002B2CF9AE}" pid="3" name="MSIP_Label_15b734f1-cb36-428c-8453-d227e30ff63d_Enabled">
    <vt:lpwstr>true</vt:lpwstr>
  </property>
  <property fmtid="{D5CDD505-2E9C-101B-9397-08002B2CF9AE}" pid="4" name="MSIP_Label_15b734f1-cb36-428c-8453-d227e30ff63d_SetDate">
    <vt:lpwstr>2024-07-10T12:22:30Z</vt:lpwstr>
  </property>
  <property fmtid="{D5CDD505-2E9C-101B-9397-08002B2CF9AE}" pid="5" name="MSIP_Label_15b734f1-cb36-428c-8453-d227e30ff63d_Method">
    <vt:lpwstr>Privileged</vt:lpwstr>
  </property>
  <property fmtid="{D5CDD505-2E9C-101B-9397-08002B2CF9AE}" pid="6" name="MSIP_Label_15b734f1-cb36-428c-8453-d227e30ff63d_Name">
    <vt:lpwstr>OFFICIAL - FOR PUBLIC RELEASE</vt:lpwstr>
  </property>
  <property fmtid="{D5CDD505-2E9C-101B-9397-08002B2CF9AE}" pid="7" name="MSIP_Label_15b734f1-cb36-428c-8453-d227e30ff63d_SiteId">
    <vt:lpwstr>c6874728-71e6-41fe-a9e1-2e8c36776ad8</vt:lpwstr>
  </property>
  <property fmtid="{D5CDD505-2E9C-101B-9397-08002B2CF9AE}" pid="8" name="MSIP_Label_15b734f1-cb36-428c-8453-d227e30ff63d_ActionId">
    <vt:lpwstr>d319861c-173c-4a75-a4a3-b70f4fd53417</vt:lpwstr>
  </property>
  <property fmtid="{D5CDD505-2E9C-101B-9397-08002B2CF9AE}" pid="9" name="MSIP_Label_15b734f1-cb36-428c-8453-d227e30ff63d_ContentBits">
    <vt:lpwstr>3</vt:lpwstr>
  </property>
  <property fmtid="{D5CDD505-2E9C-101B-9397-08002B2CF9AE}" pid="10" name="ClassificationContentMarkingFooterLocations">
    <vt:lpwstr>Office Theme:12\1_Office Theme:12</vt:lpwstr>
  </property>
  <property fmtid="{D5CDD505-2E9C-101B-9397-08002B2CF9AE}" pid="11" name="ClassificationContentMarkingFooterText">
    <vt:lpwstr>OFFICIAL - FOR PUBLIC RELEASE</vt:lpwstr>
  </property>
  <property fmtid="{D5CDD505-2E9C-101B-9397-08002B2CF9AE}" pid="12" name="ClassificationContentMarkingHeaderLocations">
    <vt:lpwstr>Office Theme:11\1_Office Theme:11</vt:lpwstr>
  </property>
  <property fmtid="{D5CDD505-2E9C-101B-9397-08002B2CF9AE}" pid="13" name="ClassificationContentMarkingHeaderText">
    <vt:lpwstr>OFFICIAL - FOR PUBLIC RELEASE</vt:lpwstr>
  </property>
  <property fmtid="{D5CDD505-2E9C-101B-9397-08002B2CF9AE}" pid="14" name="MediaServiceImageTags">
    <vt:lpwstr/>
  </property>
</Properties>
</file>