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13"/>
  </p:notesMasterIdLst>
  <p:sldIdLst>
    <p:sldId id="262" r:id="rId5"/>
    <p:sldId id="1268" r:id="rId6"/>
    <p:sldId id="271" r:id="rId7"/>
    <p:sldId id="263" r:id="rId8"/>
    <p:sldId id="1273" r:id="rId9"/>
    <p:sldId id="1498" r:id="rId10"/>
    <p:sldId id="1280" r:id="rId11"/>
    <p:sldId id="1504" r:id="rId12"/>
  </p:sldIdLst>
  <p:sldSz cx="12192000" cy="6858000"/>
  <p:notesSz cx="6799263" cy="99298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095" autoAdjust="0"/>
    <p:restoredTop sz="69796" autoAdjust="0"/>
  </p:normalViewPr>
  <p:slideViewPr>
    <p:cSldViewPr snapToGrid="0">
      <p:cViewPr varScale="1">
        <p:scale>
          <a:sx n="59" d="100"/>
          <a:sy n="59" d="100"/>
        </p:scale>
        <p:origin x="999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AA7601-255F-44DE-B1F7-0CE846C2CAC1}" type="doc">
      <dgm:prSet loTypeId="urn:microsoft.com/office/officeart/2005/8/layout/cycle8" loCatId="cycle" qsTypeId="urn:microsoft.com/office/officeart/2005/8/quickstyle/simple1" qsCatId="simple" csTypeId="urn:microsoft.com/office/officeart/2005/8/colors/accent5_2" csCatId="accent5" phldr="1"/>
      <dgm:spPr/>
    </dgm:pt>
    <dgm:pt modelId="{40C93444-42FE-4786-BA35-7E9E50E8D324}">
      <dgm:prSet phldrT="[Text]"/>
      <dgm:spPr/>
      <dgm:t>
        <a:bodyPr/>
        <a:lstStyle/>
        <a:p>
          <a:r>
            <a: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 Recovery Capital</a:t>
          </a:r>
        </a:p>
      </dgm:t>
    </dgm:pt>
    <dgm:pt modelId="{B299F248-1349-4607-BB4B-047F566FDD7D}" type="parTrans" cxnId="{93BBAD6F-763B-40A3-AAFC-4E746DE5DC0A}">
      <dgm:prSet/>
      <dgm:spPr/>
      <dgm:t>
        <a:bodyPr/>
        <a:lstStyle/>
        <a:p>
          <a:endParaRPr lang="en-GB"/>
        </a:p>
      </dgm:t>
    </dgm:pt>
    <dgm:pt modelId="{D78552A8-ADD4-471F-8B43-77944A7812FD}" type="sibTrans" cxnId="{93BBAD6F-763B-40A3-AAFC-4E746DE5DC0A}">
      <dgm:prSet/>
      <dgm:spPr/>
      <dgm:t>
        <a:bodyPr/>
        <a:lstStyle/>
        <a:p>
          <a:endParaRPr lang="en-GB"/>
        </a:p>
      </dgm:t>
    </dgm:pt>
    <dgm:pt modelId="{7188C824-2093-49DE-9948-79C4B42D9D4F}">
      <dgm:prSet phldrT="[Text]"/>
      <dgm:spPr/>
      <dgm:t>
        <a:bodyPr/>
        <a:lstStyle/>
        <a:p>
          <a:r>
            <a: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Collective Recovery Capital</a:t>
          </a:r>
        </a:p>
      </dgm:t>
    </dgm:pt>
    <dgm:pt modelId="{C0BF789A-4FCB-4288-9A3B-7C14B78D72A4}" type="parTrans" cxnId="{55F2B3BE-A59A-46A6-961E-D896A57FEF49}">
      <dgm:prSet/>
      <dgm:spPr/>
      <dgm:t>
        <a:bodyPr/>
        <a:lstStyle/>
        <a:p>
          <a:endParaRPr lang="en-GB"/>
        </a:p>
      </dgm:t>
    </dgm:pt>
    <dgm:pt modelId="{E5352DC0-398A-4718-967F-1C3BD0803288}" type="sibTrans" cxnId="{55F2B3BE-A59A-46A6-961E-D896A57FEF49}">
      <dgm:prSet/>
      <dgm:spPr/>
      <dgm:t>
        <a:bodyPr/>
        <a:lstStyle/>
        <a:p>
          <a:endParaRPr lang="en-GB"/>
        </a:p>
      </dgm:t>
    </dgm:pt>
    <dgm:pt modelId="{F5C839D3-A835-4CD3-B938-713728E322E9}">
      <dgm:prSet phldrT="[Text]"/>
      <dgm:spPr/>
      <dgm:t>
        <a:bodyPr/>
        <a:lstStyle/>
        <a:p>
          <a:r>
            <a: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Personal Recovery Capital</a:t>
          </a:r>
        </a:p>
      </dgm:t>
    </dgm:pt>
    <dgm:pt modelId="{926FF96F-0C3B-416D-B1AC-FC239958EB00}" type="parTrans" cxnId="{B09E7792-575F-47C8-87EF-D0363C43E779}">
      <dgm:prSet/>
      <dgm:spPr/>
      <dgm:t>
        <a:bodyPr/>
        <a:lstStyle/>
        <a:p>
          <a:endParaRPr lang="en-GB"/>
        </a:p>
      </dgm:t>
    </dgm:pt>
    <dgm:pt modelId="{C0281830-F23A-4EB1-8A18-A60C378237F6}" type="sibTrans" cxnId="{B09E7792-575F-47C8-87EF-D0363C43E779}">
      <dgm:prSet/>
      <dgm:spPr/>
      <dgm:t>
        <a:bodyPr/>
        <a:lstStyle/>
        <a:p>
          <a:endParaRPr lang="en-GB"/>
        </a:p>
      </dgm:t>
    </dgm:pt>
    <dgm:pt modelId="{B2879D0A-BE34-472B-9BD2-D5EC446C154E}" type="pres">
      <dgm:prSet presAssocID="{5BAA7601-255F-44DE-B1F7-0CE846C2CAC1}" presName="compositeShape" presStyleCnt="0">
        <dgm:presLayoutVars>
          <dgm:chMax val="7"/>
          <dgm:dir/>
          <dgm:resizeHandles val="exact"/>
        </dgm:presLayoutVars>
      </dgm:prSet>
      <dgm:spPr/>
    </dgm:pt>
    <dgm:pt modelId="{AF9E005F-B6F2-4E62-B18C-9BD34C6DC010}" type="pres">
      <dgm:prSet presAssocID="{5BAA7601-255F-44DE-B1F7-0CE846C2CAC1}" presName="wedge1" presStyleLbl="node1" presStyleIdx="0" presStyleCnt="3"/>
      <dgm:spPr/>
    </dgm:pt>
    <dgm:pt modelId="{3FCB377E-FE5C-4654-BDFC-E5E525EACEA2}" type="pres">
      <dgm:prSet presAssocID="{5BAA7601-255F-44DE-B1F7-0CE846C2CAC1}" presName="dummy1a" presStyleCnt="0"/>
      <dgm:spPr/>
    </dgm:pt>
    <dgm:pt modelId="{6A2A6B2E-AC99-41C6-A439-EF5FF9AB5ECD}" type="pres">
      <dgm:prSet presAssocID="{5BAA7601-255F-44DE-B1F7-0CE846C2CAC1}" presName="dummy1b" presStyleCnt="0"/>
      <dgm:spPr/>
    </dgm:pt>
    <dgm:pt modelId="{2DE8A2CB-D2C5-4BE0-BD64-0C6FAA263AF4}" type="pres">
      <dgm:prSet presAssocID="{5BAA7601-255F-44DE-B1F7-0CE846C2CAC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5EC625D-51DD-4260-AF22-B0E8A6AA2F9F}" type="pres">
      <dgm:prSet presAssocID="{5BAA7601-255F-44DE-B1F7-0CE846C2CAC1}" presName="wedge2" presStyleLbl="node1" presStyleIdx="1" presStyleCnt="3"/>
      <dgm:spPr/>
    </dgm:pt>
    <dgm:pt modelId="{22D3D5EC-C58E-4726-A295-A97781F7743D}" type="pres">
      <dgm:prSet presAssocID="{5BAA7601-255F-44DE-B1F7-0CE846C2CAC1}" presName="dummy2a" presStyleCnt="0"/>
      <dgm:spPr/>
    </dgm:pt>
    <dgm:pt modelId="{5459F258-3674-4076-98D2-7513DD595A34}" type="pres">
      <dgm:prSet presAssocID="{5BAA7601-255F-44DE-B1F7-0CE846C2CAC1}" presName="dummy2b" presStyleCnt="0"/>
      <dgm:spPr/>
    </dgm:pt>
    <dgm:pt modelId="{37FD5D78-AE2B-41C9-9BFA-2CEDDF8BD587}" type="pres">
      <dgm:prSet presAssocID="{5BAA7601-255F-44DE-B1F7-0CE846C2CAC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8D0E405-20CA-47FB-B241-EB12FE6E81D2}" type="pres">
      <dgm:prSet presAssocID="{5BAA7601-255F-44DE-B1F7-0CE846C2CAC1}" presName="wedge3" presStyleLbl="node1" presStyleIdx="2" presStyleCnt="3"/>
      <dgm:spPr/>
    </dgm:pt>
    <dgm:pt modelId="{35DF2F04-3079-4F41-BC71-0F41BC5FC3D2}" type="pres">
      <dgm:prSet presAssocID="{5BAA7601-255F-44DE-B1F7-0CE846C2CAC1}" presName="dummy3a" presStyleCnt="0"/>
      <dgm:spPr/>
    </dgm:pt>
    <dgm:pt modelId="{199597FC-2DD7-48A3-AD09-1B9D6020E3FA}" type="pres">
      <dgm:prSet presAssocID="{5BAA7601-255F-44DE-B1F7-0CE846C2CAC1}" presName="dummy3b" presStyleCnt="0"/>
      <dgm:spPr/>
    </dgm:pt>
    <dgm:pt modelId="{ADC72725-5F15-4975-A8D4-035C0233EFE2}" type="pres">
      <dgm:prSet presAssocID="{5BAA7601-255F-44DE-B1F7-0CE846C2CAC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71DF671A-296D-4FA3-AA3E-B126D869CEBE}" type="pres">
      <dgm:prSet presAssocID="{D78552A8-ADD4-471F-8B43-77944A7812FD}" presName="arrowWedge1" presStyleLbl="fgSibTrans2D1" presStyleIdx="0" presStyleCnt="3"/>
      <dgm:spPr/>
    </dgm:pt>
    <dgm:pt modelId="{418F7619-4439-4BF8-8F17-A3D50A0862AD}" type="pres">
      <dgm:prSet presAssocID="{E5352DC0-398A-4718-967F-1C3BD0803288}" presName="arrowWedge2" presStyleLbl="fgSibTrans2D1" presStyleIdx="1" presStyleCnt="3"/>
      <dgm:spPr/>
    </dgm:pt>
    <dgm:pt modelId="{CF63D34F-F84E-41CF-A92A-C4F04D7941CD}" type="pres">
      <dgm:prSet presAssocID="{C0281830-F23A-4EB1-8A18-A60C378237F6}" presName="arrowWedge3" presStyleLbl="fgSibTrans2D1" presStyleIdx="2" presStyleCnt="3"/>
      <dgm:spPr/>
    </dgm:pt>
  </dgm:ptLst>
  <dgm:cxnLst>
    <dgm:cxn modelId="{C4CDD80D-3F20-4D71-BDEA-A6EC4508FF2C}" type="presOf" srcId="{5BAA7601-255F-44DE-B1F7-0CE846C2CAC1}" destId="{B2879D0A-BE34-472B-9BD2-D5EC446C154E}" srcOrd="0" destOrd="0" presId="urn:microsoft.com/office/officeart/2005/8/layout/cycle8"/>
    <dgm:cxn modelId="{48DA6261-42A7-42FA-9B0A-B9002D8736A0}" type="presOf" srcId="{F5C839D3-A835-4CD3-B938-713728E322E9}" destId="{ADC72725-5F15-4975-A8D4-035C0233EFE2}" srcOrd="1" destOrd="0" presId="urn:microsoft.com/office/officeart/2005/8/layout/cycle8"/>
    <dgm:cxn modelId="{D8448247-371D-4AFD-B6EA-2A7E26D16B2F}" type="presOf" srcId="{40C93444-42FE-4786-BA35-7E9E50E8D324}" destId="{2DE8A2CB-D2C5-4BE0-BD64-0C6FAA263AF4}" srcOrd="1" destOrd="0" presId="urn:microsoft.com/office/officeart/2005/8/layout/cycle8"/>
    <dgm:cxn modelId="{93BBAD6F-763B-40A3-AAFC-4E746DE5DC0A}" srcId="{5BAA7601-255F-44DE-B1F7-0CE846C2CAC1}" destId="{40C93444-42FE-4786-BA35-7E9E50E8D324}" srcOrd="0" destOrd="0" parTransId="{B299F248-1349-4607-BB4B-047F566FDD7D}" sibTransId="{D78552A8-ADD4-471F-8B43-77944A7812FD}"/>
    <dgm:cxn modelId="{89EE028C-CB3B-4631-A357-5D70B4F65628}" type="presOf" srcId="{7188C824-2093-49DE-9948-79C4B42D9D4F}" destId="{35EC625D-51DD-4260-AF22-B0E8A6AA2F9F}" srcOrd="0" destOrd="0" presId="urn:microsoft.com/office/officeart/2005/8/layout/cycle8"/>
    <dgm:cxn modelId="{B09E7792-575F-47C8-87EF-D0363C43E779}" srcId="{5BAA7601-255F-44DE-B1F7-0CE846C2CAC1}" destId="{F5C839D3-A835-4CD3-B938-713728E322E9}" srcOrd="2" destOrd="0" parTransId="{926FF96F-0C3B-416D-B1AC-FC239958EB00}" sibTransId="{C0281830-F23A-4EB1-8A18-A60C378237F6}"/>
    <dgm:cxn modelId="{D8BC54B9-89FA-4B20-B0A6-9D48620B0C99}" type="presOf" srcId="{7188C824-2093-49DE-9948-79C4B42D9D4F}" destId="{37FD5D78-AE2B-41C9-9BFA-2CEDDF8BD587}" srcOrd="1" destOrd="0" presId="urn:microsoft.com/office/officeart/2005/8/layout/cycle8"/>
    <dgm:cxn modelId="{55F2B3BE-A59A-46A6-961E-D896A57FEF49}" srcId="{5BAA7601-255F-44DE-B1F7-0CE846C2CAC1}" destId="{7188C824-2093-49DE-9948-79C4B42D9D4F}" srcOrd="1" destOrd="0" parTransId="{C0BF789A-4FCB-4288-9A3B-7C14B78D72A4}" sibTransId="{E5352DC0-398A-4718-967F-1C3BD0803288}"/>
    <dgm:cxn modelId="{8BF731E4-899C-442D-9712-05ADCA0B576E}" type="presOf" srcId="{F5C839D3-A835-4CD3-B938-713728E322E9}" destId="{98D0E405-20CA-47FB-B241-EB12FE6E81D2}" srcOrd="0" destOrd="0" presId="urn:microsoft.com/office/officeart/2005/8/layout/cycle8"/>
    <dgm:cxn modelId="{32734DF9-A836-4E62-BEA3-F951D3B2F5FD}" type="presOf" srcId="{40C93444-42FE-4786-BA35-7E9E50E8D324}" destId="{AF9E005F-B6F2-4E62-B18C-9BD34C6DC010}" srcOrd="0" destOrd="0" presId="urn:microsoft.com/office/officeart/2005/8/layout/cycle8"/>
    <dgm:cxn modelId="{F55706F3-6BB6-4558-BE6C-B392ACA5C28D}" type="presParOf" srcId="{B2879D0A-BE34-472B-9BD2-D5EC446C154E}" destId="{AF9E005F-B6F2-4E62-B18C-9BD34C6DC010}" srcOrd="0" destOrd="0" presId="urn:microsoft.com/office/officeart/2005/8/layout/cycle8"/>
    <dgm:cxn modelId="{0F926E10-7800-4A55-AC19-1D5DDC9F4F37}" type="presParOf" srcId="{B2879D0A-BE34-472B-9BD2-D5EC446C154E}" destId="{3FCB377E-FE5C-4654-BDFC-E5E525EACEA2}" srcOrd="1" destOrd="0" presId="urn:microsoft.com/office/officeart/2005/8/layout/cycle8"/>
    <dgm:cxn modelId="{16FB68F3-54A7-48B8-B487-C0C248AB9DF9}" type="presParOf" srcId="{B2879D0A-BE34-472B-9BD2-D5EC446C154E}" destId="{6A2A6B2E-AC99-41C6-A439-EF5FF9AB5ECD}" srcOrd="2" destOrd="0" presId="urn:microsoft.com/office/officeart/2005/8/layout/cycle8"/>
    <dgm:cxn modelId="{E8A4C700-B1DB-47B4-B4BE-AE0EBB9C3CE2}" type="presParOf" srcId="{B2879D0A-BE34-472B-9BD2-D5EC446C154E}" destId="{2DE8A2CB-D2C5-4BE0-BD64-0C6FAA263AF4}" srcOrd="3" destOrd="0" presId="urn:microsoft.com/office/officeart/2005/8/layout/cycle8"/>
    <dgm:cxn modelId="{75481DC2-EEC5-4A6A-8714-34146E5B25D4}" type="presParOf" srcId="{B2879D0A-BE34-472B-9BD2-D5EC446C154E}" destId="{35EC625D-51DD-4260-AF22-B0E8A6AA2F9F}" srcOrd="4" destOrd="0" presId="urn:microsoft.com/office/officeart/2005/8/layout/cycle8"/>
    <dgm:cxn modelId="{109EAB6C-0EAE-4879-8793-18627B376BFC}" type="presParOf" srcId="{B2879D0A-BE34-472B-9BD2-D5EC446C154E}" destId="{22D3D5EC-C58E-4726-A295-A97781F7743D}" srcOrd="5" destOrd="0" presId="urn:microsoft.com/office/officeart/2005/8/layout/cycle8"/>
    <dgm:cxn modelId="{422C9533-36DE-4AFE-8455-4681023D6536}" type="presParOf" srcId="{B2879D0A-BE34-472B-9BD2-D5EC446C154E}" destId="{5459F258-3674-4076-98D2-7513DD595A34}" srcOrd="6" destOrd="0" presId="urn:microsoft.com/office/officeart/2005/8/layout/cycle8"/>
    <dgm:cxn modelId="{2621975C-9742-4D7B-9335-273F54BB16D5}" type="presParOf" srcId="{B2879D0A-BE34-472B-9BD2-D5EC446C154E}" destId="{37FD5D78-AE2B-41C9-9BFA-2CEDDF8BD587}" srcOrd="7" destOrd="0" presId="urn:microsoft.com/office/officeart/2005/8/layout/cycle8"/>
    <dgm:cxn modelId="{1779131E-3F02-4D74-A160-D806D54EDDBD}" type="presParOf" srcId="{B2879D0A-BE34-472B-9BD2-D5EC446C154E}" destId="{98D0E405-20CA-47FB-B241-EB12FE6E81D2}" srcOrd="8" destOrd="0" presId="urn:microsoft.com/office/officeart/2005/8/layout/cycle8"/>
    <dgm:cxn modelId="{607CECB8-753F-4BB0-A57F-71566FB3F776}" type="presParOf" srcId="{B2879D0A-BE34-472B-9BD2-D5EC446C154E}" destId="{35DF2F04-3079-4F41-BC71-0F41BC5FC3D2}" srcOrd="9" destOrd="0" presId="urn:microsoft.com/office/officeart/2005/8/layout/cycle8"/>
    <dgm:cxn modelId="{75DD374C-C5B5-4B71-A555-0AE6E73CCC2B}" type="presParOf" srcId="{B2879D0A-BE34-472B-9BD2-D5EC446C154E}" destId="{199597FC-2DD7-48A3-AD09-1B9D6020E3FA}" srcOrd="10" destOrd="0" presId="urn:microsoft.com/office/officeart/2005/8/layout/cycle8"/>
    <dgm:cxn modelId="{55C902DB-EC53-4A3C-BCB2-0C393C5AF5CB}" type="presParOf" srcId="{B2879D0A-BE34-472B-9BD2-D5EC446C154E}" destId="{ADC72725-5F15-4975-A8D4-035C0233EFE2}" srcOrd="11" destOrd="0" presId="urn:microsoft.com/office/officeart/2005/8/layout/cycle8"/>
    <dgm:cxn modelId="{B100963E-25D5-47E9-82AB-C619D53A8BD3}" type="presParOf" srcId="{B2879D0A-BE34-472B-9BD2-D5EC446C154E}" destId="{71DF671A-296D-4FA3-AA3E-B126D869CEBE}" srcOrd="12" destOrd="0" presId="urn:microsoft.com/office/officeart/2005/8/layout/cycle8"/>
    <dgm:cxn modelId="{2CFD0C93-DB3C-4609-AC4F-E0F299DF71F9}" type="presParOf" srcId="{B2879D0A-BE34-472B-9BD2-D5EC446C154E}" destId="{418F7619-4439-4BF8-8F17-A3D50A0862AD}" srcOrd="13" destOrd="0" presId="urn:microsoft.com/office/officeart/2005/8/layout/cycle8"/>
    <dgm:cxn modelId="{52962B89-CC35-43CE-9EDC-43E75E576739}" type="presParOf" srcId="{B2879D0A-BE34-472B-9BD2-D5EC446C154E}" destId="{CF63D34F-F84E-41CF-A92A-C4F04D7941C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C7F98C-9895-45BD-A6B3-9F2EDD4E15D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D6A5EB0-A87D-4EFD-B37A-F8C98E4786B7}">
      <dgm:prSet/>
      <dgm:spPr/>
      <dgm:t>
        <a:bodyPr/>
        <a:lstStyle/>
        <a:p>
          <a:r>
            <a:rPr lang="en-GB"/>
            <a:t>Identifying people with low recovery capital at admission</a:t>
          </a:r>
          <a:endParaRPr lang="en-US"/>
        </a:p>
      </dgm:t>
    </dgm:pt>
    <dgm:pt modelId="{31E8B7F9-7BDA-4303-999B-DA28AE6421AA}" type="parTrans" cxnId="{ED9EE2FA-C748-4EE8-8AF1-A2DCB3BEC97A}">
      <dgm:prSet/>
      <dgm:spPr/>
      <dgm:t>
        <a:bodyPr/>
        <a:lstStyle/>
        <a:p>
          <a:endParaRPr lang="en-US"/>
        </a:p>
      </dgm:t>
    </dgm:pt>
    <dgm:pt modelId="{B5575070-9A9E-4A36-B3B3-A7605E1A4460}" type="sibTrans" cxnId="{ED9EE2FA-C748-4EE8-8AF1-A2DCB3BEC97A}">
      <dgm:prSet/>
      <dgm:spPr/>
      <dgm:t>
        <a:bodyPr/>
        <a:lstStyle/>
        <a:p>
          <a:endParaRPr lang="en-US"/>
        </a:p>
      </dgm:t>
    </dgm:pt>
    <dgm:pt modelId="{73AEEA88-6C19-4B25-9415-55AF65C63EEB}">
      <dgm:prSet/>
      <dgm:spPr/>
      <dgm:t>
        <a:bodyPr/>
        <a:lstStyle/>
        <a:p>
          <a:r>
            <a:rPr lang="en-GB"/>
            <a:t>Provide them with intensive support – coaching, transport, financial support</a:t>
          </a:r>
          <a:endParaRPr lang="en-US"/>
        </a:p>
      </dgm:t>
    </dgm:pt>
    <dgm:pt modelId="{5ECCC57C-8792-4F78-A20D-3760C46B4241}" type="parTrans" cxnId="{BEBEDAFB-0978-45D5-95C2-4FD7EFFE9D85}">
      <dgm:prSet/>
      <dgm:spPr/>
      <dgm:t>
        <a:bodyPr/>
        <a:lstStyle/>
        <a:p>
          <a:endParaRPr lang="en-US"/>
        </a:p>
      </dgm:t>
    </dgm:pt>
    <dgm:pt modelId="{2C3233BB-0992-4C0F-A8EA-EFD1D2F4887D}" type="sibTrans" cxnId="{BEBEDAFB-0978-45D5-95C2-4FD7EFFE9D85}">
      <dgm:prSet/>
      <dgm:spPr/>
      <dgm:t>
        <a:bodyPr/>
        <a:lstStyle/>
        <a:p>
          <a:endParaRPr lang="en-US"/>
        </a:p>
      </dgm:t>
    </dgm:pt>
    <dgm:pt modelId="{33084C07-D5EB-480F-9F18-36591BC41F3B}">
      <dgm:prSet/>
      <dgm:spPr/>
      <dgm:t>
        <a:bodyPr/>
        <a:lstStyle/>
        <a:p>
          <a:r>
            <a:rPr lang="en-GB"/>
            <a:t>Within 6 months they had caught up with the other residents in terms of RC and no greater dropout</a:t>
          </a:r>
          <a:endParaRPr lang="en-US"/>
        </a:p>
      </dgm:t>
    </dgm:pt>
    <dgm:pt modelId="{AC2E948C-08CA-4323-8FFF-169829083031}" type="parTrans" cxnId="{49EBD29C-5824-4C35-80B9-D4FF215B3910}">
      <dgm:prSet/>
      <dgm:spPr/>
      <dgm:t>
        <a:bodyPr/>
        <a:lstStyle/>
        <a:p>
          <a:endParaRPr lang="en-US"/>
        </a:p>
      </dgm:t>
    </dgm:pt>
    <dgm:pt modelId="{C04CA2FE-60B2-45DB-8CB5-12BA9907EE97}" type="sibTrans" cxnId="{49EBD29C-5824-4C35-80B9-D4FF215B3910}">
      <dgm:prSet/>
      <dgm:spPr/>
      <dgm:t>
        <a:bodyPr/>
        <a:lstStyle/>
        <a:p>
          <a:endParaRPr lang="en-US"/>
        </a:p>
      </dgm:t>
    </dgm:pt>
    <dgm:pt modelId="{15D3BEDB-047A-4361-BB27-3F8AC34A3EE2}" type="pres">
      <dgm:prSet presAssocID="{DDC7F98C-9895-45BD-A6B3-9F2EDD4E15DE}" presName="vert0" presStyleCnt="0">
        <dgm:presLayoutVars>
          <dgm:dir/>
          <dgm:animOne val="branch"/>
          <dgm:animLvl val="lvl"/>
        </dgm:presLayoutVars>
      </dgm:prSet>
      <dgm:spPr/>
    </dgm:pt>
    <dgm:pt modelId="{20A740E3-191E-444B-B642-DA070F83393E}" type="pres">
      <dgm:prSet presAssocID="{FD6A5EB0-A87D-4EFD-B37A-F8C98E4786B7}" presName="thickLine" presStyleLbl="alignNode1" presStyleIdx="0" presStyleCnt="3"/>
      <dgm:spPr/>
    </dgm:pt>
    <dgm:pt modelId="{23D587F4-693E-4564-9C94-A3AC7DDFEBB7}" type="pres">
      <dgm:prSet presAssocID="{FD6A5EB0-A87D-4EFD-B37A-F8C98E4786B7}" presName="horz1" presStyleCnt="0"/>
      <dgm:spPr/>
    </dgm:pt>
    <dgm:pt modelId="{1BBD7D95-C3A7-428B-8656-808FCC058088}" type="pres">
      <dgm:prSet presAssocID="{FD6A5EB0-A87D-4EFD-B37A-F8C98E4786B7}" presName="tx1" presStyleLbl="revTx" presStyleIdx="0" presStyleCnt="3"/>
      <dgm:spPr/>
    </dgm:pt>
    <dgm:pt modelId="{1123DDE6-EFD1-46CB-9646-3A553DABB892}" type="pres">
      <dgm:prSet presAssocID="{FD6A5EB0-A87D-4EFD-B37A-F8C98E4786B7}" presName="vert1" presStyleCnt="0"/>
      <dgm:spPr/>
    </dgm:pt>
    <dgm:pt modelId="{A2CCD4B2-32CF-4EDE-A233-75587796FDC9}" type="pres">
      <dgm:prSet presAssocID="{73AEEA88-6C19-4B25-9415-55AF65C63EEB}" presName="thickLine" presStyleLbl="alignNode1" presStyleIdx="1" presStyleCnt="3"/>
      <dgm:spPr/>
    </dgm:pt>
    <dgm:pt modelId="{06C85712-EA25-4022-99EB-AB4FE9B1E40A}" type="pres">
      <dgm:prSet presAssocID="{73AEEA88-6C19-4B25-9415-55AF65C63EEB}" presName="horz1" presStyleCnt="0"/>
      <dgm:spPr/>
    </dgm:pt>
    <dgm:pt modelId="{5B30C287-89BC-4674-8B0C-CAF7314ED03B}" type="pres">
      <dgm:prSet presAssocID="{73AEEA88-6C19-4B25-9415-55AF65C63EEB}" presName="tx1" presStyleLbl="revTx" presStyleIdx="1" presStyleCnt="3"/>
      <dgm:spPr/>
    </dgm:pt>
    <dgm:pt modelId="{232CB2E2-91F4-47BD-BAFB-33C9DAA8B674}" type="pres">
      <dgm:prSet presAssocID="{73AEEA88-6C19-4B25-9415-55AF65C63EEB}" presName="vert1" presStyleCnt="0"/>
      <dgm:spPr/>
    </dgm:pt>
    <dgm:pt modelId="{97961D63-6168-4BD3-A1A2-5149E8840660}" type="pres">
      <dgm:prSet presAssocID="{33084C07-D5EB-480F-9F18-36591BC41F3B}" presName="thickLine" presStyleLbl="alignNode1" presStyleIdx="2" presStyleCnt="3"/>
      <dgm:spPr/>
    </dgm:pt>
    <dgm:pt modelId="{D5B1CFB6-6D49-4B0E-8537-33CD08A6279C}" type="pres">
      <dgm:prSet presAssocID="{33084C07-D5EB-480F-9F18-36591BC41F3B}" presName="horz1" presStyleCnt="0"/>
      <dgm:spPr/>
    </dgm:pt>
    <dgm:pt modelId="{93A64492-2B6D-4722-8AF7-DF4EED7A1E5D}" type="pres">
      <dgm:prSet presAssocID="{33084C07-D5EB-480F-9F18-36591BC41F3B}" presName="tx1" presStyleLbl="revTx" presStyleIdx="2" presStyleCnt="3"/>
      <dgm:spPr/>
    </dgm:pt>
    <dgm:pt modelId="{E68D9D19-04FC-4C98-A557-223415324111}" type="pres">
      <dgm:prSet presAssocID="{33084C07-D5EB-480F-9F18-36591BC41F3B}" presName="vert1" presStyleCnt="0"/>
      <dgm:spPr/>
    </dgm:pt>
  </dgm:ptLst>
  <dgm:cxnLst>
    <dgm:cxn modelId="{6ED3AE0D-13EB-4C14-BD1D-AEC0A306ADA8}" type="presOf" srcId="{73AEEA88-6C19-4B25-9415-55AF65C63EEB}" destId="{5B30C287-89BC-4674-8B0C-CAF7314ED03B}" srcOrd="0" destOrd="0" presId="urn:microsoft.com/office/officeart/2008/layout/LinedList"/>
    <dgm:cxn modelId="{49EBD29C-5824-4C35-80B9-D4FF215B3910}" srcId="{DDC7F98C-9895-45BD-A6B3-9F2EDD4E15DE}" destId="{33084C07-D5EB-480F-9F18-36591BC41F3B}" srcOrd="2" destOrd="0" parTransId="{AC2E948C-08CA-4323-8FFF-169829083031}" sibTransId="{C04CA2FE-60B2-45DB-8CB5-12BA9907EE97}"/>
    <dgm:cxn modelId="{A3DFAAB1-D2FE-4B62-BB86-61E065F5EF6F}" type="presOf" srcId="{DDC7F98C-9895-45BD-A6B3-9F2EDD4E15DE}" destId="{15D3BEDB-047A-4361-BB27-3F8AC34A3EE2}" srcOrd="0" destOrd="0" presId="urn:microsoft.com/office/officeart/2008/layout/LinedList"/>
    <dgm:cxn modelId="{19FC19BF-A905-4950-BC17-D64F09676A0B}" type="presOf" srcId="{33084C07-D5EB-480F-9F18-36591BC41F3B}" destId="{93A64492-2B6D-4722-8AF7-DF4EED7A1E5D}" srcOrd="0" destOrd="0" presId="urn:microsoft.com/office/officeart/2008/layout/LinedList"/>
    <dgm:cxn modelId="{588BE6E0-2211-4542-8F62-51D8D22397E7}" type="presOf" srcId="{FD6A5EB0-A87D-4EFD-B37A-F8C98E4786B7}" destId="{1BBD7D95-C3A7-428B-8656-808FCC058088}" srcOrd="0" destOrd="0" presId="urn:microsoft.com/office/officeart/2008/layout/LinedList"/>
    <dgm:cxn modelId="{ED9EE2FA-C748-4EE8-8AF1-A2DCB3BEC97A}" srcId="{DDC7F98C-9895-45BD-A6B3-9F2EDD4E15DE}" destId="{FD6A5EB0-A87D-4EFD-B37A-F8C98E4786B7}" srcOrd="0" destOrd="0" parTransId="{31E8B7F9-7BDA-4303-999B-DA28AE6421AA}" sibTransId="{B5575070-9A9E-4A36-B3B3-A7605E1A4460}"/>
    <dgm:cxn modelId="{BEBEDAFB-0978-45D5-95C2-4FD7EFFE9D85}" srcId="{DDC7F98C-9895-45BD-A6B3-9F2EDD4E15DE}" destId="{73AEEA88-6C19-4B25-9415-55AF65C63EEB}" srcOrd="1" destOrd="0" parTransId="{5ECCC57C-8792-4F78-A20D-3760C46B4241}" sibTransId="{2C3233BB-0992-4C0F-A8EA-EFD1D2F4887D}"/>
    <dgm:cxn modelId="{C747C965-F8A7-4B72-8212-938D32AF9BA5}" type="presParOf" srcId="{15D3BEDB-047A-4361-BB27-3F8AC34A3EE2}" destId="{20A740E3-191E-444B-B642-DA070F83393E}" srcOrd="0" destOrd="0" presId="urn:microsoft.com/office/officeart/2008/layout/LinedList"/>
    <dgm:cxn modelId="{1769F88F-FD3B-426E-B0ED-252B063F8922}" type="presParOf" srcId="{15D3BEDB-047A-4361-BB27-3F8AC34A3EE2}" destId="{23D587F4-693E-4564-9C94-A3AC7DDFEBB7}" srcOrd="1" destOrd="0" presId="urn:microsoft.com/office/officeart/2008/layout/LinedList"/>
    <dgm:cxn modelId="{EF9E929B-F11F-4C65-80C1-052BDF3BA315}" type="presParOf" srcId="{23D587F4-693E-4564-9C94-A3AC7DDFEBB7}" destId="{1BBD7D95-C3A7-428B-8656-808FCC058088}" srcOrd="0" destOrd="0" presId="urn:microsoft.com/office/officeart/2008/layout/LinedList"/>
    <dgm:cxn modelId="{BC05BB5F-8430-4958-A1F1-DF76DDB1C0BC}" type="presParOf" srcId="{23D587F4-693E-4564-9C94-A3AC7DDFEBB7}" destId="{1123DDE6-EFD1-46CB-9646-3A553DABB892}" srcOrd="1" destOrd="0" presId="urn:microsoft.com/office/officeart/2008/layout/LinedList"/>
    <dgm:cxn modelId="{83CC8845-99AD-4244-860A-925D97A1C0C7}" type="presParOf" srcId="{15D3BEDB-047A-4361-BB27-3F8AC34A3EE2}" destId="{A2CCD4B2-32CF-4EDE-A233-75587796FDC9}" srcOrd="2" destOrd="0" presId="urn:microsoft.com/office/officeart/2008/layout/LinedList"/>
    <dgm:cxn modelId="{C7875D0C-E6E6-4CA1-BD6F-2178B5A1BF31}" type="presParOf" srcId="{15D3BEDB-047A-4361-BB27-3F8AC34A3EE2}" destId="{06C85712-EA25-4022-99EB-AB4FE9B1E40A}" srcOrd="3" destOrd="0" presId="urn:microsoft.com/office/officeart/2008/layout/LinedList"/>
    <dgm:cxn modelId="{AA1CE12F-6549-4B78-875B-F8A29F8E18C7}" type="presParOf" srcId="{06C85712-EA25-4022-99EB-AB4FE9B1E40A}" destId="{5B30C287-89BC-4674-8B0C-CAF7314ED03B}" srcOrd="0" destOrd="0" presId="urn:microsoft.com/office/officeart/2008/layout/LinedList"/>
    <dgm:cxn modelId="{90948ECB-2804-4151-AE96-771433CA5A23}" type="presParOf" srcId="{06C85712-EA25-4022-99EB-AB4FE9B1E40A}" destId="{232CB2E2-91F4-47BD-BAFB-33C9DAA8B674}" srcOrd="1" destOrd="0" presId="urn:microsoft.com/office/officeart/2008/layout/LinedList"/>
    <dgm:cxn modelId="{AF74528B-D8BC-4152-A9EF-CD4A591C4651}" type="presParOf" srcId="{15D3BEDB-047A-4361-BB27-3F8AC34A3EE2}" destId="{97961D63-6168-4BD3-A1A2-5149E8840660}" srcOrd="4" destOrd="0" presId="urn:microsoft.com/office/officeart/2008/layout/LinedList"/>
    <dgm:cxn modelId="{8321125F-8445-42E1-A872-0B453D474EF6}" type="presParOf" srcId="{15D3BEDB-047A-4361-BB27-3F8AC34A3EE2}" destId="{D5B1CFB6-6D49-4B0E-8537-33CD08A6279C}" srcOrd="5" destOrd="0" presId="urn:microsoft.com/office/officeart/2008/layout/LinedList"/>
    <dgm:cxn modelId="{9DBCE3A9-FD7D-4378-A5BF-AA27EC1A6FAD}" type="presParOf" srcId="{D5B1CFB6-6D49-4B0E-8537-33CD08A6279C}" destId="{93A64492-2B6D-4722-8AF7-DF4EED7A1E5D}" srcOrd="0" destOrd="0" presId="urn:microsoft.com/office/officeart/2008/layout/LinedList"/>
    <dgm:cxn modelId="{373983CF-24D9-459A-8CBA-78F761D72FCF}" type="presParOf" srcId="{D5B1CFB6-6D49-4B0E-8537-33CD08A6279C}" destId="{E68D9D19-04FC-4C98-A557-22341532411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E005F-B6F2-4E62-B18C-9BD34C6DC010}">
      <dsp:nvSpPr>
        <dsp:cNvPr id="0" name=""/>
        <dsp:cNvSpPr/>
      </dsp:nvSpPr>
      <dsp:spPr>
        <a:xfrm>
          <a:off x="3426812" y="294802"/>
          <a:ext cx="3809756" cy="3809756"/>
        </a:xfrm>
        <a:prstGeom prst="pie">
          <a:avLst>
            <a:gd name="adj1" fmla="val 16200000"/>
            <a:gd name="adj2" fmla="val 1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 Recovery Capital</a:t>
          </a:r>
        </a:p>
      </dsp:txBody>
      <dsp:txXfrm>
        <a:off x="5434644" y="1102108"/>
        <a:ext cx="1360627" cy="1133856"/>
      </dsp:txXfrm>
    </dsp:sp>
    <dsp:sp modelId="{35EC625D-51DD-4260-AF22-B0E8A6AA2F9F}">
      <dsp:nvSpPr>
        <dsp:cNvPr id="0" name=""/>
        <dsp:cNvSpPr/>
      </dsp:nvSpPr>
      <dsp:spPr>
        <a:xfrm>
          <a:off x="3348349" y="430865"/>
          <a:ext cx="3809756" cy="3809756"/>
        </a:xfrm>
        <a:prstGeom prst="pie">
          <a:avLst>
            <a:gd name="adj1" fmla="val 1800000"/>
            <a:gd name="adj2" fmla="val 90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Collective Recovery Capital</a:t>
          </a:r>
        </a:p>
      </dsp:txBody>
      <dsp:txXfrm>
        <a:off x="4255434" y="2902671"/>
        <a:ext cx="2040940" cy="997793"/>
      </dsp:txXfrm>
    </dsp:sp>
    <dsp:sp modelId="{98D0E405-20CA-47FB-B241-EB12FE6E81D2}">
      <dsp:nvSpPr>
        <dsp:cNvPr id="0" name=""/>
        <dsp:cNvSpPr/>
      </dsp:nvSpPr>
      <dsp:spPr>
        <a:xfrm>
          <a:off x="3269887" y="294802"/>
          <a:ext cx="3809756" cy="3809756"/>
        </a:xfrm>
        <a:prstGeom prst="pie">
          <a:avLst>
            <a:gd name="adj1" fmla="val 90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Personal Recovery Capital</a:t>
          </a:r>
        </a:p>
      </dsp:txBody>
      <dsp:txXfrm>
        <a:off x="3711183" y="1102108"/>
        <a:ext cx="1360627" cy="1133856"/>
      </dsp:txXfrm>
    </dsp:sp>
    <dsp:sp modelId="{71DF671A-296D-4FA3-AA3E-B126D869CEBE}">
      <dsp:nvSpPr>
        <dsp:cNvPr id="0" name=""/>
        <dsp:cNvSpPr/>
      </dsp:nvSpPr>
      <dsp:spPr>
        <a:xfrm>
          <a:off x="3191285" y="58960"/>
          <a:ext cx="4281440" cy="428144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F7619-4439-4BF8-8F17-A3D50A0862AD}">
      <dsp:nvSpPr>
        <dsp:cNvPr id="0" name=""/>
        <dsp:cNvSpPr/>
      </dsp:nvSpPr>
      <dsp:spPr>
        <a:xfrm>
          <a:off x="3112507" y="194782"/>
          <a:ext cx="4281440" cy="428144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63D34F-F84E-41CF-A92A-C4F04D7941CD}">
      <dsp:nvSpPr>
        <dsp:cNvPr id="0" name=""/>
        <dsp:cNvSpPr/>
      </dsp:nvSpPr>
      <dsp:spPr>
        <a:xfrm>
          <a:off x="3033730" y="58960"/>
          <a:ext cx="4281440" cy="428144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A740E3-191E-444B-B642-DA070F83393E}">
      <dsp:nvSpPr>
        <dsp:cNvPr id="0" name=""/>
        <dsp:cNvSpPr/>
      </dsp:nvSpPr>
      <dsp:spPr>
        <a:xfrm>
          <a:off x="0" y="3017"/>
          <a:ext cx="40732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BD7D95-C3A7-428B-8656-808FCC058088}">
      <dsp:nvSpPr>
        <dsp:cNvPr id="0" name=""/>
        <dsp:cNvSpPr/>
      </dsp:nvSpPr>
      <dsp:spPr>
        <a:xfrm>
          <a:off x="0" y="3017"/>
          <a:ext cx="4073237" cy="205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Identifying people with low recovery capital at admission</a:t>
          </a:r>
          <a:endParaRPr lang="en-US" sz="2800" kern="1200"/>
        </a:p>
      </dsp:txBody>
      <dsp:txXfrm>
        <a:off x="0" y="3017"/>
        <a:ext cx="4073237" cy="2057697"/>
      </dsp:txXfrm>
    </dsp:sp>
    <dsp:sp modelId="{A2CCD4B2-32CF-4EDE-A233-75587796FDC9}">
      <dsp:nvSpPr>
        <dsp:cNvPr id="0" name=""/>
        <dsp:cNvSpPr/>
      </dsp:nvSpPr>
      <dsp:spPr>
        <a:xfrm>
          <a:off x="0" y="2060714"/>
          <a:ext cx="40732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30C287-89BC-4674-8B0C-CAF7314ED03B}">
      <dsp:nvSpPr>
        <dsp:cNvPr id="0" name=""/>
        <dsp:cNvSpPr/>
      </dsp:nvSpPr>
      <dsp:spPr>
        <a:xfrm>
          <a:off x="0" y="2060714"/>
          <a:ext cx="4073237" cy="205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Provide them with intensive support – coaching, transport, financial support</a:t>
          </a:r>
          <a:endParaRPr lang="en-US" sz="2800" kern="1200"/>
        </a:p>
      </dsp:txBody>
      <dsp:txXfrm>
        <a:off x="0" y="2060714"/>
        <a:ext cx="4073237" cy="2057697"/>
      </dsp:txXfrm>
    </dsp:sp>
    <dsp:sp modelId="{97961D63-6168-4BD3-A1A2-5149E8840660}">
      <dsp:nvSpPr>
        <dsp:cNvPr id="0" name=""/>
        <dsp:cNvSpPr/>
      </dsp:nvSpPr>
      <dsp:spPr>
        <a:xfrm>
          <a:off x="0" y="4118412"/>
          <a:ext cx="407323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A64492-2B6D-4722-8AF7-DF4EED7A1E5D}">
      <dsp:nvSpPr>
        <dsp:cNvPr id="0" name=""/>
        <dsp:cNvSpPr/>
      </dsp:nvSpPr>
      <dsp:spPr>
        <a:xfrm>
          <a:off x="0" y="4118412"/>
          <a:ext cx="4073237" cy="2057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Within 6 months they had caught up with the other residents in terms of RC and no greater dropout</a:t>
          </a:r>
          <a:endParaRPr lang="en-US" sz="2800" kern="1200"/>
        </a:p>
      </dsp:txBody>
      <dsp:txXfrm>
        <a:off x="0" y="4118412"/>
        <a:ext cx="4073237" cy="20576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BDA7A-85D8-4443-8DA0-BE4F63E40DC7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8D093-2AFB-4A7D-9D69-45A9072EA1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850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8D093-2AFB-4A7D-9D69-45A9072EA1E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7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8503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56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1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31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34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0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11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2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41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65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10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603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0D3AB-202A-4D9A-A3AF-9EA4838C4583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DE5A8-3F03-482F-8090-9EA1F087C2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0013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yellow and blue background&#10;&#10;Description automatically generated">
            <a:extLst>
              <a:ext uri="{FF2B5EF4-FFF2-40B4-BE49-F238E27FC236}">
                <a16:creationId xmlns:a16="http://schemas.microsoft.com/office/drawing/2014/main" id="{BE6A9A27-2F22-C5FB-C050-EDE954B435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A5EF84C-4FD7-45EF-88A8-5687BCD5F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1122362"/>
            <a:ext cx="10319657" cy="2066298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FF"/>
                </a:solidFill>
              </a:rPr>
              <a:t>Why adopt a recovery-oriented approach?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7221AC-1B86-BB8C-F50A-619288791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2066298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DR DAVID BEST </a:t>
            </a:r>
          </a:p>
          <a:p>
            <a:r>
              <a:rPr lang="en-GB" dirty="0">
                <a:solidFill>
                  <a:srgbClr val="FFFFFF"/>
                </a:solidFill>
              </a:rPr>
              <a:t>LEEDS TRINITY UNIVERSITY </a:t>
            </a:r>
          </a:p>
          <a:p>
            <a:r>
              <a:rPr lang="en-GB" dirty="0">
                <a:solidFill>
                  <a:srgbClr val="FFFFFF"/>
                </a:solidFill>
              </a:rPr>
              <a:t>PUBLIC HEALTH INSTITUTE </a:t>
            </a:r>
          </a:p>
          <a:p>
            <a:r>
              <a:rPr lang="en-GB" dirty="0">
                <a:solidFill>
                  <a:srgbClr val="FFFFFF"/>
                </a:solidFill>
              </a:rPr>
              <a:t>AUSTRALIAN NATIONAL UNIVERSITY</a:t>
            </a:r>
          </a:p>
          <a:p>
            <a:r>
              <a:rPr lang="en-GB" dirty="0">
                <a:solidFill>
                  <a:srgbClr val="FFFFFF"/>
                </a:solidFill>
              </a:rPr>
              <a:t>MONASH UNIVERSITY  </a:t>
            </a:r>
          </a:p>
          <a:p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24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E596A6-CBA1-BB9D-3E56-DFBCCE5E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16771" cy="1325563"/>
          </a:xfrm>
        </p:spPr>
        <p:txBody>
          <a:bodyPr/>
          <a:lstStyle/>
          <a:p>
            <a:r>
              <a:rPr lang="en-GB" dirty="0"/>
              <a:t>A core summary of recovery research evidence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20BCA9-B9BF-3EEB-A713-682F434C7C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4000" dirty="0"/>
              <a:t>Jobs </a:t>
            </a:r>
          </a:p>
          <a:p>
            <a:r>
              <a:rPr lang="en-GB" sz="4000" dirty="0"/>
              <a:t>Friends </a:t>
            </a:r>
          </a:p>
          <a:p>
            <a:r>
              <a:rPr lang="en-GB" sz="4000" dirty="0"/>
              <a:t>Houses</a:t>
            </a:r>
          </a:p>
          <a:p>
            <a:endParaRPr lang="en-GB" sz="4000" dirty="0"/>
          </a:p>
          <a:p>
            <a:r>
              <a:rPr lang="en-GB" sz="4000" dirty="0"/>
              <a:t>Stable recovery is defined as ‘stable’ or ‘self-sustaining’ after 5 years of continuous sobriety (Dennis, 2007; Betty Ford Institute Consensus Group, 2008)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BA0C80-8802-C55D-76E3-4AAD5E2054F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4000" dirty="0"/>
              <a:t>Somewhere to live</a:t>
            </a:r>
          </a:p>
          <a:p>
            <a:r>
              <a:rPr lang="en-GB" sz="4000" dirty="0"/>
              <a:t>Someone to love</a:t>
            </a:r>
          </a:p>
          <a:p>
            <a:r>
              <a:rPr lang="en-GB" sz="4000" dirty="0"/>
              <a:t>Something to do</a:t>
            </a:r>
          </a:p>
          <a:p>
            <a:endParaRPr lang="en-GB" sz="4000" dirty="0"/>
          </a:p>
          <a:p>
            <a:r>
              <a:rPr lang="en-GB" sz="4000" dirty="0"/>
              <a:t>58% of people with a lifetime substance use disorder eventually achieve stable recovery (Sheedy and Whitter, 2009)</a:t>
            </a:r>
          </a:p>
        </p:txBody>
      </p:sp>
    </p:spTree>
    <p:extLst>
      <p:ext uri="{BB962C8B-B14F-4D97-AF65-F5344CB8AC3E}">
        <p14:creationId xmlns:p14="http://schemas.microsoft.com/office/powerpoint/2010/main" val="241049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499AE40-62B7-CF5E-B637-BD9BA204E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4200" b="1" dirty="0">
                <a:solidFill>
                  <a:srgbClr val="FF0000"/>
                </a:solidFill>
              </a:rPr>
              <a:t>Recovery studies in Birmingham and Glasgow – GOYA (Best et al, 2011a; Best et al, 2011b)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89B99A-9ADC-AEE5-C25C-6BDD1DE461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1"/>
            <a:r>
              <a:rPr lang="en-GB" b="1"/>
              <a:t>UK Study of recovery wellbeing –better recovery wellbeing predicted by:</a:t>
            </a:r>
          </a:p>
          <a:p>
            <a:pPr lvl="1"/>
            <a:endParaRPr lang="en-GB" b="1"/>
          </a:p>
          <a:p>
            <a:pPr lvl="1"/>
            <a:r>
              <a:rPr lang="en-GB" b="1" dirty="0"/>
              <a:t>1. More time spent with other people in recovery</a:t>
            </a:r>
          </a:p>
          <a:p>
            <a:pPr lvl="1"/>
            <a:endParaRPr lang="en-GB" b="1" dirty="0"/>
          </a:p>
          <a:p>
            <a:pPr lvl="1"/>
            <a:r>
              <a:rPr lang="en-GB" b="1" dirty="0"/>
              <a:t>2. More time in the last week spent:</a:t>
            </a:r>
          </a:p>
          <a:p>
            <a:pPr lvl="2"/>
            <a:r>
              <a:rPr lang="en-GB" sz="2400" b="1" dirty="0"/>
              <a:t>Childcare </a:t>
            </a:r>
          </a:p>
          <a:p>
            <a:pPr lvl="2"/>
            <a:r>
              <a:rPr lang="en-GB" sz="2400" b="1" dirty="0"/>
              <a:t>Engaging in community groups </a:t>
            </a:r>
          </a:p>
          <a:p>
            <a:pPr lvl="2"/>
            <a:r>
              <a:rPr lang="en-GB" sz="2400" b="1" dirty="0"/>
              <a:t>Volunteering </a:t>
            </a:r>
          </a:p>
          <a:p>
            <a:pPr lvl="2"/>
            <a:r>
              <a:rPr lang="en-GB" sz="2400" b="1" dirty="0"/>
              <a:t>Education or training </a:t>
            </a:r>
          </a:p>
          <a:p>
            <a:pPr lvl="2"/>
            <a:r>
              <a:rPr lang="en-GB" sz="2400" b="1" dirty="0"/>
              <a:t>Employment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F85506-975F-D47D-5E0A-77E5E477E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43555"/>
            <a:ext cx="2035095" cy="675673"/>
          </a:xfrm>
          <a:prstGeom prst="rect">
            <a:avLst/>
          </a:prstGeom>
        </p:spPr>
      </p:pic>
      <p:pic>
        <p:nvPicPr>
          <p:cNvPr id="7" name="Picture 6" descr="A picture containing graphics, font, graphic design, logo&#10;&#10;Description automatically generated">
            <a:extLst>
              <a:ext uri="{FF2B5EF4-FFF2-40B4-BE49-F238E27FC236}">
                <a16:creationId xmlns:a16="http://schemas.microsoft.com/office/drawing/2014/main" id="{845F527A-41ED-F6D0-D19A-8940FB779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4442" y="6272930"/>
            <a:ext cx="984244" cy="54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23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761787A-E4C2-8939-8180-EF7F3A9A3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1916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GB" sz="4200" dirty="0">
                <a:latin typeface="+mj-lt"/>
              </a:rPr>
              <a:t>Best and </a:t>
            </a:r>
            <a:r>
              <a:rPr lang="en-GB" sz="4200" dirty="0" err="1">
                <a:latin typeface="+mj-lt"/>
              </a:rPr>
              <a:t>Laudet</a:t>
            </a:r>
            <a:r>
              <a:rPr lang="en-GB" sz="4200" dirty="0">
                <a:latin typeface="+mj-lt"/>
              </a:rPr>
              <a:t> (2010)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D259188-476E-A7A9-FA89-A62BD2B6A2A7}"/>
              </a:ext>
            </a:extLst>
          </p:cNvPr>
          <p:cNvGraphicFramePr>
            <a:graphicFrameLocks/>
          </p:cNvGraphicFramePr>
          <p:nvPr/>
        </p:nvGraphicFramePr>
        <p:xfrm>
          <a:off x="838200" y="1737360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F39A6095-7693-A37C-F3B2-2DACE306D295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61104"/>
            <a:ext cx="2400212" cy="796896"/>
          </a:xfrm>
          <a:prstGeom prst="rect">
            <a:avLst/>
          </a:prstGeom>
        </p:spPr>
      </p:pic>
      <p:pic>
        <p:nvPicPr>
          <p:cNvPr id="3" name="Picture 2" descr="A picture containing graphics, font, graphic design, logo&#10;&#10;Description automatically generated">
            <a:extLst>
              <a:ext uri="{FF2B5EF4-FFF2-40B4-BE49-F238E27FC236}">
                <a16:creationId xmlns:a16="http://schemas.microsoft.com/office/drawing/2014/main" id="{556D3C11-F1F1-82B4-44F9-3933481FB932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4442" y="6272930"/>
            <a:ext cx="984244" cy="54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8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E5A94-26E5-36D5-BF33-21E06A50A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368C91E9-EEB6-1FBF-C4FA-51B60EF2EA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832436" y="314038"/>
          <a:ext cx="4073237" cy="6179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A8F29-BE6C-AE2E-4817-EE577191D57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D157FD-98E2-9760-6F5E-5D39495691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784" y="457201"/>
            <a:ext cx="7536873" cy="541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72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FEC2B-1D72-E9F2-801D-9211BF57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this an ‘outside in’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D0086-B2E7-1C18-7BFB-C6DE16F5A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overall aim and philosophy is to create the conditions that maximise the chances of individuals initiating and sustaining recovery journeys</a:t>
            </a:r>
          </a:p>
          <a:p>
            <a:r>
              <a:rPr lang="en-GB" dirty="0"/>
              <a:t>Community capital builds social connections builds ‘self-sustaining’ recovery</a:t>
            </a:r>
          </a:p>
          <a:p>
            <a:r>
              <a:rPr lang="en-GB" dirty="0"/>
              <a:t>This is not recovery as aftercare!!</a:t>
            </a:r>
          </a:p>
          <a:p>
            <a:r>
              <a:rPr lang="en-GB" dirty="0"/>
              <a:t>Recovery should precede treatment (White, 2008)</a:t>
            </a:r>
          </a:p>
          <a:p>
            <a:r>
              <a:rPr lang="en-GB" dirty="0"/>
              <a:t>Recovery as prevention and early intervention </a:t>
            </a:r>
          </a:p>
        </p:txBody>
      </p:sp>
    </p:spTree>
    <p:extLst>
      <p:ext uri="{BB962C8B-B14F-4D97-AF65-F5344CB8AC3E}">
        <p14:creationId xmlns:p14="http://schemas.microsoft.com/office/powerpoint/2010/main" val="231132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945D964-5AFF-D792-5920-E68114090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00" y="123442"/>
            <a:ext cx="3276452" cy="1467631"/>
          </a:xfrm>
        </p:spPr>
        <p:txBody>
          <a:bodyPr anchor="b">
            <a:normAutofit/>
          </a:bodyPr>
          <a:lstStyle/>
          <a:p>
            <a:r>
              <a:rPr lang="en-GB" sz="3150" b="1" dirty="0">
                <a:solidFill>
                  <a:schemeClr val="bg1"/>
                </a:solidFill>
              </a:rPr>
              <a:t>So what is different about Inclusive Recovery Cities?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57F65E9-D9FF-1963-D82C-72E7CB173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857258"/>
            <a:ext cx="4691340" cy="3332561"/>
          </a:xfrm>
        </p:spPr>
        <p:txBody>
          <a:bodyPr>
            <a:noAutofit/>
          </a:bodyPr>
          <a:lstStyle/>
          <a:p>
            <a:r>
              <a:rPr lang="en-GB" sz="2400" dirty="0"/>
              <a:t>They are ROSCs ++</a:t>
            </a:r>
          </a:p>
          <a:p>
            <a:r>
              <a:rPr lang="en-GB" sz="2400" dirty="0"/>
              <a:t>The key additional elements are about:</a:t>
            </a:r>
          </a:p>
          <a:p>
            <a:pPr lvl="1"/>
            <a:r>
              <a:rPr lang="en-GB" dirty="0"/>
              <a:t>Coordination and integration</a:t>
            </a:r>
          </a:p>
          <a:p>
            <a:pPr lvl="1"/>
            <a:r>
              <a:rPr lang="en-GB" dirty="0"/>
              <a:t>Innovation </a:t>
            </a:r>
          </a:p>
          <a:p>
            <a:pPr lvl="1"/>
            <a:r>
              <a:rPr lang="en-GB" dirty="0"/>
              <a:t>Social enterprise</a:t>
            </a:r>
          </a:p>
          <a:p>
            <a:pPr lvl="1"/>
            <a:r>
              <a:rPr lang="en-GB" dirty="0"/>
              <a:t>Giving back</a:t>
            </a:r>
          </a:p>
          <a:p>
            <a:pPr marL="342900" lvl="1" indent="0">
              <a:buNone/>
            </a:pPr>
            <a:endParaRPr lang="en-GB" dirty="0"/>
          </a:p>
          <a:p>
            <a:pPr marL="342900" lvl="1" indent="0">
              <a:buNone/>
            </a:pPr>
            <a:r>
              <a:rPr lang="en-GB" b="1" dirty="0"/>
              <a:t>An Inclusive Recovery City is a city where the implementation of recovery models and principles makes the city a better place to live for everyone, and which implements an ROSC at a city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4643C5D-1855-AC5C-6D68-2776A123FE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66" r="13081" b="-1"/>
          <a:stretch/>
        </p:blipFill>
        <p:spPr>
          <a:xfrm>
            <a:off x="5507778" y="857258"/>
            <a:ext cx="5159081" cy="5143493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49256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49806-F6A7-748E-A95D-9D7619B3E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Recovery Capital, IRC and public health benefits – from a line to a (ring) donut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F624D-1E19-7F7C-6568-B88BA7386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/>
              <a:t>The recovery journey is not linear </a:t>
            </a:r>
          </a:p>
          <a:p>
            <a:r>
              <a:rPr lang="en-GB" sz="3200" dirty="0"/>
              <a:t>This also means that recovery is not the end of a sequence of change</a:t>
            </a:r>
          </a:p>
          <a:p>
            <a:r>
              <a:rPr lang="en-GB" sz="3200" dirty="0"/>
              <a:t>As an outside in model, with the aim of collective efficacy, the goal is to change overall community connections</a:t>
            </a:r>
          </a:p>
          <a:p>
            <a:r>
              <a:rPr lang="en-GB" sz="3200" dirty="0"/>
              <a:t>Recovery therefore plays a role in:</a:t>
            </a:r>
          </a:p>
          <a:p>
            <a:pPr lvl="1"/>
            <a:r>
              <a:rPr lang="en-GB" sz="3200" dirty="0"/>
              <a:t>Primary prevention </a:t>
            </a:r>
          </a:p>
          <a:p>
            <a:pPr lvl="1"/>
            <a:r>
              <a:rPr lang="en-GB" sz="3200" dirty="0"/>
              <a:t>Targeted prevention – through breaking inter-generational transmission 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648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30eb4a9-0a81-45b2-91bb-ec3284b46142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58520391819C42ABC8890611F1E0E6" ma:contentTypeVersion="4" ma:contentTypeDescription="Create a new document." ma:contentTypeScope="" ma:versionID="ca2283d3594d001352fb6bb695a30a8a">
  <xsd:schema xmlns:xsd="http://www.w3.org/2001/XMLSchema" xmlns:xs="http://www.w3.org/2001/XMLSchema" xmlns:p="http://schemas.microsoft.com/office/2006/metadata/properties" xmlns:ns2="6c9453ac-1439-443b-a762-6c19dbe62515" targetNamespace="http://schemas.microsoft.com/office/2006/metadata/properties" ma:root="true" ma:fieldsID="8b33db0d0cc2b0b6f36d777ec2d3a8c6" ns2:_="">
    <xsd:import namespace="6c9453ac-1439-443b-a762-6c19dbe625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9453ac-1439-443b-a762-6c19dbe62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248D8B-99FD-4AC8-A88F-E7B48F3D0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9453ac-1439-443b-a762-6c19dbe625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132240-024A-4BD4-AEB1-283CC686314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5A9CDCE-4917-4595-A224-B82C8B9D5E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2692</TotalTime>
  <Words>410</Words>
  <Application>Microsoft Office PowerPoint</Application>
  <PresentationFormat>Widescreen</PresentationFormat>
  <Paragraphs>58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Why adopt a recovery-oriented approach?</vt:lpstr>
      <vt:lpstr>A core summary of recovery research evidence</vt:lpstr>
      <vt:lpstr>Recovery studies in Birmingham and Glasgow – GOYA (Best et al, 2011a; Best et al, 2011b)</vt:lpstr>
      <vt:lpstr>Best and Laudet (2010)</vt:lpstr>
      <vt:lpstr>PowerPoint Presentation</vt:lpstr>
      <vt:lpstr>Why is this an ‘outside in’ model?</vt:lpstr>
      <vt:lpstr>So what is different about Inclusive Recovery Cities?</vt:lpstr>
      <vt:lpstr>Recovery Capital, IRC and public health benefits – from a line to a (ring) donut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Adams</dc:creator>
  <cp:lastModifiedBy>David Best</cp:lastModifiedBy>
  <cp:revision>44</cp:revision>
  <cp:lastPrinted>2022-05-31T14:00:17Z</cp:lastPrinted>
  <dcterms:created xsi:type="dcterms:W3CDTF">2022-03-06T10:20:10Z</dcterms:created>
  <dcterms:modified xsi:type="dcterms:W3CDTF">2025-03-04T21:15:36Z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0x0101003E58520391819C42ABC8890611F1E0E6</vt:lpwstr>
  </property>
</Properties>
</file>