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"/>
  </p:notesMasterIdLst>
  <p:sldIdLst>
    <p:sldId id="256" r:id="rId2"/>
    <p:sldId id="506" r:id="rId3"/>
    <p:sldId id="503" r:id="rId4"/>
    <p:sldId id="563" r:id="rId5"/>
    <p:sldId id="5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B02AF-205C-4EB5-918D-B2070D8A06AA}" v="659" dt="2025-02-12T12:36:31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6" autoAdjust="0"/>
    <p:restoredTop sz="74467" autoAdjust="0"/>
  </p:normalViewPr>
  <p:slideViewPr>
    <p:cSldViewPr snapToGrid="0" showGuides="1">
      <p:cViewPr varScale="1">
        <p:scale>
          <a:sx n="66" d="100"/>
          <a:sy n="66" d="100"/>
        </p:scale>
        <p:origin x="957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DCEA-003A-438A-82FB-9317C904560E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950E-0FC9-4872-96C2-21E78B28C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67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Larry Eve – Person in long term recovery – Have worked across Inpatient detox and rehab settings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Started as a sessional group/support worker Operations manager at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Basement Project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13 years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are a well-established forward thinking 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LERO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serving our community for over 17 years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CLERO leader and consortium member with OHID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landlord – the front door – the new methadone queue – enhanced community detox and quasi residential rehab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 integral part of an alliance model creating a “professional family” approach to service design and supporting those in need of help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950E-0FC9-4872-96C2-21E78B28C5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99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Designing a recovery system without people in recovery is like building a road without knowing where it needs to go.“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Bring More Than Insight—We Bring Understanding"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"We’ve Felt the Gaps in the System Firsthand“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"This Is About More Than Policy—This time its About People"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950E-0FC9-4872-96C2-21E78B28C5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93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5749F-91A7-73AA-8BA3-41066F443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3F5D0-036C-3CAD-2D37-3C4C87D20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F3592-5D6C-4DD6-83A7-C50F6C1E7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 work so far: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Voice of lived experience on the Yorkshire and Humber regional prison drug strategy meetings as critical friend bringing new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MEANING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the table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 bus to bed - Taking the recovery temperature evaluations – staff training – guest speakers  at seminars – and more recent all combine to bring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HOPE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those stuck in the cycle of addiction, offending and desperation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Creating an evidence base that demonstrates the impact and effectiveness of working with lived experience as part of the Drug and Alcohol group ISFL pilot to help manufacture a genuine sense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PURPOSE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not just for professionals in the field but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individuals in recovery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5142B-A6FE-61B6-83F2-839DAB59F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950E-0FC9-4872-96C2-21E78B28C5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9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0C8C2-ACE8-EF22-3B48-A7E467FD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9CC70-7B85-2D4A-463F-EC085D867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9C5F1-1E4C-6BCF-B041-6267DDE48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vetting process is not ready to welcome us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Enabling recovery needs to be at the heart of policy and organisational values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LERO’s need to be written into tender specifications (and evidenced)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Mutual aid in our prisons is still a postcode lottery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Recovery and trauma specific training for all operational and non- operational staff – including SLT’s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D711B-2F5C-2CB6-C99B-90A0169BA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950E-0FC9-4872-96C2-21E78B28C5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49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2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15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2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58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07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476CD24-6CB7-8854-760C-5882CDE66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" b="-604"/>
          <a:stretch/>
        </p:blipFill>
        <p:spPr bwMode="auto">
          <a:xfrm>
            <a:off x="-3145" y="0"/>
            <a:ext cx="12188824" cy="67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7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30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2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03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61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3904"/>
            <a:ext cx="10058400" cy="891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basement recovery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0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The basement recovery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703203-8E86-F3E8-DABC-C3792079F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" b="-604"/>
          <a:stretch/>
        </p:blipFill>
        <p:spPr bwMode="auto">
          <a:xfrm>
            <a:off x="-3145" y="0"/>
            <a:ext cx="12188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The basement recovery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3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The basement recovery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64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3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F91E4C-9225-48A5-B568-796AE9CE9108}" type="datetimeFigureOut">
              <a:rPr lang="en-GB" smtClean="0"/>
              <a:pPr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Recovery Journey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1B9B62-7ECD-4DD4-ADCE-CFC6B5F8464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08223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6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2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2812-A165-4F67-87B9-BB8F1EBC6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Substance Misuse Framework - Recovery Orientated Systems </a:t>
            </a:r>
            <a:br>
              <a:rPr lang="en-GB" sz="5400" dirty="0"/>
            </a:br>
            <a:br>
              <a:rPr lang="en-GB" sz="6000" dirty="0"/>
            </a:b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EED7A-6538-43D1-9208-1B2CD5AFA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749916" cy="1456196"/>
          </a:xfrm>
        </p:spPr>
        <p:txBody>
          <a:bodyPr>
            <a:normAutofit/>
          </a:bodyPr>
          <a:lstStyle/>
          <a:p>
            <a:pPr>
              <a:tabLst>
                <a:tab pos="6999288" algn="l"/>
              </a:tabLst>
            </a:pPr>
            <a:r>
              <a:rPr lang="en-GB" sz="2100" spc="300" dirty="0"/>
              <a:t>INSIGHTS EVENT</a:t>
            </a:r>
            <a:br>
              <a:rPr lang="en-GB" sz="2100" spc="300" dirty="0"/>
            </a:br>
            <a:r>
              <a:rPr lang="en-GB" sz="2100" spc="300" dirty="0"/>
              <a:t>Presented by </a:t>
            </a:r>
            <a:r>
              <a:rPr lang="en-GB" sz="2100" b="1" spc="300" dirty="0"/>
              <a:t>Larry Eve </a:t>
            </a:r>
            <a:br>
              <a:rPr lang="en-GB" sz="2100" spc="300" dirty="0"/>
            </a:br>
            <a:r>
              <a:rPr lang="en-GB" sz="2100" spc="300" dirty="0"/>
              <a:t>Operations Manager</a:t>
            </a:r>
            <a:br>
              <a:rPr lang="en-GB" sz="2100" spc="300" dirty="0"/>
            </a:br>
            <a:r>
              <a:rPr lang="en-GB" sz="2100" spc="300" dirty="0"/>
              <a:t>The Basement Recovery Project </a:t>
            </a:r>
          </a:p>
          <a:p>
            <a:pPr>
              <a:tabLst>
                <a:tab pos="6999288" algn="l"/>
              </a:tabLst>
            </a:pPr>
            <a:endParaRPr lang="en-GB" sz="2000" spc="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14E4C-0849-982D-5D88-7480406E83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627" y="5968507"/>
            <a:ext cx="2051340" cy="2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E71DC0-C80A-AE35-99BF-23B7EA1D6886}"/>
              </a:ext>
            </a:extLst>
          </p:cNvPr>
          <p:cNvSpPr txBox="1">
            <a:spLocks/>
          </p:cNvSpPr>
          <p:nvPr/>
        </p:nvSpPr>
        <p:spPr>
          <a:xfrm>
            <a:off x="5184653" y="1270275"/>
            <a:ext cx="6135097" cy="141983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82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 in long-term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recovery</a:t>
            </a:r>
          </a:p>
          <a:p>
            <a:pPr marL="269875" marR="0" lvl="0" indent="-2682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Worked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across inpatient detox and rehab</a:t>
            </a:r>
          </a:p>
          <a:p>
            <a:pPr marL="269875" marR="0" lvl="0" indent="-2682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years at TBRP. Now Operations Manager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0BBB6-1A2F-87CD-2BF4-A8ED51CFA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71" y="963507"/>
            <a:ext cx="2141874" cy="2141874"/>
          </a:xfrm>
          <a:prstGeom prst="ellipse">
            <a:avLst/>
          </a:prstGeom>
          <a:ln w="762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goldfish jumping out of water&#10;&#10;AI-generated content may be incorrect.">
            <a:extLst>
              <a:ext uri="{FF2B5EF4-FFF2-40B4-BE49-F238E27FC236}">
                <a16:creationId xmlns:a16="http://schemas.microsoft.com/office/drawing/2014/main" id="{10953297-039F-3A48-3282-FED7580CF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70" y="3748848"/>
            <a:ext cx="2217760" cy="22177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6E2D4D-2A85-85DD-EE12-43F5DD14525D}"/>
              </a:ext>
            </a:extLst>
          </p:cNvPr>
          <p:cNvSpPr txBox="1">
            <a:spLocks/>
          </p:cNvSpPr>
          <p:nvPr/>
        </p:nvSpPr>
        <p:spPr>
          <a:xfrm>
            <a:off x="5130576" y="3428998"/>
            <a:ext cx="6135097" cy="29048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lvl="0" indent="-268288"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17+ years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innovative LERO community service</a:t>
            </a:r>
          </a:p>
          <a:p>
            <a:pPr marL="269875" lvl="0" indent="-268288"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CLERO leader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OHID consortium member</a:t>
            </a:r>
          </a:p>
          <a:p>
            <a:pPr marL="269875" lvl="0" indent="-268288"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Comprehensive services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housing, frontline access, methadone queue, enhanced detox &amp; rehab</a:t>
            </a:r>
          </a:p>
          <a:p>
            <a:pPr marL="269875" lvl="0" indent="-268288"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Key alliance partner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Fostering a ‘professional family’ approach to service design and support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87B840-87A5-4C31-FBDF-C5120C5CFA18}"/>
              </a:ext>
            </a:extLst>
          </p:cNvPr>
          <p:cNvSpPr txBox="1">
            <a:spLocks/>
          </p:cNvSpPr>
          <p:nvPr/>
        </p:nvSpPr>
        <p:spPr>
          <a:xfrm>
            <a:off x="4974771" y="634947"/>
            <a:ext cx="6574972" cy="634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dirty="0"/>
              <a:t>Intro: Role and </a:t>
            </a:r>
            <a:r>
              <a:rPr lang="en-US" sz="3400" dirty="0" err="1"/>
              <a:t>Organisation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3649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uiExpand="1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CFBEEDC-46A7-7C03-6891-C433CB956F3E}"/>
              </a:ext>
            </a:extLst>
          </p:cNvPr>
          <p:cNvSpPr txBox="1">
            <a:spLocks/>
          </p:cNvSpPr>
          <p:nvPr/>
        </p:nvSpPr>
        <p:spPr>
          <a:xfrm>
            <a:off x="4974771" y="634946"/>
            <a:ext cx="65749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dirty="0"/>
              <a:t>You can’t create a recovery-oriented system without the voice of lived experience</a:t>
            </a:r>
          </a:p>
        </p:txBody>
      </p:sp>
      <p:pic>
        <p:nvPicPr>
          <p:cNvPr id="4" name="Picture 3" descr="A road with a sun shining through it&#10;&#10;AI-generated content may be incorrect.">
            <a:extLst>
              <a:ext uri="{FF2B5EF4-FFF2-40B4-BE49-F238E27FC236}">
                <a16:creationId xmlns:a16="http://schemas.microsoft.com/office/drawing/2014/main" id="{CEA196AA-24C9-30E6-03EC-4B1B38921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24091"/>
            <a:ext cx="4001315" cy="514638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0ADEB7-141B-041C-9159-A1EA1C9826F1}"/>
              </a:ext>
            </a:extLst>
          </p:cNvPr>
          <p:cNvSpPr txBox="1">
            <a:spLocks/>
          </p:cNvSpPr>
          <p:nvPr/>
        </p:nvSpPr>
        <p:spPr>
          <a:xfrm>
            <a:off x="4974769" y="2679632"/>
            <a:ext cx="6574973" cy="3189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400" dirty="0"/>
              <a:t>A system without lived experience is like building a road with no destination.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400" dirty="0"/>
              <a:t>We offer understanding—not just insight.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400" dirty="0"/>
              <a:t>We've felt the system's gaps firsthand.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400" dirty="0"/>
              <a:t>This isn’t just about policy—it’s about people.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9D7CC-EF39-4990-99D9-F99739EC1C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627" y="5968507"/>
            <a:ext cx="2051340" cy="2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FAABB-3F5C-B105-7F21-4CE306674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048D89B-0834-B09E-2ECC-D63C46D46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08325E-7072-4FAE-89FD-FCFC54AAD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A76255-6FD9-C6EA-5BA9-C8A532EFA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2AC33C5-887D-9D92-0654-22902CE0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96A2100-9D70-9D79-1834-FCD44935E372}"/>
              </a:ext>
            </a:extLst>
          </p:cNvPr>
          <p:cNvSpPr txBox="1">
            <a:spLocks/>
          </p:cNvSpPr>
          <p:nvPr/>
        </p:nvSpPr>
        <p:spPr>
          <a:xfrm>
            <a:off x="4974771" y="634946"/>
            <a:ext cx="65749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3400" dirty="0"/>
              <a:t>Understanding the benefits of lived experience in service design and delivery, offering hope, meaning and purpose. </a:t>
            </a:r>
            <a:endParaRPr lang="en-US" sz="3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055F62-6535-00A7-E7E7-791FBEC64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348FDC-A33B-4BFA-94F5-9BECF99E3C89}"/>
              </a:ext>
            </a:extLst>
          </p:cNvPr>
          <p:cNvSpPr txBox="1">
            <a:spLocks/>
          </p:cNvSpPr>
          <p:nvPr/>
        </p:nvSpPr>
        <p:spPr>
          <a:xfrm>
            <a:off x="4974769" y="2383347"/>
            <a:ext cx="6574973" cy="358467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b="1" dirty="0"/>
              <a:t>Meaning</a:t>
            </a:r>
            <a:r>
              <a:rPr lang="en-GB" sz="2400" dirty="0"/>
              <a:t>: Lived experience shapes regional prison drug strategy meetings by offering fresh, meaningful insights.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b="1" dirty="0"/>
              <a:t>Hope</a:t>
            </a:r>
            <a:r>
              <a:rPr lang="en-GB" sz="2400" dirty="0"/>
              <a:t>: Initiatives—such as Bus-to-Bed, recovery evaluations, staff training, and guest seminars—provide hope for those stuck in addiction and offending.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b="1" dirty="0"/>
              <a:t>Purpose</a:t>
            </a:r>
            <a:r>
              <a:rPr lang="en-GB" sz="2400" dirty="0"/>
              <a:t>: Our Drug and Alcohol ISFL pilot builds an evidence base showing how lived experience instils genuine purpose for both professionals and individuals in recovery.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736AEB-C95D-665A-AAD2-425417DAE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4AFB00-F2D2-AFBD-2DFA-8DF5510E5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72DC1-E909-34B8-E64A-BC1D1AC53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627" y="5968507"/>
            <a:ext cx="2051340" cy="289922"/>
          </a:xfrm>
          <a:prstGeom prst="rect">
            <a:avLst/>
          </a:prstGeom>
        </p:spPr>
      </p:pic>
      <p:pic>
        <p:nvPicPr>
          <p:cNvPr id="6" name="Picture 5" descr="A person sitting on a train&#10;&#10;AI-generated content may be incorrect.">
            <a:extLst>
              <a:ext uri="{FF2B5EF4-FFF2-40B4-BE49-F238E27FC236}">
                <a16:creationId xmlns:a16="http://schemas.microsoft.com/office/drawing/2014/main" id="{0E573CAC-E47E-8F66-39B4-F97697E3D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r="15491"/>
          <a:stretch/>
        </p:blipFill>
        <p:spPr>
          <a:xfrm>
            <a:off x="642256" y="705959"/>
            <a:ext cx="3622977" cy="52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2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A34E1-5741-8D94-0267-E874D72E4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0FEFD38-A643-BAE0-B28F-9A9B47266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0108CE-784B-D053-785B-3EBC4D39D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AF9D32-9416-6E0F-EBA0-4028DFD8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F8AA95E-7E7E-C3FB-5A4B-4029A2735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2F81803-56CD-9646-E9F0-B58A3030703C}"/>
              </a:ext>
            </a:extLst>
          </p:cNvPr>
          <p:cNvSpPr txBox="1">
            <a:spLocks/>
          </p:cNvSpPr>
          <p:nvPr/>
        </p:nvSpPr>
        <p:spPr>
          <a:xfrm>
            <a:off x="4974771" y="634946"/>
            <a:ext cx="65749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3400" dirty="0"/>
              <a:t>Challenges and opportunities of working with HMPPS and learning from how other organisations overcame challenges.</a:t>
            </a:r>
            <a:endParaRPr lang="en-US" sz="3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D1A8A-9985-9998-EBB6-1F97C6AC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B7D8C3-7483-60B1-3CB9-CAECD66534D5}"/>
              </a:ext>
            </a:extLst>
          </p:cNvPr>
          <p:cNvSpPr txBox="1">
            <a:spLocks/>
          </p:cNvSpPr>
          <p:nvPr/>
        </p:nvSpPr>
        <p:spPr>
          <a:xfrm>
            <a:off x="4974769" y="2383347"/>
            <a:ext cx="6574973" cy="35846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dirty="0"/>
              <a:t>Vetting process not yet receptive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dirty="0"/>
              <a:t>Recovery must be core to policy and values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dirty="0"/>
              <a:t>LEROs should be included in tender specifications (with evidence)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dirty="0"/>
              <a:t>Mutual aid in prisons remains a postcode lottery</a:t>
            </a:r>
          </a:p>
          <a:p>
            <a:pPr marL="266700" indent="-2667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400" dirty="0"/>
              <a:t>Recovery and trauma training needed for all staff, including SLTs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C438F8-BB64-C64D-FE61-5AE4D7AAC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D803D1-2395-8A94-F643-9E363DDB0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27A8F-C618-7AA0-9297-9394CCDBF6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627" y="5968507"/>
            <a:ext cx="2051340" cy="289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819EB1-4E5E-3185-97D0-44942901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r="15700"/>
          <a:stretch/>
        </p:blipFill>
        <p:spPr>
          <a:xfrm>
            <a:off x="642257" y="712446"/>
            <a:ext cx="3605278" cy="52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58520391819C42ABC8890611F1E0E6" ma:contentTypeVersion="4" ma:contentTypeDescription="Create a new document." ma:contentTypeScope="" ma:versionID="ca2283d3594d001352fb6bb695a30a8a">
  <xsd:schema xmlns:xsd="http://www.w3.org/2001/XMLSchema" xmlns:xs="http://www.w3.org/2001/XMLSchema" xmlns:p="http://schemas.microsoft.com/office/2006/metadata/properties" xmlns:ns2="6c9453ac-1439-443b-a762-6c19dbe62515" targetNamespace="http://schemas.microsoft.com/office/2006/metadata/properties" ma:root="true" ma:fieldsID="8b33db0d0cc2b0b6f36d777ec2d3a8c6" ns2:_="">
    <xsd:import namespace="6c9453ac-1439-443b-a762-6c19dbe625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453ac-1439-443b-a762-6c19dbe62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AC8054-EF28-4A16-BE7D-FB00B6596244}"/>
</file>

<file path=customXml/itemProps2.xml><?xml version="1.0" encoding="utf-8"?>
<ds:datastoreItem xmlns:ds="http://schemas.openxmlformats.org/officeDocument/2006/customXml" ds:itemID="{354C12C4-DADB-43B8-AE73-124F14604423}"/>
</file>

<file path=customXml/itemProps3.xml><?xml version="1.0" encoding="utf-8"?>
<ds:datastoreItem xmlns:ds="http://schemas.openxmlformats.org/officeDocument/2006/customXml" ds:itemID="{48BB3AE2-E1FF-485C-80B0-7DA70773B182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10333</TotalTime>
  <Words>622</Words>
  <Application>Microsoft Office PowerPoint</Application>
  <PresentationFormat>Widescreen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Wingdings</vt:lpstr>
      <vt:lpstr>Retrospect</vt:lpstr>
      <vt:lpstr>Substance Misuse Framework - Recovery Orientated Systems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Recovery Journey</dc:title>
  <dc:creator>Heath Gray</dc:creator>
  <cp:lastModifiedBy>Larry Eve The Basement Project</cp:lastModifiedBy>
  <cp:revision>124</cp:revision>
  <dcterms:created xsi:type="dcterms:W3CDTF">2019-03-05T13:53:15Z</dcterms:created>
  <dcterms:modified xsi:type="dcterms:W3CDTF">2025-02-14T11:35:53Z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0x0101003E58520391819C42ABC8890611F1E0E6</vt:lpwstr>
  </property>
</Properties>
</file>