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0"/>
  </p:notesMasterIdLst>
  <p:sldIdLst>
    <p:sldId id="260" r:id="rId5"/>
    <p:sldId id="378" r:id="rId6"/>
    <p:sldId id="2147378301" r:id="rId7"/>
    <p:sldId id="2147378300"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311001-4AC0-F7D1-E42A-5C21F7C31C73}" name="Hughes, Tracy" initials="TH" userId="Hughes, Tracy" providerId="None"/>
  <p188:author id="{507F7202-822C-6D3F-489E-02E1208F9DAF}" name="Kooner, Jus" initials="KJ" userId="S::Jus.Kooner@justice.gov.uk::ea93c1f6-7493-45a7-b6f1-49cf03f4c9c0" providerId="AD"/>
  <p188:author id="{7367716E-46E1-E6D0-262F-2087DDB37135}" name="Michael Wheatley" initials="MW" userId="Michael Wheatley" providerId="None"/>
  <p188:author id="{0DD86DB0-5D83-9D34-A3A7-EC2D6E0AD1D8}" name="Marshall, Simon | He/His" initials="MH" userId="S::simon.marshall@justice.gov.uk::1cde08d4-15d3-4ca3-86c0-a0d1ce1015e6" providerId="AD"/>
  <p188:author id="{CC6339CE-9EF8-8359-9048-3C70E7A41A96}" name="Jarvis, Sarah" initials="JS" userId="S::Sarah.Jarvis@justice.gov.uk::3a0ddcf6-3428-4959-9f14-4d973a2fc3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105815-66D6-44ED-A6D8-F11EE4BEF55E}" v="9" dt="2025-03-05T08:55:58.639"/>
    <p1510:client id="{DEAF84A4-65A4-14F4-2CB7-D4433D5AEAA2}" v="25" dt="2025-03-04T22:01:34.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22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 Tim" userId="S::tim.roberts@justice.gov.uk::f1007f10-6c2c-47b1-bd9c-777594b068ad" providerId="AD" clId="Web-{DEAF84A4-65A4-14F4-2CB7-D4433D5AEAA2}"/>
    <pc:docChg chg="modSld">
      <pc:chgData name="Roberts, Tim" userId="S::tim.roberts@justice.gov.uk::f1007f10-6c2c-47b1-bd9c-777594b068ad" providerId="AD" clId="Web-{DEAF84A4-65A4-14F4-2CB7-D4433D5AEAA2}" dt="2025-03-04T22:01:34.017" v="26"/>
      <pc:docMkLst>
        <pc:docMk/>
      </pc:docMkLst>
      <pc:sldChg chg="modSp addAnim delAnim">
        <pc:chgData name="Roberts, Tim" userId="S::tim.roberts@justice.gov.uk::f1007f10-6c2c-47b1-bd9c-777594b068ad" providerId="AD" clId="Web-{DEAF84A4-65A4-14F4-2CB7-D4433D5AEAA2}" dt="2025-03-04T22:01:34.017" v="26"/>
        <pc:sldMkLst>
          <pc:docMk/>
          <pc:sldMk cId="2650553427" sldId="2147378300"/>
        </pc:sldMkLst>
        <pc:spChg chg="mod">
          <ac:chgData name="Roberts, Tim" userId="S::tim.roberts@justice.gov.uk::f1007f10-6c2c-47b1-bd9c-777594b068ad" providerId="AD" clId="Web-{DEAF84A4-65A4-14F4-2CB7-D4433D5AEAA2}" dt="2025-03-04T22:01:21.470" v="22" actId="20577"/>
          <ac:spMkLst>
            <pc:docMk/>
            <pc:sldMk cId="2650553427" sldId="2147378300"/>
            <ac:spMk id="3" creationId="{CE952FE7-05BE-DA7C-8D55-05D7A57659F5}"/>
          </ac:spMkLst>
        </pc:spChg>
      </pc:sldChg>
    </pc:docChg>
  </pc:docChgLst>
  <pc:docChgLst>
    <pc:chgData name="Roberts, Tim" userId="f1007f10-6c2c-47b1-bd9c-777594b068ad" providerId="ADAL" clId="{4C105815-66D6-44ED-A6D8-F11EE4BEF55E}"/>
    <pc:docChg chg="modSld">
      <pc:chgData name="Roberts, Tim" userId="f1007f10-6c2c-47b1-bd9c-777594b068ad" providerId="ADAL" clId="{4C105815-66D6-44ED-A6D8-F11EE4BEF55E}" dt="2025-03-05T08:55:58.639" v="8"/>
      <pc:docMkLst>
        <pc:docMk/>
      </pc:docMkLst>
      <pc:sldChg chg="modAnim">
        <pc:chgData name="Roberts, Tim" userId="f1007f10-6c2c-47b1-bd9c-777594b068ad" providerId="ADAL" clId="{4C105815-66D6-44ED-A6D8-F11EE4BEF55E}" dt="2025-03-05T08:55:58.639" v="8"/>
        <pc:sldMkLst>
          <pc:docMk/>
          <pc:sldMk cId="2650553427" sldId="2147378300"/>
        </pc:sldMkLst>
      </pc:sldChg>
    </pc:docChg>
  </pc:docChgLst>
  <pc:docChgLst>
    <pc:chgData name="Holmes, Chris" userId="S::chris.holmes@justice.gov.uk::78ab4058-bf77-4afe-9a66-063d4460b68c" providerId="AD" clId="Web-{67EDE589-30CD-1240-959A-A58DF642D723}"/>
    <pc:docChg chg="modSld">
      <pc:chgData name="Holmes, Chris" userId="S::chris.holmes@justice.gov.uk::78ab4058-bf77-4afe-9a66-063d4460b68c" providerId="AD" clId="Web-{67EDE589-30CD-1240-959A-A58DF642D723}" dt="2025-02-27T14:37:51.908" v="0" actId="14100"/>
      <pc:docMkLst>
        <pc:docMk/>
      </pc:docMkLst>
      <pc:sldChg chg="modSp">
        <pc:chgData name="Holmes, Chris" userId="S::chris.holmes@justice.gov.uk::78ab4058-bf77-4afe-9a66-063d4460b68c" providerId="AD" clId="Web-{67EDE589-30CD-1240-959A-A58DF642D723}" dt="2025-02-27T14:37:51.908" v="0" actId="14100"/>
        <pc:sldMkLst>
          <pc:docMk/>
          <pc:sldMk cId="2211729884" sldId="2147378301"/>
        </pc:sldMkLst>
        <pc:picChg chg="mod">
          <ac:chgData name="Holmes, Chris" userId="S::chris.holmes@justice.gov.uk::78ab4058-bf77-4afe-9a66-063d4460b68c" providerId="AD" clId="Web-{67EDE589-30CD-1240-959A-A58DF642D723}" dt="2025-02-27T14:37:51.908" v="0" actId="14100"/>
          <ac:picMkLst>
            <pc:docMk/>
            <pc:sldMk cId="2211729884" sldId="2147378301"/>
            <ac:picMk id="8" creationId="{29E68BDB-C859-F35D-0565-D9313AE16F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5A5BA-F8F0-488C-A23F-0704B3E2C826}" type="datetimeFigureOut">
              <a:rPr lang="en-GB" smtClean="0"/>
              <a:t>05/03/2025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D4D33-ACAA-4AB4-B380-708725675CD6}" type="slidenum">
              <a:rPr lang="en-GB" smtClean="0"/>
              <a:t>‹#›</a:t>
            </a:fld>
            <a:endParaRPr lang="en-GB"/>
          </a:p>
        </p:txBody>
      </p:sp>
    </p:spTree>
    <p:extLst>
      <p:ext uri="{BB962C8B-B14F-4D97-AF65-F5344CB8AC3E}">
        <p14:creationId xmlns:p14="http://schemas.microsoft.com/office/powerpoint/2010/main" val="171389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74E3F9D-BD4D-47FA-88E6-65B802D1148C}" type="slidenum">
              <a:rPr lang="en-GB" altLang="en-US" smtClean="0"/>
              <a:pPr>
                <a:defRPr/>
              </a:pPr>
              <a:t>1</a:t>
            </a:fld>
            <a:endParaRPr lang="en-GB" altLang="en-US"/>
          </a:p>
        </p:txBody>
      </p:sp>
    </p:spTree>
    <p:extLst>
      <p:ext uri="{BB962C8B-B14F-4D97-AF65-F5344CB8AC3E}">
        <p14:creationId xmlns:p14="http://schemas.microsoft.com/office/powerpoint/2010/main" val="98282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aspects here are we are starting with the continuity of care target of 75% and the CSTR uplifts as national priorities, then looking forwards to other health inequalities which prevent people on probation from engaging better and progressing towards desistance</a:t>
            </a:r>
          </a:p>
          <a:p>
            <a:r>
              <a:rPr lang="en-GB"/>
              <a:t>BUT RED IS WHERE OUR MAIN EFFORTS ARE FOCUSSED</a:t>
            </a:r>
          </a:p>
          <a:p>
            <a:endParaRPr lang="en-GB"/>
          </a:p>
        </p:txBody>
      </p:sp>
      <p:sp>
        <p:nvSpPr>
          <p:cNvPr id="4" name="Slide Number Placeholder 3"/>
          <p:cNvSpPr>
            <a:spLocks noGrp="1"/>
          </p:cNvSpPr>
          <p:nvPr>
            <p:ph type="sldNum" sz="quarter" idx="5"/>
          </p:nvPr>
        </p:nvSpPr>
        <p:spPr/>
        <p:txBody>
          <a:bodyPr/>
          <a:lstStyle/>
          <a:p>
            <a:fld id="{9BF666A4-6823-44D6-9BDB-2DBA9AA84069}" type="slidenum">
              <a:rPr lang="en-GB" smtClean="0"/>
              <a:t>2</a:t>
            </a:fld>
            <a:endParaRPr lang="en-GB"/>
          </a:p>
        </p:txBody>
      </p:sp>
    </p:spTree>
    <p:extLst>
      <p:ext uri="{BB962C8B-B14F-4D97-AF65-F5344CB8AC3E}">
        <p14:creationId xmlns:p14="http://schemas.microsoft.com/office/powerpoint/2010/main" val="296129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58EEF-B6B6-FC89-80B5-1D882D5C9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34DE9-4A5C-F6F0-CF72-3D3CAC0C5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F6C3F-2127-B56C-9892-542FDB5F2A3D}"/>
              </a:ext>
            </a:extLst>
          </p:cNvPr>
          <p:cNvSpPr>
            <a:spLocks noGrp="1"/>
          </p:cNvSpPr>
          <p:nvPr>
            <p:ph type="body" idx="1"/>
          </p:nvPr>
        </p:nvSpPr>
        <p:spPr/>
        <p:txBody>
          <a:bodyPr/>
          <a:lstStyle/>
          <a:p>
            <a:r>
              <a:rPr lang="en-GB"/>
              <a:t>What’s key to the </a:t>
            </a:r>
          </a:p>
          <a:p>
            <a:endParaRPr lang="en-GB"/>
          </a:p>
          <a:p>
            <a:r>
              <a:rPr lang="en-GB"/>
              <a:t>A person’s recovery journey starts in custody as they set themselves targets and aspirations for what they want to achieve on release. Where they want to be and what they want to do. And the framework supports that thinking and we will work with sentence management colleagues to encourage that promotion of work on drug and alcohol issues and preparation for release from Day 1. </a:t>
            </a:r>
          </a:p>
        </p:txBody>
      </p:sp>
      <p:sp>
        <p:nvSpPr>
          <p:cNvPr id="4" name="Slide Number Placeholder 3">
            <a:extLst>
              <a:ext uri="{FF2B5EF4-FFF2-40B4-BE49-F238E27FC236}">
                <a16:creationId xmlns:a16="http://schemas.microsoft.com/office/drawing/2014/main" id="{9201204D-56AE-B148-D29F-ED4B3E94F929}"/>
              </a:ext>
            </a:extLst>
          </p:cNvPr>
          <p:cNvSpPr>
            <a:spLocks noGrp="1"/>
          </p:cNvSpPr>
          <p:nvPr>
            <p:ph type="sldNum" sz="quarter" idx="5"/>
          </p:nvPr>
        </p:nvSpPr>
        <p:spPr/>
        <p:txBody>
          <a:bodyPr/>
          <a:lstStyle/>
          <a:p>
            <a:fld id="{FE9D4D33-ACAA-4AB4-B380-708725675CD6}" type="slidenum">
              <a:rPr lang="en-GB" smtClean="0"/>
              <a:t>3</a:t>
            </a:fld>
            <a:endParaRPr lang="en-GB"/>
          </a:p>
        </p:txBody>
      </p:sp>
    </p:spTree>
    <p:extLst>
      <p:ext uri="{BB962C8B-B14F-4D97-AF65-F5344CB8AC3E}">
        <p14:creationId xmlns:p14="http://schemas.microsoft.com/office/powerpoint/2010/main" val="369249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and meets them where they’re at ( continuity of care doesn’t just mean successful transition into treatment – it means finding your wing mentors in recovery purposeful roles in their community settings that allow them to continue to grow )</a:t>
            </a:r>
          </a:p>
          <a:p>
            <a:endParaRPr lang="en-GB"/>
          </a:p>
        </p:txBody>
      </p:sp>
      <p:sp>
        <p:nvSpPr>
          <p:cNvPr id="4" name="Slide Number Placeholder 3"/>
          <p:cNvSpPr>
            <a:spLocks noGrp="1"/>
          </p:cNvSpPr>
          <p:nvPr>
            <p:ph type="sldNum" sz="quarter" idx="5"/>
          </p:nvPr>
        </p:nvSpPr>
        <p:spPr/>
        <p:txBody>
          <a:bodyPr/>
          <a:lstStyle/>
          <a:p>
            <a:fld id="{FE9D4D33-ACAA-4AB4-B380-708725675CD6}" type="slidenum">
              <a:rPr lang="en-GB" smtClean="0"/>
              <a:t>4</a:t>
            </a:fld>
            <a:endParaRPr lang="en-GB"/>
          </a:p>
        </p:txBody>
      </p:sp>
    </p:spTree>
    <p:extLst>
      <p:ext uri="{BB962C8B-B14F-4D97-AF65-F5344CB8AC3E}">
        <p14:creationId xmlns:p14="http://schemas.microsoft.com/office/powerpoint/2010/main" val="3166801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1219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cstate="print">
            <a:extLst>
              <a:ext uri="{28A0092B-C50C-407E-A947-70E740481C1C}">
                <a14:useLocalDpi xmlns:a14="http://schemas.microsoft.com/office/drawing/2010/main" val="0"/>
              </a:ext>
            </a:extLst>
          </a:blip>
          <a:srcRect l="15434" t="20029"/>
          <a:stretch>
            <a:fillRect/>
          </a:stretch>
        </p:blipFill>
        <p:spPr bwMode="auto">
          <a:xfrm>
            <a:off x="541867" y="347664"/>
            <a:ext cx="2360104" cy="94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9" y="1981200"/>
            <a:ext cx="10622849" cy="1073150"/>
          </a:xfrm>
        </p:spPr>
        <p:txBody>
          <a:bodyPr anchor="b">
            <a:normAutofit/>
          </a:bodyPr>
          <a:lstStyle>
            <a:lvl1pPr algn="l">
              <a:defRPr sz="1800">
                <a:solidFill>
                  <a:schemeClr val="tx1"/>
                </a:solidFill>
              </a:defRPr>
            </a:lvl1pPr>
          </a:lstStyle>
          <a:p>
            <a:r>
              <a:rPr lang="en-US"/>
              <a:t>Click to edit Master title style</a:t>
            </a:r>
          </a:p>
        </p:txBody>
      </p:sp>
      <p:sp>
        <p:nvSpPr>
          <p:cNvPr id="3" name="Subtitle 2"/>
          <p:cNvSpPr>
            <a:spLocks noGrp="1"/>
          </p:cNvSpPr>
          <p:nvPr>
            <p:ph type="subTitle" idx="1"/>
          </p:nvPr>
        </p:nvSpPr>
        <p:spPr>
          <a:xfrm>
            <a:off x="778929" y="3176059"/>
            <a:ext cx="9025467" cy="520900"/>
          </a:xfrm>
        </p:spPr>
        <p:txBody>
          <a:bodyPr>
            <a:normAutofit/>
          </a:bodyPr>
          <a:lstStyle>
            <a:lvl1pPr marL="0" indent="0" algn="l">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75142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wrap="square"/>
          <a:lstStyle>
            <a:lvl1pPr>
              <a:defRPr sz="1350"/>
            </a:lvl1pPr>
          </a:lstStyle>
          <a:p>
            <a:r>
              <a:rPr lang="en-US"/>
              <a:t>Click to edit Master title style</a:t>
            </a:r>
          </a:p>
        </p:txBody>
      </p:sp>
      <p:sp>
        <p:nvSpPr>
          <p:cNvPr id="3" name="Content Placeholder 2"/>
          <p:cNvSpPr>
            <a:spLocks noGrp="1"/>
          </p:cNvSpPr>
          <p:nvPr>
            <p:ph idx="1" hasCustomPrompt="1"/>
          </p:nvPr>
        </p:nvSpPr>
        <p:spPr>
          <a:xfrm>
            <a:off x="527052" y="1303341"/>
            <a:ext cx="11133667" cy="488852"/>
          </a:xfrm>
        </p:spPr>
        <p:txBody>
          <a:bodyPr/>
          <a:lstStyle>
            <a:lvl1pPr marL="135000">
              <a:spcBef>
                <a:spcPts val="450"/>
              </a:spcBef>
              <a:defRPr sz="1200"/>
            </a:lvl1pPr>
            <a:lvl2pPr marL="135000" indent="-134541">
              <a:spcBef>
                <a:spcPts val="450"/>
              </a:spcBef>
              <a:buFont typeface="Courier New" panose="02070309020205020404" pitchFamily="49" charset="0"/>
              <a:buChar char="o"/>
              <a:defRPr sz="1200"/>
            </a:lvl2pPr>
            <a:lvl3pPr>
              <a:defRPr sz="1200"/>
            </a:lvl3pPr>
            <a:lvl4pPr marL="1028700" indent="0">
              <a:buNone/>
              <a:defRPr/>
            </a:lvl4pPr>
          </a:lstStyle>
          <a:p>
            <a:pPr lvl="0"/>
            <a:r>
              <a:rPr lang="en-US"/>
              <a:t>Click to edit Master text styles</a:t>
            </a:r>
          </a:p>
          <a:p>
            <a:pPr lvl="1"/>
            <a:r>
              <a:rPr lang="en-US"/>
              <a:t>Second level</a:t>
            </a:r>
          </a:p>
        </p:txBody>
      </p:sp>
      <p:sp>
        <p:nvSpPr>
          <p:cNvPr id="4" name="Slide Number Placeholder 5"/>
          <p:cNvSpPr>
            <a:spLocks noGrp="1"/>
          </p:cNvSpPr>
          <p:nvPr>
            <p:ph type="sldNum" sz="quarter" idx="10"/>
          </p:nvPr>
        </p:nvSpPr>
        <p:spPr/>
        <p:txBody>
          <a:bodyPr/>
          <a:lstStyle>
            <a:lvl1pPr>
              <a:defRPr/>
            </a:lvl1pPr>
          </a:lstStyle>
          <a:p>
            <a:pPr>
              <a:defRPr/>
            </a:pPr>
            <a:fld id="{97CB9237-02B3-4C4D-98E5-360E3BEDF12C}"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33578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350"/>
            </a:lvl1pPr>
          </a:lstStyle>
          <a:p>
            <a:r>
              <a:rPr lang="en-US"/>
              <a:t>Click to edit Master title style</a:t>
            </a:r>
          </a:p>
        </p:txBody>
      </p:sp>
      <p:sp>
        <p:nvSpPr>
          <p:cNvPr id="3" name="Content Placeholder 2"/>
          <p:cNvSpPr>
            <a:spLocks noGrp="1"/>
          </p:cNvSpPr>
          <p:nvPr>
            <p:ph sz="half" idx="1"/>
          </p:nvPr>
        </p:nvSpPr>
        <p:spPr>
          <a:xfrm>
            <a:off x="527999" y="1303200"/>
            <a:ext cx="5491801" cy="693523"/>
          </a:xfrm>
        </p:spPr>
        <p:txBody>
          <a:bodyPr/>
          <a:lstStyle>
            <a:lvl1pPr>
              <a:defRPr sz="12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693523"/>
          </a:xfrm>
        </p:spPr>
        <p:txBody>
          <a:bodyPr/>
          <a:lstStyle>
            <a:lvl1pPr>
              <a:defRPr sz="12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228FF179-B924-44CD-B894-A62D2166F67C}"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71520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350"/>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55A6701-1DF2-4696-A670-D3E783EE94D7}"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25162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350"/>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55A6701-1DF2-4696-A670-D3E783EE94D7}"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50104290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7C7DC54-DAC1-4C3B-8CAD-018612F07C5A}"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73462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white)">
  <p:cSld name="Two Content (white)">
    <p:spTree>
      <p:nvGrpSpPr>
        <p:cNvPr id="1" name="Shape 165"/>
        <p:cNvGrpSpPr/>
        <p:nvPr/>
      </p:nvGrpSpPr>
      <p:grpSpPr>
        <a:xfrm>
          <a:off x="0" y="0"/>
          <a:ext cx="0" cy="0"/>
          <a:chOff x="0" y="0"/>
          <a:chExt cx="0" cy="0"/>
        </a:xfrm>
      </p:grpSpPr>
      <p:sp>
        <p:nvSpPr>
          <p:cNvPr id="166" name="Google Shape;166;p32"/>
          <p:cNvSpPr txBox="1">
            <a:spLocks noGrp="1"/>
          </p:cNvSpPr>
          <p:nvPr>
            <p:ph type="body" idx="1"/>
          </p:nvPr>
        </p:nvSpPr>
        <p:spPr>
          <a:xfrm>
            <a:off x="912000" y="1440001"/>
            <a:ext cx="5280000" cy="393423"/>
          </a:xfrm>
          <a:prstGeom prst="rect">
            <a:avLst/>
          </a:prstGeom>
          <a:noFill/>
          <a:ln>
            <a:noFill/>
          </a:ln>
        </p:spPr>
        <p:txBody>
          <a:bodyPr spcFirstLastPara="1" wrap="square" lIns="72000" tIns="72000" rIns="72000" bIns="72000" anchor="t" anchorCtr="0"/>
          <a:lstStyle>
            <a:lvl1pPr marL="342900" lvl="0" indent="-171450" algn="l" rtl="0">
              <a:lnSpc>
                <a:spcPct val="90000"/>
              </a:lnSpc>
              <a:spcBef>
                <a:spcPts val="750"/>
              </a:spcBef>
              <a:spcAft>
                <a:spcPts val="0"/>
              </a:spcAft>
              <a:buClr>
                <a:schemeClr val="dk1"/>
              </a:buClr>
              <a:buSzPts val="1400"/>
              <a:buNone/>
              <a:defRPr sz="1050" b="1"/>
            </a:lvl1pPr>
            <a:lvl2pPr marL="685800" lvl="1" indent="-171450" algn="l" rtl="0">
              <a:lnSpc>
                <a:spcPct val="90000"/>
              </a:lnSpc>
              <a:spcBef>
                <a:spcPts val="375"/>
              </a:spcBef>
              <a:spcAft>
                <a:spcPts val="0"/>
              </a:spcAft>
              <a:buClr>
                <a:schemeClr val="dk1"/>
              </a:buClr>
              <a:buSzPts val="2000"/>
              <a:buNone/>
              <a:defRPr sz="1500" b="1"/>
            </a:lvl2pPr>
            <a:lvl3pPr marL="1028700" lvl="2" indent="-171450" algn="l" rtl="0">
              <a:lnSpc>
                <a:spcPct val="90000"/>
              </a:lnSpc>
              <a:spcBef>
                <a:spcPts val="375"/>
              </a:spcBef>
              <a:spcAft>
                <a:spcPts val="0"/>
              </a:spcAft>
              <a:buClr>
                <a:schemeClr val="dk1"/>
              </a:buClr>
              <a:buSzPts val="1800"/>
              <a:buNone/>
              <a:defRPr sz="1350" b="1"/>
            </a:lvl3pPr>
            <a:lvl4pPr marL="1371600" lvl="3" indent="-171450" algn="l" rtl="0">
              <a:lnSpc>
                <a:spcPct val="90000"/>
              </a:lnSpc>
              <a:spcBef>
                <a:spcPts val="375"/>
              </a:spcBef>
              <a:spcAft>
                <a:spcPts val="0"/>
              </a:spcAft>
              <a:buClr>
                <a:schemeClr val="dk1"/>
              </a:buClr>
              <a:buSzPts val="1600"/>
              <a:buNone/>
              <a:defRPr sz="1200" b="1"/>
            </a:lvl4pPr>
            <a:lvl5pPr marL="1714500" lvl="4" indent="-171450" algn="l" rtl="0">
              <a:lnSpc>
                <a:spcPct val="90000"/>
              </a:lnSpc>
              <a:spcBef>
                <a:spcPts val="375"/>
              </a:spcBef>
              <a:spcAft>
                <a:spcPts val="0"/>
              </a:spcAft>
              <a:buClr>
                <a:schemeClr val="dk1"/>
              </a:buClr>
              <a:buSzPts val="1600"/>
              <a:buNone/>
              <a:defRPr sz="1200" b="1"/>
            </a:lvl5pPr>
            <a:lvl6pPr marL="2057400" lvl="5" indent="-171450" algn="l" rtl="0">
              <a:lnSpc>
                <a:spcPct val="90000"/>
              </a:lnSpc>
              <a:spcBef>
                <a:spcPts val="375"/>
              </a:spcBef>
              <a:spcAft>
                <a:spcPts val="0"/>
              </a:spcAft>
              <a:buClr>
                <a:schemeClr val="dk1"/>
              </a:buClr>
              <a:buSzPts val="1600"/>
              <a:buNone/>
              <a:defRPr sz="1200" b="1"/>
            </a:lvl6pPr>
            <a:lvl7pPr marL="2400300" lvl="6" indent="-171450" algn="l" rtl="0">
              <a:lnSpc>
                <a:spcPct val="90000"/>
              </a:lnSpc>
              <a:spcBef>
                <a:spcPts val="375"/>
              </a:spcBef>
              <a:spcAft>
                <a:spcPts val="0"/>
              </a:spcAft>
              <a:buClr>
                <a:schemeClr val="dk1"/>
              </a:buClr>
              <a:buSzPts val="1600"/>
              <a:buNone/>
              <a:defRPr sz="1200" b="1"/>
            </a:lvl7pPr>
            <a:lvl8pPr marL="2743200" lvl="7" indent="-171450" algn="l" rtl="0">
              <a:lnSpc>
                <a:spcPct val="90000"/>
              </a:lnSpc>
              <a:spcBef>
                <a:spcPts val="375"/>
              </a:spcBef>
              <a:spcAft>
                <a:spcPts val="0"/>
              </a:spcAft>
              <a:buClr>
                <a:schemeClr val="dk1"/>
              </a:buClr>
              <a:buSzPts val="1600"/>
              <a:buNone/>
              <a:defRPr sz="1200" b="1"/>
            </a:lvl8pPr>
            <a:lvl9pPr marL="3086100" lvl="8" indent="-171450" algn="l" rtl="0">
              <a:lnSpc>
                <a:spcPct val="90000"/>
              </a:lnSpc>
              <a:spcBef>
                <a:spcPts val="375"/>
              </a:spcBef>
              <a:spcAft>
                <a:spcPts val="0"/>
              </a:spcAft>
              <a:buClr>
                <a:schemeClr val="dk1"/>
              </a:buClr>
              <a:buSzPts val="1600"/>
              <a:buNone/>
              <a:defRPr sz="1200" b="1"/>
            </a:lvl9pPr>
          </a:lstStyle>
          <a:p>
            <a:endParaRPr/>
          </a:p>
        </p:txBody>
      </p:sp>
      <p:sp>
        <p:nvSpPr>
          <p:cNvPr id="167" name="Google Shape;167;p32"/>
          <p:cNvSpPr txBox="1">
            <a:spLocks noGrp="1"/>
          </p:cNvSpPr>
          <p:nvPr>
            <p:ph type="body" idx="2"/>
          </p:nvPr>
        </p:nvSpPr>
        <p:spPr>
          <a:xfrm>
            <a:off x="912000" y="1800000"/>
            <a:ext cx="5280000" cy="414198"/>
          </a:xfrm>
          <a:prstGeom prst="rect">
            <a:avLst/>
          </a:prstGeom>
          <a:noFill/>
          <a:ln>
            <a:noFill/>
          </a:ln>
        </p:spPr>
        <p:txBody>
          <a:bodyPr spcFirstLastPara="1" wrap="square" lIns="72000" tIns="72000" rIns="72000" bIns="72000" anchor="t" anchorCtr="0"/>
          <a:lstStyle>
            <a:lvl1pPr marL="342900" lvl="0" indent="-171450" algn="l" rtl="0">
              <a:lnSpc>
                <a:spcPct val="90000"/>
              </a:lnSpc>
              <a:spcBef>
                <a:spcPts val="750"/>
              </a:spcBef>
              <a:spcAft>
                <a:spcPts val="0"/>
              </a:spcAft>
              <a:buSzPts val="1400"/>
              <a:buNone/>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68" name="Google Shape;168;p32"/>
          <p:cNvSpPr txBox="1">
            <a:spLocks noGrp="1"/>
          </p:cNvSpPr>
          <p:nvPr>
            <p:ph type="body" idx="3"/>
          </p:nvPr>
        </p:nvSpPr>
        <p:spPr>
          <a:xfrm>
            <a:off x="6239999" y="1440001"/>
            <a:ext cx="5280000" cy="393423"/>
          </a:xfrm>
          <a:prstGeom prst="rect">
            <a:avLst/>
          </a:prstGeom>
          <a:noFill/>
          <a:ln>
            <a:noFill/>
          </a:ln>
        </p:spPr>
        <p:txBody>
          <a:bodyPr spcFirstLastPara="1" wrap="square" lIns="72000" tIns="72000" rIns="72000" bIns="72000" anchor="t" anchorCtr="0"/>
          <a:lstStyle>
            <a:lvl1pPr marL="342900" lvl="0" indent="-171450" algn="l" rtl="0">
              <a:lnSpc>
                <a:spcPct val="90000"/>
              </a:lnSpc>
              <a:spcBef>
                <a:spcPts val="750"/>
              </a:spcBef>
              <a:spcAft>
                <a:spcPts val="0"/>
              </a:spcAft>
              <a:buClr>
                <a:schemeClr val="dk1"/>
              </a:buClr>
              <a:buSzPts val="1400"/>
              <a:buNone/>
              <a:defRPr sz="1050" b="1"/>
            </a:lvl1pPr>
            <a:lvl2pPr marL="685800" lvl="1" indent="-171450" algn="l" rtl="0">
              <a:lnSpc>
                <a:spcPct val="90000"/>
              </a:lnSpc>
              <a:spcBef>
                <a:spcPts val="375"/>
              </a:spcBef>
              <a:spcAft>
                <a:spcPts val="0"/>
              </a:spcAft>
              <a:buClr>
                <a:schemeClr val="dk1"/>
              </a:buClr>
              <a:buSzPts val="2000"/>
              <a:buNone/>
              <a:defRPr sz="1500" b="1"/>
            </a:lvl2pPr>
            <a:lvl3pPr marL="1028700" lvl="2" indent="-171450" algn="l" rtl="0">
              <a:lnSpc>
                <a:spcPct val="90000"/>
              </a:lnSpc>
              <a:spcBef>
                <a:spcPts val="375"/>
              </a:spcBef>
              <a:spcAft>
                <a:spcPts val="0"/>
              </a:spcAft>
              <a:buClr>
                <a:schemeClr val="dk1"/>
              </a:buClr>
              <a:buSzPts val="1800"/>
              <a:buNone/>
              <a:defRPr sz="1350" b="1"/>
            </a:lvl3pPr>
            <a:lvl4pPr marL="1371600" lvl="3" indent="-171450" algn="l" rtl="0">
              <a:lnSpc>
                <a:spcPct val="90000"/>
              </a:lnSpc>
              <a:spcBef>
                <a:spcPts val="375"/>
              </a:spcBef>
              <a:spcAft>
                <a:spcPts val="0"/>
              </a:spcAft>
              <a:buClr>
                <a:schemeClr val="dk1"/>
              </a:buClr>
              <a:buSzPts val="1600"/>
              <a:buNone/>
              <a:defRPr sz="1200" b="1"/>
            </a:lvl4pPr>
            <a:lvl5pPr marL="1714500" lvl="4" indent="-171450" algn="l" rtl="0">
              <a:lnSpc>
                <a:spcPct val="90000"/>
              </a:lnSpc>
              <a:spcBef>
                <a:spcPts val="375"/>
              </a:spcBef>
              <a:spcAft>
                <a:spcPts val="0"/>
              </a:spcAft>
              <a:buClr>
                <a:schemeClr val="dk1"/>
              </a:buClr>
              <a:buSzPts val="1600"/>
              <a:buNone/>
              <a:defRPr sz="1200" b="1"/>
            </a:lvl5pPr>
            <a:lvl6pPr marL="2057400" lvl="5" indent="-171450" algn="l" rtl="0">
              <a:lnSpc>
                <a:spcPct val="90000"/>
              </a:lnSpc>
              <a:spcBef>
                <a:spcPts val="375"/>
              </a:spcBef>
              <a:spcAft>
                <a:spcPts val="0"/>
              </a:spcAft>
              <a:buClr>
                <a:schemeClr val="dk1"/>
              </a:buClr>
              <a:buSzPts val="1600"/>
              <a:buNone/>
              <a:defRPr sz="1200" b="1"/>
            </a:lvl6pPr>
            <a:lvl7pPr marL="2400300" lvl="6" indent="-171450" algn="l" rtl="0">
              <a:lnSpc>
                <a:spcPct val="90000"/>
              </a:lnSpc>
              <a:spcBef>
                <a:spcPts val="375"/>
              </a:spcBef>
              <a:spcAft>
                <a:spcPts val="0"/>
              </a:spcAft>
              <a:buClr>
                <a:schemeClr val="dk1"/>
              </a:buClr>
              <a:buSzPts val="1600"/>
              <a:buNone/>
              <a:defRPr sz="1200" b="1"/>
            </a:lvl7pPr>
            <a:lvl8pPr marL="2743200" lvl="7" indent="-171450" algn="l" rtl="0">
              <a:lnSpc>
                <a:spcPct val="90000"/>
              </a:lnSpc>
              <a:spcBef>
                <a:spcPts val="375"/>
              </a:spcBef>
              <a:spcAft>
                <a:spcPts val="0"/>
              </a:spcAft>
              <a:buClr>
                <a:schemeClr val="dk1"/>
              </a:buClr>
              <a:buSzPts val="1600"/>
              <a:buNone/>
              <a:defRPr sz="1200" b="1"/>
            </a:lvl8pPr>
            <a:lvl9pPr marL="3086100" lvl="8" indent="-171450" algn="l" rtl="0">
              <a:lnSpc>
                <a:spcPct val="90000"/>
              </a:lnSpc>
              <a:spcBef>
                <a:spcPts val="375"/>
              </a:spcBef>
              <a:spcAft>
                <a:spcPts val="0"/>
              </a:spcAft>
              <a:buClr>
                <a:schemeClr val="dk1"/>
              </a:buClr>
              <a:buSzPts val="1600"/>
              <a:buNone/>
              <a:defRPr sz="1200" b="1"/>
            </a:lvl9pPr>
          </a:lstStyle>
          <a:p>
            <a:endParaRPr/>
          </a:p>
        </p:txBody>
      </p:sp>
      <p:sp>
        <p:nvSpPr>
          <p:cNvPr id="169" name="Google Shape;169;p32"/>
          <p:cNvSpPr txBox="1">
            <a:spLocks noGrp="1"/>
          </p:cNvSpPr>
          <p:nvPr>
            <p:ph type="body" idx="4"/>
          </p:nvPr>
        </p:nvSpPr>
        <p:spPr>
          <a:xfrm>
            <a:off x="6240000" y="1800000"/>
            <a:ext cx="5280000" cy="414198"/>
          </a:xfrm>
          <a:prstGeom prst="rect">
            <a:avLst/>
          </a:prstGeom>
          <a:noFill/>
          <a:ln>
            <a:noFill/>
          </a:ln>
        </p:spPr>
        <p:txBody>
          <a:bodyPr spcFirstLastPara="1" wrap="square" lIns="72000" tIns="72000" rIns="72000" bIns="72000" anchor="t" anchorCtr="0"/>
          <a:lstStyle>
            <a:lvl1pPr marL="342900" lvl="0" indent="-171450" algn="l" rtl="0">
              <a:lnSpc>
                <a:spcPct val="90000"/>
              </a:lnSpc>
              <a:spcBef>
                <a:spcPts val="750"/>
              </a:spcBef>
              <a:spcAft>
                <a:spcPts val="0"/>
              </a:spcAft>
              <a:buSzPts val="1400"/>
              <a:buNone/>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70" name="Google Shape;170;p32"/>
          <p:cNvSpPr txBox="1">
            <a:spLocks noGrp="1"/>
          </p:cNvSpPr>
          <p:nvPr>
            <p:ph type="title"/>
          </p:nvPr>
        </p:nvSpPr>
        <p:spPr>
          <a:xfrm>
            <a:off x="912000" y="468000"/>
            <a:ext cx="10320000" cy="360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SzPts val="1400"/>
              <a:buNone/>
              <a:defRPr sz="1350" b="1" i="0" u="none" strike="noStrike" cap="none">
                <a:solidFill>
                  <a:srgbClr val="1D619D"/>
                </a:solidFill>
                <a:latin typeface="Arial"/>
                <a:ea typeface="Arial"/>
                <a:cs typeface="Arial"/>
                <a:sym typeface="Arial"/>
              </a:defRPr>
            </a:lvl1pPr>
            <a:lvl2pPr marR="0" lvl="1" algn="l" rtl="0">
              <a:lnSpc>
                <a:spcPct val="90000"/>
              </a:lnSpc>
              <a:spcBef>
                <a:spcPts val="0"/>
              </a:spcBef>
              <a:spcAft>
                <a:spcPts val="0"/>
              </a:spcAft>
              <a:buSzPts val="1400"/>
              <a:buNone/>
              <a:defRPr sz="1350" b="1" i="0" u="none" strike="noStrike" cap="none">
                <a:solidFill>
                  <a:srgbClr val="1D619D"/>
                </a:solidFill>
                <a:latin typeface="Arial"/>
                <a:ea typeface="Arial"/>
                <a:cs typeface="Arial"/>
                <a:sym typeface="Arial"/>
              </a:defRPr>
            </a:lvl2pPr>
            <a:lvl3pPr marR="0" lvl="2" algn="l" rtl="0">
              <a:lnSpc>
                <a:spcPct val="90000"/>
              </a:lnSpc>
              <a:spcBef>
                <a:spcPts val="0"/>
              </a:spcBef>
              <a:spcAft>
                <a:spcPts val="0"/>
              </a:spcAft>
              <a:buSzPts val="1400"/>
              <a:buNone/>
              <a:defRPr sz="1350" b="1" i="0" u="none" strike="noStrike" cap="none">
                <a:solidFill>
                  <a:srgbClr val="1D619D"/>
                </a:solidFill>
                <a:latin typeface="Arial"/>
                <a:ea typeface="Arial"/>
                <a:cs typeface="Arial"/>
                <a:sym typeface="Arial"/>
              </a:defRPr>
            </a:lvl3pPr>
            <a:lvl4pPr marR="0" lvl="3" algn="l" rtl="0">
              <a:lnSpc>
                <a:spcPct val="90000"/>
              </a:lnSpc>
              <a:spcBef>
                <a:spcPts val="0"/>
              </a:spcBef>
              <a:spcAft>
                <a:spcPts val="0"/>
              </a:spcAft>
              <a:buSzPts val="1400"/>
              <a:buNone/>
              <a:defRPr sz="1350" b="1" i="0" u="none" strike="noStrike" cap="none">
                <a:solidFill>
                  <a:srgbClr val="1D619D"/>
                </a:solidFill>
                <a:latin typeface="Arial"/>
                <a:ea typeface="Arial"/>
                <a:cs typeface="Arial"/>
                <a:sym typeface="Arial"/>
              </a:defRPr>
            </a:lvl4pPr>
            <a:lvl5pPr marR="0" lvl="4" algn="l" rtl="0">
              <a:lnSpc>
                <a:spcPct val="90000"/>
              </a:lnSpc>
              <a:spcBef>
                <a:spcPts val="0"/>
              </a:spcBef>
              <a:spcAft>
                <a:spcPts val="0"/>
              </a:spcAft>
              <a:buSzPts val="1400"/>
              <a:buNone/>
              <a:defRPr sz="1350" b="1" i="0" u="none" strike="noStrike" cap="none">
                <a:solidFill>
                  <a:srgbClr val="1D619D"/>
                </a:solidFill>
                <a:latin typeface="Arial"/>
                <a:ea typeface="Arial"/>
                <a:cs typeface="Arial"/>
                <a:sym typeface="Arial"/>
              </a:defRPr>
            </a:lvl5pPr>
            <a:lvl6pPr marR="0" lvl="5" algn="l" rtl="0">
              <a:lnSpc>
                <a:spcPct val="90000"/>
              </a:lnSpc>
              <a:spcBef>
                <a:spcPts val="0"/>
              </a:spcBef>
              <a:spcAft>
                <a:spcPts val="0"/>
              </a:spcAft>
              <a:buSzPts val="1400"/>
              <a:buNone/>
              <a:defRPr sz="1350" b="1" i="0" u="none" strike="noStrike" cap="none">
                <a:solidFill>
                  <a:srgbClr val="1D619D"/>
                </a:solidFill>
                <a:latin typeface="Arial"/>
                <a:ea typeface="Arial"/>
                <a:cs typeface="Arial"/>
                <a:sym typeface="Arial"/>
              </a:defRPr>
            </a:lvl6pPr>
            <a:lvl7pPr marR="0" lvl="6" algn="l" rtl="0">
              <a:lnSpc>
                <a:spcPct val="90000"/>
              </a:lnSpc>
              <a:spcBef>
                <a:spcPts val="0"/>
              </a:spcBef>
              <a:spcAft>
                <a:spcPts val="0"/>
              </a:spcAft>
              <a:buSzPts val="1400"/>
              <a:buNone/>
              <a:defRPr sz="1350" b="1" i="0" u="none" strike="noStrike" cap="none">
                <a:solidFill>
                  <a:srgbClr val="1D619D"/>
                </a:solidFill>
                <a:latin typeface="Arial"/>
                <a:ea typeface="Arial"/>
                <a:cs typeface="Arial"/>
                <a:sym typeface="Arial"/>
              </a:defRPr>
            </a:lvl7pPr>
            <a:lvl8pPr marR="0" lvl="7" algn="l" rtl="0">
              <a:lnSpc>
                <a:spcPct val="90000"/>
              </a:lnSpc>
              <a:spcBef>
                <a:spcPts val="0"/>
              </a:spcBef>
              <a:spcAft>
                <a:spcPts val="0"/>
              </a:spcAft>
              <a:buSzPts val="1400"/>
              <a:buNone/>
              <a:defRPr sz="1350" b="1" i="0" u="none" strike="noStrike" cap="none">
                <a:solidFill>
                  <a:srgbClr val="1D619D"/>
                </a:solidFill>
                <a:latin typeface="Arial"/>
                <a:ea typeface="Arial"/>
                <a:cs typeface="Arial"/>
                <a:sym typeface="Arial"/>
              </a:defRPr>
            </a:lvl8pPr>
            <a:lvl9pPr marR="0" lvl="8" algn="l" rtl="0">
              <a:lnSpc>
                <a:spcPct val="90000"/>
              </a:lnSpc>
              <a:spcBef>
                <a:spcPts val="0"/>
              </a:spcBef>
              <a:spcAft>
                <a:spcPts val="0"/>
              </a:spcAft>
              <a:buSzPts val="1400"/>
              <a:buNone/>
              <a:defRPr sz="1350" b="1" i="0" u="none" strike="noStrike" cap="none">
                <a:solidFill>
                  <a:srgbClr val="1D619D"/>
                </a:solidFill>
                <a:latin typeface="Arial"/>
                <a:ea typeface="Arial"/>
                <a:cs typeface="Arial"/>
                <a:sym typeface="Arial"/>
              </a:defRPr>
            </a:lvl9pPr>
          </a:lstStyle>
          <a:p>
            <a:endParaRPr/>
          </a:p>
        </p:txBody>
      </p:sp>
      <p:sp>
        <p:nvSpPr>
          <p:cNvPr id="171" name="Google Shape;171;p32"/>
          <p:cNvSpPr txBox="1">
            <a:spLocks noGrp="1"/>
          </p:cNvSpPr>
          <p:nvPr>
            <p:ph type="sldNum" idx="12"/>
          </p:nvPr>
        </p:nvSpPr>
        <p:spPr>
          <a:xfrm>
            <a:off x="239183" y="6335712"/>
            <a:ext cx="2066100" cy="252300"/>
          </a:xfrm>
          <a:prstGeom prst="rect">
            <a:avLst/>
          </a:prstGeom>
          <a:noFill/>
          <a:ln>
            <a:noFill/>
          </a:ln>
        </p:spPr>
        <p:txBody>
          <a:bodyPr spcFirstLastPara="1" wrap="square" lIns="72000" tIns="72000" rIns="72000" bIns="72000" anchor="t" anchorCtr="0">
            <a:noAutofit/>
          </a:bodyPr>
          <a:lstStyle>
            <a:lvl1pPr marL="0" marR="0" lvl="0" indent="0" algn="l" rtl="0">
              <a:lnSpc>
                <a:spcPct val="100000"/>
              </a:lnSpc>
              <a:spcBef>
                <a:spcPts val="0"/>
              </a:spcBef>
              <a:spcAft>
                <a:spcPts val="0"/>
              </a:spcAft>
              <a:buClr>
                <a:schemeClr val="lt1"/>
              </a:buClr>
              <a:buSzPts val="1800"/>
              <a:buFont typeface="Arial"/>
              <a:buNone/>
              <a:defRPr sz="135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800"/>
              <a:buFont typeface="Arial"/>
              <a:buNone/>
              <a:defRPr sz="135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800"/>
              <a:buFont typeface="Arial"/>
              <a:buNone/>
              <a:defRPr sz="135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800"/>
              <a:buFont typeface="Arial"/>
              <a:buNone/>
              <a:defRPr sz="135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800"/>
              <a:buFont typeface="Arial"/>
              <a:buNone/>
              <a:defRPr sz="135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800"/>
              <a:buFont typeface="Arial"/>
              <a:buNone/>
              <a:defRPr sz="135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800"/>
              <a:buFont typeface="Arial"/>
              <a:buNone/>
              <a:defRPr sz="135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800"/>
              <a:buFont typeface="Arial"/>
              <a:buNone/>
              <a:defRPr sz="135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800"/>
              <a:buFont typeface="Arial"/>
              <a:buNone/>
              <a:defRPr sz="1350" b="1" i="0" u="none" strike="noStrike" cap="none">
                <a:solidFill>
                  <a:schemeClr val="lt1"/>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2710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4584" y="3"/>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13410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2" y="431803"/>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2" y="1303341"/>
            <a:ext cx="11133667" cy="69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3" y="6356353"/>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900" b="1">
                <a:solidFill>
                  <a:schemeClr val="bg1"/>
                </a:solidFill>
                <a:latin typeface="+mn-lt"/>
              </a:defRPr>
            </a:lvl1pPr>
          </a:lstStyle>
          <a:p>
            <a:pPr>
              <a:defRPr/>
            </a:pPr>
            <a:fld id="{62A53A73-1382-4B93-8890-E8AD989936F3}" type="slidenum">
              <a:rPr lang="en-GB" smtClean="0">
                <a:solidFill>
                  <a:prstClr val="white"/>
                </a:solidFill>
              </a:rPr>
              <a:pPr>
                <a:defRPr/>
              </a:pPr>
              <a:t>‹#›</a:t>
            </a:fld>
            <a:endParaRPr lang="en-GB">
              <a:solidFill>
                <a:prstClr val="white"/>
              </a:solidFill>
            </a:endParaRPr>
          </a:p>
        </p:txBody>
      </p:sp>
      <p:sp>
        <p:nvSpPr>
          <p:cNvPr id="4" name="TextBox 3">
            <a:extLst>
              <a:ext uri="{FF2B5EF4-FFF2-40B4-BE49-F238E27FC236}">
                <a16:creationId xmlns:a16="http://schemas.microsoft.com/office/drawing/2014/main" id="{79D61570-B2B0-6AFA-BB87-B6C46A9DC243}"/>
              </a:ext>
            </a:extLst>
          </p:cNvPr>
          <p:cNvSpPr txBox="1"/>
          <p:nvPr userDrawn="1">
            <p:extLst>
              <p:ext uri="{1162E1C5-73C7-4A58-AE30-91384D911F3F}">
                <p184:classification xmlns:p184="http://schemas.microsoft.com/office/powerpoint/2018/4/main" val="hdr"/>
              </p:ext>
            </p:extLst>
          </p:nvPr>
        </p:nvSpPr>
        <p:spPr>
          <a:xfrm>
            <a:off x="5296662" y="63500"/>
            <a:ext cx="1633538"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MOJ USE ONLY</a:t>
            </a:r>
          </a:p>
        </p:txBody>
      </p:sp>
      <p:sp>
        <p:nvSpPr>
          <p:cNvPr id="5" name="TextBox 4">
            <a:extLst>
              <a:ext uri="{FF2B5EF4-FFF2-40B4-BE49-F238E27FC236}">
                <a16:creationId xmlns:a16="http://schemas.microsoft.com/office/drawing/2014/main" id="{7FF9FA9E-73A6-8FC3-B33B-68785B040749}"/>
              </a:ext>
            </a:extLst>
          </p:cNvPr>
          <p:cNvSpPr txBox="1"/>
          <p:nvPr userDrawn="1">
            <p:extLst>
              <p:ext uri="{1162E1C5-73C7-4A58-AE30-91384D911F3F}">
                <p184:classification xmlns:p184="http://schemas.microsoft.com/office/powerpoint/2018/4/main" val="ftr"/>
              </p:ext>
            </p:extLst>
          </p:nvPr>
        </p:nvSpPr>
        <p:spPr>
          <a:xfrm>
            <a:off x="5296662" y="6611620"/>
            <a:ext cx="1633538"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MOJ USE ONLY</a:t>
            </a:r>
          </a:p>
        </p:txBody>
      </p:sp>
    </p:spTree>
    <p:extLst>
      <p:ext uri="{BB962C8B-B14F-4D97-AF65-F5344CB8AC3E}">
        <p14:creationId xmlns:p14="http://schemas.microsoft.com/office/powerpoint/2010/main" val="25144573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lvl1pPr algn="l" rtl="0" eaLnBrk="1" fontAlgn="base" hangingPunct="1">
        <a:lnSpc>
          <a:spcPct val="90000"/>
        </a:lnSpc>
        <a:spcBef>
          <a:spcPct val="0"/>
        </a:spcBef>
        <a:spcAft>
          <a:spcPct val="0"/>
        </a:spcAft>
        <a:defRPr sz="135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1875"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1875"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1875"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1875" b="1">
          <a:solidFill>
            <a:schemeClr val="tx2"/>
          </a:solidFill>
          <a:latin typeface="Arial" panose="020B0604020202020204" pitchFamily="34" charset="0"/>
        </a:defRPr>
      </a:lvl5pPr>
      <a:lvl6pPr marL="342900" algn="l" rtl="0" eaLnBrk="1" fontAlgn="base" hangingPunct="1">
        <a:lnSpc>
          <a:spcPct val="90000"/>
        </a:lnSpc>
        <a:spcBef>
          <a:spcPct val="0"/>
        </a:spcBef>
        <a:spcAft>
          <a:spcPct val="0"/>
        </a:spcAft>
        <a:defRPr sz="1875" b="1">
          <a:solidFill>
            <a:schemeClr val="tx2"/>
          </a:solidFill>
          <a:latin typeface="Arial" panose="020B0604020202020204" pitchFamily="34" charset="0"/>
        </a:defRPr>
      </a:lvl6pPr>
      <a:lvl7pPr marL="685800" algn="l" rtl="0" eaLnBrk="1" fontAlgn="base" hangingPunct="1">
        <a:lnSpc>
          <a:spcPct val="90000"/>
        </a:lnSpc>
        <a:spcBef>
          <a:spcPct val="0"/>
        </a:spcBef>
        <a:spcAft>
          <a:spcPct val="0"/>
        </a:spcAft>
        <a:defRPr sz="1875" b="1">
          <a:solidFill>
            <a:schemeClr val="tx2"/>
          </a:solidFill>
          <a:latin typeface="Arial" panose="020B0604020202020204" pitchFamily="34" charset="0"/>
        </a:defRPr>
      </a:lvl7pPr>
      <a:lvl8pPr marL="1028700" algn="l" rtl="0" eaLnBrk="1" fontAlgn="base" hangingPunct="1">
        <a:lnSpc>
          <a:spcPct val="90000"/>
        </a:lnSpc>
        <a:spcBef>
          <a:spcPct val="0"/>
        </a:spcBef>
        <a:spcAft>
          <a:spcPct val="0"/>
        </a:spcAft>
        <a:defRPr sz="1875" b="1">
          <a:solidFill>
            <a:schemeClr val="tx2"/>
          </a:solidFill>
          <a:latin typeface="Arial" panose="020B0604020202020204" pitchFamily="34" charset="0"/>
        </a:defRPr>
      </a:lvl8pPr>
      <a:lvl9pPr marL="1371600" algn="l" rtl="0" eaLnBrk="1" fontAlgn="base" hangingPunct="1">
        <a:lnSpc>
          <a:spcPct val="90000"/>
        </a:lnSpc>
        <a:spcBef>
          <a:spcPct val="0"/>
        </a:spcBef>
        <a:spcAft>
          <a:spcPct val="0"/>
        </a:spcAft>
        <a:defRPr sz="1875" b="1">
          <a:solidFill>
            <a:schemeClr val="tx2"/>
          </a:solidFill>
          <a:latin typeface="Arial" panose="020B0604020202020204" pitchFamily="34" charset="0"/>
        </a:defRPr>
      </a:lvl9pPr>
    </p:titleStyle>
    <p:bodyStyle>
      <a:lvl1pPr marL="134541" indent="-134541" algn="l" rtl="0" eaLnBrk="1" fontAlgn="base" hangingPunct="1">
        <a:lnSpc>
          <a:spcPct val="90000"/>
        </a:lnSpc>
        <a:spcBef>
          <a:spcPts val="750"/>
        </a:spcBef>
        <a:spcAft>
          <a:spcPct val="0"/>
        </a:spcAft>
        <a:buFont typeface="Arial" panose="020B0604020202020204" pitchFamily="34" charset="0"/>
        <a:buChar char="•"/>
        <a:defRPr sz="1200" kern="1200">
          <a:solidFill>
            <a:schemeClr val="tx1"/>
          </a:solidFill>
          <a:latin typeface="+mn-lt"/>
          <a:ea typeface="+mn-ea"/>
          <a:cs typeface="+mn-cs"/>
        </a:defRPr>
      </a:lvl1pPr>
      <a:lvl2pPr marL="269081" indent="-134541" algn="l" rtl="0" eaLnBrk="1" fontAlgn="base" hangingPunct="1">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mn-cs"/>
        </a:defRPr>
      </a:lvl2pPr>
      <a:lvl3pPr marL="404813" indent="-134541" algn="l" rtl="0" eaLnBrk="1" fontAlgn="base" hangingPunct="1">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B193-F749-DB98-CBFB-3FF8A586574B}"/>
              </a:ext>
            </a:extLst>
          </p:cNvPr>
          <p:cNvSpPr>
            <a:spLocks noGrp="1"/>
          </p:cNvSpPr>
          <p:nvPr>
            <p:ph type="ctrTitle"/>
          </p:nvPr>
        </p:nvSpPr>
        <p:spPr>
          <a:xfrm>
            <a:off x="393916" y="1503947"/>
            <a:ext cx="10965249" cy="2683042"/>
          </a:xfrm>
        </p:spPr>
        <p:txBody>
          <a:bodyPr>
            <a:normAutofit/>
          </a:bodyPr>
          <a:lstStyle/>
          <a:p>
            <a:r>
              <a:rPr lang="en-GB" sz="4000" dirty="0">
                <a:solidFill>
                  <a:schemeClr val="tx2"/>
                </a:solidFill>
              </a:rPr>
              <a:t>Probation and the Operational Framework</a:t>
            </a:r>
            <a:br>
              <a:rPr lang="en-GB" sz="4000" dirty="0"/>
            </a:br>
            <a:br>
              <a:rPr lang="en-GB" sz="4000" dirty="0"/>
            </a:br>
            <a:r>
              <a:rPr lang="en-GB" sz="2400" dirty="0">
                <a:solidFill>
                  <a:srgbClr val="00B0F0"/>
                </a:solidFill>
                <a:cs typeface="Arial"/>
              </a:rPr>
              <a:t>A Health and Justice Partnership Perspective</a:t>
            </a:r>
            <a:br>
              <a:rPr lang="en-GB" sz="4000" dirty="0"/>
            </a:br>
            <a:br>
              <a:rPr lang="en-GB" sz="2800" dirty="0"/>
            </a:br>
            <a:endParaRPr lang="en-GB" sz="2800"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1007-C211-4EB4-921B-5D07B48EBF16}"/>
              </a:ext>
            </a:extLst>
          </p:cNvPr>
          <p:cNvSpPr>
            <a:spLocks noGrp="1"/>
          </p:cNvSpPr>
          <p:nvPr>
            <p:ph type="title"/>
          </p:nvPr>
        </p:nvSpPr>
        <p:spPr>
          <a:xfrm>
            <a:off x="853281" y="262750"/>
            <a:ext cx="10743406" cy="630470"/>
          </a:xfrm>
        </p:spPr>
        <p:txBody>
          <a:bodyPr/>
          <a:lstStyle/>
          <a:p>
            <a:r>
              <a:rPr lang="en-GB" sz="2600" b="1" dirty="0"/>
              <a:t>Health and Justice Strategic Framework from Government</a:t>
            </a:r>
          </a:p>
        </p:txBody>
      </p:sp>
      <p:sp>
        <p:nvSpPr>
          <p:cNvPr id="4" name="Footer Placeholder 3">
            <a:extLst>
              <a:ext uri="{FF2B5EF4-FFF2-40B4-BE49-F238E27FC236}">
                <a16:creationId xmlns:a16="http://schemas.microsoft.com/office/drawing/2014/main" id="{CA71C03E-00B3-4683-B8F3-212A2D43009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5" name="Slide Number Placeholder 4">
            <a:extLst>
              <a:ext uri="{FF2B5EF4-FFF2-40B4-BE49-F238E27FC236}">
                <a16:creationId xmlns:a16="http://schemas.microsoft.com/office/drawing/2014/main" id="{B0956D4C-98AF-4B64-8340-F0A3973FD3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F2F5F1-490F-4776-8F0F-30019260ADCE}" type="slidenum">
              <a:rPr lang="en-GB" smtClean="0"/>
              <a:pPr/>
              <a:t>2</a:t>
            </a:fld>
            <a:endParaRPr lang="en-GB"/>
          </a:p>
        </p:txBody>
      </p:sp>
      <p:sp>
        <p:nvSpPr>
          <p:cNvPr id="43" name="Content Placeholder 42">
            <a:extLst>
              <a:ext uri="{FF2B5EF4-FFF2-40B4-BE49-F238E27FC236}">
                <a16:creationId xmlns:a16="http://schemas.microsoft.com/office/drawing/2014/main" id="{C738E788-1927-4864-9CE7-1F3B13D057E1}"/>
              </a:ext>
            </a:extLst>
          </p:cNvPr>
          <p:cNvSpPr>
            <a:spLocks noGrp="1"/>
          </p:cNvSpPr>
          <p:nvPr>
            <p:ph idx="1"/>
          </p:nvPr>
        </p:nvSpPr>
        <p:spPr>
          <a:xfrm>
            <a:off x="273050" y="1108936"/>
            <a:ext cx="11323637" cy="2471446"/>
          </a:xfrm>
        </p:spPr>
        <p:txBody>
          <a:bodyPr/>
          <a:lstStyle/>
          <a:p>
            <a:r>
              <a:rPr lang="en-GB" sz="2000" b="1" dirty="0"/>
              <a:t>Working across3 core Areas – built around  recommendations from the Dame Carol Black Review</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Drug &amp; Alcohol Services</a:t>
            </a:r>
          </a:p>
          <a:p>
            <a:pPr marL="342900" indent="-342900">
              <a:buFont typeface="Arial" panose="020B0604020202020204" pitchFamily="34" charset="0"/>
              <a:buChar char="•"/>
            </a:pPr>
            <a:r>
              <a:rPr lang="en-GB" sz="2000" b="1" dirty="0"/>
              <a:t>Partnerships</a:t>
            </a:r>
          </a:p>
          <a:p>
            <a:pPr marL="342900" indent="-342900">
              <a:buFont typeface="Arial" panose="020B0604020202020204" pitchFamily="34" charset="0"/>
              <a:buChar char="•"/>
            </a:pPr>
            <a:r>
              <a:rPr lang="en-GB" sz="2000" b="1" dirty="0"/>
              <a:t>Health inequalities</a:t>
            </a:r>
          </a:p>
          <a:p>
            <a:endParaRPr lang="en-GB" sz="1200" b="1" dirty="0"/>
          </a:p>
          <a:p>
            <a:r>
              <a:rPr lang="en-GB" sz="1200" b="1" dirty="0"/>
              <a:t>ALL</a:t>
            </a:r>
            <a:r>
              <a:rPr lang="en-GB" sz="1200" dirty="0"/>
              <a:t> are barriers to improved </a:t>
            </a:r>
            <a:r>
              <a:rPr lang="en-GB" dirty="0"/>
              <a:t>Probation</a:t>
            </a:r>
            <a:r>
              <a:rPr lang="en-GB" sz="1200" dirty="0"/>
              <a:t> outcomes</a:t>
            </a:r>
          </a:p>
        </p:txBody>
      </p:sp>
      <p:pic>
        <p:nvPicPr>
          <p:cNvPr id="44" name="Picture 43">
            <a:extLst>
              <a:ext uri="{FF2B5EF4-FFF2-40B4-BE49-F238E27FC236}">
                <a16:creationId xmlns:a16="http://schemas.microsoft.com/office/drawing/2014/main" id="{C7EFE105-3837-48D9-8682-9CADD230B9BA}"/>
              </a:ext>
            </a:extLst>
          </p:cNvPr>
          <p:cNvPicPr>
            <a:picLocks noChangeAspect="1"/>
          </p:cNvPicPr>
          <p:nvPr/>
        </p:nvPicPr>
        <p:blipFill>
          <a:blip r:embed="rId3"/>
          <a:stretch>
            <a:fillRect/>
          </a:stretch>
        </p:blipFill>
        <p:spPr>
          <a:xfrm>
            <a:off x="3852521" y="1476159"/>
            <a:ext cx="8186322" cy="4604807"/>
          </a:xfrm>
          <a:prstGeom prst="rect">
            <a:avLst/>
          </a:prstGeom>
        </p:spPr>
      </p:pic>
      <p:cxnSp>
        <p:nvCxnSpPr>
          <p:cNvPr id="46" name="Straight Arrow Connector 45">
            <a:extLst>
              <a:ext uri="{FF2B5EF4-FFF2-40B4-BE49-F238E27FC236}">
                <a16:creationId xmlns:a16="http://schemas.microsoft.com/office/drawing/2014/main" id="{3ADB0027-B036-4F26-88BD-280B8CC80EB9}"/>
              </a:ext>
            </a:extLst>
          </p:cNvPr>
          <p:cNvCxnSpPr>
            <a:cxnSpLocks/>
          </p:cNvCxnSpPr>
          <p:nvPr/>
        </p:nvCxnSpPr>
        <p:spPr>
          <a:xfrm>
            <a:off x="2344639" y="4391378"/>
            <a:ext cx="1386593" cy="838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67DEB7C-6739-49F3-9EE8-B27F28B2C770}"/>
              </a:ext>
            </a:extLst>
          </p:cNvPr>
          <p:cNvCxnSpPr>
            <a:cxnSpLocks/>
          </p:cNvCxnSpPr>
          <p:nvPr/>
        </p:nvCxnSpPr>
        <p:spPr>
          <a:xfrm>
            <a:off x="2318039" y="5127353"/>
            <a:ext cx="1390444" cy="524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F85865B-2DC0-4D68-8EAD-5835B9B60400}"/>
              </a:ext>
            </a:extLst>
          </p:cNvPr>
          <p:cNvSpPr txBox="1"/>
          <p:nvPr/>
        </p:nvSpPr>
        <p:spPr>
          <a:xfrm>
            <a:off x="5638800" y="2971800"/>
            <a:ext cx="914400" cy="914400"/>
          </a:xfrm>
          <a:prstGeom prst="rect">
            <a:avLst/>
          </a:prstGeom>
          <a:noFill/>
        </p:spPr>
        <p:txBody>
          <a:bodyPr wrap="square" rtlCol="0">
            <a:spAutoFit/>
          </a:bodyPr>
          <a:lstStyle/>
          <a:p>
            <a:endParaRPr lang="en-GB"/>
          </a:p>
        </p:txBody>
      </p:sp>
      <p:sp>
        <p:nvSpPr>
          <p:cNvPr id="54" name="TextBox 53">
            <a:extLst>
              <a:ext uri="{FF2B5EF4-FFF2-40B4-BE49-F238E27FC236}">
                <a16:creationId xmlns:a16="http://schemas.microsoft.com/office/drawing/2014/main" id="{A473D054-98B4-4222-AF34-CB2C8DF825E3}"/>
              </a:ext>
            </a:extLst>
          </p:cNvPr>
          <p:cNvSpPr txBox="1"/>
          <p:nvPr/>
        </p:nvSpPr>
        <p:spPr>
          <a:xfrm>
            <a:off x="5638800" y="2971800"/>
            <a:ext cx="914400" cy="914400"/>
          </a:xfrm>
          <a:prstGeom prst="rect">
            <a:avLst/>
          </a:prstGeom>
          <a:noFill/>
        </p:spPr>
        <p:txBody>
          <a:bodyPr wrap="square" rtlCol="0">
            <a:spAutoFit/>
          </a:bodyPr>
          <a:lstStyle/>
          <a:p>
            <a:endParaRPr lang="en-GB"/>
          </a:p>
        </p:txBody>
      </p:sp>
      <p:sp>
        <p:nvSpPr>
          <p:cNvPr id="55" name="TextBox 54">
            <a:extLst>
              <a:ext uri="{FF2B5EF4-FFF2-40B4-BE49-F238E27FC236}">
                <a16:creationId xmlns:a16="http://schemas.microsoft.com/office/drawing/2014/main" id="{4E88A880-0AA2-4C00-8F6A-71808DD542AE}"/>
              </a:ext>
            </a:extLst>
          </p:cNvPr>
          <p:cNvSpPr txBox="1"/>
          <p:nvPr/>
        </p:nvSpPr>
        <p:spPr>
          <a:xfrm>
            <a:off x="5638800" y="2971800"/>
            <a:ext cx="914400" cy="914400"/>
          </a:xfrm>
          <a:prstGeom prst="rect">
            <a:avLst/>
          </a:prstGeom>
          <a:noFill/>
        </p:spPr>
        <p:txBody>
          <a:bodyPr wrap="square" rtlCol="0">
            <a:spAutoFit/>
          </a:bodyPr>
          <a:lstStyle/>
          <a:p>
            <a:endParaRPr lang="en-GB"/>
          </a:p>
        </p:txBody>
      </p:sp>
      <p:sp>
        <p:nvSpPr>
          <p:cNvPr id="56" name="TextBox 55">
            <a:extLst>
              <a:ext uri="{FF2B5EF4-FFF2-40B4-BE49-F238E27FC236}">
                <a16:creationId xmlns:a16="http://schemas.microsoft.com/office/drawing/2014/main" id="{99023313-CD1D-4E76-84FF-6232F26A7DED}"/>
              </a:ext>
            </a:extLst>
          </p:cNvPr>
          <p:cNvSpPr txBox="1"/>
          <p:nvPr/>
        </p:nvSpPr>
        <p:spPr>
          <a:xfrm>
            <a:off x="5638800" y="2971800"/>
            <a:ext cx="914400" cy="914400"/>
          </a:xfrm>
          <a:prstGeom prst="rect">
            <a:avLst/>
          </a:prstGeom>
          <a:noFill/>
        </p:spPr>
        <p:txBody>
          <a:bodyPr wrap="square" rtlCol="0">
            <a:spAutoFit/>
          </a:bodyPr>
          <a:lstStyle/>
          <a:p>
            <a:endParaRPr lang="en-GB"/>
          </a:p>
        </p:txBody>
      </p:sp>
      <p:sp>
        <p:nvSpPr>
          <p:cNvPr id="57" name="TextBox 56">
            <a:extLst>
              <a:ext uri="{FF2B5EF4-FFF2-40B4-BE49-F238E27FC236}">
                <a16:creationId xmlns:a16="http://schemas.microsoft.com/office/drawing/2014/main" id="{06175B74-7FDF-4D88-A3DD-ED1DD6D3E26A}"/>
              </a:ext>
            </a:extLst>
          </p:cNvPr>
          <p:cNvSpPr txBox="1"/>
          <p:nvPr/>
        </p:nvSpPr>
        <p:spPr>
          <a:xfrm flipH="1">
            <a:off x="716757" y="4031641"/>
            <a:ext cx="1952028" cy="738664"/>
          </a:xfrm>
          <a:prstGeom prst="rect">
            <a:avLst/>
          </a:prstGeom>
          <a:noFill/>
        </p:spPr>
        <p:txBody>
          <a:bodyPr wrap="square" rtlCol="0">
            <a:spAutoFit/>
          </a:bodyPr>
          <a:lstStyle/>
          <a:p>
            <a:r>
              <a:rPr lang="en-GB" sz="1400" b="1">
                <a:solidFill>
                  <a:srgbClr val="FF0000"/>
                </a:solidFill>
              </a:rPr>
              <a:t>National Continuity of Care Target of 75%</a:t>
            </a:r>
          </a:p>
        </p:txBody>
      </p:sp>
      <p:sp>
        <p:nvSpPr>
          <p:cNvPr id="59" name="TextBox 58">
            <a:extLst>
              <a:ext uri="{FF2B5EF4-FFF2-40B4-BE49-F238E27FC236}">
                <a16:creationId xmlns:a16="http://schemas.microsoft.com/office/drawing/2014/main" id="{76E18BEE-B118-445E-A5E5-0AA82B991A0F}"/>
              </a:ext>
            </a:extLst>
          </p:cNvPr>
          <p:cNvSpPr txBox="1"/>
          <p:nvPr/>
        </p:nvSpPr>
        <p:spPr>
          <a:xfrm>
            <a:off x="742738" y="4778036"/>
            <a:ext cx="1601901" cy="523220"/>
          </a:xfrm>
          <a:prstGeom prst="rect">
            <a:avLst/>
          </a:prstGeom>
          <a:noFill/>
        </p:spPr>
        <p:txBody>
          <a:bodyPr wrap="square" rtlCol="0">
            <a:spAutoFit/>
          </a:bodyPr>
          <a:lstStyle/>
          <a:p>
            <a:r>
              <a:rPr lang="en-GB" sz="1400" b="1">
                <a:solidFill>
                  <a:srgbClr val="FF0000"/>
                </a:solidFill>
              </a:rPr>
              <a:t>Targets set  locally</a:t>
            </a:r>
          </a:p>
        </p:txBody>
      </p:sp>
    </p:spTree>
    <p:extLst>
      <p:ext uri="{BB962C8B-B14F-4D97-AF65-F5344CB8AC3E}">
        <p14:creationId xmlns:p14="http://schemas.microsoft.com/office/powerpoint/2010/main" val="2124919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6E5E0-B02F-627A-4560-5502FE247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57C88-94C6-04B8-6DE5-7C64A0DAA24C}"/>
              </a:ext>
            </a:extLst>
          </p:cNvPr>
          <p:cNvSpPr>
            <a:spLocks noGrp="1"/>
          </p:cNvSpPr>
          <p:nvPr>
            <p:ph type="title"/>
          </p:nvPr>
        </p:nvSpPr>
        <p:spPr>
          <a:xfrm>
            <a:off x="528285" y="635200"/>
            <a:ext cx="11131200" cy="511174"/>
          </a:xfrm>
        </p:spPr>
        <p:txBody>
          <a:bodyPr/>
          <a:lstStyle/>
          <a:p>
            <a:r>
              <a:rPr lang="en-GB" sz="4000">
                <a:latin typeface="Aptos" panose="020B0004020202020204" pitchFamily="34" charset="0"/>
              </a:rPr>
              <a:t>      The transition to community and probation</a:t>
            </a:r>
            <a:br>
              <a:rPr lang="en-GB" sz="4000">
                <a:latin typeface="Aptos" panose="020B0004020202020204" pitchFamily="34" charset="0"/>
              </a:rPr>
            </a:br>
            <a:r>
              <a:rPr lang="en-GB" sz="4000">
                <a:latin typeface="Aptos" panose="020B0004020202020204" pitchFamily="34" charset="0"/>
              </a:rPr>
              <a:t>	    </a:t>
            </a:r>
            <a:r>
              <a:rPr lang="en-GB" sz="2500">
                <a:latin typeface="Aptos" panose="020B0004020202020204" pitchFamily="34" charset="0"/>
              </a:rPr>
              <a:t>Working in partnership to build and sustain recovery capital</a:t>
            </a:r>
            <a:endParaRPr lang="en-GB" sz="4000"/>
          </a:p>
        </p:txBody>
      </p:sp>
      <p:sp>
        <p:nvSpPr>
          <p:cNvPr id="3" name="Content Placeholder 2">
            <a:extLst>
              <a:ext uri="{FF2B5EF4-FFF2-40B4-BE49-F238E27FC236}">
                <a16:creationId xmlns:a16="http://schemas.microsoft.com/office/drawing/2014/main" id="{4B60FBB7-5F01-575D-FC82-260A1AA22C25}"/>
              </a:ext>
            </a:extLst>
          </p:cNvPr>
          <p:cNvSpPr>
            <a:spLocks noGrp="1"/>
          </p:cNvSpPr>
          <p:nvPr>
            <p:ph idx="1"/>
          </p:nvPr>
        </p:nvSpPr>
        <p:spPr>
          <a:xfrm>
            <a:off x="525818" y="1737449"/>
            <a:ext cx="11269942" cy="5217839"/>
          </a:xfrm>
        </p:spPr>
        <p:txBody>
          <a:bodyPr/>
          <a:lstStyle/>
          <a:p>
            <a:r>
              <a:rPr lang="en-GB" sz="1400" b="1" dirty="0"/>
              <a:t>Key to the success of the model is interdependency between all our agencies</a:t>
            </a:r>
          </a:p>
          <a:p>
            <a:endParaRPr lang="en-GB" sz="1400" dirty="0"/>
          </a:p>
          <a:p>
            <a:r>
              <a:rPr lang="en-GB" sz="1400" b="1" dirty="0"/>
              <a:t>Probation relationship begins at the start of the sentence – community or custodial</a:t>
            </a:r>
          </a:p>
          <a:p>
            <a:endParaRPr lang="en-GB" sz="1400" b="1" dirty="0"/>
          </a:p>
          <a:p>
            <a:r>
              <a:rPr lang="en-GB" sz="1400" b="1" dirty="0"/>
              <a:t>Using our embedded assets to the best advantage of our caseload – OMU – Resettlement  teams/Meetings – Prison Inclusion Meetings – Reconnect Services  - to communicate effectively client needs to the community</a:t>
            </a:r>
          </a:p>
          <a:p>
            <a:pPr marL="459" indent="0">
              <a:buNone/>
            </a:pPr>
            <a:endParaRPr lang="en-GB" sz="1400" b="1" dirty="0"/>
          </a:p>
          <a:p>
            <a:r>
              <a:rPr lang="en-GB" sz="1400" b="1" dirty="0"/>
              <a:t>Dame Carol Black review has generated enormous network of good practice, sharing forums and opened new doors into treatment, recovery and maintenance roles</a:t>
            </a:r>
          </a:p>
          <a:p>
            <a:pPr marL="459" indent="0">
              <a:buNone/>
            </a:pPr>
            <a:endParaRPr lang="en-GB" sz="1400" b="1" dirty="0"/>
          </a:p>
          <a:p>
            <a:r>
              <a:rPr lang="en-GB" sz="1400" b="1" dirty="0"/>
              <a:t>Focus on wider recovery capital components and determinants – Housing, ETE, Mental Health &amp; DWP</a:t>
            </a:r>
          </a:p>
          <a:p>
            <a:endParaRPr lang="en-GB" sz="1400" b="1" dirty="0"/>
          </a:p>
          <a:p>
            <a:r>
              <a:rPr lang="en-GB" sz="1400" b="1" dirty="0"/>
              <a:t>Effective use of probation funding to facilitate enhanced recovery support for community service users and prison leavers</a:t>
            </a:r>
          </a:p>
          <a:p>
            <a:pPr lvl="1"/>
            <a:endParaRPr lang="en-GB" dirty="0"/>
          </a:p>
          <a:p>
            <a:pPr lvl="1"/>
            <a:endParaRPr lang="en-GB" dirty="0"/>
          </a:p>
          <a:p>
            <a:pPr lvl="1"/>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2E213BF0-1016-C483-DA78-9D7672269A65}"/>
              </a:ext>
            </a:extLst>
          </p:cNvPr>
          <p:cNvSpPr>
            <a:spLocks noGrp="1"/>
          </p:cNvSpPr>
          <p:nvPr>
            <p:ph type="sldNum" sz="quarter" idx="10"/>
          </p:nvPr>
        </p:nvSpPr>
        <p:spPr/>
        <p:txBody>
          <a:bodyPr/>
          <a:lstStyle/>
          <a:p>
            <a:pPr>
              <a:defRPr/>
            </a:pPr>
            <a:fld id="{97CB9237-02B3-4C4D-98E5-360E3BEDF12C}" type="slidenum">
              <a:rPr lang="en-GB" smtClean="0">
                <a:solidFill>
                  <a:prstClr val="white"/>
                </a:solidFill>
              </a:rPr>
              <a:pPr>
                <a:defRPr/>
              </a:pPr>
              <a:t>3</a:t>
            </a:fld>
            <a:endParaRPr lang="en-GB">
              <a:solidFill>
                <a:prstClr val="white"/>
              </a:solidFill>
            </a:endParaRPr>
          </a:p>
        </p:txBody>
      </p:sp>
      <p:pic>
        <p:nvPicPr>
          <p:cNvPr id="8" name="Picture 7">
            <a:extLst>
              <a:ext uri="{FF2B5EF4-FFF2-40B4-BE49-F238E27FC236}">
                <a16:creationId xmlns:a16="http://schemas.microsoft.com/office/drawing/2014/main" id="{29E68BDB-C859-F35D-0565-D9313AE16FCF}"/>
              </a:ext>
            </a:extLst>
          </p:cNvPr>
          <p:cNvPicPr>
            <a:picLocks noChangeAspect="1"/>
          </p:cNvPicPr>
          <p:nvPr/>
        </p:nvPicPr>
        <p:blipFill>
          <a:blip r:embed="rId3"/>
          <a:stretch>
            <a:fillRect/>
          </a:stretch>
        </p:blipFill>
        <p:spPr>
          <a:xfrm>
            <a:off x="2312783" y="1587159"/>
            <a:ext cx="7999173" cy="3743256"/>
          </a:xfrm>
          <a:prstGeom prst="rect">
            <a:avLst/>
          </a:prstGeom>
        </p:spPr>
      </p:pic>
      <p:grpSp>
        <p:nvGrpSpPr>
          <p:cNvPr id="5" name="Group 4">
            <a:extLst>
              <a:ext uri="{FF2B5EF4-FFF2-40B4-BE49-F238E27FC236}">
                <a16:creationId xmlns:a16="http://schemas.microsoft.com/office/drawing/2014/main" id="{45A949C0-B8EB-9EB6-602C-30C440BFEA3E}"/>
              </a:ext>
            </a:extLst>
          </p:cNvPr>
          <p:cNvGrpSpPr/>
          <p:nvPr/>
        </p:nvGrpSpPr>
        <p:grpSpPr>
          <a:xfrm>
            <a:off x="2869228" y="5330415"/>
            <a:ext cx="5552417" cy="1209521"/>
            <a:chOff x="2869228" y="5330415"/>
            <a:chExt cx="5552417" cy="1209521"/>
          </a:xfrm>
        </p:grpSpPr>
        <p:pic>
          <p:nvPicPr>
            <p:cNvPr id="9" name="Picture 8">
              <a:extLst>
                <a:ext uri="{FF2B5EF4-FFF2-40B4-BE49-F238E27FC236}">
                  <a16:creationId xmlns:a16="http://schemas.microsoft.com/office/drawing/2014/main" id="{7B51CEF9-86C2-0F01-4D28-378F87CB692B}"/>
                </a:ext>
              </a:extLst>
            </p:cNvPr>
            <p:cNvPicPr>
              <a:picLocks noChangeAspect="1"/>
            </p:cNvPicPr>
            <p:nvPr/>
          </p:nvPicPr>
          <p:blipFill>
            <a:blip r:embed="rId4"/>
            <a:stretch>
              <a:fillRect/>
            </a:stretch>
          </p:blipFill>
          <p:spPr>
            <a:xfrm>
              <a:off x="4334490" y="5418324"/>
              <a:ext cx="2236843" cy="1079558"/>
            </a:xfrm>
            <a:prstGeom prst="rect">
              <a:avLst/>
            </a:prstGeom>
          </p:spPr>
        </p:pic>
        <p:pic>
          <p:nvPicPr>
            <p:cNvPr id="11" name="Picture 10">
              <a:extLst>
                <a:ext uri="{FF2B5EF4-FFF2-40B4-BE49-F238E27FC236}">
                  <a16:creationId xmlns:a16="http://schemas.microsoft.com/office/drawing/2014/main" id="{63E0BBAC-1514-93D9-2B5E-837A3B62548E}"/>
                </a:ext>
              </a:extLst>
            </p:cNvPr>
            <p:cNvPicPr>
              <a:picLocks noChangeAspect="1"/>
            </p:cNvPicPr>
            <p:nvPr/>
          </p:nvPicPr>
          <p:blipFill>
            <a:blip r:embed="rId5"/>
            <a:stretch>
              <a:fillRect/>
            </a:stretch>
          </p:blipFill>
          <p:spPr>
            <a:xfrm>
              <a:off x="2869228" y="5365048"/>
              <a:ext cx="1653546" cy="1174888"/>
            </a:xfrm>
            <a:prstGeom prst="rect">
              <a:avLst/>
            </a:prstGeom>
          </p:spPr>
        </p:pic>
        <p:pic>
          <p:nvPicPr>
            <p:cNvPr id="12" name="Picture 11">
              <a:extLst>
                <a:ext uri="{FF2B5EF4-FFF2-40B4-BE49-F238E27FC236}">
                  <a16:creationId xmlns:a16="http://schemas.microsoft.com/office/drawing/2014/main" id="{A5A8958B-00BA-7424-DF03-CCE593B925A5}"/>
                </a:ext>
              </a:extLst>
            </p:cNvPr>
            <p:cNvPicPr>
              <a:picLocks noChangeAspect="1"/>
            </p:cNvPicPr>
            <p:nvPr/>
          </p:nvPicPr>
          <p:blipFill>
            <a:blip r:embed="rId6"/>
            <a:stretch>
              <a:fillRect/>
            </a:stretch>
          </p:blipFill>
          <p:spPr>
            <a:xfrm>
              <a:off x="7236314" y="5330415"/>
              <a:ext cx="1185331" cy="1185331"/>
            </a:xfrm>
            <a:prstGeom prst="rect">
              <a:avLst/>
            </a:prstGeom>
          </p:spPr>
        </p:pic>
      </p:grpSp>
    </p:spTree>
    <p:extLst>
      <p:ext uri="{BB962C8B-B14F-4D97-AF65-F5344CB8AC3E}">
        <p14:creationId xmlns:p14="http://schemas.microsoft.com/office/powerpoint/2010/main" val="22117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F9BB-38CC-4124-A569-3353D54412DA}"/>
              </a:ext>
            </a:extLst>
          </p:cNvPr>
          <p:cNvSpPr>
            <a:spLocks noGrp="1"/>
          </p:cNvSpPr>
          <p:nvPr>
            <p:ph type="title"/>
          </p:nvPr>
        </p:nvSpPr>
        <p:spPr/>
        <p:txBody>
          <a:bodyPr/>
          <a:lstStyle/>
          <a:p>
            <a:r>
              <a:rPr lang="en-GB" sz="2400"/>
              <a:t>What the framework will provide for clients via the Probation service</a:t>
            </a:r>
          </a:p>
        </p:txBody>
      </p:sp>
      <p:sp>
        <p:nvSpPr>
          <p:cNvPr id="3" name="Content Placeholder 2">
            <a:extLst>
              <a:ext uri="{FF2B5EF4-FFF2-40B4-BE49-F238E27FC236}">
                <a16:creationId xmlns:a16="http://schemas.microsoft.com/office/drawing/2014/main" id="{CE952FE7-05BE-DA7C-8D55-05D7A57659F5}"/>
              </a:ext>
            </a:extLst>
          </p:cNvPr>
          <p:cNvSpPr>
            <a:spLocks noGrp="1"/>
          </p:cNvSpPr>
          <p:nvPr>
            <p:ph idx="1"/>
          </p:nvPr>
        </p:nvSpPr>
        <p:spPr>
          <a:xfrm>
            <a:off x="757961" y="813814"/>
            <a:ext cx="11133667" cy="5051639"/>
          </a:xfrm>
        </p:spPr>
        <p:txBody>
          <a:bodyPr/>
          <a:lstStyle/>
          <a:p>
            <a:pPr marL="459" indent="0">
              <a:buNone/>
            </a:pPr>
            <a:endParaRPr lang="en-GB" dirty="0"/>
          </a:p>
          <a:p>
            <a:pPr marL="459" indent="0">
              <a:buNone/>
            </a:pPr>
            <a:endParaRPr lang="en-GB" sz="1600" b="1" dirty="0"/>
          </a:p>
          <a:p>
            <a:r>
              <a:rPr lang="en-GB" sz="1600" b="1" dirty="0"/>
              <a:t>Workforce that understand the importance of recognising and understanding diversity of needs</a:t>
            </a:r>
          </a:p>
          <a:p>
            <a:r>
              <a:rPr lang="en-GB" sz="1600" b="1" dirty="0"/>
              <a:t>Shapes training which will provide strong baseline knowledge around drug and alcohol but access to SME’s through partnerships</a:t>
            </a:r>
          </a:p>
          <a:p>
            <a:r>
              <a:rPr lang="en-GB" sz="1600" b="1" dirty="0"/>
              <a:t>Promoting the tools at practitioner disposal e.g.  CSTR’s / Treatment supporting Alcohol Tags</a:t>
            </a:r>
          </a:p>
          <a:p>
            <a:r>
              <a:rPr lang="en-GB" sz="1600" b="1" dirty="0"/>
              <a:t>Uses our EPOP (Engaging People on Probation) to promote recovery through LE connections</a:t>
            </a:r>
          </a:p>
          <a:p>
            <a:r>
              <a:rPr lang="en-GB" sz="1600" b="1" dirty="0"/>
              <a:t>Building recovery capital through our wider partnership services</a:t>
            </a:r>
          </a:p>
          <a:p>
            <a:pPr marL="459" indent="0">
              <a:buNone/>
            </a:pPr>
            <a:endParaRPr lang="en-GB" dirty="0"/>
          </a:p>
          <a:p>
            <a:pPr marL="459" indent="0">
              <a:buNone/>
            </a:pPr>
            <a:endParaRPr lang="en-GB" dirty="0"/>
          </a:p>
          <a:p>
            <a:pPr marL="270272" lvl="2" indent="0">
              <a:buNone/>
            </a:pPr>
            <a:endParaRPr lang="en-GB" dirty="0"/>
          </a:p>
          <a:p>
            <a:endParaRPr lang="en-GB" dirty="0"/>
          </a:p>
          <a:p>
            <a:pPr marL="459" indent="0">
              <a:buNone/>
            </a:pPr>
            <a:r>
              <a:rPr lang="en-GB" sz="1600" b="1" dirty="0"/>
              <a:t>They see a system that: </a:t>
            </a:r>
          </a:p>
          <a:p>
            <a:pPr lvl="2"/>
            <a:r>
              <a:rPr lang="en-GB" sz="1600" b="1" dirty="0"/>
              <a:t>Focuses on individual needs</a:t>
            </a:r>
          </a:p>
          <a:p>
            <a:pPr lvl="2"/>
            <a:r>
              <a:rPr lang="en-GB" sz="1600" b="1" dirty="0"/>
              <a:t>Listens</a:t>
            </a:r>
          </a:p>
          <a:p>
            <a:pPr lvl="2"/>
            <a:r>
              <a:rPr lang="en-GB" sz="1600" b="1" dirty="0"/>
              <a:t>Talks effectively, with aligned goals and shared objectives for the people they work with</a:t>
            </a:r>
          </a:p>
          <a:p>
            <a:pPr lvl="2"/>
            <a:r>
              <a:rPr lang="en-GB" sz="1600" b="1" dirty="0"/>
              <a:t>Demonstrates through practice the link between recovery and desistance </a:t>
            </a:r>
          </a:p>
          <a:p>
            <a:pPr marL="459" indent="0">
              <a:buNone/>
            </a:pPr>
            <a:endParaRPr lang="en-GB" sz="1600" b="1" dirty="0"/>
          </a:p>
          <a:p>
            <a:pPr marL="459" indent="0">
              <a:buNone/>
            </a:pPr>
            <a:r>
              <a:rPr lang="en-GB" sz="1600" b="1" dirty="0"/>
              <a:t>Results in an engagement that is built on trust as well as little bit of a leap of faith</a:t>
            </a:r>
            <a:endParaRPr lang="en-GB" sz="1600" dirty="0"/>
          </a:p>
        </p:txBody>
      </p:sp>
      <p:sp>
        <p:nvSpPr>
          <p:cNvPr id="4" name="Slide Number Placeholder 3">
            <a:extLst>
              <a:ext uri="{FF2B5EF4-FFF2-40B4-BE49-F238E27FC236}">
                <a16:creationId xmlns:a16="http://schemas.microsoft.com/office/drawing/2014/main" id="{D1D683D8-5122-0624-BE8C-71335B889115}"/>
              </a:ext>
            </a:extLst>
          </p:cNvPr>
          <p:cNvSpPr>
            <a:spLocks noGrp="1"/>
          </p:cNvSpPr>
          <p:nvPr>
            <p:ph type="sldNum" sz="quarter" idx="10"/>
          </p:nvPr>
        </p:nvSpPr>
        <p:spPr/>
        <p:txBody>
          <a:bodyPr/>
          <a:lstStyle/>
          <a:p>
            <a:pPr>
              <a:defRPr/>
            </a:pPr>
            <a:fld id="{97CB9237-02B3-4C4D-98E5-360E3BEDF12C}" type="slidenum">
              <a:rPr lang="en-GB" smtClean="0">
                <a:solidFill>
                  <a:prstClr val="white"/>
                </a:solidFill>
              </a:rPr>
              <a:pPr>
                <a:defRPr/>
              </a:pPr>
              <a:t>4</a:t>
            </a:fld>
            <a:endParaRPr lang="en-GB">
              <a:solidFill>
                <a:prstClr val="white"/>
              </a:solidFill>
            </a:endParaRPr>
          </a:p>
        </p:txBody>
      </p:sp>
      <p:sp>
        <p:nvSpPr>
          <p:cNvPr id="7" name="Title 1">
            <a:extLst>
              <a:ext uri="{FF2B5EF4-FFF2-40B4-BE49-F238E27FC236}">
                <a16:creationId xmlns:a16="http://schemas.microsoft.com/office/drawing/2014/main" id="{BF4BCD8C-A041-EBF2-74A1-3B630BAA5D4D}"/>
              </a:ext>
            </a:extLst>
          </p:cNvPr>
          <p:cNvSpPr txBox="1">
            <a:spLocks/>
          </p:cNvSpPr>
          <p:nvPr/>
        </p:nvSpPr>
        <p:spPr bwMode="auto">
          <a:xfrm>
            <a:off x="528001" y="3333221"/>
            <a:ext cx="11131200" cy="51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135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1875"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1875"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1875"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1875" b="1">
                <a:solidFill>
                  <a:schemeClr val="tx2"/>
                </a:solidFill>
                <a:latin typeface="Arial" panose="020B0604020202020204" pitchFamily="34" charset="0"/>
              </a:defRPr>
            </a:lvl5pPr>
            <a:lvl6pPr marL="342900" algn="l" rtl="0" eaLnBrk="1" fontAlgn="base" hangingPunct="1">
              <a:lnSpc>
                <a:spcPct val="90000"/>
              </a:lnSpc>
              <a:spcBef>
                <a:spcPct val="0"/>
              </a:spcBef>
              <a:spcAft>
                <a:spcPct val="0"/>
              </a:spcAft>
              <a:defRPr sz="1875" b="1">
                <a:solidFill>
                  <a:schemeClr val="tx2"/>
                </a:solidFill>
                <a:latin typeface="Arial" panose="020B0604020202020204" pitchFamily="34" charset="0"/>
              </a:defRPr>
            </a:lvl6pPr>
            <a:lvl7pPr marL="685800" algn="l" rtl="0" eaLnBrk="1" fontAlgn="base" hangingPunct="1">
              <a:lnSpc>
                <a:spcPct val="90000"/>
              </a:lnSpc>
              <a:spcBef>
                <a:spcPct val="0"/>
              </a:spcBef>
              <a:spcAft>
                <a:spcPct val="0"/>
              </a:spcAft>
              <a:defRPr sz="1875" b="1">
                <a:solidFill>
                  <a:schemeClr val="tx2"/>
                </a:solidFill>
                <a:latin typeface="Arial" panose="020B0604020202020204" pitchFamily="34" charset="0"/>
              </a:defRPr>
            </a:lvl7pPr>
            <a:lvl8pPr marL="1028700" algn="l" rtl="0" eaLnBrk="1" fontAlgn="base" hangingPunct="1">
              <a:lnSpc>
                <a:spcPct val="90000"/>
              </a:lnSpc>
              <a:spcBef>
                <a:spcPct val="0"/>
              </a:spcBef>
              <a:spcAft>
                <a:spcPct val="0"/>
              </a:spcAft>
              <a:defRPr sz="1875" b="1">
                <a:solidFill>
                  <a:schemeClr val="tx2"/>
                </a:solidFill>
                <a:latin typeface="Arial" panose="020B0604020202020204" pitchFamily="34" charset="0"/>
              </a:defRPr>
            </a:lvl8pPr>
            <a:lvl9pPr marL="1371600" algn="l" rtl="0" eaLnBrk="1" fontAlgn="base" hangingPunct="1">
              <a:lnSpc>
                <a:spcPct val="90000"/>
              </a:lnSpc>
              <a:spcBef>
                <a:spcPct val="0"/>
              </a:spcBef>
              <a:spcAft>
                <a:spcPct val="0"/>
              </a:spcAft>
              <a:defRPr sz="1875" b="1">
                <a:solidFill>
                  <a:schemeClr val="tx2"/>
                </a:solidFill>
                <a:latin typeface="Arial" panose="020B0604020202020204" pitchFamily="34" charset="0"/>
              </a:defRPr>
            </a:lvl9pPr>
          </a:lstStyle>
          <a:p>
            <a:r>
              <a:rPr lang="en-GB" sz="2400" dirty="0"/>
              <a:t>What the framework will feel like for clients</a:t>
            </a:r>
          </a:p>
        </p:txBody>
      </p:sp>
    </p:spTree>
    <p:extLst>
      <p:ext uri="{BB962C8B-B14F-4D97-AF65-F5344CB8AC3E}">
        <p14:creationId xmlns:p14="http://schemas.microsoft.com/office/powerpoint/2010/main" val="26505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500"/>
                                        <p:tgtEl>
                                          <p:spTgt spid="3">
                                            <p:txEl>
                                              <p:pRg st="13" end="1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4" end="14"/>
                                            </p:txEl>
                                          </p:spTgt>
                                        </p:tgtEl>
                                        <p:attrNameLst>
                                          <p:attrName>style.visibility</p:attrName>
                                        </p:attrNameLst>
                                      </p:cBhvr>
                                      <p:to>
                                        <p:strVal val="visible"/>
                                      </p:to>
                                    </p:set>
                                    <p:animEffect transition="in" filter="fade">
                                      <p:cBhvr>
                                        <p:cTn id="38" dur="500"/>
                                        <p:tgtEl>
                                          <p:spTgt spid="3">
                                            <p:txEl>
                                              <p:pRg st="14" end="14"/>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animEffect transition="in" filter="fade">
                                      <p:cBhvr>
                                        <p:cTn id="41" dur="500"/>
                                        <p:tgtEl>
                                          <p:spTgt spid="3">
                                            <p:txEl>
                                              <p:pRg st="15" end="1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7" end="17"/>
                                            </p:txEl>
                                          </p:spTgt>
                                        </p:tgtEl>
                                        <p:attrNameLst>
                                          <p:attrName>style.visibility</p:attrName>
                                        </p:attrNameLst>
                                      </p:cBhvr>
                                      <p:to>
                                        <p:strVal val="visible"/>
                                      </p:to>
                                    </p:set>
                                    <p:animEffect transition="in" filter="fade">
                                      <p:cBhvr>
                                        <p:cTn id="44"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CB7BAF9-5C0A-C5FC-BF04-57DBF4B07539}"/>
              </a:ext>
            </a:extLst>
          </p:cNvPr>
          <p:cNvPicPr>
            <a:picLocks noChangeAspect="1"/>
          </p:cNvPicPr>
          <p:nvPr/>
        </p:nvPicPr>
        <p:blipFill>
          <a:blip r:embed="rId2"/>
          <a:stretch>
            <a:fillRect/>
          </a:stretch>
        </p:blipFill>
        <p:spPr>
          <a:xfrm>
            <a:off x="1583211" y="440676"/>
            <a:ext cx="8844644" cy="5755467"/>
          </a:xfrm>
          <a:prstGeom prst="rect">
            <a:avLst/>
          </a:prstGeom>
        </p:spPr>
      </p:pic>
      <p:sp>
        <p:nvSpPr>
          <p:cNvPr id="5" name="TextBox 4">
            <a:extLst>
              <a:ext uri="{FF2B5EF4-FFF2-40B4-BE49-F238E27FC236}">
                <a16:creationId xmlns:a16="http://schemas.microsoft.com/office/drawing/2014/main" id="{33A0B097-AC11-DDA0-BFCE-991498D2FB7D}"/>
              </a:ext>
            </a:extLst>
          </p:cNvPr>
          <p:cNvSpPr txBox="1"/>
          <p:nvPr/>
        </p:nvSpPr>
        <p:spPr>
          <a:xfrm>
            <a:off x="9363349" y="5620051"/>
            <a:ext cx="2490880" cy="400110"/>
          </a:xfrm>
          <a:prstGeom prst="rect">
            <a:avLst/>
          </a:prstGeom>
          <a:noFill/>
        </p:spPr>
        <p:txBody>
          <a:bodyPr wrap="square">
            <a:spAutoFit/>
          </a:bodyPr>
          <a:lstStyle/>
          <a:p>
            <a:r>
              <a:rPr lang="en-GB" sz="1000" dirty="0"/>
              <a:t>Hazel </a:t>
            </a:r>
            <a:r>
              <a:rPr lang="en-GB" sz="1000" dirty="0" err="1"/>
              <a:t>Kemshall</a:t>
            </a:r>
            <a:r>
              <a:rPr lang="en-GB" sz="1000" dirty="0"/>
              <a:t>, HMI Probation, justice capital, Kieran McCartan, recovery</a:t>
            </a:r>
          </a:p>
        </p:txBody>
      </p:sp>
    </p:spTree>
    <p:extLst>
      <p:ext uri="{BB962C8B-B14F-4D97-AF65-F5344CB8AC3E}">
        <p14:creationId xmlns:p14="http://schemas.microsoft.com/office/powerpoint/2010/main" val="871860779"/>
      </p:ext>
    </p:extLst>
  </p:cSld>
  <p:clrMapOvr>
    <a:masterClrMapping/>
  </p:clrMapOvr>
</p:sld>
</file>

<file path=ppt/theme/theme1.xml><?xml version="1.0" encoding="utf-8"?>
<a:theme xmlns:a="http://schemas.openxmlformats.org/drawingml/2006/main" name="2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3162_HMPPS_CAP_HMPPS-PowerPoint-Template-Standard-v1-300317 (002) [Read-Only] [Compatibility Mode]" id="{034F791F-AA14-4BF1-8D83-1632792A8094}" vid="{2B033907-248E-44B1-824D-EAE494ECF8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58520391819C42ABC8890611F1E0E6" ma:contentTypeVersion="4" ma:contentTypeDescription="Create a new document." ma:contentTypeScope="" ma:versionID="ca2283d3594d001352fb6bb695a30a8a">
  <xsd:schema xmlns:xsd="http://www.w3.org/2001/XMLSchema" xmlns:xs="http://www.w3.org/2001/XMLSchema" xmlns:p="http://schemas.microsoft.com/office/2006/metadata/properties" xmlns:ns2="6c9453ac-1439-443b-a762-6c19dbe62515" targetNamespace="http://schemas.microsoft.com/office/2006/metadata/properties" ma:root="true" ma:fieldsID="8b33db0d0cc2b0b6f36d777ec2d3a8c6" ns2:_="">
    <xsd:import namespace="6c9453ac-1439-443b-a762-6c19dbe625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9453ac-1439-443b-a762-6c19dbe62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9DEB2B-85D7-4659-93F4-5D3A0C288834}">
  <ds:schemaRefs>
    <ds:schemaRef ds:uri="http://schemas.microsoft.com/sharepoint/v3/contenttype/forms"/>
  </ds:schemaRefs>
</ds:datastoreItem>
</file>

<file path=customXml/itemProps2.xml><?xml version="1.0" encoding="utf-8"?>
<ds:datastoreItem xmlns:ds="http://schemas.openxmlformats.org/officeDocument/2006/customXml" ds:itemID="{07290C85-19FC-4213-B4FA-CB27CA80F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9453ac-1439-443b-a762-6c19dbe625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AB6C53-DFDB-491D-B00E-7C344880F648}">
  <ds:schemaRefs>
    <ds:schemaRef ds:uri="http://schemas.microsoft.com/office/2006/metadata/properties"/>
    <ds:schemaRef ds:uri="http://purl.org/dc/elements/1.1/"/>
    <ds:schemaRef ds:uri="http://schemas.microsoft.com/office/2006/documentManagement/types"/>
    <ds:schemaRef ds:uri="6c9453ac-1439-443b-a762-6c19dbe62515"/>
    <ds:schemaRef ds:uri="http://schemas.microsoft.com/office/infopath/2007/PartnerControls"/>
    <ds:schemaRef ds:uri="http://www.w3.org/XML/1998/namespace"/>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3815</TotalTime>
  <Words>525</Words>
  <Application>Microsoft Office PowerPoint</Application>
  <PresentationFormat>Widescreen</PresentationFormat>
  <Paragraphs>61</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Calibri</vt:lpstr>
      <vt:lpstr>Courier New</vt:lpstr>
      <vt:lpstr>2_Office Theme</vt:lpstr>
      <vt:lpstr>Probation and the Operational Framework  A Health and Justice Partnership Perspective  </vt:lpstr>
      <vt:lpstr>Health and Justice Strategic Framework from Government</vt:lpstr>
      <vt:lpstr>      The transition to community and probation      Working in partnership to build and sustain recovery capital</vt:lpstr>
      <vt:lpstr>What the framework will provide for clients via the Probation service</vt:lpstr>
      <vt:lpstr>PowerPoint Presentation</vt:lpstr>
    </vt:vector>
  </TitlesOfParts>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HMPPS Rehabilitation Strategy</dc:title>
  <dc:creator>Hughes, Tracy</dc:creator>
  <cp:lastModifiedBy>Roberts, Tim</cp:lastModifiedBy>
  <cp:revision>11</cp:revision>
  <dcterms:created xsi:type="dcterms:W3CDTF">2023-10-04T11:52:01Z</dcterms:created>
  <dcterms:modified xsi:type="dcterms:W3CDTF">2025-03-05T08:56:07Z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0x0101003E58520391819C42ABC8890611F1E0E6</vt:lpwstr>
  </property>
  <property fmtid="{D5CDD505-2E9C-101B-9397-08002B2CF9AE}" pid="3" name="MSIP_Label_9a319762-adef-4208-8d70-dac57139920b_Enabled">
    <vt:lpwstr>true</vt:lpwstr>
  </property>
  <property fmtid="{D5CDD505-2E9C-101B-9397-08002B2CF9AE}" pid="4" name="MSIP_Label_9a319762-adef-4208-8d70-dac57139920b_SetDate">
    <vt:lpwstr>2024-07-24T13:18:58Z</vt:lpwstr>
  </property>
  <property fmtid="{D5CDD505-2E9C-101B-9397-08002B2CF9AE}" pid="5" name="MSIP_Label_9a319762-adef-4208-8d70-dac57139920b_Method">
    <vt:lpwstr>Privileged</vt:lpwstr>
  </property>
  <property fmtid="{D5CDD505-2E9C-101B-9397-08002B2CF9AE}" pid="6" name="MSIP_Label_9a319762-adef-4208-8d70-dac57139920b_Name">
    <vt:lpwstr>OFFICIAL - MOJ USE ONLY</vt:lpwstr>
  </property>
  <property fmtid="{D5CDD505-2E9C-101B-9397-08002B2CF9AE}" pid="7" name="MSIP_Label_9a319762-adef-4208-8d70-dac57139920b_SiteId">
    <vt:lpwstr>c6874728-71e6-41fe-a9e1-2e8c36776ad8</vt:lpwstr>
  </property>
  <property fmtid="{D5CDD505-2E9C-101B-9397-08002B2CF9AE}" pid="8" name="MSIP_Label_9a319762-adef-4208-8d70-dac57139920b_ActionId">
    <vt:lpwstr>140bf99d-3e15-46ce-9b0b-d19e559bb021</vt:lpwstr>
  </property>
  <property fmtid="{D5CDD505-2E9C-101B-9397-08002B2CF9AE}" pid="9" name="MSIP_Label_9a319762-adef-4208-8d70-dac57139920b_ContentBits">
    <vt:lpwstr>3</vt:lpwstr>
  </property>
  <property fmtid="{D5CDD505-2E9C-101B-9397-08002B2CF9AE}" pid="10" name="ClassificationContentMarkingFooterLocations">
    <vt:lpwstr>2_Office Theme:5</vt:lpwstr>
  </property>
  <property fmtid="{D5CDD505-2E9C-101B-9397-08002B2CF9AE}" pid="11" name="ClassificationContentMarkingFooterText">
    <vt:lpwstr>OFFICIAL - MOJ USE ONLY</vt:lpwstr>
  </property>
  <property fmtid="{D5CDD505-2E9C-101B-9397-08002B2CF9AE}" pid="12" name="ClassificationContentMarkingHeaderLocations">
    <vt:lpwstr>2_Office Theme:4</vt:lpwstr>
  </property>
  <property fmtid="{D5CDD505-2E9C-101B-9397-08002B2CF9AE}" pid="13" name="ClassificationContentMarkingHeaderText">
    <vt:lpwstr>OFFICIAL - MOJ USE ONLY</vt:lpwstr>
  </property>
</Properties>
</file>