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  <p:sldMasterId id="2147483722" r:id="rId5"/>
  </p:sldMasterIdLst>
  <p:notesMasterIdLst>
    <p:notesMasterId r:id="rId10"/>
  </p:notesMasterIdLst>
  <p:handoutMasterIdLst>
    <p:handoutMasterId r:id="rId11"/>
  </p:handoutMasterIdLst>
  <p:sldIdLst>
    <p:sldId id="499" r:id="rId6"/>
    <p:sldId id="501" r:id="rId7"/>
    <p:sldId id="262" r:id="rId8"/>
    <p:sldId id="271" r:id="rId9"/>
  </p:sldIdLst>
  <p:sldSz cx="12192000" cy="6858000"/>
  <p:notesSz cx="6797675" cy="9928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6F84E24-86AE-4DEA-A230-A8B7473C9EED}">
          <p14:sldIdLst>
            <p14:sldId id="499"/>
            <p14:sldId id="501"/>
            <p14:sldId id="262"/>
            <p14:sldId id="27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21D0D24-4263-C142-BBEF-934385913881}" name="Byrne-Thompson, Geri | She/Hers" initials="BTG|S" userId="S::Geri.Byrne-Thompson@justice.gov.uk::100d40d7-bac9-4b3f-9f31-6525281ba480" providerId="AD"/>
  <p188:author id="{95A9805F-6BFD-46F1-6758-E11C6B56E933}" name="Austin, Charles | He/His" initials="AC|H" userId="S::Charles.Austin@justice.gov.uk::3c184b20-a838-4ab9-8e43-39d7f7341398" providerId="AD"/>
  <p188:author id="{86A5B66E-113A-861E-B996-EEB5545BDC32}" name="O'Connell, Katie" initials="OK" userId="S::Katie.OConnell@justice.gov.uk::435e44ae-07a1-4514-8bfd-5998f9bc4c26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Disbury, Joshua" initials="DJ" lastIdx="4" clrIdx="6">
    <p:extLst>
      <p:ext uri="{19B8F6BF-5375-455C-9EA6-DF929625EA0E}">
        <p15:presenceInfo xmlns:p15="http://schemas.microsoft.com/office/powerpoint/2012/main" userId="S::Joshua.Disbury@justice.gov.uk::9ccedc0c-1e00-495a-afbc-08aff3632d28" providerId="AD"/>
      </p:ext>
    </p:extLst>
  </p:cmAuthor>
  <p:cmAuthor id="1" name="Verlot, Marc [NOMS]" initials="VM[" lastIdx="5" clrIdx="0">
    <p:extLst>
      <p:ext uri="{19B8F6BF-5375-455C-9EA6-DF929625EA0E}">
        <p15:presenceInfo xmlns:p15="http://schemas.microsoft.com/office/powerpoint/2012/main" userId="Verlot, Marc [NOMS]" providerId="None"/>
      </p:ext>
    </p:extLst>
  </p:cmAuthor>
  <p:cmAuthor id="8" name="O'Sullivan, Jack" initials="OJ" lastIdx="3" clrIdx="7">
    <p:extLst>
      <p:ext uri="{19B8F6BF-5375-455C-9EA6-DF929625EA0E}">
        <p15:presenceInfo xmlns:p15="http://schemas.microsoft.com/office/powerpoint/2012/main" userId="S::Jack.O'Sullivan@justice.gov.uk::d2041852-5d45-43fe-bec1-1820304a7b9b" providerId="AD"/>
      </p:ext>
    </p:extLst>
  </p:cmAuthor>
  <p:cmAuthor id="2" name="Elliott, Victoria [NOMS]" initials="EV[" lastIdx="18" clrIdx="1">
    <p:extLst>
      <p:ext uri="{19B8F6BF-5375-455C-9EA6-DF929625EA0E}">
        <p15:presenceInfo xmlns:p15="http://schemas.microsoft.com/office/powerpoint/2012/main" userId="Elliott, Victoria [NOMS]" providerId="None"/>
      </p:ext>
    </p:extLst>
  </p:cmAuthor>
  <p:cmAuthor id="9" name="Hodge, Rachel" initials="HR" lastIdx="1" clrIdx="8">
    <p:extLst>
      <p:ext uri="{19B8F6BF-5375-455C-9EA6-DF929625EA0E}">
        <p15:presenceInfo xmlns:p15="http://schemas.microsoft.com/office/powerpoint/2012/main" userId="S::Rachel.Hodge@justice.gov.uk::bb5d958e-778c-4594-8ed0-cb5c0882428e" providerId="AD"/>
      </p:ext>
    </p:extLst>
  </p:cmAuthor>
  <p:cmAuthor id="3" name="Robinson, Tanya" initials="RT" lastIdx="3" clrIdx="2">
    <p:extLst>
      <p:ext uri="{19B8F6BF-5375-455C-9EA6-DF929625EA0E}">
        <p15:presenceInfo xmlns:p15="http://schemas.microsoft.com/office/powerpoint/2012/main" userId="S-1-5-21-2002062289-2020709010-4147574693-347892" providerId="AD"/>
      </p:ext>
    </p:extLst>
  </p:cmAuthor>
  <p:cmAuthor id="4" name="Laing, Catriona (MoJ Prisons)" initials="LC(P" lastIdx="8" clrIdx="3">
    <p:extLst>
      <p:ext uri="{19B8F6BF-5375-455C-9EA6-DF929625EA0E}">
        <p15:presenceInfo xmlns:p15="http://schemas.microsoft.com/office/powerpoint/2012/main" userId="S-1-5-21-2002062289-2020709010-4147574693-397321" providerId="AD"/>
      </p:ext>
    </p:extLst>
  </p:cmAuthor>
  <p:cmAuthor id="5" name="Coccia, Sarah [HMPS]" initials="CS[" lastIdx="7" clrIdx="4">
    <p:extLst>
      <p:ext uri="{19B8F6BF-5375-455C-9EA6-DF929625EA0E}">
        <p15:presenceInfo xmlns:p15="http://schemas.microsoft.com/office/powerpoint/2012/main" userId="Coccia, Sarah [HMPS]" providerId="None"/>
      </p:ext>
    </p:extLst>
  </p:cmAuthor>
  <p:cmAuthor id="6" name="McKnight, Sarah [NOMS]" initials="MS[" lastIdx="5" clrIdx="5">
    <p:extLst>
      <p:ext uri="{19B8F6BF-5375-455C-9EA6-DF929625EA0E}">
        <p15:presenceInfo xmlns:p15="http://schemas.microsoft.com/office/powerpoint/2012/main" userId="S::Sarah.McKnight@justice.gov.uk::46a1ea44-689b-4c9c-830d-ffc077c0ec4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3018"/>
    <a:srgbClr val="FFCC4C"/>
    <a:srgbClr val="CC9900"/>
    <a:srgbClr val="A2B969"/>
    <a:srgbClr val="063951"/>
    <a:srgbClr val="0A5E84"/>
    <a:srgbClr val="006600"/>
    <a:srgbClr val="C96F07"/>
    <a:srgbClr val="595959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9D07BF-7690-4835-AE29-1544868A1E17}" v="180" dt="2025-02-24T10:37:26.582"/>
    <p1510:client id="{ACD9C119-7C47-47C3-9EA7-6DBBB4BB1CAC}" v="1" dt="2025-02-24T09:05:33.4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0176" autoAdjust="0"/>
  </p:normalViewPr>
  <p:slideViewPr>
    <p:cSldViewPr snapToGrid="0">
      <p:cViewPr varScale="1">
        <p:scale>
          <a:sx n="60" d="100"/>
          <a:sy n="60" d="100"/>
        </p:scale>
        <p:origin x="884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commentAuthors" Target="commentAuthor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4"/>
            <a:ext cx="2946400" cy="498475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l">
              <a:defRPr sz="1200"/>
            </a:lvl1pPr>
          </a:lstStyle>
          <a:p>
            <a:r>
              <a:rPr lang="en-GB"/>
              <a:t>FINAL DRAFT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4"/>
            <a:ext cx="2946400" cy="498475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r">
              <a:defRPr sz="1200"/>
            </a:lvl1pPr>
          </a:lstStyle>
          <a:p>
            <a:fld id="{C77069FC-B603-4F51-95FA-6A26E5FBD8F0}" type="datetimeFigureOut">
              <a:rPr lang="en-GB" smtClean="0"/>
              <a:t>24/02/2025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3"/>
            <a:ext cx="2946400" cy="498475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3"/>
            <a:ext cx="2946400" cy="498475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r">
              <a:defRPr sz="1200"/>
            </a:lvl1pPr>
          </a:lstStyle>
          <a:p>
            <a:fld id="{B5144946-8DD2-4092-B030-3A162B5E97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6074293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45659" cy="498135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GB"/>
              <a:t>FINAL DRAFT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6" y="1"/>
            <a:ext cx="2945659" cy="498135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1DFCBF4-F2FC-4FB8-9D5A-C00FDB99F444}" type="datetimeFigureOut">
              <a:rPr lang="en-GB"/>
              <a:pPr>
                <a:defRPr/>
              </a:pPr>
              <a:t>24/02/2025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5" tIns="45718" rIns="91435" bIns="45718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60"/>
            <a:ext cx="5438140" cy="3909239"/>
          </a:xfrm>
          <a:prstGeom prst="rect">
            <a:avLst/>
          </a:prstGeom>
        </p:spPr>
        <p:txBody>
          <a:bodyPr vert="horz" lIns="91435" tIns="45718" rIns="91435" bIns="45718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9430093"/>
            <a:ext cx="2945659" cy="498134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6" y="9430093"/>
            <a:ext cx="2945659" cy="498134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B44B38E-BE40-47CE-BF86-F7DBCE423A2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761509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BDD9F3-6CEF-B01D-296B-D8F5329DFB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8310EBD-66F4-CE43-E379-1B736E09F4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0688" y="1239838"/>
            <a:ext cx="5956300" cy="3351212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FE352EA-B7BA-4BAF-60A4-F2A924425F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F19AFB-B5B2-9522-E2FB-92AA7D33FF4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44B38E-BE40-47CE-BF86-F7DBCE423A24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  <p:sp>
        <p:nvSpPr>
          <p:cNvPr id="5" name="Header Placeholder 4">
            <a:extLst>
              <a:ext uri="{FF2B5EF4-FFF2-40B4-BE49-F238E27FC236}">
                <a16:creationId xmlns:a16="http://schemas.microsoft.com/office/drawing/2014/main" id="{DF6B8343-B802-9608-40F8-4BA9543A9023}"/>
              </a:ext>
            </a:extLst>
          </p:cNvPr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FINAL DRAFT</a:t>
            </a:r>
          </a:p>
        </p:txBody>
      </p:sp>
    </p:spTree>
    <p:extLst>
      <p:ext uri="{BB962C8B-B14F-4D97-AF65-F5344CB8AC3E}">
        <p14:creationId xmlns:p14="http://schemas.microsoft.com/office/powerpoint/2010/main" val="32426851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/>
              <a:t>Ap’s- public protection, for high risk/ very high risk of harm to public, monitoring and oversight, over 100 and average stay </a:t>
            </a:r>
            <a:r>
              <a:rPr lang="en-GB" sz="1200" dirty="0" err="1"/>
              <a:t>btwn</a:t>
            </a:r>
            <a:r>
              <a:rPr lang="en-GB" sz="1200" dirty="0"/>
              <a:t> 8-12 weeks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/>
              <a:t>4 RFAPs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/>
              <a:t>RFAP’s enable continuity of recovery from prison, have a schedule of recovery activities and staff trained in recovery approaches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/>
              <a:t>10 sessions per week, SMART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effectLst/>
                <a:ea typeface="Times New Roman" panose="02020603050405020304" pitchFamily="18" charset="0"/>
              </a:rPr>
              <a:t>has a harm minimisation, relapse prevention and recovery growth plan so can hit the ground running </a:t>
            </a:r>
            <a:endParaRPr lang="en-GB" sz="12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/>
              <a:t>Innovations; prison tracking, recovery coach training with prison staff, mixed SMART cohort at one AP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Harm to Hope document , Adder , County Lines 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FINAL DRAFT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B44B38E-BE40-47CE-BF86-F7DBCE423A24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5827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1.Focus on recovery from Incentivised Substance Free Living Wings/ Drug Recovery Wings or work started in prison</a:t>
            </a:r>
            <a:r>
              <a:rPr lang="en-GB" sz="1200" dirty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such as meaningful engagement with DART </a:t>
            </a:r>
            <a:r>
              <a:rPr lang="en-GB" sz="1200" dirty="0">
                <a:latin typeface="Arial" panose="020B0604020202020204" pitchFamily="34" charset="0"/>
                <a:ea typeface="Times New Roman" panose="02020603050405020304" pitchFamily="18" charset="0"/>
              </a:rPr>
              <a:t>within custody visit with PSO and or OMIC staff, In cell work, personalised abstinence workbook of recovery to cover transition from custody to AP . </a:t>
            </a:r>
            <a:r>
              <a:rPr lang="en-GB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Connectors</a:t>
            </a:r>
            <a:endParaRPr lang="en-GB" sz="1200" dirty="0"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2.</a:t>
            </a:r>
            <a:r>
              <a:rPr lang="en-GB" sz="1200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to support their transition and the support they can access on release</a:t>
            </a:r>
          </a:p>
          <a:p>
            <a:endParaRPr lang="en-GB" dirty="0"/>
          </a:p>
          <a:p>
            <a:r>
              <a:rPr lang="en-GB" dirty="0"/>
              <a:t>3. </a:t>
            </a:r>
            <a:r>
              <a:rPr lang="en-GB" dirty="0">
                <a:latin typeface="Arial" panose="020B0604020202020204" pitchFamily="34" charset="0"/>
                <a:ea typeface="Times New Roman" panose="02020603050405020304" pitchFamily="18" charset="0"/>
              </a:rPr>
              <a:t>Placement within rehabilitation recovery community – different things for different people</a:t>
            </a:r>
          </a:p>
          <a:p>
            <a:r>
              <a:rPr lang="en-GB" dirty="0">
                <a:latin typeface="Arial" panose="020B0604020202020204" pitchFamily="34" charset="0"/>
              </a:rPr>
              <a:t>Police intel- cost of living crisis- tablets from China and Russia- </a:t>
            </a:r>
            <a:r>
              <a:rPr lang="en-GB" dirty="0" err="1">
                <a:latin typeface="Arial" panose="020B0604020202020204" pitchFamily="34" charset="0"/>
              </a:rPr>
              <a:t>takeways</a:t>
            </a:r>
            <a:r>
              <a:rPr lang="en-GB" dirty="0">
                <a:latin typeface="Arial" panose="020B0604020202020204" pitchFamily="34" charset="0"/>
              </a:rPr>
              <a:t> and taxi’s/ arrive in the post – by connecting with recovery orgs we can use this intel to inform our work</a:t>
            </a:r>
          </a:p>
          <a:p>
            <a:r>
              <a:rPr lang="en-GB" dirty="0">
                <a:latin typeface="Arial" panose="020B0604020202020204" pitchFamily="34" charset="0"/>
              </a:rPr>
              <a:t>FOCUS Groups and questionnaires- it is what AP residents and stakeholders want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221DA6-93BD-4964-A554-2B1237A3920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31223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We are proposing to have 6 early adopter sites; excel spreadsheet- using evidence/ data from OHID / Harm to hope strategy. Areas that had</a:t>
            </a:r>
          </a:p>
          <a:p>
            <a:r>
              <a:rPr lang="en-GB" dirty="0"/>
              <a:t>High crack/opiate use</a:t>
            </a:r>
          </a:p>
          <a:p>
            <a:r>
              <a:rPr lang="en-GB" dirty="0"/>
              <a:t>Multiple deprivations</a:t>
            </a:r>
          </a:p>
          <a:p>
            <a:r>
              <a:rPr lang="en-GB" dirty="0"/>
              <a:t>Changing futures x5 – offending, substance misuse, dv, mh, accommodation</a:t>
            </a:r>
          </a:p>
          <a:p>
            <a:r>
              <a:rPr lang="en-GB" dirty="0"/>
              <a:t>LERO’s</a:t>
            </a:r>
          </a:p>
          <a:p>
            <a:r>
              <a:rPr lang="en-GB" dirty="0"/>
              <a:t>Naloxone</a:t>
            </a:r>
          </a:p>
          <a:p>
            <a:r>
              <a:rPr lang="en-GB" dirty="0"/>
              <a:t>Drug deaths </a:t>
            </a:r>
          </a:p>
          <a:p>
            <a:r>
              <a:rPr lang="en-GB" dirty="0"/>
              <a:t>ISFL prison releases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221DA6-93BD-4964-A554-2B1237A3920E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96546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29000"/>
            <a:ext cx="12192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8930" y="1981201"/>
            <a:ext cx="10622852" cy="1073150"/>
          </a:xfrm>
        </p:spPr>
        <p:txBody>
          <a:bodyPr anchor="b">
            <a:normAutofit/>
          </a:bodyPr>
          <a:lstStyle>
            <a:lvl1pPr algn="l">
              <a:defRPr sz="33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8932" y="3176060"/>
            <a:ext cx="9025467" cy="520900"/>
          </a:xfrm>
        </p:spPr>
        <p:txBody>
          <a:bodyPr>
            <a:normAutofit/>
          </a:bodyPr>
          <a:lstStyle>
            <a:lvl1pPr marL="0" indent="0" algn="l">
              <a:buNone/>
              <a:defRPr sz="2700"/>
            </a:lvl1pPr>
            <a:lvl2pPr marL="457201" indent="0" algn="ctr">
              <a:buNone/>
              <a:defRPr sz="2000"/>
            </a:lvl2pPr>
            <a:lvl3pPr marL="914400" indent="0" algn="ctr">
              <a:buNone/>
              <a:defRPr sz="1801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199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1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813" y="472527"/>
            <a:ext cx="2978837" cy="1319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627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8004" y="432000"/>
            <a:ext cx="11131200" cy="51117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28399C-0FA1-4724-9203-72E02B7344C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4968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8002" y="1303200"/>
            <a:ext cx="5491801" cy="45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6" y="1303200"/>
            <a:ext cx="5488524" cy="45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49E1D7-4DDD-45FC-9A7A-A5F97EA838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1121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7B447-B932-4ACC-A390-32D2546E58C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7259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DA197-A5A6-4ECE-8E67-B297EBD703A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6670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348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5930DF0-104B-4293-A7F6-66AEFF3E6AF8}"/>
              </a:ext>
            </a:extLst>
          </p:cNvPr>
          <p:cNvGrpSpPr/>
          <p:nvPr userDrawn="1"/>
        </p:nvGrpSpPr>
        <p:grpSpPr>
          <a:xfrm>
            <a:off x="12554553" y="1"/>
            <a:ext cx="1647523" cy="1816099"/>
            <a:chOff x="12554553" y="1"/>
            <a:chExt cx="1647523" cy="1816099"/>
          </a:xfrm>
        </p:grpSpPr>
        <p:sp>
          <p:nvSpPr>
            <p:cNvPr id="4" name="Rectangle: Folded Corner 3">
              <a:extLst>
                <a:ext uri="{FF2B5EF4-FFF2-40B4-BE49-F238E27FC236}">
                  <a16:creationId xmlns:a16="http://schemas.microsoft.com/office/drawing/2014/main" id="{9FDF5E90-AE29-4303-979F-161F791D98BB}"/>
                </a:ext>
              </a:extLst>
            </p:cNvPr>
            <p:cNvSpPr/>
            <p:nvPr userDrawn="1"/>
          </p:nvSpPr>
          <p:spPr>
            <a:xfrm>
              <a:off x="12554553" y="1"/>
              <a:ext cx="1644047" cy="1816099"/>
            </a:xfrm>
            <a:prstGeom prst="foldedCorner">
              <a:avLst/>
            </a:prstGeom>
            <a:ln>
              <a:noFill/>
            </a:ln>
            <a:effectLst>
              <a:outerShdw blurRad="1016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Ins="0" rtlCol="0" anchor="t"/>
            <a:lstStyle/>
            <a:p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To insert your own icons*: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Insert</a:t>
              </a:r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 &gt;&gt; </a:t>
              </a:r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Icons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200" i="1">
                  <a:solidFill>
                    <a:schemeClr val="accent2">
                      <a:lumMod val="50000"/>
                    </a:schemeClr>
                  </a:solidFill>
                </a:rPr>
                <a:t>(*Only available to Office 365 subscribers)</a:t>
              </a: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9C25032D-D31A-446E-BBAA-A896C50E8CF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3802026" y="424090"/>
              <a:ext cx="400050" cy="6572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85113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esentationgo.com/" TargetMode="External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590" y="6"/>
            <a:ext cx="1032933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7188" y="0"/>
            <a:ext cx="1284816" cy="1163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9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34100"/>
            <a:ext cx="1219200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527053" y="431806"/>
            <a:ext cx="11133668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27053" y="1303344"/>
            <a:ext cx="11133668" cy="458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7060" y="6356356"/>
            <a:ext cx="10350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BBD58A79-D172-4815-AAD4-BB77B2D456B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17" r:id="rId2"/>
    <p:sldLayoutId id="2147483718" r:id="rId3"/>
    <p:sldLayoutId id="2147483719" r:id="rId4"/>
    <p:sldLayoutId id="2147483720" r:id="rId5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5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Arial" panose="020B0604020202020204" pitchFamily="34" charset="0"/>
        </a:defRPr>
      </a:lvl5pPr>
      <a:lvl6pPr marL="457201" algn="l" rtl="0" fontAlgn="base">
        <a:lnSpc>
          <a:spcPct val="90000"/>
        </a:lnSpc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179389" indent="-179389" algn="l" rtl="0" eaLnBrk="0" fontAlgn="base" hangingPunct="0">
        <a:lnSpc>
          <a:spcPct val="90000"/>
        </a:lnSpc>
        <a:spcBef>
          <a:spcPts val="1001"/>
        </a:spcBef>
        <a:spcAft>
          <a:spcPct val="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58775" indent="-179389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39750" indent="-179389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1" indent="-228602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2" indent="-228602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2" indent="-228602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1" indent="-228602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2" indent="-228602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2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1" algn="l" defTabSz="914400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199" algn="l" defTabSz="914400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1" algn="l" defTabSz="914400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63482"/>
            <a:ext cx="10515600" cy="739056"/>
          </a:xfrm>
          <a:prstGeom prst="rect">
            <a:avLst/>
          </a:prstGeom>
        </p:spPr>
        <p:txBody>
          <a:bodyPr rIns="0"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-12701" y="6959601"/>
            <a:ext cx="166103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3" tooltip="PresentationGo!"/>
              </a:rPr>
              <a:t>presentationgo.com</a:t>
            </a:r>
            <a:endParaRPr lang="en-US" sz="1100"/>
          </a:p>
        </p:txBody>
      </p:sp>
      <p:sp>
        <p:nvSpPr>
          <p:cNvPr id="13" name="Freeform 12"/>
          <p:cNvSpPr/>
          <p:nvPr userDrawn="1"/>
        </p:nvSpPr>
        <p:spPr>
          <a:xfrm rot="5400000">
            <a:off x="91178" y="17358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-1654908" y="-16654"/>
            <a:ext cx="1569183" cy="612144"/>
            <a:chOff x="-2096383" y="21447"/>
            <a:chExt cx="1569183" cy="612144"/>
          </a:xfrm>
        </p:grpSpPr>
        <p:sp>
          <p:nvSpPr>
            <p:cNvPr id="15" name="TextBox 14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6" name="TextBox 15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7" name="Picture 16"/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369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ps.org.uk/psychologist/we-still-have-so-much-learn-about-addiction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microsoft.com/office/2007/relationships/hdphoto" Target="../media/hdphoto2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47A06B-DCC8-B568-3420-83000F2728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39D7130D-F9E9-947D-2511-10C2AEB2AF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1167" y="1919705"/>
            <a:ext cx="11344865" cy="2671214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br>
              <a:rPr lang="en-GB" sz="2800">
                <a:solidFill>
                  <a:schemeClr val="tx2"/>
                </a:solidFill>
              </a:rPr>
            </a:br>
            <a:br>
              <a:rPr lang="en-GB" sz="2800">
                <a:solidFill>
                  <a:schemeClr val="tx2"/>
                </a:solidFill>
              </a:rPr>
            </a:br>
            <a:br>
              <a:rPr lang="en-GB" sz="2800">
                <a:solidFill>
                  <a:schemeClr val="tx2"/>
                </a:solidFill>
              </a:rPr>
            </a:br>
            <a:br>
              <a:rPr lang="en-GB" sz="2800">
                <a:solidFill>
                  <a:schemeClr val="tx2"/>
                </a:solidFill>
              </a:rPr>
            </a:br>
            <a:br>
              <a:rPr lang="en-GB" sz="280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br>
              <a:rPr lang="en-GB" sz="2800">
                <a:solidFill>
                  <a:schemeClr val="tx2"/>
                </a:solidFill>
              </a:rPr>
            </a:br>
            <a:r>
              <a:rPr lang="en-GB" sz="2800">
                <a:solidFill>
                  <a:schemeClr val="tx2"/>
                </a:solidFill>
              </a:rPr>
              <a:t>	</a:t>
            </a:r>
            <a:br>
              <a:rPr lang="en-GB" sz="2800">
                <a:solidFill>
                  <a:schemeClr val="tx2"/>
                </a:solidFill>
              </a:rPr>
            </a:br>
            <a:endParaRPr lang="en-GB" altLang="en-US" sz="2800">
              <a:solidFill>
                <a:schemeClr val="tx2"/>
              </a:solidFill>
            </a:endParaRP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73885D07-BFD4-50B9-F91B-219422A925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1167" y="2088107"/>
            <a:ext cx="10292200" cy="2155742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GB" sz="4800" dirty="0">
                <a:latin typeface="+mj-lt"/>
              </a:rPr>
              <a:t>Insights Presentation</a:t>
            </a:r>
          </a:p>
          <a:p>
            <a:r>
              <a:rPr lang="en-GB" sz="4000" dirty="0">
                <a:latin typeface="+mj-lt"/>
              </a:rPr>
              <a:t>Recovery Approaches in </a:t>
            </a:r>
            <a:r>
              <a:rPr lang="en-GB" sz="4000">
                <a:latin typeface="+mj-lt"/>
              </a:rPr>
              <a:t>Approved Premises</a:t>
            </a:r>
            <a:endParaRPr lang="en-GB" sz="2900" dirty="0">
              <a:latin typeface="+mj-lt"/>
            </a:endParaRPr>
          </a:p>
          <a:p>
            <a:endParaRPr lang="en-GB" sz="2900" dirty="0"/>
          </a:p>
          <a:p>
            <a:endParaRPr lang="en-GB" sz="2900" dirty="0"/>
          </a:p>
          <a:p>
            <a:endParaRPr lang="en-GB" sz="29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5F885A5-4DB8-3220-4A55-8BFA681A984C}"/>
              </a:ext>
            </a:extLst>
          </p:cNvPr>
          <p:cNvSpPr/>
          <p:nvPr/>
        </p:nvSpPr>
        <p:spPr>
          <a:xfrm>
            <a:off x="4165221" y="844995"/>
            <a:ext cx="63154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en-GB"/>
          </a:p>
        </p:txBody>
      </p:sp>
      <p:pic>
        <p:nvPicPr>
          <p:cNvPr id="5" name="Picture 1" descr="Graphical user interface&#10;&#10;Description automatically generated">
            <a:extLst>
              <a:ext uri="{FF2B5EF4-FFF2-40B4-BE49-F238E27FC236}">
                <a16:creationId xmlns:a16="http://schemas.microsoft.com/office/drawing/2014/main" id="{8700EA2F-7161-9130-ACE6-2476C2F667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43000"/>
                    </a14:imgEffect>
                    <a14:imgEffect>
                      <a14:brightnessContrast contrast="1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9347" y="546367"/>
            <a:ext cx="2793453" cy="11581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129890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0A5F6-82DF-36B7-6E0A-4338CE739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7930" y="306907"/>
            <a:ext cx="11131200" cy="51824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2100" dirty="0"/>
              <a:t>Approved Premises (AP) </a:t>
            </a:r>
            <a:r>
              <a:rPr lang="en-GB" sz="2100" dirty="0">
                <a:latin typeface="+mj-lt"/>
              </a:rPr>
              <a:t>Recovery Focussed Approved Premises (RFAP)</a:t>
            </a:r>
            <a:endParaRPr lang="en-GB" sz="21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730C0B-973F-3312-6959-A7258BFBFE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980" y="1093054"/>
            <a:ext cx="11558040" cy="5263302"/>
          </a:xfrm>
          <a:ln>
            <a:solidFill>
              <a:srgbClr val="7030A0"/>
            </a:solidFill>
          </a:ln>
        </p:spPr>
        <p:txBody>
          <a:bodyPr/>
          <a:lstStyle/>
          <a:p>
            <a:pPr marL="251460" indent="-25146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1800" dirty="0">
                <a:solidFill>
                  <a:srgbClr val="000000"/>
                </a:solidFill>
                <a:highlight>
                  <a:srgbClr val="FFFF00"/>
                </a:highlight>
              </a:rPr>
              <a:t>What are Approved Premises? Public Protection</a:t>
            </a:r>
            <a:endParaRPr lang="en-GB" sz="1800" dirty="0">
              <a:solidFill>
                <a:srgbClr val="000000"/>
              </a:solidFill>
            </a:endParaRPr>
          </a:p>
          <a:p>
            <a:pPr marL="251460" indent="-25146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1800" dirty="0">
                <a:solidFill>
                  <a:srgbClr val="000000"/>
                </a:solidFill>
              </a:rPr>
              <a:t>Following </a:t>
            </a:r>
            <a:r>
              <a:rPr lang="en-GB" sz="1800" b="0" i="0" u="none" strike="noStrike" baseline="0" dirty="0">
                <a:solidFill>
                  <a:srgbClr val="000000"/>
                </a:solidFill>
              </a:rPr>
              <a:t>Harm to Hope strategy, our response was to</a:t>
            </a:r>
            <a:r>
              <a:rPr lang="en-GB" sz="1800" dirty="0">
                <a:solidFill>
                  <a:srgbClr val="000000"/>
                </a:solidFill>
              </a:rPr>
              <a:t> set up </a:t>
            </a:r>
            <a:r>
              <a:rPr lang="en-GB" sz="1800" b="0" i="0" u="none" strike="noStrike" baseline="0" dirty="0">
                <a:solidFill>
                  <a:srgbClr val="000000"/>
                </a:solidFill>
              </a:rPr>
              <a:t>Recovery Focussed APs as a proof </a:t>
            </a:r>
            <a:r>
              <a:rPr lang="en-GB" sz="1800" dirty="0">
                <a:solidFill>
                  <a:srgbClr val="000000"/>
                </a:solidFill>
              </a:rPr>
              <a:t>of concept </a:t>
            </a:r>
            <a:r>
              <a:rPr lang="en-GB" sz="1800" b="0" i="0" u="none" strike="noStrike" baseline="0" dirty="0">
                <a:solidFill>
                  <a:srgbClr val="000000"/>
                </a:solidFill>
              </a:rPr>
              <a:t>and to develop recovery approaches in all APs. </a:t>
            </a:r>
          </a:p>
          <a:p>
            <a:pPr marL="251460" indent="-25146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1800" dirty="0">
                <a:solidFill>
                  <a:srgbClr val="000000"/>
                </a:solidFill>
                <a:highlight>
                  <a:srgbClr val="FFFF00"/>
                </a:highlight>
              </a:rPr>
              <a:t> Recovery Focussed Aps?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Clr>
                <a:srgbClr val="7030A0"/>
              </a:buClr>
              <a:buNone/>
            </a:pPr>
            <a:r>
              <a:rPr lang="en-GB" sz="1800" kern="100" dirty="0">
                <a:ea typeface="Aptos" panose="020B0004020202020204" pitchFamily="34" charset="0"/>
                <a:cs typeface="Arial"/>
              </a:rPr>
              <a:t>The RFAP locations were selected on evidence of risk, need and rehabilitation - (H2H)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Clr>
                <a:srgbClr val="7030A0"/>
              </a:buClr>
              <a:buNone/>
            </a:pPr>
            <a:r>
              <a:rPr lang="en-GB" sz="1800" dirty="0">
                <a:ea typeface="Calibri" panose="020F0502020204030204" pitchFamily="34" charset="0"/>
              </a:rPr>
              <a:t>Understanding: </a:t>
            </a:r>
            <a:r>
              <a:rPr lang="en-GB" sz="1800" b="1" dirty="0">
                <a:ea typeface="Calibri" panose="020F0502020204030204" pitchFamily="34" charset="0"/>
              </a:rPr>
              <a:t>“</a:t>
            </a:r>
            <a:r>
              <a:rPr lang="en-GB" sz="1800" b="1" i="0" dirty="0">
                <a:solidFill>
                  <a:srgbClr val="1F1F1F"/>
                </a:solidFill>
                <a:effectLst/>
              </a:rPr>
              <a:t>Hurt is at the centre of all addictive behaviours.” (</a:t>
            </a:r>
            <a:r>
              <a:rPr lang="en-GB" sz="1800" b="1" dirty="0">
                <a:solidFill>
                  <a:srgbClr val="1F1F1F"/>
                </a:solidFill>
                <a:hlinkClick r:id="rId3"/>
              </a:rPr>
              <a:t>Gabor Maté</a:t>
            </a:r>
            <a:r>
              <a:rPr lang="en-GB" sz="1800" b="1" i="0" dirty="0">
                <a:solidFill>
                  <a:srgbClr val="1F1F1F"/>
                </a:solidFill>
                <a:effectLst/>
              </a:rPr>
              <a:t>)</a:t>
            </a:r>
            <a:endParaRPr lang="en-GB" sz="1800" kern="100" dirty="0">
              <a:ea typeface="Aptos" panose="020B0004020202020204" pitchFamily="34" charset="0"/>
              <a:cs typeface="Arial"/>
            </a:endParaRPr>
          </a:p>
          <a:p>
            <a:pPr marL="251460" indent="-251460">
              <a:spcBef>
                <a:spcPts val="0"/>
              </a:spcBef>
              <a:spcAft>
                <a:spcPts val="1200"/>
              </a:spcAft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1800" dirty="0">
                <a:solidFill>
                  <a:srgbClr val="000000"/>
                </a:solidFill>
              </a:rPr>
              <a:t>The model is for </a:t>
            </a:r>
            <a:r>
              <a:rPr lang="en-GB" sz="1800" b="0" i="0" u="none" strike="noStrike" baseline="0" dirty="0">
                <a:solidFill>
                  <a:srgbClr val="000000"/>
                </a:solidFill>
              </a:rPr>
              <a:t> RFAP’s is to break the cycle by providing continuity of recovery</a:t>
            </a:r>
          </a:p>
          <a:p>
            <a:pPr marL="251460" indent="-251460">
              <a:spcBef>
                <a:spcPts val="0"/>
              </a:spcBef>
              <a:spcAft>
                <a:spcPts val="1200"/>
              </a:spcAft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1800" dirty="0">
                <a:solidFill>
                  <a:srgbClr val="000000"/>
                </a:solidFill>
              </a:rPr>
              <a:t>S</a:t>
            </a:r>
            <a:r>
              <a:rPr lang="en-GB" sz="1800" b="0" i="0" u="none" strike="noStrike" baseline="0" dirty="0">
                <a:solidFill>
                  <a:srgbClr val="000000"/>
                </a:solidFill>
              </a:rPr>
              <a:t>taff trained </a:t>
            </a:r>
            <a:r>
              <a:rPr lang="en-GB" sz="1800" dirty="0">
                <a:solidFill>
                  <a:srgbClr val="000000"/>
                </a:solidFill>
              </a:rPr>
              <a:t>by LERO’s </a:t>
            </a:r>
            <a:r>
              <a:rPr lang="en-GB" sz="1800" b="0" i="0" u="none" strike="noStrike" baseline="0" dirty="0">
                <a:solidFill>
                  <a:srgbClr val="000000"/>
                </a:solidFill>
              </a:rPr>
              <a:t>as </a:t>
            </a:r>
            <a:r>
              <a:rPr lang="en-GB" sz="1800" dirty="0">
                <a:solidFill>
                  <a:srgbClr val="000000"/>
                </a:solidFill>
              </a:rPr>
              <a:t>Recovery Coaches- what’s strong not what’s wrong </a:t>
            </a:r>
          </a:p>
          <a:p>
            <a:pPr marL="251460" indent="-251460">
              <a:spcBef>
                <a:spcPts val="0"/>
              </a:spcBef>
              <a:spcAft>
                <a:spcPts val="1200"/>
              </a:spcAft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1800" b="0" i="0" u="none" strike="noStrike" baseline="0" dirty="0">
                <a:solidFill>
                  <a:srgbClr val="000000"/>
                </a:solidFill>
              </a:rPr>
              <a:t>Track referra</a:t>
            </a:r>
            <a:r>
              <a:rPr lang="en-GB" sz="1800" dirty="0">
                <a:solidFill>
                  <a:srgbClr val="000000"/>
                </a:solidFill>
              </a:rPr>
              <a:t>ls from DRW/ISFL</a:t>
            </a:r>
            <a:endParaRPr lang="en-GB" sz="1800" b="0" i="0" u="none" strike="noStrike" baseline="0" dirty="0">
              <a:solidFill>
                <a:srgbClr val="000000"/>
              </a:solidFill>
              <a:cs typeface="Arial"/>
            </a:endParaRPr>
          </a:p>
          <a:p>
            <a:pPr marL="251460" indent="-251460">
              <a:spcBef>
                <a:spcPts val="0"/>
              </a:spcBef>
              <a:spcAft>
                <a:spcPts val="1200"/>
              </a:spcAft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1800" dirty="0">
                <a:ea typeface="Times New Roman" panose="02020603050405020304" pitchFamily="18" charset="0"/>
              </a:rPr>
              <a:t>Once accepted onto the pathway; preparation for release; </a:t>
            </a:r>
            <a:r>
              <a:rPr lang="en-GB" sz="1800" dirty="0">
                <a:effectLst/>
                <a:ea typeface="Times New Roman" panose="02020603050405020304" pitchFamily="18" charset="0"/>
              </a:rPr>
              <a:t>pre-release workbook / transition planning </a:t>
            </a:r>
            <a:endParaRPr lang="en-GB" sz="1800" dirty="0">
              <a:solidFill>
                <a:srgbClr val="000000"/>
              </a:solidFill>
              <a:highlight>
                <a:srgbClr val="FFFF00"/>
              </a:highlight>
            </a:endParaRPr>
          </a:p>
          <a:p>
            <a:pPr marL="251460" indent="-251460">
              <a:spcBef>
                <a:spcPts val="0"/>
              </a:spcBef>
              <a:spcAft>
                <a:spcPts val="1200"/>
              </a:spcAft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1800" dirty="0">
                <a:solidFill>
                  <a:srgbClr val="000000"/>
                </a:solidFill>
              </a:rPr>
              <a:t>Residents spend 10 sessions per week on recovery/ rehabilitative activity </a:t>
            </a:r>
            <a:endParaRPr lang="en-GB" sz="1800" b="0" i="0" u="none" strike="noStrike" baseline="0" dirty="0">
              <a:solidFill>
                <a:srgbClr val="000000"/>
              </a:solidFill>
            </a:endParaRPr>
          </a:p>
          <a:p>
            <a:pPr marL="251460" indent="-251460">
              <a:spcBef>
                <a:spcPts val="0"/>
              </a:spcBef>
              <a:spcAft>
                <a:spcPts val="1200"/>
              </a:spcAft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1800" dirty="0">
                <a:ea typeface="Times New Roman" panose="02020603050405020304" pitchFamily="18" charset="0"/>
              </a:rPr>
              <a:t>Each RFAP steeped in the local recovery community including with mutual aid/ peer led  groups </a:t>
            </a:r>
            <a:endParaRPr lang="en-GB" sz="1800" dirty="0">
              <a:ea typeface="Times New Roman" panose="02020603050405020304" pitchFamily="18" charset="0"/>
              <a:cs typeface="Arial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7030A0"/>
              </a:buClr>
              <a:buNone/>
            </a:pPr>
            <a:endParaRPr lang="en-GB" sz="1800" b="0" i="0" u="none" strike="noStrike" baseline="0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473EAE-045A-F84A-1727-6ADA4EB875D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628399C-0FA1-4724-9203-72E02B7344C0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0A17F0C-3F68-201C-E528-DBD57664E4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6091" y="339005"/>
            <a:ext cx="1506564" cy="454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6296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>
            <a:extLst>
              <a:ext uri="{FF2B5EF4-FFF2-40B4-BE49-F238E27FC236}">
                <a16:creationId xmlns:a16="http://schemas.microsoft.com/office/drawing/2014/main" id="{AF0A6115-AAA0-440C-996C-E31F630396B6}"/>
              </a:ext>
            </a:extLst>
          </p:cNvPr>
          <p:cNvSpPr txBox="1">
            <a:spLocks/>
          </p:cNvSpPr>
          <p:nvPr/>
        </p:nvSpPr>
        <p:spPr bwMode="auto">
          <a:xfrm>
            <a:off x="618422" y="278997"/>
            <a:ext cx="11086441" cy="4452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1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100" dirty="0">
                <a:solidFill>
                  <a:schemeClr val="accent1"/>
                </a:solidFill>
              </a:rPr>
              <a:t>RFAP ETHOS - CHIME Model </a:t>
            </a:r>
            <a:endParaRPr lang="en-GB" sz="2100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82062AB-9FD4-4F2F-8FE3-728E76C5C2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32000"/>
                    </a14:imgEffect>
                    <a14:imgEffect>
                      <a14:brightnessContrast bright="1000" contrast="-48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12821" y="1559343"/>
            <a:ext cx="5634583" cy="3739314"/>
          </a:xfrm>
          <a:prstGeom prst="rect">
            <a:avLst/>
          </a:prstGeom>
          <a:ln>
            <a:solidFill>
              <a:srgbClr val="7030A0"/>
            </a:solidFill>
          </a:ln>
        </p:spPr>
      </p:pic>
      <p:sp>
        <p:nvSpPr>
          <p:cNvPr id="21" name="Subtitle 2">
            <a:extLst>
              <a:ext uri="{FF2B5EF4-FFF2-40B4-BE49-F238E27FC236}">
                <a16:creationId xmlns:a16="http://schemas.microsoft.com/office/drawing/2014/main" id="{7F2E459E-7310-4CDE-9FE7-4C688D639767}"/>
              </a:ext>
            </a:extLst>
          </p:cNvPr>
          <p:cNvSpPr txBox="1">
            <a:spLocks/>
          </p:cNvSpPr>
          <p:nvPr/>
        </p:nvSpPr>
        <p:spPr bwMode="auto">
          <a:xfrm>
            <a:off x="6163418" y="1678364"/>
            <a:ext cx="5634583" cy="3501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179389" indent="-179389" algn="l" rtl="0" eaLnBrk="0" fontAlgn="base" hangingPunct="0">
              <a:lnSpc>
                <a:spcPct val="90000"/>
              </a:lnSpc>
              <a:spcBef>
                <a:spcPts val="1001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8775" indent="-179389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9750" indent="-179389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1" indent="-228602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2" indent="-228602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2" indent="-228602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1" indent="-228602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2" indent="-228602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2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Clr>
                <a:schemeClr val="accent1"/>
              </a:buClr>
              <a:buFont typeface="Wingdings 3" charset="2"/>
              <a:buChar char=""/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el"/>
              </a:rPr>
              <a:t>C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el"/>
              </a:rPr>
              <a:t>onnection is the opposite of addiction not abstinence</a:t>
            </a:r>
          </a:p>
          <a:p>
            <a:pPr marL="342900" indent="-342900">
              <a:buClr>
                <a:schemeClr val="accent1"/>
              </a:buClr>
              <a:buFont typeface="Wingdings 3" charset="2"/>
              <a:buChar char=""/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el"/>
              </a:rPr>
              <a:t>H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el"/>
              </a:rPr>
              <a:t>ope is the main component: people need to feel connected, supported, believed, and worthy</a:t>
            </a:r>
          </a:p>
          <a:p>
            <a:pPr marL="342900" indent="-342900">
              <a:buClr>
                <a:schemeClr val="accent1"/>
              </a:buClr>
              <a:buFont typeface="Wingdings 3" charset="2"/>
              <a:buChar char=""/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el"/>
              </a:rPr>
              <a:t>I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el"/>
              </a:rPr>
              <a:t>dentity, what is strong not what is wrong – focus on positives, not shame and stigma</a:t>
            </a:r>
          </a:p>
          <a:p>
            <a:pPr marL="342900" indent="-342900">
              <a:buClr>
                <a:schemeClr val="accent1"/>
              </a:buClr>
              <a:buFont typeface="Wingdings 3" charset="2"/>
              <a:buChar char=""/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el"/>
              </a:rPr>
              <a:t>M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el"/>
              </a:rPr>
              <a:t>eaningful AP Placements ensure that there is busy schedule which is purposeful and</a:t>
            </a:r>
          </a:p>
          <a:p>
            <a:pPr marL="342900" indent="-342900">
              <a:buClr>
                <a:schemeClr val="accent1"/>
              </a:buClr>
              <a:buFont typeface="Wingdings 3" charset="2"/>
              <a:buChar char=""/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el"/>
              </a:rPr>
              <a:t>Empowerment- C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el"/>
              </a:rPr>
              <a:t>ulturally sensitive- recovery is individual </a:t>
            </a:r>
          </a:p>
          <a:p>
            <a:pPr marL="342900" indent="-342900">
              <a:buClr>
                <a:schemeClr val="accent1"/>
              </a:buClr>
              <a:buFont typeface="Wingdings 3" charset="2"/>
              <a:buChar char=""/>
            </a:pP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el"/>
            </a:endParaRPr>
          </a:p>
          <a:p>
            <a:pPr marL="342900" indent="-342900">
              <a:buClr>
                <a:schemeClr val="accent1"/>
              </a:buClr>
              <a:buFont typeface="Wingdings 3" charset="2"/>
              <a:buChar char=""/>
            </a:pPr>
            <a:endParaRPr lang="en-US" sz="15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Clr>
                <a:schemeClr val="accent1"/>
              </a:buClr>
              <a:buFont typeface="Wingdings 3" charset="2"/>
              <a:buChar char=""/>
            </a:pPr>
            <a:endParaRPr lang="en-US" sz="15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7C51BCD-FA0B-47AE-972A-A50156FCA54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628399C-0FA1-4724-9203-72E02B7344C0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8FEE12B-AC46-5C85-D9CC-3273F7406D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6091" y="339005"/>
            <a:ext cx="1506564" cy="454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6177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7BAF1-B220-4F7D-8563-12AE3D181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754" y="269870"/>
            <a:ext cx="11060492" cy="441330"/>
          </a:xfrm>
        </p:spPr>
        <p:txBody>
          <a:bodyPr>
            <a:normAutofit/>
          </a:bodyPr>
          <a:lstStyle/>
          <a:p>
            <a:r>
              <a:rPr lang="en-GB" sz="2100" dirty="0">
                <a:latin typeface="Arial" panose="020B0604020202020204" pitchFamily="34" charset="0"/>
                <a:cs typeface="Arial" panose="020B0604020202020204" pitchFamily="34" charset="0"/>
              </a:rPr>
              <a:t>Summary of recovery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9BEE2E-15FB-480B-A932-B65CD52706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526" y="990600"/>
            <a:ext cx="11800975" cy="5156200"/>
          </a:xfrm>
        </p:spPr>
        <p:txBody>
          <a:bodyPr>
            <a:normAutofit/>
          </a:bodyPr>
          <a:lstStyle/>
          <a:p>
            <a:pPr marL="251460" indent="-25146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000" dirty="0">
                <a:cs typeface="Arial"/>
              </a:rPr>
              <a:t>Recovery in every AP – mixed cohort so we are making </a:t>
            </a:r>
            <a:r>
              <a:rPr lang="en-GB" sz="2000" dirty="0">
                <a:highlight>
                  <a:srgbClr val="FFFF00"/>
                </a:highlight>
                <a:cs typeface="Arial"/>
              </a:rPr>
              <a:t>recovery visible </a:t>
            </a:r>
            <a:r>
              <a:rPr lang="en-GB" sz="2000" dirty="0">
                <a:cs typeface="Arial"/>
              </a:rPr>
              <a:t>with Mutual Aid Groups (AA/NA/CA/ SMART)  “Myth Busting and Introductory Sessions” via national online events and in person visits, piloting OHID FAMA sessions, Recovery Month events and linking with LERO’s.</a:t>
            </a:r>
          </a:p>
          <a:p>
            <a:pPr marL="251460" indent="-25146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000" dirty="0">
                <a:cs typeface="Arial"/>
              </a:rPr>
              <a:t>Toolkit- how to guide for RFAP’s but also what every AP can do to introduce recovery; levels of recovery</a:t>
            </a:r>
          </a:p>
          <a:p>
            <a:pPr marL="251460" indent="-25146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000" dirty="0"/>
              <a:t>Innovations; prison tracking, recovery coach training with prison staff, mixed SMART cohort at one AP, FAMA sessions</a:t>
            </a:r>
          </a:p>
          <a:p>
            <a:pPr marL="252000" indent="-252000" defTabSz="7200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GB" sz="2000" dirty="0"/>
              <a:t>Lessons learnt- vital to focus on transitions from </a:t>
            </a:r>
            <a:r>
              <a:rPr lang="en-GB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custody to AP and AP to the wider community. </a:t>
            </a:r>
            <a:r>
              <a:rPr lang="en-GB" sz="2000" dirty="0">
                <a:ea typeface="Calibri" panose="020F0502020204030204" pitchFamily="34" charset="0"/>
                <a:cs typeface="Times New Roman" panose="02020603050405020304" pitchFamily="18" charset="0"/>
              </a:rPr>
              <a:t>As such we now have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First week out schedule, </a:t>
            </a:r>
            <a:r>
              <a:rPr lang="en-GB" sz="2000" dirty="0"/>
              <a:t>Warrior Down plan and Outreach all in early stages </a:t>
            </a:r>
          </a:p>
          <a:p>
            <a:pPr marL="252000" indent="-252000" defTabSz="7200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GB" sz="2000" dirty="0"/>
              <a:t>Research and Evaluation underway </a:t>
            </a:r>
            <a:endParaRPr lang="en-GB" sz="2000" dirty="0">
              <a:cs typeface="Arial" panose="020B0604020202020204" pitchFamily="34" charset="0"/>
            </a:endParaRPr>
          </a:p>
          <a:p>
            <a:pPr marL="251460" indent="-25146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000" dirty="0">
                <a:highlight>
                  <a:srgbClr val="FFFF00"/>
                </a:highlight>
                <a:cs typeface="Arial"/>
              </a:rPr>
              <a:t>Call to action - what can YOU do in prisons, community services to help us promote recovery in APs</a:t>
            </a:r>
          </a:p>
          <a:p>
            <a:pPr marL="251460" indent="-25146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7030A0"/>
              </a:buClr>
              <a:buFont typeface="Wingdings" panose="05000000000000000000" pitchFamily="2" charset="2"/>
              <a:buChar char="Ø"/>
            </a:pPr>
            <a:endParaRPr lang="en-GB" sz="2000" dirty="0">
              <a:cs typeface="Arial" panose="020B060402020202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58A9F5-CC7C-49E9-B2D0-32BF3E74F94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628399C-0FA1-4724-9203-72E02B7344C0}" type="slidenum">
              <a:rPr lang="en-GB" smtClean="0"/>
              <a:pPr>
                <a:defRPr/>
              </a:pPr>
              <a:t>4</a:t>
            </a:fld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ED51AE9-86F2-2468-BDBE-6C33175599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6091" y="339005"/>
            <a:ext cx="1506564" cy="454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1636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HMPPS Colours">
      <a:dk1>
        <a:sysClr val="windowText" lastClr="000000"/>
      </a:dk1>
      <a:lt1>
        <a:sysClr val="window" lastClr="FFFFFF"/>
      </a:lt1>
      <a:dk2>
        <a:srgbClr val="7F4098"/>
      </a:dk2>
      <a:lt2>
        <a:srgbClr val="E7E6E6"/>
      </a:lt2>
      <a:accent1>
        <a:srgbClr val="7F4098"/>
      </a:accent1>
      <a:accent2>
        <a:srgbClr val="D0B9DA"/>
      </a:accent2>
      <a:accent3>
        <a:srgbClr val="F3EEF6"/>
      </a:accent3>
      <a:accent4>
        <a:srgbClr val="0096D7"/>
      </a:accent4>
      <a:accent5>
        <a:srgbClr val="A3D9F0"/>
      </a:accent5>
      <a:accent6>
        <a:srgbClr val="E8F5FB"/>
      </a:accent6>
      <a:hlink>
        <a:srgbClr val="0563C1"/>
      </a:hlink>
      <a:folHlink>
        <a:srgbClr val="954F72"/>
      </a:folHlink>
    </a:clrScheme>
    <a:fontScheme name="Arial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>
            <a:lumMod val="75000"/>
          </a:schemeClr>
        </a:solidFill>
        <a:ln w="12700" cap="flat" cmpd="sng">
          <a:noFill/>
          <a:prstDash val="solid"/>
          <a:miter lim="800000"/>
          <a:headEnd type="none" w="sm" len="sm"/>
          <a:tailEnd type="none" w="sm" len="sm"/>
        </a:ln>
        <a:effectLst/>
      </a:spPr>
      <a:bodyPr spcFirstLastPara="1" wrap="square" lIns="91425" tIns="91425" rIns="91425" bIns="91425" anchor="t" anchorCtr="0">
        <a:noAutofit/>
      </a:bodyPr>
      <a:lstStyle>
        <a:defPPr marL="0" marR="0" indent="0" algn="ctr" defTabSz="914400" rtl="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>
            <a:srgbClr val="000000"/>
          </a:buClr>
          <a:buSzTx/>
          <a:buFontTx/>
          <a:buNone/>
          <a:tabLst/>
          <a:defRPr kumimoji="0" sz="1050" b="0" i="0" u="none" strike="noStrike" kern="0" cap="none" spc="0" normalizeH="0" baseline="0" noProof="0" dirty="0" smtClean="0">
            <a:ln>
              <a:noFill/>
            </a:ln>
            <a:solidFill>
              <a:srgbClr val="FFFFFF"/>
            </a:solidFill>
            <a:effectLst/>
            <a:uLnTx/>
            <a:uFillTx/>
            <a:latin typeface="Arial"/>
            <a:ea typeface="+mn-ea"/>
            <a:cs typeface="Arial"/>
            <a:sym typeface="Arial"/>
          </a:defRPr>
        </a:defPPr>
      </a:lstStyle>
    </a:spDef>
  </a:objectDefaults>
  <a:extraClrSchemeLst/>
  <a:extLst>
    <a:ext uri="{05A4C25C-085E-4340-85A3-A5531E510DB2}">
      <thm15:themeFamily xmlns:thm15="http://schemas.microsoft.com/office/thememl/2012/main" name="6-3162_HMPPS_CAP_HMPPS PowerPoint Template-Standard-v1-300317.potx" id="{11B1F75E-CFD9-4A9A-958A-737D1F8C6642}" vid="{60C5762B-7933-43AE-921A-A7E790AA951E}"/>
    </a:ext>
  </a:extLst>
</a:theme>
</file>

<file path=ppt/theme/theme2.xml><?xml version="1.0" encoding="utf-8"?>
<a:theme xmlns:a="http://schemas.openxmlformats.org/drawingml/2006/main" name="Template PresentationGo">
  <a:themeElements>
    <a:clrScheme name="PGO2">
      <a:dk1>
        <a:sysClr val="windowText" lastClr="000000"/>
      </a:dk1>
      <a:lt1>
        <a:sysClr val="window" lastClr="FFFFFF"/>
      </a:lt1>
      <a:dk2>
        <a:srgbClr val="063951"/>
      </a:dk2>
      <a:lt2>
        <a:srgbClr val="D3D3D3"/>
      </a:lt2>
      <a:accent1>
        <a:srgbClr val="3A5C84"/>
      </a:accent1>
      <a:accent2>
        <a:srgbClr val="F7931F"/>
      </a:accent2>
      <a:accent3>
        <a:srgbClr val="4CC1EF"/>
      </a:accent3>
      <a:accent4>
        <a:srgbClr val="FFCC4C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E58520391819C42ABC8890611F1E0E6" ma:contentTypeVersion="4" ma:contentTypeDescription="Create a new document." ma:contentTypeScope="" ma:versionID="ca2283d3594d001352fb6bb695a30a8a">
  <xsd:schema xmlns:xsd="http://www.w3.org/2001/XMLSchema" xmlns:xs="http://www.w3.org/2001/XMLSchema" xmlns:p="http://schemas.microsoft.com/office/2006/metadata/properties" xmlns:ns2="6c9453ac-1439-443b-a762-6c19dbe62515" targetNamespace="http://schemas.microsoft.com/office/2006/metadata/properties" ma:root="true" ma:fieldsID="8b33db0d0cc2b0b6f36d777ec2d3a8c6" ns2:_="">
    <xsd:import namespace="6c9453ac-1439-443b-a762-6c19dbe6251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9453ac-1439-443b-a762-6c19dbe625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DEB0AE2-B521-44B4-B493-9CC2B5DFC22D}"/>
</file>

<file path=customXml/itemProps2.xml><?xml version="1.0" encoding="utf-8"?>
<ds:datastoreItem xmlns:ds="http://schemas.openxmlformats.org/officeDocument/2006/customXml" ds:itemID="{16E6A54C-6A0E-4064-9386-1760B31A1492}">
  <ds:schemaRefs>
    <ds:schemaRef ds:uri="http://purl.org/dc/dcmitype/"/>
    <ds:schemaRef ds:uri="http://schemas.microsoft.com/office/2006/documentManagement/types"/>
    <ds:schemaRef ds:uri="http://purl.org/dc/elements/1.1/"/>
    <ds:schemaRef ds:uri="http://purl.org/dc/terms/"/>
    <ds:schemaRef ds:uri="http://schemas.microsoft.com/office/infopath/2007/PartnerControls"/>
    <ds:schemaRef ds:uri="38cf13c7-adf0-414b-a3c4-c9476b69eb16"/>
    <ds:schemaRef ds:uri="http://schemas.openxmlformats.org/package/2006/metadata/core-properties"/>
    <ds:schemaRef ds:uri="cd6b33c1-e65c-4831-9c32-fbba0257518d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82E9321-B1C0-4107-A4FA-6DE231D66BC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1064</TotalTime>
  <Words>700</Words>
  <Application>Microsoft Office PowerPoint</Application>
  <PresentationFormat>Widescreen</PresentationFormat>
  <Paragraphs>63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6" baseType="lpstr">
      <vt:lpstr>Aptos</vt:lpstr>
      <vt:lpstr>Arial</vt:lpstr>
      <vt:lpstr>Ariel</vt:lpstr>
      <vt:lpstr>Calibri</vt:lpstr>
      <vt:lpstr>Calibri Light</vt:lpstr>
      <vt:lpstr>Helvetica</vt:lpstr>
      <vt:lpstr>Open Sans</vt:lpstr>
      <vt:lpstr>Times New Roman</vt:lpstr>
      <vt:lpstr>Wingdings</vt:lpstr>
      <vt:lpstr>Wingdings 3</vt:lpstr>
      <vt:lpstr>Office Theme</vt:lpstr>
      <vt:lpstr>Template PresentationGo</vt:lpstr>
      <vt:lpstr>        </vt:lpstr>
      <vt:lpstr>Approved Premises (AP) Recovery Focussed Approved Premises (RFAP)</vt:lpstr>
      <vt:lpstr>PowerPoint Presentation</vt:lpstr>
      <vt:lpstr>Summary of recovery work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</dc:title>
  <dc:creator>Disbury, Joshua</dc:creator>
  <cp:lastModifiedBy>Byrne-Thompson, Geri | She/Hers</cp:lastModifiedBy>
  <cp:revision>18</cp:revision>
  <dcterms:created xsi:type="dcterms:W3CDTF">2020-12-15T13:05:14Z</dcterms:created>
  <dcterms:modified xsi:type="dcterms:W3CDTF">2025-02-24T10:37:26Z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0x0101003E58520391819C42ABC8890611F1E0E6</vt:lpwstr>
  </property>
</Properties>
</file>