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2" r:id="rId10"/>
    <p:sldId id="261" r:id="rId11"/>
  </p:sldIdLst>
  <p:sldSz cx="18288000" cy="10287000"/>
  <p:notesSz cx="6858000" cy="9144000"/>
  <p:embeddedFontLst>
    <p:embeddedFont>
      <p:font typeface="Baron Bold" panose="020B0604020202020204" charset="0"/>
      <p:regular r:id="rId13"/>
    </p:embeddedFont>
    <p:embeddedFont>
      <p:font typeface="Linotype Feltpen Medium" panose="020B0604020202020204" charset="0"/>
      <p:regular r:id="rId14"/>
    </p:embeddedFont>
    <p:embeddedFont>
      <p:font typeface="Montserrat" panose="00000500000000000000" pitchFamily="2" charset="0"/>
      <p:regular r:id="rId15"/>
      <p:bold r:id="rId16"/>
      <p:italic r:id="rId17"/>
      <p:boldItalic r:id="rId18"/>
    </p:embeddedFont>
    <p:embeddedFont>
      <p:font typeface="Montserrat Bold" panose="00000800000000000000" charset="0"/>
      <p:regular r:id="rId19"/>
      <p:bold r:id="rId20"/>
    </p:embeddedFont>
    <p:embeddedFont>
      <p:font typeface="Montserrat Ultra-Bold" panose="020B0604020202020204" charset="0"/>
      <p:regular r:id="rId21"/>
    </p:embeddedFont>
    <p:embeddedFont>
      <p:font typeface="Open Sans Bold" panose="020B0604020202020204" charset="0"/>
      <p:regular r:id="rId22"/>
      <p:bold r:id="rId23"/>
    </p:embeddedFont>
    <p:embeddedFont>
      <p:font typeface="Ubuntu Bold"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447" autoAdjust="0"/>
  </p:normalViewPr>
  <p:slideViewPr>
    <p:cSldViewPr>
      <p:cViewPr varScale="1">
        <p:scale>
          <a:sx n="60" d="100"/>
          <a:sy n="60" d="100"/>
        </p:scale>
        <p:origin x="228" y="4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A872C-5078-4BB3-99EE-697296F7A2C1}" type="datetimeFigureOut">
              <a:rPr lang="en-GB" smtClean="0"/>
              <a:t>24/06/2026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E069D-2C1E-4201-AC20-3F4835D9D97C}" type="slidenum">
              <a:rPr lang="en-GB" smtClean="0"/>
              <a:t>‹#›</a:t>
            </a:fld>
            <a:endParaRPr lang="en-GB"/>
          </a:p>
        </p:txBody>
      </p:sp>
    </p:spTree>
    <p:extLst>
      <p:ext uri="{BB962C8B-B14F-4D97-AF65-F5344CB8AC3E}">
        <p14:creationId xmlns:p14="http://schemas.microsoft.com/office/powerpoint/2010/main" val="138762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5"/>
          </p:nvPr>
        </p:nvSpPr>
        <p:spPr/>
        <p:txBody>
          <a:bodyPr/>
          <a:lstStyle/>
          <a:p>
            <a:fld id="{A81E069D-2C1E-4201-AC20-3F4835D9D97C}" type="slidenum">
              <a:rPr lang="en-GB" smtClean="0"/>
              <a:t>1</a:t>
            </a:fld>
            <a:endParaRPr lang="en-GB"/>
          </a:p>
        </p:txBody>
      </p:sp>
    </p:spTree>
    <p:extLst>
      <p:ext uri="{BB962C8B-B14F-4D97-AF65-F5344CB8AC3E}">
        <p14:creationId xmlns:p14="http://schemas.microsoft.com/office/powerpoint/2010/main" val="315547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5"/>
          </p:nvPr>
        </p:nvSpPr>
        <p:spPr/>
        <p:txBody>
          <a:bodyPr/>
          <a:lstStyle/>
          <a:p>
            <a:fld id="{A81E069D-2C1E-4201-AC20-3F4835D9D97C}" type="slidenum">
              <a:rPr lang="en-GB" smtClean="0"/>
              <a:t>2</a:t>
            </a:fld>
            <a:endParaRPr lang="en-GB"/>
          </a:p>
        </p:txBody>
      </p:sp>
    </p:spTree>
    <p:extLst>
      <p:ext uri="{BB962C8B-B14F-4D97-AF65-F5344CB8AC3E}">
        <p14:creationId xmlns:p14="http://schemas.microsoft.com/office/powerpoint/2010/main" val="208568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One of the most powerful examples of our reading work comes from the CFO Unity Wing at HMP Humber. </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Our participants on the wing describe the newly created library as a calm space where they can switch off and relax. </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After benefiting from the library, one participant wrote a poem which he described as the first thing he had written in years. With his permission I will share it now. It captures what reading and writing can unlock for someone who is beginning to rebuild confidence. </a:t>
            </a:r>
            <a:br>
              <a:rPr lang="en-GB" sz="1200" b="0" i="0" u="none" strike="noStrike" kern="1200" dirty="0">
                <a:solidFill>
                  <a:schemeClr val="tx1"/>
                </a:solidFill>
                <a:effectLst/>
                <a:latin typeface="+mn-lt"/>
                <a:ea typeface="+mn-ea"/>
                <a:cs typeface="+mn-cs"/>
              </a:rPr>
            </a:br>
            <a:br>
              <a:rPr lang="en-GB" sz="1200" b="0" i="0" u="none" strike="noStrike" kern="1200" dirty="0">
                <a:solidFill>
                  <a:schemeClr val="tx1"/>
                </a:solidFill>
                <a:effectLst/>
                <a:latin typeface="+mn-lt"/>
                <a:ea typeface="+mn-ea"/>
                <a:cs typeface="+mn-cs"/>
              </a:rPr>
            </a:br>
            <a:endParaRPr lang="en-GB" b="0" dirty="0">
              <a:effectLst/>
            </a:endParaRPr>
          </a:p>
          <a:p>
            <a:pPr rtl="0"/>
            <a:r>
              <a:rPr lang="en-GB" sz="1200" b="0" i="1" u="none" strike="noStrike" kern="1200" dirty="0">
                <a:solidFill>
                  <a:schemeClr val="tx1"/>
                </a:solidFill>
                <a:effectLst/>
                <a:latin typeface="+mn-lt"/>
                <a:ea typeface="+mn-ea"/>
                <a:cs typeface="+mn-cs"/>
              </a:rPr>
              <a:t>Pause to read the poem from the slide.</a:t>
            </a:r>
            <a:r>
              <a:rPr lang="en-GB" sz="1200" b="0" i="0" u="none" strike="noStrike" kern="1200" dirty="0">
                <a:solidFill>
                  <a:schemeClr val="tx1"/>
                </a:solidFill>
                <a:effectLst/>
                <a:latin typeface="+mn-lt"/>
                <a:ea typeface="+mn-ea"/>
                <a:cs typeface="+mn-cs"/>
              </a:rPr>
              <a:t> </a:t>
            </a:r>
            <a:endParaRPr lang="en-GB" b="0" dirty="0">
              <a:effectLst/>
            </a:endParaRPr>
          </a:p>
          <a:p>
            <a:pPr rtl="0"/>
            <a:r>
              <a:rPr lang="en-GB" sz="1200" b="0" i="0" u="none" strike="noStrike" kern="1200" dirty="0">
                <a:solidFill>
                  <a:schemeClr val="tx1"/>
                </a:solidFill>
                <a:effectLst/>
                <a:latin typeface="+mn-lt"/>
                <a:ea typeface="+mn-ea"/>
                <a:cs typeface="+mn-cs"/>
              </a:rPr>
              <a:t>Reading can help people process emotions, build identity and imagine a different future. </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A81E069D-2C1E-4201-AC20-3F4835D9D97C}" type="slidenum">
              <a:rPr lang="en-GB" smtClean="0"/>
              <a:t>3</a:t>
            </a:fld>
            <a:endParaRPr lang="en-GB"/>
          </a:p>
        </p:txBody>
      </p:sp>
    </p:spTree>
    <p:extLst>
      <p:ext uri="{BB962C8B-B14F-4D97-AF65-F5344CB8AC3E}">
        <p14:creationId xmlns:p14="http://schemas.microsoft.com/office/powerpoint/2010/main" val="255335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When someone leaves prison, the transition can be intense. New responsibilities, appointments, housing issues, finances, family pressures, and a lot of uncertainty. Reading can be one of the simplest stabilising routines someone can carry with them. It is familiar, it is achievable, and it can create a calm moment in a day that feels chaotic.</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 the hubs, reading is not a standalone offer. We weave it into everyday activities so people experience reading as part of real life rather than something separate or intimidating. If someone is learning to cook, they are reading recipes, instructions, ingredient lists, timings and measurements. If they are doing art or creative activity, they might read short prompts, follow simple guides, or write reflections. On nature walks we can use reading as a tool for wellbeing with short reflection cards or simple information prompts that encourage observation and conversation. In drama or performance activities, reading might be a short script, a character profile, or something the group creates together.</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same is true for employability support. When participants work with DWP colleagues and hub staff, reading is part of looking at job descriptions, understanding vacancy requirements, completing forms, and building confidence with applications and interviews. We are building practical confidence, step by step, in a way that does not feel like a classroom.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This is also about keeping the habit going. We want someone who started reading on a wing or in a wing library to feel that it still belongs in their life after release. The hubs give them a space where reading is normal, supported, and connected to other progress.</a:t>
            </a:r>
          </a:p>
        </p:txBody>
      </p:sp>
      <p:sp>
        <p:nvSpPr>
          <p:cNvPr id="4" name="Slide Number Placeholder 3"/>
          <p:cNvSpPr>
            <a:spLocks noGrp="1"/>
          </p:cNvSpPr>
          <p:nvPr>
            <p:ph type="sldNum" sz="quarter" idx="5"/>
          </p:nvPr>
        </p:nvSpPr>
        <p:spPr/>
        <p:txBody>
          <a:bodyPr/>
          <a:lstStyle/>
          <a:p>
            <a:fld id="{A81E069D-2C1E-4201-AC20-3F4835D9D97C}" type="slidenum">
              <a:rPr lang="en-GB" smtClean="0"/>
              <a:t>4</a:t>
            </a:fld>
            <a:endParaRPr lang="en-GB"/>
          </a:p>
        </p:txBody>
      </p:sp>
    </p:spTree>
    <p:extLst>
      <p:ext uri="{BB962C8B-B14F-4D97-AF65-F5344CB8AC3E}">
        <p14:creationId xmlns:p14="http://schemas.microsoft.com/office/powerpoint/2010/main" val="419125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81E069D-2C1E-4201-AC20-3F4835D9D97C}" type="slidenum">
              <a:rPr lang="en-GB" smtClean="0"/>
              <a:t>5</a:t>
            </a:fld>
            <a:endParaRPr lang="en-GB"/>
          </a:p>
        </p:txBody>
      </p:sp>
    </p:spTree>
    <p:extLst>
      <p:ext uri="{BB962C8B-B14F-4D97-AF65-F5344CB8AC3E}">
        <p14:creationId xmlns:p14="http://schemas.microsoft.com/office/powerpoint/2010/main" val="387560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84F99-94AE-B5CA-0459-784057276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63E1E-A402-B5D3-D8CF-77D34E8D5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3CF8D-7C30-3894-D938-2BB3FB692B88}"/>
              </a:ext>
            </a:extLst>
          </p:cNvPr>
          <p:cNvSpPr>
            <a:spLocks noGrp="1"/>
          </p:cNvSpPr>
          <p:nvPr>
            <p:ph type="body" idx="1"/>
          </p:nvPr>
        </p:nvSpPr>
        <p:spPr/>
        <p:txBody>
          <a:bodyPr/>
          <a:lstStyle/>
          <a:p>
            <a:pPr rtl="0"/>
            <a:endParaRPr lang="en-GB" sz="10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A924D47-E592-9993-2709-254DB90593E1}"/>
              </a:ext>
            </a:extLst>
          </p:cNvPr>
          <p:cNvSpPr>
            <a:spLocks noGrp="1"/>
          </p:cNvSpPr>
          <p:nvPr>
            <p:ph type="sldNum" sz="quarter" idx="5"/>
          </p:nvPr>
        </p:nvSpPr>
        <p:spPr/>
        <p:txBody>
          <a:bodyPr/>
          <a:lstStyle/>
          <a:p>
            <a:fld id="{A81E069D-2C1E-4201-AC20-3F4835D9D97C}" type="slidenum">
              <a:rPr lang="en-GB" smtClean="0"/>
              <a:t>6</a:t>
            </a:fld>
            <a:endParaRPr lang="en-GB"/>
          </a:p>
        </p:txBody>
      </p:sp>
    </p:spTree>
    <p:extLst>
      <p:ext uri="{BB962C8B-B14F-4D97-AF65-F5344CB8AC3E}">
        <p14:creationId xmlns:p14="http://schemas.microsoft.com/office/powerpoint/2010/main" val="121628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81E069D-2C1E-4201-AC20-3F4835D9D97C}" type="slidenum">
              <a:rPr lang="en-GB" smtClean="0"/>
              <a:t>7</a:t>
            </a:fld>
            <a:endParaRPr lang="en-GB"/>
          </a:p>
        </p:txBody>
      </p:sp>
    </p:spTree>
    <p:extLst>
      <p:ext uri="{BB962C8B-B14F-4D97-AF65-F5344CB8AC3E}">
        <p14:creationId xmlns:p14="http://schemas.microsoft.com/office/powerpoint/2010/main" val="3018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sv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575693"/>
            <a:ext cx="18363741" cy="18363741"/>
          </a:xfrm>
          <a:custGeom>
            <a:avLst/>
            <a:gdLst/>
            <a:ahLst/>
            <a:cxnLst/>
            <a:rect l="l" t="t" r="r" b="b"/>
            <a:pathLst>
              <a:path w="18363741" h="18363741">
                <a:moveTo>
                  <a:pt x="0" y="0"/>
                </a:moveTo>
                <a:lnTo>
                  <a:pt x="18363741" y="0"/>
                </a:lnTo>
                <a:lnTo>
                  <a:pt x="18363741" y="18363741"/>
                </a:lnTo>
                <a:lnTo>
                  <a:pt x="0" y="18363741"/>
                </a:lnTo>
                <a:lnTo>
                  <a:pt x="0" y="0"/>
                </a:lnTo>
                <a:close/>
              </a:path>
            </a:pathLst>
          </a:custGeom>
          <a:blipFill>
            <a:blip>
              <a:alphaModFix amt="6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a:grpSpLocks noChangeAspect="1"/>
          </p:cNvGrpSpPr>
          <p:nvPr/>
        </p:nvGrpSpPr>
        <p:grpSpPr>
          <a:xfrm>
            <a:off x="8635667" y="-2507279"/>
            <a:ext cx="13325593" cy="11539363"/>
            <a:chOff x="0" y="0"/>
            <a:chExt cx="4282440" cy="3708400"/>
          </a:xfrm>
        </p:grpSpPr>
        <p:sp>
          <p:nvSpPr>
            <p:cNvPr id="4" name="Freeform 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DFB160"/>
            </a:solidFill>
          </p:spPr>
          <p:txBody>
            <a:bodyPr/>
            <a:lstStyle/>
            <a:p>
              <a:endParaRPr lang="en-GB"/>
            </a:p>
          </p:txBody>
        </p:sp>
      </p:grpSp>
      <p:sp>
        <p:nvSpPr>
          <p:cNvPr id="7" name="Freeform 7"/>
          <p:cNvSpPr/>
          <p:nvPr/>
        </p:nvSpPr>
        <p:spPr>
          <a:xfrm>
            <a:off x="1071257" y="8222332"/>
            <a:ext cx="8504211" cy="1035968"/>
          </a:xfrm>
          <a:custGeom>
            <a:avLst/>
            <a:gdLst/>
            <a:ahLst/>
            <a:cxnLst/>
            <a:rect l="l" t="t" r="r" b="b"/>
            <a:pathLst>
              <a:path w="8504211" h="1035968">
                <a:moveTo>
                  <a:pt x="0" y="0"/>
                </a:moveTo>
                <a:lnTo>
                  <a:pt x="8504212" y="0"/>
                </a:lnTo>
                <a:lnTo>
                  <a:pt x="8504212" y="1035968"/>
                </a:lnTo>
                <a:lnTo>
                  <a:pt x="0" y="10359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6220401" y="386628"/>
            <a:ext cx="3225022" cy="1284145"/>
          </a:xfrm>
          <a:custGeom>
            <a:avLst/>
            <a:gdLst/>
            <a:ahLst/>
            <a:cxnLst/>
            <a:rect l="l" t="t" r="r" b="b"/>
            <a:pathLst>
              <a:path w="3225022" h="1284145">
                <a:moveTo>
                  <a:pt x="0" y="0"/>
                </a:moveTo>
                <a:lnTo>
                  <a:pt x="3225021" y="0"/>
                </a:lnTo>
                <a:lnTo>
                  <a:pt x="3225021" y="1284144"/>
                </a:lnTo>
                <a:lnTo>
                  <a:pt x="0" y="1284144"/>
                </a:lnTo>
                <a:lnTo>
                  <a:pt x="0" y="0"/>
                </a:lnTo>
                <a:close/>
              </a:path>
            </a:pathLst>
          </a:custGeom>
          <a:blipFill>
            <a:blip r:embed="rId5"/>
            <a:stretch>
              <a:fillRect/>
            </a:stretch>
          </a:blipFill>
        </p:spPr>
        <p:txBody>
          <a:bodyPr/>
          <a:lstStyle/>
          <a:p>
            <a:endParaRPr lang="en-GB"/>
          </a:p>
        </p:txBody>
      </p:sp>
      <p:sp>
        <p:nvSpPr>
          <p:cNvPr id="9" name="Freeform 9"/>
          <p:cNvSpPr/>
          <p:nvPr/>
        </p:nvSpPr>
        <p:spPr>
          <a:xfrm>
            <a:off x="271290" y="296801"/>
            <a:ext cx="2986769" cy="1314178"/>
          </a:xfrm>
          <a:custGeom>
            <a:avLst/>
            <a:gdLst/>
            <a:ahLst/>
            <a:cxnLst/>
            <a:rect l="l" t="t" r="r" b="b"/>
            <a:pathLst>
              <a:path w="2986769" h="1314178">
                <a:moveTo>
                  <a:pt x="0" y="0"/>
                </a:moveTo>
                <a:lnTo>
                  <a:pt x="2986769" y="0"/>
                </a:lnTo>
                <a:lnTo>
                  <a:pt x="2986769" y="1314178"/>
                </a:lnTo>
                <a:lnTo>
                  <a:pt x="0" y="1314178"/>
                </a:lnTo>
                <a:lnTo>
                  <a:pt x="0" y="0"/>
                </a:lnTo>
                <a:close/>
              </a:path>
            </a:pathLst>
          </a:custGeom>
          <a:blipFill>
            <a:blip r:embed="rId6"/>
            <a:stretch>
              <a:fillRect/>
            </a:stretch>
          </a:blipFill>
        </p:spPr>
        <p:txBody>
          <a:bodyPr/>
          <a:lstStyle/>
          <a:p>
            <a:endParaRPr lang="en-GB"/>
          </a:p>
        </p:txBody>
      </p:sp>
      <p:sp>
        <p:nvSpPr>
          <p:cNvPr id="10" name="TextBox 10"/>
          <p:cNvSpPr txBox="1"/>
          <p:nvPr/>
        </p:nvSpPr>
        <p:spPr>
          <a:xfrm>
            <a:off x="1137298" y="4838503"/>
            <a:ext cx="10166205" cy="1908964"/>
          </a:xfrm>
          <a:prstGeom prst="rect">
            <a:avLst/>
          </a:prstGeom>
        </p:spPr>
        <p:txBody>
          <a:bodyPr lIns="0" tIns="0" rIns="0" bIns="0" rtlCol="0" anchor="t">
            <a:spAutoFit/>
          </a:bodyPr>
          <a:lstStyle/>
          <a:p>
            <a:pPr algn="l">
              <a:lnSpc>
                <a:spcPts val="7324"/>
              </a:lnSpc>
            </a:pPr>
            <a:r>
              <a:rPr lang="en-US" sz="7630" b="1">
                <a:solidFill>
                  <a:srgbClr val="000000"/>
                </a:solidFill>
                <a:latin typeface="Montserrat Ultra-Bold"/>
                <a:ea typeface="Montserrat Ultra-Bold"/>
                <a:cs typeface="Montserrat Ultra-Bold"/>
                <a:sym typeface="Montserrat Ultra-Bold"/>
              </a:rPr>
              <a:t>National Year </a:t>
            </a:r>
          </a:p>
          <a:p>
            <a:pPr algn="l">
              <a:lnSpc>
                <a:spcPts val="7324"/>
              </a:lnSpc>
            </a:pPr>
            <a:r>
              <a:rPr lang="en-US" sz="7630" b="1">
                <a:solidFill>
                  <a:srgbClr val="000000"/>
                </a:solidFill>
                <a:latin typeface="Montserrat Ultra-Bold"/>
                <a:ea typeface="Montserrat Ultra-Bold"/>
                <a:cs typeface="Montserrat Ultra-Bold"/>
                <a:sym typeface="Montserrat Ultra-Bold"/>
              </a:rPr>
              <a:t>of Reading</a:t>
            </a:r>
          </a:p>
        </p:txBody>
      </p:sp>
      <p:sp>
        <p:nvSpPr>
          <p:cNvPr id="11" name="TextBox 11"/>
          <p:cNvSpPr txBox="1"/>
          <p:nvPr/>
        </p:nvSpPr>
        <p:spPr>
          <a:xfrm>
            <a:off x="1250843" y="8488830"/>
            <a:ext cx="9721919" cy="455348"/>
          </a:xfrm>
          <a:prstGeom prst="rect">
            <a:avLst/>
          </a:prstGeom>
        </p:spPr>
        <p:txBody>
          <a:bodyPr lIns="0" tIns="0" rIns="0" bIns="0" rtlCol="0" anchor="t">
            <a:spAutoFit/>
          </a:bodyPr>
          <a:lstStyle/>
          <a:p>
            <a:pPr algn="l">
              <a:lnSpc>
                <a:spcPts val="3777"/>
              </a:lnSpc>
              <a:spcBef>
                <a:spcPct val="0"/>
              </a:spcBef>
            </a:pPr>
            <a:r>
              <a:rPr lang="en-US" sz="2697" dirty="0">
                <a:solidFill>
                  <a:srgbClr val="223346"/>
                </a:solidFill>
                <a:latin typeface="Montserrat"/>
                <a:ea typeface="Montserrat"/>
                <a:cs typeface="Montserrat"/>
                <a:sym typeface="Montserrat"/>
              </a:rPr>
              <a:t>The CFO Programme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440854"/>
            <a:ext cx="18288000" cy="846146"/>
          </a:xfrm>
          <a:custGeom>
            <a:avLst/>
            <a:gdLst/>
            <a:ahLst/>
            <a:cxnLst/>
            <a:rect l="l" t="t" r="r" b="b"/>
            <a:pathLst>
              <a:path w="18288000" h="846146">
                <a:moveTo>
                  <a:pt x="0" y="0"/>
                </a:moveTo>
                <a:lnTo>
                  <a:pt x="18288000" y="0"/>
                </a:lnTo>
                <a:lnTo>
                  <a:pt x="18288000" y="846146"/>
                </a:lnTo>
                <a:lnTo>
                  <a:pt x="0" y="846146"/>
                </a:lnTo>
                <a:lnTo>
                  <a:pt x="0" y="0"/>
                </a:lnTo>
                <a:close/>
              </a:path>
            </a:pathLst>
          </a:custGeom>
          <a:blipFill>
            <a:blip>
              <a:extLst>
                <a:ext uri="{96DAC541-7B7A-43D3-8B79-37D633B846F1}">
                  <asvg:svgBlip xmlns:asvg="http://schemas.microsoft.com/office/drawing/2016/SVG/main" r:embed="rId3"/>
                </a:ext>
              </a:extLst>
            </a:blip>
            <a:stretch>
              <a:fillRect b="-2061329"/>
            </a:stretch>
          </a:blipFill>
        </p:spPr>
        <p:txBody>
          <a:bodyPr/>
          <a:lstStyle/>
          <a:p>
            <a:endParaRPr lang="en-GB"/>
          </a:p>
        </p:txBody>
      </p:sp>
      <p:sp>
        <p:nvSpPr>
          <p:cNvPr id="3" name="Freeform 3"/>
          <p:cNvSpPr/>
          <p:nvPr/>
        </p:nvSpPr>
        <p:spPr>
          <a:xfrm>
            <a:off x="384704" y="141792"/>
            <a:ext cx="1362785" cy="613144"/>
          </a:xfrm>
          <a:custGeom>
            <a:avLst/>
            <a:gdLst/>
            <a:ahLst/>
            <a:cxnLst/>
            <a:rect l="l" t="t" r="r" b="b"/>
            <a:pathLst>
              <a:path w="1362785" h="613144">
                <a:moveTo>
                  <a:pt x="0" y="0"/>
                </a:moveTo>
                <a:lnTo>
                  <a:pt x="1362785" y="0"/>
                </a:lnTo>
                <a:lnTo>
                  <a:pt x="1362785" y="613144"/>
                </a:lnTo>
                <a:lnTo>
                  <a:pt x="0" y="613144"/>
                </a:lnTo>
                <a:lnTo>
                  <a:pt x="0" y="0"/>
                </a:lnTo>
                <a:close/>
              </a:path>
            </a:pathLst>
          </a:custGeom>
          <a:blipFill>
            <a:blip r:embed="rId4"/>
            <a:stretch>
              <a:fillRect l="-2062"/>
            </a:stretch>
          </a:blipFill>
        </p:spPr>
        <p:txBody>
          <a:bodyPr/>
          <a:lstStyle/>
          <a:p>
            <a:endParaRPr lang="en-GB"/>
          </a:p>
        </p:txBody>
      </p:sp>
      <p:sp>
        <p:nvSpPr>
          <p:cNvPr id="4" name="Freeform 4"/>
          <p:cNvSpPr/>
          <p:nvPr/>
        </p:nvSpPr>
        <p:spPr>
          <a:xfrm>
            <a:off x="15660121" y="141792"/>
            <a:ext cx="2056274" cy="533549"/>
          </a:xfrm>
          <a:custGeom>
            <a:avLst/>
            <a:gdLst/>
            <a:ahLst/>
            <a:cxnLst/>
            <a:rect l="l" t="t" r="r" b="b"/>
            <a:pathLst>
              <a:path w="2056274" h="533549">
                <a:moveTo>
                  <a:pt x="0" y="0"/>
                </a:moveTo>
                <a:lnTo>
                  <a:pt x="2056274" y="0"/>
                </a:lnTo>
                <a:lnTo>
                  <a:pt x="2056274" y="533549"/>
                </a:lnTo>
                <a:lnTo>
                  <a:pt x="0" y="533549"/>
                </a:lnTo>
                <a:lnTo>
                  <a:pt x="0" y="0"/>
                </a:lnTo>
                <a:close/>
              </a:path>
            </a:pathLst>
          </a:custGeom>
          <a:blipFill>
            <a:blip r:embed="rId5"/>
            <a:stretch>
              <a:fillRect t="-686" b="-51103"/>
            </a:stretch>
          </a:blipFill>
        </p:spPr>
        <p:txBody>
          <a:bodyPr/>
          <a:lstStyle/>
          <a:p>
            <a:endParaRPr lang="en-GB"/>
          </a:p>
        </p:txBody>
      </p:sp>
      <p:grpSp>
        <p:nvGrpSpPr>
          <p:cNvPr id="5" name="Group 5"/>
          <p:cNvGrpSpPr>
            <a:grpSpLocks noChangeAspect="1"/>
          </p:cNvGrpSpPr>
          <p:nvPr/>
        </p:nvGrpSpPr>
        <p:grpSpPr>
          <a:xfrm>
            <a:off x="718500" y="2736689"/>
            <a:ext cx="3086514" cy="3390438"/>
            <a:chOff x="0" y="0"/>
            <a:chExt cx="5803900" cy="6375400"/>
          </a:xfrm>
        </p:grpSpPr>
        <p:sp>
          <p:nvSpPr>
            <p:cNvPr id="6" name="Freeform 6"/>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t="-12876" b="-12876"/>
              </a:stretch>
            </a:blipFill>
          </p:spPr>
          <p:txBody>
            <a:bodyPr/>
            <a:lstStyle/>
            <a:p>
              <a:endParaRPr lang="en-GB"/>
            </a:p>
          </p:txBody>
        </p:sp>
        <p:sp>
          <p:nvSpPr>
            <p:cNvPr id="7" name="Freeform 7"/>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8" name="Group 8"/>
          <p:cNvGrpSpPr>
            <a:grpSpLocks noChangeAspect="1"/>
          </p:cNvGrpSpPr>
          <p:nvPr/>
        </p:nvGrpSpPr>
        <p:grpSpPr>
          <a:xfrm>
            <a:off x="4247100" y="2736689"/>
            <a:ext cx="3086514" cy="3390438"/>
            <a:chOff x="0" y="0"/>
            <a:chExt cx="5803900" cy="6375400"/>
          </a:xfrm>
        </p:grpSpPr>
        <p:sp>
          <p:nvSpPr>
            <p:cNvPr id="9" name="Freeform 9"/>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4825" r="-4825"/>
              </a:stretch>
            </a:blipFill>
          </p:spPr>
          <p:txBody>
            <a:bodyPr/>
            <a:lstStyle/>
            <a:p>
              <a:endParaRPr lang="en-GB"/>
            </a:p>
          </p:txBody>
        </p:sp>
        <p:sp>
          <p:nvSpPr>
            <p:cNvPr id="10" name="Freeform 10"/>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11" name="Group 11"/>
          <p:cNvGrpSpPr>
            <a:grpSpLocks noChangeAspect="1"/>
          </p:cNvGrpSpPr>
          <p:nvPr/>
        </p:nvGrpSpPr>
        <p:grpSpPr>
          <a:xfrm>
            <a:off x="7600743" y="2736689"/>
            <a:ext cx="3086514" cy="3390438"/>
            <a:chOff x="0" y="0"/>
            <a:chExt cx="5803900" cy="6375400"/>
          </a:xfrm>
        </p:grpSpPr>
        <p:sp>
          <p:nvSpPr>
            <p:cNvPr id="12" name="Freeform 12"/>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8"/>
              <a:stretch>
                <a:fillRect l="-32567" r="-32567"/>
              </a:stretch>
            </a:blipFill>
          </p:spPr>
          <p:txBody>
            <a:bodyPr/>
            <a:lstStyle/>
            <a:p>
              <a:endParaRPr lang="en-GB"/>
            </a:p>
          </p:txBody>
        </p:sp>
        <p:sp>
          <p:nvSpPr>
            <p:cNvPr id="13" name="Freeform 13"/>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14" name="Group 14"/>
          <p:cNvGrpSpPr>
            <a:grpSpLocks noChangeAspect="1"/>
          </p:cNvGrpSpPr>
          <p:nvPr/>
        </p:nvGrpSpPr>
        <p:grpSpPr>
          <a:xfrm>
            <a:off x="11125407" y="2736689"/>
            <a:ext cx="3086514" cy="3390438"/>
            <a:chOff x="0" y="0"/>
            <a:chExt cx="5803900" cy="6375400"/>
          </a:xfrm>
        </p:grpSpPr>
        <p:sp>
          <p:nvSpPr>
            <p:cNvPr id="15" name="Freeform 15"/>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9"/>
              <a:stretch>
                <a:fillRect t="-10740" b="-10740"/>
              </a:stretch>
            </a:blipFill>
          </p:spPr>
          <p:txBody>
            <a:bodyPr/>
            <a:lstStyle/>
            <a:p>
              <a:endParaRPr lang="en-GB"/>
            </a:p>
          </p:txBody>
        </p:sp>
        <p:sp>
          <p:nvSpPr>
            <p:cNvPr id="16" name="Freeform 16"/>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20" name="Group 20"/>
          <p:cNvGrpSpPr/>
          <p:nvPr/>
        </p:nvGrpSpPr>
        <p:grpSpPr>
          <a:xfrm>
            <a:off x="718500" y="6240941"/>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ACB7D8"/>
            </a:solidFill>
          </p:spPr>
          <p:txBody>
            <a:bodyPr/>
            <a:lstStyle/>
            <a:p>
              <a:endParaRPr lang="en-GB"/>
            </a:p>
          </p:txBody>
        </p:sp>
        <p:sp>
          <p:nvSpPr>
            <p:cNvPr id="22" name="TextBox 22"/>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Book Clubs</a:t>
              </a:r>
            </a:p>
          </p:txBody>
        </p:sp>
      </p:grpSp>
      <p:grpSp>
        <p:nvGrpSpPr>
          <p:cNvPr id="23" name="Group 23"/>
          <p:cNvGrpSpPr/>
          <p:nvPr/>
        </p:nvGrpSpPr>
        <p:grpSpPr>
          <a:xfrm>
            <a:off x="4247100" y="6240941"/>
            <a:ext cx="3086100" cy="3086100"/>
            <a:chOff x="0" y="0"/>
            <a:chExt cx="812800" cy="812800"/>
          </a:xfrm>
        </p:grpSpPr>
        <p:sp>
          <p:nvSpPr>
            <p:cNvPr id="24" name="Freeform 24"/>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B893C2"/>
            </a:solidFill>
          </p:spPr>
          <p:txBody>
            <a:bodyPr/>
            <a:lstStyle/>
            <a:p>
              <a:endParaRPr lang="en-GB"/>
            </a:p>
          </p:txBody>
        </p:sp>
        <p:sp>
          <p:nvSpPr>
            <p:cNvPr id="25" name="TextBox 25"/>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Reading Activities </a:t>
              </a:r>
            </a:p>
          </p:txBody>
        </p:sp>
      </p:grpSp>
      <p:grpSp>
        <p:nvGrpSpPr>
          <p:cNvPr id="26" name="Group 26"/>
          <p:cNvGrpSpPr/>
          <p:nvPr/>
        </p:nvGrpSpPr>
        <p:grpSpPr>
          <a:xfrm>
            <a:off x="7600743" y="6240941"/>
            <a:ext cx="3086100" cy="3086100"/>
            <a:chOff x="0" y="0"/>
            <a:chExt cx="812800" cy="812800"/>
          </a:xfrm>
        </p:grpSpPr>
        <p:sp>
          <p:nvSpPr>
            <p:cNvPr id="27" name="Freeform 27"/>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DFBF8D"/>
            </a:solidFill>
          </p:spPr>
          <p:txBody>
            <a:bodyPr/>
            <a:lstStyle/>
            <a:p>
              <a:endParaRPr lang="en-GB"/>
            </a:p>
          </p:txBody>
        </p:sp>
        <p:sp>
          <p:nvSpPr>
            <p:cNvPr id="28" name="TextBox 28"/>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New Wing Libraries</a:t>
              </a:r>
            </a:p>
          </p:txBody>
        </p:sp>
      </p:grpSp>
      <p:grpSp>
        <p:nvGrpSpPr>
          <p:cNvPr id="29" name="Group 29"/>
          <p:cNvGrpSpPr/>
          <p:nvPr/>
        </p:nvGrpSpPr>
        <p:grpSpPr>
          <a:xfrm>
            <a:off x="11125822" y="6240941"/>
            <a:ext cx="3086100" cy="3086100"/>
            <a:chOff x="0" y="0"/>
            <a:chExt cx="812800" cy="812800"/>
          </a:xfrm>
        </p:grpSpPr>
        <p:sp>
          <p:nvSpPr>
            <p:cNvPr id="30" name="Freeform 30"/>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849DB6"/>
            </a:solidFill>
          </p:spPr>
          <p:txBody>
            <a:bodyPr/>
            <a:lstStyle/>
            <a:p>
              <a:endParaRPr lang="en-GB"/>
            </a:p>
          </p:txBody>
        </p:sp>
        <p:sp>
          <p:nvSpPr>
            <p:cNvPr id="31" name="TextBox 31"/>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Books donated from Borderline Books in the North East </a:t>
              </a:r>
            </a:p>
          </p:txBody>
        </p:sp>
      </p:grpSp>
      <p:grpSp>
        <p:nvGrpSpPr>
          <p:cNvPr id="32" name="Group 32"/>
          <p:cNvGrpSpPr/>
          <p:nvPr/>
        </p:nvGrpSpPr>
        <p:grpSpPr>
          <a:xfrm>
            <a:off x="14650072" y="6240941"/>
            <a:ext cx="3086100" cy="3086100"/>
            <a:chOff x="0" y="0"/>
            <a:chExt cx="812800" cy="812800"/>
          </a:xfrm>
        </p:grpSpPr>
        <p:sp>
          <p:nvSpPr>
            <p:cNvPr id="33" name="Freeform 33"/>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CEBCC6"/>
            </a:solidFill>
          </p:spPr>
          <p:txBody>
            <a:bodyPr/>
            <a:lstStyle/>
            <a:p>
              <a:endParaRPr lang="en-GB"/>
            </a:p>
          </p:txBody>
        </p:sp>
        <p:sp>
          <p:nvSpPr>
            <p:cNvPr id="34" name="TextBox 34"/>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Reading Mentors</a:t>
              </a:r>
            </a:p>
          </p:txBody>
        </p:sp>
      </p:grpSp>
      <p:sp>
        <p:nvSpPr>
          <p:cNvPr id="35" name="TextBox 35"/>
          <p:cNvSpPr txBox="1"/>
          <p:nvPr/>
        </p:nvSpPr>
        <p:spPr>
          <a:xfrm>
            <a:off x="544142" y="1021042"/>
            <a:ext cx="8984508" cy="1113790"/>
          </a:xfrm>
          <a:prstGeom prst="rect">
            <a:avLst/>
          </a:prstGeom>
        </p:spPr>
        <p:txBody>
          <a:bodyPr lIns="0" tIns="0" rIns="0" bIns="0" rtlCol="0" anchor="t">
            <a:spAutoFit/>
          </a:bodyPr>
          <a:lstStyle/>
          <a:p>
            <a:pPr algn="l">
              <a:lnSpc>
                <a:spcPts val="8959"/>
              </a:lnSpc>
            </a:pPr>
            <a:r>
              <a:rPr lang="en-US" sz="6399" b="1">
                <a:solidFill>
                  <a:srgbClr val="849DB6"/>
                </a:solidFill>
                <a:latin typeface="Ubuntu Bold"/>
                <a:ea typeface="Ubuntu Bold"/>
                <a:cs typeface="Ubuntu Bold"/>
                <a:sym typeface="Ubuntu Bold"/>
              </a:rPr>
              <a:t>CFO in Custody </a:t>
            </a:r>
          </a:p>
        </p:txBody>
      </p:sp>
      <p:grpSp>
        <p:nvGrpSpPr>
          <p:cNvPr id="36" name="Group 5">
            <a:extLst>
              <a:ext uri="{FF2B5EF4-FFF2-40B4-BE49-F238E27FC236}">
                <a16:creationId xmlns:a16="http://schemas.microsoft.com/office/drawing/2014/main" id="{528D9460-14EC-DB4C-B6B7-5396DAD5861D}"/>
              </a:ext>
            </a:extLst>
          </p:cNvPr>
          <p:cNvGrpSpPr>
            <a:grpSpLocks noChangeAspect="1"/>
          </p:cNvGrpSpPr>
          <p:nvPr/>
        </p:nvGrpSpPr>
        <p:grpSpPr>
          <a:xfrm>
            <a:off x="14685513" y="2676183"/>
            <a:ext cx="3086514" cy="3390438"/>
            <a:chOff x="0" y="0"/>
            <a:chExt cx="5803900" cy="6375400"/>
          </a:xfrm>
        </p:grpSpPr>
        <p:sp>
          <p:nvSpPr>
            <p:cNvPr id="37" name="Freeform 6">
              <a:extLst>
                <a:ext uri="{FF2B5EF4-FFF2-40B4-BE49-F238E27FC236}">
                  <a16:creationId xmlns:a16="http://schemas.microsoft.com/office/drawing/2014/main" id="{4E87FFDB-8972-907B-2D46-969D5E0EB17E}"/>
                </a:ext>
              </a:extLst>
            </p:cNvPr>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0"/>
              <a:stretch>
                <a:fillRect l="-1031" t="-13556" r="-47336" b="-66681"/>
              </a:stretch>
            </a:blipFill>
          </p:spPr>
          <p:txBody>
            <a:bodyPr/>
            <a:lstStyle/>
            <a:p>
              <a:endParaRPr lang="en-GB"/>
            </a:p>
          </p:txBody>
        </p:sp>
        <p:sp>
          <p:nvSpPr>
            <p:cNvPr id="38" name="Freeform 7">
              <a:extLst>
                <a:ext uri="{FF2B5EF4-FFF2-40B4-BE49-F238E27FC236}">
                  <a16:creationId xmlns:a16="http://schemas.microsoft.com/office/drawing/2014/main" id="{BD62CD3E-B79A-F154-B47C-96C0EC182DFC}"/>
                </a:ext>
              </a:extLst>
            </p:cNvPr>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440854"/>
            <a:ext cx="18288000" cy="846146"/>
          </a:xfrm>
          <a:custGeom>
            <a:avLst/>
            <a:gdLst/>
            <a:ahLst/>
            <a:cxnLst/>
            <a:rect l="l" t="t" r="r" b="b"/>
            <a:pathLst>
              <a:path w="18288000" h="846146">
                <a:moveTo>
                  <a:pt x="0" y="0"/>
                </a:moveTo>
                <a:lnTo>
                  <a:pt x="18288000" y="0"/>
                </a:lnTo>
                <a:lnTo>
                  <a:pt x="18288000" y="846146"/>
                </a:lnTo>
                <a:lnTo>
                  <a:pt x="0" y="846146"/>
                </a:lnTo>
                <a:lnTo>
                  <a:pt x="0" y="0"/>
                </a:lnTo>
                <a:close/>
              </a:path>
            </a:pathLst>
          </a:custGeom>
          <a:blipFill>
            <a:blip>
              <a:extLst>
                <a:ext uri="{96DAC541-7B7A-43D3-8B79-37D633B846F1}">
                  <asvg:svgBlip xmlns:asvg="http://schemas.microsoft.com/office/drawing/2016/SVG/main" r:embed="rId3"/>
                </a:ext>
              </a:extLst>
            </a:blip>
            <a:stretch>
              <a:fillRect b="-2061329"/>
            </a:stretch>
          </a:blipFill>
        </p:spPr>
        <p:txBody>
          <a:bodyPr/>
          <a:lstStyle/>
          <a:p>
            <a:endParaRPr lang="en-GB"/>
          </a:p>
        </p:txBody>
      </p:sp>
      <p:sp>
        <p:nvSpPr>
          <p:cNvPr id="3" name="Freeform 3"/>
          <p:cNvSpPr/>
          <p:nvPr/>
        </p:nvSpPr>
        <p:spPr>
          <a:xfrm>
            <a:off x="384704" y="141792"/>
            <a:ext cx="1362785" cy="613144"/>
          </a:xfrm>
          <a:custGeom>
            <a:avLst/>
            <a:gdLst/>
            <a:ahLst/>
            <a:cxnLst/>
            <a:rect l="l" t="t" r="r" b="b"/>
            <a:pathLst>
              <a:path w="1362785" h="613144">
                <a:moveTo>
                  <a:pt x="0" y="0"/>
                </a:moveTo>
                <a:lnTo>
                  <a:pt x="1362785" y="0"/>
                </a:lnTo>
                <a:lnTo>
                  <a:pt x="1362785" y="613144"/>
                </a:lnTo>
                <a:lnTo>
                  <a:pt x="0" y="613144"/>
                </a:lnTo>
                <a:lnTo>
                  <a:pt x="0" y="0"/>
                </a:lnTo>
                <a:close/>
              </a:path>
            </a:pathLst>
          </a:custGeom>
          <a:blipFill>
            <a:blip r:embed="rId4"/>
            <a:stretch>
              <a:fillRect l="-2062"/>
            </a:stretch>
          </a:blipFill>
        </p:spPr>
        <p:txBody>
          <a:bodyPr/>
          <a:lstStyle/>
          <a:p>
            <a:endParaRPr lang="en-GB"/>
          </a:p>
        </p:txBody>
      </p:sp>
      <p:sp>
        <p:nvSpPr>
          <p:cNvPr id="4" name="Freeform 4"/>
          <p:cNvSpPr/>
          <p:nvPr/>
        </p:nvSpPr>
        <p:spPr>
          <a:xfrm>
            <a:off x="15660121" y="141792"/>
            <a:ext cx="2056274" cy="533549"/>
          </a:xfrm>
          <a:custGeom>
            <a:avLst/>
            <a:gdLst/>
            <a:ahLst/>
            <a:cxnLst/>
            <a:rect l="l" t="t" r="r" b="b"/>
            <a:pathLst>
              <a:path w="2056274" h="533549">
                <a:moveTo>
                  <a:pt x="0" y="0"/>
                </a:moveTo>
                <a:lnTo>
                  <a:pt x="2056274" y="0"/>
                </a:lnTo>
                <a:lnTo>
                  <a:pt x="2056274" y="533549"/>
                </a:lnTo>
                <a:lnTo>
                  <a:pt x="0" y="533549"/>
                </a:lnTo>
                <a:lnTo>
                  <a:pt x="0" y="0"/>
                </a:lnTo>
                <a:close/>
              </a:path>
            </a:pathLst>
          </a:custGeom>
          <a:blipFill>
            <a:blip r:embed="rId5"/>
            <a:stretch>
              <a:fillRect t="-686" b="-51103"/>
            </a:stretch>
          </a:blipFill>
        </p:spPr>
        <p:txBody>
          <a:bodyPr/>
          <a:lstStyle/>
          <a:p>
            <a:endParaRPr lang="en-GB"/>
          </a:p>
        </p:txBody>
      </p:sp>
      <p:sp>
        <p:nvSpPr>
          <p:cNvPr id="5" name="TextBox 5"/>
          <p:cNvSpPr txBox="1"/>
          <p:nvPr/>
        </p:nvSpPr>
        <p:spPr>
          <a:xfrm>
            <a:off x="544142" y="1049617"/>
            <a:ext cx="8984508" cy="856614"/>
          </a:xfrm>
          <a:prstGeom prst="rect">
            <a:avLst/>
          </a:prstGeom>
        </p:spPr>
        <p:txBody>
          <a:bodyPr lIns="0" tIns="0" rIns="0" bIns="0" rtlCol="0" anchor="t">
            <a:spAutoFit/>
          </a:bodyPr>
          <a:lstStyle/>
          <a:p>
            <a:pPr algn="l">
              <a:lnSpc>
                <a:spcPts val="6860"/>
              </a:lnSpc>
            </a:pPr>
            <a:r>
              <a:rPr lang="en-US" sz="4900" b="1">
                <a:solidFill>
                  <a:srgbClr val="849DB6"/>
                </a:solidFill>
                <a:latin typeface="Ubuntu Bold"/>
                <a:ea typeface="Ubuntu Bold"/>
                <a:cs typeface="Ubuntu Bold"/>
                <a:sym typeface="Ubuntu Bold"/>
              </a:rPr>
              <a:t>CFO in Custody - Better Days</a:t>
            </a:r>
          </a:p>
        </p:txBody>
      </p:sp>
      <p:grpSp>
        <p:nvGrpSpPr>
          <p:cNvPr id="6" name="Group 6"/>
          <p:cNvGrpSpPr/>
          <p:nvPr/>
        </p:nvGrpSpPr>
        <p:grpSpPr>
          <a:xfrm rot="-292958">
            <a:off x="10132234" y="801813"/>
            <a:ext cx="7903710" cy="9565761"/>
            <a:chOff x="1780406" y="1362141"/>
            <a:chExt cx="10538280" cy="12754348"/>
          </a:xfrm>
        </p:grpSpPr>
        <p:sp>
          <p:nvSpPr>
            <p:cNvPr id="7" name="Freeform 7"/>
            <p:cNvSpPr/>
            <p:nvPr/>
          </p:nvSpPr>
          <p:spPr>
            <a:xfrm rot="9666943">
              <a:off x="1780406" y="1362141"/>
              <a:ext cx="10538280" cy="12754348"/>
            </a:xfrm>
            <a:custGeom>
              <a:avLst/>
              <a:gdLst/>
              <a:ahLst/>
              <a:cxnLst/>
              <a:rect l="l" t="t" r="r" b="b"/>
              <a:pathLst>
                <a:path w="10538280" h="12754348">
                  <a:moveTo>
                    <a:pt x="0" y="0"/>
                  </a:moveTo>
                  <a:lnTo>
                    <a:pt x="10538279" y="0"/>
                  </a:lnTo>
                  <a:lnTo>
                    <a:pt x="10538279" y="12754348"/>
                  </a:lnTo>
                  <a:lnTo>
                    <a:pt x="0" y="1275434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4805802" y="2418634"/>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When it seems to get too much</a:t>
              </a:r>
            </a:p>
          </p:txBody>
        </p:sp>
        <p:sp>
          <p:nvSpPr>
            <p:cNvPr id="9" name="TextBox 9"/>
            <p:cNvSpPr txBox="1"/>
            <p:nvPr/>
          </p:nvSpPr>
          <p:spPr>
            <a:xfrm>
              <a:off x="4785381" y="301027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And you feel like you are losing touch</a:t>
              </a:r>
            </a:p>
          </p:txBody>
        </p:sp>
        <p:sp>
          <p:nvSpPr>
            <p:cNvPr id="10" name="TextBox 10"/>
            <p:cNvSpPr txBox="1"/>
            <p:nvPr/>
          </p:nvSpPr>
          <p:spPr>
            <a:xfrm>
              <a:off x="4805802" y="3542666"/>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Remind yourself you’ve come so far</a:t>
              </a:r>
            </a:p>
          </p:txBody>
        </p:sp>
        <p:sp>
          <p:nvSpPr>
            <p:cNvPr id="11" name="TextBox 11"/>
            <p:cNvSpPr txBox="1"/>
            <p:nvPr/>
          </p:nvSpPr>
          <p:spPr>
            <a:xfrm>
              <a:off x="4805802" y="4077944"/>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And keep believing in who you are</a:t>
              </a:r>
            </a:p>
          </p:txBody>
        </p:sp>
        <p:sp>
          <p:nvSpPr>
            <p:cNvPr id="12" name="TextBox 12"/>
            <p:cNvSpPr txBox="1"/>
            <p:nvPr/>
          </p:nvSpPr>
          <p:spPr>
            <a:xfrm>
              <a:off x="4880226" y="5262128"/>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Take each day one step at a time</a:t>
              </a:r>
            </a:p>
          </p:txBody>
        </p:sp>
        <p:sp>
          <p:nvSpPr>
            <p:cNvPr id="13" name="TextBox 13"/>
            <p:cNvSpPr txBox="1"/>
            <p:nvPr/>
          </p:nvSpPr>
          <p:spPr>
            <a:xfrm>
              <a:off x="4880226" y="583895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And everything will be just fine</a:t>
              </a:r>
            </a:p>
          </p:txBody>
        </p:sp>
        <p:sp>
          <p:nvSpPr>
            <p:cNvPr id="14" name="TextBox 14"/>
            <p:cNvSpPr txBox="1"/>
            <p:nvPr/>
          </p:nvSpPr>
          <p:spPr>
            <a:xfrm>
              <a:off x="4880226" y="641578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Try not to worry about the rest</a:t>
              </a:r>
            </a:p>
          </p:txBody>
        </p:sp>
        <p:sp>
          <p:nvSpPr>
            <p:cNvPr id="15" name="TextBox 15"/>
            <p:cNvSpPr txBox="1"/>
            <p:nvPr/>
          </p:nvSpPr>
          <p:spPr>
            <a:xfrm>
              <a:off x="4880226" y="699261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All you can do is try your best</a:t>
              </a:r>
            </a:p>
          </p:txBody>
        </p:sp>
        <p:sp>
          <p:nvSpPr>
            <p:cNvPr id="16" name="TextBox 16"/>
            <p:cNvSpPr txBox="1"/>
            <p:nvPr/>
          </p:nvSpPr>
          <p:spPr>
            <a:xfrm>
              <a:off x="4880226" y="811754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Make a change or start a new</a:t>
              </a:r>
            </a:p>
          </p:txBody>
        </p:sp>
        <p:sp>
          <p:nvSpPr>
            <p:cNvPr id="17" name="TextBox 17"/>
            <p:cNvSpPr txBox="1"/>
            <p:nvPr/>
          </p:nvSpPr>
          <p:spPr>
            <a:xfrm>
              <a:off x="4968200" y="869329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Find something that’s right for you</a:t>
              </a:r>
            </a:p>
          </p:txBody>
        </p:sp>
        <p:sp>
          <p:nvSpPr>
            <p:cNvPr id="18" name="TextBox 18"/>
            <p:cNvSpPr txBox="1"/>
            <p:nvPr/>
          </p:nvSpPr>
          <p:spPr>
            <a:xfrm>
              <a:off x="4968200" y="927012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Leave your troubles and past behind</a:t>
              </a:r>
            </a:p>
          </p:txBody>
        </p:sp>
        <p:sp>
          <p:nvSpPr>
            <p:cNvPr id="19" name="TextBox 19"/>
            <p:cNvSpPr txBox="1"/>
            <p:nvPr/>
          </p:nvSpPr>
          <p:spPr>
            <a:xfrm>
              <a:off x="4968200" y="9846957"/>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There’s plenty more still left to find</a:t>
              </a:r>
            </a:p>
          </p:txBody>
        </p:sp>
        <p:sp>
          <p:nvSpPr>
            <p:cNvPr id="20" name="TextBox 20"/>
            <p:cNvSpPr txBox="1"/>
            <p:nvPr/>
          </p:nvSpPr>
          <p:spPr>
            <a:xfrm>
              <a:off x="4550713" y="10965454"/>
              <a:ext cx="6493891" cy="526727"/>
            </a:xfrm>
            <a:prstGeom prst="rect">
              <a:avLst/>
            </a:prstGeom>
          </p:spPr>
          <p:txBody>
            <a:bodyPr wrap="square" lIns="0" tIns="0" rIns="0" bIns="0" rtlCol="0" anchor="t">
              <a:spAutoFit/>
            </a:bodyPr>
            <a:lstStyle/>
            <a:p>
              <a:pPr algn="ctr">
                <a:lnSpc>
                  <a:spcPts val="3176"/>
                </a:lnSpc>
                <a:spcBef>
                  <a:spcPct val="0"/>
                </a:spcBef>
              </a:pPr>
              <a:r>
                <a:rPr lang="en-US" sz="2268" b="1" dirty="0">
                  <a:solidFill>
                    <a:srgbClr val="000000"/>
                  </a:solidFill>
                  <a:latin typeface="Linotype Feltpen Medium"/>
                  <a:ea typeface="Linotype Feltpen Medium"/>
                  <a:cs typeface="Linotype Feltpen Medium"/>
                  <a:sym typeface="Linotype Feltpen Medium"/>
                </a:rPr>
                <a:t>There’s so much more that you can give</a:t>
              </a:r>
            </a:p>
          </p:txBody>
        </p:sp>
        <p:sp>
          <p:nvSpPr>
            <p:cNvPr id="21" name="TextBox 21"/>
            <p:cNvSpPr txBox="1"/>
            <p:nvPr/>
          </p:nvSpPr>
          <p:spPr>
            <a:xfrm>
              <a:off x="4983961" y="11535634"/>
              <a:ext cx="5698545" cy="496421"/>
            </a:xfrm>
            <a:prstGeom prst="rect">
              <a:avLst/>
            </a:prstGeom>
          </p:spPr>
          <p:txBody>
            <a:bodyPr lIns="0" tIns="0" rIns="0" bIns="0" rtlCol="0" anchor="t">
              <a:spAutoFit/>
            </a:bodyPr>
            <a:lstStyle/>
            <a:p>
              <a:pPr algn="ctr">
                <a:lnSpc>
                  <a:spcPts val="3176"/>
                </a:lnSpc>
                <a:spcBef>
                  <a:spcPct val="0"/>
                </a:spcBef>
              </a:pPr>
              <a:r>
                <a:rPr lang="en-US" sz="2268" b="1" dirty="0">
                  <a:solidFill>
                    <a:srgbClr val="000000"/>
                  </a:solidFill>
                  <a:latin typeface="Linotype Feltpen Medium"/>
                  <a:ea typeface="Linotype Feltpen Medium"/>
                  <a:cs typeface="Linotype Feltpen Medium"/>
                  <a:sym typeface="Linotype Feltpen Medium"/>
                </a:rPr>
                <a:t>And better days for you to live</a:t>
              </a:r>
            </a:p>
          </p:txBody>
        </p:sp>
        <p:sp>
          <p:nvSpPr>
            <p:cNvPr id="22" name="TextBox 22"/>
            <p:cNvSpPr txBox="1"/>
            <p:nvPr/>
          </p:nvSpPr>
          <p:spPr>
            <a:xfrm>
              <a:off x="4933039" y="12131728"/>
              <a:ext cx="5698547" cy="496421"/>
            </a:xfrm>
            <a:prstGeom prst="rect">
              <a:avLst/>
            </a:prstGeom>
          </p:spPr>
          <p:txBody>
            <a:bodyPr lIns="0" tIns="0" rIns="0" bIns="0" rtlCol="0" anchor="t">
              <a:spAutoFit/>
            </a:bodyPr>
            <a:lstStyle/>
            <a:p>
              <a:pPr algn="ctr">
                <a:lnSpc>
                  <a:spcPts val="3176"/>
                </a:lnSpc>
                <a:spcBef>
                  <a:spcPct val="0"/>
                </a:spcBef>
              </a:pPr>
              <a:r>
                <a:rPr lang="en-US" sz="2268" b="1" dirty="0">
                  <a:solidFill>
                    <a:srgbClr val="000000"/>
                  </a:solidFill>
                  <a:latin typeface="Linotype Feltpen Medium"/>
                  <a:ea typeface="Linotype Feltpen Medium"/>
                  <a:cs typeface="Linotype Feltpen Medium"/>
                  <a:sym typeface="Linotype Feltpen Medium"/>
                </a:rPr>
                <a:t>Look into the future and you will see</a:t>
              </a:r>
            </a:p>
          </p:txBody>
        </p:sp>
        <p:sp>
          <p:nvSpPr>
            <p:cNvPr id="23" name="TextBox 23"/>
            <p:cNvSpPr txBox="1"/>
            <p:nvPr/>
          </p:nvSpPr>
          <p:spPr>
            <a:xfrm>
              <a:off x="4988427" y="12668012"/>
              <a:ext cx="5698546" cy="496421"/>
            </a:xfrm>
            <a:prstGeom prst="rect">
              <a:avLst/>
            </a:prstGeom>
          </p:spPr>
          <p:txBody>
            <a:bodyPr lIns="0" tIns="0" rIns="0" bIns="0" rtlCol="0" anchor="t">
              <a:spAutoFit/>
            </a:bodyPr>
            <a:lstStyle/>
            <a:p>
              <a:pPr algn="ctr">
                <a:lnSpc>
                  <a:spcPts val="3176"/>
                </a:lnSpc>
                <a:spcBef>
                  <a:spcPct val="0"/>
                </a:spcBef>
              </a:pPr>
              <a:r>
                <a:rPr lang="en-US" sz="2268" b="1">
                  <a:solidFill>
                    <a:srgbClr val="000000"/>
                  </a:solidFill>
                  <a:latin typeface="Linotype Feltpen Medium"/>
                  <a:ea typeface="Linotype Feltpen Medium"/>
                  <a:cs typeface="Linotype Feltpen Medium"/>
                  <a:sym typeface="Linotype Feltpen Medium"/>
                </a:rPr>
                <a:t>The person you know that you can be</a:t>
              </a:r>
            </a:p>
          </p:txBody>
        </p:sp>
      </p:grpSp>
      <p:sp>
        <p:nvSpPr>
          <p:cNvPr id="24" name="Freeform 24"/>
          <p:cNvSpPr/>
          <p:nvPr/>
        </p:nvSpPr>
        <p:spPr>
          <a:xfrm>
            <a:off x="544142" y="2199662"/>
            <a:ext cx="9490975" cy="6327317"/>
          </a:xfrm>
          <a:custGeom>
            <a:avLst/>
            <a:gdLst/>
            <a:ahLst/>
            <a:cxnLst/>
            <a:rect l="l" t="t" r="r" b="b"/>
            <a:pathLst>
              <a:path w="9490975" h="6327317">
                <a:moveTo>
                  <a:pt x="0" y="0"/>
                </a:moveTo>
                <a:lnTo>
                  <a:pt x="9490975" y="0"/>
                </a:lnTo>
                <a:lnTo>
                  <a:pt x="9490975" y="6327317"/>
                </a:lnTo>
                <a:lnTo>
                  <a:pt x="0" y="6327317"/>
                </a:lnTo>
                <a:lnTo>
                  <a:pt x="0" y="0"/>
                </a:lnTo>
                <a:close/>
              </a:path>
            </a:pathLst>
          </a:custGeom>
          <a:blipFill>
            <a:blip r:embed="rId7"/>
            <a:stretch>
              <a:fillRect/>
            </a:stretch>
          </a:blipFill>
        </p:spPr>
        <p:txBody>
          <a:bodyPr/>
          <a:lstStyle/>
          <a:p>
            <a:endParaRPr lang="en-GB"/>
          </a:p>
        </p:txBody>
      </p:sp>
      <p:grpSp>
        <p:nvGrpSpPr>
          <p:cNvPr id="25" name="Group 25"/>
          <p:cNvGrpSpPr/>
          <p:nvPr/>
        </p:nvGrpSpPr>
        <p:grpSpPr>
          <a:xfrm>
            <a:off x="3827174" y="7022411"/>
            <a:ext cx="2418443" cy="2418443"/>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8"/>
              <a:stretch>
                <a:fillRect/>
              </a:stretch>
            </a:blipFill>
          </p:spPr>
          <p:txBody>
            <a:bodyPr/>
            <a:lstStyle/>
            <a:p>
              <a:endParaRPr lang="en-GB"/>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415017"/>
            <a:ext cx="18288000" cy="846146"/>
          </a:xfrm>
          <a:custGeom>
            <a:avLst/>
            <a:gdLst/>
            <a:ahLst/>
            <a:cxnLst/>
            <a:rect l="l" t="t" r="r" b="b"/>
            <a:pathLst>
              <a:path w="18288000" h="846146">
                <a:moveTo>
                  <a:pt x="0" y="0"/>
                </a:moveTo>
                <a:lnTo>
                  <a:pt x="18288000" y="0"/>
                </a:lnTo>
                <a:lnTo>
                  <a:pt x="18288000" y="846146"/>
                </a:lnTo>
                <a:lnTo>
                  <a:pt x="0" y="846146"/>
                </a:lnTo>
                <a:lnTo>
                  <a:pt x="0" y="0"/>
                </a:lnTo>
                <a:close/>
              </a:path>
            </a:pathLst>
          </a:custGeom>
          <a:blipFill>
            <a:blip>
              <a:extLst>
                <a:ext uri="{96DAC541-7B7A-43D3-8B79-37D633B846F1}">
                  <asvg:svgBlip xmlns:asvg="http://schemas.microsoft.com/office/drawing/2016/SVG/main" r:embed="rId3"/>
                </a:ext>
              </a:extLst>
            </a:blip>
            <a:stretch>
              <a:fillRect b="-2061329"/>
            </a:stretch>
          </a:blipFill>
        </p:spPr>
        <p:txBody>
          <a:bodyPr/>
          <a:lstStyle/>
          <a:p>
            <a:endParaRPr lang="en-GB"/>
          </a:p>
        </p:txBody>
      </p:sp>
      <p:sp>
        <p:nvSpPr>
          <p:cNvPr id="3" name="Freeform 3"/>
          <p:cNvSpPr/>
          <p:nvPr/>
        </p:nvSpPr>
        <p:spPr>
          <a:xfrm>
            <a:off x="384704" y="295236"/>
            <a:ext cx="1362785" cy="613144"/>
          </a:xfrm>
          <a:custGeom>
            <a:avLst/>
            <a:gdLst/>
            <a:ahLst/>
            <a:cxnLst/>
            <a:rect l="l" t="t" r="r" b="b"/>
            <a:pathLst>
              <a:path w="1362785" h="613144">
                <a:moveTo>
                  <a:pt x="0" y="0"/>
                </a:moveTo>
                <a:lnTo>
                  <a:pt x="1362785" y="0"/>
                </a:lnTo>
                <a:lnTo>
                  <a:pt x="1362785" y="613143"/>
                </a:lnTo>
                <a:lnTo>
                  <a:pt x="0" y="613143"/>
                </a:lnTo>
                <a:lnTo>
                  <a:pt x="0" y="0"/>
                </a:lnTo>
                <a:close/>
              </a:path>
            </a:pathLst>
          </a:custGeom>
          <a:blipFill>
            <a:blip r:embed="rId4"/>
            <a:stretch>
              <a:fillRect l="-2062"/>
            </a:stretch>
          </a:blipFill>
        </p:spPr>
        <p:txBody>
          <a:bodyPr/>
          <a:lstStyle/>
          <a:p>
            <a:endParaRPr lang="en-GB"/>
          </a:p>
        </p:txBody>
      </p:sp>
      <p:sp>
        <p:nvSpPr>
          <p:cNvPr id="4" name="Freeform 4"/>
          <p:cNvSpPr/>
          <p:nvPr/>
        </p:nvSpPr>
        <p:spPr>
          <a:xfrm>
            <a:off x="15660121" y="295236"/>
            <a:ext cx="2056274" cy="533549"/>
          </a:xfrm>
          <a:custGeom>
            <a:avLst/>
            <a:gdLst/>
            <a:ahLst/>
            <a:cxnLst/>
            <a:rect l="l" t="t" r="r" b="b"/>
            <a:pathLst>
              <a:path w="2056274" h="533549">
                <a:moveTo>
                  <a:pt x="0" y="0"/>
                </a:moveTo>
                <a:lnTo>
                  <a:pt x="2056274" y="0"/>
                </a:lnTo>
                <a:lnTo>
                  <a:pt x="2056274" y="533549"/>
                </a:lnTo>
                <a:lnTo>
                  <a:pt x="0" y="533549"/>
                </a:lnTo>
                <a:lnTo>
                  <a:pt x="0" y="0"/>
                </a:lnTo>
                <a:close/>
              </a:path>
            </a:pathLst>
          </a:custGeom>
          <a:blipFill>
            <a:blip r:embed="rId5"/>
            <a:stretch>
              <a:fillRect t="-686" b="-51103"/>
            </a:stretch>
          </a:blipFill>
        </p:spPr>
        <p:txBody>
          <a:bodyPr/>
          <a:lstStyle/>
          <a:p>
            <a:endParaRPr lang="en-GB"/>
          </a:p>
        </p:txBody>
      </p:sp>
      <p:grpSp>
        <p:nvGrpSpPr>
          <p:cNvPr id="5" name="Group 5"/>
          <p:cNvGrpSpPr>
            <a:grpSpLocks noChangeAspect="1"/>
          </p:cNvGrpSpPr>
          <p:nvPr/>
        </p:nvGrpSpPr>
        <p:grpSpPr>
          <a:xfrm>
            <a:off x="544142" y="2473629"/>
            <a:ext cx="3086514" cy="3390438"/>
            <a:chOff x="0" y="0"/>
            <a:chExt cx="5803900" cy="6375400"/>
          </a:xfrm>
        </p:grpSpPr>
        <p:sp>
          <p:nvSpPr>
            <p:cNvPr id="6" name="Freeform 6"/>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6"/>
              <a:stretch>
                <a:fillRect l="-1031" t="-13556" r="-47336" b="-66681"/>
              </a:stretch>
            </a:blipFill>
          </p:spPr>
          <p:txBody>
            <a:bodyPr/>
            <a:lstStyle/>
            <a:p>
              <a:endParaRPr lang="en-GB"/>
            </a:p>
          </p:txBody>
        </p:sp>
        <p:sp>
          <p:nvSpPr>
            <p:cNvPr id="7" name="Freeform 7"/>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14" name="Group 14"/>
          <p:cNvGrpSpPr>
            <a:grpSpLocks noChangeAspect="1"/>
          </p:cNvGrpSpPr>
          <p:nvPr/>
        </p:nvGrpSpPr>
        <p:grpSpPr>
          <a:xfrm>
            <a:off x="11318824" y="2505855"/>
            <a:ext cx="3086514" cy="3390438"/>
            <a:chOff x="0" y="0"/>
            <a:chExt cx="5803900" cy="6375400"/>
          </a:xfrm>
        </p:grpSpPr>
        <p:sp>
          <p:nvSpPr>
            <p:cNvPr id="15" name="Freeform 15"/>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7"/>
              <a:stretch>
                <a:fillRect l="-8648" r="-13926" b="-48904"/>
              </a:stretch>
            </a:blipFill>
          </p:spPr>
          <p:txBody>
            <a:bodyPr/>
            <a:lstStyle/>
            <a:p>
              <a:endParaRPr lang="en-GB"/>
            </a:p>
          </p:txBody>
        </p:sp>
        <p:sp>
          <p:nvSpPr>
            <p:cNvPr id="16" name="Freeform 16"/>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17" name="Group 17"/>
          <p:cNvGrpSpPr>
            <a:grpSpLocks noChangeAspect="1"/>
          </p:cNvGrpSpPr>
          <p:nvPr/>
        </p:nvGrpSpPr>
        <p:grpSpPr>
          <a:xfrm>
            <a:off x="14910163" y="2470344"/>
            <a:ext cx="3086514" cy="3390438"/>
            <a:chOff x="0" y="0"/>
            <a:chExt cx="5803900" cy="6375400"/>
          </a:xfrm>
        </p:grpSpPr>
        <p:sp>
          <p:nvSpPr>
            <p:cNvPr id="18" name="Freeform 18"/>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8"/>
              <a:stretch>
                <a:fillRect t="-10593" b="-10593"/>
              </a:stretch>
            </a:blipFill>
          </p:spPr>
          <p:txBody>
            <a:bodyPr/>
            <a:lstStyle/>
            <a:p>
              <a:endParaRPr lang="en-GB"/>
            </a:p>
          </p:txBody>
        </p:sp>
        <p:sp>
          <p:nvSpPr>
            <p:cNvPr id="19" name="Freeform 19"/>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20" name="Group 20"/>
          <p:cNvGrpSpPr/>
          <p:nvPr/>
        </p:nvGrpSpPr>
        <p:grpSpPr>
          <a:xfrm>
            <a:off x="544142" y="6115368"/>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ACB7D8"/>
            </a:solidFill>
          </p:spPr>
          <p:txBody>
            <a:bodyPr/>
            <a:lstStyle/>
            <a:p>
              <a:endParaRPr lang="en-GB"/>
            </a:p>
          </p:txBody>
        </p:sp>
        <p:sp>
          <p:nvSpPr>
            <p:cNvPr id="22" name="TextBox 22"/>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Helps people build or retain reading habits</a:t>
              </a:r>
            </a:p>
          </p:txBody>
        </p:sp>
      </p:grpSp>
      <p:grpSp>
        <p:nvGrpSpPr>
          <p:cNvPr id="23" name="Group 23"/>
          <p:cNvGrpSpPr/>
          <p:nvPr/>
        </p:nvGrpSpPr>
        <p:grpSpPr>
          <a:xfrm>
            <a:off x="4072742" y="6115368"/>
            <a:ext cx="3086100" cy="3086100"/>
            <a:chOff x="0" y="0"/>
            <a:chExt cx="812800" cy="812800"/>
          </a:xfrm>
        </p:grpSpPr>
        <p:sp>
          <p:nvSpPr>
            <p:cNvPr id="24" name="Freeform 24"/>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B893C2"/>
            </a:solidFill>
          </p:spPr>
          <p:txBody>
            <a:bodyPr/>
            <a:lstStyle/>
            <a:p>
              <a:endParaRPr lang="en-GB"/>
            </a:p>
          </p:txBody>
        </p:sp>
        <p:sp>
          <p:nvSpPr>
            <p:cNvPr id="25" name="TextBox 25"/>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Encourages people to engage at a pace that works for them</a:t>
              </a:r>
            </a:p>
          </p:txBody>
        </p:sp>
      </p:grpSp>
      <p:grpSp>
        <p:nvGrpSpPr>
          <p:cNvPr id="26" name="Group 26"/>
          <p:cNvGrpSpPr/>
          <p:nvPr/>
        </p:nvGrpSpPr>
        <p:grpSpPr>
          <a:xfrm>
            <a:off x="7727485" y="6172200"/>
            <a:ext cx="3086100" cy="3086100"/>
            <a:chOff x="0" y="0"/>
            <a:chExt cx="812800" cy="812800"/>
          </a:xfrm>
        </p:grpSpPr>
        <p:sp>
          <p:nvSpPr>
            <p:cNvPr id="27" name="Freeform 27"/>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DFBF8D"/>
            </a:solidFill>
          </p:spPr>
          <p:txBody>
            <a:bodyPr/>
            <a:lstStyle/>
            <a:p>
              <a:endParaRPr lang="en-GB"/>
            </a:p>
          </p:txBody>
        </p:sp>
        <p:sp>
          <p:nvSpPr>
            <p:cNvPr id="28" name="TextBox 28"/>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Supports job searching by building confidence with applications and interviews</a:t>
              </a:r>
            </a:p>
          </p:txBody>
        </p:sp>
      </p:grpSp>
      <p:grpSp>
        <p:nvGrpSpPr>
          <p:cNvPr id="29" name="Group 29"/>
          <p:cNvGrpSpPr/>
          <p:nvPr/>
        </p:nvGrpSpPr>
        <p:grpSpPr>
          <a:xfrm>
            <a:off x="11319238" y="6115368"/>
            <a:ext cx="3086100" cy="3086100"/>
            <a:chOff x="0" y="0"/>
            <a:chExt cx="812800" cy="812800"/>
          </a:xfrm>
        </p:grpSpPr>
        <p:sp>
          <p:nvSpPr>
            <p:cNvPr id="30" name="Freeform 30"/>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849DB6"/>
            </a:solidFill>
          </p:spPr>
          <p:txBody>
            <a:bodyPr/>
            <a:lstStyle/>
            <a:p>
              <a:endParaRPr lang="en-GB"/>
            </a:p>
          </p:txBody>
        </p:sp>
        <p:sp>
          <p:nvSpPr>
            <p:cNvPr id="31" name="TextBox 31"/>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Reading built into everyday activities; cooking, art, physical activity</a:t>
              </a:r>
            </a:p>
          </p:txBody>
        </p:sp>
      </p:grpSp>
      <p:grpSp>
        <p:nvGrpSpPr>
          <p:cNvPr id="32" name="Group 32"/>
          <p:cNvGrpSpPr/>
          <p:nvPr/>
        </p:nvGrpSpPr>
        <p:grpSpPr>
          <a:xfrm>
            <a:off x="14910163" y="6094849"/>
            <a:ext cx="3086100" cy="3086100"/>
            <a:chOff x="0" y="0"/>
            <a:chExt cx="812800" cy="812800"/>
          </a:xfrm>
        </p:grpSpPr>
        <p:sp>
          <p:nvSpPr>
            <p:cNvPr id="33" name="Freeform 33"/>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CEBCC6"/>
            </a:solidFill>
          </p:spPr>
          <p:txBody>
            <a:bodyPr/>
            <a:lstStyle/>
            <a:p>
              <a:endParaRPr lang="en-GB"/>
            </a:p>
          </p:txBody>
        </p:sp>
        <p:sp>
          <p:nvSpPr>
            <p:cNvPr id="34" name="TextBox 34"/>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a:solidFill>
                    <a:srgbClr val="000000"/>
                  </a:solidFill>
                  <a:latin typeface="Open Sans Bold"/>
                  <a:ea typeface="Open Sans Bold"/>
                  <a:cs typeface="Open Sans Bold"/>
                  <a:sym typeface="Open Sans Bold"/>
                </a:rPr>
                <a:t>Strengthens wellbeing, routine and confidence during transition</a:t>
              </a:r>
            </a:p>
          </p:txBody>
        </p:sp>
      </p:grpSp>
      <p:sp>
        <p:nvSpPr>
          <p:cNvPr id="35" name="TextBox 35"/>
          <p:cNvSpPr txBox="1"/>
          <p:nvPr/>
        </p:nvSpPr>
        <p:spPr>
          <a:xfrm>
            <a:off x="544142" y="1174485"/>
            <a:ext cx="11981795" cy="1031629"/>
          </a:xfrm>
          <a:prstGeom prst="rect">
            <a:avLst/>
          </a:prstGeom>
        </p:spPr>
        <p:txBody>
          <a:bodyPr lIns="0" tIns="0" rIns="0" bIns="0" rtlCol="0" anchor="t">
            <a:spAutoFit/>
          </a:bodyPr>
          <a:lstStyle/>
          <a:p>
            <a:pPr algn="l">
              <a:lnSpc>
                <a:spcPts val="8959"/>
              </a:lnSpc>
            </a:pPr>
            <a:r>
              <a:rPr lang="en-US" sz="6399" b="1" dirty="0">
                <a:solidFill>
                  <a:srgbClr val="849DB6"/>
                </a:solidFill>
                <a:latin typeface="Ubuntu Bold"/>
                <a:ea typeface="Ubuntu Bold"/>
                <a:cs typeface="Ubuntu Bold"/>
                <a:sym typeface="Ubuntu Bold"/>
              </a:rPr>
              <a:t>CFO in the Community  </a:t>
            </a:r>
          </a:p>
        </p:txBody>
      </p:sp>
      <p:grpSp>
        <p:nvGrpSpPr>
          <p:cNvPr id="36" name="Group 14">
            <a:extLst>
              <a:ext uri="{FF2B5EF4-FFF2-40B4-BE49-F238E27FC236}">
                <a16:creationId xmlns:a16="http://schemas.microsoft.com/office/drawing/2014/main" id="{85A35DB0-DFFA-AB33-9814-06F8632A1316}"/>
              </a:ext>
            </a:extLst>
          </p:cNvPr>
          <p:cNvGrpSpPr>
            <a:grpSpLocks noChangeAspect="1"/>
          </p:cNvGrpSpPr>
          <p:nvPr/>
        </p:nvGrpSpPr>
        <p:grpSpPr>
          <a:xfrm>
            <a:off x="4072328" y="2505855"/>
            <a:ext cx="3086514" cy="3390438"/>
            <a:chOff x="0" y="0"/>
            <a:chExt cx="5803900" cy="6375400"/>
          </a:xfrm>
        </p:grpSpPr>
        <p:sp>
          <p:nvSpPr>
            <p:cNvPr id="37" name="Freeform 15">
              <a:extLst>
                <a:ext uri="{FF2B5EF4-FFF2-40B4-BE49-F238E27FC236}">
                  <a16:creationId xmlns:a16="http://schemas.microsoft.com/office/drawing/2014/main" id="{F8FC5EE2-5121-7B92-BBDA-2CD37D0D6FB6}"/>
                </a:ext>
              </a:extLst>
            </p:cNvPr>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9"/>
              <a:stretch>
                <a:fillRect t="-10740" b="-10740"/>
              </a:stretch>
            </a:blipFill>
          </p:spPr>
          <p:txBody>
            <a:bodyPr/>
            <a:lstStyle/>
            <a:p>
              <a:endParaRPr lang="en-GB"/>
            </a:p>
          </p:txBody>
        </p:sp>
        <p:sp>
          <p:nvSpPr>
            <p:cNvPr id="38" name="Freeform 16">
              <a:extLst>
                <a:ext uri="{FF2B5EF4-FFF2-40B4-BE49-F238E27FC236}">
                  <a16:creationId xmlns:a16="http://schemas.microsoft.com/office/drawing/2014/main" id="{35EA207C-6F32-9EB4-228B-07E0AA677717}"/>
                </a:ext>
              </a:extLst>
            </p:cNvPr>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grpSp>
        <p:nvGrpSpPr>
          <p:cNvPr id="39" name="Group 11">
            <a:extLst>
              <a:ext uri="{FF2B5EF4-FFF2-40B4-BE49-F238E27FC236}">
                <a16:creationId xmlns:a16="http://schemas.microsoft.com/office/drawing/2014/main" id="{EC6B1839-67C8-4A9F-1CAD-A747A15CE53E}"/>
              </a:ext>
            </a:extLst>
          </p:cNvPr>
          <p:cNvGrpSpPr>
            <a:grpSpLocks noChangeAspect="1"/>
          </p:cNvGrpSpPr>
          <p:nvPr/>
        </p:nvGrpSpPr>
        <p:grpSpPr>
          <a:xfrm>
            <a:off x="7695576" y="2512609"/>
            <a:ext cx="3086514" cy="3390438"/>
            <a:chOff x="0" y="0"/>
            <a:chExt cx="5803900" cy="6375400"/>
          </a:xfrm>
        </p:grpSpPr>
        <p:sp>
          <p:nvSpPr>
            <p:cNvPr id="40" name="Freeform 12">
              <a:extLst>
                <a:ext uri="{FF2B5EF4-FFF2-40B4-BE49-F238E27FC236}">
                  <a16:creationId xmlns:a16="http://schemas.microsoft.com/office/drawing/2014/main" id="{7E0875FB-2247-CBE0-171C-E39149449540}"/>
                </a:ext>
              </a:extLst>
            </p:cNvPr>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0"/>
              <a:stretch>
                <a:fillRect l="-32567" r="-32567"/>
              </a:stretch>
            </a:blipFill>
          </p:spPr>
          <p:txBody>
            <a:bodyPr/>
            <a:lstStyle/>
            <a:p>
              <a:endParaRPr lang="en-GB"/>
            </a:p>
          </p:txBody>
        </p:sp>
        <p:sp>
          <p:nvSpPr>
            <p:cNvPr id="41" name="Freeform 13">
              <a:extLst>
                <a:ext uri="{FF2B5EF4-FFF2-40B4-BE49-F238E27FC236}">
                  <a16:creationId xmlns:a16="http://schemas.microsoft.com/office/drawing/2014/main" id="{7430548B-319F-2C9E-094B-7A2AE09CA2D8}"/>
                </a:ext>
              </a:extLst>
            </p:cNvPr>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BDA270"/>
            </a:solid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415017"/>
            <a:ext cx="18288000" cy="846146"/>
          </a:xfrm>
          <a:custGeom>
            <a:avLst/>
            <a:gdLst/>
            <a:ahLst/>
            <a:cxnLst/>
            <a:rect l="l" t="t" r="r" b="b"/>
            <a:pathLst>
              <a:path w="18288000" h="846146">
                <a:moveTo>
                  <a:pt x="0" y="0"/>
                </a:moveTo>
                <a:lnTo>
                  <a:pt x="18288000" y="0"/>
                </a:lnTo>
                <a:lnTo>
                  <a:pt x="18288000" y="846146"/>
                </a:lnTo>
                <a:lnTo>
                  <a:pt x="0" y="846146"/>
                </a:lnTo>
                <a:lnTo>
                  <a:pt x="0" y="0"/>
                </a:lnTo>
                <a:close/>
              </a:path>
            </a:pathLst>
          </a:custGeom>
          <a:blipFill>
            <a:blip>
              <a:extLst>
                <a:ext uri="{96DAC541-7B7A-43D3-8B79-37D633B846F1}">
                  <asvg:svgBlip xmlns:asvg="http://schemas.microsoft.com/office/drawing/2016/SVG/main" r:embed="rId3"/>
                </a:ext>
              </a:extLst>
            </a:blip>
            <a:stretch>
              <a:fillRect b="-2061329"/>
            </a:stretch>
          </a:blipFill>
        </p:spPr>
        <p:txBody>
          <a:bodyPr/>
          <a:lstStyle/>
          <a:p>
            <a:endParaRPr lang="en-GB"/>
          </a:p>
        </p:txBody>
      </p:sp>
      <p:sp>
        <p:nvSpPr>
          <p:cNvPr id="3" name="Freeform 3"/>
          <p:cNvSpPr/>
          <p:nvPr/>
        </p:nvSpPr>
        <p:spPr>
          <a:xfrm>
            <a:off x="384704" y="295236"/>
            <a:ext cx="1362785" cy="613144"/>
          </a:xfrm>
          <a:custGeom>
            <a:avLst/>
            <a:gdLst/>
            <a:ahLst/>
            <a:cxnLst/>
            <a:rect l="l" t="t" r="r" b="b"/>
            <a:pathLst>
              <a:path w="1362785" h="613144">
                <a:moveTo>
                  <a:pt x="0" y="0"/>
                </a:moveTo>
                <a:lnTo>
                  <a:pt x="1362785" y="0"/>
                </a:lnTo>
                <a:lnTo>
                  <a:pt x="1362785" y="613143"/>
                </a:lnTo>
                <a:lnTo>
                  <a:pt x="0" y="613143"/>
                </a:lnTo>
                <a:lnTo>
                  <a:pt x="0" y="0"/>
                </a:lnTo>
                <a:close/>
              </a:path>
            </a:pathLst>
          </a:custGeom>
          <a:blipFill>
            <a:blip r:embed="rId4"/>
            <a:stretch>
              <a:fillRect l="-2062"/>
            </a:stretch>
          </a:blipFill>
        </p:spPr>
        <p:txBody>
          <a:bodyPr/>
          <a:lstStyle/>
          <a:p>
            <a:endParaRPr lang="en-GB"/>
          </a:p>
        </p:txBody>
      </p:sp>
      <p:sp>
        <p:nvSpPr>
          <p:cNvPr id="4" name="Freeform 4"/>
          <p:cNvSpPr/>
          <p:nvPr/>
        </p:nvSpPr>
        <p:spPr>
          <a:xfrm>
            <a:off x="15660121" y="295236"/>
            <a:ext cx="2056274" cy="533549"/>
          </a:xfrm>
          <a:custGeom>
            <a:avLst/>
            <a:gdLst/>
            <a:ahLst/>
            <a:cxnLst/>
            <a:rect l="l" t="t" r="r" b="b"/>
            <a:pathLst>
              <a:path w="2056274" h="533549">
                <a:moveTo>
                  <a:pt x="0" y="0"/>
                </a:moveTo>
                <a:lnTo>
                  <a:pt x="2056274" y="0"/>
                </a:lnTo>
                <a:lnTo>
                  <a:pt x="2056274" y="533549"/>
                </a:lnTo>
                <a:lnTo>
                  <a:pt x="0" y="533549"/>
                </a:lnTo>
                <a:lnTo>
                  <a:pt x="0" y="0"/>
                </a:lnTo>
                <a:close/>
              </a:path>
            </a:pathLst>
          </a:custGeom>
          <a:blipFill>
            <a:blip r:embed="rId5"/>
            <a:stretch>
              <a:fillRect t="-686" b="-51103"/>
            </a:stretch>
          </a:blipFill>
        </p:spPr>
        <p:txBody>
          <a:bodyPr/>
          <a:lstStyle/>
          <a:p>
            <a:endParaRPr lang="en-GB"/>
          </a:p>
        </p:txBody>
      </p:sp>
      <p:sp>
        <p:nvSpPr>
          <p:cNvPr id="5" name="TextBox 5"/>
          <p:cNvSpPr txBox="1"/>
          <p:nvPr/>
        </p:nvSpPr>
        <p:spPr>
          <a:xfrm>
            <a:off x="544142" y="1174485"/>
            <a:ext cx="11981795" cy="1113790"/>
          </a:xfrm>
          <a:prstGeom prst="rect">
            <a:avLst/>
          </a:prstGeom>
        </p:spPr>
        <p:txBody>
          <a:bodyPr lIns="0" tIns="0" rIns="0" bIns="0" rtlCol="0" anchor="t">
            <a:spAutoFit/>
          </a:bodyPr>
          <a:lstStyle/>
          <a:p>
            <a:pPr algn="l">
              <a:lnSpc>
                <a:spcPts val="8959"/>
              </a:lnSpc>
            </a:pPr>
            <a:r>
              <a:rPr lang="en-US" sz="6399" b="1">
                <a:solidFill>
                  <a:srgbClr val="849DB6"/>
                </a:solidFill>
                <a:latin typeface="Ubuntu Bold"/>
                <a:ea typeface="Ubuntu Bold"/>
                <a:cs typeface="Ubuntu Bold"/>
                <a:sym typeface="Ubuntu Bold"/>
              </a:rPr>
              <a:t>CFO Book Club</a:t>
            </a:r>
          </a:p>
        </p:txBody>
      </p:sp>
      <p:grpSp>
        <p:nvGrpSpPr>
          <p:cNvPr id="6" name="Group 6"/>
          <p:cNvGrpSpPr/>
          <p:nvPr/>
        </p:nvGrpSpPr>
        <p:grpSpPr>
          <a:xfrm>
            <a:off x="10983191" y="1651868"/>
            <a:ext cx="7050217" cy="7400962"/>
            <a:chOff x="0" y="0"/>
            <a:chExt cx="9400290" cy="9867949"/>
          </a:xfrm>
        </p:grpSpPr>
        <p:pic>
          <p:nvPicPr>
            <p:cNvPr id="7" name="Picture 7"/>
            <p:cNvPicPr>
              <a:picLocks noChangeAspect="1"/>
            </p:cNvPicPr>
            <p:nvPr/>
          </p:nvPicPr>
          <p:blipFill>
            <a:blip r:embed="rId6"/>
            <a:srcRect l="16771" r="16771" b="6982"/>
            <a:stretch>
              <a:fillRect/>
            </a:stretch>
          </p:blipFill>
          <p:spPr>
            <a:xfrm>
              <a:off x="0" y="0"/>
              <a:ext cx="9400290" cy="9867949"/>
            </a:xfrm>
            <a:prstGeom prst="rect">
              <a:avLst/>
            </a:prstGeom>
          </p:spPr>
        </p:pic>
      </p:grpSp>
      <p:sp>
        <p:nvSpPr>
          <p:cNvPr id="8" name="TextBox 8"/>
          <p:cNvSpPr txBox="1"/>
          <p:nvPr/>
        </p:nvSpPr>
        <p:spPr>
          <a:xfrm>
            <a:off x="384704" y="4020105"/>
            <a:ext cx="10236618" cy="2170591"/>
          </a:xfrm>
          <a:prstGeom prst="rect">
            <a:avLst/>
          </a:prstGeom>
        </p:spPr>
        <p:txBody>
          <a:bodyPr lIns="0" tIns="0" rIns="0" bIns="0" rtlCol="0" anchor="t">
            <a:spAutoFit/>
          </a:bodyPr>
          <a:lstStyle/>
          <a:p>
            <a:pPr algn="ctr">
              <a:lnSpc>
                <a:spcPts val="5836"/>
              </a:lnSpc>
              <a:spcBef>
                <a:spcPct val="0"/>
              </a:spcBef>
            </a:pPr>
            <a:r>
              <a:rPr lang="en-US" sz="4168" b="1">
                <a:solidFill>
                  <a:srgbClr val="000000"/>
                </a:solidFill>
                <a:latin typeface="Linotype Feltpen Medium"/>
                <a:ea typeface="Linotype Feltpen Medium"/>
                <a:cs typeface="Linotype Feltpen Medium"/>
                <a:sym typeface="Linotype Feltpen Medium"/>
              </a:rPr>
              <a:t>“Book Club is great. It has been helping me with my confidence and reading skills, as well as my dyslexia.”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5032-7689-5C9E-331C-F435B91152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050D7B-3B3E-7E6E-EDD1-FD524463C3EE}"/>
              </a:ext>
            </a:extLst>
          </p:cNvPr>
          <p:cNvSpPr/>
          <p:nvPr/>
        </p:nvSpPr>
        <p:spPr>
          <a:xfrm>
            <a:off x="0" y="9415017"/>
            <a:ext cx="18288000" cy="846146"/>
          </a:xfrm>
          <a:custGeom>
            <a:avLst/>
            <a:gdLst/>
            <a:ahLst/>
            <a:cxnLst/>
            <a:rect l="l" t="t" r="r" b="b"/>
            <a:pathLst>
              <a:path w="18288000" h="846146">
                <a:moveTo>
                  <a:pt x="0" y="0"/>
                </a:moveTo>
                <a:lnTo>
                  <a:pt x="18288000" y="0"/>
                </a:lnTo>
                <a:lnTo>
                  <a:pt x="18288000" y="846146"/>
                </a:lnTo>
                <a:lnTo>
                  <a:pt x="0" y="846146"/>
                </a:lnTo>
                <a:lnTo>
                  <a:pt x="0" y="0"/>
                </a:lnTo>
                <a:close/>
              </a:path>
            </a:pathLst>
          </a:custGeom>
          <a:blipFill>
            <a:blip>
              <a:extLst>
                <a:ext uri="{96DAC541-7B7A-43D3-8B79-37D633B846F1}">
                  <asvg:svgBlip xmlns:asvg="http://schemas.microsoft.com/office/drawing/2016/SVG/main" r:embed="rId3"/>
                </a:ext>
              </a:extLst>
            </a:blip>
            <a:stretch>
              <a:fillRect b="-2061329"/>
            </a:stretch>
          </a:blipFill>
        </p:spPr>
        <p:txBody>
          <a:bodyPr/>
          <a:lstStyle/>
          <a:p>
            <a:endParaRPr lang="en-GB"/>
          </a:p>
        </p:txBody>
      </p:sp>
      <p:sp>
        <p:nvSpPr>
          <p:cNvPr id="3" name="Freeform 3">
            <a:extLst>
              <a:ext uri="{FF2B5EF4-FFF2-40B4-BE49-F238E27FC236}">
                <a16:creationId xmlns:a16="http://schemas.microsoft.com/office/drawing/2014/main" id="{30A95A55-E6A8-2941-D274-988108E8B464}"/>
              </a:ext>
            </a:extLst>
          </p:cNvPr>
          <p:cNvSpPr/>
          <p:nvPr/>
        </p:nvSpPr>
        <p:spPr>
          <a:xfrm>
            <a:off x="384704" y="295236"/>
            <a:ext cx="1362785" cy="613144"/>
          </a:xfrm>
          <a:custGeom>
            <a:avLst/>
            <a:gdLst/>
            <a:ahLst/>
            <a:cxnLst/>
            <a:rect l="l" t="t" r="r" b="b"/>
            <a:pathLst>
              <a:path w="1362785" h="613144">
                <a:moveTo>
                  <a:pt x="0" y="0"/>
                </a:moveTo>
                <a:lnTo>
                  <a:pt x="1362785" y="0"/>
                </a:lnTo>
                <a:lnTo>
                  <a:pt x="1362785" y="613143"/>
                </a:lnTo>
                <a:lnTo>
                  <a:pt x="0" y="613143"/>
                </a:lnTo>
                <a:lnTo>
                  <a:pt x="0" y="0"/>
                </a:lnTo>
                <a:close/>
              </a:path>
            </a:pathLst>
          </a:custGeom>
          <a:blipFill>
            <a:blip r:embed="rId4"/>
            <a:stretch>
              <a:fillRect l="-2062"/>
            </a:stretch>
          </a:blipFill>
        </p:spPr>
        <p:txBody>
          <a:bodyPr/>
          <a:lstStyle/>
          <a:p>
            <a:endParaRPr lang="en-GB"/>
          </a:p>
        </p:txBody>
      </p:sp>
      <p:sp>
        <p:nvSpPr>
          <p:cNvPr id="4" name="Freeform 4">
            <a:extLst>
              <a:ext uri="{FF2B5EF4-FFF2-40B4-BE49-F238E27FC236}">
                <a16:creationId xmlns:a16="http://schemas.microsoft.com/office/drawing/2014/main" id="{AF09B880-287A-EF42-D4FD-CD9BA0B72A88}"/>
              </a:ext>
            </a:extLst>
          </p:cNvPr>
          <p:cNvSpPr/>
          <p:nvPr/>
        </p:nvSpPr>
        <p:spPr>
          <a:xfrm>
            <a:off x="15660121" y="295236"/>
            <a:ext cx="2056274" cy="533549"/>
          </a:xfrm>
          <a:custGeom>
            <a:avLst/>
            <a:gdLst/>
            <a:ahLst/>
            <a:cxnLst/>
            <a:rect l="l" t="t" r="r" b="b"/>
            <a:pathLst>
              <a:path w="2056274" h="533549">
                <a:moveTo>
                  <a:pt x="0" y="0"/>
                </a:moveTo>
                <a:lnTo>
                  <a:pt x="2056274" y="0"/>
                </a:lnTo>
                <a:lnTo>
                  <a:pt x="2056274" y="533549"/>
                </a:lnTo>
                <a:lnTo>
                  <a:pt x="0" y="533549"/>
                </a:lnTo>
                <a:lnTo>
                  <a:pt x="0" y="0"/>
                </a:lnTo>
                <a:close/>
              </a:path>
            </a:pathLst>
          </a:custGeom>
          <a:blipFill>
            <a:blip r:embed="rId5"/>
            <a:stretch>
              <a:fillRect t="-686" b="-51103"/>
            </a:stretch>
          </a:blipFill>
        </p:spPr>
        <p:txBody>
          <a:bodyPr/>
          <a:lstStyle/>
          <a:p>
            <a:endParaRPr lang="en-GB"/>
          </a:p>
        </p:txBody>
      </p:sp>
      <p:sp>
        <p:nvSpPr>
          <p:cNvPr id="5" name="TextBox 5">
            <a:extLst>
              <a:ext uri="{FF2B5EF4-FFF2-40B4-BE49-F238E27FC236}">
                <a16:creationId xmlns:a16="http://schemas.microsoft.com/office/drawing/2014/main" id="{DB19F749-B902-3E56-35BC-032808D46734}"/>
              </a:ext>
            </a:extLst>
          </p:cNvPr>
          <p:cNvSpPr txBox="1"/>
          <p:nvPr/>
        </p:nvSpPr>
        <p:spPr>
          <a:xfrm>
            <a:off x="544142" y="1174485"/>
            <a:ext cx="11981795" cy="1031629"/>
          </a:xfrm>
          <a:prstGeom prst="rect">
            <a:avLst/>
          </a:prstGeom>
        </p:spPr>
        <p:txBody>
          <a:bodyPr lIns="0" tIns="0" rIns="0" bIns="0" rtlCol="0" anchor="t">
            <a:spAutoFit/>
          </a:bodyPr>
          <a:lstStyle/>
          <a:p>
            <a:pPr algn="l">
              <a:lnSpc>
                <a:spcPts val="8959"/>
              </a:lnSpc>
            </a:pPr>
            <a:r>
              <a:rPr lang="en-US" sz="6399" b="1" dirty="0">
                <a:solidFill>
                  <a:srgbClr val="849DB6"/>
                </a:solidFill>
                <a:latin typeface="Ubuntu Bold"/>
                <a:ea typeface="Ubuntu Bold"/>
                <a:cs typeface="Ubuntu Bold"/>
                <a:sym typeface="Ubuntu Bold"/>
              </a:rPr>
              <a:t>Opportunities to get involved </a:t>
            </a:r>
          </a:p>
        </p:txBody>
      </p:sp>
      <p:grpSp>
        <p:nvGrpSpPr>
          <p:cNvPr id="54" name="Group 53">
            <a:extLst>
              <a:ext uri="{FF2B5EF4-FFF2-40B4-BE49-F238E27FC236}">
                <a16:creationId xmlns:a16="http://schemas.microsoft.com/office/drawing/2014/main" id="{EEA03667-D8EF-9828-D8D9-3265063D92CE}"/>
              </a:ext>
            </a:extLst>
          </p:cNvPr>
          <p:cNvGrpSpPr/>
          <p:nvPr/>
        </p:nvGrpSpPr>
        <p:grpSpPr>
          <a:xfrm>
            <a:off x="696874" y="2851511"/>
            <a:ext cx="17452121" cy="3163451"/>
            <a:chOff x="544142" y="6094849"/>
            <a:chExt cx="17452121" cy="3163451"/>
          </a:xfrm>
        </p:grpSpPr>
        <p:grpSp>
          <p:nvGrpSpPr>
            <p:cNvPr id="9" name="Group 20">
              <a:extLst>
                <a:ext uri="{FF2B5EF4-FFF2-40B4-BE49-F238E27FC236}">
                  <a16:creationId xmlns:a16="http://schemas.microsoft.com/office/drawing/2014/main" id="{0D78588C-9E2A-EAF2-0A68-822725E695BD}"/>
                </a:ext>
              </a:extLst>
            </p:cNvPr>
            <p:cNvGrpSpPr/>
            <p:nvPr/>
          </p:nvGrpSpPr>
          <p:grpSpPr>
            <a:xfrm>
              <a:off x="544142" y="6115368"/>
              <a:ext cx="3086100" cy="3086100"/>
              <a:chOff x="0" y="0"/>
              <a:chExt cx="812800" cy="812800"/>
            </a:xfrm>
          </p:grpSpPr>
          <p:sp>
            <p:nvSpPr>
              <p:cNvPr id="10" name="Freeform 21">
                <a:extLst>
                  <a:ext uri="{FF2B5EF4-FFF2-40B4-BE49-F238E27FC236}">
                    <a16:creationId xmlns:a16="http://schemas.microsoft.com/office/drawing/2014/main" id="{870B25A5-6699-653F-E094-DF060D09821F}"/>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ACB7D8"/>
              </a:solidFill>
            </p:spPr>
            <p:txBody>
              <a:bodyPr/>
              <a:lstStyle/>
              <a:p>
                <a:endParaRPr lang="en-GB"/>
              </a:p>
            </p:txBody>
          </p:sp>
          <p:sp>
            <p:nvSpPr>
              <p:cNvPr id="11" name="TextBox 22">
                <a:extLst>
                  <a:ext uri="{FF2B5EF4-FFF2-40B4-BE49-F238E27FC236}">
                    <a16:creationId xmlns:a16="http://schemas.microsoft.com/office/drawing/2014/main" id="{19FEA5B6-1A77-0914-4E41-8AFA312A479E}"/>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Borderline Books</a:t>
                </a:r>
              </a:p>
            </p:txBody>
          </p:sp>
        </p:grpSp>
        <p:grpSp>
          <p:nvGrpSpPr>
            <p:cNvPr id="12" name="Group 23">
              <a:extLst>
                <a:ext uri="{FF2B5EF4-FFF2-40B4-BE49-F238E27FC236}">
                  <a16:creationId xmlns:a16="http://schemas.microsoft.com/office/drawing/2014/main" id="{8408CC38-B714-838D-7090-BEE7CA701E79}"/>
                </a:ext>
              </a:extLst>
            </p:cNvPr>
            <p:cNvGrpSpPr/>
            <p:nvPr/>
          </p:nvGrpSpPr>
          <p:grpSpPr>
            <a:xfrm>
              <a:off x="4072742" y="6115368"/>
              <a:ext cx="3086100" cy="3086100"/>
              <a:chOff x="0" y="0"/>
              <a:chExt cx="812800" cy="812800"/>
            </a:xfrm>
          </p:grpSpPr>
          <p:sp>
            <p:nvSpPr>
              <p:cNvPr id="13" name="Freeform 24">
                <a:extLst>
                  <a:ext uri="{FF2B5EF4-FFF2-40B4-BE49-F238E27FC236}">
                    <a16:creationId xmlns:a16="http://schemas.microsoft.com/office/drawing/2014/main" id="{E2A9EADE-08D1-05BE-C37E-3F52250AB490}"/>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B893C2"/>
              </a:solidFill>
            </p:spPr>
            <p:txBody>
              <a:bodyPr/>
              <a:lstStyle/>
              <a:p>
                <a:endParaRPr lang="en-GB"/>
              </a:p>
            </p:txBody>
          </p:sp>
          <p:sp>
            <p:nvSpPr>
              <p:cNvPr id="14" name="TextBox 25">
                <a:extLst>
                  <a:ext uri="{FF2B5EF4-FFF2-40B4-BE49-F238E27FC236}">
                    <a16:creationId xmlns:a16="http://schemas.microsoft.com/office/drawing/2014/main" id="{A29CA882-AF13-EBD8-95AF-36BCECF74F0D}"/>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Activities from National Literacy Trust </a:t>
                </a:r>
              </a:p>
            </p:txBody>
          </p:sp>
        </p:grpSp>
        <p:grpSp>
          <p:nvGrpSpPr>
            <p:cNvPr id="15" name="Group 26">
              <a:extLst>
                <a:ext uri="{FF2B5EF4-FFF2-40B4-BE49-F238E27FC236}">
                  <a16:creationId xmlns:a16="http://schemas.microsoft.com/office/drawing/2014/main" id="{D81C78A5-FC25-0219-B8F1-59D3A4197EF3}"/>
                </a:ext>
              </a:extLst>
            </p:cNvPr>
            <p:cNvGrpSpPr/>
            <p:nvPr/>
          </p:nvGrpSpPr>
          <p:grpSpPr>
            <a:xfrm>
              <a:off x="7727485" y="6172200"/>
              <a:ext cx="3086100" cy="3086100"/>
              <a:chOff x="0" y="0"/>
              <a:chExt cx="812800" cy="812800"/>
            </a:xfrm>
          </p:grpSpPr>
          <p:sp>
            <p:nvSpPr>
              <p:cNvPr id="16" name="Freeform 27">
                <a:extLst>
                  <a:ext uri="{FF2B5EF4-FFF2-40B4-BE49-F238E27FC236}">
                    <a16:creationId xmlns:a16="http://schemas.microsoft.com/office/drawing/2014/main" id="{D9DC0FDF-C811-03A0-A9AF-70CABB94B817}"/>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DFBF8D"/>
              </a:solidFill>
            </p:spPr>
            <p:txBody>
              <a:bodyPr/>
              <a:lstStyle/>
              <a:p>
                <a:endParaRPr lang="en-GB"/>
              </a:p>
            </p:txBody>
          </p:sp>
          <p:sp>
            <p:nvSpPr>
              <p:cNvPr id="17" name="TextBox 28">
                <a:extLst>
                  <a:ext uri="{FF2B5EF4-FFF2-40B4-BE49-F238E27FC236}">
                    <a16:creationId xmlns:a16="http://schemas.microsoft.com/office/drawing/2014/main" id="{774DD979-906C-1726-B43C-D366726EE3F8}"/>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Discounted Books from Jacaranda Publisher </a:t>
                </a:r>
              </a:p>
            </p:txBody>
          </p:sp>
        </p:grpSp>
        <p:grpSp>
          <p:nvGrpSpPr>
            <p:cNvPr id="18" name="Group 29">
              <a:extLst>
                <a:ext uri="{FF2B5EF4-FFF2-40B4-BE49-F238E27FC236}">
                  <a16:creationId xmlns:a16="http://schemas.microsoft.com/office/drawing/2014/main" id="{703CE1A9-62B4-F86B-F783-B9E3EC798ACB}"/>
                </a:ext>
              </a:extLst>
            </p:cNvPr>
            <p:cNvGrpSpPr/>
            <p:nvPr/>
          </p:nvGrpSpPr>
          <p:grpSpPr>
            <a:xfrm>
              <a:off x="11319238" y="6115368"/>
              <a:ext cx="3086100" cy="3086100"/>
              <a:chOff x="0" y="0"/>
              <a:chExt cx="812800" cy="812800"/>
            </a:xfrm>
          </p:grpSpPr>
          <p:sp>
            <p:nvSpPr>
              <p:cNvPr id="19" name="Freeform 30">
                <a:extLst>
                  <a:ext uri="{FF2B5EF4-FFF2-40B4-BE49-F238E27FC236}">
                    <a16:creationId xmlns:a16="http://schemas.microsoft.com/office/drawing/2014/main" id="{A9187D92-0ECE-3A75-3786-0C6AEDC382A2}"/>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849DB6"/>
              </a:solidFill>
            </p:spPr>
            <p:txBody>
              <a:bodyPr/>
              <a:lstStyle/>
              <a:p>
                <a:endParaRPr lang="en-GB"/>
              </a:p>
            </p:txBody>
          </p:sp>
          <p:sp>
            <p:nvSpPr>
              <p:cNvPr id="20" name="TextBox 31">
                <a:extLst>
                  <a:ext uri="{FF2B5EF4-FFF2-40B4-BE49-F238E27FC236}">
                    <a16:creationId xmlns:a16="http://schemas.microsoft.com/office/drawing/2014/main" id="{5B7BB4BE-B159-E993-C84B-A6B187160326}"/>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Free Easy Reads </a:t>
                </a:r>
              </a:p>
            </p:txBody>
          </p:sp>
        </p:grpSp>
        <p:grpSp>
          <p:nvGrpSpPr>
            <p:cNvPr id="21" name="Group 32">
              <a:extLst>
                <a:ext uri="{FF2B5EF4-FFF2-40B4-BE49-F238E27FC236}">
                  <a16:creationId xmlns:a16="http://schemas.microsoft.com/office/drawing/2014/main" id="{E63CF687-E70F-92B8-4A8A-A15DA28931B0}"/>
                </a:ext>
              </a:extLst>
            </p:cNvPr>
            <p:cNvGrpSpPr/>
            <p:nvPr/>
          </p:nvGrpSpPr>
          <p:grpSpPr>
            <a:xfrm>
              <a:off x="14910163" y="6094849"/>
              <a:ext cx="3086100" cy="3086100"/>
              <a:chOff x="0" y="0"/>
              <a:chExt cx="812800" cy="812800"/>
            </a:xfrm>
          </p:grpSpPr>
          <p:sp>
            <p:nvSpPr>
              <p:cNvPr id="22" name="Freeform 33">
                <a:extLst>
                  <a:ext uri="{FF2B5EF4-FFF2-40B4-BE49-F238E27FC236}">
                    <a16:creationId xmlns:a16="http://schemas.microsoft.com/office/drawing/2014/main" id="{4A9C2DB9-3EB7-A296-58F0-958AFE082D3D}"/>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CEBCC6"/>
              </a:solidFill>
            </p:spPr>
            <p:txBody>
              <a:bodyPr/>
              <a:lstStyle/>
              <a:p>
                <a:endParaRPr lang="en-GB"/>
              </a:p>
            </p:txBody>
          </p:sp>
          <p:sp>
            <p:nvSpPr>
              <p:cNvPr id="23" name="TextBox 34">
                <a:extLst>
                  <a:ext uri="{FF2B5EF4-FFF2-40B4-BE49-F238E27FC236}">
                    <a16:creationId xmlns:a16="http://schemas.microsoft.com/office/drawing/2014/main" id="{FF46EE5A-47F3-1F25-C15F-CDFCD7400B31}"/>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Children’s books available for parents</a:t>
                </a:r>
              </a:p>
            </p:txBody>
          </p:sp>
        </p:grpSp>
      </p:grpSp>
      <p:grpSp>
        <p:nvGrpSpPr>
          <p:cNvPr id="55" name="Group 54">
            <a:extLst>
              <a:ext uri="{FF2B5EF4-FFF2-40B4-BE49-F238E27FC236}">
                <a16:creationId xmlns:a16="http://schemas.microsoft.com/office/drawing/2014/main" id="{DA0F5FAF-16BC-C293-319B-76660461E753}"/>
              </a:ext>
            </a:extLst>
          </p:cNvPr>
          <p:cNvGrpSpPr/>
          <p:nvPr/>
        </p:nvGrpSpPr>
        <p:grpSpPr>
          <a:xfrm>
            <a:off x="696542" y="6247249"/>
            <a:ext cx="17452121" cy="3163451"/>
            <a:chOff x="544142" y="6094849"/>
            <a:chExt cx="17452121" cy="3163451"/>
          </a:xfrm>
        </p:grpSpPr>
        <p:grpSp>
          <p:nvGrpSpPr>
            <p:cNvPr id="56" name="Group 20">
              <a:extLst>
                <a:ext uri="{FF2B5EF4-FFF2-40B4-BE49-F238E27FC236}">
                  <a16:creationId xmlns:a16="http://schemas.microsoft.com/office/drawing/2014/main" id="{79BA71D7-EE8F-B0DF-8C1C-4B128D1F936D}"/>
                </a:ext>
              </a:extLst>
            </p:cNvPr>
            <p:cNvGrpSpPr/>
            <p:nvPr/>
          </p:nvGrpSpPr>
          <p:grpSpPr>
            <a:xfrm>
              <a:off x="544142" y="6115368"/>
              <a:ext cx="3086100" cy="3086100"/>
              <a:chOff x="0" y="0"/>
              <a:chExt cx="812800" cy="812800"/>
            </a:xfrm>
          </p:grpSpPr>
          <p:sp>
            <p:nvSpPr>
              <p:cNvPr id="69" name="Freeform 21">
                <a:extLst>
                  <a:ext uri="{FF2B5EF4-FFF2-40B4-BE49-F238E27FC236}">
                    <a16:creationId xmlns:a16="http://schemas.microsoft.com/office/drawing/2014/main" id="{BE840B24-B277-E27F-7FCE-EAEFD5737103}"/>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ACB7D8"/>
              </a:solidFill>
            </p:spPr>
            <p:txBody>
              <a:bodyPr/>
              <a:lstStyle/>
              <a:p>
                <a:endParaRPr lang="en-GB"/>
              </a:p>
            </p:txBody>
          </p:sp>
          <p:sp>
            <p:nvSpPr>
              <p:cNvPr id="70" name="TextBox 22">
                <a:extLst>
                  <a:ext uri="{FF2B5EF4-FFF2-40B4-BE49-F238E27FC236}">
                    <a16:creationId xmlns:a16="http://schemas.microsoft.com/office/drawing/2014/main" id="{212FD76B-651B-3C13-F8E2-EB93C3B3632D}"/>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err="1">
                    <a:solidFill>
                      <a:srgbClr val="000000"/>
                    </a:solidFill>
                    <a:latin typeface="Open Sans Bold"/>
                    <a:ea typeface="Open Sans Bold"/>
                    <a:cs typeface="Open Sans Bold"/>
                    <a:sym typeface="Open Sans Bold"/>
                  </a:rPr>
                  <a:t>Penpal</a:t>
                </a:r>
                <a:r>
                  <a:rPr lang="en-US" sz="2200" b="1" dirty="0">
                    <a:solidFill>
                      <a:srgbClr val="000000"/>
                    </a:solidFill>
                    <a:latin typeface="Open Sans Bold"/>
                    <a:ea typeface="Open Sans Bold"/>
                    <a:cs typeface="Open Sans Bold"/>
                    <a:sym typeface="Open Sans Bold"/>
                  </a:rPr>
                  <a:t> Books Clubs </a:t>
                </a:r>
              </a:p>
            </p:txBody>
          </p:sp>
        </p:grpSp>
        <p:grpSp>
          <p:nvGrpSpPr>
            <p:cNvPr id="57" name="Group 23">
              <a:extLst>
                <a:ext uri="{FF2B5EF4-FFF2-40B4-BE49-F238E27FC236}">
                  <a16:creationId xmlns:a16="http://schemas.microsoft.com/office/drawing/2014/main" id="{091AFBD6-9D3E-6CD4-FC25-3D56F0DF6B5E}"/>
                </a:ext>
              </a:extLst>
            </p:cNvPr>
            <p:cNvGrpSpPr/>
            <p:nvPr/>
          </p:nvGrpSpPr>
          <p:grpSpPr>
            <a:xfrm>
              <a:off x="4072742" y="6115368"/>
              <a:ext cx="3086100" cy="3086100"/>
              <a:chOff x="0" y="0"/>
              <a:chExt cx="812800" cy="812800"/>
            </a:xfrm>
          </p:grpSpPr>
          <p:sp>
            <p:nvSpPr>
              <p:cNvPr id="67" name="Freeform 24">
                <a:extLst>
                  <a:ext uri="{FF2B5EF4-FFF2-40B4-BE49-F238E27FC236}">
                    <a16:creationId xmlns:a16="http://schemas.microsoft.com/office/drawing/2014/main" id="{D9F777BC-D65F-EB3F-6E95-C482C78B95D8}"/>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B893C2"/>
              </a:solidFill>
            </p:spPr>
            <p:txBody>
              <a:bodyPr/>
              <a:lstStyle/>
              <a:p>
                <a:endParaRPr lang="en-GB"/>
              </a:p>
            </p:txBody>
          </p:sp>
          <p:sp>
            <p:nvSpPr>
              <p:cNvPr id="68" name="TextBox 25">
                <a:extLst>
                  <a:ext uri="{FF2B5EF4-FFF2-40B4-BE49-F238E27FC236}">
                    <a16:creationId xmlns:a16="http://schemas.microsoft.com/office/drawing/2014/main" id="{B0E8B3F9-4FB2-027F-0005-C51A4EEA09C3}"/>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Book Swaps </a:t>
                </a:r>
              </a:p>
            </p:txBody>
          </p:sp>
        </p:grpSp>
        <p:grpSp>
          <p:nvGrpSpPr>
            <p:cNvPr id="58" name="Group 26">
              <a:extLst>
                <a:ext uri="{FF2B5EF4-FFF2-40B4-BE49-F238E27FC236}">
                  <a16:creationId xmlns:a16="http://schemas.microsoft.com/office/drawing/2014/main" id="{D8AF1DF9-E7E9-F1A1-E11A-E07661B57BE6}"/>
                </a:ext>
              </a:extLst>
            </p:cNvPr>
            <p:cNvGrpSpPr/>
            <p:nvPr/>
          </p:nvGrpSpPr>
          <p:grpSpPr>
            <a:xfrm>
              <a:off x="7727485" y="6172200"/>
              <a:ext cx="3086100" cy="3086100"/>
              <a:chOff x="0" y="0"/>
              <a:chExt cx="812800" cy="812800"/>
            </a:xfrm>
          </p:grpSpPr>
          <p:sp>
            <p:nvSpPr>
              <p:cNvPr id="65" name="Freeform 27">
                <a:extLst>
                  <a:ext uri="{FF2B5EF4-FFF2-40B4-BE49-F238E27FC236}">
                    <a16:creationId xmlns:a16="http://schemas.microsoft.com/office/drawing/2014/main" id="{77BFC7DD-928B-3421-0C78-B626F0AB1C06}"/>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DFBF8D"/>
              </a:solidFill>
            </p:spPr>
            <p:txBody>
              <a:bodyPr/>
              <a:lstStyle/>
              <a:p>
                <a:endParaRPr lang="en-GB"/>
              </a:p>
            </p:txBody>
          </p:sp>
          <p:sp>
            <p:nvSpPr>
              <p:cNvPr id="66" name="TextBox 28">
                <a:extLst>
                  <a:ext uri="{FF2B5EF4-FFF2-40B4-BE49-F238E27FC236}">
                    <a16:creationId xmlns:a16="http://schemas.microsoft.com/office/drawing/2014/main" id="{1A3F7B27-0361-83EA-BC4A-F48164CA5774}"/>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Books Recommendations</a:t>
                </a:r>
              </a:p>
            </p:txBody>
          </p:sp>
        </p:grpSp>
        <p:grpSp>
          <p:nvGrpSpPr>
            <p:cNvPr id="59" name="Group 29">
              <a:extLst>
                <a:ext uri="{FF2B5EF4-FFF2-40B4-BE49-F238E27FC236}">
                  <a16:creationId xmlns:a16="http://schemas.microsoft.com/office/drawing/2014/main" id="{D4055C09-85B3-A62A-1B63-81D098E8EC87}"/>
                </a:ext>
              </a:extLst>
            </p:cNvPr>
            <p:cNvGrpSpPr/>
            <p:nvPr/>
          </p:nvGrpSpPr>
          <p:grpSpPr>
            <a:xfrm>
              <a:off x="11319238" y="6115368"/>
              <a:ext cx="3086100" cy="3086100"/>
              <a:chOff x="0" y="0"/>
              <a:chExt cx="812800" cy="812800"/>
            </a:xfrm>
          </p:grpSpPr>
          <p:sp>
            <p:nvSpPr>
              <p:cNvPr id="63" name="Freeform 30">
                <a:extLst>
                  <a:ext uri="{FF2B5EF4-FFF2-40B4-BE49-F238E27FC236}">
                    <a16:creationId xmlns:a16="http://schemas.microsoft.com/office/drawing/2014/main" id="{8D664668-1B69-EC7F-12DD-42EDD051201A}"/>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849DB6"/>
              </a:solidFill>
            </p:spPr>
            <p:txBody>
              <a:bodyPr/>
              <a:lstStyle/>
              <a:p>
                <a:endParaRPr lang="en-GB"/>
              </a:p>
            </p:txBody>
          </p:sp>
          <p:sp>
            <p:nvSpPr>
              <p:cNvPr id="64" name="TextBox 31">
                <a:extLst>
                  <a:ext uri="{FF2B5EF4-FFF2-40B4-BE49-F238E27FC236}">
                    <a16:creationId xmlns:a16="http://schemas.microsoft.com/office/drawing/2014/main" id="{E919D0F5-D575-1D0F-DE32-34F65C005ECF}"/>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National Literacy Trust Anthology </a:t>
                </a:r>
              </a:p>
            </p:txBody>
          </p:sp>
        </p:grpSp>
        <p:grpSp>
          <p:nvGrpSpPr>
            <p:cNvPr id="60" name="Group 32">
              <a:extLst>
                <a:ext uri="{FF2B5EF4-FFF2-40B4-BE49-F238E27FC236}">
                  <a16:creationId xmlns:a16="http://schemas.microsoft.com/office/drawing/2014/main" id="{0608D062-648C-8FA4-074C-328B8AB3D4A6}"/>
                </a:ext>
              </a:extLst>
            </p:cNvPr>
            <p:cNvGrpSpPr/>
            <p:nvPr/>
          </p:nvGrpSpPr>
          <p:grpSpPr>
            <a:xfrm>
              <a:off x="14910163" y="6094849"/>
              <a:ext cx="3086100" cy="3086100"/>
              <a:chOff x="0" y="0"/>
              <a:chExt cx="812800" cy="812800"/>
            </a:xfrm>
          </p:grpSpPr>
          <p:sp>
            <p:nvSpPr>
              <p:cNvPr id="61" name="Freeform 33">
                <a:extLst>
                  <a:ext uri="{FF2B5EF4-FFF2-40B4-BE49-F238E27FC236}">
                    <a16:creationId xmlns:a16="http://schemas.microsoft.com/office/drawing/2014/main" id="{1047DC8E-0FE9-F9A9-3803-E6AD6449DFF0}"/>
                  </a:ext>
                </a:extLst>
              </p:cNvPr>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close/>
                  </a:path>
                </a:pathLst>
              </a:custGeom>
              <a:solidFill>
                <a:srgbClr val="CEBCC6"/>
              </a:solidFill>
            </p:spPr>
            <p:txBody>
              <a:bodyPr/>
              <a:lstStyle/>
              <a:p>
                <a:endParaRPr lang="en-GB"/>
              </a:p>
            </p:txBody>
          </p:sp>
          <p:sp>
            <p:nvSpPr>
              <p:cNvPr id="62" name="TextBox 34">
                <a:extLst>
                  <a:ext uri="{FF2B5EF4-FFF2-40B4-BE49-F238E27FC236}">
                    <a16:creationId xmlns:a16="http://schemas.microsoft.com/office/drawing/2014/main" id="{9753FDEB-4A65-BDB7-5B6F-C0280C09D0AE}"/>
                  </a:ext>
                </a:extLst>
              </p:cNvPr>
              <p:cNvSpPr txBox="1"/>
              <p:nvPr/>
            </p:nvSpPr>
            <p:spPr>
              <a:xfrm>
                <a:off x="38100" y="0"/>
                <a:ext cx="736600" cy="774700"/>
              </a:xfrm>
              <a:prstGeom prst="rect">
                <a:avLst/>
              </a:prstGeom>
            </p:spPr>
            <p:txBody>
              <a:bodyPr lIns="50800" tIns="50800" rIns="50800" bIns="50800" rtlCol="0" anchor="ctr"/>
              <a:lstStyle/>
              <a:p>
                <a:pPr algn="ctr">
                  <a:lnSpc>
                    <a:spcPts val="3080"/>
                  </a:lnSpc>
                </a:pPr>
                <a:r>
                  <a:rPr lang="en-US" sz="2200" b="1" dirty="0">
                    <a:solidFill>
                      <a:srgbClr val="000000"/>
                    </a:solidFill>
                    <a:latin typeface="Open Sans Bold"/>
                    <a:ea typeface="Open Sans Bold"/>
                    <a:cs typeface="Open Sans Bold"/>
                    <a:sym typeface="Open Sans Bold"/>
                  </a:rPr>
                  <a:t>CFO published book of short stories </a:t>
                </a:r>
              </a:p>
            </p:txBody>
          </p:sp>
        </p:grpSp>
      </p:grpSp>
    </p:spTree>
    <p:extLst>
      <p:ext uri="{BB962C8B-B14F-4D97-AF65-F5344CB8AC3E}">
        <p14:creationId xmlns:p14="http://schemas.microsoft.com/office/powerpoint/2010/main" val="408405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35667" y="-2507279"/>
            <a:ext cx="13325593" cy="11539363"/>
            <a:chOff x="0" y="0"/>
            <a:chExt cx="17767458" cy="15385817"/>
          </a:xfrm>
        </p:grpSpPr>
        <p:grpSp>
          <p:nvGrpSpPr>
            <p:cNvPr id="3" name="Group 3"/>
            <p:cNvGrpSpPr>
              <a:grpSpLocks noChangeAspect="1"/>
            </p:cNvGrpSpPr>
            <p:nvPr/>
          </p:nvGrpSpPr>
          <p:grpSpPr>
            <a:xfrm>
              <a:off x="0" y="0"/>
              <a:ext cx="17767458" cy="15385817"/>
              <a:chOff x="0" y="0"/>
              <a:chExt cx="4282440" cy="3708400"/>
            </a:xfrm>
          </p:grpSpPr>
          <p:sp>
            <p:nvSpPr>
              <p:cNvPr id="4" name="Freeform 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DB2C6"/>
              </a:solidFill>
            </p:spPr>
            <p:txBody>
              <a:bodyPr/>
              <a:lstStyle/>
              <a:p>
                <a:endParaRPr lang="en-GB"/>
              </a:p>
            </p:txBody>
          </p:sp>
        </p:grpSp>
        <p:grpSp>
          <p:nvGrpSpPr>
            <p:cNvPr id="5" name="Group 5"/>
            <p:cNvGrpSpPr>
              <a:grpSpLocks noChangeAspect="1"/>
            </p:cNvGrpSpPr>
            <p:nvPr/>
          </p:nvGrpSpPr>
          <p:grpSpPr>
            <a:xfrm>
              <a:off x="677778" y="586925"/>
              <a:ext cx="16411902" cy="14211968"/>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DFB160"/>
              </a:solidFill>
            </p:spPr>
            <p:txBody>
              <a:bodyPr/>
              <a:lstStyle/>
              <a:p>
                <a:endParaRPr lang="en-GB"/>
              </a:p>
            </p:txBody>
          </p:sp>
        </p:grpSp>
      </p:grpSp>
      <p:sp>
        <p:nvSpPr>
          <p:cNvPr id="7" name="TextBox 7"/>
          <p:cNvSpPr txBox="1"/>
          <p:nvPr/>
        </p:nvSpPr>
        <p:spPr>
          <a:xfrm>
            <a:off x="1009010" y="3572708"/>
            <a:ext cx="8115300" cy="1429680"/>
          </a:xfrm>
          <a:prstGeom prst="rect">
            <a:avLst/>
          </a:prstGeom>
        </p:spPr>
        <p:txBody>
          <a:bodyPr lIns="0" tIns="0" rIns="0" bIns="0" rtlCol="0" anchor="t">
            <a:spAutoFit/>
          </a:bodyPr>
          <a:lstStyle/>
          <a:p>
            <a:pPr algn="l">
              <a:lnSpc>
                <a:spcPts val="10529"/>
              </a:lnSpc>
            </a:pPr>
            <a:r>
              <a:rPr lang="en-US" sz="10968" b="1" dirty="0">
                <a:solidFill>
                  <a:srgbClr val="B893C2"/>
                </a:solidFill>
                <a:latin typeface="Baron Bold"/>
                <a:ea typeface="Baron Bold"/>
                <a:cs typeface="Baron Bold"/>
                <a:sym typeface="Baron Bold"/>
              </a:rPr>
              <a:t>thank you</a:t>
            </a:r>
          </a:p>
        </p:txBody>
      </p:sp>
      <p:sp>
        <p:nvSpPr>
          <p:cNvPr id="8" name="AutoShape 8"/>
          <p:cNvSpPr/>
          <p:nvPr/>
        </p:nvSpPr>
        <p:spPr>
          <a:xfrm>
            <a:off x="1028700" y="5145563"/>
            <a:ext cx="7906110" cy="0"/>
          </a:xfrm>
          <a:prstGeom prst="line">
            <a:avLst/>
          </a:prstGeom>
          <a:ln w="38100" cap="flat">
            <a:solidFill>
              <a:srgbClr val="8DB2C6"/>
            </a:solidFill>
            <a:prstDash val="solid"/>
            <a:headEnd type="none" w="sm" len="sm"/>
            <a:tailEnd type="none" w="sm" len="sm"/>
          </a:ln>
        </p:spPr>
        <p:txBody>
          <a:bodyPr/>
          <a:lstStyle/>
          <a:p>
            <a:endParaRPr lang="en-GB"/>
          </a:p>
        </p:txBody>
      </p:sp>
      <p:grpSp>
        <p:nvGrpSpPr>
          <p:cNvPr id="9" name="Group 9"/>
          <p:cNvGrpSpPr/>
          <p:nvPr/>
        </p:nvGrpSpPr>
        <p:grpSpPr>
          <a:xfrm rot="2854899">
            <a:off x="-4615640" y="7456308"/>
            <a:ext cx="10287000" cy="3567532"/>
            <a:chOff x="0" y="0"/>
            <a:chExt cx="6350000" cy="2202180"/>
          </a:xfrm>
        </p:grpSpPr>
        <p:sp>
          <p:nvSpPr>
            <p:cNvPr id="10" name="Freeform 10"/>
            <p:cNvSpPr/>
            <p:nvPr/>
          </p:nvSpPr>
          <p:spPr>
            <a:xfrm>
              <a:off x="0" y="82550"/>
              <a:ext cx="6350000" cy="2118360"/>
            </a:xfrm>
            <a:custGeom>
              <a:avLst/>
              <a:gdLst/>
              <a:ahLst/>
              <a:cxnLst/>
              <a:rect l="l" t="t" r="r" b="b"/>
              <a:pathLst>
                <a:path w="6350000" h="2118360">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2118360"/>
                  </a:lnTo>
                  <a:lnTo>
                    <a:pt x="6350000" y="2118360"/>
                  </a:lnTo>
                  <a:lnTo>
                    <a:pt x="6350000" y="0"/>
                  </a:lnTo>
                  <a:cubicBezTo>
                    <a:pt x="6111240" y="0"/>
                    <a:pt x="5981700" y="82550"/>
                    <a:pt x="5877560" y="149860"/>
                  </a:cubicBezTo>
                  <a:close/>
                </a:path>
              </a:pathLst>
            </a:custGeom>
            <a:solidFill>
              <a:srgbClr val="8DB2C6"/>
            </a:solidFill>
          </p:spPr>
          <p:txBody>
            <a:bodyPr/>
            <a:lstStyle/>
            <a:p>
              <a:endParaRPr lang="en-GB"/>
            </a:p>
          </p:txBody>
        </p:sp>
      </p:grpSp>
      <p:grpSp>
        <p:nvGrpSpPr>
          <p:cNvPr id="11" name="Group 11"/>
          <p:cNvGrpSpPr>
            <a:grpSpLocks noChangeAspect="1"/>
          </p:cNvGrpSpPr>
          <p:nvPr/>
        </p:nvGrpSpPr>
        <p:grpSpPr>
          <a:xfrm>
            <a:off x="9885035" y="-1254394"/>
            <a:ext cx="10807166" cy="9358519"/>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5064" r="-15064"/>
              </a:stretch>
            </a:blipFill>
          </p:spPr>
          <p:txBody>
            <a:bodyPr/>
            <a:lstStyle/>
            <a:p>
              <a:endParaRPr lang="en-GB"/>
            </a:p>
          </p:txBody>
        </p:sp>
      </p:grpSp>
      <p:sp>
        <p:nvSpPr>
          <p:cNvPr id="13" name="TextBox 13"/>
          <p:cNvSpPr txBox="1"/>
          <p:nvPr/>
        </p:nvSpPr>
        <p:spPr>
          <a:xfrm>
            <a:off x="1028700" y="5311826"/>
            <a:ext cx="7906110" cy="1298460"/>
          </a:xfrm>
          <a:prstGeom prst="rect">
            <a:avLst/>
          </a:prstGeom>
        </p:spPr>
        <p:txBody>
          <a:bodyPr lIns="0" tIns="0" rIns="0" bIns="0" rtlCol="0" anchor="t">
            <a:spAutoFit/>
          </a:bodyPr>
          <a:lstStyle/>
          <a:p>
            <a:pPr algn="ctr">
              <a:lnSpc>
                <a:spcPts val="3506"/>
              </a:lnSpc>
            </a:pPr>
            <a:r>
              <a:rPr lang="en-US" sz="2504" b="1">
                <a:solidFill>
                  <a:srgbClr val="223346"/>
                </a:solidFill>
                <a:latin typeface="Montserrat Bold"/>
                <a:ea typeface="Montserrat Bold"/>
                <a:cs typeface="Montserrat Bold"/>
                <a:sym typeface="Montserrat Bold"/>
              </a:rPr>
              <a:t>For more information please contact: </a:t>
            </a:r>
          </a:p>
          <a:p>
            <a:pPr algn="ctr">
              <a:lnSpc>
                <a:spcPts val="3506"/>
              </a:lnSpc>
            </a:pPr>
            <a:endParaRPr lang="en-US" sz="2504" b="1">
              <a:solidFill>
                <a:srgbClr val="223346"/>
              </a:solidFill>
              <a:latin typeface="Montserrat Bold"/>
              <a:ea typeface="Montserrat Bold"/>
              <a:cs typeface="Montserrat Bold"/>
              <a:sym typeface="Montserrat Bold"/>
            </a:endParaRPr>
          </a:p>
          <a:p>
            <a:pPr algn="ctr">
              <a:lnSpc>
                <a:spcPts val="3506"/>
              </a:lnSpc>
              <a:spcBef>
                <a:spcPct val="0"/>
              </a:spcBef>
            </a:pPr>
            <a:r>
              <a:rPr lang="en-US" sz="2504">
                <a:solidFill>
                  <a:srgbClr val="223346"/>
                </a:solidFill>
                <a:latin typeface="Montserrat"/>
                <a:ea typeface="Montserrat"/>
                <a:cs typeface="Montserrat"/>
                <a:sym typeface="Montserrat"/>
              </a:rPr>
              <a:t>CFO-communications@justice.gov.uk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f7c0d5a-b0e7-471d-9a75-f63fb3920dac">
      <Terms xmlns="http://schemas.microsoft.com/office/infopath/2007/PartnerControls"/>
    </lcf76f155ced4ddcb4097134ff3c332f>
    <Linkreset xmlns="bf7c0d5a-b0e7-471d-9a75-f63fb3920dac" xsi:nil="true"/>
    <TaxCatchAll xmlns="03b54a57-9729-47c9-aecc-e1c41fddea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3D67D184B584F9C8408F36D69AAC1" ma:contentTypeVersion="19" ma:contentTypeDescription="Create a new document." ma:contentTypeScope="" ma:versionID="dee8457476d061bcae84295cba611409">
  <xsd:schema xmlns:xsd="http://www.w3.org/2001/XMLSchema" xmlns:xs="http://www.w3.org/2001/XMLSchema" xmlns:p="http://schemas.microsoft.com/office/2006/metadata/properties" xmlns:ns2="bf7c0d5a-b0e7-471d-9a75-f63fb3920dac" xmlns:ns3="03b54a57-9729-47c9-aecc-e1c41fddea2a" targetNamespace="http://schemas.microsoft.com/office/2006/metadata/properties" ma:root="true" ma:fieldsID="6538a7983ea9cf31f0823afc221b4271" ns2:_="" ns3:_="">
    <xsd:import namespace="bf7c0d5a-b0e7-471d-9a75-f63fb3920dac"/>
    <xsd:import namespace="03b54a57-9729-47c9-aecc-e1c41fddea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Linkrese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c0d5a-b0e7-471d-9a75-f63fb3920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Linkreset" ma:index="24" nillable="true" ma:displayName="Link reset" ma:format="Dropdown" ma:internalName="Linkreset">
      <xsd:simpleType>
        <xsd:union memberTypes="dms:Text">
          <xsd:simpleType>
            <xsd:restriction base="dms:Choice">
              <xsd:enumeration value="Yes"/>
              <xsd:enumeration value="Choice 2"/>
              <xsd:enumeration value="Choice 3"/>
            </xsd:restriction>
          </xsd:simpleType>
        </xsd:un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b54a57-9729-47c9-aecc-e1c41fddea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60fb76-3032-4d7f-8db0-6403a9eb21bf}" ma:internalName="TaxCatchAll" ma:showField="CatchAllData" ma:web="03b54a57-9729-47c9-aecc-e1c41fddea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54DBC-897D-42AA-B6CC-E1E0A6223D30}">
  <ds:schemaRefs>
    <ds:schemaRef ds:uri="http://schemas.microsoft.com/office/2006/metadata/properties"/>
    <ds:schemaRef ds:uri="http://schemas.microsoft.com/office/infopath/2007/PartnerControls"/>
    <ds:schemaRef ds:uri="bf7c0d5a-b0e7-471d-9a75-f63fb3920dac"/>
    <ds:schemaRef ds:uri="03b54a57-9729-47c9-aecc-e1c41fddea2a"/>
  </ds:schemaRefs>
</ds:datastoreItem>
</file>

<file path=customXml/itemProps2.xml><?xml version="1.0" encoding="utf-8"?>
<ds:datastoreItem xmlns:ds="http://schemas.openxmlformats.org/officeDocument/2006/customXml" ds:itemID="{AC20C905-579F-4776-9520-B1E360EB6FE0}">
  <ds:schemaRefs>
    <ds:schemaRef ds:uri="http://schemas.microsoft.com/sharepoint/v3/contenttype/forms"/>
  </ds:schemaRefs>
</ds:datastoreItem>
</file>

<file path=customXml/itemProps3.xml><?xml version="1.0" encoding="utf-8"?>
<ds:datastoreItem xmlns:ds="http://schemas.openxmlformats.org/officeDocument/2006/customXml" ds:itemID="{D5D03FAD-8EE5-4E81-AF1B-1FB37A6B2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c0d5a-b0e7-471d-9a75-f63fb3920dac"/>
    <ds:schemaRef ds:uri="03b54a57-9729-47c9-aecc-e1c41fdde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418</TotalTime>
  <Words>725</Words>
  <Application>Microsoft Office PowerPoint</Application>
  <PresentationFormat>Custom</PresentationFormat>
  <Paragraphs>66</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Montserrat Ultra-Bold</vt:lpstr>
      <vt:lpstr>Linotype Feltpen Medium</vt:lpstr>
      <vt:lpstr>Calibri</vt:lpstr>
      <vt:lpstr>Aptos</vt:lpstr>
      <vt:lpstr>Open Sans Bold</vt:lpstr>
      <vt:lpstr>Baron Bold</vt:lpstr>
      <vt:lpstr>Montserrat</vt:lpstr>
      <vt:lpstr>Ubuntu Bold</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CFO Evolution - NYoR</dc:title>
  <dc:creator>Farley, Carly [HMPS]</dc:creator>
  <cp:lastModifiedBy>Nicklin, Daniel [HMPS]</cp:lastModifiedBy>
  <cp:revision>5</cp:revision>
  <dcterms:created xsi:type="dcterms:W3CDTF">2006-08-16T00:00:00Z</dcterms:created>
  <dcterms:modified xsi:type="dcterms:W3CDTF">2026-06-24T14:36:22Z</dcterms:modified>
  <dc:identifier>DAHEw4QUpQU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0x010100AD03D67D184B584F9C8408F36D69AAC1</vt:lpwstr>
  </property>
</Properties>
</file>