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84" r:id="rId6"/>
    <p:sldId id="285" r:id="rId7"/>
    <p:sldId id="280" r:id="rId8"/>
    <p:sldId id="278" r:id="rId9"/>
    <p:sldId id="277" r:id="rId10"/>
    <p:sldId id="287" r:id="rId11"/>
  </p:sldIdLst>
  <p:sldSz cx="18288000" cy="10287000"/>
  <p:notesSz cx="6797675" cy="9928225"/>
  <p:embeddedFontLst>
    <p:embeddedFont>
      <p:font typeface="Codec Pro ExtraBold" panose="020B0604020202020204" charset="0"/>
      <p:regular r:id="rId13"/>
    </p:embeddedFont>
    <p:embeddedFont>
      <p:font typeface="Montserrat Light" panose="00000400000000000000" pitchFamily="2" charset="0"/>
      <p:regular r:id="rId14"/>
      <p:italic r:id="rId15"/>
    </p:embeddedFont>
    <p:embeddedFont>
      <p:font typeface="Open Sauc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0C806-0F7D-4D0F-8F15-9DC3E58398A4}" v="1" dt="2026-06-16T11:20:21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04" autoAdjust="0"/>
  </p:normalViewPr>
  <p:slideViewPr>
    <p:cSldViewPr>
      <p:cViewPr>
        <p:scale>
          <a:sx n="400" d="100"/>
          <a:sy n="400" d="100"/>
        </p:scale>
        <p:origin x="-24120" y="-10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lin, Daniel [HMPS]" userId="8706d18a-5249-40dc-a350-078f4ee2820a" providerId="ADAL" clId="{FC8F33A0-3A27-499E-938C-A3F2A2102C89}"/>
    <pc:docChg chg="modSld">
      <pc:chgData name="Nicklin, Daniel [HMPS]" userId="8706d18a-5249-40dc-a350-078f4ee2820a" providerId="ADAL" clId="{FC8F33A0-3A27-499E-938C-A3F2A2102C89}" dt="2026-06-16T11:20:29.481" v="2" actId="1076"/>
      <pc:docMkLst>
        <pc:docMk/>
      </pc:docMkLst>
      <pc:sldChg chg="modSp mod">
        <pc:chgData name="Nicklin, Daniel [HMPS]" userId="8706d18a-5249-40dc-a350-078f4ee2820a" providerId="ADAL" clId="{FC8F33A0-3A27-499E-938C-A3F2A2102C89}" dt="2026-06-16T11:20:29.481" v="2" actId="1076"/>
        <pc:sldMkLst>
          <pc:docMk/>
          <pc:sldMk cId="1074105181" sldId="277"/>
        </pc:sldMkLst>
        <pc:spChg chg="mod">
          <ac:chgData name="Nicklin, Daniel [HMPS]" userId="8706d18a-5249-40dc-a350-078f4ee2820a" providerId="ADAL" clId="{FC8F33A0-3A27-499E-938C-A3F2A2102C89}" dt="2026-06-16T11:20:29.481" v="2" actId="1076"/>
          <ac:spMkLst>
            <pc:docMk/>
            <pc:sldMk cId="1074105181" sldId="277"/>
            <ac:spMk id="2" creationId="{3DEE0363-C398-9180-19C8-DC58778B5E0F}"/>
          </ac:spMkLst>
        </pc:spChg>
        <pc:picChg chg="mod">
          <ac:chgData name="Nicklin, Daniel [HMPS]" userId="8706d18a-5249-40dc-a350-078f4ee2820a" providerId="ADAL" clId="{FC8F33A0-3A27-499E-938C-A3F2A2102C89}" dt="2026-06-16T11:20:21.239" v="0" actId="14826"/>
          <ac:picMkLst>
            <pc:docMk/>
            <pc:sldMk cId="1074105181" sldId="277"/>
            <ac:picMk id="24" creationId="{F2A1ECD7-AE40-A626-9BF6-C718AEC455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64" cy="49810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988" y="0"/>
            <a:ext cx="2945064" cy="498104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2D39F8A2-EDFE-4416-B26B-C71C6CBC6AF9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6" y="4777928"/>
            <a:ext cx="5437165" cy="3909068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121"/>
            <a:ext cx="2945064" cy="49810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988" y="9430121"/>
            <a:ext cx="2945064" cy="49810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BBE203E4-7C03-4462-B1C9-9977FC2EF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8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203E4-7C03-4462-B1C9-9977FC2EFD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5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286FA-EC8D-F3D4-0A13-5DC67EE10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4E610-796A-5191-AA08-23798EF60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4C28E-B22B-F7E0-28DB-DBCB9E291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7845-2598-B755-37CA-7760023D7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203E4-7C03-4462-B1C9-9977FC2EFD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49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5EEB5-5F67-79A8-EEA4-15E720A0E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5C457-C929-BD30-9FB5-8D2B17DC0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117DA0-6CA3-1657-90D2-E523E6C16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96695-2DC6-ACD9-68A8-830789B98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203E4-7C03-4462-B1C9-9977FC2EFD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4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59227-0235-A0B9-FF4A-BB41F5E75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1EBE7-6E2F-487C-2B2C-C7462F5CBD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5AA47-0FFD-9A98-EACA-3E7CA83BD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10FF8-A162-061D-A025-D9431DE0A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203E4-7C03-4462-B1C9-9977FC2EFD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1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C2A03-6CA3-4329-3FF0-A68F0ED17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8B9CEC-6785-96EA-0766-31CBF875A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E9393F-1F02-3260-3B01-7EC6086F6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0D241-B678-B273-28D6-3EB9CEF4A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203E4-7C03-4462-B1C9-9977FC2EFD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47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22A14-E7C5-7CA0-2CC2-C843BEB04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78810-9404-5B72-E29C-C277F15A3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00408B-1FF6-5631-AC22-3E3C800CB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A68E0-ACA9-9589-8B58-35E02D020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203E4-7C03-4462-B1C9-9977FC2EFD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2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2F73D-6B0E-8954-6A46-F115962B4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22757-9710-3A1B-8195-4EBD6A391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3F7317-5F87-C956-9E9B-006F61210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59F5B-12F2-721E-8356-9DE249DEC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203E4-7C03-4462-B1C9-9977FC2EFD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9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1.sv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5.sv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1776329" y="580047"/>
            <a:ext cx="5482971" cy="9023371"/>
          </a:xfrm>
          <a:custGeom>
            <a:avLst/>
            <a:gdLst/>
            <a:ahLst/>
            <a:cxnLst/>
            <a:rect l="l" t="t" r="r" b="b"/>
            <a:pathLst>
              <a:path w="5482971" h="9023371">
                <a:moveTo>
                  <a:pt x="0" y="0"/>
                </a:moveTo>
                <a:lnTo>
                  <a:pt x="5482971" y="0"/>
                </a:lnTo>
                <a:lnTo>
                  <a:pt x="5482971" y="9023371"/>
                </a:lnTo>
                <a:lnTo>
                  <a:pt x="0" y="9023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22" r="-482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7056" y="3289752"/>
            <a:ext cx="110236" cy="2818996"/>
            <a:chOff x="0" y="0"/>
            <a:chExt cx="26312" cy="672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52928" y="2363714"/>
            <a:ext cx="5198998" cy="649298"/>
            <a:chOff x="0" y="-19050"/>
            <a:chExt cx="1240928" cy="1549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40928" cy="135928"/>
            </a:xfrm>
            <a:custGeom>
              <a:avLst/>
              <a:gdLst/>
              <a:ahLst/>
              <a:cxnLst/>
              <a:rect l="l" t="t" r="r" b="b"/>
              <a:pathLst>
                <a:path w="1240928" h="135928">
                  <a:moveTo>
                    <a:pt x="26804" y="0"/>
                  </a:moveTo>
                  <a:lnTo>
                    <a:pt x="1214124" y="0"/>
                  </a:lnTo>
                  <a:cubicBezTo>
                    <a:pt x="1221233" y="0"/>
                    <a:pt x="1228050" y="2824"/>
                    <a:pt x="1233077" y="7851"/>
                  </a:cubicBezTo>
                  <a:cubicBezTo>
                    <a:pt x="1238104" y="12877"/>
                    <a:pt x="1240928" y="19695"/>
                    <a:pt x="1240928" y="26804"/>
                  </a:cubicBezTo>
                  <a:lnTo>
                    <a:pt x="1240928" y="109124"/>
                  </a:lnTo>
                  <a:cubicBezTo>
                    <a:pt x="1240928" y="123928"/>
                    <a:pt x="1228927" y="135928"/>
                    <a:pt x="1214124" y="135928"/>
                  </a:cubicBezTo>
                  <a:lnTo>
                    <a:pt x="26804" y="135928"/>
                  </a:lnTo>
                  <a:cubicBezTo>
                    <a:pt x="19695" y="135928"/>
                    <a:pt x="12877" y="133104"/>
                    <a:pt x="7851" y="128077"/>
                  </a:cubicBezTo>
                  <a:cubicBezTo>
                    <a:pt x="2824" y="123051"/>
                    <a:pt x="0" y="116233"/>
                    <a:pt x="0" y="109124"/>
                  </a:cubicBezTo>
                  <a:lnTo>
                    <a:pt x="0" y="26804"/>
                  </a:lnTo>
                  <a:cubicBezTo>
                    <a:pt x="0" y="19695"/>
                    <a:pt x="2824" y="12877"/>
                    <a:pt x="7851" y="7851"/>
                  </a:cubicBezTo>
                  <a:cubicBezTo>
                    <a:pt x="12877" y="2824"/>
                    <a:pt x="19695" y="0"/>
                    <a:pt x="26804" y="0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240928" cy="15497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June 2026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1776329" y="580047"/>
            <a:ext cx="5482971" cy="9023371"/>
          </a:xfrm>
          <a:custGeom>
            <a:avLst/>
            <a:gdLst/>
            <a:ahLst/>
            <a:cxnLst/>
            <a:rect l="l" t="t" r="r" b="b"/>
            <a:pathLst>
              <a:path w="5482971" h="9023371">
                <a:moveTo>
                  <a:pt x="0" y="0"/>
                </a:moveTo>
                <a:lnTo>
                  <a:pt x="5482971" y="0"/>
                </a:lnTo>
                <a:lnTo>
                  <a:pt x="5482971" y="9023371"/>
                </a:lnTo>
                <a:lnTo>
                  <a:pt x="0" y="9023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6728" r="-9028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2168600" y="8088150"/>
            <a:ext cx="4343072" cy="95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00" spc="144" dirty="0">
                <a:solidFill>
                  <a:srgbClr val="1C5739"/>
                </a:solidFill>
                <a:latin typeface="Open Sauce"/>
                <a:ea typeface="Open Sauce"/>
                <a:cs typeface="Open Sauce"/>
                <a:sym typeface="Open Sauce"/>
              </a:rPr>
              <a:t>Gemma Brockman</a:t>
            </a:r>
          </a:p>
          <a:p>
            <a:pPr algn="l">
              <a:lnSpc>
                <a:spcPts val="4045"/>
              </a:lnSpc>
            </a:pPr>
            <a:r>
              <a:rPr lang="en-US" sz="2000" spc="144" dirty="0">
                <a:solidFill>
                  <a:srgbClr val="1C5739"/>
                </a:solidFill>
                <a:latin typeface="Open Sauce"/>
                <a:ea typeface="Open Sauce"/>
                <a:cs typeface="Open Sauce"/>
                <a:sym typeface="Open Sauce"/>
              </a:rPr>
              <a:t>Head of Reducing Reoffending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52928" y="3289752"/>
            <a:ext cx="10756200" cy="32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13"/>
              </a:lnSpc>
            </a:pPr>
            <a:r>
              <a:rPr lang="en-US" sz="12306" dirty="0">
                <a:solidFill>
                  <a:srgbClr val="1C5739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READING STRATEGY</a:t>
            </a: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8ADF08CA-A514-A171-13DE-6F241AD0A2B7}"/>
              </a:ext>
            </a:extLst>
          </p:cNvPr>
          <p:cNvGrpSpPr/>
          <p:nvPr/>
        </p:nvGrpSpPr>
        <p:grpSpPr>
          <a:xfrm>
            <a:off x="1751838" y="6228983"/>
            <a:ext cx="5198998" cy="649298"/>
            <a:chOff x="0" y="-19050"/>
            <a:chExt cx="1240928" cy="154978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31D8F16-28A2-4156-B3FC-48719B83B195}"/>
                </a:ext>
              </a:extLst>
            </p:cNvPr>
            <p:cNvSpPr/>
            <p:nvPr/>
          </p:nvSpPr>
          <p:spPr>
            <a:xfrm>
              <a:off x="0" y="0"/>
              <a:ext cx="1240928" cy="135928"/>
            </a:xfrm>
            <a:custGeom>
              <a:avLst/>
              <a:gdLst/>
              <a:ahLst/>
              <a:cxnLst/>
              <a:rect l="l" t="t" r="r" b="b"/>
              <a:pathLst>
                <a:path w="1240928" h="135928">
                  <a:moveTo>
                    <a:pt x="26804" y="0"/>
                  </a:moveTo>
                  <a:lnTo>
                    <a:pt x="1214124" y="0"/>
                  </a:lnTo>
                  <a:cubicBezTo>
                    <a:pt x="1221233" y="0"/>
                    <a:pt x="1228050" y="2824"/>
                    <a:pt x="1233077" y="7851"/>
                  </a:cubicBezTo>
                  <a:cubicBezTo>
                    <a:pt x="1238104" y="12877"/>
                    <a:pt x="1240928" y="19695"/>
                    <a:pt x="1240928" y="26804"/>
                  </a:cubicBezTo>
                  <a:lnTo>
                    <a:pt x="1240928" y="109124"/>
                  </a:lnTo>
                  <a:cubicBezTo>
                    <a:pt x="1240928" y="123928"/>
                    <a:pt x="1228927" y="135928"/>
                    <a:pt x="1214124" y="135928"/>
                  </a:cubicBezTo>
                  <a:lnTo>
                    <a:pt x="26804" y="135928"/>
                  </a:lnTo>
                  <a:cubicBezTo>
                    <a:pt x="19695" y="135928"/>
                    <a:pt x="12877" y="133104"/>
                    <a:pt x="7851" y="128077"/>
                  </a:cubicBezTo>
                  <a:cubicBezTo>
                    <a:pt x="2824" y="123051"/>
                    <a:pt x="0" y="116233"/>
                    <a:pt x="0" y="109124"/>
                  </a:cubicBezTo>
                  <a:lnTo>
                    <a:pt x="0" y="26804"/>
                  </a:lnTo>
                  <a:cubicBezTo>
                    <a:pt x="0" y="19695"/>
                    <a:pt x="2824" y="12877"/>
                    <a:pt x="7851" y="7851"/>
                  </a:cubicBezTo>
                  <a:cubicBezTo>
                    <a:pt x="12877" y="2824"/>
                    <a:pt x="19695" y="0"/>
                    <a:pt x="26804" y="0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F2554F6A-1516-53A3-8AF6-E03491F2543B}"/>
                </a:ext>
              </a:extLst>
            </p:cNvPr>
            <p:cNvSpPr txBox="1"/>
            <p:nvPr/>
          </p:nvSpPr>
          <p:spPr>
            <a:xfrm>
              <a:off x="0" y="-19050"/>
              <a:ext cx="1240928" cy="15497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HMP &amp; YOI Chelmsford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17D3F8-0898-9D65-5424-65AC4C81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844D001-C336-7497-444E-65DB659558DB}"/>
              </a:ext>
            </a:extLst>
          </p:cNvPr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ADDEC5-4838-1B6D-CFBC-1AC3ACDAC33A}"/>
              </a:ext>
            </a:extLst>
          </p:cNvPr>
          <p:cNvSpPr txBox="1"/>
          <p:nvPr/>
        </p:nvSpPr>
        <p:spPr>
          <a:xfrm>
            <a:off x="8305800" y="1872757"/>
            <a:ext cx="9724087" cy="5783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defRPr sz="2400">
                <a:solidFill>
                  <a:srgbClr val="231F20"/>
                </a:solidFill>
                <a:latin typeface="Aptos"/>
              </a:defRPr>
            </a:pPr>
            <a:r>
              <a:rPr lang="en-GB" dirty="0"/>
              <a:t>Reading is positioned as part of </a:t>
            </a:r>
            <a:r>
              <a:rPr lang="en-GB" b="1" dirty="0"/>
              <a:t>community</a:t>
            </a:r>
            <a:r>
              <a:rPr lang="en-GB" dirty="0"/>
              <a:t> life; through aspects such as family contact, faith, health, wellbeing, safety, neurodiversity support, peer relationships and progression.</a:t>
            </a:r>
          </a:p>
          <a:p>
            <a:pPr>
              <a:lnSpc>
                <a:spcPct val="115000"/>
              </a:lnSpc>
              <a:spcAft>
                <a:spcPts val="800"/>
              </a:spcAft>
              <a:defRPr sz="2400">
                <a:solidFill>
                  <a:srgbClr val="231F20"/>
                </a:solidFill>
                <a:latin typeface="Aptos"/>
              </a:defRPr>
            </a:pPr>
            <a:endParaRPr lang="en-GB" dirty="0"/>
          </a:p>
          <a:p>
            <a:pPr>
              <a:lnSpc>
                <a:spcPct val="115000"/>
              </a:lnSpc>
              <a:spcAft>
                <a:spcPts val="800"/>
              </a:spcAft>
              <a:defRPr sz="2400">
                <a:solidFill>
                  <a:srgbClr val="231F20"/>
                </a:solidFill>
                <a:latin typeface="Aptos"/>
              </a:defRPr>
            </a:pPr>
            <a:r>
              <a:rPr lang="en-GB" dirty="0"/>
              <a:t>The aim is an </a:t>
            </a:r>
            <a:r>
              <a:rPr lang="en-GB" b="1" dirty="0"/>
              <a:t>embedded culture </a:t>
            </a:r>
            <a:r>
              <a:rPr lang="en-GB" dirty="0"/>
              <a:t>of reading throughout </a:t>
            </a:r>
            <a:r>
              <a:rPr lang="en-GB" b="1" dirty="0"/>
              <a:t>all prison strategies</a:t>
            </a:r>
            <a:r>
              <a:rPr lang="en-GB" dirty="0"/>
              <a:t> — not a single education-only intervention.</a:t>
            </a:r>
          </a:p>
          <a:p>
            <a:pPr>
              <a:lnSpc>
                <a:spcPct val="115000"/>
              </a:lnSpc>
              <a:spcAft>
                <a:spcPts val="800"/>
              </a:spcAft>
              <a:defRPr sz="2400">
                <a:solidFill>
                  <a:srgbClr val="231F20"/>
                </a:solidFill>
                <a:latin typeface="Aptos"/>
              </a:defRPr>
            </a:pPr>
            <a:endParaRPr lang="en-GB" dirty="0"/>
          </a:p>
          <a:p>
            <a:pPr>
              <a:lnSpc>
                <a:spcPct val="115000"/>
              </a:lnSpc>
              <a:spcAft>
                <a:spcPts val="800"/>
              </a:spcAft>
              <a:defRPr sz="2400">
                <a:solidFill>
                  <a:srgbClr val="231F20"/>
                </a:solidFill>
                <a:latin typeface="Aptos"/>
              </a:defRPr>
            </a:pPr>
            <a:r>
              <a:rPr lang="en-GB" dirty="0"/>
              <a:t>The offer is built around </a:t>
            </a:r>
            <a:r>
              <a:rPr lang="en-GB" b="1" dirty="0"/>
              <a:t>access diverse range of activities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/>
              <a:t>senior leadership </a:t>
            </a:r>
            <a:r>
              <a:rPr lang="en-GB" b="1" dirty="0"/>
              <a:t>role-modelling</a:t>
            </a:r>
            <a:r>
              <a:rPr lang="en-GB" dirty="0"/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defRPr sz="2400">
                <a:solidFill>
                  <a:srgbClr val="231F20"/>
                </a:solidFill>
                <a:latin typeface="Aptos"/>
              </a:defRPr>
            </a:pPr>
            <a:endParaRPr lang="en-GB" dirty="0"/>
          </a:p>
          <a:p>
            <a:pPr>
              <a:lnSpc>
                <a:spcPct val="115000"/>
              </a:lnSpc>
              <a:spcAft>
                <a:spcPts val="800"/>
              </a:spcAft>
              <a:defRPr sz="2400">
                <a:solidFill>
                  <a:srgbClr val="231F20"/>
                </a:solidFill>
                <a:latin typeface="Aptos"/>
              </a:defRPr>
            </a:pPr>
            <a:r>
              <a:rPr lang="en-GB" b="1" dirty="0"/>
              <a:t>Impact</a:t>
            </a:r>
            <a:r>
              <a:rPr lang="en-GB" dirty="0"/>
              <a:t> </a:t>
            </a:r>
            <a:r>
              <a:rPr lang="en-GB" b="1" dirty="0"/>
              <a:t>is measured </a:t>
            </a:r>
            <a:r>
              <a:rPr lang="en-GB" dirty="0"/>
              <a:t>by robust monitoring through data and feedback with </a:t>
            </a:r>
            <a:r>
              <a:rPr lang="en-GB" b="1" dirty="0"/>
              <a:t>successes/progression </a:t>
            </a:r>
            <a:r>
              <a:rPr lang="en-GB" dirty="0"/>
              <a:t>regularly </a:t>
            </a:r>
            <a:r>
              <a:rPr lang="en-GB" b="1" dirty="0"/>
              <a:t>celebrated</a:t>
            </a:r>
            <a:r>
              <a:rPr lang="en-GB" dirty="0"/>
              <a:t>.</a:t>
            </a:r>
          </a:p>
        </p:txBody>
      </p:sp>
      <p:sp>
        <p:nvSpPr>
          <p:cNvPr id="83" name="Freeform 6">
            <a:extLst>
              <a:ext uri="{FF2B5EF4-FFF2-40B4-BE49-F238E27FC236}">
                <a16:creationId xmlns:a16="http://schemas.microsoft.com/office/drawing/2014/main" id="{267A9452-AEA4-2878-596E-1CCA4E87B88B}"/>
              </a:ext>
            </a:extLst>
          </p:cNvPr>
          <p:cNvSpPr/>
          <p:nvPr/>
        </p:nvSpPr>
        <p:spPr>
          <a:xfrm>
            <a:off x="4482" y="266699"/>
            <a:ext cx="6092199" cy="9753601"/>
          </a:xfrm>
          <a:custGeom>
            <a:avLst/>
            <a:gdLst/>
            <a:ahLst/>
            <a:cxnLst/>
            <a:rect l="l" t="t" r="r" b="b"/>
            <a:pathLst>
              <a:path w="7376308" h="9460058">
                <a:moveTo>
                  <a:pt x="0" y="0"/>
                </a:moveTo>
                <a:lnTo>
                  <a:pt x="7376308" y="0"/>
                </a:lnTo>
                <a:lnTo>
                  <a:pt x="7376308" y="9460058"/>
                </a:lnTo>
                <a:lnTo>
                  <a:pt x="0" y="94600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82" b="-1982"/>
            </a:stretch>
          </a:blipFill>
          <a:effectLst/>
        </p:spPr>
        <p:txBody>
          <a:bodyPr/>
          <a:lstStyle/>
          <a:p>
            <a:endParaRPr lang="en-GB"/>
          </a:p>
        </p:txBody>
      </p:sp>
      <p:sp>
        <p:nvSpPr>
          <p:cNvPr id="84" name="Freeform 7">
            <a:extLst>
              <a:ext uri="{FF2B5EF4-FFF2-40B4-BE49-F238E27FC236}">
                <a16:creationId xmlns:a16="http://schemas.microsoft.com/office/drawing/2014/main" id="{D12C3155-0A7A-381F-A4B6-075B6FA5C77A}"/>
              </a:ext>
            </a:extLst>
          </p:cNvPr>
          <p:cNvSpPr/>
          <p:nvPr/>
        </p:nvSpPr>
        <p:spPr>
          <a:xfrm>
            <a:off x="3972626" y="2767426"/>
            <a:ext cx="4030997" cy="4072958"/>
          </a:xfrm>
          <a:custGeom>
            <a:avLst/>
            <a:gdLst/>
            <a:ahLst/>
            <a:cxnLst/>
            <a:rect l="l" t="t" r="r" b="b"/>
            <a:pathLst>
              <a:path w="5589466" h="5589466">
                <a:moveTo>
                  <a:pt x="0" y="0"/>
                </a:moveTo>
                <a:lnTo>
                  <a:pt x="5589466" y="0"/>
                </a:lnTo>
                <a:lnTo>
                  <a:pt x="5589466" y="5589466"/>
                </a:lnTo>
                <a:lnTo>
                  <a:pt x="0" y="55894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E8AD17DC-E7F3-497A-8799-CF289880CDCD}"/>
              </a:ext>
            </a:extLst>
          </p:cNvPr>
          <p:cNvSpPr txBox="1"/>
          <p:nvPr/>
        </p:nvSpPr>
        <p:spPr>
          <a:xfrm>
            <a:off x="3966875" y="2767426"/>
            <a:ext cx="4030997" cy="3994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956"/>
              </a:lnSpc>
              <a:spcBef>
                <a:spcPct val="0"/>
              </a:spcBef>
            </a:pPr>
            <a:r>
              <a:rPr lang="en-US" sz="4400" spc="565" dirty="0">
                <a:solidFill>
                  <a:schemeClr val="bg1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Our model: a whole prison approach</a:t>
            </a:r>
          </a:p>
        </p:txBody>
      </p:sp>
    </p:spTree>
    <p:extLst>
      <p:ext uri="{BB962C8B-B14F-4D97-AF65-F5344CB8AC3E}">
        <p14:creationId xmlns:p14="http://schemas.microsoft.com/office/powerpoint/2010/main" val="242801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B1F38F-0A57-D4B0-7AC3-9697F794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A63D029-A43A-24F3-DF10-FA843F135DDF}"/>
              </a:ext>
            </a:extLst>
          </p:cNvPr>
          <p:cNvSpPr txBox="1"/>
          <p:nvPr/>
        </p:nvSpPr>
        <p:spPr>
          <a:xfrm>
            <a:off x="2243386" y="791372"/>
            <a:ext cx="15306799" cy="95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56"/>
              </a:lnSpc>
              <a:spcBef>
                <a:spcPct val="0"/>
              </a:spcBef>
            </a:pPr>
            <a:r>
              <a:rPr lang="en-US" sz="5400" spc="565" dirty="0">
                <a:solidFill>
                  <a:srgbClr val="231F20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Our model: a whole prison approach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4F4455B-EE30-9EDE-F78C-EF82ABD71B9C}"/>
              </a:ext>
            </a:extLst>
          </p:cNvPr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9E966DE-F7D7-93A9-8AF4-9368AE867758}"/>
              </a:ext>
            </a:extLst>
          </p:cNvPr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3" name="TextBox 23">
            <a:extLst>
              <a:ext uri="{FF2B5EF4-FFF2-40B4-BE49-F238E27FC236}">
                <a16:creationId xmlns:a16="http://schemas.microsoft.com/office/drawing/2014/main" id="{0EB840B6-8C59-184A-EB11-8F35B2228822}"/>
              </a:ext>
            </a:extLst>
          </p:cNvPr>
          <p:cNvSpPr txBox="1"/>
          <p:nvPr/>
        </p:nvSpPr>
        <p:spPr>
          <a:xfrm>
            <a:off x="1074378" y="6064444"/>
            <a:ext cx="5414212" cy="685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  <a:spcBef>
                <a:spcPct val="0"/>
              </a:spcBef>
            </a:pPr>
            <a:r>
              <a:rPr lang="en-US" sz="2200" b="1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Community life</a:t>
            </a:r>
            <a:r>
              <a:rPr lang="en-US" sz="2200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: </a:t>
            </a:r>
            <a:r>
              <a:rPr lang="en-US" sz="1600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Wing book clubs, forums, dedicated keyworkers</a:t>
            </a:r>
          </a:p>
        </p:txBody>
      </p:sp>
      <p:sp>
        <p:nvSpPr>
          <p:cNvPr id="84" name="TextBox 25">
            <a:extLst>
              <a:ext uri="{FF2B5EF4-FFF2-40B4-BE49-F238E27FC236}">
                <a16:creationId xmlns:a16="http://schemas.microsoft.com/office/drawing/2014/main" id="{C42F8265-6989-C62C-4640-4175B0CF0A7E}"/>
              </a:ext>
            </a:extLst>
          </p:cNvPr>
          <p:cNvSpPr txBox="1"/>
          <p:nvPr/>
        </p:nvSpPr>
        <p:spPr>
          <a:xfrm>
            <a:off x="11268094" y="3685426"/>
            <a:ext cx="6506131" cy="685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  <a:spcBef>
                <a:spcPct val="0"/>
              </a:spcBef>
            </a:pPr>
            <a:r>
              <a:rPr lang="en-US" sz="2200" b="1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Faith: </a:t>
            </a:r>
            <a:r>
              <a:rPr lang="en-US" sz="1600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Faith-based reading challenge.  Messy Church family reading and crafts sessions</a:t>
            </a:r>
          </a:p>
        </p:txBody>
      </p:sp>
      <p:sp>
        <p:nvSpPr>
          <p:cNvPr id="88" name="TextBox 18">
            <a:extLst>
              <a:ext uri="{FF2B5EF4-FFF2-40B4-BE49-F238E27FC236}">
                <a16:creationId xmlns:a16="http://schemas.microsoft.com/office/drawing/2014/main" id="{4E4FEB75-E96E-D16D-64DC-A40C2D0F241A}"/>
              </a:ext>
            </a:extLst>
          </p:cNvPr>
          <p:cNvSpPr txBox="1"/>
          <p:nvPr/>
        </p:nvSpPr>
        <p:spPr>
          <a:xfrm>
            <a:off x="2464639" y="3518837"/>
            <a:ext cx="4984768" cy="685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200" b="1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Family: </a:t>
            </a:r>
            <a:r>
              <a:rPr lang="en-US" sz="1600" spc="202" dirty="0" err="1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StoryBook</a:t>
            </a:r>
            <a:r>
              <a:rPr lang="en-US" sz="1600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 Dads, raising readers, interactive family reading events</a:t>
            </a:r>
          </a:p>
        </p:txBody>
      </p:sp>
      <p:sp>
        <p:nvSpPr>
          <p:cNvPr id="90" name="TextBox 19">
            <a:extLst>
              <a:ext uri="{FF2B5EF4-FFF2-40B4-BE49-F238E27FC236}">
                <a16:creationId xmlns:a16="http://schemas.microsoft.com/office/drawing/2014/main" id="{8DA2966B-F91D-A7AA-4E30-5638BA7B1469}"/>
              </a:ext>
            </a:extLst>
          </p:cNvPr>
          <p:cNvSpPr txBox="1"/>
          <p:nvPr/>
        </p:nvSpPr>
        <p:spPr>
          <a:xfrm>
            <a:off x="313372" y="4569864"/>
            <a:ext cx="6244249" cy="1044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  <a:spcBef>
                <a:spcPct val="0"/>
              </a:spcBef>
            </a:pPr>
            <a:r>
              <a:rPr lang="en-US" sz="2200" b="1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Reading for pleasure: </a:t>
            </a:r>
            <a:r>
              <a:rPr lang="en-US" sz="1600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Library access including evenings, book clubs, book corners, Reading Ahead, Author visits, poem of the month</a:t>
            </a:r>
          </a:p>
        </p:txBody>
      </p:sp>
      <p:sp>
        <p:nvSpPr>
          <p:cNvPr id="91" name="TextBox 20">
            <a:extLst>
              <a:ext uri="{FF2B5EF4-FFF2-40B4-BE49-F238E27FC236}">
                <a16:creationId xmlns:a16="http://schemas.microsoft.com/office/drawing/2014/main" id="{D62CEEBC-608E-DE4F-3FD9-3C3F4154B314}"/>
              </a:ext>
            </a:extLst>
          </p:cNvPr>
          <p:cNvSpPr txBox="1"/>
          <p:nvPr/>
        </p:nvSpPr>
        <p:spPr>
          <a:xfrm>
            <a:off x="11748349" y="4592600"/>
            <a:ext cx="5919251" cy="1044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  <a:spcBef>
                <a:spcPct val="0"/>
              </a:spcBef>
            </a:pPr>
            <a:r>
              <a:rPr lang="en-US" sz="2200" b="1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Pride / sense of achievement: </a:t>
            </a:r>
            <a:r>
              <a:rPr lang="en-US" sz="1600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Reader of the month, course achievement recognition, reading progression case study celebration</a:t>
            </a:r>
          </a:p>
        </p:txBody>
      </p:sp>
      <p:sp>
        <p:nvSpPr>
          <p:cNvPr id="92" name="TextBox 21">
            <a:extLst>
              <a:ext uri="{FF2B5EF4-FFF2-40B4-BE49-F238E27FC236}">
                <a16:creationId xmlns:a16="http://schemas.microsoft.com/office/drawing/2014/main" id="{CC2FCE65-E04E-B8F2-49B8-68C005858883}"/>
              </a:ext>
            </a:extLst>
          </p:cNvPr>
          <p:cNvSpPr txBox="1"/>
          <p:nvPr/>
        </p:nvSpPr>
        <p:spPr>
          <a:xfrm>
            <a:off x="11067980" y="7488410"/>
            <a:ext cx="5467737" cy="685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  <a:spcBef>
                <a:spcPct val="0"/>
              </a:spcBef>
            </a:pPr>
            <a:r>
              <a:rPr lang="en-US" sz="2200" b="1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Neurodiversity: </a:t>
            </a:r>
            <a:r>
              <a:rPr lang="en-US" sz="1600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ND Buddy scheme, book clubs, bespoke support need identified </a:t>
            </a:r>
          </a:p>
        </p:txBody>
      </p:sp>
      <p:sp>
        <p:nvSpPr>
          <p:cNvPr id="94" name="TextBox 24">
            <a:extLst>
              <a:ext uri="{FF2B5EF4-FFF2-40B4-BE49-F238E27FC236}">
                <a16:creationId xmlns:a16="http://schemas.microsoft.com/office/drawing/2014/main" id="{844664BF-BDE2-48C1-FB32-5644018C3966}"/>
              </a:ext>
            </a:extLst>
          </p:cNvPr>
          <p:cNvSpPr txBox="1"/>
          <p:nvPr/>
        </p:nvSpPr>
        <p:spPr>
          <a:xfrm>
            <a:off x="963276" y="7232731"/>
            <a:ext cx="6244249" cy="1044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  <a:spcBef>
                <a:spcPct val="0"/>
              </a:spcBef>
            </a:pPr>
            <a:r>
              <a:rPr lang="en-US" sz="2200" b="1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Health:  </a:t>
            </a:r>
            <a:r>
              <a:rPr lang="en-US" sz="1600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Reading reflections throughout Healthy Lifestyle gym courses.  Multi-disciplinary meetings to identify additional support</a:t>
            </a:r>
          </a:p>
        </p:txBody>
      </p:sp>
      <p:sp>
        <p:nvSpPr>
          <p:cNvPr id="95" name="TextBox 26">
            <a:extLst>
              <a:ext uri="{FF2B5EF4-FFF2-40B4-BE49-F238E27FC236}">
                <a16:creationId xmlns:a16="http://schemas.microsoft.com/office/drawing/2014/main" id="{1579A891-5E90-0DC2-2525-A341E92FE2BB}"/>
              </a:ext>
            </a:extLst>
          </p:cNvPr>
          <p:cNvSpPr txBox="1"/>
          <p:nvPr/>
        </p:nvSpPr>
        <p:spPr>
          <a:xfrm>
            <a:off x="11667825" y="6022676"/>
            <a:ext cx="6506131" cy="1044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  <a:spcBef>
                <a:spcPct val="0"/>
              </a:spcBef>
            </a:pPr>
            <a:r>
              <a:rPr lang="en-US" sz="2200" b="1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Wellbeing &amp; Safety: </a:t>
            </a:r>
            <a:r>
              <a:rPr lang="en-US" sz="1600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Poetry &amp; writing competitions.  Reading activities for those on violence or self harm support plans.  Book for every man at reception</a:t>
            </a:r>
          </a:p>
        </p:txBody>
      </p:sp>
      <p:sp>
        <p:nvSpPr>
          <p:cNvPr id="105" name="TextBox 81">
            <a:extLst>
              <a:ext uri="{FF2B5EF4-FFF2-40B4-BE49-F238E27FC236}">
                <a16:creationId xmlns:a16="http://schemas.microsoft.com/office/drawing/2014/main" id="{FBE74C80-400A-7330-A22E-77DF9011FA3B}"/>
              </a:ext>
            </a:extLst>
          </p:cNvPr>
          <p:cNvSpPr txBox="1"/>
          <p:nvPr/>
        </p:nvSpPr>
        <p:spPr>
          <a:xfrm>
            <a:off x="6172200" y="8450799"/>
            <a:ext cx="66591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  <a:spcBef>
                <a:spcPct val="0"/>
              </a:spcBef>
            </a:pPr>
            <a:r>
              <a:rPr lang="en-US" sz="2200" b="1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Skills &amp; progression:  </a:t>
            </a:r>
            <a:r>
              <a:rPr lang="en-US" sz="1600" spc="202" dirty="0">
                <a:solidFill>
                  <a:srgbClr val="231F20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Reading threaded through all education &amp; work, low level reader support, reading together weeks, book corners, reading goals on learner plans, reading screeners</a:t>
            </a:r>
          </a:p>
        </p:txBody>
      </p:sp>
      <p:grpSp>
        <p:nvGrpSpPr>
          <p:cNvPr id="102" name="Group 63">
            <a:extLst>
              <a:ext uri="{FF2B5EF4-FFF2-40B4-BE49-F238E27FC236}">
                <a16:creationId xmlns:a16="http://schemas.microsoft.com/office/drawing/2014/main" id="{C9BF3E8C-EF34-7924-D82E-F0AEE4DC4180}"/>
              </a:ext>
            </a:extLst>
          </p:cNvPr>
          <p:cNvGrpSpPr/>
          <p:nvPr/>
        </p:nvGrpSpPr>
        <p:grpSpPr>
          <a:xfrm>
            <a:off x="11264140" y="6125851"/>
            <a:ext cx="352598" cy="341311"/>
            <a:chOff x="0" y="0"/>
            <a:chExt cx="676110" cy="687629"/>
          </a:xfrm>
        </p:grpSpPr>
        <p:grpSp>
          <p:nvGrpSpPr>
            <p:cNvPr id="117" name="Group 64">
              <a:extLst>
                <a:ext uri="{FF2B5EF4-FFF2-40B4-BE49-F238E27FC236}">
                  <a16:creationId xmlns:a16="http://schemas.microsoft.com/office/drawing/2014/main" id="{B1001DEF-1CE2-3E9E-566E-07F4161FE97E}"/>
                </a:ext>
              </a:extLst>
            </p:cNvPr>
            <p:cNvGrpSpPr/>
            <p:nvPr/>
          </p:nvGrpSpPr>
          <p:grpSpPr>
            <a:xfrm>
              <a:off x="0" y="0"/>
              <a:ext cx="676110" cy="687629"/>
              <a:chOff x="0" y="0"/>
              <a:chExt cx="549360" cy="558720"/>
            </a:xfrm>
          </p:grpSpPr>
          <p:sp>
            <p:nvSpPr>
              <p:cNvPr id="120" name="Freeform 65">
                <a:extLst>
                  <a:ext uri="{FF2B5EF4-FFF2-40B4-BE49-F238E27FC236}">
                    <a16:creationId xmlns:a16="http://schemas.microsoft.com/office/drawing/2014/main" id="{9817497E-9DAD-E84A-32BC-7F47C384572D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Freeform 66">
                <a:extLst>
                  <a:ext uri="{FF2B5EF4-FFF2-40B4-BE49-F238E27FC236}">
                    <a16:creationId xmlns:a16="http://schemas.microsoft.com/office/drawing/2014/main" id="{F1C4D2F9-B9B1-7067-9612-BFCD24176788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8" name="Group 67">
              <a:extLst>
                <a:ext uri="{FF2B5EF4-FFF2-40B4-BE49-F238E27FC236}">
                  <a16:creationId xmlns:a16="http://schemas.microsoft.com/office/drawing/2014/main" id="{68DD0F47-4D9A-08C2-2977-29C6B52A2858}"/>
                </a:ext>
              </a:extLst>
            </p:cNvPr>
            <p:cNvGrpSpPr/>
            <p:nvPr/>
          </p:nvGrpSpPr>
          <p:grpSpPr>
            <a:xfrm>
              <a:off x="191845" y="199377"/>
              <a:ext cx="292420" cy="288875"/>
              <a:chOff x="0" y="0"/>
              <a:chExt cx="237600" cy="234720"/>
            </a:xfrm>
          </p:grpSpPr>
          <p:sp>
            <p:nvSpPr>
              <p:cNvPr id="119" name="Freeform 68">
                <a:extLst>
                  <a:ext uri="{FF2B5EF4-FFF2-40B4-BE49-F238E27FC236}">
                    <a16:creationId xmlns:a16="http://schemas.microsoft.com/office/drawing/2014/main" id="{AE9BBBEE-5252-4269-1D45-741089E36D4B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5" name="Group 5">
            <a:extLst>
              <a:ext uri="{FF2B5EF4-FFF2-40B4-BE49-F238E27FC236}">
                <a16:creationId xmlns:a16="http://schemas.microsoft.com/office/drawing/2014/main" id="{8BE74C62-6565-627B-B72C-9A55DE280D56}"/>
              </a:ext>
            </a:extLst>
          </p:cNvPr>
          <p:cNvGrpSpPr/>
          <p:nvPr/>
        </p:nvGrpSpPr>
        <p:grpSpPr>
          <a:xfrm>
            <a:off x="6710396" y="3547517"/>
            <a:ext cx="4864460" cy="4256437"/>
            <a:chOff x="0" y="0"/>
            <a:chExt cx="6832800" cy="6835680"/>
          </a:xfrm>
        </p:grpSpPr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2C307EA3-0A54-2FFF-D1FC-F30A9059405A}"/>
                </a:ext>
              </a:extLst>
            </p:cNvPr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6" name="Group 7">
            <a:extLst>
              <a:ext uri="{FF2B5EF4-FFF2-40B4-BE49-F238E27FC236}">
                <a16:creationId xmlns:a16="http://schemas.microsoft.com/office/drawing/2014/main" id="{997CA2F8-AE37-C0F8-084B-A5231CE31159}"/>
              </a:ext>
            </a:extLst>
          </p:cNvPr>
          <p:cNvGrpSpPr/>
          <p:nvPr/>
        </p:nvGrpSpPr>
        <p:grpSpPr>
          <a:xfrm>
            <a:off x="7533276" y="3807682"/>
            <a:ext cx="391105" cy="347903"/>
            <a:chOff x="0" y="0"/>
            <a:chExt cx="676110" cy="687629"/>
          </a:xfrm>
        </p:grpSpPr>
        <p:grpSp>
          <p:nvGrpSpPr>
            <p:cNvPr id="154" name="Group 8">
              <a:extLst>
                <a:ext uri="{FF2B5EF4-FFF2-40B4-BE49-F238E27FC236}">
                  <a16:creationId xmlns:a16="http://schemas.microsoft.com/office/drawing/2014/main" id="{963A130D-FE2E-ED7C-C1C5-117280635A46}"/>
                </a:ext>
              </a:extLst>
            </p:cNvPr>
            <p:cNvGrpSpPr/>
            <p:nvPr/>
          </p:nvGrpSpPr>
          <p:grpSpPr>
            <a:xfrm>
              <a:off x="0" y="0"/>
              <a:ext cx="676110" cy="687629"/>
              <a:chOff x="0" y="0"/>
              <a:chExt cx="549360" cy="558720"/>
            </a:xfrm>
          </p:grpSpPr>
          <p:sp>
            <p:nvSpPr>
              <p:cNvPr id="157" name="Freeform 9">
                <a:extLst>
                  <a:ext uri="{FF2B5EF4-FFF2-40B4-BE49-F238E27FC236}">
                    <a16:creationId xmlns:a16="http://schemas.microsoft.com/office/drawing/2014/main" id="{9E137723-35A8-7389-40E8-2AC3B4364399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Freeform 10">
                <a:extLst>
                  <a:ext uri="{FF2B5EF4-FFF2-40B4-BE49-F238E27FC236}">
                    <a16:creationId xmlns:a16="http://schemas.microsoft.com/office/drawing/2014/main" id="{BAC7E851-5368-C0A4-E06C-439831E5C417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5" name="Group 11">
              <a:extLst>
                <a:ext uri="{FF2B5EF4-FFF2-40B4-BE49-F238E27FC236}">
                  <a16:creationId xmlns:a16="http://schemas.microsoft.com/office/drawing/2014/main" id="{970AC08D-5313-DE0C-7F94-79F71CAC473B}"/>
                </a:ext>
              </a:extLst>
            </p:cNvPr>
            <p:cNvGrpSpPr/>
            <p:nvPr/>
          </p:nvGrpSpPr>
          <p:grpSpPr>
            <a:xfrm>
              <a:off x="191845" y="199377"/>
              <a:ext cx="292420" cy="288875"/>
              <a:chOff x="0" y="0"/>
              <a:chExt cx="237600" cy="234720"/>
            </a:xfrm>
          </p:grpSpPr>
          <p:sp>
            <p:nvSpPr>
              <p:cNvPr id="156" name="Freeform 12">
                <a:extLst>
                  <a:ext uri="{FF2B5EF4-FFF2-40B4-BE49-F238E27FC236}">
                    <a16:creationId xmlns:a16="http://schemas.microsoft.com/office/drawing/2014/main" id="{78995178-81B6-D5E8-D50C-7E45DFB322F7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7" name="Group 13">
            <a:extLst>
              <a:ext uri="{FF2B5EF4-FFF2-40B4-BE49-F238E27FC236}">
                <a16:creationId xmlns:a16="http://schemas.microsoft.com/office/drawing/2014/main" id="{0B3E00AC-4E8C-B92E-00B4-34380711082F}"/>
              </a:ext>
            </a:extLst>
          </p:cNvPr>
          <p:cNvGrpSpPr/>
          <p:nvPr/>
        </p:nvGrpSpPr>
        <p:grpSpPr>
          <a:xfrm>
            <a:off x="7402568" y="4153812"/>
            <a:ext cx="3480117" cy="3043844"/>
            <a:chOff x="0" y="0"/>
            <a:chExt cx="812800" cy="812800"/>
          </a:xfrm>
        </p:grpSpPr>
        <p:sp>
          <p:nvSpPr>
            <p:cNvPr id="152" name="Freeform 14">
              <a:extLst>
                <a:ext uri="{FF2B5EF4-FFF2-40B4-BE49-F238E27FC236}">
                  <a16:creationId xmlns:a16="http://schemas.microsoft.com/office/drawing/2014/main" id="{9CED7DCB-D621-6AE8-2025-0DEF802308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397D5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TextBox 15">
              <a:extLst>
                <a:ext uri="{FF2B5EF4-FFF2-40B4-BE49-F238E27FC236}">
                  <a16:creationId xmlns:a16="http://schemas.microsoft.com/office/drawing/2014/main" id="{6AD2F4AA-4F11-EDE1-62CC-8ED8F76B5B5F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6" name="Group 27">
            <a:extLst>
              <a:ext uri="{FF2B5EF4-FFF2-40B4-BE49-F238E27FC236}">
                <a16:creationId xmlns:a16="http://schemas.microsoft.com/office/drawing/2014/main" id="{A20FA254-76E4-A977-BE08-685B4B483C72}"/>
              </a:ext>
            </a:extLst>
          </p:cNvPr>
          <p:cNvGrpSpPr/>
          <p:nvPr/>
        </p:nvGrpSpPr>
        <p:grpSpPr>
          <a:xfrm>
            <a:off x="10511841" y="3856186"/>
            <a:ext cx="391105" cy="347903"/>
            <a:chOff x="0" y="0"/>
            <a:chExt cx="676110" cy="687629"/>
          </a:xfrm>
        </p:grpSpPr>
        <p:grpSp>
          <p:nvGrpSpPr>
            <p:cNvPr id="147" name="Group 28">
              <a:extLst>
                <a:ext uri="{FF2B5EF4-FFF2-40B4-BE49-F238E27FC236}">
                  <a16:creationId xmlns:a16="http://schemas.microsoft.com/office/drawing/2014/main" id="{B543994C-9167-BA39-E2AB-7A5936EFF794}"/>
                </a:ext>
              </a:extLst>
            </p:cNvPr>
            <p:cNvGrpSpPr/>
            <p:nvPr/>
          </p:nvGrpSpPr>
          <p:grpSpPr>
            <a:xfrm>
              <a:off x="0" y="0"/>
              <a:ext cx="676110" cy="687629"/>
              <a:chOff x="0" y="0"/>
              <a:chExt cx="549360" cy="558720"/>
            </a:xfrm>
          </p:grpSpPr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BCB14B9E-EC46-EC6C-3E2D-440687F8CD97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F29901CF-B0F2-86F5-6F1F-DC8243B93A0F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8" name="Group 31">
              <a:extLst>
                <a:ext uri="{FF2B5EF4-FFF2-40B4-BE49-F238E27FC236}">
                  <a16:creationId xmlns:a16="http://schemas.microsoft.com/office/drawing/2014/main" id="{6CC5C279-2D31-4E61-DBA3-E5446C87896F}"/>
                </a:ext>
              </a:extLst>
            </p:cNvPr>
            <p:cNvGrpSpPr/>
            <p:nvPr/>
          </p:nvGrpSpPr>
          <p:grpSpPr>
            <a:xfrm>
              <a:off x="191845" y="199377"/>
              <a:ext cx="292420" cy="288875"/>
              <a:chOff x="0" y="0"/>
              <a:chExt cx="237600" cy="234720"/>
            </a:xfrm>
          </p:grpSpPr>
          <p:sp>
            <p:nvSpPr>
              <p:cNvPr id="149" name="Freeform 32">
                <a:extLst>
                  <a:ext uri="{FF2B5EF4-FFF2-40B4-BE49-F238E27FC236}">
                    <a16:creationId xmlns:a16="http://schemas.microsoft.com/office/drawing/2014/main" id="{4743C088-1E5A-3D0B-D77B-3C7F4225FD83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97" name="Group 33">
            <a:extLst>
              <a:ext uri="{FF2B5EF4-FFF2-40B4-BE49-F238E27FC236}">
                <a16:creationId xmlns:a16="http://schemas.microsoft.com/office/drawing/2014/main" id="{B8222F56-8B5B-D01C-50EF-4957BDB6D8A5}"/>
              </a:ext>
            </a:extLst>
          </p:cNvPr>
          <p:cNvGrpSpPr/>
          <p:nvPr/>
        </p:nvGrpSpPr>
        <p:grpSpPr>
          <a:xfrm>
            <a:off x="6701140" y="4745004"/>
            <a:ext cx="391105" cy="347903"/>
            <a:chOff x="0" y="0"/>
            <a:chExt cx="676110" cy="687629"/>
          </a:xfrm>
        </p:grpSpPr>
        <p:grpSp>
          <p:nvGrpSpPr>
            <p:cNvPr id="142" name="Group 34">
              <a:extLst>
                <a:ext uri="{FF2B5EF4-FFF2-40B4-BE49-F238E27FC236}">
                  <a16:creationId xmlns:a16="http://schemas.microsoft.com/office/drawing/2014/main" id="{14514132-B203-123E-E689-BE539BE2FD34}"/>
                </a:ext>
              </a:extLst>
            </p:cNvPr>
            <p:cNvGrpSpPr/>
            <p:nvPr/>
          </p:nvGrpSpPr>
          <p:grpSpPr>
            <a:xfrm>
              <a:off x="0" y="0"/>
              <a:ext cx="676110" cy="687629"/>
              <a:chOff x="0" y="0"/>
              <a:chExt cx="549360" cy="558720"/>
            </a:xfrm>
          </p:grpSpPr>
          <p:sp>
            <p:nvSpPr>
              <p:cNvPr id="145" name="Freeform 35">
                <a:extLst>
                  <a:ext uri="{FF2B5EF4-FFF2-40B4-BE49-F238E27FC236}">
                    <a16:creationId xmlns:a16="http://schemas.microsoft.com/office/drawing/2014/main" id="{C4587A0E-4C77-8C60-0D6F-8F74FD698068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Freeform 36">
                <a:extLst>
                  <a:ext uri="{FF2B5EF4-FFF2-40B4-BE49-F238E27FC236}">
                    <a16:creationId xmlns:a16="http://schemas.microsoft.com/office/drawing/2014/main" id="{18A47F37-0981-D8A3-F480-5B2DA02B335A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3" name="Group 37">
              <a:extLst>
                <a:ext uri="{FF2B5EF4-FFF2-40B4-BE49-F238E27FC236}">
                  <a16:creationId xmlns:a16="http://schemas.microsoft.com/office/drawing/2014/main" id="{4A49F74C-2332-8CC4-B568-F3E31E7D73B9}"/>
                </a:ext>
              </a:extLst>
            </p:cNvPr>
            <p:cNvGrpSpPr/>
            <p:nvPr/>
          </p:nvGrpSpPr>
          <p:grpSpPr>
            <a:xfrm>
              <a:off x="191845" y="199377"/>
              <a:ext cx="292420" cy="288875"/>
              <a:chOff x="0" y="0"/>
              <a:chExt cx="237600" cy="234720"/>
            </a:xfrm>
          </p:grpSpPr>
          <p:sp>
            <p:nvSpPr>
              <p:cNvPr id="144" name="Freeform 38">
                <a:extLst>
                  <a:ext uri="{FF2B5EF4-FFF2-40B4-BE49-F238E27FC236}">
                    <a16:creationId xmlns:a16="http://schemas.microsoft.com/office/drawing/2014/main" id="{AF5682C6-8C10-863F-4704-6098F99C5C2A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98" name="Group 39">
            <a:extLst>
              <a:ext uri="{FF2B5EF4-FFF2-40B4-BE49-F238E27FC236}">
                <a16:creationId xmlns:a16="http://schemas.microsoft.com/office/drawing/2014/main" id="{9234E0E3-8A83-82CD-581C-022787D30B06}"/>
              </a:ext>
            </a:extLst>
          </p:cNvPr>
          <p:cNvGrpSpPr/>
          <p:nvPr/>
        </p:nvGrpSpPr>
        <p:grpSpPr>
          <a:xfrm>
            <a:off x="8993279" y="7607391"/>
            <a:ext cx="391105" cy="347903"/>
            <a:chOff x="0" y="0"/>
            <a:chExt cx="676110" cy="687629"/>
          </a:xfrm>
        </p:grpSpPr>
        <p:grpSp>
          <p:nvGrpSpPr>
            <p:cNvPr id="137" name="Group 40">
              <a:extLst>
                <a:ext uri="{FF2B5EF4-FFF2-40B4-BE49-F238E27FC236}">
                  <a16:creationId xmlns:a16="http://schemas.microsoft.com/office/drawing/2014/main" id="{8235FE22-D8A9-7E9C-39BD-AD903E6E6C5B}"/>
                </a:ext>
              </a:extLst>
            </p:cNvPr>
            <p:cNvGrpSpPr/>
            <p:nvPr/>
          </p:nvGrpSpPr>
          <p:grpSpPr>
            <a:xfrm>
              <a:off x="0" y="0"/>
              <a:ext cx="676110" cy="687629"/>
              <a:chOff x="0" y="0"/>
              <a:chExt cx="549360" cy="558720"/>
            </a:xfrm>
          </p:grpSpPr>
          <p:sp>
            <p:nvSpPr>
              <p:cNvPr id="140" name="Freeform 41">
                <a:extLst>
                  <a:ext uri="{FF2B5EF4-FFF2-40B4-BE49-F238E27FC236}">
                    <a16:creationId xmlns:a16="http://schemas.microsoft.com/office/drawing/2014/main" id="{FFD2E513-1D9F-B948-4F7A-75D7B98A49E5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42">
                <a:extLst>
                  <a:ext uri="{FF2B5EF4-FFF2-40B4-BE49-F238E27FC236}">
                    <a16:creationId xmlns:a16="http://schemas.microsoft.com/office/drawing/2014/main" id="{629FA126-A671-3B50-9C46-70D6583EFDF5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8" name="Group 43">
              <a:extLst>
                <a:ext uri="{FF2B5EF4-FFF2-40B4-BE49-F238E27FC236}">
                  <a16:creationId xmlns:a16="http://schemas.microsoft.com/office/drawing/2014/main" id="{1DE2738F-EE0F-0559-8237-2F6E7FEEDA2D}"/>
                </a:ext>
              </a:extLst>
            </p:cNvPr>
            <p:cNvGrpSpPr/>
            <p:nvPr/>
          </p:nvGrpSpPr>
          <p:grpSpPr>
            <a:xfrm>
              <a:off x="191845" y="199377"/>
              <a:ext cx="292420" cy="288875"/>
              <a:chOff x="0" y="0"/>
              <a:chExt cx="237600" cy="234720"/>
            </a:xfrm>
          </p:grpSpPr>
          <p:sp>
            <p:nvSpPr>
              <p:cNvPr id="139" name="Freeform 44">
                <a:extLst>
                  <a:ext uri="{FF2B5EF4-FFF2-40B4-BE49-F238E27FC236}">
                    <a16:creationId xmlns:a16="http://schemas.microsoft.com/office/drawing/2014/main" id="{79264211-F686-5482-1735-29576D9A7A79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99" name="Group 45">
            <a:extLst>
              <a:ext uri="{FF2B5EF4-FFF2-40B4-BE49-F238E27FC236}">
                <a16:creationId xmlns:a16="http://schemas.microsoft.com/office/drawing/2014/main" id="{EEEC8BE7-9FC2-AE25-5465-3E41EC98FF44}"/>
              </a:ext>
            </a:extLst>
          </p:cNvPr>
          <p:cNvGrpSpPr/>
          <p:nvPr/>
        </p:nvGrpSpPr>
        <p:grpSpPr>
          <a:xfrm>
            <a:off x="6614589" y="6064444"/>
            <a:ext cx="391105" cy="347903"/>
            <a:chOff x="0" y="0"/>
            <a:chExt cx="676110" cy="687629"/>
          </a:xfrm>
        </p:grpSpPr>
        <p:grpSp>
          <p:nvGrpSpPr>
            <p:cNvPr id="132" name="Group 46">
              <a:extLst>
                <a:ext uri="{FF2B5EF4-FFF2-40B4-BE49-F238E27FC236}">
                  <a16:creationId xmlns:a16="http://schemas.microsoft.com/office/drawing/2014/main" id="{E9933A83-7DDE-B458-B65C-73D292642957}"/>
                </a:ext>
              </a:extLst>
            </p:cNvPr>
            <p:cNvGrpSpPr/>
            <p:nvPr/>
          </p:nvGrpSpPr>
          <p:grpSpPr>
            <a:xfrm>
              <a:off x="0" y="0"/>
              <a:ext cx="676110" cy="687629"/>
              <a:chOff x="0" y="0"/>
              <a:chExt cx="549360" cy="558720"/>
            </a:xfrm>
          </p:grpSpPr>
          <p:sp>
            <p:nvSpPr>
              <p:cNvPr id="135" name="Freeform 47">
                <a:extLst>
                  <a:ext uri="{FF2B5EF4-FFF2-40B4-BE49-F238E27FC236}">
                    <a16:creationId xmlns:a16="http://schemas.microsoft.com/office/drawing/2014/main" id="{6CFB2EB7-6AA0-A795-1AC3-D6B6A32E97FD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48">
                <a:extLst>
                  <a:ext uri="{FF2B5EF4-FFF2-40B4-BE49-F238E27FC236}">
                    <a16:creationId xmlns:a16="http://schemas.microsoft.com/office/drawing/2014/main" id="{447A09EF-F107-BE0F-68A3-59CF05EE6E80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3" name="Group 49">
              <a:extLst>
                <a:ext uri="{FF2B5EF4-FFF2-40B4-BE49-F238E27FC236}">
                  <a16:creationId xmlns:a16="http://schemas.microsoft.com/office/drawing/2014/main" id="{47DC5954-E248-FDB0-4C79-C81D120A31EF}"/>
                </a:ext>
              </a:extLst>
            </p:cNvPr>
            <p:cNvGrpSpPr/>
            <p:nvPr/>
          </p:nvGrpSpPr>
          <p:grpSpPr>
            <a:xfrm>
              <a:off x="191845" y="199377"/>
              <a:ext cx="292420" cy="288875"/>
              <a:chOff x="0" y="0"/>
              <a:chExt cx="237600" cy="234720"/>
            </a:xfrm>
          </p:grpSpPr>
          <p:sp>
            <p:nvSpPr>
              <p:cNvPr id="134" name="Freeform 50">
                <a:extLst>
                  <a:ext uri="{FF2B5EF4-FFF2-40B4-BE49-F238E27FC236}">
                    <a16:creationId xmlns:a16="http://schemas.microsoft.com/office/drawing/2014/main" id="{BF33FB90-1C49-A2FA-60BF-4EF7D96E6587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00" name="Group 51">
            <a:extLst>
              <a:ext uri="{FF2B5EF4-FFF2-40B4-BE49-F238E27FC236}">
                <a16:creationId xmlns:a16="http://schemas.microsoft.com/office/drawing/2014/main" id="{9AED2A4E-435B-F7FA-DEFE-2BB0ED2FE028}"/>
              </a:ext>
            </a:extLst>
          </p:cNvPr>
          <p:cNvGrpSpPr/>
          <p:nvPr/>
        </p:nvGrpSpPr>
        <p:grpSpPr>
          <a:xfrm>
            <a:off x="7186083" y="7135357"/>
            <a:ext cx="391105" cy="347903"/>
            <a:chOff x="0" y="0"/>
            <a:chExt cx="676110" cy="687629"/>
          </a:xfrm>
        </p:grpSpPr>
        <p:grpSp>
          <p:nvGrpSpPr>
            <p:cNvPr id="127" name="Group 52">
              <a:extLst>
                <a:ext uri="{FF2B5EF4-FFF2-40B4-BE49-F238E27FC236}">
                  <a16:creationId xmlns:a16="http://schemas.microsoft.com/office/drawing/2014/main" id="{D1BEB88A-EB36-1558-17F1-2F500849DF9F}"/>
                </a:ext>
              </a:extLst>
            </p:cNvPr>
            <p:cNvGrpSpPr/>
            <p:nvPr/>
          </p:nvGrpSpPr>
          <p:grpSpPr>
            <a:xfrm>
              <a:off x="0" y="0"/>
              <a:ext cx="676110" cy="687629"/>
              <a:chOff x="0" y="0"/>
              <a:chExt cx="549360" cy="558720"/>
            </a:xfrm>
          </p:grpSpPr>
          <p:sp>
            <p:nvSpPr>
              <p:cNvPr id="130" name="Freeform 53">
                <a:extLst>
                  <a:ext uri="{FF2B5EF4-FFF2-40B4-BE49-F238E27FC236}">
                    <a16:creationId xmlns:a16="http://schemas.microsoft.com/office/drawing/2014/main" id="{C226DD72-3441-0C1E-F618-5B36450F86D6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54">
                <a:extLst>
                  <a:ext uri="{FF2B5EF4-FFF2-40B4-BE49-F238E27FC236}">
                    <a16:creationId xmlns:a16="http://schemas.microsoft.com/office/drawing/2014/main" id="{D67D123C-5E17-8C01-D40A-1A479001C491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8" name="Group 55">
              <a:extLst>
                <a:ext uri="{FF2B5EF4-FFF2-40B4-BE49-F238E27FC236}">
                  <a16:creationId xmlns:a16="http://schemas.microsoft.com/office/drawing/2014/main" id="{0360CA35-F2F4-B3BB-DDB5-6CEDA15B3FED}"/>
                </a:ext>
              </a:extLst>
            </p:cNvPr>
            <p:cNvGrpSpPr/>
            <p:nvPr/>
          </p:nvGrpSpPr>
          <p:grpSpPr>
            <a:xfrm>
              <a:off x="191845" y="199377"/>
              <a:ext cx="292420" cy="288875"/>
              <a:chOff x="0" y="0"/>
              <a:chExt cx="237600" cy="234720"/>
            </a:xfrm>
          </p:grpSpPr>
          <p:sp>
            <p:nvSpPr>
              <p:cNvPr id="129" name="Freeform 56">
                <a:extLst>
                  <a:ext uri="{FF2B5EF4-FFF2-40B4-BE49-F238E27FC236}">
                    <a16:creationId xmlns:a16="http://schemas.microsoft.com/office/drawing/2014/main" id="{BF0C90DB-1438-9DDE-CCFF-D4540FEC7DB3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01" name="Group 57">
            <a:extLst>
              <a:ext uri="{FF2B5EF4-FFF2-40B4-BE49-F238E27FC236}">
                <a16:creationId xmlns:a16="http://schemas.microsoft.com/office/drawing/2014/main" id="{8ACFE53E-678E-99DD-7C0B-B67482ED86F4}"/>
              </a:ext>
            </a:extLst>
          </p:cNvPr>
          <p:cNvGrpSpPr/>
          <p:nvPr/>
        </p:nvGrpSpPr>
        <p:grpSpPr>
          <a:xfrm>
            <a:off x="11276720" y="4845878"/>
            <a:ext cx="391105" cy="347903"/>
            <a:chOff x="0" y="0"/>
            <a:chExt cx="676110" cy="687629"/>
          </a:xfrm>
        </p:grpSpPr>
        <p:grpSp>
          <p:nvGrpSpPr>
            <p:cNvPr id="122" name="Group 58">
              <a:extLst>
                <a:ext uri="{FF2B5EF4-FFF2-40B4-BE49-F238E27FC236}">
                  <a16:creationId xmlns:a16="http://schemas.microsoft.com/office/drawing/2014/main" id="{89E889F5-F9E6-6FFA-61C0-31E54DB43277}"/>
                </a:ext>
              </a:extLst>
            </p:cNvPr>
            <p:cNvGrpSpPr/>
            <p:nvPr/>
          </p:nvGrpSpPr>
          <p:grpSpPr>
            <a:xfrm>
              <a:off x="0" y="0"/>
              <a:ext cx="676110" cy="687629"/>
              <a:chOff x="0" y="0"/>
              <a:chExt cx="549360" cy="558720"/>
            </a:xfrm>
          </p:grpSpPr>
          <p:sp>
            <p:nvSpPr>
              <p:cNvPr id="125" name="Freeform 59">
                <a:extLst>
                  <a:ext uri="{FF2B5EF4-FFF2-40B4-BE49-F238E27FC236}">
                    <a16:creationId xmlns:a16="http://schemas.microsoft.com/office/drawing/2014/main" id="{6A93AA86-BFA6-376A-E76F-77B10E176093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Freeform 60">
                <a:extLst>
                  <a:ext uri="{FF2B5EF4-FFF2-40B4-BE49-F238E27FC236}">
                    <a16:creationId xmlns:a16="http://schemas.microsoft.com/office/drawing/2014/main" id="{B22C4DD9-F723-DFFB-063E-FEB1C0D80E0A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3" name="Group 61">
              <a:extLst>
                <a:ext uri="{FF2B5EF4-FFF2-40B4-BE49-F238E27FC236}">
                  <a16:creationId xmlns:a16="http://schemas.microsoft.com/office/drawing/2014/main" id="{A25BDE11-7B3C-0B38-DB28-962E9A5ACE68}"/>
                </a:ext>
              </a:extLst>
            </p:cNvPr>
            <p:cNvGrpSpPr/>
            <p:nvPr/>
          </p:nvGrpSpPr>
          <p:grpSpPr>
            <a:xfrm>
              <a:off x="191845" y="199377"/>
              <a:ext cx="292420" cy="288875"/>
              <a:chOff x="0" y="0"/>
              <a:chExt cx="237600" cy="234720"/>
            </a:xfrm>
          </p:grpSpPr>
          <p:sp>
            <p:nvSpPr>
              <p:cNvPr id="124" name="Freeform 62">
                <a:extLst>
                  <a:ext uri="{FF2B5EF4-FFF2-40B4-BE49-F238E27FC236}">
                    <a16:creationId xmlns:a16="http://schemas.microsoft.com/office/drawing/2014/main" id="{5636EF26-F248-41E7-09A0-DA12B36210BF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03" name="Group 69">
            <a:extLst>
              <a:ext uri="{FF2B5EF4-FFF2-40B4-BE49-F238E27FC236}">
                <a16:creationId xmlns:a16="http://schemas.microsoft.com/office/drawing/2014/main" id="{E23E8300-EDDB-5ED3-BD9A-5CC5FDBD6230}"/>
              </a:ext>
            </a:extLst>
          </p:cNvPr>
          <p:cNvGrpSpPr/>
          <p:nvPr/>
        </p:nvGrpSpPr>
        <p:grpSpPr>
          <a:xfrm>
            <a:off x="10433419" y="7260265"/>
            <a:ext cx="391105" cy="347903"/>
            <a:chOff x="0" y="0"/>
            <a:chExt cx="676110" cy="687629"/>
          </a:xfrm>
        </p:grpSpPr>
        <p:grpSp>
          <p:nvGrpSpPr>
            <p:cNvPr id="112" name="Group 70">
              <a:extLst>
                <a:ext uri="{FF2B5EF4-FFF2-40B4-BE49-F238E27FC236}">
                  <a16:creationId xmlns:a16="http://schemas.microsoft.com/office/drawing/2014/main" id="{85AD6259-B93E-604E-9B23-87BC7E6ED01D}"/>
                </a:ext>
              </a:extLst>
            </p:cNvPr>
            <p:cNvGrpSpPr/>
            <p:nvPr/>
          </p:nvGrpSpPr>
          <p:grpSpPr>
            <a:xfrm>
              <a:off x="0" y="0"/>
              <a:ext cx="676110" cy="687629"/>
              <a:chOff x="0" y="0"/>
              <a:chExt cx="549360" cy="558720"/>
            </a:xfrm>
          </p:grpSpPr>
          <p:sp>
            <p:nvSpPr>
              <p:cNvPr id="115" name="Freeform 71">
                <a:extLst>
                  <a:ext uri="{FF2B5EF4-FFF2-40B4-BE49-F238E27FC236}">
                    <a16:creationId xmlns:a16="http://schemas.microsoft.com/office/drawing/2014/main" id="{CA715F3B-F1B6-4366-0E9E-97F8C51832F8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Freeform 72">
                <a:extLst>
                  <a:ext uri="{FF2B5EF4-FFF2-40B4-BE49-F238E27FC236}">
                    <a16:creationId xmlns:a16="http://schemas.microsoft.com/office/drawing/2014/main" id="{153306CF-1D8D-20CE-DC04-8527FAE025C2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3" name="Group 73">
              <a:extLst>
                <a:ext uri="{FF2B5EF4-FFF2-40B4-BE49-F238E27FC236}">
                  <a16:creationId xmlns:a16="http://schemas.microsoft.com/office/drawing/2014/main" id="{FAC1C52E-82A4-46FE-4DC4-FAF13C8884AA}"/>
                </a:ext>
              </a:extLst>
            </p:cNvPr>
            <p:cNvGrpSpPr/>
            <p:nvPr/>
          </p:nvGrpSpPr>
          <p:grpSpPr>
            <a:xfrm>
              <a:off x="191845" y="199377"/>
              <a:ext cx="292420" cy="288875"/>
              <a:chOff x="0" y="0"/>
              <a:chExt cx="237600" cy="234720"/>
            </a:xfrm>
          </p:grpSpPr>
          <p:sp>
            <p:nvSpPr>
              <p:cNvPr id="114" name="Freeform 74">
                <a:extLst>
                  <a:ext uri="{FF2B5EF4-FFF2-40B4-BE49-F238E27FC236}">
                    <a16:creationId xmlns:a16="http://schemas.microsoft.com/office/drawing/2014/main" id="{85027D61-3D13-B15E-D6A6-15DA26B554D2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106" name="Graphic 105" descr="Man with solid fill">
            <a:extLst>
              <a:ext uri="{FF2B5EF4-FFF2-40B4-BE49-F238E27FC236}">
                <a16:creationId xmlns:a16="http://schemas.microsoft.com/office/drawing/2014/main" id="{B868D2DB-FD30-BE20-96FD-AADD9086F7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2429" y="4548682"/>
            <a:ext cx="2552551" cy="2232559"/>
          </a:xfrm>
          <a:prstGeom prst="rect">
            <a:avLst/>
          </a:prstGeom>
        </p:spPr>
      </p:pic>
      <p:grpSp>
        <p:nvGrpSpPr>
          <p:cNvPr id="162" name="Group 39">
            <a:extLst>
              <a:ext uri="{FF2B5EF4-FFF2-40B4-BE49-F238E27FC236}">
                <a16:creationId xmlns:a16="http://schemas.microsoft.com/office/drawing/2014/main" id="{9962385E-1EE0-90C4-4856-BB24E2F01108}"/>
              </a:ext>
            </a:extLst>
          </p:cNvPr>
          <p:cNvGrpSpPr/>
          <p:nvPr/>
        </p:nvGrpSpPr>
        <p:grpSpPr>
          <a:xfrm>
            <a:off x="8954638" y="3396174"/>
            <a:ext cx="391105" cy="347903"/>
            <a:chOff x="0" y="0"/>
            <a:chExt cx="676110" cy="687629"/>
          </a:xfrm>
        </p:grpSpPr>
        <p:grpSp>
          <p:nvGrpSpPr>
            <p:cNvPr id="163" name="Group 40">
              <a:extLst>
                <a:ext uri="{FF2B5EF4-FFF2-40B4-BE49-F238E27FC236}">
                  <a16:creationId xmlns:a16="http://schemas.microsoft.com/office/drawing/2014/main" id="{64C845CB-9B80-F022-BA59-081496D549F0}"/>
                </a:ext>
              </a:extLst>
            </p:cNvPr>
            <p:cNvGrpSpPr/>
            <p:nvPr/>
          </p:nvGrpSpPr>
          <p:grpSpPr>
            <a:xfrm>
              <a:off x="0" y="0"/>
              <a:ext cx="676110" cy="687629"/>
              <a:chOff x="0" y="0"/>
              <a:chExt cx="549360" cy="558720"/>
            </a:xfrm>
          </p:grpSpPr>
          <p:sp>
            <p:nvSpPr>
              <p:cNvPr id="166" name="Freeform 41">
                <a:extLst>
                  <a:ext uri="{FF2B5EF4-FFF2-40B4-BE49-F238E27FC236}">
                    <a16:creationId xmlns:a16="http://schemas.microsoft.com/office/drawing/2014/main" id="{28760A44-3F2A-87D4-ED28-F43E85DE49F2}"/>
                  </a:ext>
                </a:extLst>
              </p:cNvPr>
              <p:cNvSpPr/>
              <p:nvPr/>
            </p:nvSpPr>
            <p:spPr>
              <a:xfrm>
                <a:off x="38100" y="38100"/>
                <a:ext cx="473075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473075" h="482473">
                    <a:moveTo>
                      <a:pt x="0" y="241300"/>
                    </a:moveTo>
                    <a:cubicBezTo>
                      <a:pt x="0" y="108077"/>
                      <a:pt x="105918" y="0"/>
                      <a:pt x="236601" y="0"/>
                    </a:cubicBezTo>
                    <a:cubicBezTo>
                      <a:pt x="367284" y="0"/>
                      <a:pt x="473075" y="108077"/>
                      <a:pt x="473075" y="241300"/>
                    </a:cubicBezTo>
                    <a:cubicBezTo>
                      <a:pt x="473075" y="374523"/>
                      <a:pt x="367157" y="482473"/>
                      <a:pt x="236601" y="482473"/>
                    </a:cubicBezTo>
                    <a:cubicBezTo>
                      <a:pt x="106045" y="482473"/>
                      <a:pt x="0" y="374523"/>
                      <a:pt x="0" y="2413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Freeform 42">
                <a:extLst>
                  <a:ext uri="{FF2B5EF4-FFF2-40B4-BE49-F238E27FC236}">
                    <a16:creationId xmlns:a16="http://schemas.microsoft.com/office/drawing/2014/main" id="{2DE9F9D9-CF1E-6BE0-196E-434EF33B0B6A}"/>
                  </a:ext>
                </a:extLst>
              </p:cNvPr>
              <p:cNvSpPr/>
              <p:nvPr/>
            </p:nvSpPr>
            <p:spPr>
              <a:xfrm>
                <a:off x="0" y="0"/>
                <a:ext cx="549402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49402" h="558800">
                    <a:moveTo>
                      <a:pt x="0" y="279400"/>
                    </a:moveTo>
                    <a:cubicBezTo>
                      <a:pt x="0" y="125730"/>
                      <a:pt x="122301" y="0"/>
                      <a:pt x="274701" y="0"/>
                    </a:cubicBezTo>
                    <a:lnTo>
                      <a:pt x="274701" y="38100"/>
                    </a:lnTo>
                    <a:lnTo>
                      <a:pt x="274701" y="0"/>
                    </a:lnTo>
                    <a:cubicBezTo>
                      <a:pt x="427101" y="0"/>
                      <a:pt x="549402" y="125730"/>
                      <a:pt x="549402" y="279400"/>
                    </a:cubicBezTo>
                    <a:lnTo>
                      <a:pt x="511302" y="279400"/>
                    </a:lnTo>
                    <a:lnTo>
                      <a:pt x="549402" y="279400"/>
                    </a:lnTo>
                    <a:cubicBezTo>
                      <a:pt x="549402" y="432943"/>
                      <a:pt x="427101" y="558800"/>
                      <a:pt x="274701" y="558800"/>
                    </a:cubicBezTo>
                    <a:lnTo>
                      <a:pt x="274701" y="520700"/>
                    </a:lnTo>
                    <a:lnTo>
                      <a:pt x="274701" y="558800"/>
                    </a:lnTo>
                    <a:cubicBezTo>
                      <a:pt x="122301" y="558673"/>
                      <a:pt x="0" y="432943"/>
                      <a:pt x="0" y="279400"/>
                    </a:cubicBezTo>
                    <a:lnTo>
                      <a:pt x="38100" y="2794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0" y="279400"/>
                    </a:lnTo>
                    <a:moveTo>
                      <a:pt x="76327" y="279400"/>
                    </a:moveTo>
                    <a:cubicBezTo>
                      <a:pt x="76327" y="300482"/>
                      <a:pt x="59182" y="317500"/>
                      <a:pt x="38227" y="317500"/>
                    </a:cubicBezTo>
                    <a:cubicBezTo>
                      <a:pt x="17272" y="317500"/>
                      <a:pt x="127" y="300355"/>
                      <a:pt x="127" y="279400"/>
                    </a:cubicBezTo>
                    <a:cubicBezTo>
                      <a:pt x="127" y="258445"/>
                      <a:pt x="17272" y="241300"/>
                      <a:pt x="38227" y="241300"/>
                    </a:cubicBezTo>
                    <a:cubicBezTo>
                      <a:pt x="59182" y="241300"/>
                      <a:pt x="76327" y="258445"/>
                      <a:pt x="76327" y="279400"/>
                    </a:cubicBezTo>
                    <a:cubicBezTo>
                      <a:pt x="76327" y="392303"/>
                      <a:pt x="165862" y="482473"/>
                      <a:pt x="274701" y="482473"/>
                    </a:cubicBezTo>
                    <a:cubicBezTo>
                      <a:pt x="383540" y="482473"/>
                      <a:pt x="473075" y="392176"/>
                      <a:pt x="473075" y="279400"/>
                    </a:cubicBezTo>
                    <a:cubicBezTo>
                      <a:pt x="473075" y="166624"/>
                      <a:pt x="383540" y="76327"/>
                      <a:pt x="274701" y="76327"/>
                    </a:cubicBezTo>
                    <a:lnTo>
                      <a:pt x="274701" y="38100"/>
                    </a:lnTo>
                    <a:lnTo>
                      <a:pt x="274701" y="76200"/>
                    </a:lnTo>
                    <a:cubicBezTo>
                      <a:pt x="165862" y="76327"/>
                      <a:pt x="76327" y="166497"/>
                      <a:pt x="76327" y="279400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4" name="Group 43">
              <a:extLst>
                <a:ext uri="{FF2B5EF4-FFF2-40B4-BE49-F238E27FC236}">
                  <a16:creationId xmlns:a16="http://schemas.microsoft.com/office/drawing/2014/main" id="{7969DAA3-5EEA-70C9-9A87-FA975170E6D4}"/>
                </a:ext>
              </a:extLst>
            </p:cNvPr>
            <p:cNvGrpSpPr/>
            <p:nvPr/>
          </p:nvGrpSpPr>
          <p:grpSpPr>
            <a:xfrm>
              <a:off x="191845" y="199377"/>
              <a:ext cx="292420" cy="288875"/>
              <a:chOff x="0" y="0"/>
              <a:chExt cx="237600" cy="234720"/>
            </a:xfrm>
          </p:grpSpPr>
          <p:sp>
            <p:nvSpPr>
              <p:cNvPr id="165" name="Freeform 44">
                <a:extLst>
                  <a:ext uri="{FF2B5EF4-FFF2-40B4-BE49-F238E27FC236}">
                    <a16:creationId xmlns:a16="http://schemas.microsoft.com/office/drawing/2014/main" id="{34F726AC-D916-6E48-60D3-87B23D250425}"/>
                  </a:ext>
                </a:extLst>
              </p:cNvPr>
              <p:cNvSpPr/>
              <p:nvPr/>
            </p:nvSpPr>
            <p:spPr>
              <a:xfrm>
                <a:off x="0" y="0"/>
                <a:ext cx="237490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237490" h="234696">
                    <a:moveTo>
                      <a:pt x="0" y="117348"/>
                    </a:moveTo>
                    <a:cubicBezTo>
                      <a:pt x="0" y="52578"/>
                      <a:pt x="53213" y="0"/>
                      <a:pt x="118745" y="0"/>
                    </a:cubicBezTo>
                    <a:cubicBezTo>
                      <a:pt x="184277" y="0"/>
                      <a:pt x="237490" y="52578"/>
                      <a:pt x="237490" y="117348"/>
                    </a:cubicBezTo>
                    <a:cubicBezTo>
                      <a:pt x="237490" y="182118"/>
                      <a:pt x="184277" y="234696"/>
                      <a:pt x="118745" y="234696"/>
                    </a:cubicBezTo>
                    <a:cubicBezTo>
                      <a:pt x="53213" y="234696"/>
                      <a:pt x="0" y="182118"/>
                      <a:pt x="0" y="117348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8" name="TextBox 24">
            <a:extLst>
              <a:ext uri="{FF2B5EF4-FFF2-40B4-BE49-F238E27FC236}">
                <a16:creationId xmlns:a16="http://schemas.microsoft.com/office/drawing/2014/main" id="{FB9BBA83-977E-4ABA-E9FF-F8B65030FF9F}"/>
              </a:ext>
            </a:extLst>
          </p:cNvPr>
          <p:cNvSpPr txBox="1"/>
          <p:nvPr/>
        </p:nvSpPr>
        <p:spPr>
          <a:xfrm>
            <a:off x="6066667" y="2170273"/>
            <a:ext cx="6244249" cy="1044325"/>
          </a:xfrm>
          <a:prstGeom prst="rect">
            <a:avLst/>
          </a:prstGeom>
          <a:solidFill>
            <a:srgbClr val="006600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  <a:spcBef>
                <a:spcPct val="0"/>
              </a:spcBef>
            </a:pPr>
            <a:r>
              <a:rPr lang="en-US" sz="2200" b="1" spc="202" dirty="0">
                <a:solidFill>
                  <a:schemeClr val="bg1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Leadership:  </a:t>
            </a:r>
            <a:r>
              <a:rPr lang="en-US" sz="1600" spc="202" dirty="0">
                <a:solidFill>
                  <a:schemeClr val="bg1"/>
                </a:solidFill>
                <a:latin typeface="Aptos" panose="020B0004020202020204" pitchFamily="34" charset="0"/>
                <a:ea typeface="Open Sauce"/>
                <a:cs typeface="Open Sauce"/>
                <a:sym typeface="Open Sauce"/>
              </a:rPr>
              <a:t>SLT participation in reading activities and published book reads, resource investment, staff training embedded, reader of the month</a:t>
            </a:r>
          </a:p>
        </p:txBody>
      </p:sp>
    </p:spTree>
    <p:extLst>
      <p:ext uri="{BB962C8B-B14F-4D97-AF65-F5344CB8AC3E}">
        <p14:creationId xmlns:p14="http://schemas.microsoft.com/office/powerpoint/2010/main" val="404878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90721-9EE7-EB8B-A8C9-5BEBC534D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A7155B-FE74-2B60-A647-57E646FB4605}"/>
              </a:ext>
            </a:extLst>
          </p:cNvPr>
          <p:cNvSpPr/>
          <p:nvPr/>
        </p:nvSpPr>
        <p:spPr>
          <a:xfrm flipH="1" flipV="1">
            <a:off x="-152550" y="-360149"/>
            <a:ext cx="18535800" cy="1064714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64E2D89-B031-796B-3B69-B5D7E39E8224}"/>
              </a:ext>
            </a:extLst>
          </p:cNvPr>
          <p:cNvSpPr txBox="1"/>
          <p:nvPr/>
        </p:nvSpPr>
        <p:spPr>
          <a:xfrm>
            <a:off x="1028699" y="606152"/>
            <a:ext cx="10118973" cy="76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en-US" sz="5400" spc="207" dirty="0">
                <a:solidFill>
                  <a:srgbClr val="040506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National Year of Reading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A563A06-DAC8-584D-04D4-F9ECC1BF91B2}"/>
              </a:ext>
            </a:extLst>
          </p:cNvPr>
          <p:cNvSpPr/>
          <p:nvPr/>
        </p:nvSpPr>
        <p:spPr>
          <a:xfrm>
            <a:off x="21900" y="940486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7639B96-067C-7A1C-CE9A-B117E39F52AB}"/>
              </a:ext>
            </a:extLst>
          </p:cNvPr>
          <p:cNvGrpSpPr/>
          <p:nvPr/>
        </p:nvGrpSpPr>
        <p:grpSpPr>
          <a:xfrm>
            <a:off x="12573000" y="-2945746"/>
            <a:ext cx="3964049" cy="3964049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915C571-A8E0-E99B-3CB6-CF9087D79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1A37907-CAD1-E59C-82F8-44522875587B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009D449-4A96-D03E-BD6B-B91A6C36F4A7}"/>
              </a:ext>
            </a:extLst>
          </p:cNvPr>
          <p:cNvSpPr/>
          <p:nvPr/>
        </p:nvSpPr>
        <p:spPr>
          <a:xfrm>
            <a:off x="13556000" y="-6967476"/>
            <a:ext cx="9348363" cy="9348363"/>
          </a:xfrm>
          <a:custGeom>
            <a:avLst/>
            <a:gdLst/>
            <a:ahLst/>
            <a:cxnLst/>
            <a:rect l="l" t="t" r="r" b="b"/>
            <a:pathLst>
              <a:path w="9348363" h="9348363">
                <a:moveTo>
                  <a:pt x="0" y="0"/>
                </a:moveTo>
                <a:lnTo>
                  <a:pt x="9348362" y="0"/>
                </a:lnTo>
                <a:lnTo>
                  <a:pt x="9348362" y="9348362"/>
                </a:lnTo>
                <a:lnTo>
                  <a:pt x="0" y="93483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E35B21D-DA7F-68E4-F685-2B5B782B905C}"/>
              </a:ext>
            </a:extLst>
          </p:cNvPr>
          <p:cNvGrpSpPr/>
          <p:nvPr/>
        </p:nvGrpSpPr>
        <p:grpSpPr>
          <a:xfrm>
            <a:off x="-904968" y="8918951"/>
            <a:ext cx="2649263" cy="2649263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0F82E1F-6D5B-4565-AE04-580E2D0600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82BCA47-793B-A00A-A204-233A4471F916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85E6A021-6883-D755-BDA9-B2ACD2AA104D}"/>
              </a:ext>
            </a:extLst>
          </p:cNvPr>
          <p:cNvSpPr txBox="1"/>
          <p:nvPr/>
        </p:nvSpPr>
        <p:spPr>
          <a:xfrm>
            <a:off x="1432945" y="1280303"/>
            <a:ext cx="15354302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/>
              <a:t>In addition to our current reading offer, we have created new reading activities to </a:t>
            </a:r>
          </a:p>
          <a:p>
            <a:pPr algn="ctr"/>
            <a:r>
              <a:rPr lang="en-GB" sz="2800" b="1" dirty="0"/>
              <a:t>celebrate and recognise the National Year of Reading.   Examples of activities include:</a:t>
            </a:r>
            <a:endParaRPr lang="en-GB" dirty="0"/>
          </a:p>
          <a:p>
            <a:endParaRPr lang="en-GB" dirty="0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3A77F91A-3CDE-D17F-A321-B7E96445C37A}"/>
              </a:ext>
            </a:extLst>
          </p:cNvPr>
          <p:cNvSpPr txBox="1"/>
          <p:nvPr/>
        </p:nvSpPr>
        <p:spPr>
          <a:xfrm>
            <a:off x="2003109" y="2790796"/>
            <a:ext cx="6515102" cy="2246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/>
              <a:t>Family reading events:</a:t>
            </a:r>
          </a:p>
          <a:p>
            <a:pPr algn="ctr"/>
            <a:r>
              <a:rPr lang="en-GB" sz="2000" dirty="0">
                <a:solidFill>
                  <a:srgbClr val="006600"/>
                </a:solidFill>
              </a:rPr>
              <a:t>In celebration of World Book Day (March) , International Children's Book Day (April), Roald Dahl story day (sept), World Nursery Rhyme Week (Nov)</a:t>
            </a:r>
            <a:endParaRPr lang="en-GB" sz="2000" dirty="0"/>
          </a:p>
          <a:p>
            <a:pPr algn="ctr"/>
            <a:r>
              <a:rPr lang="en-GB" sz="2000" dirty="0"/>
              <a:t>Interactive family events including arts and crafts, story-tellers, face painting, fancy dress, reading corners.  Themed to event.</a:t>
            </a:r>
          </a:p>
          <a:p>
            <a:pPr algn="ctr"/>
            <a:endParaRPr lang="en-GB" dirty="0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E5D73822-3024-8D8F-155F-571F6ECB2ACB}"/>
              </a:ext>
            </a:extLst>
          </p:cNvPr>
          <p:cNvSpPr/>
          <p:nvPr/>
        </p:nvSpPr>
        <p:spPr>
          <a:xfrm>
            <a:off x="1860304" y="2723313"/>
            <a:ext cx="6800712" cy="2246770"/>
          </a:xfrm>
          <a:custGeom>
            <a:avLst/>
            <a:gdLst/>
            <a:ahLst/>
            <a:cxnLst/>
            <a:rect l="l" t="t" r="r" b="b"/>
            <a:pathLst>
              <a:path w="5589466" h="5589466">
                <a:moveTo>
                  <a:pt x="0" y="0"/>
                </a:moveTo>
                <a:lnTo>
                  <a:pt x="5589466" y="0"/>
                </a:lnTo>
                <a:lnTo>
                  <a:pt x="5589466" y="5589466"/>
                </a:lnTo>
                <a:lnTo>
                  <a:pt x="0" y="5589466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006600"/>
            </a:solidFill>
          </a:ln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81F08960-C18B-46FB-AE6D-4699689B3D05}"/>
              </a:ext>
            </a:extLst>
          </p:cNvPr>
          <p:cNvSpPr txBox="1"/>
          <p:nvPr/>
        </p:nvSpPr>
        <p:spPr>
          <a:xfrm>
            <a:off x="10806055" y="2790796"/>
            <a:ext cx="6515102" cy="2246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/>
              <a:t>Shared reading:</a:t>
            </a:r>
          </a:p>
          <a:p>
            <a:pPr algn="ctr"/>
            <a:r>
              <a:rPr lang="en-GB" sz="2000" dirty="0">
                <a:solidFill>
                  <a:srgbClr val="006600"/>
                </a:solidFill>
              </a:rPr>
              <a:t>In celebration of Share a Story Month (May)</a:t>
            </a:r>
            <a:endParaRPr lang="en-GB" sz="2000" dirty="0"/>
          </a:p>
          <a:p>
            <a:pPr algn="ctr"/>
            <a:r>
              <a:rPr lang="en-GB" sz="2000" dirty="0"/>
              <a:t>Shared reading of ‘A Boy Called Saul’ – the most requested quick read within our Book for Every Man scheme.  Prisoner reading groups, author led creative writing session, SLT book read – all including the book author</a:t>
            </a:r>
          </a:p>
          <a:p>
            <a:pPr algn="ctr"/>
            <a:endParaRPr lang="en-GB" dirty="0"/>
          </a:p>
        </p:txBody>
      </p:sp>
      <p:sp>
        <p:nvSpPr>
          <p:cNvPr id="56" name="Freeform 7">
            <a:extLst>
              <a:ext uri="{FF2B5EF4-FFF2-40B4-BE49-F238E27FC236}">
                <a16:creationId xmlns:a16="http://schemas.microsoft.com/office/drawing/2014/main" id="{03A54193-7279-170D-8080-4305DF298FAD}"/>
              </a:ext>
            </a:extLst>
          </p:cNvPr>
          <p:cNvSpPr/>
          <p:nvPr/>
        </p:nvSpPr>
        <p:spPr>
          <a:xfrm>
            <a:off x="10663250" y="2754932"/>
            <a:ext cx="6800712" cy="2246770"/>
          </a:xfrm>
          <a:custGeom>
            <a:avLst/>
            <a:gdLst/>
            <a:ahLst/>
            <a:cxnLst/>
            <a:rect l="l" t="t" r="r" b="b"/>
            <a:pathLst>
              <a:path w="5589466" h="5589466">
                <a:moveTo>
                  <a:pt x="0" y="0"/>
                </a:moveTo>
                <a:lnTo>
                  <a:pt x="5589466" y="0"/>
                </a:lnTo>
                <a:lnTo>
                  <a:pt x="5589466" y="5589466"/>
                </a:lnTo>
                <a:lnTo>
                  <a:pt x="0" y="5589466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006600"/>
            </a:solidFill>
          </a:ln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A004297C-EDDC-7830-A413-6B2A236D1E23}"/>
              </a:ext>
            </a:extLst>
          </p:cNvPr>
          <p:cNvSpPr txBox="1"/>
          <p:nvPr/>
        </p:nvSpPr>
        <p:spPr>
          <a:xfrm>
            <a:off x="752405" y="5359976"/>
            <a:ext cx="651510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/>
              <a:t>Summer reading challenges:</a:t>
            </a:r>
          </a:p>
          <a:p>
            <a:pPr algn="ctr"/>
            <a:r>
              <a:rPr lang="en-GB" sz="2000" dirty="0">
                <a:solidFill>
                  <a:srgbClr val="006600"/>
                </a:solidFill>
              </a:rPr>
              <a:t>In celebration of summer reading challenge month (July)</a:t>
            </a:r>
            <a:endParaRPr lang="en-GB" sz="2000" dirty="0"/>
          </a:p>
          <a:p>
            <a:pPr algn="ctr"/>
            <a:r>
              <a:rPr lang="en-GB" sz="2000" dirty="0"/>
              <a:t>Launch of both Faith-based and health-based reading challenges with individual bespoke reading booklets.  Launch of wing reading competition.  2026 SLT Reading Ahead diaries to commence</a:t>
            </a:r>
            <a:endParaRPr lang="en-GB" dirty="0"/>
          </a:p>
        </p:txBody>
      </p:sp>
      <p:sp>
        <p:nvSpPr>
          <p:cNvPr id="62" name="Freeform 7">
            <a:extLst>
              <a:ext uri="{FF2B5EF4-FFF2-40B4-BE49-F238E27FC236}">
                <a16:creationId xmlns:a16="http://schemas.microsoft.com/office/drawing/2014/main" id="{1041613A-07B6-C0D0-8F24-BA519BBE05A0}"/>
              </a:ext>
            </a:extLst>
          </p:cNvPr>
          <p:cNvSpPr/>
          <p:nvPr/>
        </p:nvSpPr>
        <p:spPr>
          <a:xfrm>
            <a:off x="609600" y="5233148"/>
            <a:ext cx="6800712" cy="2246770"/>
          </a:xfrm>
          <a:custGeom>
            <a:avLst/>
            <a:gdLst/>
            <a:ahLst/>
            <a:cxnLst/>
            <a:rect l="l" t="t" r="r" b="b"/>
            <a:pathLst>
              <a:path w="5589466" h="5589466">
                <a:moveTo>
                  <a:pt x="0" y="0"/>
                </a:moveTo>
                <a:lnTo>
                  <a:pt x="5589466" y="0"/>
                </a:lnTo>
                <a:lnTo>
                  <a:pt x="5589466" y="5589466"/>
                </a:lnTo>
                <a:lnTo>
                  <a:pt x="0" y="5589466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006600"/>
            </a:solidFill>
          </a:ln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3" name="TextBox 19">
            <a:extLst>
              <a:ext uri="{FF2B5EF4-FFF2-40B4-BE49-F238E27FC236}">
                <a16:creationId xmlns:a16="http://schemas.microsoft.com/office/drawing/2014/main" id="{649E4A54-3ADD-F362-27C5-6D958FADB6EB}"/>
              </a:ext>
            </a:extLst>
          </p:cNvPr>
          <p:cNvSpPr txBox="1"/>
          <p:nvPr/>
        </p:nvSpPr>
        <p:spPr>
          <a:xfrm>
            <a:off x="9231649" y="5320800"/>
            <a:ext cx="6657909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/>
              <a:t>Reading support for health &amp; wellbeing:</a:t>
            </a:r>
          </a:p>
          <a:p>
            <a:pPr algn="ctr"/>
            <a:r>
              <a:rPr lang="en-GB" sz="2000" dirty="0">
                <a:solidFill>
                  <a:srgbClr val="006600"/>
                </a:solidFill>
              </a:rPr>
              <a:t>In celebration of ND Celebration Week (March) and World Mental Health Day (Oct)</a:t>
            </a:r>
            <a:endParaRPr lang="en-GB" sz="2000" dirty="0"/>
          </a:p>
          <a:p>
            <a:pPr algn="ctr"/>
            <a:r>
              <a:rPr lang="en-GB" sz="2000" dirty="0"/>
              <a:t>Launch of ND book club and reading events.  Safety led creative writing competitions, spotlight on book reviews for those on ACCT/CSIP &amp; impact of keywork support for low level readers</a:t>
            </a:r>
            <a:endParaRPr lang="en-GB" dirty="0"/>
          </a:p>
        </p:txBody>
      </p:sp>
      <p:sp>
        <p:nvSpPr>
          <p:cNvPr id="64" name="Freeform 7">
            <a:extLst>
              <a:ext uri="{FF2B5EF4-FFF2-40B4-BE49-F238E27FC236}">
                <a16:creationId xmlns:a16="http://schemas.microsoft.com/office/drawing/2014/main" id="{80D06435-7F25-AFE1-8E45-5AD90CFAEDE0}"/>
              </a:ext>
            </a:extLst>
          </p:cNvPr>
          <p:cNvSpPr/>
          <p:nvPr/>
        </p:nvSpPr>
        <p:spPr>
          <a:xfrm>
            <a:off x="9160247" y="5290096"/>
            <a:ext cx="6800712" cy="2246770"/>
          </a:xfrm>
          <a:custGeom>
            <a:avLst/>
            <a:gdLst/>
            <a:ahLst/>
            <a:cxnLst/>
            <a:rect l="l" t="t" r="r" b="b"/>
            <a:pathLst>
              <a:path w="5589466" h="5589466">
                <a:moveTo>
                  <a:pt x="0" y="0"/>
                </a:moveTo>
                <a:lnTo>
                  <a:pt x="5589466" y="0"/>
                </a:lnTo>
                <a:lnTo>
                  <a:pt x="5589466" y="5589466"/>
                </a:lnTo>
                <a:lnTo>
                  <a:pt x="0" y="5589466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006600"/>
            </a:solidFill>
          </a:ln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5EE8040-10F5-CC1C-F73A-3DE6337F3873}"/>
              </a:ext>
            </a:extLst>
          </p:cNvPr>
          <p:cNvSpPr/>
          <p:nvPr/>
        </p:nvSpPr>
        <p:spPr>
          <a:xfrm>
            <a:off x="6023079" y="7787349"/>
            <a:ext cx="6800712" cy="2246770"/>
          </a:xfrm>
          <a:custGeom>
            <a:avLst/>
            <a:gdLst/>
            <a:ahLst/>
            <a:cxnLst/>
            <a:rect l="l" t="t" r="r" b="b"/>
            <a:pathLst>
              <a:path w="5589466" h="5589466">
                <a:moveTo>
                  <a:pt x="0" y="0"/>
                </a:moveTo>
                <a:lnTo>
                  <a:pt x="5589466" y="0"/>
                </a:lnTo>
                <a:lnTo>
                  <a:pt x="5589466" y="5589466"/>
                </a:lnTo>
                <a:lnTo>
                  <a:pt x="0" y="5589466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006600"/>
            </a:solidFill>
          </a:ln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873463F3-0E6B-6C9D-C2D2-52855E618A4B}"/>
              </a:ext>
            </a:extLst>
          </p:cNvPr>
          <p:cNvSpPr txBox="1"/>
          <p:nvPr/>
        </p:nvSpPr>
        <p:spPr>
          <a:xfrm>
            <a:off x="6165884" y="8102103"/>
            <a:ext cx="651510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/>
              <a:t>Reading skills progression:</a:t>
            </a:r>
          </a:p>
          <a:p>
            <a:pPr algn="ctr"/>
            <a:r>
              <a:rPr lang="en-GB" sz="2000" dirty="0">
                <a:solidFill>
                  <a:srgbClr val="006600"/>
                </a:solidFill>
              </a:rPr>
              <a:t>Celebrating progression </a:t>
            </a:r>
          </a:p>
          <a:p>
            <a:pPr algn="ctr"/>
            <a:r>
              <a:rPr lang="en-GB" sz="2000" dirty="0"/>
              <a:t>Launch of Reading Together weeks in Education, Industries and ND.  Delivery of bespoke phonics and non read &amp; write training.  Sharing of case studies.</a:t>
            </a:r>
          </a:p>
        </p:txBody>
      </p:sp>
    </p:spTree>
    <p:extLst>
      <p:ext uri="{BB962C8B-B14F-4D97-AF65-F5344CB8AC3E}">
        <p14:creationId xmlns:p14="http://schemas.microsoft.com/office/powerpoint/2010/main" val="50697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3BE0D-1A0A-5DF3-F667-96087DA40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5DD7F42-443E-F8E5-4B88-86A73440F0D1}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58A9C6B-4177-25C9-0CF6-DBA2AC9FD35E}"/>
              </a:ext>
            </a:extLst>
          </p:cNvPr>
          <p:cNvGrpSpPr/>
          <p:nvPr/>
        </p:nvGrpSpPr>
        <p:grpSpPr>
          <a:xfrm>
            <a:off x="0" y="1"/>
            <a:ext cx="18288000" cy="1753684"/>
            <a:chOff x="0" y="0"/>
            <a:chExt cx="4816593" cy="55503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918F1FE-6072-D0FE-EBB4-FD38EC99BD98}"/>
                </a:ext>
              </a:extLst>
            </p:cNvPr>
            <p:cNvSpPr/>
            <p:nvPr/>
          </p:nvSpPr>
          <p:spPr>
            <a:xfrm>
              <a:off x="0" y="0"/>
              <a:ext cx="4816592" cy="555037"/>
            </a:xfrm>
            <a:custGeom>
              <a:avLst/>
              <a:gdLst/>
              <a:ahLst/>
              <a:cxnLst/>
              <a:rect l="l" t="t" r="r" b="b"/>
              <a:pathLst>
                <a:path w="4816592" h="555037">
                  <a:moveTo>
                    <a:pt x="0" y="0"/>
                  </a:moveTo>
                  <a:lnTo>
                    <a:pt x="4816592" y="0"/>
                  </a:lnTo>
                  <a:lnTo>
                    <a:pt x="4816592" y="555037"/>
                  </a:lnTo>
                  <a:lnTo>
                    <a:pt x="0" y="555037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0E4C479-9C75-C0D2-7B3A-38DA6A573AEC}"/>
                </a:ext>
              </a:extLst>
            </p:cNvPr>
            <p:cNvSpPr txBox="1"/>
            <p:nvPr/>
          </p:nvSpPr>
          <p:spPr>
            <a:xfrm>
              <a:off x="0" y="-19050"/>
              <a:ext cx="4816593" cy="574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180BB300-96F6-B8A8-A0C9-9FC471352C80}"/>
              </a:ext>
            </a:extLst>
          </p:cNvPr>
          <p:cNvSpPr txBox="1"/>
          <p:nvPr/>
        </p:nvSpPr>
        <p:spPr>
          <a:xfrm>
            <a:off x="4906511" y="440691"/>
            <a:ext cx="7845600" cy="76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62"/>
              </a:lnSpc>
              <a:spcBef>
                <a:spcPct val="0"/>
              </a:spcBef>
            </a:pPr>
            <a:r>
              <a:rPr lang="en-US" sz="5400" spc="207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Book for every man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914DEAF-B65C-E410-CA3D-F1352D9A1C8A}"/>
              </a:ext>
            </a:extLst>
          </p:cNvPr>
          <p:cNvSpPr/>
          <p:nvPr/>
        </p:nvSpPr>
        <p:spPr>
          <a:xfrm rot="7706335">
            <a:off x="16505813" y="-1410038"/>
            <a:ext cx="2726169" cy="3536304"/>
          </a:xfrm>
          <a:custGeom>
            <a:avLst/>
            <a:gdLst/>
            <a:ahLst/>
            <a:cxnLst/>
            <a:rect l="l" t="t" r="r" b="b"/>
            <a:pathLst>
              <a:path w="2726169" h="3536304">
                <a:moveTo>
                  <a:pt x="0" y="0"/>
                </a:moveTo>
                <a:lnTo>
                  <a:pt x="2726169" y="0"/>
                </a:lnTo>
                <a:lnTo>
                  <a:pt x="2726169" y="3536305"/>
                </a:lnTo>
                <a:lnTo>
                  <a:pt x="0" y="35363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3F09D32-F9E7-25B7-8C32-00632C99B66C}"/>
              </a:ext>
            </a:extLst>
          </p:cNvPr>
          <p:cNvSpPr/>
          <p:nvPr/>
        </p:nvSpPr>
        <p:spPr>
          <a:xfrm>
            <a:off x="15490857" y="84241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0758210-1582-5AAB-DCA6-913136DB1EDD}"/>
              </a:ext>
            </a:extLst>
          </p:cNvPr>
          <p:cNvSpPr/>
          <p:nvPr/>
        </p:nvSpPr>
        <p:spPr>
          <a:xfrm>
            <a:off x="-504715" y="0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1F8CC2C5-4CE2-3646-89DD-942B68C40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D4F7176C-6000-4099-5EF8-DCCAE0B19B98}"/>
              </a:ext>
            </a:extLst>
          </p:cNvPr>
          <p:cNvSpPr txBox="1"/>
          <p:nvPr/>
        </p:nvSpPr>
        <p:spPr>
          <a:xfrm>
            <a:off x="419098" y="2036759"/>
            <a:ext cx="17449800" cy="9221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/>
              <a:t>Working in partnership with our Early Days in Custody function we identified a need to reduce anxiety &amp; self harm on their first night helping build a safe, settled and decent environment.  A way to achieve this was to offer all men a quick read book on their first night to keep their mind occupied.  </a:t>
            </a:r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4000" b="1" dirty="0"/>
              <a:t>Impact</a:t>
            </a:r>
          </a:p>
          <a:p>
            <a:endParaRPr lang="en-GB" i="1" dirty="0"/>
          </a:p>
          <a:p>
            <a:r>
              <a:rPr lang="en-GB" sz="2000" i="1" dirty="0"/>
              <a:t>"It shows care”            “It was nice to be offered”           “Kept my mind at peace”             “It helped on my first night”</a:t>
            </a:r>
          </a:p>
          <a:p>
            <a:endParaRPr lang="en-GB" sz="2000" i="1" dirty="0"/>
          </a:p>
          <a:p>
            <a:r>
              <a:rPr lang="en-GB" sz="2000" i="1" dirty="0"/>
              <a:t>“Something to do. Entertainment. It was good to have something short to read. Easy to get through”</a:t>
            </a:r>
          </a:p>
          <a:p>
            <a:endParaRPr lang="en-GB" sz="2000" i="1" dirty="0"/>
          </a:p>
          <a:p>
            <a:r>
              <a:rPr lang="en-GB" sz="2000" i="1" dirty="0"/>
              <a:t>“It helped a lot – because it can very busy at night and I’ve a lot of stuff going on.  Reading it was a good distraction.”</a:t>
            </a:r>
          </a:p>
          <a:p>
            <a:endParaRPr lang="en-GB" sz="2000" i="1" dirty="0"/>
          </a:p>
          <a:p>
            <a:r>
              <a:rPr lang="en-GB" sz="2000" i="1" dirty="0"/>
              <a:t>“There were things in the book I could relate to”  </a:t>
            </a:r>
          </a:p>
          <a:p>
            <a:endParaRPr lang="en-GB" sz="2000" i="1" dirty="0"/>
          </a:p>
          <a:p>
            <a:r>
              <a:rPr lang="en-GB" sz="2000" i="1" dirty="0"/>
              <a:t>“Brilliant writer! Keeps you guessing. I never read. This was my second book in my life. </a:t>
            </a:r>
          </a:p>
          <a:p>
            <a:r>
              <a:rPr lang="en-GB" sz="2000" i="1" dirty="0"/>
              <a:t>Normally I get bored quick, but I read this in one go. I want to read more! I want to read more by these authors”.</a:t>
            </a:r>
          </a:p>
          <a:p>
            <a:endParaRPr lang="en-GB" sz="2000" i="1" dirty="0"/>
          </a:p>
          <a:p>
            <a:r>
              <a:rPr lang="en-GB" sz="2000" i="1" dirty="0"/>
              <a:t>“Kept me distracted on my first night, I like that it was short and easy to read. Something to do. I don’t read on the outside”</a:t>
            </a:r>
          </a:p>
          <a:p>
            <a:endParaRPr lang="en-GB" sz="2000" i="1" dirty="0"/>
          </a:p>
          <a:p>
            <a:r>
              <a:rPr lang="en-GB" sz="2000" i="1" dirty="0"/>
              <a:t>“It helped because you visualise the storyteller and what’s going on from what the author has written. </a:t>
            </a:r>
          </a:p>
          <a:p>
            <a:r>
              <a:rPr lang="en-GB" sz="2000" i="1" dirty="0"/>
              <a:t>It’s different to watching TV.”</a:t>
            </a:r>
          </a:p>
          <a:p>
            <a:endParaRPr lang="en-GB" sz="2000" i="1" dirty="0"/>
          </a:p>
          <a:p>
            <a:r>
              <a:rPr lang="en-GB" sz="2000" i="1" dirty="0"/>
              <a:t>“An excellent book – I’m on the second time round with it now so I can try and remember it”</a:t>
            </a:r>
          </a:p>
          <a:p>
            <a:endParaRPr lang="en-GB" sz="2000" i="1" dirty="0"/>
          </a:p>
          <a:p>
            <a:endParaRPr lang="en-GB" dirty="0"/>
          </a:p>
          <a:p>
            <a:endParaRPr lang="en-GB" dirty="0"/>
          </a:p>
          <a:p>
            <a:endParaRPr lang="en-US" sz="2524" spc="247" dirty="0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63" name="Freeform 7">
            <a:extLst>
              <a:ext uri="{FF2B5EF4-FFF2-40B4-BE49-F238E27FC236}">
                <a16:creationId xmlns:a16="http://schemas.microsoft.com/office/drawing/2014/main" id="{C397972F-5EE3-152F-8323-340E4F812394}"/>
              </a:ext>
            </a:extLst>
          </p:cNvPr>
          <p:cNvSpPr/>
          <p:nvPr/>
        </p:nvSpPr>
        <p:spPr>
          <a:xfrm>
            <a:off x="13169600" y="4225347"/>
            <a:ext cx="4933903" cy="5806828"/>
          </a:xfrm>
          <a:custGeom>
            <a:avLst/>
            <a:gdLst/>
            <a:ahLst/>
            <a:cxnLst/>
            <a:rect l="l" t="t" r="r" b="b"/>
            <a:pathLst>
              <a:path w="5589466" h="5589466">
                <a:moveTo>
                  <a:pt x="0" y="0"/>
                </a:moveTo>
                <a:lnTo>
                  <a:pt x="5589466" y="0"/>
                </a:lnTo>
                <a:lnTo>
                  <a:pt x="5589466" y="5589466"/>
                </a:lnTo>
                <a:lnTo>
                  <a:pt x="0" y="55894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BF8DF2-CE6B-DB7F-7713-736DD11D57F1}"/>
              </a:ext>
            </a:extLst>
          </p:cNvPr>
          <p:cNvSpPr txBox="1"/>
          <p:nvPr/>
        </p:nvSpPr>
        <p:spPr>
          <a:xfrm>
            <a:off x="13169600" y="4487625"/>
            <a:ext cx="493390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892</a:t>
            </a:r>
            <a:r>
              <a:rPr lang="en-GB" sz="2000" dirty="0">
                <a:solidFill>
                  <a:schemeClr val="bg1"/>
                </a:solidFill>
              </a:rPr>
              <a:t> books given to date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Following the success these books are now offered to those in seg, healthcare and constant watches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100% </a:t>
            </a:r>
            <a:r>
              <a:rPr lang="en-GB" sz="2000" dirty="0">
                <a:solidFill>
                  <a:schemeClr val="bg1"/>
                </a:solidFill>
              </a:rPr>
              <a:t>of men stated they liked having a book on arrival to Chelmsford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79% </a:t>
            </a:r>
            <a:r>
              <a:rPr lang="en-GB" sz="2000" dirty="0">
                <a:solidFill>
                  <a:schemeClr val="bg1"/>
                </a:solidFill>
              </a:rPr>
              <a:t>of men felt having a book helped them on their first night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Prisoners attend the library to continue reading by requesting follow-on books</a:t>
            </a:r>
            <a:endParaRPr lang="en-GB" sz="24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59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1FF8F-ED51-C9A5-BCBC-6165CD697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EE0363-C398-9180-19C8-DC58778B5E0F}"/>
              </a:ext>
            </a:extLst>
          </p:cNvPr>
          <p:cNvSpPr/>
          <p:nvPr/>
        </p:nvSpPr>
        <p:spPr>
          <a:xfrm flipH="1" flipV="1">
            <a:off x="-15240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9DC4B8A-CE93-2D47-06C7-ABC205CBBF6E}"/>
              </a:ext>
            </a:extLst>
          </p:cNvPr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0937992-6E9F-A7ED-8F00-9C696914C17D}"/>
              </a:ext>
            </a:extLst>
          </p:cNvPr>
          <p:cNvSpPr/>
          <p:nvPr/>
        </p:nvSpPr>
        <p:spPr>
          <a:xfrm>
            <a:off x="16228778" y="6632817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4" y="0"/>
                </a:lnTo>
                <a:lnTo>
                  <a:pt x="4118444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93B1578-9247-6C5A-38AD-3C3D1F3D814F}"/>
              </a:ext>
            </a:extLst>
          </p:cNvPr>
          <p:cNvSpPr txBox="1"/>
          <p:nvPr/>
        </p:nvSpPr>
        <p:spPr>
          <a:xfrm>
            <a:off x="1371600" y="118824"/>
            <a:ext cx="15833796" cy="76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en-US" sz="5400" spc="207" dirty="0">
                <a:solidFill>
                  <a:schemeClr val="bg1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Impact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D9FB348-C844-8DF3-64B8-74402801FA0E}"/>
              </a:ext>
            </a:extLst>
          </p:cNvPr>
          <p:cNvSpPr txBox="1"/>
          <p:nvPr/>
        </p:nvSpPr>
        <p:spPr>
          <a:xfrm>
            <a:off x="1072006" y="1160202"/>
            <a:ext cx="950610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062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Increase in library attendance by nearly </a:t>
            </a: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200</a:t>
            </a:r>
            <a:r>
              <a:rPr lang="en-US" sz="2062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men per month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887DB75-3E3D-6110-9DF0-27566B41FF68}"/>
              </a:ext>
            </a:extLst>
          </p:cNvPr>
          <p:cNvSpPr txBox="1"/>
          <p:nvPr/>
        </p:nvSpPr>
        <p:spPr>
          <a:xfrm>
            <a:off x="1053436" y="5702072"/>
            <a:ext cx="16929764" cy="689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297</a:t>
            </a:r>
            <a:r>
              <a:rPr lang="en-US" sz="2062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staff members received training / awareness on our reading offer throughout the reading celebration month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D50ABA5-2280-34A8-399E-06B2C5E3FAE0}"/>
              </a:ext>
            </a:extLst>
          </p:cNvPr>
          <p:cNvSpPr txBox="1"/>
          <p:nvPr/>
        </p:nvSpPr>
        <p:spPr>
          <a:xfrm>
            <a:off x="1072006" y="1866548"/>
            <a:ext cx="5990078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45</a:t>
            </a:r>
            <a:r>
              <a:rPr lang="en-US" sz="2062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men participating in Reading Ahead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36A6C5D-BCCF-D04D-5B10-7DAD86B2A486}"/>
              </a:ext>
            </a:extLst>
          </p:cNvPr>
          <p:cNvSpPr txBox="1"/>
          <p:nvPr/>
        </p:nvSpPr>
        <p:spPr>
          <a:xfrm>
            <a:off x="1053436" y="4119600"/>
            <a:ext cx="10198101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062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Over</a:t>
            </a: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200 </a:t>
            </a:r>
            <a:r>
              <a:rPr lang="en-US" sz="2062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men participating in the Faith-based reading challenge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CEFA20D-796D-DD37-BF86-A9C65B4FB5F6}"/>
              </a:ext>
            </a:extLst>
          </p:cNvPr>
          <p:cNvSpPr txBox="1"/>
          <p:nvPr/>
        </p:nvSpPr>
        <p:spPr>
          <a:xfrm>
            <a:off x="1053436" y="3363928"/>
            <a:ext cx="15833796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4 </a:t>
            </a:r>
            <a:r>
              <a:rPr lang="en-US" sz="2062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staff book reads published on launchpad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2A1ECD7-AE40-A626-9BF6-C718AEC455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54440" y="387285"/>
            <a:ext cx="5804622" cy="4354506"/>
          </a:xfrm>
          <a:prstGeom prst="rect">
            <a:avLst/>
          </a:prstGeom>
        </p:spPr>
      </p:pic>
      <p:pic>
        <p:nvPicPr>
          <p:cNvPr id="25" name="Picture 24" descr="A group of books on a wall&#10;&#10;AI-generated content may be incorrect.">
            <a:extLst>
              <a:ext uri="{FF2B5EF4-FFF2-40B4-BE49-F238E27FC236}">
                <a16:creationId xmlns:a16="http://schemas.microsoft.com/office/drawing/2014/main" id="{8A4A0136-1F6B-1923-E5C3-39A9899B00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7" y="6409457"/>
            <a:ext cx="4764253" cy="3573190"/>
          </a:xfrm>
          <a:prstGeom prst="rect">
            <a:avLst/>
          </a:prstGeom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3850D97E-B955-69F4-AC06-12BC8FDE5D33}"/>
              </a:ext>
            </a:extLst>
          </p:cNvPr>
          <p:cNvSpPr txBox="1"/>
          <p:nvPr/>
        </p:nvSpPr>
        <p:spPr>
          <a:xfrm>
            <a:off x="5363453" y="6481879"/>
            <a:ext cx="12486364" cy="689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8</a:t>
            </a:r>
            <a:r>
              <a:rPr lang="en-US" sz="2062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members of the Senior Leadership team have completed their first Reading Ahead Diaries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92CBFC20-623A-C0FC-9D76-BB2A39D65F6A}"/>
              </a:ext>
            </a:extLst>
          </p:cNvPr>
          <p:cNvSpPr txBox="1"/>
          <p:nvPr/>
        </p:nvSpPr>
        <p:spPr>
          <a:xfrm>
            <a:off x="1072006" y="4940624"/>
            <a:ext cx="1517289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95 </a:t>
            </a:r>
            <a:r>
              <a:rPr lang="en-US" sz="2060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enrollments to the Healthy Lifestyle course undertaking reading reflections in each module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F1592A59-C3A7-3A50-77A8-9146E082962C}"/>
              </a:ext>
            </a:extLst>
          </p:cNvPr>
          <p:cNvSpPr txBox="1"/>
          <p:nvPr/>
        </p:nvSpPr>
        <p:spPr>
          <a:xfrm>
            <a:off x="5357217" y="7614634"/>
            <a:ext cx="1092154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39 </a:t>
            </a:r>
            <a:r>
              <a:rPr lang="en-US" sz="2060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men took part in Safety reading and creative writing competitions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BB494F01-BD98-CE14-1FF1-D7C07375642A}"/>
              </a:ext>
            </a:extLst>
          </p:cNvPr>
          <p:cNvSpPr txBox="1"/>
          <p:nvPr/>
        </p:nvSpPr>
        <p:spPr>
          <a:xfrm>
            <a:off x="5357217" y="8311174"/>
            <a:ext cx="10981741" cy="689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060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An average of </a:t>
            </a: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13</a:t>
            </a:r>
            <a:r>
              <a:rPr lang="en-US" sz="2060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men have increased by at least one level in Literacy each month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925D0A6A-0DAB-0325-D11B-D852E8BC66A7}"/>
              </a:ext>
            </a:extLst>
          </p:cNvPr>
          <p:cNvSpPr txBox="1"/>
          <p:nvPr/>
        </p:nvSpPr>
        <p:spPr>
          <a:xfrm>
            <a:off x="1066688" y="2594579"/>
            <a:ext cx="1092154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All </a:t>
            </a:r>
            <a:r>
              <a:rPr lang="en-US" sz="2060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low-level readers have been allocated a Keyworker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D16E5F5A-80D5-8AEC-3010-7C4B2B3015DF}"/>
              </a:ext>
            </a:extLst>
          </p:cNvPr>
          <p:cNvSpPr txBox="1"/>
          <p:nvPr/>
        </p:nvSpPr>
        <p:spPr>
          <a:xfrm>
            <a:off x="5357217" y="9323389"/>
            <a:ext cx="10921544" cy="689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46"/>
              </a:lnSpc>
              <a:spcBef>
                <a:spcPct val="0"/>
              </a:spcBef>
            </a:pP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84</a:t>
            </a:r>
            <a:r>
              <a:rPr lang="en-US" sz="2060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men participated in raising readers with their children, and </a:t>
            </a:r>
            <a:r>
              <a:rPr lang="en-US" sz="2800" b="1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142</a:t>
            </a:r>
            <a:r>
              <a:rPr lang="en-US" sz="2060" spc="202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men have participated in poem of the month</a:t>
            </a:r>
          </a:p>
        </p:txBody>
      </p:sp>
    </p:spTree>
    <p:extLst>
      <p:ext uri="{BB962C8B-B14F-4D97-AF65-F5344CB8AC3E}">
        <p14:creationId xmlns:p14="http://schemas.microsoft.com/office/powerpoint/2010/main" val="107410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15584-33DC-23A4-9E3F-D69ABF94A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26A1A97-6607-22A4-2698-1D06F7F55B65}"/>
              </a:ext>
            </a:extLst>
          </p:cNvPr>
          <p:cNvGrpSpPr/>
          <p:nvPr/>
        </p:nvGrpSpPr>
        <p:grpSpPr>
          <a:xfrm>
            <a:off x="-533400" y="92503"/>
            <a:ext cx="19048322" cy="1724487"/>
            <a:chOff x="0" y="0"/>
            <a:chExt cx="5016842" cy="64357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2DBB329-3DC9-A953-CB3E-18FC8BCA6720}"/>
                </a:ext>
              </a:extLst>
            </p:cNvPr>
            <p:cNvSpPr/>
            <p:nvPr/>
          </p:nvSpPr>
          <p:spPr>
            <a:xfrm>
              <a:off x="0" y="0"/>
              <a:ext cx="5016842" cy="643577"/>
            </a:xfrm>
            <a:custGeom>
              <a:avLst/>
              <a:gdLst/>
              <a:ahLst/>
              <a:cxnLst/>
              <a:rect l="l" t="t" r="r" b="b"/>
              <a:pathLst>
                <a:path w="5016842" h="643577">
                  <a:moveTo>
                    <a:pt x="0" y="0"/>
                  </a:moveTo>
                  <a:lnTo>
                    <a:pt x="5016842" y="0"/>
                  </a:lnTo>
                  <a:lnTo>
                    <a:pt x="5016842" y="643577"/>
                  </a:lnTo>
                  <a:lnTo>
                    <a:pt x="0" y="643577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02B2199-2B13-D2B6-176D-1C1800C118F4}"/>
                </a:ext>
              </a:extLst>
            </p:cNvPr>
            <p:cNvSpPr txBox="1"/>
            <p:nvPr/>
          </p:nvSpPr>
          <p:spPr>
            <a:xfrm>
              <a:off x="0" y="-19050"/>
              <a:ext cx="5016842" cy="662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A6071C49-B4C2-0F90-5903-3BBEBE415C46}"/>
              </a:ext>
            </a:extLst>
          </p:cNvPr>
          <p:cNvSpPr/>
          <p:nvPr/>
        </p:nvSpPr>
        <p:spPr>
          <a:xfrm>
            <a:off x="15880328" y="-2397477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ABD1999-C7FF-1628-C3D0-D76013246587}"/>
              </a:ext>
            </a:extLst>
          </p:cNvPr>
          <p:cNvSpPr/>
          <p:nvPr/>
        </p:nvSpPr>
        <p:spPr>
          <a:xfrm>
            <a:off x="-2015162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6" y="0"/>
                </a:lnTo>
                <a:lnTo>
                  <a:pt x="3256086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E08B7C3-6FAA-AE5B-6713-A6380EE30A7B}"/>
              </a:ext>
            </a:extLst>
          </p:cNvPr>
          <p:cNvSpPr txBox="1"/>
          <p:nvPr/>
        </p:nvSpPr>
        <p:spPr>
          <a:xfrm>
            <a:off x="2209800" y="232121"/>
            <a:ext cx="13859228" cy="115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8"/>
              </a:lnSpc>
            </a:pPr>
            <a:r>
              <a:rPr lang="en-US" sz="5400" spc="714" dirty="0">
                <a:solidFill>
                  <a:srgbClr val="FFFFFF"/>
                </a:solidFill>
                <a:latin typeface="Codec Pro ExtraBold"/>
                <a:ea typeface="Codec Pro ExtraBold"/>
                <a:cs typeface="Codec Pro ExtraBold"/>
                <a:sym typeface="Codec Pro ExtraBold"/>
              </a:rPr>
              <a:t>Making a difference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6BC3513-9618-1708-4B92-1017EB92F49C}"/>
              </a:ext>
            </a:extLst>
          </p:cNvPr>
          <p:cNvSpPr/>
          <p:nvPr/>
        </p:nvSpPr>
        <p:spPr>
          <a:xfrm>
            <a:off x="498334" y="2400300"/>
            <a:ext cx="8641080" cy="7338060"/>
          </a:xfrm>
          <a:prstGeom prst="roundRect">
            <a:avLst/>
          </a:prstGeom>
          <a:solidFill>
            <a:srgbClr val="1746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D196D-707B-AD8D-485E-7A7E967A3593}"/>
              </a:ext>
            </a:extLst>
          </p:cNvPr>
          <p:cNvSpPr txBox="1"/>
          <p:nvPr/>
        </p:nvSpPr>
        <p:spPr>
          <a:xfrm>
            <a:off x="829804" y="3500658"/>
            <a:ext cx="7978140" cy="59931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spcAft>
                <a:spcPts val="2100"/>
              </a:spcAft>
              <a:defRPr sz="1800" i="1">
                <a:solidFill>
                  <a:srgbClr val="FFFFFF"/>
                </a:solidFill>
                <a:latin typeface="Aptos"/>
              </a:defRPr>
            </a:pPr>
            <a:r>
              <a:rPr sz="2000" dirty="0"/>
              <a:t>“It helped on my first night.”</a:t>
            </a:r>
          </a:p>
          <a:p>
            <a:pPr>
              <a:spcAft>
                <a:spcPts val="2100"/>
              </a:spcAft>
              <a:defRPr sz="1800" i="1">
                <a:solidFill>
                  <a:srgbClr val="FFFFFF"/>
                </a:solidFill>
                <a:latin typeface="Aptos"/>
              </a:defRPr>
            </a:pPr>
            <a:r>
              <a:rPr sz="2000" dirty="0"/>
              <a:t>“I want to read more.”</a:t>
            </a:r>
          </a:p>
          <a:p>
            <a:pPr>
              <a:spcAft>
                <a:spcPts val="2100"/>
              </a:spcAft>
              <a:defRPr sz="1800" i="1">
                <a:solidFill>
                  <a:srgbClr val="FFFFFF"/>
                </a:solidFill>
                <a:latin typeface="Aptos"/>
              </a:defRPr>
            </a:pPr>
            <a:r>
              <a:rPr sz="2000" dirty="0"/>
              <a:t>“Now, I am even thinking about writing my own book.”</a:t>
            </a:r>
            <a:endParaRPr lang="en-GB" sz="2000" dirty="0"/>
          </a:p>
          <a:p>
            <a:pPr>
              <a:spcAft>
                <a:spcPts val="2100"/>
              </a:spcAft>
              <a:defRPr sz="1800" i="1">
                <a:solidFill>
                  <a:srgbClr val="FFFFFF"/>
                </a:solidFill>
                <a:latin typeface="Aptos"/>
              </a:defRPr>
            </a:pPr>
            <a:r>
              <a:rPr lang="en-GB" sz="2000" dirty="0"/>
              <a:t>“This kind of activity gave me a rare chance to lose myself in an activity that has nothing to do with being in prison and just for 90min made me forget my issues.”</a:t>
            </a:r>
          </a:p>
          <a:p>
            <a:pPr>
              <a:spcAft>
                <a:spcPts val="2100"/>
              </a:spcAft>
              <a:defRPr sz="1800" i="1">
                <a:solidFill>
                  <a:srgbClr val="FFFFFF"/>
                </a:solidFill>
                <a:latin typeface="Aptos"/>
              </a:defRPr>
            </a:pPr>
            <a:r>
              <a:rPr lang="en-GB" sz="2000" dirty="0"/>
              <a:t>“Having something like this arranged for us, certainly endears the staff to prisoners and creates a sense of being cared for.”</a:t>
            </a:r>
          </a:p>
          <a:p>
            <a:pPr>
              <a:spcAft>
                <a:spcPts val="2100"/>
              </a:spcAft>
              <a:defRPr sz="1800" i="1">
                <a:solidFill>
                  <a:srgbClr val="FFFFFF"/>
                </a:solidFill>
                <a:latin typeface="Aptos"/>
              </a:defRPr>
            </a:pPr>
            <a:r>
              <a:rPr lang="en-GB" sz="2000" dirty="0"/>
              <a:t>“It’s really good with writing to your family and reading your family’s letters and how you talk to them if you haven’t spoke in a long time..”</a:t>
            </a:r>
          </a:p>
          <a:p>
            <a:pPr>
              <a:spcAft>
                <a:spcPts val="2100"/>
              </a:spcAft>
              <a:defRPr sz="1800" i="1">
                <a:solidFill>
                  <a:srgbClr val="FFFFFF"/>
                </a:solidFill>
                <a:latin typeface="Aptos"/>
              </a:defRPr>
            </a:pPr>
            <a:r>
              <a:rPr lang="en-GB" sz="2000" dirty="0"/>
              <a:t>“I picked up one of those easy-read books from the wing.  I read it from start to finish.  That’s the first time I’ve ever done something like that by myself”</a:t>
            </a:r>
            <a:endParaRPr lang="en-GB" sz="2400" dirty="0"/>
          </a:p>
          <a:p>
            <a:pPr>
              <a:spcAft>
                <a:spcPts val="2100"/>
              </a:spcAft>
              <a:defRPr sz="1800" i="1">
                <a:solidFill>
                  <a:srgbClr val="FFFFFF"/>
                </a:solidFill>
                <a:latin typeface="Aptos"/>
              </a:defRPr>
            </a:pPr>
            <a:endParaRPr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AD882-5D67-6C4E-7D1A-7BC50DA5CB8D}"/>
              </a:ext>
            </a:extLst>
          </p:cNvPr>
          <p:cNvSpPr txBox="1"/>
          <p:nvPr/>
        </p:nvSpPr>
        <p:spPr>
          <a:xfrm>
            <a:off x="2550143" y="2608839"/>
            <a:ext cx="4537461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300" b="1" dirty="0">
                <a:solidFill>
                  <a:srgbClr val="FFFFFF"/>
                </a:solidFill>
                <a:latin typeface="Aptos Display"/>
              </a:rPr>
              <a:t>Voices from Chelmsford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E6F4001-4E4F-F226-82D3-04F3D715985E}"/>
              </a:ext>
            </a:extLst>
          </p:cNvPr>
          <p:cNvSpPr/>
          <p:nvPr/>
        </p:nvSpPr>
        <p:spPr>
          <a:xfrm>
            <a:off x="10138728" y="2400300"/>
            <a:ext cx="7650938" cy="7338060"/>
          </a:xfrm>
          <a:prstGeom prst="roundRect">
            <a:avLst/>
          </a:prstGeom>
          <a:solidFill>
            <a:srgbClr val="F3F3F3"/>
          </a:solidFill>
          <a:ln>
            <a:solidFill>
              <a:srgbClr val="4882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8D3293-116B-7991-7022-F98DF14F73BC}"/>
              </a:ext>
            </a:extLst>
          </p:cNvPr>
          <p:cNvSpPr txBox="1"/>
          <p:nvPr/>
        </p:nvSpPr>
        <p:spPr>
          <a:xfrm>
            <a:off x="10591800" y="3500658"/>
            <a:ext cx="6866396" cy="5990974"/>
          </a:xfrm>
          <a:prstGeom prst="rect">
            <a:avLst/>
          </a:prstGeom>
          <a:noFill/>
        </p:spPr>
        <p:txBody>
          <a:bodyPr wrap="square">
            <a:normAutofit lnSpcReduction="10000"/>
          </a:bodyPr>
          <a:lstStyle/>
          <a:p>
            <a:pPr>
              <a:spcAft>
                <a:spcPts val="1200"/>
              </a:spcAft>
              <a:defRPr sz="1800">
                <a:solidFill>
                  <a:srgbClr val="231F20"/>
                </a:solidFill>
                <a:latin typeface="Aptos"/>
              </a:defRPr>
            </a:pPr>
            <a:r>
              <a:rPr sz="2000" dirty="0"/>
              <a:t>Reading is supporting safety, wellbeing, confidence, family relationships and progression — </a:t>
            </a:r>
            <a:r>
              <a:rPr lang="en-GB" sz="2000" dirty="0"/>
              <a:t>as well as </a:t>
            </a:r>
            <a:r>
              <a:rPr sz="2000" dirty="0"/>
              <a:t>classroom learning.</a:t>
            </a:r>
          </a:p>
          <a:p>
            <a:pPr>
              <a:spcAft>
                <a:spcPts val="1200"/>
              </a:spcAft>
              <a:defRPr sz="1800">
                <a:solidFill>
                  <a:srgbClr val="231F20"/>
                </a:solidFill>
                <a:latin typeface="Aptos"/>
              </a:defRPr>
            </a:pPr>
            <a:r>
              <a:rPr sz="2000" dirty="0"/>
              <a:t>We measure impact through library attendance and loans, participation in activities, English progression, Reading Support Levels, family initiatives and prisoner</a:t>
            </a:r>
            <a:r>
              <a:rPr lang="en-GB" sz="2000" dirty="0"/>
              <a:t> / staff</a:t>
            </a:r>
            <a:r>
              <a:rPr sz="2000" dirty="0"/>
              <a:t> feedback.</a:t>
            </a:r>
            <a:endParaRPr lang="en-GB" sz="2000" dirty="0"/>
          </a:p>
          <a:p>
            <a:pPr>
              <a:spcAft>
                <a:spcPts val="1200"/>
              </a:spcAft>
              <a:defRPr sz="1800">
                <a:solidFill>
                  <a:srgbClr val="231F20"/>
                </a:solidFill>
                <a:latin typeface="Aptos"/>
              </a:defRPr>
            </a:pPr>
            <a:r>
              <a:rPr lang="en-GB" sz="2000" dirty="0"/>
              <a:t>Everyone enjoys reading and develops skills in different ways; learning and engagement is better when people are doing something they enjoy.</a:t>
            </a:r>
          </a:p>
          <a:p>
            <a:pPr>
              <a:spcAft>
                <a:spcPts val="1200"/>
              </a:spcAft>
              <a:defRPr sz="1800">
                <a:solidFill>
                  <a:srgbClr val="231F20"/>
                </a:solidFill>
                <a:latin typeface="Aptos"/>
              </a:defRPr>
            </a:pPr>
            <a:r>
              <a:rPr lang="en-GB" sz="2000" dirty="0"/>
              <a:t>Celebrating success inspires people to keep reading and helps maintain buy-in and drive.</a:t>
            </a:r>
          </a:p>
          <a:p>
            <a:pPr>
              <a:spcAft>
                <a:spcPts val="1200"/>
              </a:spcAft>
              <a:defRPr sz="1800">
                <a:solidFill>
                  <a:srgbClr val="231F20"/>
                </a:solidFill>
                <a:latin typeface="Aptos"/>
              </a:defRPr>
            </a:pPr>
            <a:endParaRPr sz="2000" dirty="0"/>
          </a:p>
          <a:p>
            <a:pPr algn="ctr">
              <a:spcAft>
                <a:spcPts val="1200"/>
              </a:spcAft>
              <a:defRPr sz="1800">
                <a:solidFill>
                  <a:srgbClr val="231F20"/>
                </a:solidFill>
                <a:latin typeface="Aptos"/>
              </a:defRPr>
            </a:pPr>
            <a:r>
              <a:rPr sz="2700" b="1" dirty="0"/>
              <a:t>The key lesson from Chelmsford is that reading grows when the whole prison owns it.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95B7F0-A598-5667-681B-12AB137B895D}"/>
              </a:ext>
            </a:extLst>
          </p:cNvPr>
          <p:cNvSpPr txBox="1"/>
          <p:nvPr/>
        </p:nvSpPr>
        <p:spPr>
          <a:xfrm>
            <a:off x="11331867" y="2765524"/>
            <a:ext cx="5080686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300" b="1" dirty="0">
                <a:solidFill>
                  <a:srgbClr val="17462E"/>
                </a:solidFill>
                <a:latin typeface="Aptos Display"/>
              </a:rPr>
              <a:t>What we are taking forward</a:t>
            </a:r>
          </a:p>
        </p:txBody>
      </p:sp>
    </p:spTree>
    <p:extLst>
      <p:ext uri="{BB962C8B-B14F-4D97-AF65-F5344CB8AC3E}">
        <p14:creationId xmlns:p14="http://schemas.microsoft.com/office/powerpoint/2010/main" val="2946914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3D67D184B584F9C8408F36D69AAC1" ma:contentTypeVersion="19" ma:contentTypeDescription="Create a new document." ma:contentTypeScope="" ma:versionID="dee8457476d061bcae84295cba611409">
  <xsd:schema xmlns:xsd="http://www.w3.org/2001/XMLSchema" xmlns:xs="http://www.w3.org/2001/XMLSchema" xmlns:p="http://schemas.microsoft.com/office/2006/metadata/properties" xmlns:ns2="bf7c0d5a-b0e7-471d-9a75-f63fb3920dac" xmlns:ns3="03b54a57-9729-47c9-aecc-e1c41fddea2a" targetNamespace="http://schemas.microsoft.com/office/2006/metadata/properties" ma:root="true" ma:fieldsID="6538a7983ea9cf31f0823afc221b4271" ns2:_="" ns3:_="">
    <xsd:import namespace="bf7c0d5a-b0e7-471d-9a75-f63fb3920dac"/>
    <xsd:import namespace="03b54a57-9729-47c9-aecc-e1c41fdde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Linkrese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c0d5a-b0e7-471d-9a75-f63fb3920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7e4bc-7c04-4239-a3c8-056ff7db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Linkreset" ma:index="24" nillable="true" ma:displayName="Link reset" ma:format="Dropdown" ma:internalName="Linkreset">
      <xsd:simpleType>
        <xsd:union memberTypes="dms:Text">
          <xsd:simpleType>
            <xsd:restriction base="dms:Choice">
              <xsd:enumeration value="Yes"/>
              <xsd:enumeration value="Choice 2"/>
              <xsd:enumeration value="Choice 3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54a57-9729-47c9-aecc-e1c41fdde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c60fb76-3032-4d7f-8db0-6403a9eb21bf}" ma:internalName="TaxCatchAll" ma:showField="CatchAllData" ma:web="03b54a57-9729-47c9-aecc-e1c41fddea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7c0d5a-b0e7-471d-9a75-f63fb3920dac">
      <Terms xmlns="http://schemas.microsoft.com/office/infopath/2007/PartnerControls"/>
    </lcf76f155ced4ddcb4097134ff3c332f>
    <TaxCatchAll xmlns="03b54a57-9729-47c9-aecc-e1c41fddea2a" xsi:nil="true"/>
    <Linkreset xmlns="bf7c0d5a-b0e7-471d-9a75-f63fb3920dac" xsi:nil="true"/>
  </documentManagement>
</p:properties>
</file>

<file path=customXml/itemProps1.xml><?xml version="1.0" encoding="utf-8"?>
<ds:datastoreItem xmlns:ds="http://schemas.openxmlformats.org/officeDocument/2006/customXml" ds:itemID="{4CA26959-B7E8-45DC-8AF4-0620333CF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52B548-4228-4D93-8D6C-BA32E347E9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c0d5a-b0e7-471d-9a75-f63fb3920dac"/>
    <ds:schemaRef ds:uri="03b54a57-9729-47c9-aecc-e1c41fdde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AD9F2A-F1F8-424A-A71C-4E5A07D70C98}">
  <ds:schemaRefs>
    <ds:schemaRef ds:uri="http://purl.org/dc/elements/1.1/"/>
    <ds:schemaRef ds:uri="03b54a57-9729-47c9-aecc-e1c41fddea2a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bf7c0d5a-b0e7-471d-9a75-f63fb3920da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7310</TotalTime>
  <Words>1325</Words>
  <Application>Microsoft Office PowerPoint</Application>
  <PresentationFormat>Custom</PresentationFormat>
  <Paragraphs>111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Codec Pro ExtraBold</vt:lpstr>
      <vt:lpstr>Aptos Display</vt:lpstr>
      <vt:lpstr>Open Sauce</vt:lpstr>
      <vt:lpstr>Calibri</vt:lpstr>
      <vt:lpstr>Aptos</vt:lpstr>
      <vt:lpstr>Montserrat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professional Business Proposal Presentation</dc:title>
  <dc:creator>Brockman, Gemma [HMPS]</dc:creator>
  <cp:lastModifiedBy>Nicklin, Daniel [HMPS]</cp:lastModifiedBy>
  <cp:revision>54</cp:revision>
  <cp:lastPrinted>2026-06-04T18:35:42Z</cp:lastPrinted>
  <dcterms:created xsi:type="dcterms:W3CDTF">2006-08-16T00:00:00Z</dcterms:created>
  <dcterms:modified xsi:type="dcterms:W3CDTF">2026-06-16T11:20:30Z</dcterms:modified>
  <dc:identifier>DAGWL_icNKg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0x010100AD03D67D184B584F9C8408F36D69AAC1</vt:lpwstr>
  </property>
</Properties>
</file>