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91" r:id="rId3"/>
    <p:sldId id="292" r:id="rId4"/>
    <p:sldId id="285" r:id="rId5"/>
    <p:sldId id="281" r:id="rId6"/>
    <p:sldId id="282" r:id="rId7"/>
    <p:sldId id="290" r:id="rId8"/>
    <p:sldId id="272" r:id="rId9"/>
    <p:sldId id="257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432">
          <p15:clr>
            <a:srgbClr val="747775"/>
          </p15:clr>
        </p15:guide>
        <p15:guide id="4" orient="horz" pos="3055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ABBB"/>
    <a:srgbClr val="72998C"/>
    <a:srgbClr val="C9A8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51" y="82"/>
      </p:cViewPr>
      <p:guideLst>
        <p:guide orient="horz" pos="1620"/>
        <p:guide pos="2880"/>
        <p:guide orient="horz" pos="432"/>
        <p:guide orient="horz" pos="30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e3367c67fa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e3367c67fa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>
          <a:extLst>
            <a:ext uri="{FF2B5EF4-FFF2-40B4-BE49-F238E27FC236}">
              <a16:creationId xmlns:a16="http://schemas.microsoft.com/office/drawing/2014/main" id="{50EDAF0A-C630-ADAB-D1DF-A8C661C47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e5baefd215_0_0:notes">
            <a:extLst>
              <a:ext uri="{FF2B5EF4-FFF2-40B4-BE49-F238E27FC236}">
                <a16:creationId xmlns:a16="http://schemas.microsoft.com/office/drawing/2014/main" id="{09B4D16E-2BAE-F100-D3FC-F50FECE04A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e5baefd215_0_0:notes">
            <a:extLst>
              <a:ext uri="{FF2B5EF4-FFF2-40B4-BE49-F238E27FC236}">
                <a16:creationId xmlns:a16="http://schemas.microsoft.com/office/drawing/2014/main" id="{12CDD32C-17F3-4D23-5A7E-A7D0FC0717F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120396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>
          <a:extLst>
            <a:ext uri="{FF2B5EF4-FFF2-40B4-BE49-F238E27FC236}">
              <a16:creationId xmlns:a16="http://schemas.microsoft.com/office/drawing/2014/main" id="{24A07E41-087D-819F-79CE-16FD2AB3A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e5baefd215_0_0:notes">
            <a:extLst>
              <a:ext uri="{FF2B5EF4-FFF2-40B4-BE49-F238E27FC236}">
                <a16:creationId xmlns:a16="http://schemas.microsoft.com/office/drawing/2014/main" id="{BD296715-1DE4-5C00-5A43-70FA023FDF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e5baefd215_0_0:notes">
            <a:extLst>
              <a:ext uri="{FF2B5EF4-FFF2-40B4-BE49-F238E27FC236}">
                <a16:creationId xmlns:a16="http://schemas.microsoft.com/office/drawing/2014/main" id="{303E73AF-4CC8-3F82-02E0-DC5CEE8E35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147101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e3367c67f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e3367c67f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. Title slide">
  <p:cSld name="CUSTOM_2_1">
    <p:bg>
      <p:bgPr>
        <a:solidFill>
          <a:srgbClr val="F3F3F3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298500" y="251150"/>
            <a:ext cx="8392200" cy="178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Source Serif Pro"/>
              <a:buNone/>
              <a:defRPr sz="5400">
                <a:solidFill>
                  <a:schemeClr val="dk2"/>
                </a:solidFill>
                <a:latin typeface="Source Serif Pro"/>
                <a:ea typeface="Source Serif Pro"/>
                <a:cs typeface="Source Serif Pro"/>
                <a:sym typeface="Source Serif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25925" y="2117000"/>
            <a:ext cx="8364600" cy="117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2" name="Google Shape;12;p2" descr="University of Sheffield logo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12529" y="4309700"/>
            <a:ext cx="1813500" cy="550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92885" y="4349059"/>
            <a:ext cx="1495202" cy="551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. Title text" type="blank">
  <p:cSld name="BLANK">
    <p:bg>
      <p:bgPr>
        <a:solidFill>
          <a:srgbClr val="F3F3F3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305550" y="174950"/>
            <a:ext cx="8004900" cy="7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ource Serif Pro"/>
              <a:buNone/>
              <a:defRPr sz="3000">
                <a:solidFill>
                  <a:schemeClr val="dk2"/>
                </a:solidFill>
                <a:latin typeface="Source Serif Pro"/>
                <a:ea typeface="Source Serif Pro"/>
                <a:cs typeface="Source Serif Pro"/>
                <a:sym typeface="Source Serif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cxnSp>
        <p:nvCxnSpPr>
          <p:cNvPr id="16" name="Google Shape;16;p3"/>
          <p:cNvCxnSpPr/>
          <p:nvPr/>
        </p:nvCxnSpPr>
        <p:spPr>
          <a:xfrm>
            <a:off x="379526" y="801485"/>
            <a:ext cx="8200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317700" y="1073200"/>
            <a:ext cx="8274300" cy="353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444334" y="474572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. Section header (arrows)">
  <p:cSld name="CUSTOM_3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7" descr="University of Sheffield logo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4633" y="449439"/>
            <a:ext cx="1558350" cy="472725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464650" y="1223900"/>
            <a:ext cx="5914500" cy="273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ource Serif Pro"/>
              <a:buNone/>
              <a:defRPr sz="5200">
                <a:solidFill>
                  <a:schemeClr val="dk2"/>
                </a:solidFill>
                <a:latin typeface="Source Serif Pro"/>
                <a:ea typeface="Source Serif Pro"/>
                <a:cs typeface="Source Serif Pro"/>
                <a:sym typeface="Source Serif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8444334" y="474572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. Section header (book)">
  <p:cSld name="CUSTOM_3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8" descr="University of Sheffield logo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4633" y="449439"/>
            <a:ext cx="1558350" cy="47272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464650" y="1223900"/>
            <a:ext cx="5914500" cy="273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ource Serif Pro"/>
              <a:buNone/>
              <a:defRPr sz="5200">
                <a:solidFill>
                  <a:schemeClr val="dk2"/>
                </a:solidFill>
                <a:latin typeface="Source Serif Pro"/>
                <a:ea typeface="Source Serif Pro"/>
                <a:cs typeface="Source Serif Pro"/>
                <a:sym typeface="Source Serif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8444334" y="474572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. Section header (crown)">
  <p:cSld name="CUSTOM_3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42;p9" descr="University of Sheffield logo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4633" y="449439"/>
            <a:ext cx="1558350" cy="472725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9"/>
          <p:cNvSpPr txBox="1">
            <a:spLocks noGrp="1"/>
          </p:cNvSpPr>
          <p:nvPr>
            <p:ph type="title"/>
          </p:nvPr>
        </p:nvSpPr>
        <p:spPr>
          <a:xfrm>
            <a:off x="464650" y="1223900"/>
            <a:ext cx="5502600" cy="273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ource Serif Pro"/>
              <a:buNone/>
              <a:defRPr sz="5200">
                <a:solidFill>
                  <a:schemeClr val="dk2"/>
                </a:solidFill>
                <a:latin typeface="Source Serif Pro"/>
                <a:ea typeface="Source Serif Pro"/>
                <a:cs typeface="Source Serif Pro"/>
                <a:sym typeface="Source Serif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444334" y="474572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. Section header (rose)">
  <p:cSld name="CUSTOM_3_1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46;p10" descr="University of Sheffield logo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4633" y="449439"/>
            <a:ext cx="1558350" cy="472725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title"/>
          </p:nvPr>
        </p:nvSpPr>
        <p:spPr>
          <a:xfrm>
            <a:off x="464650" y="1223900"/>
            <a:ext cx="5984700" cy="273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ource Serif Pro"/>
              <a:buNone/>
              <a:defRPr sz="5200">
                <a:solidFill>
                  <a:schemeClr val="dk2"/>
                </a:solidFill>
                <a:latin typeface="Source Serif Pro"/>
                <a:ea typeface="Source Serif Pro"/>
                <a:cs typeface="Source Serif Pro"/>
                <a:sym typeface="Source Serif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8444334" y="474572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3F3F3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ource Serif Pro"/>
              <a:buNone/>
              <a:defRPr sz="3000">
                <a:solidFill>
                  <a:schemeClr val="dk2"/>
                </a:solidFill>
                <a:latin typeface="Source Serif Pro"/>
                <a:ea typeface="Source Serif Pro"/>
                <a:cs typeface="Source Serif Pro"/>
                <a:sym typeface="Source Serif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ource Sans Pro"/>
              <a:buNone/>
              <a:defRPr sz="2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ource Sans Pro"/>
              <a:buNone/>
              <a:defRPr sz="2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ource Sans Pro"/>
              <a:buNone/>
              <a:defRPr sz="2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ource Sans Pro"/>
              <a:buNone/>
              <a:defRPr sz="2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ource Sans Pro"/>
              <a:buNone/>
              <a:defRPr sz="2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ource Sans Pro"/>
              <a:buNone/>
              <a:defRPr sz="2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ource Sans Pro"/>
              <a:buNone/>
              <a:defRPr sz="2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ource Sans Pro"/>
              <a:buNone/>
              <a:defRPr sz="2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31E29"/>
              </a:buClr>
              <a:buSzPts val="1800"/>
              <a:buFont typeface="Source Sans Pro"/>
              <a:buChar char="●"/>
              <a:defRPr sz="1800">
                <a:solidFill>
                  <a:srgbClr val="131E2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Pro"/>
              <a:buChar char="○"/>
              <a:defRPr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Pro"/>
              <a:buChar char="■"/>
              <a:defRPr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Pro"/>
              <a:buChar char="●"/>
              <a:defRPr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Pro"/>
              <a:buChar char="○"/>
              <a:defRPr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Pro"/>
              <a:buChar char="■"/>
              <a:defRPr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Pro"/>
              <a:buChar char="●"/>
              <a:defRPr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Pro"/>
              <a:buChar char="○"/>
              <a:defRPr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Pro"/>
              <a:buChar char="■"/>
              <a:defRPr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30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30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30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30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30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30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30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30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3" r:id="rId3"/>
    <p:sldLayoutId id="2147483654" r:id="rId4"/>
    <p:sldLayoutId id="2147483655" r:id="rId5"/>
    <p:sldLayoutId id="2147483656" r:id="rId6"/>
    <p:sldLayoutId id="2147483658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teracyworldwide.org/docs/default-source/resource-documents/the-case-for-childrens-rights-to-read.pdf" TargetMode="External"/><Relationship Id="rId2" Type="http://schemas.openxmlformats.org/officeDocument/2006/relationships/hyperlink" Target="https://www.oecd.org/en/topics/sub-issues/reading-literacy.html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4324/9780429323850" TargetMode="External"/><Relationship Id="rId2" Type="http://schemas.openxmlformats.org/officeDocument/2006/relationships/hyperlink" Target="https://westminsterresearch.westminster.ac.uk/researcher/99347?section=researchOutputs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prisonreadinggroups.org.uk/wp-content/uploads/2026/01/Evaluation-Report-CORRECTED-Jan2026.pdf" TargetMode="External"/><Relationship Id="rId4" Type="http://schemas.openxmlformats.org/officeDocument/2006/relationships/hyperlink" Target="https://pure.ulster.ac.uk/files/237056246/Exploring_the_role_of_the_library_in_the_learning_experiences_of_people_in_prison_insights_from_Northern_Ireland_and_Scotland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journals.openedition.org/artelogie/16413" TargetMode="External"/><Relationship Id="rId3" Type="http://schemas.openxmlformats.org/officeDocument/2006/relationships/hyperlink" Target="https://www.tandfonline.com/doi/full/10.1080/24750158.2019.1670774" TargetMode="External"/><Relationship Id="rId7" Type="http://schemas.openxmlformats.org/officeDocument/2006/relationships/hyperlink" Target="https://pubmed.ncbi.nlm.nih.gov/27921635/" TargetMode="External"/><Relationship Id="rId2" Type="http://schemas.openxmlformats.org/officeDocument/2006/relationships/hyperlink" Target="https://pure.ulster.ac.uk/files/237056246/Exploring_the_role_of_the_library_in_the_learning_experiences_of_people_in_prison_insights_from_Northern_Ireland_and_Scotland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jstor.org/stable/41556432" TargetMode="External"/><Relationship Id="rId5" Type="http://schemas.openxmlformats.org/officeDocument/2006/relationships/hyperlink" Target="https://assets.publishing.service.gov.uk/media/63469f72d3bf7f618b1cb7b6/evaluation-of-shared-reading-in-pipes.pdf" TargetMode="External"/><Relationship Id="rId4" Type="http://schemas.openxmlformats.org/officeDocument/2006/relationships/hyperlink" Target="https://prisonreadinggroups.org.uk/wp-content/uploads/2026/01/Evaluation-Report-CORRECTED-Jan2026.pdf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journals.sagepub.com/doi/10.1177/17579139251371961" TargetMode="External"/><Relationship Id="rId3" Type="http://schemas.openxmlformats.org/officeDocument/2006/relationships/hyperlink" Target="https://scenicregional.org/wp-content/uploads/2017/08/Mirrors-Windows-and-Sliding-Glass-Doors.pdf" TargetMode="External"/><Relationship Id="rId7" Type="http://schemas.openxmlformats.org/officeDocument/2006/relationships/hyperlink" Target="https://www.berghahnjournals.com/abstract/journals/critical-survey/38/1/cs380101.xml?pr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ambridge.org/core/journals/journal-of-american-studies/article/reading-america-reading-rodriguez-exploring-american-literature-at-an-english-prison-book-group/7DB38186E0954D3E9B971178B39506A9" TargetMode="External"/><Relationship Id="rId5" Type="http://schemas.openxmlformats.org/officeDocument/2006/relationships/hyperlink" Target="https://assets.publishing.service.gov.uk/media/63469f72d3bf7f618b1cb7b6/evaluation-of-shared-reading-in-pipes.pdf" TargetMode="External"/><Relationship Id="rId4" Type="http://schemas.openxmlformats.org/officeDocument/2006/relationships/hyperlink" Target="https://academic.oup.com/north-carolina-scholarship-online/book/23493/chapter-abstract/184604855?redirectedFrom=fulltext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risonreadinggroups.org.uk/wp-content/uploads/2026/01/Evaluation-Report-CORRECTED-Jan2026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artscouncil.org.uk/raising-profile-prison-librarie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23426" y="-187050"/>
            <a:ext cx="3120575" cy="4483925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459825" y="781950"/>
            <a:ext cx="7085400" cy="178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000" dirty="0"/>
              <a:t>The power of reading in justice settings</a:t>
            </a:r>
            <a:endParaRPr sz="5000" dirty="0"/>
          </a:p>
          <a:p>
            <a:pPr marL="0" lvl="0" indent="0" algn="l" rtl="0">
              <a:spcBef>
                <a:spcPts val="1000"/>
              </a:spcBef>
              <a:spcAft>
                <a:spcPts val="1000"/>
              </a:spcAft>
              <a:buNone/>
            </a:pPr>
            <a:r>
              <a:rPr lang="en" sz="2750" dirty="0"/>
              <a:t>What does the evidence tell us?</a:t>
            </a:r>
            <a:endParaRPr sz="2750" dirty="0"/>
          </a:p>
        </p:txBody>
      </p:sp>
      <p:sp>
        <p:nvSpPr>
          <p:cNvPr id="63" name="Google Shape;63;p13"/>
          <p:cNvSpPr txBox="1">
            <a:spLocks noGrp="1"/>
          </p:cNvSpPr>
          <p:nvPr>
            <p:ph type="subTitle" idx="1"/>
          </p:nvPr>
        </p:nvSpPr>
        <p:spPr>
          <a:xfrm>
            <a:off x="459825" y="2919800"/>
            <a:ext cx="8364600" cy="169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"/>
              <a:buNone/>
            </a:pPr>
            <a:r>
              <a:rPr lang="en" sz="1520" dirty="0"/>
              <a:t>Dr Jayne Finlay</a:t>
            </a:r>
            <a:endParaRPr sz="152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"/>
              <a:buNone/>
            </a:pPr>
            <a:r>
              <a:rPr lang="en" sz="1520" dirty="0"/>
              <a:t>Lecturer in Librarianship</a:t>
            </a:r>
            <a:endParaRPr sz="152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"/>
              <a:buNone/>
            </a:pPr>
            <a:r>
              <a:rPr lang="en" sz="1520" dirty="0"/>
              <a:t>The University of Sheffield</a:t>
            </a:r>
            <a:endParaRPr sz="152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2E6A66-5ECC-15A7-44BD-9E996AF2C65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</a:t>
            </a:fld>
            <a:endParaRPr lang="en" dirty="0"/>
          </a:p>
        </p:txBody>
      </p:sp>
      <p:sp>
        <p:nvSpPr>
          <p:cNvPr id="5" name="Shape 2">
            <a:extLst>
              <a:ext uri="{FF2B5EF4-FFF2-40B4-BE49-F238E27FC236}">
                <a16:creationId xmlns:a16="http://schemas.microsoft.com/office/drawing/2014/main" id="{87FC7823-9261-EC55-A335-AF5D6338A550}"/>
              </a:ext>
            </a:extLst>
          </p:cNvPr>
          <p:cNvSpPr/>
          <p:nvPr/>
        </p:nvSpPr>
        <p:spPr>
          <a:xfrm>
            <a:off x="363531" y="729659"/>
            <a:ext cx="3840480" cy="3611880"/>
          </a:xfrm>
          <a:prstGeom prst="rect">
            <a:avLst/>
          </a:prstGeom>
          <a:noFill/>
          <a:ln w="12700" cap="flat" cmpd="sng" algn="ctr">
            <a:solidFill>
              <a:srgbClr val="72998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6" name="Shape 3">
            <a:extLst>
              <a:ext uri="{FF2B5EF4-FFF2-40B4-BE49-F238E27FC236}">
                <a16:creationId xmlns:a16="http://schemas.microsoft.com/office/drawing/2014/main" id="{38AF6638-B718-5757-3F54-9F5C747AAF4F}"/>
              </a:ext>
            </a:extLst>
          </p:cNvPr>
          <p:cNvSpPr/>
          <p:nvPr/>
        </p:nvSpPr>
        <p:spPr>
          <a:xfrm>
            <a:off x="363531" y="729658"/>
            <a:ext cx="3840480" cy="457199"/>
          </a:xfrm>
          <a:prstGeom prst="rect">
            <a:avLst/>
          </a:prstGeom>
          <a:solidFill>
            <a:srgbClr val="72998C"/>
          </a:solidFill>
          <a:ln w="12700">
            <a:solidFill>
              <a:srgbClr val="72998C"/>
            </a:solidFill>
            <a:prstDash val="solid"/>
          </a:ln>
        </p:spPr>
        <p:txBody>
          <a:bodyPr/>
          <a:lstStyle/>
          <a:p>
            <a:endParaRPr lang="en-GB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F44CC41D-B303-31B7-99C1-FE85E7B1005A}"/>
              </a:ext>
            </a:extLst>
          </p:cNvPr>
          <p:cNvSpPr/>
          <p:nvPr/>
        </p:nvSpPr>
        <p:spPr>
          <a:xfrm>
            <a:off x="477831" y="729657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chemeClr val="bg1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Reading literacy</a:t>
            </a:r>
            <a:endParaRPr lang="en-US" sz="1500" dirty="0">
              <a:solidFill>
                <a:schemeClr val="bg1"/>
              </a:solidFill>
              <a:latin typeface="Source Sans Pro" panose="020B0503030403020204" pitchFamily="34" charset="0"/>
            </a:endParaRPr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07C608BB-EE75-AB61-5F3F-6ECC7183636F}"/>
              </a:ext>
            </a:extLst>
          </p:cNvPr>
          <p:cNvSpPr/>
          <p:nvPr/>
        </p:nvSpPr>
        <p:spPr>
          <a:xfrm>
            <a:off x="500691" y="1415459"/>
            <a:ext cx="352044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buSzPct val="100000"/>
            </a:pPr>
            <a:endParaRPr lang="en-US" dirty="0">
              <a:solidFill>
                <a:srgbClr val="4A6080"/>
              </a:solidFill>
              <a:latin typeface="Source Sans Pro" panose="020B0503030403020204" pitchFamily="34" charset="0"/>
              <a:ea typeface="Calibri" pitchFamily="34" charset="-122"/>
              <a:cs typeface="Calibri" pitchFamily="34" charset="-120"/>
            </a:endParaRPr>
          </a:p>
          <a:p>
            <a:pPr>
              <a:buSzPct val="100000"/>
            </a:pPr>
            <a:r>
              <a:rPr lang="en-GB" b="1" dirty="0">
                <a:latin typeface="Source Sans Pro" panose="020B0503030403020204" pitchFamily="34" charset="0"/>
              </a:rPr>
              <a:t>Reading literacy </a:t>
            </a:r>
            <a:r>
              <a:rPr lang="en-GB" dirty="0">
                <a:latin typeface="Source Sans Pro" panose="020B0503030403020204" pitchFamily="34" charset="0"/>
              </a:rPr>
              <a:t>is “understanding, using, evaluating, reflecting on and engaging with texts in order to </a:t>
            </a:r>
            <a:r>
              <a:rPr lang="en-GB" dirty="0">
                <a:solidFill>
                  <a:schemeClr val="tx1"/>
                </a:solidFill>
                <a:latin typeface="Source Sans Pro" panose="020B0503030403020204" pitchFamily="34" charset="0"/>
              </a:rPr>
              <a:t>achieve personal objectives, enhance knowledge and capabilities, and contribute to society” (</a:t>
            </a:r>
            <a:r>
              <a:rPr lang="en-GB" dirty="0">
                <a:solidFill>
                  <a:schemeClr val="tx1"/>
                </a:solidFill>
                <a:latin typeface="Source Sans Pro" panose="020B0503030403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OECD, 2026</a:t>
            </a:r>
            <a:r>
              <a:rPr lang="en-GB" dirty="0">
                <a:solidFill>
                  <a:schemeClr val="tx1"/>
                </a:solidFill>
                <a:latin typeface="Source Sans Pro" panose="020B0503030403020204" pitchFamily="34" charset="0"/>
              </a:rPr>
              <a:t>)</a:t>
            </a:r>
          </a:p>
          <a:p>
            <a:pPr>
              <a:buSzPct val="100000"/>
            </a:pPr>
            <a:endParaRPr lang="en-GB" dirty="0">
              <a:latin typeface="Source Sans Pro" panose="020B0503030403020204" pitchFamily="34" charset="0"/>
            </a:endParaRPr>
          </a:p>
          <a:p>
            <a:pPr>
              <a:buSzPct val="100000"/>
            </a:pPr>
            <a:r>
              <a:rPr lang="en-GB" dirty="0">
                <a:latin typeface="Source Sans Pro" panose="020B0503030403020204" pitchFamily="34" charset="0"/>
              </a:rPr>
              <a:t>It is a fundamental, functional skill.</a:t>
            </a:r>
          </a:p>
          <a:p>
            <a:pPr>
              <a:buSzPct val="100000"/>
            </a:pPr>
            <a:endParaRPr lang="en-US" dirty="0">
              <a:latin typeface="Source Sans Pro" panose="020B0503030403020204" pitchFamily="34" charset="0"/>
            </a:endParaRPr>
          </a:p>
        </p:txBody>
      </p:sp>
      <p:sp>
        <p:nvSpPr>
          <p:cNvPr id="9" name="Shape 6">
            <a:extLst>
              <a:ext uri="{FF2B5EF4-FFF2-40B4-BE49-F238E27FC236}">
                <a16:creationId xmlns:a16="http://schemas.microsoft.com/office/drawing/2014/main" id="{1DF13886-F5BA-2753-3D44-E6723BC67416}"/>
              </a:ext>
            </a:extLst>
          </p:cNvPr>
          <p:cNvSpPr/>
          <p:nvPr/>
        </p:nvSpPr>
        <p:spPr>
          <a:xfrm>
            <a:off x="4802830" y="729660"/>
            <a:ext cx="3840480" cy="3611879"/>
          </a:xfrm>
          <a:prstGeom prst="rect">
            <a:avLst/>
          </a:prstGeom>
          <a:noFill/>
          <a:ln w="12700" cap="flat" cmpd="sng" algn="ctr">
            <a:solidFill>
              <a:srgbClr val="C9A84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10" name="Shape 7">
            <a:extLst>
              <a:ext uri="{FF2B5EF4-FFF2-40B4-BE49-F238E27FC236}">
                <a16:creationId xmlns:a16="http://schemas.microsoft.com/office/drawing/2014/main" id="{D39FB553-0CB0-FFA1-D090-59EB62F04430}"/>
              </a:ext>
            </a:extLst>
          </p:cNvPr>
          <p:cNvSpPr/>
          <p:nvPr/>
        </p:nvSpPr>
        <p:spPr>
          <a:xfrm>
            <a:off x="4802830" y="729661"/>
            <a:ext cx="3840480" cy="45719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11" name="Text 8">
            <a:extLst>
              <a:ext uri="{FF2B5EF4-FFF2-40B4-BE49-F238E27FC236}">
                <a16:creationId xmlns:a16="http://schemas.microsoft.com/office/drawing/2014/main" id="{A8302F79-D92A-8FB3-F4F6-7C843552B860}"/>
              </a:ext>
            </a:extLst>
          </p:cNvPr>
          <p:cNvSpPr/>
          <p:nvPr/>
        </p:nvSpPr>
        <p:spPr>
          <a:xfrm>
            <a:off x="4939990" y="729659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chemeClr val="bg1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Reading for pleasure</a:t>
            </a:r>
            <a:endParaRPr lang="en-US" sz="1500" dirty="0">
              <a:solidFill>
                <a:schemeClr val="bg1"/>
              </a:solidFill>
              <a:latin typeface="Source Sans Pro" panose="020B0503030403020204" pitchFamily="34" charset="0"/>
            </a:endParaRPr>
          </a:p>
        </p:txBody>
      </p:sp>
      <p:sp>
        <p:nvSpPr>
          <p:cNvPr id="12" name="Text 9">
            <a:extLst>
              <a:ext uri="{FF2B5EF4-FFF2-40B4-BE49-F238E27FC236}">
                <a16:creationId xmlns:a16="http://schemas.microsoft.com/office/drawing/2014/main" id="{A1DF6D7E-0362-868B-BCB5-2399E4F4B140}"/>
              </a:ext>
            </a:extLst>
          </p:cNvPr>
          <p:cNvSpPr/>
          <p:nvPr/>
        </p:nvSpPr>
        <p:spPr>
          <a:xfrm>
            <a:off x="4939990" y="1360586"/>
            <a:ext cx="3520440" cy="2839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buSzPct val="100000"/>
            </a:pPr>
            <a:r>
              <a:rPr lang="en-GB" b="1" dirty="0">
                <a:solidFill>
                  <a:schemeClr val="tx1"/>
                </a:solidFill>
                <a:latin typeface="Source Sans Pro" panose="020B0503030403020204" pitchFamily="34" charset="0"/>
              </a:rPr>
              <a:t>Reading for pleasure </a:t>
            </a:r>
            <a:r>
              <a:rPr lang="en-GB" dirty="0">
                <a:solidFill>
                  <a:schemeClr val="tx1"/>
                </a:solidFill>
                <a:latin typeface="Source Sans Pro" panose="020B0503030403020204" pitchFamily="34" charset="0"/>
              </a:rPr>
              <a:t>“means to read freely, voluntarily, and with delight” (</a:t>
            </a:r>
            <a:r>
              <a:rPr lang="en-GB" dirty="0">
                <a:solidFill>
                  <a:schemeClr val="tx1"/>
                </a:solidFill>
                <a:latin typeface="Source Sans Pro" panose="020B0503030403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International Literacy Association, 2018</a:t>
            </a:r>
            <a:r>
              <a:rPr lang="en-GB" dirty="0">
                <a:solidFill>
                  <a:schemeClr val="tx1"/>
                </a:solidFill>
                <a:latin typeface="Source Sans Pro" panose="020B0503030403020204" pitchFamily="34" charset="0"/>
              </a:rPr>
              <a:t>)</a:t>
            </a:r>
          </a:p>
          <a:p>
            <a:pPr>
              <a:buSzPct val="100000"/>
            </a:pPr>
            <a:endParaRPr lang="en-GB" dirty="0">
              <a:solidFill>
                <a:schemeClr val="tx1"/>
              </a:solidFill>
              <a:latin typeface="Source Sans Pro" panose="020B0503030403020204" pitchFamily="34" charset="0"/>
            </a:endParaRPr>
          </a:p>
          <a:p>
            <a:pPr>
              <a:buSzPct val="100000"/>
            </a:pPr>
            <a:r>
              <a:rPr lang="en-GB" dirty="0">
                <a:solidFill>
                  <a:schemeClr val="tx1"/>
                </a:solidFill>
                <a:latin typeface="Source Sans Pro" panose="020B0503030403020204" pitchFamily="34" charset="0"/>
              </a:rPr>
              <a:t>It is a voluntary and self-directed activity (reading because we </a:t>
            </a:r>
            <a:r>
              <a:rPr lang="en-GB" i="1" dirty="0">
                <a:solidFill>
                  <a:schemeClr val="tx1"/>
                </a:solidFill>
                <a:latin typeface="Source Sans Pro" panose="020B0503030403020204" pitchFamily="34" charset="0"/>
              </a:rPr>
              <a:t>want </a:t>
            </a:r>
            <a:r>
              <a:rPr lang="en-GB" dirty="0">
                <a:solidFill>
                  <a:schemeClr val="tx1"/>
                </a:solidFill>
                <a:latin typeface="Source Sans Pro" panose="020B0503030403020204" pitchFamily="34" charset="0"/>
              </a:rPr>
              <a:t>to and not because we </a:t>
            </a:r>
            <a:r>
              <a:rPr lang="en-GB" i="1" dirty="0">
                <a:solidFill>
                  <a:schemeClr val="tx1"/>
                </a:solidFill>
                <a:latin typeface="Source Sans Pro" panose="020B0503030403020204" pitchFamily="34" charset="0"/>
              </a:rPr>
              <a:t>have </a:t>
            </a:r>
            <a:r>
              <a:rPr lang="en-GB" dirty="0">
                <a:solidFill>
                  <a:schemeClr val="tx1"/>
                </a:solidFill>
                <a:latin typeface="Source Sans Pro" panose="020B0503030403020204" pitchFamily="34" charset="0"/>
              </a:rPr>
              <a:t>to).</a:t>
            </a:r>
          </a:p>
          <a:p>
            <a:pPr>
              <a:buSzPct val="100000"/>
            </a:pPr>
            <a:endParaRPr lang="en-GB" dirty="0">
              <a:solidFill>
                <a:schemeClr val="tx1"/>
              </a:solidFill>
              <a:latin typeface="Source Sans Pro" panose="020B0503030403020204" pitchFamily="34" charset="0"/>
            </a:endParaRPr>
          </a:p>
          <a:p>
            <a:pPr>
              <a:buSzPct val="100000"/>
            </a:pPr>
            <a:r>
              <a:rPr lang="en-GB" dirty="0">
                <a:solidFill>
                  <a:schemeClr val="tx1"/>
                </a:solidFill>
                <a:latin typeface="Source Sans Pro" panose="020B0503030403020204" pitchFamily="34" charset="0"/>
              </a:rPr>
              <a:t>Reading involves different practices e.g. individual reading, listening to stories being read aloud, discussing literature with others.</a:t>
            </a:r>
          </a:p>
        </p:txBody>
      </p:sp>
    </p:spTree>
    <p:extLst>
      <p:ext uri="{BB962C8B-B14F-4D97-AF65-F5344CB8AC3E}">
        <p14:creationId xmlns:p14="http://schemas.microsoft.com/office/powerpoint/2010/main" val="178526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3D73B6-1A99-3A85-0516-C962DF98702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F1CE0436-331F-B789-21B6-086001C3EC9A}"/>
              </a:ext>
            </a:extLst>
          </p:cNvPr>
          <p:cNvSpPr/>
          <p:nvPr/>
        </p:nvSpPr>
        <p:spPr>
          <a:xfrm>
            <a:off x="372457" y="1074220"/>
            <a:ext cx="4890917" cy="320746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Aft>
                <a:spcPts val="1000"/>
              </a:spcAft>
              <a:buClrTx/>
              <a:buFontTx/>
              <a:buNone/>
            </a:pPr>
            <a:r>
              <a:rPr lang="en-US" sz="1600" b="1" kern="1200" dirty="0">
                <a:solidFill>
                  <a:srgbClr val="005F6B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600" kern="1200" dirty="0">
                <a:solidFill>
                  <a:srgbClr val="1E2E35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Many people in the criminal justice system have experienced disrupted schooling, exclusion, or educational trauma (</a:t>
            </a:r>
            <a:r>
              <a:rPr lang="en-US" sz="1600" kern="1200" dirty="0">
                <a:solidFill>
                  <a:schemeClr val="tx1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Bennallick, 2019</a:t>
            </a:r>
            <a:r>
              <a:rPr lang="en-US" sz="1600" kern="1200" dirty="0">
                <a:solidFill>
                  <a:schemeClr val="tx1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; </a:t>
            </a:r>
            <a:r>
              <a:rPr lang="en-US" sz="1600" kern="1200" dirty="0">
                <a:solidFill>
                  <a:schemeClr val="tx1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Nichols, 2021</a:t>
            </a:r>
            <a:r>
              <a:rPr lang="en-US" sz="1600" kern="1200" dirty="0">
                <a:solidFill>
                  <a:srgbClr val="1E2E35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1600" kern="1200" dirty="0">
              <a:solidFill>
                <a:prstClr val="black"/>
              </a:solidFill>
              <a:latin typeface="Source Sans Pro" panose="020B0503030403020204" pitchFamily="34" charset="0"/>
              <a:ea typeface="+mn-ea"/>
              <a:cs typeface="+mn-cs"/>
            </a:endParaRPr>
          </a:p>
          <a:p>
            <a:pPr>
              <a:spcAft>
                <a:spcPts val="1000"/>
              </a:spcAft>
              <a:buClrTx/>
              <a:buFontTx/>
              <a:buNone/>
            </a:pPr>
            <a:r>
              <a:rPr lang="en-US" sz="1600" b="1" kern="1200" dirty="0">
                <a:solidFill>
                  <a:srgbClr val="005F6B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600" kern="1200" dirty="0">
                <a:solidFill>
                  <a:schemeClr val="tx1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There may therefore be a reluctance to engage with activities framed as compulsory education</a:t>
            </a:r>
          </a:p>
          <a:p>
            <a:pPr>
              <a:spcAft>
                <a:spcPts val="1000"/>
              </a:spcAft>
              <a:buClrTx/>
              <a:buFontTx/>
              <a:buNone/>
            </a:pPr>
            <a:r>
              <a:rPr lang="en-US" sz="1600" b="1" kern="1200" dirty="0">
                <a:solidFill>
                  <a:srgbClr val="005F6B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600" kern="1200" dirty="0">
                <a:solidFill>
                  <a:srgbClr val="1E2E35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Reading for pleasure is voluntary and self-directed, distinct from basic skills or formal education</a:t>
            </a:r>
            <a:endParaRPr lang="en-US" sz="1600" kern="1200" dirty="0">
              <a:solidFill>
                <a:prstClr val="black"/>
              </a:solidFill>
              <a:latin typeface="Source Sans Pro" panose="020B0503030403020204" pitchFamily="34" charset="0"/>
              <a:ea typeface="+mn-ea"/>
              <a:cs typeface="+mn-cs"/>
            </a:endParaRPr>
          </a:p>
          <a:p>
            <a:pPr>
              <a:spcAft>
                <a:spcPts val="1000"/>
              </a:spcAft>
              <a:buClrTx/>
              <a:buFontTx/>
              <a:buNone/>
            </a:pPr>
            <a:r>
              <a:rPr lang="en-US" sz="1600" b="1" kern="1200" dirty="0">
                <a:solidFill>
                  <a:srgbClr val="005F6B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600" kern="1200" dirty="0">
                <a:solidFill>
                  <a:schemeClr val="tx1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Choice is central to engagement: choice of whether to participate, how to participate, and what to read (</a:t>
            </a:r>
            <a:r>
              <a:rPr lang="en-US" sz="1600" kern="1200" dirty="0">
                <a:solidFill>
                  <a:schemeClr val="tx1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Finlay, 2020</a:t>
            </a:r>
            <a:r>
              <a:rPr lang="en-US" sz="1600" kern="1200" dirty="0">
                <a:solidFill>
                  <a:schemeClr val="tx1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; </a:t>
            </a:r>
            <a:r>
              <a:rPr lang="en-US" sz="1600" kern="1200" dirty="0">
                <a:solidFill>
                  <a:schemeClr val="tx1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Bashford &amp; Turvey, 2025</a:t>
            </a:r>
            <a:r>
              <a:rPr lang="en-US" sz="1600" kern="1200" dirty="0">
                <a:solidFill>
                  <a:schemeClr val="tx1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1600" b="1" kern="1200" dirty="0">
              <a:solidFill>
                <a:schemeClr val="tx1"/>
              </a:solidFill>
              <a:latin typeface="Source Sans Pro" panose="020B0503030403020204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1D0A867-68B2-5B48-9F68-2863A70819D6}"/>
              </a:ext>
            </a:extLst>
          </p:cNvPr>
          <p:cNvSpPr/>
          <p:nvPr/>
        </p:nvSpPr>
        <p:spPr>
          <a:xfrm>
            <a:off x="5508702" y="1509497"/>
            <a:ext cx="3166196" cy="1871744"/>
          </a:xfrm>
          <a:prstGeom prst="roundRect">
            <a:avLst/>
          </a:prstGeom>
          <a:solidFill>
            <a:srgbClr val="72998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0">
              <a:buNone/>
            </a:pPr>
            <a:r>
              <a:rPr lang="en-GB" dirty="0">
                <a:latin typeface="Source Sans Pro" panose="020B0503030403020204" pitchFamily="34" charset="0"/>
              </a:rPr>
              <a:t>“It’s the choice thing… There’s no freedom of mind at all… The library is different, you’re not forced to do things.”</a:t>
            </a:r>
          </a:p>
          <a:p>
            <a:pPr marL="114300" indent="0">
              <a:buNone/>
            </a:pPr>
            <a:endParaRPr lang="en-GB" dirty="0">
              <a:latin typeface="Source Sans Pro" panose="020B0503030403020204" pitchFamily="34" charset="0"/>
            </a:endParaRPr>
          </a:p>
          <a:p>
            <a:pPr marL="114300" indent="0">
              <a:buNone/>
            </a:pPr>
            <a:r>
              <a:rPr lang="en-GB" dirty="0">
                <a:latin typeface="Source Sans Pro" panose="020B0503030403020204" pitchFamily="34" charset="0"/>
              </a:rPr>
              <a:t>Library user (</a:t>
            </a:r>
            <a:r>
              <a:rPr lang="en-GB" dirty="0">
                <a:solidFill>
                  <a:schemeClr val="bg1"/>
                </a:solidFill>
                <a:latin typeface="Source Sans Pro" panose="020B0503030403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Finlay, 2020</a:t>
            </a:r>
            <a:r>
              <a:rPr lang="en-GB" dirty="0">
                <a:latin typeface="Source Sans Pro" panose="020B0503030403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33002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F3F9C-8DB2-26D9-9CBE-9A6E81C19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10282-A997-F55C-FB13-29687D260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value of reading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4DD669-A8FD-6910-0293-0C15909546F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  <p:sp>
        <p:nvSpPr>
          <p:cNvPr id="5" name="Shape 1">
            <a:extLst>
              <a:ext uri="{FF2B5EF4-FFF2-40B4-BE49-F238E27FC236}">
                <a16:creationId xmlns:a16="http://schemas.microsoft.com/office/drawing/2014/main" id="{3976BD4C-4138-3FE1-470E-2E9BF8AD97A6}"/>
              </a:ext>
            </a:extLst>
          </p:cNvPr>
          <p:cNvSpPr/>
          <p:nvPr/>
        </p:nvSpPr>
        <p:spPr>
          <a:xfrm>
            <a:off x="405161" y="1226332"/>
            <a:ext cx="2369893" cy="2349400"/>
          </a:xfrm>
          <a:prstGeom prst="rect">
            <a:avLst/>
          </a:prstGeom>
          <a:solidFill>
            <a:srgbClr val="1D7874">
              <a:alpha val="85000"/>
            </a:srgbClr>
          </a:solidFill>
          <a:ln w="19050">
            <a:solidFill>
              <a:srgbClr val="1D7874"/>
            </a:solidFill>
            <a:prstDash val="solid"/>
          </a:ln>
        </p:spPr>
        <p:txBody>
          <a:bodyPr/>
          <a:lstStyle/>
          <a:p>
            <a:endParaRPr lang="en-GB" dirty="0">
              <a:latin typeface="Source Sans Pro" panose="020B0503030403020204" pitchFamily="34" charset="0"/>
            </a:endParaRPr>
          </a:p>
        </p:txBody>
      </p:sp>
      <p:sp>
        <p:nvSpPr>
          <p:cNvPr id="6" name="Shape 2">
            <a:extLst>
              <a:ext uri="{FF2B5EF4-FFF2-40B4-BE49-F238E27FC236}">
                <a16:creationId xmlns:a16="http://schemas.microsoft.com/office/drawing/2014/main" id="{B4B8165B-CD4B-20E2-9C5A-7CBD6694738D}"/>
              </a:ext>
            </a:extLst>
          </p:cNvPr>
          <p:cNvSpPr/>
          <p:nvPr/>
        </p:nvSpPr>
        <p:spPr>
          <a:xfrm>
            <a:off x="1228121" y="1410327"/>
            <a:ext cx="873118" cy="880258"/>
          </a:xfrm>
          <a:prstGeom prst="ellipse">
            <a:avLst/>
          </a:prstGeom>
          <a:solidFill>
            <a:srgbClr val="1D7874"/>
          </a:solidFill>
          <a:ln w="12700">
            <a:solidFill>
              <a:srgbClr val="1D7874"/>
            </a:solidFill>
            <a:prstDash val="solid"/>
          </a:ln>
        </p:spPr>
        <p:txBody>
          <a:bodyPr/>
          <a:lstStyle/>
          <a:p>
            <a:endParaRPr lang="en-GB" dirty="0">
              <a:latin typeface="Source Sans Pro" panose="020B0503030403020204" pitchFamily="34" charset="0"/>
            </a:endParaRPr>
          </a:p>
        </p:txBody>
      </p:sp>
      <p:sp>
        <p:nvSpPr>
          <p:cNvPr id="7" name="Text 3">
            <a:extLst>
              <a:ext uri="{FF2B5EF4-FFF2-40B4-BE49-F238E27FC236}">
                <a16:creationId xmlns:a16="http://schemas.microsoft.com/office/drawing/2014/main" id="{D9E2C725-B451-84E2-03A7-E1E86BBBB0A7}"/>
              </a:ext>
            </a:extLst>
          </p:cNvPr>
          <p:cNvSpPr/>
          <p:nvPr/>
        </p:nvSpPr>
        <p:spPr>
          <a:xfrm>
            <a:off x="1228121" y="1410327"/>
            <a:ext cx="873118" cy="880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Source Sans Pro" panose="020B0503030403020204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600" dirty="0">
              <a:latin typeface="Source Sans Pro" panose="020B0503030403020204" pitchFamily="34" charset="0"/>
            </a:endParaRPr>
          </a:p>
        </p:txBody>
      </p:sp>
      <p:sp>
        <p:nvSpPr>
          <p:cNvPr id="8" name="Text 4">
            <a:extLst>
              <a:ext uri="{FF2B5EF4-FFF2-40B4-BE49-F238E27FC236}">
                <a16:creationId xmlns:a16="http://schemas.microsoft.com/office/drawing/2014/main" id="{D6A3FE2A-8005-8103-9E28-CB1E582C1D46}"/>
              </a:ext>
            </a:extLst>
          </p:cNvPr>
          <p:cNvSpPr/>
          <p:nvPr/>
        </p:nvSpPr>
        <p:spPr>
          <a:xfrm>
            <a:off x="496601" y="2507607"/>
            <a:ext cx="2203585" cy="8383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Source Sans Pro" panose="020B0503030403020204" pitchFamily="34" charset="0"/>
                <a:ea typeface="Georgia" pitchFamily="34" charset="-122"/>
                <a:cs typeface="Georgia" pitchFamily="34" charset="-120"/>
              </a:rPr>
              <a:t>Wellbeing</a:t>
            </a:r>
            <a:endParaRPr lang="en-US" sz="1600" dirty="0">
              <a:latin typeface="Source Sans Pro" panose="020B0503030403020204" pitchFamily="34" charset="0"/>
            </a:endParaRPr>
          </a:p>
        </p:txBody>
      </p:sp>
      <p:sp>
        <p:nvSpPr>
          <p:cNvPr id="9" name="Shape 6">
            <a:extLst>
              <a:ext uri="{FF2B5EF4-FFF2-40B4-BE49-F238E27FC236}">
                <a16:creationId xmlns:a16="http://schemas.microsoft.com/office/drawing/2014/main" id="{3F29574A-AFBE-FA1C-07DD-99449897B2DA}"/>
              </a:ext>
            </a:extLst>
          </p:cNvPr>
          <p:cNvSpPr/>
          <p:nvPr/>
        </p:nvSpPr>
        <p:spPr>
          <a:xfrm>
            <a:off x="3239801" y="1226333"/>
            <a:ext cx="2369893" cy="2349400"/>
          </a:xfrm>
          <a:prstGeom prst="rect">
            <a:avLst/>
          </a:prstGeom>
          <a:solidFill>
            <a:srgbClr val="C9A84C">
              <a:alpha val="85000"/>
            </a:srgbClr>
          </a:solidFill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 dirty="0">
              <a:latin typeface="Source Sans Pro" panose="020B0503030403020204" pitchFamily="34" charset="0"/>
            </a:endParaRPr>
          </a:p>
        </p:txBody>
      </p:sp>
      <p:sp>
        <p:nvSpPr>
          <p:cNvPr id="10" name="Shape 7">
            <a:extLst>
              <a:ext uri="{FF2B5EF4-FFF2-40B4-BE49-F238E27FC236}">
                <a16:creationId xmlns:a16="http://schemas.microsoft.com/office/drawing/2014/main" id="{BEBA13E2-7A3F-2828-86AE-95033F533ADA}"/>
              </a:ext>
            </a:extLst>
          </p:cNvPr>
          <p:cNvSpPr/>
          <p:nvPr/>
        </p:nvSpPr>
        <p:spPr>
          <a:xfrm>
            <a:off x="4062761" y="1410327"/>
            <a:ext cx="873118" cy="88025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 dirty="0">
              <a:latin typeface="Source Sans Pro" panose="020B0503030403020204" pitchFamily="34" charset="0"/>
            </a:endParaRPr>
          </a:p>
        </p:txBody>
      </p:sp>
      <p:sp>
        <p:nvSpPr>
          <p:cNvPr id="11" name="Text 8">
            <a:extLst>
              <a:ext uri="{FF2B5EF4-FFF2-40B4-BE49-F238E27FC236}">
                <a16:creationId xmlns:a16="http://schemas.microsoft.com/office/drawing/2014/main" id="{0E607342-4E57-8526-981E-D140E50D26B4}"/>
              </a:ext>
            </a:extLst>
          </p:cNvPr>
          <p:cNvSpPr/>
          <p:nvPr/>
        </p:nvSpPr>
        <p:spPr>
          <a:xfrm>
            <a:off x="4062761" y="1410327"/>
            <a:ext cx="873118" cy="880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Source Sans Pro" panose="020B0503030403020204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600" dirty="0">
              <a:latin typeface="Source Sans Pro" panose="020B0503030403020204" pitchFamily="34" charset="0"/>
            </a:endParaRPr>
          </a:p>
        </p:txBody>
      </p:sp>
      <p:sp>
        <p:nvSpPr>
          <p:cNvPr id="12" name="Text 9">
            <a:extLst>
              <a:ext uri="{FF2B5EF4-FFF2-40B4-BE49-F238E27FC236}">
                <a16:creationId xmlns:a16="http://schemas.microsoft.com/office/drawing/2014/main" id="{FD464528-6C50-FEE6-EED3-1D068A265310}"/>
              </a:ext>
            </a:extLst>
          </p:cNvPr>
          <p:cNvSpPr/>
          <p:nvPr/>
        </p:nvSpPr>
        <p:spPr>
          <a:xfrm>
            <a:off x="3331241" y="2507607"/>
            <a:ext cx="2203585" cy="8383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Source Sans Pro" panose="020B0503030403020204" pitchFamily="34" charset="0"/>
                <a:ea typeface="Georgia" pitchFamily="34" charset="-122"/>
                <a:cs typeface="Georgia" pitchFamily="34" charset="-120"/>
              </a:rPr>
              <a:t>Identity, self-reflection and hope</a:t>
            </a:r>
            <a:endParaRPr lang="en-US" sz="1600" dirty="0">
              <a:latin typeface="Source Sans Pro" panose="020B0503030403020204" pitchFamily="34" charset="0"/>
            </a:endParaRPr>
          </a:p>
        </p:txBody>
      </p:sp>
      <p:sp>
        <p:nvSpPr>
          <p:cNvPr id="13" name="Shape 11">
            <a:extLst>
              <a:ext uri="{FF2B5EF4-FFF2-40B4-BE49-F238E27FC236}">
                <a16:creationId xmlns:a16="http://schemas.microsoft.com/office/drawing/2014/main" id="{503D66FF-4FA1-5299-67D4-503D9D0FC01D}"/>
              </a:ext>
            </a:extLst>
          </p:cNvPr>
          <p:cNvSpPr/>
          <p:nvPr/>
        </p:nvSpPr>
        <p:spPr>
          <a:xfrm>
            <a:off x="6074441" y="1227448"/>
            <a:ext cx="2369893" cy="2348378"/>
          </a:xfrm>
          <a:prstGeom prst="rect">
            <a:avLst/>
          </a:prstGeom>
          <a:solidFill>
            <a:srgbClr val="5C8A7A">
              <a:alpha val="85000"/>
            </a:srgbClr>
          </a:solidFill>
          <a:ln w="19050">
            <a:solidFill>
              <a:srgbClr val="5C8A7A"/>
            </a:solidFill>
            <a:prstDash val="solid"/>
          </a:ln>
        </p:spPr>
        <p:txBody>
          <a:bodyPr/>
          <a:lstStyle/>
          <a:p>
            <a:endParaRPr lang="en-GB" dirty="0">
              <a:latin typeface="Source Sans Pro" panose="020B0503030403020204" pitchFamily="34" charset="0"/>
            </a:endParaRPr>
          </a:p>
        </p:txBody>
      </p:sp>
      <p:sp>
        <p:nvSpPr>
          <p:cNvPr id="14" name="Shape 12">
            <a:extLst>
              <a:ext uri="{FF2B5EF4-FFF2-40B4-BE49-F238E27FC236}">
                <a16:creationId xmlns:a16="http://schemas.microsoft.com/office/drawing/2014/main" id="{99FC0E13-6FA6-2FA1-6153-C8B15E85DA00}"/>
              </a:ext>
            </a:extLst>
          </p:cNvPr>
          <p:cNvSpPr/>
          <p:nvPr/>
        </p:nvSpPr>
        <p:spPr>
          <a:xfrm>
            <a:off x="6897401" y="1410327"/>
            <a:ext cx="873118" cy="880258"/>
          </a:xfrm>
          <a:prstGeom prst="ellipse">
            <a:avLst/>
          </a:prstGeom>
          <a:solidFill>
            <a:srgbClr val="5C8A7A"/>
          </a:solidFill>
          <a:ln w="12700">
            <a:solidFill>
              <a:srgbClr val="5C8A7A"/>
            </a:solidFill>
            <a:prstDash val="solid"/>
          </a:ln>
        </p:spPr>
        <p:txBody>
          <a:bodyPr/>
          <a:lstStyle/>
          <a:p>
            <a:endParaRPr lang="en-GB" dirty="0">
              <a:latin typeface="Source Sans Pro" panose="020B0503030403020204" pitchFamily="34" charset="0"/>
            </a:endParaRPr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1B925A64-EE7C-A688-7EC2-70AB015CC4FC}"/>
              </a:ext>
            </a:extLst>
          </p:cNvPr>
          <p:cNvSpPr/>
          <p:nvPr/>
        </p:nvSpPr>
        <p:spPr>
          <a:xfrm>
            <a:off x="6897401" y="1410327"/>
            <a:ext cx="873118" cy="880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Source Sans Pro" panose="020B0503030403020204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600" dirty="0">
              <a:latin typeface="Source Sans Pro" panose="020B0503030403020204" pitchFamily="34" charset="0"/>
            </a:endParaRPr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301C85CC-B17E-40F5-AB94-E1E5415A9E70}"/>
              </a:ext>
            </a:extLst>
          </p:cNvPr>
          <p:cNvSpPr/>
          <p:nvPr/>
        </p:nvSpPr>
        <p:spPr>
          <a:xfrm>
            <a:off x="6165881" y="2507607"/>
            <a:ext cx="2203585" cy="8383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Source Sans Pro" panose="020B0503030403020204" pitchFamily="34" charset="0"/>
                <a:ea typeface="Georgia" pitchFamily="34" charset="-122"/>
                <a:cs typeface="Georgia" pitchFamily="34" charset="-120"/>
              </a:rPr>
              <a:t>Family</a:t>
            </a:r>
            <a:endParaRPr lang="en-US" sz="1600" dirty="0">
              <a:latin typeface="Source Sans Pro" panose="020B0503030403020204" pitchFamily="34" charset="0"/>
            </a:endParaRPr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Source Sans Pro" panose="020B0503030403020204" pitchFamily="34" charset="0"/>
                <a:ea typeface="Georgia" pitchFamily="34" charset="-122"/>
                <a:cs typeface="Georgia" pitchFamily="34" charset="-120"/>
              </a:rPr>
              <a:t>Relationships</a:t>
            </a:r>
            <a:endParaRPr lang="en-US" sz="1600" dirty="0">
              <a:latin typeface="Source Sans Pro" panose="020B0503030403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809FCB1-6885-1A1D-C4CF-C45AC32D8C82}"/>
              </a:ext>
            </a:extLst>
          </p:cNvPr>
          <p:cNvSpPr txBox="1"/>
          <p:nvPr/>
        </p:nvSpPr>
        <p:spPr>
          <a:xfrm>
            <a:off x="2232649" y="4051610"/>
            <a:ext cx="45333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Source Sans Pro" panose="020B0503030403020204" pitchFamily="34" charset="0"/>
              </a:rPr>
              <a:t>What does this mean for practice?</a:t>
            </a:r>
          </a:p>
        </p:txBody>
      </p:sp>
    </p:spTree>
    <p:extLst>
      <p:ext uri="{BB962C8B-B14F-4D97-AF65-F5344CB8AC3E}">
        <p14:creationId xmlns:p14="http://schemas.microsoft.com/office/powerpoint/2010/main" val="1357380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231A89-090A-3A11-2350-7355B46DA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AF746-9DCF-18BE-1769-A88404C1B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1) Wellbeing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B6BF0-D80D-EC4B-47FF-F1E62F594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6470" y="1955186"/>
            <a:ext cx="8192535" cy="3013364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US" sz="1400" b="1" kern="1200" dirty="0">
                <a:solidFill>
                  <a:srgbClr val="005F6B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→ </a:t>
            </a:r>
            <a:r>
              <a:rPr lang="en-GB" sz="1400" dirty="0"/>
              <a:t>Similar findings reported </a:t>
            </a:r>
            <a:r>
              <a:rPr lang="en-GB" sz="1400" dirty="0">
                <a:solidFill>
                  <a:schemeClr val="tx1"/>
                </a:solidFill>
              </a:rPr>
              <a:t>internationally e.g. </a:t>
            </a:r>
            <a:r>
              <a:rPr lang="en-GB" sz="140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Finlay, 2020</a:t>
            </a:r>
            <a:r>
              <a:rPr lang="en-GB" sz="1400" dirty="0">
                <a:solidFill>
                  <a:schemeClr val="tx1"/>
                </a:solidFill>
              </a:rPr>
              <a:t>; </a:t>
            </a:r>
            <a:r>
              <a:rPr lang="en-GB" sz="14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Garner, 2020</a:t>
            </a:r>
            <a:endParaRPr lang="en-GB" sz="1400" dirty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en-US" sz="1400" b="1" kern="1200" dirty="0">
                <a:solidFill>
                  <a:srgbClr val="005F6B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→</a:t>
            </a:r>
            <a:r>
              <a:rPr lang="en-US" sz="1400" b="1" kern="1200" dirty="0">
                <a:solidFill>
                  <a:schemeClr val="tx1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kern="1200" dirty="0">
                <a:solidFill>
                  <a:schemeClr val="tx1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Evaluations of prison reading groups also show the importance of connection and community (</a:t>
            </a:r>
            <a:r>
              <a:rPr lang="en-US" sz="1400" kern="1200" dirty="0">
                <a:solidFill>
                  <a:schemeClr val="tx1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Bashford &amp; Turvey, 2026</a:t>
            </a:r>
            <a:r>
              <a:rPr lang="en-US" sz="1400" kern="1200" dirty="0">
                <a:solidFill>
                  <a:schemeClr val="tx1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GB" sz="1400" dirty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en-GB" sz="1400" dirty="0"/>
          </a:p>
          <a:p>
            <a:pPr marL="114300" indent="0">
              <a:buNone/>
            </a:pPr>
            <a:r>
              <a:rPr lang="en-GB" sz="1400" b="1" dirty="0"/>
              <a:t>Measurable wellbeing outcomes</a:t>
            </a:r>
          </a:p>
          <a:p>
            <a:pPr marL="114300" indent="0">
              <a:buNone/>
            </a:pPr>
            <a:r>
              <a:rPr lang="en-US" sz="1400" b="1" kern="1200" dirty="0">
                <a:solidFill>
                  <a:srgbClr val="005F6B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→ </a:t>
            </a:r>
            <a:r>
              <a:rPr lang="en-GB" sz="1400" dirty="0"/>
              <a:t>Shared </a:t>
            </a:r>
            <a:r>
              <a:rPr lang="en-GB" sz="1400" dirty="0">
                <a:solidFill>
                  <a:schemeClr val="tx1"/>
                </a:solidFill>
              </a:rPr>
              <a:t>Reading in PIPEs in prisons – participants reported higher levels of wellbeing, hope, agency, self-efficacy and interpersonal trust than non-participants (</a:t>
            </a:r>
            <a:r>
              <a:rPr lang="en-GB" sz="1400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Liebling et al., 2022</a:t>
            </a:r>
            <a:r>
              <a:rPr lang="en-GB" sz="1400" dirty="0">
                <a:solidFill>
                  <a:schemeClr val="tx1"/>
                </a:solidFill>
              </a:rPr>
              <a:t>)</a:t>
            </a:r>
          </a:p>
          <a:p>
            <a:pPr marL="114300" indent="0">
              <a:buNone/>
            </a:pPr>
            <a:r>
              <a:rPr lang="en-US" sz="1400" b="1" kern="1200" dirty="0">
                <a:solidFill>
                  <a:srgbClr val="005F6B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→</a:t>
            </a:r>
            <a:r>
              <a:rPr lang="en-US" sz="1400" b="1" kern="1200" dirty="0">
                <a:solidFill>
                  <a:schemeClr val="tx1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400" dirty="0">
                <a:solidFill>
                  <a:schemeClr val="tx1"/>
                </a:solidFill>
              </a:rPr>
              <a:t>Shared reading in secure environments supports mental health and emotional wellbeing, particularly among people experiencing depression and social isolation (</a:t>
            </a:r>
            <a:r>
              <a:rPr lang="en-GB" sz="1400"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Billington, 2011</a:t>
            </a:r>
            <a:r>
              <a:rPr lang="en-GB" sz="1400" dirty="0">
                <a:solidFill>
                  <a:schemeClr val="tx1"/>
                </a:solidFill>
              </a:rPr>
              <a:t>; </a:t>
            </a:r>
            <a:r>
              <a:rPr lang="en-GB" sz="1400" dirty="0">
                <a:solidFill>
                  <a:schemeClr val="tx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Billington, Longden &amp; Robinson, 2016</a:t>
            </a:r>
            <a:r>
              <a:rPr lang="en-GB" sz="14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7B4EA0-3395-41D0-B801-4C93898013B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B876D93-A75B-9B03-1092-7FD3A54E3B75}"/>
              </a:ext>
            </a:extLst>
          </p:cNvPr>
          <p:cNvSpPr/>
          <p:nvPr/>
        </p:nvSpPr>
        <p:spPr>
          <a:xfrm>
            <a:off x="512618" y="1034431"/>
            <a:ext cx="7931716" cy="739200"/>
          </a:xfrm>
          <a:prstGeom prst="roundRect">
            <a:avLst/>
          </a:prstGeom>
          <a:solidFill>
            <a:srgbClr val="72998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0">
              <a:buNone/>
            </a:pPr>
            <a:r>
              <a:rPr lang="en-GB" i="1" dirty="0">
                <a:latin typeface="Source Sans Pro" panose="020B0503030403020204" pitchFamily="34" charset="0"/>
              </a:rPr>
              <a:t>"It is an escape from here. It is an escape from my confinement, from my loneliness. It is a companion.” </a:t>
            </a:r>
          </a:p>
          <a:p>
            <a:pPr marL="114300" indent="0">
              <a:buNone/>
            </a:pPr>
            <a:r>
              <a:rPr lang="en-GB" sz="1100" dirty="0">
                <a:latin typeface="Source Sans Pro" panose="020B0503030403020204" pitchFamily="34" charset="0"/>
              </a:rPr>
              <a:t>(Participant in </a:t>
            </a:r>
            <a:r>
              <a:rPr lang="en-GB" sz="1100" dirty="0">
                <a:solidFill>
                  <a:schemeClr val="bg1"/>
                </a:solidFill>
                <a:latin typeface="Source Sans Pro" panose="020B0503030403020204" pitchFamily="34" charset="0"/>
              </a:rPr>
              <a:t>study by </a:t>
            </a:r>
            <a:r>
              <a:rPr lang="en-GB" sz="1100" dirty="0">
                <a:solidFill>
                  <a:schemeClr val="bg1"/>
                </a:solidFill>
                <a:latin typeface="Source Sans Pro" panose="020B0503030403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Rivera Donoso &amp; Mierau, 2025</a:t>
            </a:r>
            <a:r>
              <a:rPr lang="en-GB" sz="1100" dirty="0">
                <a:solidFill>
                  <a:schemeClr val="bg1"/>
                </a:solidFill>
                <a:latin typeface="Source Sans Pro" panose="020B0503030403020204" pitchFamily="34" charset="0"/>
              </a:rPr>
              <a:t> - translated</a:t>
            </a:r>
            <a:r>
              <a:rPr lang="en-GB" sz="1100" dirty="0">
                <a:latin typeface="Source Sans Pro" panose="020B0503030403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71343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>
          <a:extLst>
            <a:ext uri="{FF2B5EF4-FFF2-40B4-BE49-F238E27FC236}">
              <a16:creationId xmlns:a16="http://schemas.microsoft.com/office/drawing/2014/main" id="{31BC2F21-B7FA-C7E5-26D0-25B77B937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>
            <a:extLst>
              <a:ext uri="{FF2B5EF4-FFF2-40B4-BE49-F238E27FC236}">
                <a16:creationId xmlns:a16="http://schemas.microsoft.com/office/drawing/2014/main" id="{C0145809-66DC-422D-FE13-57C4DCD834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05550" y="174950"/>
            <a:ext cx="8004900" cy="7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2) Identity, self-reflection and hope</a:t>
            </a:r>
            <a:endParaRPr dirty="0"/>
          </a:p>
        </p:txBody>
      </p:sp>
      <p:sp>
        <p:nvSpPr>
          <p:cNvPr id="89" name="Google Shape;89;p17">
            <a:extLst>
              <a:ext uri="{FF2B5EF4-FFF2-40B4-BE49-F238E27FC236}">
                <a16:creationId xmlns:a16="http://schemas.microsoft.com/office/drawing/2014/main" id="{B054D0C8-96D7-75FC-1F62-5C0BDCCDF3E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1455" y="1928449"/>
            <a:ext cx="8190116" cy="279136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 lang="en-GB" sz="1250" dirty="0">
              <a:solidFill>
                <a:schemeClr val="dk1"/>
              </a:solidFill>
              <a:latin typeface="Source Sans Pro" panose="020B0503030403020204" pitchFamily="34" charset="0"/>
            </a:endParaRPr>
          </a:p>
          <a:p>
            <a:pPr marL="114300" lvl="0" indent="0">
              <a:lnSpc>
                <a:spcPct val="100000"/>
              </a:lnSpc>
              <a:buNone/>
            </a:pPr>
            <a:r>
              <a:rPr lang="en-US" sz="1600" b="1" kern="1200" dirty="0">
                <a:solidFill>
                  <a:srgbClr val="005F6B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→ </a:t>
            </a:r>
            <a:r>
              <a:rPr lang="en-GB" sz="1600" dirty="0">
                <a:solidFill>
                  <a:schemeClr val="dk1"/>
                </a:solidFill>
                <a:latin typeface="Source Sans Pro" panose="020B0503030403020204" pitchFamily="34" charset="0"/>
              </a:rPr>
              <a:t>Concept of books as “mirrors, windows and sliding glass doors</a:t>
            </a:r>
            <a:r>
              <a:rPr lang="en-GB" sz="1600" dirty="0">
                <a:solidFill>
                  <a:schemeClr val="tx1"/>
                </a:solidFill>
                <a:latin typeface="Source Sans Pro" panose="020B0503030403020204" pitchFamily="34" charset="0"/>
              </a:rPr>
              <a:t>” (</a:t>
            </a:r>
            <a:r>
              <a:rPr lang="en-GB" sz="1600" dirty="0">
                <a:solidFill>
                  <a:schemeClr val="tx1"/>
                </a:solidFill>
                <a:latin typeface="Source Sans Pro" panose="020B0503030403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Bishop, 1990</a:t>
            </a:r>
            <a:r>
              <a:rPr lang="en-GB" sz="1600" dirty="0">
                <a:solidFill>
                  <a:schemeClr val="dk1"/>
                </a:solidFill>
                <a:latin typeface="Source Sans Pro" panose="020B0503030403020204" pitchFamily="34" charset="0"/>
              </a:rPr>
              <a:t>)</a:t>
            </a:r>
          </a:p>
          <a:p>
            <a:pPr marL="114300" lvl="0" indent="0">
              <a:lnSpc>
                <a:spcPct val="100000"/>
              </a:lnSpc>
              <a:buNone/>
            </a:pPr>
            <a:endParaRPr lang="en-GB" sz="1600" dirty="0">
              <a:solidFill>
                <a:schemeClr val="dk1"/>
              </a:solidFill>
              <a:latin typeface="Source Sans Pro" panose="020B0503030403020204" pitchFamily="34" charset="0"/>
            </a:endParaRPr>
          </a:p>
          <a:p>
            <a:pPr marL="114300" lvl="0" indent="0">
              <a:lnSpc>
                <a:spcPct val="100000"/>
              </a:lnSpc>
              <a:buNone/>
            </a:pPr>
            <a:r>
              <a:rPr lang="en-US" sz="1600" b="1" kern="1200" dirty="0">
                <a:solidFill>
                  <a:srgbClr val="005F6B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→ </a:t>
            </a:r>
            <a:r>
              <a:rPr lang="en-GB" sz="1600" dirty="0">
                <a:latin typeface="Source Sans Pro" panose="020B0503030403020204" pitchFamily="34" charset="0"/>
              </a:rPr>
              <a:t>Literature can create opportunities for narrative reflection, helping people to think differently about their own experiences and future aspirations, and to make sense of their lives </a:t>
            </a:r>
            <a:r>
              <a:rPr lang="en-GB" sz="1600" dirty="0">
                <a:solidFill>
                  <a:schemeClr val="tx1"/>
                </a:solidFill>
                <a:latin typeface="Source Sans Pro" panose="020B0503030403020204" pitchFamily="34" charset="0"/>
              </a:rPr>
              <a:t>(</a:t>
            </a:r>
            <a:r>
              <a:rPr lang="en-GB" sz="1600" dirty="0">
                <a:solidFill>
                  <a:schemeClr val="tx1"/>
                </a:solidFill>
                <a:latin typeface="Source Sans Pro" panose="020B0503030403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Sweeney, 2010</a:t>
            </a:r>
            <a:r>
              <a:rPr lang="en-GB" sz="1600" dirty="0">
                <a:solidFill>
                  <a:schemeClr val="tx1"/>
                </a:solidFill>
                <a:latin typeface="Source Sans Pro" panose="020B0503030403020204" pitchFamily="34" charset="0"/>
              </a:rPr>
              <a:t>; </a:t>
            </a:r>
            <a:r>
              <a:rPr lang="en-GB" sz="1600" dirty="0">
                <a:solidFill>
                  <a:schemeClr val="tx1"/>
                </a:solidFill>
                <a:latin typeface="Source Sans Pro" panose="020B0503030403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Liebling et al., 2022</a:t>
            </a:r>
            <a:r>
              <a:rPr lang="en-GB" sz="1600" dirty="0">
                <a:solidFill>
                  <a:schemeClr val="tx1"/>
                </a:solidFill>
                <a:latin typeface="Source Sans Pro" panose="020B0503030403020204" pitchFamily="34" charset="0"/>
              </a:rPr>
              <a:t>)</a:t>
            </a:r>
          </a:p>
          <a:p>
            <a:pPr marL="114300" lvl="0" indent="0">
              <a:lnSpc>
                <a:spcPct val="100000"/>
              </a:lnSpc>
              <a:buNone/>
            </a:pPr>
            <a:endParaRPr lang="en-GB" sz="1600" dirty="0">
              <a:latin typeface="Source Sans Pro" panose="020B0503030403020204" pitchFamily="34" charset="0"/>
            </a:endParaRPr>
          </a:p>
          <a:p>
            <a:pPr marL="114300" indent="0">
              <a:buNone/>
            </a:pPr>
            <a:r>
              <a:rPr lang="en-US" sz="1600" b="1" kern="1200" dirty="0">
                <a:solidFill>
                  <a:srgbClr val="005F6B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→ </a:t>
            </a:r>
            <a:r>
              <a:rPr lang="en-GB" sz="1600" dirty="0">
                <a:latin typeface="Source Sans Pro" panose="020B0503030403020204" pitchFamily="34" charset="0"/>
              </a:rPr>
              <a:t>Engaging with literature in combination with creative writing activities can help people to reflect critically on themes related to their own lives </a:t>
            </a:r>
            <a:r>
              <a:rPr lang="en-GB" sz="1600" dirty="0">
                <a:solidFill>
                  <a:schemeClr val="tx1"/>
                </a:solidFill>
                <a:latin typeface="Source Sans Pro" panose="020B0503030403020204" pitchFamily="34" charset="0"/>
              </a:rPr>
              <a:t>and the world around them (</a:t>
            </a:r>
            <a:r>
              <a:rPr lang="en-GB" sz="1600" dirty="0">
                <a:solidFill>
                  <a:schemeClr val="tx1"/>
                </a:solidFill>
                <a:latin typeface="Source Sans Pro" panose="020B0503030403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Metcalf &amp; Skinner, 2023</a:t>
            </a:r>
            <a:r>
              <a:rPr lang="en-GB" sz="1600" dirty="0">
                <a:solidFill>
                  <a:schemeClr val="tx1"/>
                </a:solidFill>
                <a:latin typeface="Source Sans Pro" panose="020B0503030403020204" pitchFamily="34" charset="0"/>
              </a:rPr>
              <a:t>; </a:t>
            </a:r>
            <a:r>
              <a:rPr lang="en-GB" sz="1600" dirty="0">
                <a:solidFill>
                  <a:schemeClr val="tx1"/>
                </a:solidFill>
                <a:latin typeface="Source Sans Pro" panose="020B0503030403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Burkinshaw &amp; Metcalf, 2026</a:t>
            </a:r>
            <a:r>
              <a:rPr lang="en-GB" sz="1600" dirty="0">
                <a:solidFill>
                  <a:schemeClr val="tx1"/>
                </a:solidFill>
                <a:latin typeface="Source Sans Pro" panose="020B0503030403020204" pitchFamily="34" charset="0"/>
              </a:rPr>
              <a:t>)</a:t>
            </a:r>
          </a:p>
        </p:txBody>
      </p:sp>
      <p:sp>
        <p:nvSpPr>
          <p:cNvPr id="90" name="Google Shape;90;p17">
            <a:extLst>
              <a:ext uri="{FF2B5EF4-FFF2-40B4-BE49-F238E27FC236}">
                <a16:creationId xmlns:a16="http://schemas.microsoft.com/office/drawing/2014/main" id="{05F593D0-09D3-DAF3-B0EA-C909D196C2A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44334" y="474572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E856F40-A8BC-8ACA-6637-A46BB2B73A70}"/>
              </a:ext>
            </a:extLst>
          </p:cNvPr>
          <p:cNvSpPr/>
          <p:nvPr/>
        </p:nvSpPr>
        <p:spPr>
          <a:xfrm>
            <a:off x="438277" y="1093778"/>
            <a:ext cx="7931716" cy="799892"/>
          </a:xfrm>
          <a:prstGeom prst="roundRect">
            <a:avLst/>
          </a:prstGeom>
          <a:solidFill>
            <a:srgbClr val="72998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0">
              <a:buNone/>
            </a:pPr>
            <a:r>
              <a:rPr lang="en-GB" sz="1600" dirty="0">
                <a:latin typeface="Source Sans Pro" panose="020B0503030403020204" pitchFamily="34" charset="0"/>
              </a:rPr>
              <a:t>“…reading activities present an opportunity to be re-associated with a positive aspect of their identity” (</a:t>
            </a:r>
            <a:r>
              <a:rPr lang="en-GB" sz="1600" dirty="0">
                <a:solidFill>
                  <a:schemeClr val="bg1"/>
                </a:solidFill>
                <a:latin typeface="Source Sans Pro" panose="020B0503030403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Sirisena et al., 2025</a:t>
            </a:r>
            <a:r>
              <a:rPr lang="en-GB" sz="1600" dirty="0">
                <a:solidFill>
                  <a:schemeClr val="bg1"/>
                </a:solidFill>
                <a:latin typeface="Source Sans Pro" panose="020B0503030403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4077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>
          <a:extLst>
            <a:ext uri="{FF2B5EF4-FFF2-40B4-BE49-F238E27FC236}">
              <a16:creationId xmlns:a16="http://schemas.microsoft.com/office/drawing/2014/main" id="{381CB2D4-7E3B-B9D0-D27D-962B4D11E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>
            <a:extLst>
              <a:ext uri="{FF2B5EF4-FFF2-40B4-BE49-F238E27FC236}">
                <a16:creationId xmlns:a16="http://schemas.microsoft.com/office/drawing/2014/main" id="{DE43D471-2CAC-DDC2-EAE1-A311AB73028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05550" y="174950"/>
            <a:ext cx="8004900" cy="7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3) Family relationships</a:t>
            </a:r>
            <a:endParaRPr dirty="0"/>
          </a:p>
        </p:txBody>
      </p:sp>
      <p:sp>
        <p:nvSpPr>
          <p:cNvPr id="90" name="Google Shape;90;p17">
            <a:extLst>
              <a:ext uri="{FF2B5EF4-FFF2-40B4-BE49-F238E27FC236}">
                <a16:creationId xmlns:a16="http://schemas.microsoft.com/office/drawing/2014/main" id="{7C788CF9-83A1-E088-95B7-1AF9A15515E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44334" y="474572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46C9A4-3656-B765-3DF6-78376EAFC960}"/>
              </a:ext>
            </a:extLst>
          </p:cNvPr>
          <p:cNvSpPr txBox="1"/>
          <p:nvPr/>
        </p:nvSpPr>
        <p:spPr>
          <a:xfrm>
            <a:off x="305550" y="1187267"/>
            <a:ext cx="50693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b="1" kern="1200" dirty="0">
                <a:solidFill>
                  <a:srgbClr val="005F6B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→</a:t>
            </a:r>
            <a:r>
              <a:rPr lang="en-GB" sz="1350" b="1" kern="1200" dirty="0">
                <a:solidFill>
                  <a:schemeClr val="tx1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350" kern="1200" dirty="0">
                <a:solidFill>
                  <a:schemeClr val="tx1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Contact with family can “encourage self-belief and engender hope in the possibility of change” (HM Inspectorate of Probation, 2021)</a:t>
            </a:r>
            <a:endParaRPr lang="en-GB" sz="1350" b="1" kern="1200" dirty="0">
              <a:solidFill>
                <a:schemeClr val="tx1"/>
              </a:solidFill>
              <a:latin typeface="Source Sans Pro" panose="020B0503030403020204" pitchFamily="34" charset="0"/>
              <a:ea typeface="Calibri" pitchFamily="34" charset="-122"/>
              <a:cs typeface="Calibri" pitchFamily="34" charset="-120"/>
            </a:endParaRPr>
          </a:p>
          <a:p>
            <a:endParaRPr lang="en-GB" sz="1350" b="1" kern="1200" dirty="0">
              <a:solidFill>
                <a:schemeClr val="tx1"/>
              </a:solidFill>
              <a:latin typeface="Source Sans Pro" panose="020B0503030403020204" pitchFamily="34" charset="0"/>
              <a:ea typeface="Calibri" pitchFamily="34" charset="-122"/>
              <a:cs typeface="Calibri" pitchFamily="34" charset="-120"/>
            </a:endParaRPr>
          </a:p>
          <a:p>
            <a:r>
              <a:rPr lang="en-US" sz="1350" b="1" kern="1200" dirty="0">
                <a:solidFill>
                  <a:srgbClr val="005F6B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→</a:t>
            </a:r>
            <a:r>
              <a:rPr lang="en-GB" sz="1350" b="1" kern="1200" dirty="0">
                <a:solidFill>
                  <a:schemeClr val="tx1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350" dirty="0">
                <a:solidFill>
                  <a:schemeClr val="tx1"/>
                </a:solidFill>
                <a:latin typeface="Source Sans Pro" panose="020B0503030403020204" pitchFamily="34" charset="0"/>
              </a:rPr>
              <a:t>Family reading initiatives strengthen parent-child bonds and improve feelings of connectedness during incarceration (Prins et al., 2020; McLeod et al., 2021; Roberson et al., 2024)</a:t>
            </a:r>
          </a:p>
          <a:p>
            <a:endParaRPr lang="en-GB" sz="1350" dirty="0">
              <a:solidFill>
                <a:schemeClr val="tx1"/>
              </a:solidFill>
              <a:latin typeface="Source Sans Pro" panose="020B0503030403020204" pitchFamily="34" charset="0"/>
            </a:endParaRPr>
          </a:p>
          <a:p>
            <a:r>
              <a:rPr lang="en-US" sz="1350" b="1" kern="1200" dirty="0">
                <a:solidFill>
                  <a:srgbClr val="005F6B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→ </a:t>
            </a:r>
            <a:r>
              <a:rPr lang="en-GB" sz="1350" dirty="0">
                <a:solidFill>
                  <a:schemeClr val="tx1"/>
                </a:solidFill>
                <a:latin typeface="Source Sans Pro" panose="020B0503030403020204" pitchFamily="34" charset="0"/>
              </a:rPr>
              <a:t>They can enhance parental involvement in their children’s literacy practices and their awareness of children’s development (Finlay, 2014; Nutbrown et al., 2019)</a:t>
            </a:r>
          </a:p>
          <a:p>
            <a:endParaRPr lang="en-GB" sz="1350" dirty="0">
              <a:solidFill>
                <a:schemeClr val="tx1"/>
              </a:solidFill>
              <a:latin typeface="Source Sans Pro" panose="020B0503030403020204" pitchFamily="34" charset="0"/>
            </a:endParaRPr>
          </a:p>
          <a:p>
            <a:r>
              <a:rPr lang="en-US" sz="1350" b="1" kern="1200" dirty="0">
                <a:solidFill>
                  <a:srgbClr val="005F6B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→ </a:t>
            </a:r>
            <a:r>
              <a:rPr lang="en-GB" sz="1350" dirty="0">
                <a:solidFill>
                  <a:schemeClr val="tx1"/>
                </a:solidFill>
                <a:latin typeface="Source Sans Pro" panose="020B0503030403020204" pitchFamily="34" charset="0"/>
              </a:rPr>
              <a:t>They can reinforce a sense of parental identity (Finlay &amp; Bates, 2018; Brown et al., 2019)</a:t>
            </a:r>
          </a:p>
          <a:p>
            <a:endParaRPr lang="en-GB" sz="1350" dirty="0">
              <a:solidFill>
                <a:schemeClr val="tx1"/>
              </a:solidFill>
              <a:latin typeface="Source Sans Pro" panose="020B0503030403020204" pitchFamily="34" charset="0"/>
            </a:endParaRPr>
          </a:p>
          <a:p>
            <a:r>
              <a:rPr lang="en-US" sz="1350" b="1" kern="1200" dirty="0">
                <a:solidFill>
                  <a:srgbClr val="005F6B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→ </a:t>
            </a:r>
            <a:r>
              <a:rPr lang="en-US" sz="1350" kern="1200" dirty="0">
                <a:solidFill>
                  <a:schemeClr val="tx1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Reading can provide talking points and a way of discussing difficult emotions and topics indirectly (</a:t>
            </a:r>
            <a:r>
              <a:rPr lang="en-US" sz="1350" kern="1200" dirty="0">
                <a:solidFill>
                  <a:schemeClr val="tx1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Bashford &amp; Turvey, 2025</a:t>
            </a:r>
            <a:r>
              <a:rPr lang="en-US" sz="1350" kern="1200" dirty="0">
                <a:solidFill>
                  <a:schemeClr val="tx1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1350" b="1" kern="1200" dirty="0">
              <a:solidFill>
                <a:schemeClr val="tx1"/>
              </a:solidFill>
              <a:latin typeface="Source Sans Pro" panose="020B0503030403020204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E9EA95D-B66A-4EE2-683C-3AA341DDBF8A}"/>
              </a:ext>
            </a:extLst>
          </p:cNvPr>
          <p:cNvSpPr/>
          <p:nvPr/>
        </p:nvSpPr>
        <p:spPr>
          <a:xfrm>
            <a:off x="5640947" y="1522773"/>
            <a:ext cx="3077737" cy="2491666"/>
          </a:xfrm>
          <a:prstGeom prst="roundRect">
            <a:avLst/>
          </a:prstGeom>
          <a:solidFill>
            <a:srgbClr val="72998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300" dirty="0">
                <a:solidFill>
                  <a:schemeClr val="bg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“I just </a:t>
            </a:r>
            <a:r>
              <a:rPr lang="en-GB" sz="1300" dirty="0" err="1">
                <a:solidFill>
                  <a:schemeClr val="bg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wanna</a:t>
            </a:r>
            <a:r>
              <a:rPr lang="en-GB" sz="1300" dirty="0">
                <a:solidFill>
                  <a:schemeClr val="bg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be really honest in this space...I never once considered being a part of my children’s learning. That’s just Mom, that’s what Mom does...this is sort of revolutionizing me, that I could be part of my child’s learning and that my child will actually really appreciate that and understand that that’s part of how I love him.” </a:t>
            </a:r>
            <a:r>
              <a:rPr lang="en-GB" sz="1200" dirty="0">
                <a:solidFill>
                  <a:schemeClr val="bg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(Participant in Finlay, 2014)</a:t>
            </a:r>
            <a:endParaRPr lang="en-GB" sz="1300" dirty="0">
              <a:solidFill>
                <a:schemeClr val="bg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501537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877C6-8C9D-21B4-55BB-63AD9CA43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Creating the conditions for reading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2E413F-3DCA-39D3-920D-8570B66E594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  <p:sp>
        <p:nvSpPr>
          <p:cNvPr id="5" name="Shape 2">
            <a:extLst>
              <a:ext uri="{FF2B5EF4-FFF2-40B4-BE49-F238E27FC236}">
                <a16:creationId xmlns:a16="http://schemas.microsoft.com/office/drawing/2014/main" id="{95DCE2FC-CCE7-D015-0C78-0B0BAFA9ED68}"/>
              </a:ext>
            </a:extLst>
          </p:cNvPr>
          <p:cNvSpPr/>
          <p:nvPr/>
        </p:nvSpPr>
        <p:spPr>
          <a:xfrm>
            <a:off x="305550" y="1042406"/>
            <a:ext cx="4114800" cy="1737360"/>
          </a:xfrm>
          <a:prstGeom prst="rect">
            <a:avLst/>
          </a:prstGeom>
          <a:solidFill>
            <a:schemeClr val="tx2"/>
          </a:solidFill>
          <a:ln w="12700">
            <a:solidFill>
              <a:srgbClr val="D0D8E4"/>
            </a:solidFill>
            <a:prstDash val="solid"/>
          </a:ln>
          <a:effectLst>
            <a:outerShdw blurRad="1016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GB" dirty="0">
              <a:latin typeface="Source Sans Pro" panose="020B0503030403020204" pitchFamily="34" charset="0"/>
            </a:endParaRPr>
          </a:p>
        </p:txBody>
      </p:sp>
      <p:sp>
        <p:nvSpPr>
          <p:cNvPr id="6" name="Shape 3">
            <a:extLst>
              <a:ext uri="{FF2B5EF4-FFF2-40B4-BE49-F238E27FC236}">
                <a16:creationId xmlns:a16="http://schemas.microsoft.com/office/drawing/2014/main" id="{5C748B31-25E9-DA5F-F522-C89CB9CC990A}"/>
              </a:ext>
            </a:extLst>
          </p:cNvPr>
          <p:cNvSpPr/>
          <p:nvPr/>
        </p:nvSpPr>
        <p:spPr>
          <a:xfrm>
            <a:off x="305550" y="1042406"/>
            <a:ext cx="411480" cy="1737360"/>
          </a:xfrm>
          <a:prstGeom prst="rect">
            <a:avLst/>
          </a:prstGeom>
          <a:solidFill>
            <a:srgbClr val="1D7874"/>
          </a:solidFill>
          <a:ln w="12700">
            <a:solidFill>
              <a:srgbClr val="1D7874"/>
            </a:solidFill>
            <a:prstDash val="solid"/>
          </a:ln>
        </p:spPr>
        <p:txBody>
          <a:bodyPr/>
          <a:lstStyle/>
          <a:p>
            <a:endParaRPr lang="en-GB" dirty="0">
              <a:latin typeface="Source Sans Pro" panose="020B0503030403020204" pitchFamily="34" charset="0"/>
            </a:endParaRPr>
          </a:p>
        </p:txBody>
      </p:sp>
      <p:sp>
        <p:nvSpPr>
          <p:cNvPr id="7" name="Shape 4">
            <a:extLst>
              <a:ext uri="{FF2B5EF4-FFF2-40B4-BE49-F238E27FC236}">
                <a16:creationId xmlns:a16="http://schemas.microsoft.com/office/drawing/2014/main" id="{02F47320-C1B6-81E5-DA47-E642EC18FEED}"/>
              </a:ext>
            </a:extLst>
          </p:cNvPr>
          <p:cNvSpPr/>
          <p:nvPr/>
        </p:nvSpPr>
        <p:spPr>
          <a:xfrm>
            <a:off x="378702" y="1636766"/>
            <a:ext cx="274320" cy="27432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GB" dirty="0">
              <a:latin typeface="Source Sans Pro" panose="020B0503030403020204" pitchFamily="34" charset="0"/>
            </a:endParaRPr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6F7DF42F-3246-4481-A9EF-E6585EDDBB70}"/>
              </a:ext>
            </a:extLst>
          </p:cNvPr>
          <p:cNvSpPr/>
          <p:nvPr/>
        </p:nvSpPr>
        <p:spPr>
          <a:xfrm>
            <a:off x="378702" y="163676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D7874"/>
                </a:solidFill>
                <a:latin typeface="Source Sans Pro" panose="020B0503030403020204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100" dirty="0">
              <a:latin typeface="Source Sans Pro" panose="020B0503030403020204" pitchFamily="34" charset="0"/>
            </a:endParaRPr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35DF5B81-98D9-560C-21EB-DDA9E124ADDC}"/>
              </a:ext>
            </a:extLst>
          </p:cNvPr>
          <p:cNvSpPr/>
          <p:nvPr/>
        </p:nvSpPr>
        <p:spPr>
          <a:xfrm>
            <a:off x="854190" y="1179566"/>
            <a:ext cx="3429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D4F"/>
                </a:solidFill>
                <a:latin typeface="Source Sans Pro" panose="020B0503030403020204" pitchFamily="34" charset="0"/>
                <a:ea typeface="Georgia" pitchFamily="34" charset="-122"/>
                <a:cs typeface="Georgia" pitchFamily="34" charset="-120"/>
              </a:rPr>
              <a:t>Autonomy &amp; Choice</a:t>
            </a:r>
            <a:endParaRPr lang="en-US" sz="1500" dirty="0">
              <a:latin typeface="Source Sans Pro" panose="020B0503030403020204" pitchFamily="34" charset="0"/>
            </a:endParaRPr>
          </a:p>
        </p:txBody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7D2C507E-8240-9C34-C64E-DDE373CB8AE8}"/>
              </a:ext>
            </a:extLst>
          </p:cNvPr>
          <p:cNvSpPr/>
          <p:nvPr/>
        </p:nvSpPr>
        <p:spPr>
          <a:xfrm>
            <a:off x="854190" y="1591046"/>
            <a:ext cx="3429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80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Self-directed reading is fundamentally different to formal education. People must choose what, when and how they read.</a:t>
            </a:r>
            <a:endParaRPr lang="en-US" sz="1200" dirty="0">
              <a:latin typeface="Source Sans Pro" panose="020B0503030403020204" pitchFamily="34" charset="0"/>
            </a:endParaRPr>
          </a:p>
        </p:txBody>
      </p:sp>
      <p:sp>
        <p:nvSpPr>
          <p:cNvPr id="11" name="Shape 8">
            <a:extLst>
              <a:ext uri="{FF2B5EF4-FFF2-40B4-BE49-F238E27FC236}">
                <a16:creationId xmlns:a16="http://schemas.microsoft.com/office/drawing/2014/main" id="{EE751112-58EC-9A4D-60EA-44FD53D0447E}"/>
              </a:ext>
            </a:extLst>
          </p:cNvPr>
          <p:cNvSpPr/>
          <p:nvPr/>
        </p:nvSpPr>
        <p:spPr>
          <a:xfrm>
            <a:off x="4786110" y="1042406"/>
            <a:ext cx="4114800" cy="1737360"/>
          </a:xfrm>
          <a:prstGeom prst="rect">
            <a:avLst/>
          </a:prstGeom>
          <a:solidFill>
            <a:schemeClr val="tx2"/>
          </a:solidFill>
          <a:ln w="12700">
            <a:solidFill>
              <a:srgbClr val="D0D8E4"/>
            </a:solidFill>
            <a:prstDash val="solid"/>
          </a:ln>
          <a:effectLst>
            <a:outerShdw blurRad="1016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GB" dirty="0"/>
          </a:p>
        </p:txBody>
      </p:sp>
      <p:sp>
        <p:nvSpPr>
          <p:cNvPr id="12" name="Shape 9">
            <a:extLst>
              <a:ext uri="{FF2B5EF4-FFF2-40B4-BE49-F238E27FC236}">
                <a16:creationId xmlns:a16="http://schemas.microsoft.com/office/drawing/2014/main" id="{6B9C0B9C-C26B-F077-AB50-8AA9207235F8}"/>
              </a:ext>
            </a:extLst>
          </p:cNvPr>
          <p:cNvSpPr/>
          <p:nvPr/>
        </p:nvSpPr>
        <p:spPr>
          <a:xfrm>
            <a:off x="4786110" y="1042406"/>
            <a:ext cx="411480" cy="17373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 dirty="0">
              <a:latin typeface="Source Sans Pro" panose="020B0503030403020204" pitchFamily="34" charset="0"/>
            </a:endParaRPr>
          </a:p>
        </p:txBody>
      </p:sp>
      <p:sp>
        <p:nvSpPr>
          <p:cNvPr id="13" name="Shape 10">
            <a:extLst>
              <a:ext uri="{FF2B5EF4-FFF2-40B4-BE49-F238E27FC236}">
                <a16:creationId xmlns:a16="http://schemas.microsoft.com/office/drawing/2014/main" id="{95DB692B-9CB3-B380-9618-F4C317608385}"/>
              </a:ext>
            </a:extLst>
          </p:cNvPr>
          <p:cNvSpPr/>
          <p:nvPr/>
        </p:nvSpPr>
        <p:spPr>
          <a:xfrm>
            <a:off x="4859262" y="1636766"/>
            <a:ext cx="274320" cy="27432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GB" dirty="0">
              <a:latin typeface="Source Sans Pro" panose="020B0503030403020204" pitchFamily="34" charset="0"/>
            </a:endParaRPr>
          </a:p>
        </p:txBody>
      </p:sp>
      <p:sp>
        <p:nvSpPr>
          <p:cNvPr id="14" name="Text 11">
            <a:extLst>
              <a:ext uri="{FF2B5EF4-FFF2-40B4-BE49-F238E27FC236}">
                <a16:creationId xmlns:a16="http://schemas.microsoft.com/office/drawing/2014/main" id="{6A51E225-A179-8507-A18D-BA7416593BD6}"/>
              </a:ext>
            </a:extLst>
          </p:cNvPr>
          <p:cNvSpPr/>
          <p:nvPr/>
        </p:nvSpPr>
        <p:spPr>
          <a:xfrm>
            <a:off x="4859262" y="163676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  <a:latin typeface="Source Sans Pro" panose="020B0503030403020204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100" dirty="0">
              <a:latin typeface="Source Sans Pro" panose="020B0503030403020204" pitchFamily="34" charset="0"/>
            </a:endParaRPr>
          </a:p>
        </p:txBody>
      </p:sp>
      <p:sp>
        <p:nvSpPr>
          <p:cNvPr id="15" name="Text 12">
            <a:extLst>
              <a:ext uri="{FF2B5EF4-FFF2-40B4-BE49-F238E27FC236}">
                <a16:creationId xmlns:a16="http://schemas.microsoft.com/office/drawing/2014/main" id="{5415DA95-7B22-F46A-A4DE-F341A418CCBE}"/>
              </a:ext>
            </a:extLst>
          </p:cNvPr>
          <p:cNvSpPr/>
          <p:nvPr/>
        </p:nvSpPr>
        <p:spPr>
          <a:xfrm>
            <a:off x="5334750" y="1179566"/>
            <a:ext cx="3429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D4F"/>
                </a:solidFill>
                <a:latin typeface="Source Sans Pro" panose="020B0503030403020204" pitchFamily="34" charset="0"/>
                <a:ea typeface="Georgia" pitchFamily="34" charset="-122"/>
                <a:cs typeface="Georgia" pitchFamily="34" charset="-120"/>
              </a:rPr>
              <a:t>Access</a:t>
            </a:r>
            <a:endParaRPr lang="en-US" sz="1500" dirty="0">
              <a:latin typeface="Source Sans Pro" panose="020B0503030403020204" pitchFamily="34" charset="0"/>
            </a:endParaRPr>
          </a:p>
        </p:txBody>
      </p:sp>
      <p:sp>
        <p:nvSpPr>
          <p:cNvPr id="16" name="Text 13">
            <a:extLst>
              <a:ext uri="{FF2B5EF4-FFF2-40B4-BE49-F238E27FC236}">
                <a16:creationId xmlns:a16="http://schemas.microsoft.com/office/drawing/2014/main" id="{6AEBB804-0EA3-87AD-D1BD-70DCD0A57A27}"/>
              </a:ext>
            </a:extLst>
          </p:cNvPr>
          <p:cNvSpPr/>
          <p:nvPr/>
        </p:nvSpPr>
        <p:spPr>
          <a:xfrm>
            <a:off x="5334750" y="1591046"/>
            <a:ext cx="3429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80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Access to varied and accessible reading material, libraries and skilled staff who can promote and support reading.</a:t>
            </a:r>
            <a:endParaRPr lang="en-US" sz="1200" dirty="0">
              <a:latin typeface="Source Sans Pro" panose="020B0503030403020204" pitchFamily="34" charset="0"/>
            </a:endParaRPr>
          </a:p>
        </p:txBody>
      </p:sp>
      <p:sp>
        <p:nvSpPr>
          <p:cNvPr id="17" name="Shape 14">
            <a:extLst>
              <a:ext uri="{FF2B5EF4-FFF2-40B4-BE49-F238E27FC236}">
                <a16:creationId xmlns:a16="http://schemas.microsoft.com/office/drawing/2014/main" id="{81C2BFCF-1B6C-FAFA-E4E2-86D6D8C9082A}"/>
              </a:ext>
            </a:extLst>
          </p:cNvPr>
          <p:cNvSpPr/>
          <p:nvPr/>
        </p:nvSpPr>
        <p:spPr>
          <a:xfrm>
            <a:off x="305550" y="3008366"/>
            <a:ext cx="4114800" cy="1737360"/>
          </a:xfrm>
          <a:prstGeom prst="rect">
            <a:avLst/>
          </a:prstGeom>
          <a:solidFill>
            <a:schemeClr val="tx2"/>
          </a:solidFill>
          <a:ln w="12700">
            <a:solidFill>
              <a:srgbClr val="D0D8E4"/>
            </a:solidFill>
            <a:prstDash val="solid"/>
          </a:ln>
          <a:effectLst>
            <a:outerShdw blurRad="1016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GB" dirty="0">
              <a:latin typeface="Source Sans Pro" panose="020B0503030403020204" pitchFamily="34" charset="0"/>
            </a:endParaRPr>
          </a:p>
        </p:txBody>
      </p:sp>
      <p:sp>
        <p:nvSpPr>
          <p:cNvPr id="18" name="Shape 15">
            <a:extLst>
              <a:ext uri="{FF2B5EF4-FFF2-40B4-BE49-F238E27FC236}">
                <a16:creationId xmlns:a16="http://schemas.microsoft.com/office/drawing/2014/main" id="{35D1D47A-60ED-A177-3DC1-099AC0DA5438}"/>
              </a:ext>
            </a:extLst>
          </p:cNvPr>
          <p:cNvSpPr/>
          <p:nvPr/>
        </p:nvSpPr>
        <p:spPr>
          <a:xfrm>
            <a:off x="305550" y="3008366"/>
            <a:ext cx="411480" cy="1737360"/>
          </a:xfrm>
          <a:prstGeom prst="rect">
            <a:avLst/>
          </a:prstGeom>
          <a:solidFill>
            <a:srgbClr val="5C8A7A"/>
          </a:solidFill>
          <a:ln w="12700">
            <a:solidFill>
              <a:srgbClr val="5C8A7A"/>
            </a:solidFill>
            <a:prstDash val="solid"/>
          </a:ln>
        </p:spPr>
        <p:txBody>
          <a:bodyPr/>
          <a:lstStyle/>
          <a:p>
            <a:endParaRPr lang="en-GB" dirty="0">
              <a:latin typeface="Source Sans Pro" panose="020B0503030403020204" pitchFamily="34" charset="0"/>
            </a:endParaRPr>
          </a:p>
        </p:txBody>
      </p:sp>
      <p:sp>
        <p:nvSpPr>
          <p:cNvPr id="19" name="Shape 16">
            <a:extLst>
              <a:ext uri="{FF2B5EF4-FFF2-40B4-BE49-F238E27FC236}">
                <a16:creationId xmlns:a16="http://schemas.microsoft.com/office/drawing/2014/main" id="{08C1CAE3-9462-A5B5-24AB-DEEDD6A7CC38}"/>
              </a:ext>
            </a:extLst>
          </p:cNvPr>
          <p:cNvSpPr/>
          <p:nvPr/>
        </p:nvSpPr>
        <p:spPr>
          <a:xfrm>
            <a:off x="378702" y="3602726"/>
            <a:ext cx="274320" cy="27432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GB" dirty="0">
              <a:latin typeface="Source Sans Pro" panose="020B0503030403020204" pitchFamily="34" charset="0"/>
            </a:endParaRPr>
          </a:p>
        </p:txBody>
      </p:sp>
      <p:sp>
        <p:nvSpPr>
          <p:cNvPr id="20" name="Text 17">
            <a:extLst>
              <a:ext uri="{FF2B5EF4-FFF2-40B4-BE49-F238E27FC236}">
                <a16:creationId xmlns:a16="http://schemas.microsoft.com/office/drawing/2014/main" id="{EBFCE184-7FFA-87D0-780D-997ADE203C90}"/>
              </a:ext>
            </a:extLst>
          </p:cNvPr>
          <p:cNvSpPr/>
          <p:nvPr/>
        </p:nvSpPr>
        <p:spPr>
          <a:xfrm>
            <a:off x="378702" y="360272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5C8A7A"/>
                </a:solidFill>
                <a:latin typeface="Source Sans Pro" panose="020B0503030403020204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100" dirty="0">
              <a:latin typeface="Source Sans Pro" panose="020B0503030403020204" pitchFamily="34" charset="0"/>
            </a:endParaRPr>
          </a:p>
        </p:txBody>
      </p:sp>
      <p:sp>
        <p:nvSpPr>
          <p:cNvPr id="21" name="Text 18">
            <a:extLst>
              <a:ext uri="{FF2B5EF4-FFF2-40B4-BE49-F238E27FC236}">
                <a16:creationId xmlns:a16="http://schemas.microsoft.com/office/drawing/2014/main" id="{1C5BDA42-BB89-186D-8BBD-4EFC113265FA}"/>
              </a:ext>
            </a:extLst>
          </p:cNvPr>
          <p:cNvSpPr/>
          <p:nvPr/>
        </p:nvSpPr>
        <p:spPr>
          <a:xfrm>
            <a:off x="854190" y="3145526"/>
            <a:ext cx="3429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D4F"/>
                </a:solidFill>
                <a:latin typeface="Source Sans Pro" panose="020B0503030403020204" pitchFamily="34" charset="0"/>
                <a:ea typeface="Georgia" pitchFamily="34" charset="-122"/>
                <a:cs typeface="Georgia" pitchFamily="34" charset="-120"/>
              </a:rPr>
              <a:t>Peer support</a:t>
            </a:r>
            <a:endParaRPr lang="en-US" sz="1500" dirty="0">
              <a:latin typeface="Source Sans Pro" panose="020B0503030403020204" pitchFamily="34" charset="0"/>
            </a:endParaRPr>
          </a:p>
        </p:txBody>
      </p:sp>
      <p:sp>
        <p:nvSpPr>
          <p:cNvPr id="22" name="Text 19">
            <a:extLst>
              <a:ext uri="{FF2B5EF4-FFF2-40B4-BE49-F238E27FC236}">
                <a16:creationId xmlns:a16="http://schemas.microsoft.com/office/drawing/2014/main" id="{08D67FCE-5BEE-8C9F-70E6-4DF34A8C7735}"/>
              </a:ext>
            </a:extLst>
          </p:cNvPr>
          <p:cNvSpPr/>
          <p:nvPr/>
        </p:nvSpPr>
        <p:spPr>
          <a:xfrm>
            <a:off x="854190" y="3557006"/>
            <a:ext cx="3429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80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Empowering readers in prison to promote reading for pleasure, library visits and participation in reading groups.</a:t>
            </a:r>
            <a:endParaRPr lang="en-US" sz="1200" dirty="0">
              <a:latin typeface="Source Sans Pro" panose="020B0503030403020204" pitchFamily="34" charset="0"/>
            </a:endParaRPr>
          </a:p>
        </p:txBody>
      </p:sp>
      <p:sp>
        <p:nvSpPr>
          <p:cNvPr id="23" name="Shape 20">
            <a:extLst>
              <a:ext uri="{FF2B5EF4-FFF2-40B4-BE49-F238E27FC236}">
                <a16:creationId xmlns:a16="http://schemas.microsoft.com/office/drawing/2014/main" id="{AA7BD261-A53A-5029-01B8-AD3B4D7F7650}"/>
              </a:ext>
            </a:extLst>
          </p:cNvPr>
          <p:cNvSpPr/>
          <p:nvPr/>
        </p:nvSpPr>
        <p:spPr>
          <a:xfrm>
            <a:off x="4786110" y="3008366"/>
            <a:ext cx="4114800" cy="1737360"/>
          </a:xfrm>
          <a:prstGeom prst="rect">
            <a:avLst/>
          </a:prstGeom>
          <a:solidFill>
            <a:schemeClr val="tx2"/>
          </a:solidFill>
          <a:ln w="12700">
            <a:solidFill>
              <a:srgbClr val="D0D8E4"/>
            </a:solidFill>
            <a:prstDash val="solid"/>
          </a:ln>
          <a:effectLst>
            <a:outerShdw blurRad="1016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GB" dirty="0"/>
          </a:p>
        </p:txBody>
      </p:sp>
      <p:sp>
        <p:nvSpPr>
          <p:cNvPr id="24" name="Shape 21">
            <a:extLst>
              <a:ext uri="{FF2B5EF4-FFF2-40B4-BE49-F238E27FC236}">
                <a16:creationId xmlns:a16="http://schemas.microsoft.com/office/drawing/2014/main" id="{E6A529AC-7B8C-9E43-9FC3-38C68D5194CF}"/>
              </a:ext>
            </a:extLst>
          </p:cNvPr>
          <p:cNvSpPr/>
          <p:nvPr/>
        </p:nvSpPr>
        <p:spPr>
          <a:xfrm>
            <a:off x="4786110" y="3008366"/>
            <a:ext cx="411480" cy="1737360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n-GB" dirty="0">
              <a:latin typeface="Source Sans Pro" panose="020B0503030403020204" pitchFamily="34" charset="0"/>
            </a:endParaRPr>
          </a:p>
        </p:txBody>
      </p:sp>
      <p:sp>
        <p:nvSpPr>
          <p:cNvPr id="25" name="Shape 22">
            <a:extLst>
              <a:ext uri="{FF2B5EF4-FFF2-40B4-BE49-F238E27FC236}">
                <a16:creationId xmlns:a16="http://schemas.microsoft.com/office/drawing/2014/main" id="{833704F4-6999-5AE1-7D83-212408A50A4F}"/>
              </a:ext>
            </a:extLst>
          </p:cNvPr>
          <p:cNvSpPr/>
          <p:nvPr/>
        </p:nvSpPr>
        <p:spPr>
          <a:xfrm>
            <a:off x="4859262" y="3602726"/>
            <a:ext cx="274320" cy="27432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GB" dirty="0">
              <a:latin typeface="Source Sans Pro" panose="020B0503030403020204" pitchFamily="34" charset="0"/>
            </a:endParaRPr>
          </a:p>
        </p:txBody>
      </p:sp>
      <p:sp>
        <p:nvSpPr>
          <p:cNvPr id="26" name="Text 23">
            <a:extLst>
              <a:ext uri="{FF2B5EF4-FFF2-40B4-BE49-F238E27FC236}">
                <a16:creationId xmlns:a16="http://schemas.microsoft.com/office/drawing/2014/main" id="{2E8F05B5-73C2-DAF7-436E-34761B756138}"/>
              </a:ext>
            </a:extLst>
          </p:cNvPr>
          <p:cNvSpPr/>
          <p:nvPr/>
        </p:nvSpPr>
        <p:spPr>
          <a:xfrm>
            <a:off x="4859262" y="360272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7B5EA7"/>
                </a:solidFill>
                <a:latin typeface="Source Sans Pro" panose="020B0503030403020204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100" dirty="0">
              <a:latin typeface="Source Sans Pro" panose="020B0503030403020204" pitchFamily="34" charset="0"/>
            </a:endParaRPr>
          </a:p>
        </p:txBody>
      </p:sp>
      <p:sp>
        <p:nvSpPr>
          <p:cNvPr id="27" name="Text 24">
            <a:extLst>
              <a:ext uri="{FF2B5EF4-FFF2-40B4-BE49-F238E27FC236}">
                <a16:creationId xmlns:a16="http://schemas.microsoft.com/office/drawing/2014/main" id="{F59EE6D3-B04F-C0F4-84A0-47CFD34ACD96}"/>
              </a:ext>
            </a:extLst>
          </p:cNvPr>
          <p:cNvSpPr/>
          <p:nvPr/>
        </p:nvSpPr>
        <p:spPr>
          <a:xfrm>
            <a:off x="5334750" y="3145526"/>
            <a:ext cx="3429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D4F"/>
                </a:solidFill>
                <a:latin typeface="Source Sans Pro" panose="020B0503030403020204" pitchFamily="34" charset="0"/>
                <a:ea typeface="Georgia" pitchFamily="34" charset="-122"/>
                <a:cs typeface="Georgia" pitchFamily="34" charset="-120"/>
              </a:rPr>
              <a:t>Staff knowledge and advocacy</a:t>
            </a:r>
            <a:endParaRPr lang="en-US" sz="1500" dirty="0">
              <a:latin typeface="Source Sans Pro" panose="020B0503030403020204" pitchFamily="34" charset="0"/>
            </a:endParaRPr>
          </a:p>
        </p:txBody>
      </p:sp>
      <p:sp>
        <p:nvSpPr>
          <p:cNvPr id="28" name="Text 25">
            <a:extLst>
              <a:ext uri="{FF2B5EF4-FFF2-40B4-BE49-F238E27FC236}">
                <a16:creationId xmlns:a16="http://schemas.microsoft.com/office/drawing/2014/main" id="{86B43051-40DE-7F17-ADA1-92C47D8937CA}"/>
              </a:ext>
            </a:extLst>
          </p:cNvPr>
          <p:cNvSpPr/>
          <p:nvPr/>
        </p:nvSpPr>
        <p:spPr>
          <a:xfrm>
            <a:off x="5334750" y="3557006"/>
            <a:ext cx="3383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80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Cascading knowledge to all staff so they feel equipped to promote reading to people in their care.</a:t>
            </a:r>
          </a:p>
          <a:p>
            <a:pPr marL="0" indent="0">
              <a:buNone/>
            </a:pPr>
            <a:endParaRPr lang="en-US" sz="1200" dirty="0">
              <a:solidFill>
                <a:srgbClr val="4A6080"/>
              </a:solidFill>
              <a:latin typeface="Source Sans Pro" panose="020B0503030403020204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4A6080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en-US" sz="1200" dirty="0">
                <a:solidFill>
                  <a:srgbClr val="A0ABBB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Arts Council England, 2026</a:t>
            </a:r>
            <a:r>
              <a:rPr lang="en-US" sz="1200" dirty="0">
                <a:solidFill>
                  <a:srgbClr val="4A6080"/>
                </a:solidFill>
                <a:latin typeface="Source Sans Pro" panose="020B0503030403020204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1200" dirty="0">
              <a:latin typeface="Source Sans Pro" panose="020B0503030403020204" pitchFamily="34" charset="0"/>
            </a:endParaRPr>
          </a:p>
        </p:txBody>
      </p:sp>
      <p:pic>
        <p:nvPicPr>
          <p:cNvPr id="29" name="Graphic 28" descr="Star outline">
            <a:extLst>
              <a:ext uri="{FF2B5EF4-FFF2-40B4-BE49-F238E27FC236}">
                <a16:creationId xmlns:a16="http://schemas.microsoft.com/office/drawing/2014/main" id="{7CFEB950-090C-92A0-8651-4B98EE02E9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55090" y="264260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729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>
            <a:spLocks noGrp="1"/>
          </p:cNvSpPr>
          <p:nvPr>
            <p:ph type="title"/>
          </p:nvPr>
        </p:nvSpPr>
        <p:spPr>
          <a:xfrm>
            <a:off x="464650" y="1223900"/>
            <a:ext cx="5914500" cy="273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Thank you</a:t>
            </a:r>
            <a:br>
              <a:rPr lang="en" dirty="0"/>
            </a:br>
            <a:br>
              <a:rPr lang="en" sz="2000" dirty="0"/>
            </a:br>
            <a:r>
              <a:rPr lang="en" sz="2000" dirty="0"/>
              <a:t>Email: </a:t>
            </a:r>
            <a:r>
              <a:rPr lang="en-GB" sz="2000" dirty="0"/>
              <a:t>j</a:t>
            </a:r>
            <a:r>
              <a:rPr lang="en" sz="2000" dirty="0"/>
              <a:t>ayne.finlay@sheffield.ac.uk</a:t>
            </a:r>
            <a:endParaRPr sz="2000" dirty="0"/>
          </a:p>
        </p:txBody>
      </p:sp>
      <p:sp>
        <p:nvSpPr>
          <p:cNvPr id="69" name="Google Shape;69;p14"/>
          <p:cNvSpPr txBox="1">
            <a:spLocks noGrp="1"/>
          </p:cNvSpPr>
          <p:nvPr>
            <p:ph type="sldNum" idx="12"/>
          </p:nvPr>
        </p:nvSpPr>
        <p:spPr>
          <a:xfrm>
            <a:off x="8444334" y="474572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dk1"/>
                </a:solidFill>
              </a:rPr>
              <a:t>9</a:t>
            </a:fld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131E29"/>
      </a:dk1>
      <a:lt1>
        <a:srgbClr val="FFFFFF"/>
      </a:lt1>
      <a:dk2>
        <a:srgbClr val="440099"/>
      </a:dk2>
      <a:lt2>
        <a:srgbClr val="F3F3F3"/>
      </a:lt2>
      <a:accent1>
        <a:srgbClr val="005A8F"/>
      </a:accent1>
      <a:accent2>
        <a:srgbClr val="FF6371"/>
      </a:accent2>
      <a:accent3>
        <a:srgbClr val="C2E9F1"/>
      </a:accent3>
      <a:accent4>
        <a:srgbClr val="9ADBE8"/>
      </a:accent4>
      <a:accent5>
        <a:srgbClr val="981F92"/>
      </a:accent5>
      <a:accent6>
        <a:srgbClr val="663DB3"/>
      </a:accent6>
      <a:hlink>
        <a:srgbClr val="0000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3242</TotalTime>
  <Words>899</Words>
  <Application>Microsoft Office PowerPoint</Application>
  <PresentationFormat>On-screen Show (16:9)</PresentationFormat>
  <Paragraphs>84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Source Sans Pro</vt:lpstr>
      <vt:lpstr>Source Serif Pro</vt:lpstr>
      <vt:lpstr>Simple Light</vt:lpstr>
      <vt:lpstr>The power of reading in justice settings What does the evidence tell us?</vt:lpstr>
      <vt:lpstr>PowerPoint Presentation</vt:lpstr>
      <vt:lpstr>PowerPoint Presentation</vt:lpstr>
      <vt:lpstr>The value of reading</vt:lpstr>
      <vt:lpstr>1) Wellbeing</vt:lpstr>
      <vt:lpstr>2) Identity, self-reflection and hope</vt:lpstr>
      <vt:lpstr>3) Family relationships</vt:lpstr>
      <vt:lpstr>Creating the conditions for reading</vt:lpstr>
      <vt:lpstr>Thank you  Email: jayne.finlay@sheffield.ac.uk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Jayne Finlay</dc:creator>
  <cp:lastModifiedBy>Jayne Finlay</cp:lastModifiedBy>
  <cp:revision>32</cp:revision>
  <dcterms:modified xsi:type="dcterms:W3CDTF">2026-06-30T08:18:38Z</dcterms:modified>
</cp:coreProperties>
</file>