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64" r:id="rId5"/>
    <p:sldId id="277" r:id="rId6"/>
    <p:sldId id="276" r:id="rId7"/>
    <p:sldId id="278" r:id="rId8"/>
    <p:sldId id="281" r:id="rId9"/>
    <p:sldId id="279" r:id="rId10"/>
    <p:sldId id="266" r:id="rId11"/>
  </p:sldIdLst>
  <p:sldSz cx="12188825" cy="6858000"/>
  <p:notesSz cx="6858000" cy="9144000"/>
  <p:custShowLst>
    <p:custShow name="Custom Show 1" id="0">
      <p:sldLst>
        <p:sld r:id="rId7"/>
      </p:sldLst>
    </p:custShow>
  </p:custShowLst>
  <p:defaultTextStyle>
    <a:defPPr rtl="0">
      <a:defRPr lang="en-gb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9F023E-4E98-4C1A-A082-E643D0218ED9}" v="4" dt="2026-06-03T15:59:26.537"/>
  </p1510:revLst>
</p1510:revInfo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4" autoAdjust="0"/>
    <p:restoredTop sz="92325" autoAdjust="0"/>
  </p:normalViewPr>
  <p:slideViewPr>
    <p:cSldViewPr showGuides="1">
      <p:cViewPr varScale="1">
        <p:scale>
          <a:sx n="58" d="100"/>
          <a:sy n="58" d="100"/>
        </p:scale>
        <p:origin x="876" y="5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02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119837-5B71-4D44-BB01-DB0B084933C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 rtlCol="0"/>
        <a:lstStyle/>
        <a:p>
          <a:pPr rtl="0"/>
          <a:endParaRPr lang="en-US"/>
        </a:p>
      </dgm:t>
    </dgm:pt>
    <dgm:pt modelId="{ED5DCCC5-BCA8-4491-AA37-BAF153ECA184}" type="pres">
      <dgm:prSet presAssocID="{90119837-5B71-4D44-BB01-DB0B084933C8}" presName="linear" presStyleCnt="0">
        <dgm:presLayoutVars>
          <dgm:animLvl val="lvl"/>
          <dgm:resizeHandles val="exact"/>
        </dgm:presLayoutVars>
      </dgm:prSet>
      <dgm:spPr/>
    </dgm:pt>
  </dgm:ptLst>
  <dgm:cxnLst>
    <dgm:cxn modelId="{5BDE416F-F97E-4F73-BE1A-C12EA4F60682}" type="presOf" srcId="{90119837-5B71-4D44-BB01-DB0B084933C8}" destId="{ED5DCCC5-BCA8-4491-AA37-BAF153ECA1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C46FA63-D707-4B8C-96CC-B557CA336FCE}" type="datetime1">
              <a:rPr lang="en-GB" smtClean="0">
                <a:solidFill>
                  <a:schemeClr val="tx2"/>
                </a:solidFill>
              </a:rPr>
              <a:t>03/06/2026</a:t>
            </a:fld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en-GB" smtClean="0">
                <a:solidFill>
                  <a:schemeClr val="tx2"/>
                </a:solidFill>
              </a:rPr>
              <a:t>‹#›</a:t>
            </a:fld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3B178AC-64BE-41F2-A7AE-E34946EE79F8}" type="datetime1">
              <a:rPr lang="en-GB" noProof="0" smtClean="0"/>
              <a:pPr/>
              <a:t>03/06/2026</a:t>
            </a:fld>
            <a:endParaRPr lang="en-GB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GB" noProof="0" dirty="0"/>
              <a:t>Click to edit Master text styles</a:t>
            </a:r>
          </a:p>
          <a:p>
            <a:pPr lvl="1" rtl="0"/>
            <a:r>
              <a:rPr lang="en-GB" noProof="0" dirty="0"/>
              <a:t>Second level</a:t>
            </a:r>
          </a:p>
          <a:p>
            <a:pPr lvl="2" rtl="0"/>
            <a:r>
              <a:rPr lang="en-GB" noProof="0" dirty="0"/>
              <a:t>Third level</a:t>
            </a:r>
          </a:p>
          <a:p>
            <a:pPr lvl="3" rtl="0"/>
            <a:r>
              <a:rPr lang="en-GB" noProof="0" dirty="0"/>
              <a:t>Fourth level</a:t>
            </a:r>
          </a:p>
          <a:p>
            <a:pPr lvl="4" rtl="0"/>
            <a:r>
              <a:rPr lang="en-GB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2930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7382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983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5165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098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n-GB" smtClean="0"/>
              <a:pPr rtl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1366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n-GB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0C41E57-B869-4F93-A8CB-3B07FB29569D}" type="datetime1">
              <a:rPr lang="en-GB" noProof="0" smtClean="0"/>
              <a:pPr/>
              <a:t>03/06/2026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115EE6-DD38-46E5-A28F-7057CB4AE61C}" type="datetime1">
              <a:rPr lang="en-GB" noProof="0" smtClean="0"/>
              <a:pPr/>
              <a:t>03/06/2026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43BBB81-C700-4083-8127-E310BD1DC13C}" type="datetime1">
              <a:rPr lang="en-GB" noProof="0" smtClean="0"/>
              <a:pPr/>
              <a:t>03/06/2026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>
              <a:defRPr sz="5400" b="0" cap="none" baseline="0"/>
            </a:lvl1pPr>
          </a:lstStyle>
          <a:p>
            <a:pPr rtl="0"/>
            <a:r>
              <a:rPr lang="en-GB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7CAB8BD-5A87-4DB5-924A-8B2AB5CF8B74}" type="datetime1">
              <a:rPr lang="en-GB" noProof="0" smtClean="0"/>
              <a:pPr/>
              <a:t>03/06/2026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831163F-A609-4965-981E-2512858A6B0B}" type="datetime1">
              <a:rPr lang="en-GB" noProof="0" smtClean="0"/>
              <a:pPr/>
              <a:t>03/06/2026</a:t>
            </a:fld>
            <a:endParaRPr lang="en-GB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AAD07FA-60A0-4513-81AF-BDF95D9090DF}" type="datetime1">
              <a:rPr lang="en-GB" noProof="0" smtClean="0"/>
              <a:pPr/>
              <a:t>03/06/2026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EA9B41F-141C-4F65-BC2A-BC13EF27A4D7}" type="datetime1">
              <a:rPr lang="en-GB" noProof="0" smtClean="0"/>
              <a:pPr/>
              <a:t>03/06/2026</a:t>
            </a:fld>
            <a:endParaRPr lang="en-GB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/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0E95AA2-CDD5-40B0-B1CF-38A42C9DCC78}" type="datetime1">
              <a:rPr lang="en-GB" noProof="0" smtClean="0"/>
              <a:pPr/>
              <a:t>03/06/2026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/>
            </a:lvl1pPr>
          </a:lstStyle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en-GB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n-GB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96DEFE-052F-4B34-8EAC-A263CB86F3A5}" type="datetime1">
              <a:rPr lang="en-GB" noProof="0" smtClean="0"/>
              <a:pPr/>
              <a:t>03/06/2026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n-GB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n-GB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n-GB" noProof="0"/>
              <a:t>Click to 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CF860746-45FF-4F3F-9CE0-E6B542C01EBE}" type="datetime1">
              <a:rPr lang="en-GB" noProof="0" smtClean="0"/>
              <a:pPr/>
              <a:t>03/06/2026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n-gb" dirty="0"/>
              <a:t>Prison Libraries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en-gb" dirty="0"/>
              <a:t>How do they support reading?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3852" y="260648"/>
            <a:ext cx="10220811" cy="1212552"/>
          </a:xfrm>
        </p:spPr>
        <p:txBody>
          <a:bodyPr rtlCol="0"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Why is a library visit important? </a:t>
            </a:r>
            <a:br>
              <a:rPr lang="en-gb" dirty="0"/>
            </a:br>
            <a:r>
              <a:rPr lang="en-gb" sz="3100" dirty="0"/>
              <a:t>How is it better than the shelf of books on the wing?</a:t>
            </a:r>
            <a:endParaRPr lang="en-US" sz="31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97F6FB-9069-324F-7283-D53896F083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7308" y="1701800"/>
            <a:ext cx="10881759" cy="4470400"/>
          </a:xfrm>
        </p:spPr>
        <p:txBody>
          <a:bodyPr/>
          <a:lstStyle/>
          <a:p>
            <a:endParaRPr lang="en-GB" dirty="0"/>
          </a:p>
          <a:p>
            <a:r>
              <a:rPr lang="en-GB" dirty="0"/>
              <a:t>Staff engagement</a:t>
            </a:r>
          </a:p>
          <a:p>
            <a:r>
              <a:rPr lang="en-GB" dirty="0"/>
              <a:t>Environment</a:t>
            </a:r>
          </a:p>
          <a:p>
            <a:r>
              <a:rPr lang="en-GB" dirty="0"/>
              <a:t>Stock</a:t>
            </a:r>
          </a:p>
          <a:p>
            <a:r>
              <a:rPr lang="en-GB" dirty="0"/>
              <a:t>Activities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80A097F-7F7A-781A-9595-B01BF7A067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319" y="2278671"/>
            <a:ext cx="4602462" cy="30840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2C56689-2B86-1480-A45E-E13532B797B0}"/>
              </a:ext>
            </a:extLst>
          </p:cNvPr>
          <p:cNvSpPr txBox="1"/>
          <p:nvPr/>
        </p:nvSpPr>
        <p:spPr>
          <a:xfrm>
            <a:off x="9435820" y="2204864"/>
            <a:ext cx="220320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7030A0"/>
                </a:solidFill>
              </a:rPr>
              <a:t>“</a:t>
            </a:r>
            <a:r>
              <a:rPr lang="en-GB" sz="2000" i="1" dirty="0">
                <a:solidFill>
                  <a:srgbClr val="7030A0"/>
                </a:solidFill>
              </a:rPr>
              <a:t>I feel like a human being not only a prisoner. A place where I can feel normal, wanted and understood. Thank you.”</a:t>
            </a:r>
          </a:p>
        </p:txBody>
      </p:sp>
    </p:spTree>
    <p:extLst>
      <p:ext uri="{BB962C8B-B14F-4D97-AF65-F5344CB8AC3E}">
        <p14:creationId xmlns:p14="http://schemas.microsoft.com/office/powerpoint/2010/main" val="2474917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rtlCol="0"/>
          <a:lstStyle/>
          <a:p>
            <a:r>
              <a:rPr lang="en-gb" dirty="0"/>
              <a:t>What makes a good prison library?</a:t>
            </a:r>
            <a:endParaRPr lang="en-US" dirty="0"/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65AF5DA-291A-2C0E-5C46-BA92C1D0A3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Staffing					</a:t>
            </a:r>
          </a:p>
          <a:p>
            <a:r>
              <a:rPr lang="en-GB" dirty="0"/>
              <a:t>Stock</a:t>
            </a:r>
          </a:p>
          <a:p>
            <a:r>
              <a:rPr lang="en-GB" dirty="0"/>
              <a:t>Environment</a:t>
            </a:r>
          </a:p>
          <a:p>
            <a:r>
              <a:rPr lang="en-GB" dirty="0"/>
              <a:t>Accessibility</a:t>
            </a:r>
          </a:p>
          <a:p>
            <a:r>
              <a:rPr lang="en-GB" dirty="0"/>
              <a:t>Information								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20" name="Picture 19" descr="Person in university library carrying a very tall stack of books that obscures their face">
            <a:extLst>
              <a:ext uri="{FF2B5EF4-FFF2-40B4-BE49-F238E27FC236}">
                <a16:creationId xmlns:a16="http://schemas.microsoft.com/office/drawing/2014/main" id="{43E2BCB9-157A-0697-C362-DC6F84B698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260" y="1844824"/>
            <a:ext cx="3006928" cy="40043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9A52AB-A20F-98FB-8E3F-834467327E31}"/>
              </a:ext>
            </a:extLst>
          </p:cNvPr>
          <p:cNvSpPr txBox="1"/>
          <p:nvPr/>
        </p:nvSpPr>
        <p:spPr>
          <a:xfrm>
            <a:off x="8398668" y="2492896"/>
            <a:ext cx="267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7030A0"/>
                </a:solidFill>
              </a:rPr>
              <a:t>“</a:t>
            </a:r>
            <a:r>
              <a:rPr lang="en-GB" i="1" dirty="0">
                <a:solidFill>
                  <a:srgbClr val="7030A0"/>
                </a:solidFill>
              </a:rPr>
              <a:t>The library is the prisoners’ emergency  services”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How can the prison library help with reading, including family reading?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endParaRPr lang="en-gb" dirty="0"/>
          </a:p>
          <a:p>
            <a:pPr rtl="0"/>
            <a:r>
              <a:rPr lang="en-gb" dirty="0"/>
              <a:t>Books!</a:t>
            </a:r>
          </a:p>
          <a:p>
            <a:pPr rtl="0"/>
            <a:r>
              <a:rPr lang="en-GB" dirty="0"/>
              <a:t>L</a:t>
            </a:r>
            <a:r>
              <a:rPr lang="en-gb" dirty="0"/>
              <a:t>iteracy support</a:t>
            </a:r>
          </a:p>
          <a:p>
            <a:pPr rtl="0"/>
            <a:r>
              <a:rPr lang="en-GB" dirty="0"/>
              <a:t>F</a:t>
            </a:r>
            <a:r>
              <a:rPr lang="en-gb" dirty="0"/>
              <a:t>amily projects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4693A41-0DFF-1AA9-872B-58EF23A583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302324" y="1701800"/>
            <a:ext cx="4782217" cy="393437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3DE163-76C9-BDAC-DCD8-F9754113EADF}"/>
              </a:ext>
            </a:extLst>
          </p:cNvPr>
          <p:cNvSpPr txBox="1"/>
          <p:nvPr/>
        </p:nvSpPr>
        <p:spPr>
          <a:xfrm>
            <a:off x="477789" y="4455723"/>
            <a:ext cx="48245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</a:rPr>
              <a:t>“</a:t>
            </a:r>
            <a:r>
              <a:rPr lang="en-GB" sz="2000" i="1" dirty="0">
                <a:solidFill>
                  <a:srgbClr val="7030A0"/>
                </a:solidFill>
              </a:rPr>
              <a:t>I love doing this, it makes me feel really connected with my family and visa versa when they listen to it. The opportunity has helped my family and I get through this tough time I have put us in.”</a:t>
            </a:r>
          </a:p>
        </p:txBody>
      </p:sp>
    </p:spTree>
    <p:extLst>
      <p:ext uri="{BB962C8B-B14F-4D97-AF65-F5344CB8AC3E}">
        <p14:creationId xmlns:p14="http://schemas.microsoft.com/office/powerpoint/2010/main" val="686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97D9C-2F0F-9D68-B59F-7BB8E3510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</p:spPr>
        <p:txBody>
          <a:bodyPr anchor="b">
            <a:normAutofit/>
          </a:bodyPr>
          <a:lstStyle/>
          <a:p>
            <a:r>
              <a:rPr lang="en-GB" dirty="0"/>
              <a:t>What can the library do for you and your prison?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6DFACD-78A5-CBC0-F097-AD9E181D03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40993" b="1"/>
          <a:stretch>
            <a:fillRect/>
          </a:stretch>
        </p:blipFill>
        <p:spPr>
          <a:xfrm>
            <a:off x="379317" y="1628800"/>
            <a:ext cx="5211040" cy="4680520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E5C00-8B77-08C3-73F1-14944C8A5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50396" y="1629183"/>
            <a:ext cx="5540291" cy="2591905"/>
          </a:xfrm>
        </p:spPr>
        <p:txBody>
          <a:bodyPr>
            <a:normAutofit/>
          </a:bodyPr>
          <a:lstStyle/>
          <a:p>
            <a:r>
              <a:rPr lang="en-GB" dirty="0"/>
              <a:t>Staff member benefits</a:t>
            </a:r>
          </a:p>
          <a:p>
            <a:r>
              <a:rPr lang="en-GB" dirty="0"/>
              <a:t>Better behaviour</a:t>
            </a:r>
          </a:p>
          <a:p>
            <a:r>
              <a:rPr lang="en-GB" dirty="0"/>
              <a:t>Improved outcomes</a:t>
            </a:r>
          </a:p>
          <a:p>
            <a:r>
              <a:rPr lang="en-GB" dirty="0"/>
              <a:t>Community 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5EF64-B938-4B70-B645-1CD3D283D6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7309" y="6400801"/>
            <a:ext cx="2742486" cy="320675"/>
          </a:xfrm>
        </p:spPr>
        <p:txBody>
          <a:bodyPr anchor="b">
            <a:normAutofit/>
          </a:bodyPr>
          <a:lstStyle/>
          <a:p>
            <a:pPr>
              <a:spcAft>
                <a:spcPts val="600"/>
              </a:spcAft>
            </a:pPr>
            <a:fld id="{B43BBB81-C700-4083-8127-E310BD1DC13C}" type="datetime1">
              <a:rPr lang="en-GB" noProof="0" smtClean="0"/>
              <a:pPr>
                <a:spcAft>
                  <a:spcPts val="600"/>
                </a:spcAft>
              </a:pPr>
              <a:t>03/06/2026</a:t>
            </a:fld>
            <a:endParaRPr lang="en-GB" noProof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487BD0-F211-9CE1-CE6E-66A9F8BED7D0}"/>
              </a:ext>
            </a:extLst>
          </p:cNvPr>
          <p:cNvSpPr txBox="1"/>
          <p:nvPr/>
        </p:nvSpPr>
        <p:spPr>
          <a:xfrm>
            <a:off x="6094412" y="4370328"/>
            <a:ext cx="50362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</a:rPr>
              <a:t>“</a:t>
            </a:r>
            <a:r>
              <a:rPr lang="en-GB" sz="2000" i="1" dirty="0">
                <a:solidFill>
                  <a:srgbClr val="7030A0"/>
                </a:solidFill>
              </a:rPr>
              <a:t>The library has helped me through a mental health crisis. I have been waiting to see mental health for months and reading helps me to calm down, wind down and takes my mind off things.”</a:t>
            </a:r>
          </a:p>
        </p:txBody>
      </p:sp>
    </p:spTree>
    <p:extLst>
      <p:ext uri="{BB962C8B-B14F-4D97-AF65-F5344CB8AC3E}">
        <p14:creationId xmlns:p14="http://schemas.microsoft.com/office/powerpoint/2010/main" val="176245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012" y="76200"/>
            <a:ext cx="10744200" cy="1397000"/>
          </a:xfrm>
        </p:spPr>
        <p:txBody>
          <a:bodyPr rtlCol="0"/>
          <a:lstStyle/>
          <a:p>
            <a:r>
              <a:rPr lang="en-US" dirty="0"/>
              <a:t>What can you do?</a:t>
            </a:r>
          </a:p>
        </p:txBody>
      </p:sp>
      <p:graphicFrame>
        <p:nvGraphicFramePr>
          <p:cNvPr id="4" name="Content Placeholder 3" descr="Vertical Bullet List" title="SmartArt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70227576"/>
              </p:ext>
            </p:extLst>
          </p:nvPr>
        </p:nvGraphicFramePr>
        <p:xfrm>
          <a:off x="1065212" y="1701800"/>
          <a:ext cx="4976813" cy="447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r>
              <a:rPr lang="en-gb" dirty="0"/>
              <a:t>Access</a:t>
            </a:r>
          </a:p>
          <a:p>
            <a:pPr rtl="0"/>
            <a:r>
              <a:rPr lang="en-gb" dirty="0"/>
              <a:t>Promotion</a:t>
            </a:r>
          </a:p>
          <a:p>
            <a:pPr rtl="0"/>
            <a:r>
              <a:rPr lang="en-gb" dirty="0"/>
              <a:t>Inclusion</a:t>
            </a:r>
          </a:p>
          <a:p>
            <a:pPr rtl="0"/>
            <a:r>
              <a:rPr lang="en-GB" dirty="0"/>
              <a:t>Get involved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C7862-9FD0-137D-8BE7-14E97BCF1D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558" y="1736472"/>
            <a:ext cx="5351234" cy="35908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5E62D7-F668-6424-8A6A-3A04A642B808}"/>
              </a:ext>
            </a:extLst>
          </p:cNvPr>
          <p:cNvSpPr txBox="1"/>
          <p:nvPr/>
        </p:nvSpPr>
        <p:spPr>
          <a:xfrm>
            <a:off x="6805891" y="4293096"/>
            <a:ext cx="3960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rgbClr val="7030A0"/>
                </a:solidFill>
              </a:rPr>
              <a:t>“Library staff and orderlies are all very friendly and helpful.  Love coming here as its peaceful.”</a:t>
            </a:r>
          </a:p>
        </p:txBody>
      </p:sp>
    </p:spTree>
    <p:extLst>
      <p:ext uri="{BB962C8B-B14F-4D97-AF65-F5344CB8AC3E}">
        <p14:creationId xmlns:p14="http://schemas.microsoft.com/office/powerpoint/2010/main" val="1340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n-US" dirty="0"/>
              <a:t>Thanks for listening </a:t>
            </a:r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2786181_TF02787940" id="{1798802C-84EE-40F8-AA82-749FCB0DAB40}" vid="{E03FD201-C9ED-47D9-B1F3-097360176F4C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3b54a57-9729-47c9-aecc-e1c41fddea2a" xsi:nil="true"/>
    <lcf76f155ced4ddcb4097134ff3c332f xmlns="bf7c0d5a-b0e7-471d-9a75-f63fb3920dac">
      <Terms xmlns="http://schemas.microsoft.com/office/infopath/2007/PartnerControls"/>
    </lcf76f155ced4ddcb4097134ff3c332f>
    <Linkreset xmlns="bf7c0d5a-b0e7-471d-9a75-f63fb3920da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3D67D184B584F9C8408F36D69AAC1" ma:contentTypeVersion="19" ma:contentTypeDescription="Create a new document." ma:contentTypeScope="" ma:versionID="dee8457476d061bcae84295cba611409">
  <xsd:schema xmlns:xsd="http://www.w3.org/2001/XMLSchema" xmlns:xs="http://www.w3.org/2001/XMLSchema" xmlns:p="http://schemas.microsoft.com/office/2006/metadata/properties" xmlns:ns2="bf7c0d5a-b0e7-471d-9a75-f63fb3920dac" xmlns:ns3="03b54a57-9729-47c9-aecc-e1c41fddea2a" targetNamespace="http://schemas.microsoft.com/office/2006/metadata/properties" ma:root="true" ma:fieldsID="6538a7983ea9cf31f0823afc221b4271" ns2:_="" ns3:_="">
    <xsd:import namespace="bf7c0d5a-b0e7-471d-9a75-f63fb3920dac"/>
    <xsd:import namespace="03b54a57-9729-47c9-aecc-e1c41fddea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Linkreset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7c0d5a-b0e7-471d-9a75-f63fb3920d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5b7e4bc-7c04-4239-a3c8-056ff7db7b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Linkreset" ma:index="24" nillable="true" ma:displayName="Link reset" ma:format="Dropdown" ma:internalName="Linkreset">
      <xsd:simpleType>
        <xsd:union memberTypes="dms:Text">
          <xsd:simpleType>
            <xsd:restriction base="dms:Choice">
              <xsd:enumeration value="Yes"/>
              <xsd:enumeration value="Choice 2"/>
              <xsd:enumeration value="Choice 3"/>
            </xsd:restriction>
          </xsd:simpleType>
        </xsd:union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b54a57-9729-47c9-aecc-e1c41fddea2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c60fb76-3032-4d7f-8db0-6403a9eb21bf}" ma:internalName="TaxCatchAll" ma:showField="CatchAllData" ma:web="03b54a57-9729-47c9-aecc-e1c41fddea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purl.org/dc/dcmitype/"/>
    <ds:schemaRef ds:uri="http://purl.org/dc/elements/1.1/"/>
    <ds:schemaRef ds:uri="http://schemas.microsoft.com/office/2006/documentManagement/types"/>
    <ds:schemaRef ds:uri="03b54a57-9729-47c9-aecc-e1c41fddea2a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bf7c0d5a-b0e7-471d-9a75-f63fb3920dac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A7989D5-3B59-4B5D-B360-5627BC096E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7c0d5a-b0e7-471d-9a75-f63fb3920dac"/>
    <ds:schemaRef ds:uri="03b54a57-9729-47c9-aecc-e1c41fddea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B24D587-EE87-4CC5-8066-D2B6F87C51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1</TotalTime>
  <Words>259</Words>
  <Application>Microsoft Office PowerPoint</Application>
  <PresentationFormat>Custom</PresentationFormat>
  <Paragraphs>42</Paragraphs>
  <Slides>7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  <vt:variant>
        <vt:lpstr>Custom Shows</vt:lpstr>
      </vt:variant>
      <vt:variant>
        <vt:i4>1</vt:i4>
      </vt:variant>
    </vt:vector>
  </HeadingPairs>
  <TitlesOfParts>
    <vt:vector size="11" baseType="lpstr">
      <vt:lpstr>Arial</vt:lpstr>
      <vt:lpstr>Century Gothic</vt:lpstr>
      <vt:lpstr>Books 16x9</vt:lpstr>
      <vt:lpstr>Prison Libraries</vt:lpstr>
      <vt:lpstr>    Why is a library visit important?  How is it better than the shelf of books on the wing?</vt:lpstr>
      <vt:lpstr>What makes a good prison library?</vt:lpstr>
      <vt:lpstr>How can the prison library help with reading, including family reading?</vt:lpstr>
      <vt:lpstr>What can the library do for you and your prison?</vt:lpstr>
      <vt:lpstr>What can you do?</vt:lpstr>
      <vt:lpstr>PowerPoint Presentation</vt:lpstr>
      <vt:lpstr>Custom Show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Victoria Barnett - GT GC</dc:creator>
  <cp:lastModifiedBy>Holmes, Chris</cp:lastModifiedBy>
  <cp:revision>3</cp:revision>
  <dcterms:created xsi:type="dcterms:W3CDTF">2026-06-01T13:45:33Z</dcterms:created>
  <dcterms:modified xsi:type="dcterms:W3CDTF">2026-06-03T15:59:26Z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0x010100AD03D67D184B584F9C8408F36D69AAC1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  <property fmtid="{D5CDD505-2E9C-101B-9397-08002B2CF9AE}" pid="8" name="MediaServiceImageTags">
    <vt:lpwstr/>
  </property>
</Properties>
</file>