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8" r:id="rId4"/>
  </p:sldMasterIdLst>
  <p:notesMasterIdLst>
    <p:notesMasterId r:id="rId13"/>
  </p:notesMasterIdLst>
  <p:sldIdLst>
    <p:sldId id="2147137750" r:id="rId5"/>
    <p:sldId id="2147137939" r:id="rId6"/>
    <p:sldId id="2147137946" r:id="rId7"/>
    <p:sldId id="2147137940" r:id="rId8"/>
    <p:sldId id="2147137942" r:id="rId9"/>
    <p:sldId id="2147137943" r:id="rId10"/>
    <p:sldId id="2147137944" r:id="rId11"/>
    <p:sldId id="214713794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9B3F81B-93B9-4E3A-9A64-DF3D649860F1}">
          <p14:sldIdLst>
            <p14:sldId id="2147137750"/>
            <p14:sldId id="2147137939"/>
            <p14:sldId id="2147137946"/>
            <p14:sldId id="2147137940"/>
            <p14:sldId id="2147137942"/>
            <p14:sldId id="2147137943"/>
            <p14:sldId id="2147137944"/>
            <p14:sldId id="214713794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F600C24-A8C3-150B-DB7A-1470344BC006}" name="Gunderson, Chris" initials="GC" userId="S::Chris.Gunderson1@justice.gov.uk::befcd368-8fca-459e-94fc-07c35b3d90e5" providerId="AD"/>
  <p188:author id="{B65646ED-0EB6-36EB-2BD6-229DEA223159}" name="STICKNEY, Jennifer (DORSET HEALTHCARE UNIVERSITY NHS FOUNDATION TRUST)" initials="SJ(HUNFT" userId="S::jennifer.stickney@nhs.net::5493b1c1-3cdc-474e-80c7-9c4e710ec77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D29ACA"/>
    <a:srgbClr val="4EA68F"/>
    <a:srgbClr val="7AC8BB"/>
    <a:srgbClr val="B76BB9"/>
    <a:srgbClr val="6CA62C"/>
    <a:srgbClr val="4EB6A5"/>
    <a:srgbClr val="4486CE"/>
    <a:srgbClr val="8D28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278327-FE42-4C61-88F1-4B58C62EF4DE}" v="23" dt="2026-07-02T12:24:36.5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klin, Daniel [HMPS]" userId="S::daniel.nicklin@justice.gov.uk::8706d18a-5249-40dc-a350-078f4ee2820a" providerId="AD" clId="Web-{6A278327-FE42-4C61-88F1-4B58C62EF4DE}"/>
    <pc:docChg chg="delSld modSld modSection">
      <pc:chgData name="Nicklin, Daniel [HMPS]" userId="S::daniel.nicklin@justice.gov.uk::8706d18a-5249-40dc-a350-078f4ee2820a" providerId="AD" clId="Web-{6A278327-FE42-4C61-88F1-4B58C62EF4DE}" dt="2026-07-02T12:24:36.558" v="18"/>
      <pc:docMkLst>
        <pc:docMk/>
      </pc:docMkLst>
      <pc:sldChg chg="del">
        <pc:chgData name="Nicklin, Daniel [HMPS]" userId="S::daniel.nicklin@justice.gov.uk::8706d18a-5249-40dc-a350-078f4ee2820a" providerId="AD" clId="Web-{6A278327-FE42-4C61-88F1-4B58C62EF4DE}" dt="2026-07-02T12:24:36.558" v="18"/>
        <pc:sldMkLst>
          <pc:docMk/>
          <pc:sldMk cId="1272194765" sldId="2147137762"/>
        </pc:sldMkLst>
      </pc:sldChg>
      <pc:sldChg chg="addSp modSp">
        <pc:chgData name="Nicklin, Daniel [HMPS]" userId="S::daniel.nicklin@justice.gov.uk::8706d18a-5249-40dc-a350-078f4ee2820a" providerId="AD" clId="Web-{6A278327-FE42-4C61-88F1-4B58C62EF4DE}" dt="2026-07-02T12:24:24.011" v="17" actId="1076"/>
        <pc:sldMkLst>
          <pc:docMk/>
          <pc:sldMk cId="23199095" sldId="2147137940"/>
        </pc:sldMkLst>
        <pc:spChg chg="add mod">
          <ac:chgData name="Nicklin, Daniel [HMPS]" userId="S::daniel.nicklin@justice.gov.uk::8706d18a-5249-40dc-a350-078f4ee2820a" providerId="AD" clId="Web-{6A278327-FE42-4C61-88F1-4B58C62EF4DE}" dt="2026-07-02T12:24:24.011" v="17" actId="1076"/>
          <ac:spMkLst>
            <pc:docMk/>
            <pc:sldMk cId="23199095" sldId="2147137940"/>
            <ac:spMk id="4" creationId="{F295CDC6-554D-D5D6-40A6-F8A45EE6819A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6.62116" units="1/cm"/>
          <inkml:channelProperty channel="Y" name="resolution" value="46.54546" units="1/cm"/>
          <inkml:channelProperty channel="T" name="resolution" value="1" units="1/dev"/>
        </inkml:channelProperties>
      </inkml:inkSource>
      <inkml:timestamp xml:id="ts0" timeString="2023-05-22T13:08:23.67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32271 18231 0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DED710-AAA2-465C-AF79-622B72F3C033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C01AA9-B078-49FD-B48F-4FA87D831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818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/>
              <a:t>Regime activity provides a key opportunity to respond to people's changing needs throughout custody.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/>
              <a:t>The Time Well Spent principle focuses on increasing the amount of time people spend in activities linked to an identified need.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/>
              <a:t>HMPPS has broadened the definition of purposeful activity to include activities that support wellbeing, physical and mental health, and the development of social and life skills, alongside work and education.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/>
              <a:t>To be genuinely purposeful, activities must be relevant to the individual. Regime planning should therefore be tailored to each person's needs, supporting them through key transitions in custody and towards resettlement.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/>
              <a:t>Meaningful engagement depends on understanding individual needs and reflecting these within personalised regime plans, particularly during key transition points in custody.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01AA9-B078-49FD-B48F-4FA87D83130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127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 remand prisons were selected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due to having established keywork processes, allowing TiMe and PRP to be tested within existing operational practice.</a:t>
            </a:r>
          </a:p>
          <a:p>
            <a:pPr fontAlgn="t"/>
            <a:r>
              <a:rPr lang="en-GB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Senior leadership support was secured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from Area Executive Directors, Prison Group Directors and Governors to ensure local commitment and oversight.</a:t>
            </a:r>
          </a:p>
          <a:p>
            <a:pPr fontAlgn="t"/>
            <a:r>
              <a:rPr lang="en-GB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Dedicated operational leads were appointed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with Band 3 and Band 4 prison officers recruited to coordinate delivery, quality assurance and data collection.</a:t>
            </a:r>
          </a:p>
          <a:p>
            <a:pPr fontAlgn="t"/>
            <a:r>
              <a:rPr lang="en-GB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Staff received training and awareness sessions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build confidence in using the TiMe and PRP tools and to support consistent implementation.</a:t>
            </a:r>
          </a:p>
          <a:p>
            <a:pPr fontAlgn="t"/>
            <a:r>
              <a:rPr lang="en-GB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structured keywork pathway was introduced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with priority keywork delivered during the first 30 days in custody:</a:t>
            </a:r>
          </a:p>
          <a:p>
            <a:pPr fontAlgn="t"/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Week 1: Immediate needs</a:t>
            </a:r>
          </a:p>
          <a:p>
            <a:pPr fontAlgn="t"/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Week 2: TiMe </a:t>
            </a:r>
          </a:p>
          <a:p>
            <a:pPr fontAlgn="t"/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Week 3: Personalised Regime Plan (PRP)</a:t>
            </a:r>
          </a:p>
          <a:p>
            <a:pPr fontAlgn="t"/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Week 4: Review of progress and engagement</a:t>
            </a:r>
          </a:p>
          <a:p>
            <a:pPr fontAlgn="t"/>
            <a:r>
              <a:rPr lang="en-GB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Regular feedback and adaptation were built in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with bi-monthly reviews enabling tools and processes to be refined in response to staff and prisoner feedback.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01AA9-B078-49FD-B48F-4FA87D83130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474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/>
              <a:t>Consistent keyworkers matter </a:t>
            </a:r>
            <a:r>
              <a:rPr lang="en-GB" sz="1200"/>
              <a:t>– Continuity helped build trust, reduced repetition, and made keywork sessions more meaningful and effective for people entering prison.</a:t>
            </a:r>
          </a:p>
          <a:p>
            <a:r>
              <a:rPr lang="en-GB" sz="1200" b="1"/>
              <a:t>TiMe and PRP supported safer settlement into custody </a:t>
            </a:r>
            <a:r>
              <a:rPr lang="en-GB" sz="1200"/>
              <a:t>– The structured approach helped identify needs early, address challenges quickly, and support people during what many described as a difficult transition.</a:t>
            </a:r>
          </a:p>
          <a:p>
            <a:r>
              <a:rPr lang="en-GB" sz="1200" b="1"/>
              <a:t>Improved understanding of individual needs </a:t>
            </a:r>
            <a:r>
              <a:rPr lang="en-GB" sz="1200"/>
              <a:t>– TiMe enabled keyworkers to gather meaningful information about strengths, needs and barriers to engagement, informing more personalised support.</a:t>
            </a:r>
          </a:p>
          <a:p>
            <a:r>
              <a:rPr lang="en-GB" sz="1200" b="1"/>
              <a:t>Earlier access to support and regime opportunities </a:t>
            </a:r>
            <a:r>
              <a:rPr lang="en-GB" sz="1200"/>
              <a:t>– The process increased awareness of available activities and enabled earlier referrals to services such as neurodiversity support.</a:t>
            </a:r>
          </a:p>
          <a:p>
            <a:r>
              <a:rPr lang="en-GB" sz="1200" b="1"/>
              <a:t>Enhanced keyworker experience and job satisfaction </a:t>
            </a:r>
            <a:r>
              <a:rPr lang="en-GB" sz="1200"/>
              <a:t>– Keyworkers reported feeling more valued and able to make a positive difference through relationship-based, personalised keywork.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01AA9-B078-49FD-B48F-4FA87D83130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938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01AA9-B078-49FD-B48F-4FA87D83130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952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862D1-1675-3B4F-9A6A-51B0119485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9293" y="2473404"/>
            <a:ext cx="11313413" cy="53564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Presentation title goes here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9FAFB-EEB1-B94B-953A-0FDF5C583B7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9293" y="3139321"/>
            <a:ext cx="11313413" cy="365126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>
                <a:solidFill>
                  <a:srgbClr val="7030A0"/>
                </a:solidFill>
                <a:latin typeface="+mj-lt"/>
              </a:defRPr>
            </a:lvl1pPr>
            <a:lvl2pPr>
              <a:buFontTx/>
              <a:buNone/>
              <a:defRPr>
                <a:solidFill>
                  <a:srgbClr val="7030A0"/>
                </a:solidFill>
                <a:latin typeface="+mj-lt"/>
              </a:defRPr>
            </a:lvl2pPr>
            <a:lvl3pPr>
              <a:buFontTx/>
              <a:buNone/>
              <a:defRPr>
                <a:solidFill>
                  <a:srgbClr val="7030A0"/>
                </a:solidFill>
                <a:latin typeface="+mj-lt"/>
              </a:defRPr>
            </a:lvl3pPr>
            <a:lvl4pPr>
              <a:buFontTx/>
              <a:buNone/>
              <a:defRPr>
                <a:solidFill>
                  <a:srgbClr val="7030A0"/>
                </a:solidFill>
                <a:latin typeface="+mj-lt"/>
              </a:defRPr>
            </a:lvl4pPr>
            <a:lvl5pPr>
              <a:buFontTx/>
              <a:buNone/>
              <a:defRPr>
                <a:solidFill>
                  <a:srgbClr val="7030A0"/>
                </a:solidFill>
                <a:latin typeface="+mj-lt"/>
              </a:defRPr>
            </a:lvl5pPr>
          </a:lstStyle>
          <a:p>
            <a:pPr lvl="0"/>
            <a:r>
              <a:rPr lang="en-GB"/>
              <a:t>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148012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D32D1-BD1B-9B41-AF84-030CA4A06A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6049" y="340044"/>
            <a:ext cx="11306750" cy="5207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GB"/>
              <a:t>Slide Title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772C9-68D0-404D-9CC2-150EE9B0DC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6049" y="1209675"/>
            <a:ext cx="11306750" cy="4967288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DC88941-AA6D-4EBF-A8BA-E74A08E48163}"/>
              </a:ext>
            </a:extLst>
          </p:cNvPr>
          <p:cNvCxnSpPr>
            <a:cxnSpLocks/>
          </p:cNvCxnSpPr>
          <p:nvPr/>
        </p:nvCxnSpPr>
        <p:spPr>
          <a:xfrm>
            <a:off x="369849" y="365126"/>
            <a:ext cx="0" cy="413387"/>
          </a:xfrm>
          <a:prstGeom prst="line">
            <a:avLst/>
          </a:prstGeom>
          <a:ln w="31750">
            <a:solidFill>
              <a:srgbClr val="019A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7791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08296A4-9FA0-3A40-A16A-24E06DFFD1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9293" y="2397957"/>
            <a:ext cx="11313413" cy="53564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Section divider goes here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7B03276-F0E3-3B48-8A60-2BC9ACE1A0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9293" y="3063874"/>
            <a:ext cx="11313413" cy="365126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>
                <a:solidFill>
                  <a:srgbClr val="7030A0"/>
                </a:solidFill>
                <a:latin typeface="+mj-lt"/>
              </a:defRPr>
            </a:lvl1pPr>
            <a:lvl2pPr>
              <a:buFontTx/>
              <a:buNone/>
              <a:defRPr>
                <a:solidFill>
                  <a:srgbClr val="7030A0"/>
                </a:solidFill>
                <a:latin typeface="+mj-lt"/>
              </a:defRPr>
            </a:lvl2pPr>
            <a:lvl3pPr>
              <a:buFontTx/>
              <a:buNone/>
              <a:defRPr>
                <a:solidFill>
                  <a:srgbClr val="7030A0"/>
                </a:solidFill>
                <a:latin typeface="+mj-lt"/>
              </a:defRPr>
            </a:lvl3pPr>
            <a:lvl4pPr>
              <a:buFontTx/>
              <a:buNone/>
              <a:defRPr>
                <a:solidFill>
                  <a:srgbClr val="7030A0"/>
                </a:solidFill>
                <a:latin typeface="+mj-lt"/>
              </a:defRPr>
            </a:lvl4pPr>
            <a:lvl5pPr>
              <a:buFontTx/>
              <a:buNone/>
              <a:defRPr>
                <a:solidFill>
                  <a:srgbClr val="7030A0"/>
                </a:solidFill>
                <a:latin typeface="+mj-lt"/>
              </a:defRPr>
            </a:lvl5pPr>
          </a:lstStyle>
          <a:p>
            <a:pPr lvl="0"/>
            <a:r>
              <a:rPr lang="en-GB"/>
              <a:t>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798882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318EF0-62D9-F242-9F7C-33658F720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073" y="365125"/>
            <a:ext cx="106847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047060-90BF-6949-9CB6-931BF6B90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9073" y="1825625"/>
            <a:ext cx="1068472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F729A5-7369-DA42-89F0-1C6FE2380121}"/>
              </a:ext>
            </a:extLst>
          </p:cNvPr>
          <p:cNvSpPr txBox="1"/>
          <p:nvPr/>
        </p:nvSpPr>
        <p:spPr>
          <a:xfrm>
            <a:off x="3216925" y="6279615"/>
            <a:ext cx="85358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F5CCEBB-904A-6D40-BA4B-9803D6425421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‹#›</a:t>
            </a:fld>
            <a:endParaRPr lang="en-US" sz="1600" b="1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04388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7030A0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Clr>
          <a:srgbClr val="7030A0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030A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030A0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030A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030A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27778F5-AD8D-4ED6-8660-9048A8BBD2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68" y="3953237"/>
            <a:ext cx="11312692" cy="174217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GB" sz="2000" b="1"/>
              <a:t>Presenting: Jennifer Stickney and Emma Holmes </a:t>
            </a:r>
          </a:p>
          <a:p>
            <a:pPr algn="ctr"/>
            <a:r>
              <a:rPr lang="en-GB" sz="1800"/>
              <a:t>Consultant Occupational Therapists from the Offender Personality Disorder Pathway, </a:t>
            </a:r>
          </a:p>
          <a:p>
            <a:pPr algn="ctr"/>
            <a:r>
              <a:rPr lang="en-GB" sz="1800"/>
              <a:t>working in partnership with HMPPS Enable Programme</a:t>
            </a:r>
          </a:p>
          <a:p>
            <a:pPr algn="ctr"/>
            <a:r>
              <a:rPr lang="en-GB" sz="1800"/>
              <a:t>Paper co written with Chris Gunderson HMPPS</a:t>
            </a:r>
            <a:endParaRPr lang="en-US" sz="180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3DC8D3CA-4216-4E4A-9F53-4762883E5BC6}"/>
                  </a:ext>
                </a:extLst>
              </p14:cNvPr>
              <p14:cNvContentPartPr/>
              <p14:nvPr/>
            </p14:nvContentPartPr>
            <p14:xfrm>
              <a:off x="11617560" y="6563160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3DC8D3CA-4216-4E4A-9F53-4762883E5BC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608200" y="6553800"/>
                <a:ext cx="19080" cy="1908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24897723-AD80-A55D-82E9-1E8173A13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294" y="2173397"/>
            <a:ext cx="11313413" cy="1892634"/>
          </a:xfrm>
        </p:spPr>
        <p:txBody>
          <a:bodyPr>
            <a:normAutofit/>
          </a:bodyPr>
          <a:lstStyle/>
          <a:p>
            <a:pPr algn="ctr"/>
            <a:br>
              <a:rPr lang="en-GB" sz="4400"/>
            </a:br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A272612-A214-5948-F55E-D89FB04797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187" r="3290" b="11243"/>
          <a:stretch/>
        </p:blipFill>
        <p:spPr>
          <a:xfrm>
            <a:off x="9589244" y="484366"/>
            <a:ext cx="2246869" cy="12767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DEBFB9C-7C2F-062C-95F3-A80473B26A04}"/>
              </a:ext>
            </a:extLst>
          </p:cNvPr>
          <p:cNvSpPr txBox="1"/>
          <p:nvPr/>
        </p:nvSpPr>
        <p:spPr>
          <a:xfrm>
            <a:off x="5219387" y="830330"/>
            <a:ext cx="1752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Abadi" panose="020B0604020104020204" pitchFamily="34" charset="0"/>
              </a:rPr>
              <a:t>Working in partnership with </a:t>
            </a:r>
            <a:endParaRPr lang="en-GB" sz="1600">
              <a:latin typeface="Abadi" panose="020B0604020104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4F007C-86DB-4A2C-0011-3F18BD2C203A}"/>
              </a:ext>
            </a:extLst>
          </p:cNvPr>
          <p:cNvSpPr txBox="1"/>
          <p:nvPr/>
        </p:nvSpPr>
        <p:spPr>
          <a:xfrm>
            <a:off x="1480475" y="2173397"/>
            <a:ext cx="86468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>
                <a:latin typeface="+mj-lt"/>
              </a:rPr>
              <a:t>The HMPPS Settlement Model: </a:t>
            </a:r>
          </a:p>
          <a:p>
            <a:pPr algn="ctr"/>
            <a:r>
              <a:rPr lang="en-GB" sz="3200" b="1">
                <a:latin typeface="+mj-lt"/>
              </a:rPr>
              <a:t>Using regime activity to support people in </a:t>
            </a:r>
          </a:p>
          <a:p>
            <a:pPr algn="ctr"/>
            <a:r>
              <a:rPr lang="en-GB" sz="3200" b="1">
                <a:latin typeface="+mj-lt"/>
              </a:rPr>
              <a:t>prison during key transitions</a:t>
            </a:r>
            <a:endParaRPr lang="en-GB" sz="2400" b="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86157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A3086-46F5-5938-844F-BD674786D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we know about the prison population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76910-20B1-6F27-92B4-1002BD144A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36735" y="1107983"/>
            <a:ext cx="7664955" cy="489443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sz="2200"/>
              <a:t>Many people in prison have experienced adversity and disrupted early relationships that can affect their ability to manage transitions.</a:t>
            </a:r>
            <a:endParaRPr lang="en-GB" sz="2200">
              <a:cs typeface="Arial"/>
            </a:endParaRPr>
          </a:p>
          <a:p>
            <a:r>
              <a:rPr lang="en-GB" sz="2200">
                <a:cs typeface="Arial"/>
              </a:rPr>
              <a:t>There is a higher-than-expected prevalence of health and processing issues that impact someone's ability to adjust and transition through prison</a:t>
            </a:r>
          </a:p>
          <a:p>
            <a:r>
              <a:rPr lang="en-GB" sz="2200"/>
              <a:t>Entering prison, moving between prisons, and preparing for release are significant transitions that can impact identity, wellbeing, and engagement in meaningful activity.</a:t>
            </a:r>
            <a:endParaRPr lang="en-GB" sz="2200">
              <a:cs typeface="Arial"/>
            </a:endParaRPr>
          </a:p>
          <a:p>
            <a:r>
              <a:rPr lang="en-GB" sz="2200"/>
              <a:t>Effective support during these transitions is essential to promote adaptation, wellbeing, and successful community reintegration.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67BB23-17F9-A483-C17E-2093C1CA9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935" y="1105046"/>
            <a:ext cx="3201441" cy="2133549"/>
          </a:xfrm>
          <a:prstGeom prst="rect">
            <a:avLst/>
          </a:prstGeom>
        </p:spPr>
      </p:pic>
      <p:pic>
        <p:nvPicPr>
          <p:cNvPr id="4" name="Picture 3" descr="Women in prison | Prison Reform Trust">
            <a:extLst>
              <a:ext uri="{FF2B5EF4-FFF2-40B4-BE49-F238E27FC236}">
                <a16:creationId xmlns:a16="http://schemas.microsoft.com/office/drawing/2014/main" id="{C12C4B64-8E33-35B1-2750-E48681D4F2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685" y="3420155"/>
            <a:ext cx="3200401" cy="211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649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DF87D-355B-718D-2D3E-2D7563E68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9FD63-0B5F-C807-87D4-DF1D26B15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we know about regime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ADF6E-6AAA-AF5A-21D0-90ED341F6C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53193" y="1216839"/>
            <a:ext cx="8956724" cy="465495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en-GB" sz="2200">
                <a:cs typeface="Arial"/>
              </a:rPr>
              <a:t>There is a key link between use of time, wellbeing and risk in custody. </a:t>
            </a:r>
            <a:endParaRPr lang="en-US"/>
          </a:p>
          <a:p>
            <a:pPr>
              <a:buNone/>
            </a:pPr>
            <a:r>
              <a:rPr lang="en-GB" sz="2200">
                <a:solidFill>
                  <a:srgbClr val="7030A0"/>
                </a:solidFill>
                <a:cs typeface="Arial"/>
              </a:rPr>
              <a:t>•</a:t>
            </a:r>
            <a:r>
              <a:rPr lang="en-GB" sz="2200">
                <a:cs typeface="Arial"/>
              </a:rPr>
              <a:t> Increased time in-cell and away from meaningful purposeful activity is correlated to increased risk towards others and increase in mental health difficulties and suicidal behaviour</a:t>
            </a:r>
            <a:endParaRPr lang="en-GB"/>
          </a:p>
          <a:p>
            <a:pPr>
              <a:buNone/>
            </a:pPr>
            <a:r>
              <a:rPr lang="en-GB" sz="2200">
                <a:solidFill>
                  <a:srgbClr val="7030A0"/>
                </a:solidFill>
                <a:cs typeface="Arial"/>
              </a:rPr>
              <a:t>•</a:t>
            </a:r>
            <a:r>
              <a:rPr lang="en-GB" sz="2200">
                <a:cs typeface="Arial"/>
              </a:rPr>
              <a:t> Spaces within a prison where people are engaged in purposeful activities have fewer incidents of violence and aggression</a:t>
            </a:r>
            <a:endParaRPr lang="en-GB"/>
          </a:p>
          <a:p>
            <a:pPr>
              <a:buNone/>
            </a:pPr>
            <a:r>
              <a:rPr lang="en-GB" sz="2200">
                <a:solidFill>
                  <a:srgbClr val="7030A0"/>
                </a:solidFill>
                <a:cs typeface="Arial"/>
              </a:rPr>
              <a:t>•</a:t>
            </a:r>
            <a:r>
              <a:rPr lang="en-GB" sz="2200">
                <a:cs typeface="Arial"/>
              </a:rPr>
              <a:t> Activity can be used to regulate mood and behaviour</a:t>
            </a:r>
            <a:endParaRPr lang="en-GB"/>
          </a:p>
          <a:p>
            <a:pPr>
              <a:buNone/>
            </a:pPr>
            <a:r>
              <a:rPr lang="en-GB" sz="2200">
                <a:solidFill>
                  <a:srgbClr val="7030A0"/>
                </a:solidFill>
                <a:cs typeface="Arial"/>
              </a:rPr>
              <a:t>•</a:t>
            </a:r>
            <a:r>
              <a:rPr lang="en-GB" sz="2200">
                <a:cs typeface="Arial"/>
              </a:rPr>
              <a:t> Group activity can improve relational security</a:t>
            </a:r>
            <a:endParaRPr lang="en-GB"/>
          </a:p>
          <a:p>
            <a:pPr>
              <a:buNone/>
            </a:pPr>
            <a:r>
              <a:rPr lang="en-GB" sz="2200">
                <a:solidFill>
                  <a:srgbClr val="7030A0"/>
                </a:solidFill>
                <a:cs typeface="Arial"/>
              </a:rPr>
              <a:t>•</a:t>
            </a:r>
            <a:r>
              <a:rPr lang="en-GB" sz="2200">
                <a:cs typeface="Arial"/>
              </a:rPr>
              <a:t> Meaningful activity can support the development of a prosocial identity within the prison environment</a:t>
            </a:r>
            <a:endParaRPr lang="en-GB"/>
          </a:p>
          <a:p>
            <a:pPr>
              <a:buNone/>
            </a:pPr>
            <a:r>
              <a:rPr lang="en-GB" sz="2200">
                <a:solidFill>
                  <a:srgbClr val="7030A0"/>
                </a:solidFill>
                <a:cs typeface="Arial"/>
              </a:rPr>
              <a:t>•</a:t>
            </a:r>
            <a:r>
              <a:rPr lang="en-GB" sz="2200">
                <a:cs typeface="Arial"/>
              </a:rPr>
              <a:t> An activity is only purposeful if the person taking part finds it meaningful!</a:t>
            </a:r>
            <a:endParaRPr lang="en-GB"/>
          </a:p>
          <a:p>
            <a:pPr marL="0" indent="0">
              <a:buNone/>
            </a:pPr>
            <a:endParaRPr lang="en-GB" sz="20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1105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DB6E1-C309-D654-4A80-20057D456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049" y="340044"/>
            <a:ext cx="11306750" cy="520700"/>
          </a:xfrm>
        </p:spPr>
        <p:txBody>
          <a:bodyPr anchor="ctr">
            <a:normAutofit/>
          </a:bodyPr>
          <a:lstStyle/>
          <a:p>
            <a:r>
              <a:rPr lang="en-GB"/>
              <a:t>Prison Regime: Supporting Key Transitions in Custody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090E9-9DFB-3B6F-62A9-B9D0E05E9D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6049" y="1395859"/>
            <a:ext cx="6823434" cy="476195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sz="2200"/>
              <a:t>Regime activity provides key opportunities</a:t>
            </a:r>
            <a:endParaRPr lang="en-GB" sz="2200">
              <a:cs typeface="Arial"/>
            </a:endParaRPr>
          </a:p>
          <a:p>
            <a:r>
              <a:rPr lang="en-GB" sz="2200"/>
              <a:t>Regime activity should be underpinned by </a:t>
            </a:r>
            <a:r>
              <a:rPr lang="en-GB" sz="2200" i="1"/>
              <a:t>Time Well Spent </a:t>
            </a:r>
            <a:r>
              <a:rPr lang="en-GB" sz="2200"/>
              <a:t>principle </a:t>
            </a:r>
            <a:endParaRPr lang="en-GB" sz="2200">
              <a:cs typeface="Arial"/>
            </a:endParaRPr>
          </a:p>
          <a:p>
            <a:r>
              <a:rPr lang="en-GB" sz="2200"/>
              <a:t>HMPPS has broadened the definition of purposeful activity </a:t>
            </a:r>
            <a:endParaRPr lang="en-GB" sz="2200">
              <a:cs typeface="Arial"/>
            </a:endParaRPr>
          </a:p>
          <a:p>
            <a:r>
              <a:rPr lang="en-GB" sz="2200">
                <a:cs typeface="Arial"/>
              </a:rPr>
              <a:t>To be genuinely purposeful, activities must be relevant to the individual; meaningful</a:t>
            </a:r>
            <a:r>
              <a:rPr lang="en-GB" sz="2200"/>
              <a:t> engagement depends on understanding individual needs</a:t>
            </a:r>
            <a:endParaRPr lang="en-GB" sz="2200">
              <a:cs typeface="Arial" panose="020B0604020202020204"/>
            </a:endParaRPr>
          </a:p>
          <a:p>
            <a:r>
              <a:rPr lang="en-GB" sz="2200">
                <a:cs typeface="Arial" panose="020B0604020202020204"/>
              </a:rPr>
              <a:t>Different types of activity provides different benefits</a:t>
            </a:r>
          </a:p>
          <a:p>
            <a:r>
              <a:rPr lang="en-GB" sz="2200">
                <a:cs typeface="Arial" panose="020B0604020202020204"/>
              </a:rPr>
              <a:t>An individuals engagement is impacted by their own skills, knowledge and ability as well as the environment around them</a:t>
            </a:r>
          </a:p>
          <a:p>
            <a:endParaRPr lang="en-GB" sz="2200">
              <a:cs typeface="Arial" panose="020B0604020202020204"/>
            </a:endParaRPr>
          </a:p>
        </p:txBody>
      </p:sp>
      <p:pic>
        <p:nvPicPr>
          <p:cNvPr id="5" name="Content Placeholder 3" descr="A diagram of individual activities&#10;&#10;AI-generated content may be incorrect.">
            <a:extLst>
              <a:ext uri="{FF2B5EF4-FFF2-40B4-BE49-F238E27FC236}">
                <a16:creationId xmlns:a16="http://schemas.microsoft.com/office/drawing/2014/main" id="{618F2C30-2559-A8A4-E7E5-89CADE36AD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215" y="1007379"/>
            <a:ext cx="4829625" cy="4618273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95CDC6-554D-D5D6-40A6-F8A45EE6819A}"/>
              </a:ext>
            </a:extLst>
          </p:cNvPr>
          <p:cNvSpPr txBox="1"/>
          <p:nvPr/>
        </p:nvSpPr>
        <p:spPr>
          <a:xfrm>
            <a:off x="7375665" y="5274891"/>
            <a:ext cx="188379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200" b="1">
                <a:latin typeface="Aptos"/>
                <a:cs typeface="Times New Roman"/>
              </a:rPr>
              <a:t>Model of Wellbeing in Health and Justice</a:t>
            </a:r>
            <a:r>
              <a:rPr lang="en-GB" sz="1200" b="1" dirty="0">
                <a:latin typeface="Aptos"/>
                <a:cs typeface="Times New Roman"/>
              </a:rPr>
              <a:t> </a:t>
            </a:r>
            <a:endParaRPr lang="en-US" b="1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199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F2A98-8F1C-DA38-BC86-1D7C7DB0A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137" y="345161"/>
            <a:ext cx="11306750" cy="520700"/>
          </a:xfrm>
        </p:spPr>
        <p:txBody>
          <a:bodyPr/>
          <a:lstStyle/>
          <a:p>
            <a:r>
              <a:rPr lang="en-GB"/>
              <a:t>The Settlement Model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0D098D1-D201-1736-BD17-1AACED44B1F7}"/>
              </a:ext>
            </a:extLst>
          </p:cNvPr>
          <p:cNvSpPr txBox="1"/>
          <p:nvPr/>
        </p:nvSpPr>
        <p:spPr>
          <a:xfrm>
            <a:off x="7696066" y="1161265"/>
            <a:ext cx="411540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>
                <a:latin typeface="+mj-lt"/>
              </a:rPr>
              <a:t>Three key transitions: </a:t>
            </a:r>
          </a:p>
          <a:p>
            <a:r>
              <a:rPr lang="en-GB" sz="2000">
                <a:latin typeface="+mj-lt"/>
              </a:rPr>
              <a:t>Arrival → Transfer → Release</a:t>
            </a:r>
          </a:p>
          <a:p>
            <a:endParaRPr lang="en-GB" sz="2000">
              <a:latin typeface="+mj-lt"/>
            </a:endParaRPr>
          </a:p>
          <a:p>
            <a:r>
              <a:rPr lang="en-GB" sz="2000" b="1">
                <a:latin typeface="+mj-lt"/>
              </a:rPr>
              <a:t>One consistent approach: </a:t>
            </a:r>
          </a:p>
          <a:p>
            <a:r>
              <a:rPr lang="en-GB" sz="2000">
                <a:latin typeface="+mj-lt"/>
              </a:rPr>
              <a:t>TiMe and PRP used across all transitions</a:t>
            </a:r>
          </a:p>
          <a:p>
            <a:endParaRPr lang="en-GB" sz="2000">
              <a:latin typeface="+mj-lt"/>
            </a:endParaRPr>
          </a:p>
          <a:p>
            <a:r>
              <a:rPr lang="en-GB" sz="2000" b="1">
                <a:latin typeface="+mj-lt"/>
              </a:rPr>
              <a:t>Focus on meaningful regime engagement: </a:t>
            </a:r>
            <a:r>
              <a:rPr lang="en-GB" sz="2000">
                <a:latin typeface="+mj-lt"/>
              </a:rPr>
              <a:t>Matching needs to opportunities</a:t>
            </a:r>
          </a:p>
          <a:p>
            <a:endParaRPr lang="en-GB" sz="2000">
              <a:latin typeface="+mj-lt"/>
            </a:endParaRPr>
          </a:p>
          <a:p>
            <a:r>
              <a:rPr lang="en-GB" sz="2000" b="1">
                <a:latin typeface="+mj-lt"/>
              </a:rPr>
              <a:t>Intended Outcomes: </a:t>
            </a:r>
          </a:p>
          <a:p>
            <a:r>
              <a:rPr lang="en-GB" sz="2000">
                <a:latin typeface="+mj-lt"/>
              </a:rPr>
              <a:t>Wellbeing, safety, progression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F6D0AAF-6ADC-C0A3-3A6A-715FB7F4C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616" y="1158649"/>
            <a:ext cx="7195910" cy="409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5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41059-6F1E-3F09-83D0-EA44E3B04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Prototyping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46228A3-F02F-DD02-D2F8-D55D00CF37C2}"/>
              </a:ext>
            </a:extLst>
          </p:cNvPr>
          <p:cNvSpPr txBox="1"/>
          <p:nvPr/>
        </p:nvSpPr>
        <p:spPr>
          <a:xfrm>
            <a:off x="442739" y="4031218"/>
            <a:ext cx="5812740" cy="19082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2000" b="1">
                <a:latin typeface="Arial"/>
                <a:cs typeface="Arial"/>
              </a:rPr>
              <a:t>Delivery</a:t>
            </a:r>
          </a:p>
          <a:p>
            <a:pPr marL="342900" indent="-342900">
              <a:buFont typeface="Arial"/>
              <a:buChar char="•"/>
            </a:pPr>
            <a:r>
              <a:rPr lang="en-GB" sz="2000" dirty="0">
                <a:latin typeface="Arial"/>
                <a:cs typeface="Arial"/>
              </a:rPr>
              <a:t>X amount of </a:t>
            </a:r>
            <a:r>
              <a:rPr lang="en-GB" sz="2000" dirty="0" err="1">
                <a:latin typeface="Arial"/>
                <a:cs typeface="Arial"/>
              </a:rPr>
              <a:t>TiMe</a:t>
            </a:r>
            <a:r>
              <a:rPr lang="en-GB" sz="2000" dirty="0">
                <a:latin typeface="Arial"/>
                <a:cs typeface="Arial"/>
              </a:rPr>
              <a:t> and PRP sessions ran</a:t>
            </a:r>
          </a:p>
          <a:p>
            <a:pPr marL="342900" indent="-342900">
              <a:buFont typeface="Arial"/>
              <a:buChar char="•"/>
            </a:pPr>
            <a:r>
              <a:rPr lang="en-GB" sz="2000" dirty="0">
                <a:latin typeface="Arial"/>
                <a:cs typeface="Arial"/>
              </a:rPr>
              <a:t>Sessions were run over a 6 month period</a:t>
            </a:r>
          </a:p>
          <a:p>
            <a:pPr marL="342900" indent="-342900">
              <a:buFont typeface="Arial"/>
              <a:buChar char="•"/>
            </a:pPr>
            <a:r>
              <a:rPr lang="en-GB" sz="2000" dirty="0">
                <a:latin typeface="Arial"/>
                <a:cs typeface="Arial"/>
              </a:rPr>
              <a:t>One site had a dedicated key </a:t>
            </a:r>
            <a:r>
              <a:rPr lang="en-GB" sz="2000">
                <a:latin typeface="Arial"/>
                <a:cs typeface="Arial"/>
              </a:rPr>
              <a:t>worker</a:t>
            </a:r>
            <a:r>
              <a:rPr lang="en-GB" sz="2000" dirty="0">
                <a:latin typeface="Arial"/>
                <a:cs typeface="Arial"/>
              </a:rPr>
              <a:t> model</a:t>
            </a:r>
          </a:p>
          <a:p>
            <a:pPr marL="342900" indent="-342900">
              <a:buFont typeface="Arial"/>
              <a:buChar char="•"/>
            </a:pPr>
            <a:r>
              <a:rPr lang="en-GB" sz="2000" dirty="0">
                <a:latin typeface="Arial"/>
                <a:cs typeface="Arial"/>
              </a:rPr>
              <a:t>One site ran a pooled </a:t>
            </a:r>
            <a:r>
              <a:rPr lang="en-GB" sz="2000">
                <a:latin typeface="Arial"/>
                <a:cs typeface="Arial"/>
              </a:rPr>
              <a:t>key worker model</a:t>
            </a:r>
            <a:endParaRPr lang="en-GB" sz="2000" dirty="0">
              <a:latin typeface="Arial"/>
              <a:cs typeface="Arial"/>
            </a:endParaRPr>
          </a:p>
          <a:p>
            <a:endParaRPr lang="en-GB" dirty="0">
              <a:cs typeface="Times New Roman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D333C56-0F0F-9BB2-C5A6-DD1E3FBF17D1}"/>
              </a:ext>
            </a:extLst>
          </p:cNvPr>
          <p:cNvSpPr txBox="1"/>
          <p:nvPr/>
        </p:nvSpPr>
        <p:spPr>
          <a:xfrm>
            <a:off x="6534562" y="2562205"/>
            <a:ext cx="4467386" cy="21852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2000" b="1">
                <a:latin typeface="Arial"/>
                <a:cs typeface="Arial"/>
              </a:rPr>
              <a:t>Learning</a:t>
            </a:r>
          </a:p>
          <a:p>
            <a:pPr marL="285750" indent="-285750">
              <a:buFont typeface="Arial"/>
              <a:buChar char="•"/>
            </a:pPr>
            <a:r>
              <a:rPr lang="en-GB" sz="2000">
                <a:latin typeface="Arial"/>
                <a:cs typeface="Arial"/>
              </a:rPr>
              <a:t>Key worker entry sample</a:t>
            </a:r>
          </a:p>
          <a:p>
            <a:pPr marL="285750" indent="-285750">
              <a:buFont typeface="Arial"/>
              <a:buChar char="•"/>
            </a:pPr>
            <a:r>
              <a:rPr lang="en-GB" sz="2000">
                <a:latin typeface="Arial"/>
                <a:cs typeface="Arial"/>
              </a:rPr>
              <a:t>Feedback via check ins</a:t>
            </a:r>
          </a:p>
          <a:p>
            <a:pPr marL="285750" indent="-285750">
              <a:buFont typeface="Arial"/>
              <a:buChar char="•"/>
            </a:pPr>
            <a:r>
              <a:rPr lang="en-GB" sz="2000">
                <a:latin typeface="Arial"/>
                <a:cs typeface="Arial"/>
              </a:rPr>
              <a:t>Safety data</a:t>
            </a:r>
          </a:p>
          <a:p>
            <a:pPr marL="285750" indent="-285750">
              <a:buFont typeface="Arial"/>
              <a:buChar char="•"/>
            </a:pPr>
            <a:r>
              <a:rPr lang="en-GB" sz="2000">
                <a:latin typeface="Arial"/>
                <a:cs typeface="Arial"/>
              </a:rPr>
              <a:t>Focus groups</a:t>
            </a:r>
            <a:endParaRPr lang="en-GB" sz="20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GB" dirty="0">
              <a:cs typeface="Times New Roman"/>
            </a:endParaRPr>
          </a:p>
          <a:p>
            <a:pPr marL="285750" indent="-285750">
              <a:buFont typeface="Arial"/>
              <a:buChar char="•"/>
            </a:pPr>
            <a:endParaRPr lang="en-GB" dirty="0">
              <a:cs typeface="Times New Roma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0AF525-DBC6-3F26-1587-4907C81A7CD5}"/>
              </a:ext>
            </a:extLst>
          </p:cNvPr>
          <p:cNvSpPr txBox="1"/>
          <p:nvPr/>
        </p:nvSpPr>
        <p:spPr>
          <a:xfrm>
            <a:off x="442738" y="1135617"/>
            <a:ext cx="5812740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>
                <a:latin typeface="Arial"/>
                <a:cs typeface="Arial"/>
              </a:rPr>
              <a:t>Set up</a:t>
            </a:r>
          </a:p>
          <a:p>
            <a:pPr marL="342900" indent="-342900">
              <a:buFont typeface="Arial"/>
              <a:buChar char="•"/>
            </a:pPr>
            <a:r>
              <a:rPr lang="en-GB" sz="2000">
                <a:latin typeface="Arial"/>
                <a:cs typeface="Arial"/>
              </a:rPr>
              <a:t>Two remand prisons selected</a:t>
            </a:r>
            <a:endParaRPr lang="en-GB"/>
          </a:p>
          <a:p>
            <a:pPr marL="342900" indent="-342900">
              <a:buFont typeface="Arial"/>
              <a:buChar char="•"/>
            </a:pPr>
            <a:r>
              <a:rPr lang="en-GB" sz="2000">
                <a:latin typeface="Arial"/>
                <a:cs typeface="Arial"/>
              </a:rPr>
              <a:t>Senior Leadership support secured</a:t>
            </a:r>
            <a:endParaRPr lang="en-GB" sz="2000" dirty="0">
              <a:latin typeface="Arial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GB" sz="2000">
                <a:latin typeface="Arial"/>
                <a:cs typeface="Arial"/>
              </a:rPr>
              <a:t>Dedicated operational leads were appointed</a:t>
            </a:r>
            <a:endParaRPr lang="en-GB" sz="2000" dirty="0">
              <a:latin typeface="Arial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GB" sz="2000">
                <a:latin typeface="Arial"/>
                <a:cs typeface="Arial"/>
              </a:rPr>
              <a:t>Key work model agreed</a:t>
            </a:r>
            <a:endParaRPr lang="en-GB" sz="2000" dirty="0">
              <a:latin typeface="Arial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GB" sz="2000" dirty="0">
                <a:latin typeface="Arial"/>
                <a:cs typeface="Arial"/>
              </a:rPr>
              <a:t>Staff received training and awar</a:t>
            </a:r>
            <a:r>
              <a:rPr lang="en-GB" sz="2000">
                <a:latin typeface="Arial"/>
                <a:cs typeface="Arial"/>
              </a:rPr>
              <a:t>eness sessions</a:t>
            </a:r>
            <a:endParaRPr lang="en-GB" sz="2000" dirty="0">
              <a:latin typeface="Arial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GB" sz="2000" dirty="0">
                <a:latin typeface="Arial"/>
                <a:cs typeface="Arial"/>
              </a:rPr>
              <a:t>A </a:t>
            </a:r>
            <a:r>
              <a:rPr lang="en-GB" sz="2000">
                <a:latin typeface="Arial"/>
                <a:cs typeface="Arial"/>
              </a:rPr>
              <a:t>structured</a:t>
            </a:r>
            <a:r>
              <a:rPr lang="en-GB" sz="2000" dirty="0">
                <a:latin typeface="Arial"/>
                <a:cs typeface="Arial"/>
              </a:rPr>
              <a:t> Keywork pathway was introduced</a:t>
            </a:r>
          </a:p>
          <a:p>
            <a:pPr marL="342900" indent="-342900">
              <a:buFont typeface="Arial"/>
              <a:buChar char="•"/>
            </a:pPr>
            <a:endParaRPr lang="en-GB" sz="2000" dirty="0">
              <a:latin typeface="Arial"/>
              <a:cs typeface="Arial"/>
            </a:endParaRPr>
          </a:p>
          <a:p>
            <a:endParaRPr lang="en-GB" dirty="0">
              <a:cs typeface="Times New Roman"/>
            </a:endParaRPr>
          </a:p>
        </p:txBody>
      </p:sp>
      <p:pic>
        <p:nvPicPr>
          <p:cNvPr id="8" name="Picture 7" descr="Cartoon Clipboard Images - Free Download on Freepik">
            <a:extLst>
              <a:ext uri="{FF2B5EF4-FFF2-40B4-BE49-F238E27FC236}">
                <a16:creationId xmlns:a16="http://schemas.microsoft.com/office/drawing/2014/main" id="{E64AF86D-C6CE-B85A-EA8C-6FD4829071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852" r="12160" b="251"/>
          <a:stretch>
            <a:fillRect/>
          </a:stretch>
        </p:blipFill>
        <p:spPr>
          <a:xfrm>
            <a:off x="9129967" y="3655107"/>
            <a:ext cx="2181355" cy="24216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49F30A-2D87-6CFC-07F7-91A8581F71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397" y="85044"/>
            <a:ext cx="2706007" cy="2652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213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4D5B4-321B-8FD6-0851-391C33033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Key findings from Prototyping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83FE0F-6CBF-441E-9901-8E2540A4E4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6744" y="1192462"/>
            <a:ext cx="7511264" cy="446847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2200">
                <a:cs typeface="Arial" panose="020B0604020202020204"/>
              </a:rPr>
              <a:t>Regular site feedback, focus group findings, key work entry sample testing and safety data indicated that:</a:t>
            </a:r>
          </a:p>
          <a:p>
            <a:pPr marL="0" indent="0">
              <a:buNone/>
            </a:pPr>
            <a:endParaRPr lang="en-GB" sz="2200"/>
          </a:p>
          <a:p>
            <a:r>
              <a:rPr lang="en-GB" sz="2200"/>
              <a:t>Consistent keyworkers matter </a:t>
            </a:r>
            <a:endParaRPr lang="en-GB" sz="2200">
              <a:cs typeface="Arial"/>
            </a:endParaRPr>
          </a:p>
          <a:p>
            <a:r>
              <a:rPr lang="en-GB" sz="2200" err="1"/>
              <a:t>TiMe</a:t>
            </a:r>
            <a:r>
              <a:rPr lang="en-GB" sz="2200"/>
              <a:t> and PRP supported safer settlement into custody </a:t>
            </a:r>
            <a:endParaRPr lang="en-GB" sz="2200">
              <a:cs typeface="Arial"/>
            </a:endParaRPr>
          </a:p>
          <a:p>
            <a:r>
              <a:rPr lang="en-GB" sz="2200"/>
              <a:t>Improved understanding of individual needs </a:t>
            </a:r>
            <a:endParaRPr lang="en-GB" sz="2200">
              <a:cs typeface="Arial"/>
            </a:endParaRPr>
          </a:p>
          <a:p>
            <a:r>
              <a:rPr lang="en-GB" sz="2200"/>
              <a:t>Earlier access to support and regime opportunities </a:t>
            </a:r>
            <a:endParaRPr lang="en-GB" sz="2200">
              <a:cs typeface="Arial"/>
            </a:endParaRPr>
          </a:p>
          <a:p>
            <a:r>
              <a:rPr lang="en-GB" sz="2200"/>
              <a:t>Enhanced keyworker experience and job satisfaction</a:t>
            </a:r>
          </a:p>
          <a:p>
            <a:r>
              <a:rPr lang="en-GB" sz="2200">
                <a:cs typeface="Arial"/>
              </a:rPr>
              <a:t>Delivery conditions impact success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605034-9D09-DE55-AED4-9D6E81D517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388" r="13785" b="-1617"/>
          <a:stretch>
            <a:fillRect/>
          </a:stretch>
        </p:blipFill>
        <p:spPr>
          <a:xfrm>
            <a:off x="8638545" y="1860883"/>
            <a:ext cx="3003535" cy="273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600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6AD5D-AA6F-D91E-14A3-E0ECCA839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Next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F751A-E340-94CE-16CA-3460DB5EBB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1703" y="1346656"/>
            <a:ext cx="9760225" cy="364439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2000" dirty="0">
                <a:cs typeface="Arial"/>
              </a:rPr>
              <a:t>Refine tools (accessibility through </a:t>
            </a:r>
            <a:r>
              <a:rPr lang="en-GB" sz="2000">
                <a:cs typeface="Arial"/>
              </a:rPr>
              <a:t>language</a:t>
            </a:r>
            <a:r>
              <a:rPr lang="en-GB" sz="2000" dirty="0">
                <a:cs typeface="Arial"/>
              </a:rPr>
              <a:t>, application of theory, time taken to complete and write up)</a:t>
            </a:r>
          </a:p>
          <a:p>
            <a:r>
              <a:rPr lang="en-GB" sz="2000"/>
              <a:t>To broaden prototyping across different prison settings and transition points</a:t>
            </a:r>
            <a:endParaRPr lang="en-GB"/>
          </a:p>
          <a:p>
            <a:r>
              <a:rPr lang="en-GB" sz="2000"/>
              <a:t>Understand application with specific prison populations (offence specific, Women's estate, recall)</a:t>
            </a:r>
            <a:endParaRPr lang="en-GB" dirty="0"/>
          </a:p>
          <a:p>
            <a:r>
              <a:rPr lang="en-GB" sz="2000" dirty="0"/>
              <a:t>building the </a:t>
            </a:r>
            <a:r>
              <a:rPr lang="en-GB" sz="2000"/>
              <a:t>evidence</a:t>
            </a:r>
            <a:r>
              <a:rPr lang="en-GB" sz="2000" dirty="0"/>
              <a:t> base for how personalised regime planning can support engagement, wellbeing, safety and progression throughout custody.</a:t>
            </a:r>
            <a:endParaRPr lang="en-GB">
              <a:cs typeface="Arial" panose="020B0604020202020204"/>
            </a:endParaRPr>
          </a:p>
          <a:p>
            <a:endParaRPr lang="en-GB" sz="2000" dirty="0">
              <a:cs typeface="Arial" panose="020B0604020202020204"/>
            </a:endParaRPr>
          </a:p>
          <a:p>
            <a:endParaRPr lang="en-GB">
              <a:cs typeface="Arial" panose="020B0604020202020204"/>
            </a:endParaRPr>
          </a:p>
          <a:p>
            <a:pPr marL="0" indent="0" algn="ctr">
              <a:buNone/>
            </a:pPr>
            <a:endParaRPr lang="en-GB">
              <a:cs typeface="Arial" panose="020B060402020202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912983-DE74-B5C4-2A1E-A795B4D905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507" t="5382" r="9641" b="-567"/>
          <a:stretch>
            <a:fillRect/>
          </a:stretch>
        </p:blipFill>
        <p:spPr>
          <a:xfrm>
            <a:off x="253320" y="4006076"/>
            <a:ext cx="3147717" cy="243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695921"/>
      </p:ext>
    </p:extLst>
  </p:cSld>
  <p:clrMapOvr>
    <a:masterClrMapping/>
  </p:clrMapOvr>
</p:sld>
</file>

<file path=ppt/theme/theme1.xml><?xml version="1.0" encoding="utf-8"?>
<a:theme xmlns:a="http://schemas.openxmlformats.org/drawingml/2006/main" name="HMPPS 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MPPS new" id="{30EE212C-470F-4EDD-930B-123BAE5DFB0A}" vid="{8D119566-81F0-4B3A-BB7D-FD6C0625B82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03D67D184B584F9C8408F36D69AAC1" ma:contentTypeVersion="19" ma:contentTypeDescription="Create a new document." ma:contentTypeScope="" ma:versionID="dee8457476d061bcae84295cba611409">
  <xsd:schema xmlns:xsd="http://www.w3.org/2001/XMLSchema" xmlns:xs="http://www.w3.org/2001/XMLSchema" xmlns:p="http://schemas.microsoft.com/office/2006/metadata/properties" xmlns:ns2="bf7c0d5a-b0e7-471d-9a75-f63fb3920dac" xmlns:ns3="03b54a57-9729-47c9-aecc-e1c41fddea2a" targetNamespace="http://schemas.microsoft.com/office/2006/metadata/properties" ma:root="true" ma:fieldsID="6538a7983ea9cf31f0823afc221b4271" ns2:_="" ns3:_="">
    <xsd:import namespace="bf7c0d5a-b0e7-471d-9a75-f63fb3920dac"/>
    <xsd:import namespace="03b54a57-9729-47c9-aecc-e1c41fddea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Linkreset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7c0d5a-b0e7-471d-9a75-f63fb3920d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5b7e4bc-7c04-4239-a3c8-056ff7db7b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Linkreset" ma:index="24" nillable="true" ma:displayName="Link reset" ma:format="Dropdown" ma:internalName="Linkreset">
      <xsd:simpleType>
        <xsd:union memberTypes="dms:Text">
          <xsd:simpleType>
            <xsd:restriction base="dms:Choice">
              <xsd:enumeration value="Yes"/>
              <xsd:enumeration value="Choice 2"/>
              <xsd:enumeration value="Choice 3"/>
            </xsd:restriction>
          </xsd:simpleType>
        </xsd:union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b54a57-9729-47c9-aecc-e1c41fddea2a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c60fb76-3032-4d7f-8db0-6403a9eb21bf}" ma:internalName="TaxCatchAll" ma:showField="CatchAllData" ma:web="03b54a57-9729-47c9-aecc-e1c41fddea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3b54a57-9729-47c9-aecc-e1c41fddea2a" xsi:nil="true"/>
    <lcf76f155ced4ddcb4097134ff3c332f xmlns="bf7c0d5a-b0e7-471d-9a75-f63fb3920dac">
      <Terms xmlns="http://schemas.microsoft.com/office/infopath/2007/PartnerControls"/>
    </lcf76f155ced4ddcb4097134ff3c332f>
    <SharedWithUsers xmlns="03b54a57-9729-47c9-aecc-e1c41fddea2a">
      <UserInfo>
        <DisplayName>STICKNEY, Jennifer (DORSET HEALTHCARE UNIVERSITY NHS FOUNDATION TRUST)</DisplayName>
        <AccountId>1324</AccountId>
        <AccountType/>
      </UserInfo>
      <UserInfo>
        <DisplayName>North, Abi | (She/Hers)</DisplayName>
        <AccountId>440</AccountId>
        <AccountType/>
      </UserInfo>
      <UserInfo>
        <DisplayName>Giorgi, Rebecca</DisplayName>
        <AccountId>509</AccountId>
        <AccountType/>
      </UserInfo>
      <UserInfo>
        <DisplayName>Stickney, Jennifer</DisplayName>
        <AccountId>1126</AccountId>
        <AccountType/>
      </UserInfo>
    </SharedWithUsers>
    <Linkreset xmlns="bf7c0d5a-b0e7-471d-9a75-f63fb3920dac" xsi:nil="true"/>
  </documentManagement>
</p:properties>
</file>

<file path=customXml/itemProps1.xml><?xml version="1.0" encoding="utf-8"?>
<ds:datastoreItem xmlns:ds="http://schemas.openxmlformats.org/officeDocument/2006/customXml" ds:itemID="{EFFA5730-FFB6-4D1A-8551-DFE2C5BB2C5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2E713C-FD62-4C0B-95F5-D44DFA9A99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7c0d5a-b0e7-471d-9a75-f63fb3920dac"/>
    <ds:schemaRef ds:uri="03b54a57-9729-47c9-aecc-e1c41fddea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5D82D97-1775-4254-B2E0-C2E5937DF4C9}">
  <ds:schemaRefs>
    <ds:schemaRef ds:uri="2665700c-5de9-490b-aa76-e3063f53e848"/>
    <ds:schemaRef ds:uri="b5cbe0ec-d43e-4e39-9498-830a6b8f82e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03b54a57-9729-47c9-aecc-e1c41fddea2a"/>
    <ds:schemaRef ds:uri="bf7c0d5a-b0e7-471d-9a75-f63fb3920dac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HMPPS new</Template>
  <TotalTime>0</TotalTime>
  <Words>1051</Words>
  <Application>Microsoft Office PowerPoint</Application>
  <PresentationFormat>Widescreen</PresentationFormat>
  <Paragraphs>104</Paragraphs>
  <Slides>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HMPPS new</vt:lpstr>
      <vt:lpstr> </vt:lpstr>
      <vt:lpstr>What we know about the prison population</vt:lpstr>
      <vt:lpstr>What we know about regime activity</vt:lpstr>
      <vt:lpstr>Prison Regime: Supporting Key Transitions in Custody</vt:lpstr>
      <vt:lpstr>The Settlement Model</vt:lpstr>
      <vt:lpstr>Prototyping</vt:lpstr>
      <vt:lpstr>Key findings from Prototyping</vt:lpstr>
      <vt:lpstr>What Next</vt:lpstr>
    </vt:vector>
  </TitlesOfParts>
  <Company>MOJ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FRD Steering Group</dc:title>
  <dc:creator>North, Abi</dc:creator>
  <cp:lastModifiedBy>STICKNEY, Jennifer (DORSET HEALTHCARE UNIVERSITY NHS FOUNDATION TRUST)</cp:lastModifiedBy>
  <cp:revision>187</cp:revision>
  <dcterms:created xsi:type="dcterms:W3CDTF">2023-04-03T11:51:39Z</dcterms:created>
  <dcterms:modified xsi:type="dcterms:W3CDTF">2026-07-02T12:24:43Z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0x010100AD03D67D184B584F9C8408F36D69AAC1</vt:lpwstr>
  </property>
  <property fmtid="{D5CDD505-2E9C-101B-9397-08002B2CF9AE}" pid="3" name="MediaServiceImageTags">
    <vt:lpwstr/>
  </property>
</Properties>
</file>